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8"/>
  </p:notesMasterIdLst>
  <p:handoutMasterIdLst>
    <p:handoutMasterId r:id="rId79"/>
  </p:handoutMasterIdLst>
  <p:sldIdLst>
    <p:sldId id="913" r:id="rId3"/>
    <p:sldId id="1112" r:id="rId4"/>
    <p:sldId id="914" r:id="rId5"/>
    <p:sldId id="915" r:id="rId6"/>
    <p:sldId id="916" r:id="rId7"/>
    <p:sldId id="917" r:id="rId8"/>
    <p:sldId id="919" r:id="rId9"/>
    <p:sldId id="918" r:id="rId10"/>
    <p:sldId id="920" r:id="rId11"/>
    <p:sldId id="921" r:id="rId12"/>
    <p:sldId id="922" r:id="rId13"/>
    <p:sldId id="923" r:id="rId14"/>
    <p:sldId id="989" r:id="rId15"/>
    <p:sldId id="990" r:id="rId16"/>
    <p:sldId id="991" r:id="rId17"/>
    <p:sldId id="992" r:id="rId18"/>
    <p:sldId id="993" r:id="rId19"/>
    <p:sldId id="994" r:id="rId20"/>
    <p:sldId id="924" r:id="rId21"/>
    <p:sldId id="926" r:id="rId22"/>
    <p:sldId id="925" r:id="rId23"/>
    <p:sldId id="1023" r:id="rId24"/>
    <p:sldId id="1024" r:id="rId25"/>
    <p:sldId id="1025" r:id="rId26"/>
    <p:sldId id="1026" r:id="rId27"/>
    <p:sldId id="1030" r:id="rId28"/>
    <p:sldId id="1027" r:id="rId29"/>
    <p:sldId id="1028" r:id="rId30"/>
    <p:sldId id="1031" r:id="rId31"/>
    <p:sldId id="1029" r:id="rId32"/>
    <p:sldId id="1032" r:id="rId33"/>
    <p:sldId id="1033" r:id="rId34"/>
    <p:sldId id="1034" r:id="rId35"/>
    <p:sldId id="1036" r:id="rId36"/>
    <p:sldId id="1037" r:id="rId37"/>
    <p:sldId id="1038" r:id="rId38"/>
    <p:sldId id="1039" r:id="rId39"/>
    <p:sldId id="927" r:id="rId40"/>
    <p:sldId id="1022" r:id="rId41"/>
    <p:sldId id="928" r:id="rId42"/>
    <p:sldId id="929" r:id="rId43"/>
    <p:sldId id="930" r:id="rId44"/>
    <p:sldId id="931" r:id="rId45"/>
    <p:sldId id="935" r:id="rId46"/>
    <p:sldId id="936" r:id="rId47"/>
    <p:sldId id="937" r:id="rId48"/>
    <p:sldId id="938" r:id="rId49"/>
    <p:sldId id="939" r:id="rId50"/>
    <p:sldId id="997" r:id="rId51"/>
    <p:sldId id="999" r:id="rId52"/>
    <p:sldId id="998" r:id="rId53"/>
    <p:sldId id="995" r:id="rId54"/>
    <p:sldId id="940" r:id="rId55"/>
    <p:sldId id="1002" r:id="rId56"/>
    <p:sldId id="1003" r:id="rId57"/>
    <p:sldId id="1004" r:id="rId58"/>
    <p:sldId id="1005" r:id="rId59"/>
    <p:sldId id="1006" r:id="rId60"/>
    <p:sldId id="1000" r:id="rId61"/>
    <p:sldId id="941" r:id="rId62"/>
    <p:sldId id="942" r:id="rId63"/>
    <p:sldId id="1007" r:id="rId64"/>
    <p:sldId id="1008" r:id="rId65"/>
    <p:sldId id="1009" r:id="rId66"/>
    <p:sldId id="1010" r:id="rId67"/>
    <p:sldId id="1011" r:id="rId68"/>
    <p:sldId id="1012" r:id="rId69"/>
    <p:sldId id="1021" r:id="rId70"/>
    <p:sldId id="1013" r:id="rId71"/>
    <p:sldId id="1014" r:id="rId72"/>
    <p:sldId id="1016" r:id="rId73"/>
    <p:sldId id="1017" r:id="rId74"/>
    <p:sldId id="1020" r:id="rId75"/>
    <p:sldId id="1018" r:id="rId76"/>
    <p:sldId id="1114" r:id="rId77"/>
  </p:sldIdLst>
  <p:sldSz cx="9144000" cy="6858000" type="screen4x3"/>
  <p:notesSz cx="6858000" cy="9947275"/>
  <p:custDataLst>
    <p:tags r:id="rId84"/>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521415D9-36F7-43E2-AB2F-B90AF26B5E84}">
      <p14:sectionLst xmlns:p14="http://schemas.microsoft.com/office/powerpoint/2010/main">
        <p14:section name="默认节" id="{3B8F1B15-7EE5-4318-9ED7-E05156FF2E8A}">
          <p14:sldIdLst>
            <p14:sldId id="913"/>
            <p14:sldId id="1112"/>
            <p14:sldId id="914"/>
            <p14:sldId id="915"/>
            <p14:sldId id="916"/>
            <p14:sldId id="917"/>
            <p14:sldId id="919"/>
            <p14:sldId id="918"/>
            <p14:sldId id="920"/>
            <p14:sldId id="921"/>
            <p14:sldId id="922"/>
            <p14:sldId id="923"/>
            <p14:sldId id="989"/>
            <p14:sldId id="990"/>
            <p14:sldId id="991"/>
            <p14:sldId id="992"/>
            <p14:sldId id="993"/>
            <p14:sldId id="994"/>
            <p14:sldId id="924"/>
            <p14:sldId id="926"/>
            <p14:sldId id="925"/>
            <p14:sldId id="1023"/>
            <p14:sldId id="1024"/>
            <p14:sldId id="1025"/>
            <p14:sldId id="1026"/>
            <p14:sldId id="1030"/>
            <p14:sldId id="1027"/>
            <p14:sldId id="1028"/>
            <p14:sldId id="1031"/>
            <p14:sldId id="1029"/>
            <p14:sldId id="1032"/>
            <p14:sldId id="1033"/>
            <p14:sldId id="1034"/>
            <p14:sldId id="1036"/>
            <p14:sldId id="1037"/>
            <p14:sldId id="1038"/>
            <p14:sldId id="1039"/>
            <p14:sldId id="927"/>
            <p14:sldId id="1022"/>
            <p14:sldId id="928"/>
            <p14:sldId id="929"/>
            <p14:sldId id="930"/>
            <p14:sldId id="931"/>
            <p14:sldId id="935"/>
            <p14:sldId id="936"/>
            <p14:sldId id="937"/>
            <p14:sldId id="938"/>
            <p14:sldId id="939"/>
            <p14:sldId id="997"/>
            <p14:sldId id="999"/>
            <p14:sldId id="998"/>
            <p14:sldId id="995"/>
            <p14:sldId id="940"/>
            <p14:sldId id="1002"/>
            <p14:sldId id="1003"/>
            <p14:sldId id="1004"/>
            <p14:sldId id="1005"/>
            <p14:sldId id="1006"/>
            <p14:sldId id="1000"/>
            <p14:sldId id="941"/>
            <p14:sldId id="942"/>
            <p14:sldId id="1007"/>
            <p14:sldId id="1008"/>
            <p14:sldId id="1009"/>
            <p14:sldId id="1010"/>
            <p14:sldId id="1011"/>
            <p14:sldId id="1012"/>
            <p14:sldId id="1021"/>
            <p14:sldId id="1013"/>
            <p14:sldId id="1014"/>
            <p14:sldId id="1016"/>
            <p14:sldId id="1017"/>
            <p14:sldId id="1020"/>
            <p14:sldId id="1018"/>
            <p14:sldId id="1114"/>
          </p14:sldIdLst>
        </p14:section>
      </p14:sectionLst>
    </p:ext>
    <p:ext uri="{EFAFB233-063F-42B5-8137-9DF3F51BA10A}">
      <p15:sldGuideLst xmlns:p15="http://schemas.microsoft.com/office/powerpoint/2012/main">
        <p15:guide id="1" orient="horz" pos="204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8" autoAdjust="0"/>
    <p:restoredTop sz="94320" autoAdjust="0"/>
  </p:normalViewPr>
  <p:slideViewPr>
    <p:cSldViewPr showGuides="1">
      <p:cViewPr varScale="1">
        <p:scale>
          <a:sx n="99" d="100"/>
          <a:sy n="99" d="100"/>
        </p:scale>
        <p:origin x="456" y="84"/>
      </p:cViewPr>
      <p:guideLst>
        <p:guide orient="horz" pos="20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940"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4" Type="http://schemas.openxmlformats.org/officeDocument/2006/relationships/tags" Target="tags/tag26.xml"/><Relationship Id="rId83" Type="http://schemas.openxmlformats.org/officeDocument/2006/relationships/commentAuthors" Target="commentAuthors.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handoutMaster" Target="handoutMasters/handoutMaster1.xml"/><Relationship Id="rId78" Type="http://schemas.openxmlformats.org/officeDocument/2006/relationships/notesMaster" Target="notesMasters/notesMaster1.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4B19DBB9-6B9E-49E8-8D53-CCB120EF59D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endParaRPr lang="zh-CN" altLang="en-US"/>
          </a:p>
        </p:txBody>
      </p:sp>
      <p:sp>
        <p:nvSpPr>
          <p:cNvPr id="2051" name="Rectangle 3"/>
          <p:cNvSpPr>
            <a:spLocks noGrp="1" noChangeArrowheads="1"/>
          </p:cNvSpPr>
          <p:nvPr>
            <p:ph type="dt" idx="1"/>
          </p:nvPr>
        </p:nvSpPr>
        <p:spPr bwMode="auto">
          <a:xfrm>
            <a:off x="3884613" y="0"/>
            <a:ext cx="2971800" cy="4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r>
              <a:rPr lang="en-US" altLang="zh-CN" smtClean="0"/>
              <a:t>2015/9/21</a:t>
            </a:r>
            <a:endParaRPr lang="zh-CN" altLang="en-US"/>
          </a:p>
        </p:txBody>
      </p:sp>
      <p:sp>
        <p:nvSpPr>
          <p:cNvPr id="2052" name="Rectangle 6"/>
          <p:cNvSpPr>
            <a:spLocks noGrp="1" noChangeArrowheads="1"/>
          </p:cNvSpPr>
          <p:nvPr>
            <p:ph type="ftr" sz="quarter" idx="4"/>
          </p:nvPr>
        </p:nvSpPr>
        <p:spPr bwMode="auto">
          <a:xfrm>
            <a:off x="0" y="9448185"/>
            <a:ext cx="2971800" cy="4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r>
              <a:rPr lang="en-US" altLang="zh-CN" smtClean="0"/>
              <a:t>3L</a:t>
            </a:r>
            <a:r>
              <a:rPr lang="zh-CN" altLang="en-US" smtClean="0"/>
              <a:t>工程部</a:t>
            </a:r>
            <a:endParaRPr lang="zh-CN" altLang="en-US"/>
          </a:p>
        </p:txBody>
      </p:sp>
      <p:sp>
        <p:nvSpPr>
          <p:cNvPr id="2053" name="Rectangle 7"/>
          <p:cNvSpPr>
            <a:spLocks noGrp="1" noChangeArrowheads="1"/>
          </p:cNvSpPr>
          <p:nvPr>
            <p:ph type="sldNum" sz="quarter" idx="5"/>
          </p:nvPr>
        </p:nvSpPr>
        <p:spPr bwMode="auto">
          <a:xfrm>
            <a:off x="3884613" y="9448185"/>
            <a:ext cx="2971800" cy="4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fld id="{48FCD038-E0D8-4D49-9A15-2E4F23A79BAF}" type="slidenum">
              <a:rPr lang="zh-CN" altLang="en-US"/>
            </a:fld>
            <a:endParaRPr lang="en-US"/>
          </a:p>
        </p:txBody>
      </p:sp>
    </p:spTree>
  </p:cSld>
  <p:clrMap bg1="lt1" tx1="dk1" bg2="lt2" tx2="dk2" accent1="accent1" accent2="accent2" accent3="accent3" accent4="accent4" accent5="accent5" accent6="accent6" hlink="hlink" folHlink="folHlink"/>
  <p:hf hd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表格">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r>
              <a:rPr lang="en-US" altLang="zh-CN" smtClean="0"/>
              <a:t>3L</a:t>
            </a:r>
            <a:r>
              <a:rPr lang="zh-CN" altLang="en-US" smtClean="0"/>
              <a:t>工程部</a:t>
            </a:r>
            <a:endParaRPr lang="zh-CN" altLang="en-US"/>
          </a:p>
        </p:txBody>
      </p:sp>
    </p:spTree>
  </p:cSld>
  <p:clrMapOvr>
    <a:masterClrMapping/>
  </p:clrMapOvr>
  <p:transition spd="slow">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lvl1pPr>
              <a:defRPr/>
            </a:lvl1pPr>
          </a:lstStyle>
          <a:p>
            <a:r>
              <a:rPr lang="en-US" altLang="zh-CN" smtClean="0"/>
              <a:t>3L</a:t>
            </a:r>
            <a:r>
              <a:rPr lang="zh-CN" altLang="en-US" smtClean="0"/>
              <a:t>工程部</a:t>
            </a:r>
            <a:endParaRPr lang="zh-CN" altLang="en-US"/>
          </a:p>
        </p:txBody>
      </p:sp>
    </p:spTree>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eaLnBrk="1" hangingPunct="1">
              <a:defRPr/>
            </a:lvl1pPr>
          </a:lstStyle>
          <a:p>
            <a:pPr>
              <a:defRPr/>
            </a:pPr>
            <a:endParaRPr lang="en-US" altLang="zh-CN"/>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eaLnBrk="1" hangingPunct="1">
              <a:defRPr/>
            </a:lvl1pPr>
          </a:lstStyle>
          <a:p>
            <a:pPr>
              <a:defRPr/>
            </a:pPr>
            <a:endParaRPr lang="en-US" altLang="zh-CN"/>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eaLnBrk="1" hangingPunct="1">
              <a:defRPr/>
            </a:lvl1pPr>
          </a:lstStyle>
          <a:p>
            <a:pPr>
              <a:defRPr/>
            </a:pPr>
            <a:fld id="{8A3DDF21-64EC-4058-AF36-2735A0532AF2}" type="slidenum">
              <a:rPr lang="en-US" altLang="zh-CN"/>
            </a:fld>
            <a:endParaRPr lang="en-US" altLang="zh-CN"/>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4.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ftr" sz="quarter" idx="3"/>
          </p:nvPr>
        </p:nvSpPr>
        <p:spPr bwMode="auto">
          <a:xfrm>
            <a:off x="8715375" y="6572250"/>
            <a:ext cx="428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a:defRPr sz="1200" b="1">
                <a:latin typeface="DFKai-SB" pitchFamily="65" charset="-120"/>
                <a:ea typeface="DFKai-SB" pitchFamily="65" charset="-120"/>
                <a:sym typeface="DFKai-SB" pitchFamily="65" charset="-120"/>
              </a:defRPr>
            </a:lvl1pPr>
          </a:lstStyle>
          <a:p>
            <a:r>
              <a:rPr lang="en-US" altLang="zh-CN" smtClean="0"/>
              <a:t>3L</a:t>
            </a:r>
            <a:r>
              <a:rPr lang="zh-CN" altLang="en-US" smtClean="0"/>
              <a:t>工程部</a:t>
            </a:r>
            <a:endParaRPr lang="zh-CN" altLang="en-US"/>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random/>
  </p:transition>
  <p:timing>
    <p:tnLst>
      <p:par>
        <p:cTn id="1" dur="indefinite" restart="never" nodeType="tmRoot"/>
      </p:par>
    </p:tnLst>
  </p:timing>
  <p:hf hdr="0" dt="0"/>
  <p:txStyles>
    <p:title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Blip>
          <a:blip r:embed="rId10"/>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11"/>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3.x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 Id="rId3" Type="http://schemas.openxmlformats.org/officeDocument/2006/relationships/oleObject" Target="../embeddings/oleObject2.bin"/><Relationship Id="rId2" Type="http://schemas.openxmlformats.org/officeDocument/2006/relationships/image" Target="../media/image18.wmf"/><Relationship Id="rId1"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3.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 Id="rId3" Type="http://schemas.openxmlformats.org/officeDocument/2006/relationships/oleObject" Target="../embeddings/oleObject5.bin"/><Relationship Id="rId2" Type="http://schemas.openxmlformats.org/officeDocument/2006/relationships/image" Target="../media/image18.wmf"/><Relationship Id="rId1"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24.wmf"/><Relationship Id="rId1"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1.wmf"/><Relationship Id="rId1"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w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8.wmf"/><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image" Target="../media/image3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0.wmf"/><Relationship Id="rId1" Type="http://schemas.openxmlformats.org/officeDocument/2006/relationships/image" Target="../media/image39.w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2.wmf"/><Relationship Id="rId1"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4.wmf"/><Relationship Id="rId1" Type="http://schemas.openxmlformats.org/officeDocument/2006/relationships/image" Target="../media/image4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9" Type="http://schemas.openxmlformats.org/officeDocument/2006/relationships/image" Target="../media/image51.jpeg"/><Relationship Id="rId8" Type="http://schemas.openxmlformats.org/officeDocument/2006/relationships/image" Target="../media/image50.wmf"/><Relationship Id="rId7" Type="http://schemas.openxmlformats.org/officeDocument/2006/relationships/image" Target="../media/image49.png"/><Relationship Id="rId6" Type="http://schemas.openxmlformats.org/officeDocument/2006/relationships/image" Target="../media/image48.wmf"/><Relationship Id="rId5" Type="http://schemas.openxmlformats.org/officeDocument/2006/relationships/image" Target="../media/image47.png"/><Relationship Id="rId4" Type="http://schemas.openxmlformats.org/officeDocument/2006/relationships/image" Target="../media/image46.emf"/><Relationship Id="rId3" Type="http://schemas.openxmlformats.org/officeDocument/2006/relationships/oleObject" Target="../embeddings/oleObject9.bin"/><Relationship Id="rId2" Type="http://schemas.openxmlformats.org/officeDocument/2006/relationships/image" Target="../media/image45.emf"/><Relationship Id="rId11" Type="http://schemas.openxmlformats.org/officeDocument/2006/relationships/vmlDrawing" Target="../drawings/vmlDrawing4.vml"/><Relationship Id="rId10" Type="http://schemas.openxmlformats.org/officeDocument/2006/relationships/slideLayout" Target="../slideLayouts/slideLayout3.xml"/><Relationship Id="rId1"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9" Type="http://schemas.openxmlformats.org/officeDocument/2006/relationships/image" Target="../media/image58.wmf"/><Relationship Id="rId8" Type="http://schemas.openxmlformats.org/officeDocument/2006/relationships/oleObject" Target="../embeddings/oleObject11.bin"/><Relationship Id="rId7" Type="http://schemas.openxmlformats.org/officeDocument/2006/relationships/image" Target="../media/image5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oleObject" Target="../embeddings/oleObject10.bin"/><Relationship Id="rId3" Type="http://schemas.openxmlformats.org/officeDocument/2006/relationships/image" Target="../media/image54.png"/><Relationship Id="rId2" Type="http://schemas.openxmlformats.org/officeDocument/2006/relationships/image" Target="../media/image53.png"/><Relationship Id="rId14" Type="http://schemas.openxmlformats.org/officeDocument/2006/relationships/vmlDrawing" Target="../drawings/vmlDrawing5.vml"/><Relationship Id="rId13" Type="http://schemas.openxmlformats.org/officeDocument/2006/relationships/slideLayout" Target="../slideLayouts/slideLayout3.xml"/><Relationship Id="rId12" Type="http://schemas.openxmlformats.org/officeDocument/2006/relationships/image" Target="../media/image61.wmf"/><Relationship Id="rId11" Type="http://schemas.openxmlformats.org/officeDocument/2006/relationships/image" Target="../media/image60.png"/><Relationship Id="rId10" Type="http://schemas.openxmlformats.org/officeDocument/2006/relationships/image" Target="../media/image59.jpeg"/><Relationship Id="rId1" Type="http://schemas.openxmlformats.org/officeDocument/2006/relationships/image" Target="../media/image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9" Type="http://schemas.openxmlformats.org/officeDocument/2006/relationships/image" Target="../media/image69.png"/><Relationship Id="rId8" Type="http://schemas.openxmlformats.org/officeDocument/2006/relationships/image" Target="NULL" TargetMode="External"/><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0" Type="http://schemas.openxmlformats.org/officeDocument/2006/relationships/slideLayout" Target="../slideLayouts/slideLayout3.xml"/><Relationship Id="rId1"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xml"/><Relationship Id="rId7" Type="http://schemas.openxmlformats.org/officeDocument/2006/relationships/hyperlink" Target="http://www.bofety.com/" TargetMode="External"/><Relationship Id="rId6" Type="http://schemas.openxmlformats.org/officeDocument/2006/relationships/tags" Target="../tags/tag24.xml"/><Relationship Id="rId5" Type="http://schemas.openxmlformats.org/officeDocument/2006/relationships/image" Target="../media/image73.jpeg"/><Relationship Id="rId4" Type="http://schemas.openxmlformats.org/officeDocument/2006/relationships/tags" Target="../tags/tag23.xml"/><Relationship Id="rId3" Type="http://schemas.openxmlformats.org/officeDocument/2006/relationships/image" Target="../media/image72.jpeg"/><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539552" y="198985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85000"/>
              </a:lnSpc>
              <a:spcBef>
                <a:spcPct val="0"/>
              </a:spcBef>
              <a:spcAft>
                <a:spcPct val="0"/>
              </a:spcAft>
              <a:defRPr sz="32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2pPr>
            <a:lvl3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3pPr>
            <a:lvl4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4pPr>
            <a:lvl5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5pPr>
            <a:lvl6pPr marL="457200" algn="l" rtl="0" fontAlgn="base">
              <a:lnSpc>
                <a:spcPct val="85000"/>
              </a:lnSpc>
              <a:spcBef>
                <a:spcPct val="0"/>
              </a:spcBef>
              <a:spcAft>
                <a:spcPct val="0"/>
              </a:spcAft>
              <a:defRPr sz="3200" b="1">
                <a:solidFill>
                  <a:schemeClr val="bg1"/>
                </a:solidFill>
                <a:latin typeface="Arial" panose="020B0604020202020204" pitchFamily="34" charset="0"/>
              </a:defRPr>
            </a:lvl6pPr>
            <a:lvl7pPr marL="914400" algn="l" rtl="0" fontAlgn="base">
              <a:lnSpc>
                <a:spcPct val="85000"/>
              </a:lnSpc>
              <a:spcBef>
                <a:spcPct val="0"/>
              </a:spcBef>
              <a:spcAft>
                <a:spcPct val="0"/>
              </a:spcAft>
              <a:defRPr sz="3200" b="1">
                <a:solidFill>
                  <a:schemeClr val="bg1"/>
                </a:solidFill>
                <a:latin typeface="Arial" panose="020B0604020202020204" pitchFamily="34" charset="0"/>
              </a:defRPr>
            </a:lvl7pPr>
            <a:lvl8pPr marL="1371600" algn="l" rtl="0" fontAlgn="base">
              <a:lnSpc>
                <a:spcPct val="85000"/>
              </a:lnSpc>
              <a:spcBef>
                <a:spcPct val="0"/>
              </a:spcBef>
              <a:spcAft>
                <a:spcPct val="0"/>
              </a:spcAft>
              <a:defRPr sz="3200" b="1">
                <a:solidFill>
                  <a:schemeClr val="bg1"/>
                </a:solidFill>
                <a:latin typeface="Arial" panose="020B0604020202020204" pitchFamily="34" charset="0"/>
              </a:defRPr>
            </a:lvl8pPr>
            <a:lvl9pPr marL="1828800" algn="l" rtl="0" fontAlgn="base">
              <a:lnSpc>
                <a:spcPct val="85000"/>
              </a:lnSpc>
              <a:spcBef>
                <a:spcPct val="0"/>
              </a:spcBef>
              <a:spcAft>
                <a:spcPct val="0"/>
              </a:spcAft>
              <a:defRPr sz="3200" b="1">
                <a:solidFill>
                  <a:schemeClr val="bg1"/>
                </a:solidFill>
                <a:latin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Tx/>
              <a:buNone/>
              <a:defRPr/>
            </a:pPr>
            <a:r>
              <a:rPr kumimoji="0" lang="zh-CN" altLang="en-US" sz="60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危险化学品基础知识讲解</a:t>
            </a:r>
            <a:endParaRPr kumimoji="0" lang="zh-CN" altLang="en-US" sz="60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 name="文本框 1" descr="7b0a2020202022776f7264617274223a20227b5c2269645c223a32353030343531362c5c227469645c223a31333439377d220a7d0a"/>
          <p:cNvSpPr txBox="1"/>
          <p:nvPr>
            <p:custDataLst>
              <p:tags r:id="rId1"/>
            </p:custDataLst>
          </p:nvPr>
        </p:nvSpPr>
        <p:spPr>
          <a:xfrm>
            <a:off x="5796439"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458939" y="47247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391275"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23611"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ChangeArrowheads="1"/>
          </p:cNvSpPr>
          <p:nvPr/>
        </p:nvSpPr>
        <p:spPr bwMode="auto">
          <a:xfrm>
            <a:off x="827584" y="1556792"/>
            <a:ext cx="7467600"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zh-CN" altLang="en-US" sz="2800" b="1" dirty="0">
                <a:solidFill>
                  <a:srgbClr val="000099"/>
                </a:solidFill>
                <a:latin typeface="楷体_GB2312" pitchFamily="49" charset="-122"/>
                <a:ea typeface="楷体_GB2312" pitchFamily="49" charset="-122"/>
              </a:rPr>
              <a:t>压缩气体和液化气体的特性</a:t>
            </a:r>
            <a:endParaRPr kumimoji="1" lang="zh-CN" altLang="en-US" sz="2800" b="1" dirty="0">
              <a:solidFill>
                <a:srgbClr val="000099"/>
              </a:solidFill>
              <a:latin typeface="楷体_GB2312" pitchFamily="49" charset="-122"/>
              <a:ea typeface="楷体_GB2312" pitchFamily="49" charset="-122"/>
            </a:endParaRPr>
          </a:p>
          <a:p>
            <a:pPr eaLnBrk="1" hangingPunct="1"/>
            <a:endParaRPr kumimoji="1" lang="zh-CN" altLang="en-US" sz="1600" b="1" dirty="0">
              <a:latin typeface="楷体_GB2312" pitchFamily="49" charset="-122"/>
              <a:ea typeface="楷体_GB2312" pitchFamily="49" charset="-122"/>
            </a:endParaRPr>
          </a:p>
          <a:p>
            <a:pPr eaLnBrk="1" hangingPunct="1"/>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可压缩性</a:t>
            </a:r>
            <a:endParaRPr lang="zh-CN" altLang="en-US" sz="2000" b="1" dirty="0">
              <a:latin typeface="楷体_GB2312" pitchFamily="49" charset="-122"/>
              <a:ea typeface="楷体_GB2312" pitchFamily="49" charset="-122"/>
            </a:endParaRPr>
          </a:p>
          <a:p>
            <a:pPr eaLnBrk="1" hangingPunct="1"/>
            <a:r>
              <a:rPr lang="zh-CN" altLang="en-US" sz="2000" b="1" dirty="0">
                <a:latin typeface="楷体_GB2312" pitchFamily="49" charset="-122"/>
                <a:ea typeface="楷体_GB2312" pitchFamily="49" charset="-122"/>
              </a:rPr>
              <a:t>    压力增大，体积缩小。</a:t>
            </a:r>
            <a:endParaRPr lang="zh-CN" altLang="en-US" sz="2000" b="1" dirty="0">
              <a:latin typeface="楷体_GB2312" pitchFamily="49" charset="-122"/>
              <a:ea typeface="楷体_GB2312" pitchFamily="49" charset="-122"/>
            </a:endParaRPr>
          </a:p>
          <a:p>
            <a:pPr eaLnBrk="1" hangingPunct="1"/>
            <a:r>
              <a:rPr lang="zh-CN" altLang="en-US" sz="2000" b="1" dirty="0">
                <a:latin typeface="楷体_GB2312" pitchFamily="49" charset="-122"/>
                <a:ea typeface="楷体_GB2312" pitchFamily="49" charset="-122"/>
              </a:rPr>
              <a:t>    临界温度高于常温的气体：氯气、氨气、二氧化硫；</a:t>
            </a:r>
            <a:endParaRPr lang="zh-CN" altLang="en-US" sz="2000" b="1" dirty="0">
              <a:latin typeface="楷体_GB2312" pitchFamily="49" charset="-122"/>
              <a:ea typeface="楷体_GB2312" pitchFamily="49" charset="-122"/>
            </a:endParaRPr>
          </a:p>
          <a:p>
            <a:pPr eaLnBrk="1" hangingPunct="1"/>
            <a:r>
              <a:rPr lang="zh-CN" altLang="en-US" sz="2000" b="1" dirty="0">
                <a:latin typeface="楷体_GB2312" pitchFamily="49" charset="-122"/>
                <a:ea typeface="楷体_GB2312" pitchFamily="49" charset="-122"/>
              </a:rPr>
              <a:t>    临界温度低于常温的气体：氢气、氧气、一氧化碳等。</a:t>
            </a:r>
            <a:endParaRPr lang="zh-CN" altLang="en-US" sz="2000" b="1" dirty="0">
              <a:latin typeface="楷体_GB2312" pitchFamily="49" charset="-122"/>
              <a:ea typeface="楷体_GB2312" pitchFamily="49" charset="-122"/>
            </a:endParaRPr>
          </a:p>
          <a:p>
            <a:pPr eaLnBrk="1" hangingPunct="1"/>
            <a:endParaRPr lang="zh-CN" altLang="en-US" sz="2000" b="1" dirty="0">
              <a:latin typeface="楷体_GB2312" pitchFamily="49" charset="-122"/>
              <a:ea typeface="楷体_GB2312" pitchFamily="49" charset="-122"/>
            </a:endParaRPr>
          </a:p>
          <a:p>
            <a:pPr eaLnBrk="1" hangingPunct="1"/>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膨胀性</a:t>
            </a:r>
            <a:endParaRPr lang="zh-CN" altLang="en-US" sz="2000" b="1" dirty="0">
              <a:latin typeface="楷体_GB2312" pitchFamily="49" charset="-122"/>
              <a:ea typeface="楷体_GB2312" pitchFamily="49" charset="-122"/>
            </a:endParaRPr>
          </a:p>
          <a:p>
            <a:pPr eaLnBrk="1" hangingPunct="1"/>
            <a:r>
              <a:rPr lang="zh-CN" altLang="en-US" sz="2000" b="1" dirty="0">
                <a:latin typeface="楷体_GB2312" pitchFamily="49" charset="-122"/>
                <a:ea typeface="楷体_GB2312" pitchFamily="49" charset="-122"/>
              </a:rPr>
              <a:t>    气体受高热后，分子热运动加剧，体积增大。</a:t>
            </a:r>
            <a:endParaRPr lang="zh-CN" altLang="en-US" sz="2000" b="1" dirty="0">
              <a:latin typeface="楷体_GB2312" pitchFamily="49" charset="-122"/>
              <a:ea typeface="楷体_GB2312" pitchFamily="49" charset="-122"/>
            </a:endParaRPr>
          </a:p>
          <a:p>
            <a:pPr eaLnBrk="1" hangingPunct="1"/>
            <a:endParaRPr lang="zh-CN" altLang="en-US" sz="2000" b="1" dirty="0">
              <a:latin typeface="楷体_GB2312" pitchFamily="49" charset="-122"/>
              <a:ea typeface="楷体_GB2312" pitchFamily="49" charset="-122"/>
            </a:endParaRPr>
          </a:p>
          <a:p>
            <a:pPr eaLnBrk="1" hangingPunct="1"/>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与空气能形成爆炸性混合物</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氢气、甲烷、天然气</a:t>
            </a:r>
            <a:r>
              <a:rPr lang="en-US" altLang="zh-CN" sz="2000" b="1" dirty="0">
                <a:latin typeface="楷体_GB2312" pitchFamily="49" charset="-122"/>
                <a:ea typeface="楷体_GB2312" pitchFamily="49" charset="-122"/>
              </a:rPr>
              <a:t>)</a:t>
            </a:r>
            <a:endParaRPr lang="en-US" altLang="zh-CN" sz="2000" b="1" dirty="0">
              <a:latin typeface="楷体_GB2312" pitchFamily="49" charset="-122"/>
              <a:ea typeface="楷体_GB2312" pitchFamily="49" charset="-122"/>
            </a:endParaRPr>
          </a:p>
          <a:p>
            <a:pPr eaLnBrk="1" hangingPunct="1"/>
            <a:endParaRPr lang="en-US" altLang="zh-CN" sz="2000" b="1" dirty="0">
              <a:latin typeface="楷体_GB2312" pitchFamily="49" charset="-122"/>
              <a:ea typeface="楷体_GB2312" pitchFamily="49" charset="-122"/>
            </a:endParaRPr>
          </a:p>
          <a:p>
            <a:pPr eaLnBrk="1" hangingPunct="1"/>
            <a:r>
              <a:rPr kumimoji="1"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毒性、窒息性和腐蚀性（溴化氢、氮气、惰性气体、氯化氢） </a:t>
            </a: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descr="羊皮纸"/>
          <p:cNvSpPr>
            <a:spLocks noChangeArrowheads="1"/>
          </p:cNvSpPr>
          <p:nvPr/>
        </p:nvSpPr>
        <p:spPr bwMode="auto">
          <a:xfrm>
            <a:off x="2426717" y="2243832"/>
            <a:ext cx="6537771" cy="1473200"/>
          </a:xfrm>
          <a:prstGeom prst="wedgeRoundRectCallout">
            <a:avLst>
              <a:gd name="adj1" fmla="val 417"/>
              <a:gd name="adj2" fmla="val 75000"/>
              <a:gd name="adj3" fmla="val 16667"/>
            </a:avLst>
          </a:prstGeom>
          <a:noFill/>
          <a:ln w="44450">
            <a:solidFill>
              <a:srgbClr val="993300"/>
            </a:solidFill>
            <a:miter lim="800000"/>
          </a:ln>
          <a:effectLst/>
          <a:extLst>
            <a:ext uri="{909E8E84-426E-40DD-AFC4-6F175D3DCCD1}">
              <a14:hiddenFill xmlns:a14="http://schemas.microsoft.com/office/drawing/2010/main">
                <a:blipFill dpi="0" rotWithShape="0">
                  <a:blip r:embed="rId1"/>
                  <a:srcRect/>
                  <a:tile tx="0" ty="0" sx="100000" sy="100000" flip="none" algn="tl"/>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eaLnBrk="1" hangingPunct="1">
              <a:lnSpc>
                <a:spcPct val="90000"/>
              </a:lnSpc>
            </a:pPr>
            <a:r>
              <a:rPr kumimoji="1" lang="en-US" altLang="zh-CN" b="1" dirty="0">
                <a:solidFill>
                  <a:srgbClr val="FF3300"/>
                </a:solidFill>
                <a:latin typeface="楷体_GB2312" pitchFamily="49" charset="-122"/>
                <a:ea typeface="楷体_GB2312" pitchFamily="49" charset="-122"/>
              </a:rPr>
              <a:t>    </a:t>
            </a:r>
            <a:r>
              <a:rPr kumimoji="1" lang="zh-CN" altLang="en-US" b="1" dirty="0">
                <a:latin typeface="楷体_GB2312" pitchFamily="49" charset="-122"/>
                <a:ea typeface="楷体_GB2312" pitchFamily="49" charset="-122"/>
              </a:rPr>
              <a:t>指易燃液体、液体混合物或含有固体物质的液体，但不包括由于其危险性已列入其它类别的液体。闭杯闪点等于或低于</a:t>
            </a:r>
            <a:r>
              <a:rPr kumimoji="1" lang="en-US" altLang="zh-CN" b="1" dirty="0">
                <a:latin typeface="楷体_GB2312" pitchFamily="49" charset="-122"/>
                <a:ea typeface="楷体_GB2312" pitchFamily="49" charset="-122"/>
              </a:rPr>
              <a:t>61℃</a:t>
            </a:r>
            <a:r>
              <a:rPr kumimoji="1" lang="zh-CN" altLang="en-US" b="1" dirty="0">
                <a:latin typeface="楷体_GB2312" pitchFamily="49" charset="-122"/>
                <a:ea typeface="楷体_GB2312" pitchFamily="49" charset="-122"/>
              </a:rPr>
              <a:t>。</a:t>
            </a:r>
            <a:endParaRPr kumimoji="1" lang="zh-CN" altLang="en-US" b="1" dirty="0">
              <a:latin typeface="楷体_GB2312" pitchFamily="49" charset="-122"/>
              <a:ea typeface="楷体_GB2312" pitchFamily="49" charset="-122"/>
            </a:endParaRPr>
          </a:p>
          <a:p>
            <a:pPr eaLnBrk="1" hangingPunct="1">
              <a:lnSpc>
                <a:spcPct val="90000"/>
              </a:lnSpc>
            </a:pPr>
            <a:r>
              <a:rPr kumimoji="1" lang="zh-CN" altLang="en-US" b="1" dirty="0">
                <a:latin typeface="楷体_GB2312" pitchFamily="49" charset="-122"/>
                <a:ea typeface="楷体_GB2312" pitchFamily="49" charset="-122"/>
              </a:rPr>
              <a:t>    本类物质在常温下易挥发，其蒸气与空气混合能形成爆炸性混合物。按闪点分为以下三项：</a:t>
            </a:r>
            <a:endParaRPr kumimoji="1" lang="zh-CN" altLang="en-US" b="1" dirty="0">
              <a:latin typeface="楷体_GB2312" pitchFamily="49" charset="-122"/>
              <a:ea typeface="楷体_GB2312" pitchFamily="49" charset="-122"/>
            </a:endParaRPr>
          </a:p>
        </p:txBody>
      </p:sp>
      <p:sp>
        <p:nvSpPr>
          <p:cNvPr id="3" name="AutoShape 20" descr="粉色砂纸"/>
          <p:cNvSpPr>
            <a:spLocks noChangeArrowheads="1"/>
          </p:cNvSpPr>
          <p:nvPr/>
        </p:nvSpPr>
        <p:spPr bwMode="auto">
          <a:xfrm>
            <a:off x="781546" y="3861048"/>
            <a:ext cx="4654550" cy="2514600"/>
          </a:xfrm>
          <a:prstGeom prst="roundRect">
            <a:avLst>
              <a:gd name="adj" fmla="val 16667"/>
            </a:avLst>
          </a:prstGeom>
          <a:noFill/>
          <a:ln w="44450">
            <a:solidFill>
              <a:srgbClr val="FF0000"/>
            </a:solidFill>
            <a:round/>
          </a:ln>
          <a:effectLst/>
          <a:extLst>
            <a:ext uri="{909E8E84-426E-40DD-AFC4-6F175D3DCCD1}">
              <a14:hiddenFill xmlns:a14="http://schemas.microsoft.com/office/drawing/2010/main">
                <a:blipFill dpi="0" rotWithShape="0">
                  <a:blip r:embed="rId2"/>
                  <a:srcRect/>
                  <a:tile tx="0" ty="0" sx="100000" sy="100000" flip="none" algn="tl"/>
                </a:blipFill>
              </a14:hiddenFill>
            </a:ext>
            <a:ext uri="{AF507438-7753-43E0-B8FC-AC1667EBCBE1}">
              <a14:hiddenEffects xmlns:a14="http://schemas.microsoft.com/office/drawing/2010/main">
                <a:effectLst>
                  <a:outerShdw dist="107763" dir="8100000" algn="ctr" rotWithShape="0">
                    <a:srgbClr val="808080"/>
                  </a:outerShdw>
                </a:effectLst>
              </a14:hiddenEffects>
            </a:ext>
          </a:extLst>
        </p:spPr>
        <p:txBody>
          <a:bodyPr anchor="ctr">
            <a:spAutoFit/>
          </a:bodyPr>
          <a:lstStyle/>
          <a:p>
            <a:endParaRPr lang="zh-CN" altLang="en-US"/>
          </a:p>
        </p:txBody>
      </p:sp>
      <p:sp>
        <p:nvSpPr>
          <p:cNvPr id="5" name="AutoShape 24"/>
          <p:cNvSpPr>
            <a:spLocks noChangeArrowheads="1"/>
          </p:cNvSpPr>
          <p:nvPr/>
        </p:nvSpPr>
        <p:spPr bwMode="auto">
          <a:xfrm>
            <a:off x="107504" y="1700808"/>
            <a:ext cx="2555180" cy="468684"/>
          </a:xfrm>
          <a:prstGeom prst="roundRect">
            <a:avLst>
              <a:gd name="adj" fmla="val 22222"/>
            </a:avLst>
          </a:prstGeom>
          <a:solidFill>
            <a:srgbClr val="3399FF"/>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b="1">
              <a:latin typeface="楷体_GB2312" pitchFamily="49" charset="-122"/>
              <a:ea typeface="楷体_GB2312" pitchFamily="49" charset="-122"/>
            </a:endParaRPr>
          </a:p>
        </p:txBody>
      </p:sp>
      <p:sp>
        <p:nvSpPr>
          <p:cNvPr id="6" name="Text Box 25"/>
          <p:cNvSpPr txBox="1">
            <a:spLocks noChangeArrowheads="1"/>
          </p:cNvSpPr>
          <p:nvPr/>
        </p:nvSpPr>
        <p:spPr bwMode="auto">
          <a:xfrm>
            <a:off x="107504" y="1700808"/>
            <a:ext cx="2555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1" hangingPunct="1"/>
            <a:r>
              <a:rPr kumimoji="1" lang="zh-CN" altLang="en-US" sz="2000" b="1" dirty="0" smtClean="0">
                <a:solidFill>
                  <a:srgbClr val="FFFF66"/>
                </a:solidFill>
                <a:latin typeface="楷体_GB2312" pitchFamily="49" charset="-122"/>
                <a:ea typeface="楷体_GB2312" pitchFamily="49" charset="-122"/>
              </a:rPr>
              <a:t>第三类：易燃液体</a:t>
            </a:r>
            <a:endParaRPr kumimoji="1" lang="zh-CN" altLang="en-US" sz="2000" b="1" dirty="0">
              <a:latin typeface="楷体_GB2312" pitchFamily="49" charset="-122"/>
              <a:ea typeface="楷体_GB2312" pitchFamily="49" charset="-122"/>
            </a:endParaRPr>
          </a:p>
        </p:txBody>
      </p:sp>
      <p:sp>
        <p:nvSpPr>
          <p:cNvPr id="12" name="Text Box 21"/>
          <p:cNvSpPr txBox="1">
            <a:spLocks noChangeArrowheads="1"/>
          </p:cNvSpPr>
          <p:nvPr/>
        </p:nvSpPr>
        <p:spPr bwMode="auto">
          <a:xfrm>
            <a:off x="165149" y="3944213"/>
            <a:ext cx="5414963" cy="21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2" eaLnBrk="1" hangingPunct="1">
              <a:lnSpc>
                <a:spcPct val="80000"/>
              </a:lnSpc>
              <a:buFont typeface="Symbol" panose="05050102010706020507" pitchFamily="18" charset="2"/>
              <a:buChar char="·"/>
            </a:pPr>
            <a:r>
              <a:rPr kumimoji="1" lang="zh-CN" altLang="en-US" sz="1900" b="1" dirty="0">
                <a:latin typeface="楷体_GB2312" pitchFamily="49" charset="-122"/>
                <a:ea typeface="楷体_GB2312" pitchFamily="49" charset="-122"/>
              </a:rPr>
              <a:t>低闪点液体：闪点＜－</a:t>
            </a:r>
            <a:r>
              <a:rPr kumimoji="1" lang="en-US" altLang="zh-CN" sz="1900" b="1" dirty="0">
                <a:latin typeface="楷体_GB2312" pitchFamily="49" charset="-122"/>
                <a:ea typeface="楷体_GB2312" pitchFamily="49" charset="-122"/>
              </a:rPr>
              <a:t>18℃</a:t>
            </a:r>
            <a:endParaRPr kumimoji="1" lang="en-US" altLang="zh-CN" sz="1900" b="1" dirty="0">
              <a:latin typeface="楷体_GB2312" pitchFamily="49" charset="-122"/>
              <a:ea typeface="楷体_GB2312" pitchFamily="49" charset="-122"/>
            </a:endParaRPr>
          </a:p>
          <a:p>
            <a:pPr lvl="2" eaLnBrk="1" hangingPunct="1">
              <a:lnSpc>
                <a:spcPct val="80000"/>
              </a:lnSpc>
            </a:pPr>
            <a:r>
              <a:rPr kumimoji="1" lang="en-US" altLang="zh-CN" sz="1900" b="1" dirty="0">
                <a:latin typeface="楷体_GB2312" pitchFamily="49" charset="-122"/>
                <a:ea typeface="楷体_GB2312" pitchFamily="49" charset="-122"/>
              </a:rPr>
              <a:t>   </a:t>
            </a:r>
            <a:r>
              <a:rPr kumimoji="1" lang="zh-CN" altLang="en-US" sz="1900" b="1" dirty="0">
                <a:latin typeface="楷体_GB2312" pitchFamily="49" charset="-122"/>
                <a:ea typeface="楷体_GB2312" pitchFamily="49" charset="-122"/>
              </a:rPr>
              <a:t>如：乙醚（闪点为</a:t>
            </a:r>
            <a:r>
              <a:rPr kumimoji="1" lang="en-US" altLang="zh-CN" sz="1900" b="1" dirty="0">
                <a:latin typeface="楷体_GB2312" pitchFamily="49" charset="-122"/>
                <a:ea typeface="楷体_GB2312" pitchFamily="49" charset="-122"/>
              </a:rPr>
              <a:t>-45℃</a:t>
            </a:r>
            <a:r>
              <a:rPr kumimoji="1" lang="zh-CN" altLang="en-US" sz="1900" b="1" dirty="0">
                <a:latin typeface="楷体_GB2312" pitchFamily="49" charset="-122"/>
                <a:ea typeface="楷体_GB2312" pitchFamily="49" charset="-122"/>
              </a:rPr>
              <a:t>）</a:t>
            </a:r>
            <a:endParaRPr kumimoji="1" lang="zh-CN" altLang="en-US" sz="1900" b="1" dirty="0">
              <a:latin typeface="楷体_GB2312" pitchFamily="49" charset="-122"/>
              <a:ea typeface="楷体_GB2312" pitchFamily="49" charset="-122"/>
            </a:endParaRPr>
          </a:p>
          <a:p>
            <a:pPr lvl="2" eaLnBrk="1" hangingPunct="1">
              <a:lnSpc>
                <a:spcPct val="80000"/>
              </a:lnSpc>
            </a:pPr>
            <a:r>
              <a:rPr kumimoji="1" lang="zh-CN" altLang="en-US" sz="1900" b="1" dirty="0">
                <a:latin typeface="楷体_GB2312" pitchFamily="49" charset="-122"/>
                <a:ea typeface="楷体_GB2312" pitchFamily="49" charset="-122"/>
              </a:rPr>
              <a:t>       乙醛（闪点为</a:t>
            </a:r>
            <a:r>
              <a:rPr kumimoji="1" lang="en-US" altLang="zh-CN" sz="1900" b="1" dirty="0">
                <a:latin typeface="楷体_GB2312" pitchFamily="49" charset="-122"/>
                <a:ea typeface="楷体_GB2312" pitchFamily="49" charset="-122"/>
              </a:rPr>
              <a:t>-38℃</a:t>
            </a:r>
            <a:r>
              <a:rPr kumimoji="1" lang="zh-CN" altLang="en-US" sz="1900" b="1" dirty="0">
                <a:latin typeface="楷体_GB2312" pitchFamily="49" charset="-122"/>
                <a:ea typeface="楷体_GB2312" pitchFamily="49" charset="-122"/>
              </a:rPr>
              <a:t>）等；</a:t>
            </a:r>
            <a:endParaRPr kumimoji="1" lang="zh-CN" altLang="en-US" sz="1900" b="1" dirty="0">
              <a:latin typeface="楷体_GB2312" pitchFamily="49" charset="-122"/>
              <a:ea typeface="楷体_GB2312" pitchFamily="49" charset="-122"/>
            </a:endParaRPr>
          </a:p>
          <a:p>
            <a:pPr lvl="2" eaLnBrk="1" hangingPunct="1">
              <a:lnSpc>
                <a:spcPct val="80000"/>
              </a:lnSpc>
              <a:buFont typeface="Symbol" panose="05050102010706020507" pitchFamily="18" charset="2"/>
              <a:buChar char="·"/>
            </a:pPr>
            <a:r>
              <a:rPr kumimoji="1" lang="zh-CN" altLang="en-US" sz="1900" b="1" dirty="0">
                <a:latin typeface="楷体_GB2312" pitchFamily="49" charset="-122"/>
                <a:ea typeface="楷体_GB2312" pitchFamily="49" charset="-122"/>
              </a:rPr>
              <a:t>中闪点液体：－</a:t>
            </a:r>
            <a:r>
              <a:rPr kumimoji="1" lang="en-US" altLang="zh-CN" sz="1900" b="1" dirty="0">
                <a:latin typeface="楷体_GB2312" pitchFamily="49" charset="-122"/>
                <a:ea typeface="楷体_GB2312" pitchFamily="49" charset="-122"/>
              </a:rPr>
              <a:t>18</a:t>
            </a:r>
            <a:r>
              <a:rPr kumimoji="1" lang="en-US" altLang="zh-CN" sz="1900" b="1" dirty="0" smtClean="0">
                <a:latin typeface="楷体_GB2312" pitchFamily="49" charset="-122"/>
                <a:ea typeface="楷体_GB2312" pitchFamily="49" charset="-122"/>
              </a:rPr>
              <a:t>℃≤</a:t>
            </a:r>
            <a:r>
              <a:rPr kumimoji="1" lang="zh-CN" altLang="en-US" sz="1900" b="1" dirty="0" smtClean="0">
                <a:latin typeface="楷体_GB2312" pitchFamily="49" charset="-122"/>
                <a:ea typeface="楷体_GB2312" pitchFamily="49" charset="-122"/>
              </a:rPr>
              <a:t>闪点</a:t>
            </a:r>
            <a:r>
              <a:rPr kumimoji="1" lang="zh-CN" altLang="en-US" sz="1900" b="1" dirty="0">
                <a:latin typeface="楷体_GB2312" pitchFamily="49" charset="-122"/>
                <a:ea typeface="楷体_GB2312" pitchFamily="49" charset="-122"/>
              </a:rPr>
              <a:t>＜</a:t>
            </a:r>
            <a:r>
              <a:rPr kumimoji="1" lang="en-US" altLang="zh-CN" sz="1900" b="1" dirty="0">
                <a:latin typeface="楷体_GB2312" pitchFamily="49" charset="-122"/>
                <a:ea typeface="楷体_GB2312" pitchFamily="49" charset="-122"/>
              </a:rPr>
              <a:t>23℃</a:t>
            </a:r>
            <a:endParaRPr kumimoji="1" lang="en-US" altLang="zh-CN" sz="1900" b="1" dirty="0">
              <a:latin typeface="楷体_GB2312" pitchFamily="49" charset="-122"/>
              <a:ea typeface="楷体_GB2312" pitchFamily="49" charset="-122"/>
            </a:endParaRPr>
          </a:p>
          <a:p>
            <a:pPr lvl="2" eaLnBrk="1" hangingPunct="1">
              <a:lnSpc>
                <a:spcPct val="80000"/>
              </a:lnSpc>
            </a:pPr>
            <a:r>
              <a:rPr kumimoji="1" lang="en-US" altLang="zh-CN" sz="1900" b="1" dirty="0">
                <a:latin typeface="楷体_GB2312" pitchFamily="49" charset="-122"/>
                <a:ea typeface="楷体_GB2312" pitchFamily="49" charset="-122"/>
              </a:rPr>
              <a:t>   </a:t>
            </a:r>
            <a:r>
              <a:rPr kumimoji="1" lang="zh-CN" altLang="en-US" sz="1900" b="1" dirty="0">
                <a:latin typeface="楷体_GB2312" pitchFamily="49" charset="-122"/>
                <a:ea typeface="楷体_GB2312" pitchFamily="49" charset="-122"/>
              </a:rPr>
              <a:t>如：苯（闪点为</a:t>
            </a:r>
            <a:r>
              <a:rPr kumimoji="1" lang="en-US" altLang="zh-CN" sz="1900" b="1" dirty="0">
                <a:latin typeface="楷体_GB2312" pitchFamily="49" charset="-122"/>
                <a:ea typeface="楷体_GB2312" pitchFamily="49" charset="-122"/>
              </a:rPr>
              <a:t>-11℃</a:t>
            </a:r>
            <a:r>
              <a:rPr kumimoji="1" lang="zh-CN" altLang="en-US" sz="1900" b="1" dirty="0">
                <a:latin typeface="楷体_GB2312" pitchFamily="49" charset="-122"/>
                <a:ea typeface="楷体_GB2312" pitchFamily="49" charset="-122"/>
              </a:rPr>
              <a:t>）</a:t>
            </a:r>
            <a:endParaRPr kumimoji="1" lang="zh-CN" altLang="en-US" sz="1900" b="1" dirty="0">
              <a:latin typeface="楷体_GB2312" pitchFamily="49" charset="-122"/>
              <a:ea typeface="楷体_GB2312" pitchFamily="49" charset="-122"/>
            </a:endParaRPr>
          </a:p>
          <a:p>
            <a:pPr lvl="2" eaLnBrk="1" hangingPunct="1">
              <a:lnSpc>
                <a:spcPct val="80000"/>
              </a:lnSpc>
            </a:pPr>
            <a:r>
              <a:rPr kumimoji="1" lang="zh-CN" altLang="en-US" sz="1900" b="1" dirty="0">
                <a:latin typeface="楷体_GB2312" pitchFamily="49" charset="-122"/>
                <a:ea typeface="楷体_GB2312" pitchFamily="49" charset="-122"/>
              </a:rPr>
              <a:t>       乙醇（闪点为</a:t>
            </a:r>
            <a:r>
              <a:rPr kumimoji="1" lang="en-US" altLang="zh-CN" sz="1900" b="1" dirty="0">
                <a:latin typeface="楷体_GB2312" pitchFamily="49" charset="-122"/>
                <a:ea typeface="楷体_GB2312" pitchFamily="49" charset="-122"/>
              </a:rPr>
              <a:t>12℃</a:t>
            </a:r>
            <a:r>
              <a:rPr kumimoji="1" lang="zh-CN" altLang="en-US" sz="1900" b="1" dirty="0">
                <a:latin typeface="楷体_GB2312" pitchFamily="49" charset="-122"/>
                <a:ea typeface="楷体_GB2312" pitchFamily="49" charset="-122"/>
              </a:rPr>
              <a:t>）等；</a:t>
            </a:r>
            <a:endParaRPr kumimoji="1" lang="zh-CN" altLang="en-US" sz="1900" b="1" dirty="0">
              <a:latin typeface="楷体_GB2312" pitchFamily="49" charset="-122"/>
              <a:ea typeface="楷体_GB2312" pitchFamily="49" charset="-122"/>
            </a:endParaRPr>
          </a:p>
          <a:p>
            <a:pPr lvl="2" eaLnBrk="1" hangingPunct="1">
              <a:lnSpc>
                <a:spcPct val="80000"/>
              </a:lnSpc>
              <a:buFont typeface="Symbol" panose="05050102010706020507" pitchFamily="18" charset="2"/>
              <a:buChar char="·"/>
            </a:pPr>
            <a:r>
              <a:rPr kumimoji="1" lang="zh-CN" altLang="en-US" sz="1900" b="1" dirty="0">
                <a:latin typeface="楷体_GB2312" pitchFamily="49" charset="-122"/>
                <a:ea typeface="楷体_GB2312" pitchFamily="49" charset="-122"/>
              </a:rPr>
              <a:t>高闪点液体：</a:t>
            </a:r>
            <a:r>
              <a:rPr kumimoji="1" lang="en-US" altLang="zh-CN" sz="1900" b="1" dirty="0">
                <a:latin typeface="楷体_GB2312" pitchFamily="49" charset="-122"/>
                <a:ea typeface="楷体_GB2312" pitchFamily="49" charset="-122"/>
              </a:rPr>
              <a:t>23℃≤</a:t>
            </a:r>
            <a:r>
              <a:rPr kumimoji="1" lang="zh-CN" altLang="en-US" sz="1900" b="1" dirty="0">
                <a:latin typeface="楷体_GB2312" pitchFamily="49" charset="-122"/>
                <a:ea typeface="楷体_GB2312" pitchFamily="49" charset="-122"/>
              </a:rPr>
              <a:t>闪点≤</a:t>
            </a:r>
            <a:r>
              <a:rPr kumimoji="1" lang="en-US" altLang="zh-CN" sz="1900" b="1" dirty="0">
                <a:latin typeface="楷体_GB2312" pitchFamily="49" charset="-122"/>
                <a:ea typeface="楷体_GB2312" pitchFamily="49" charset="-122"/>
              </a:rPr>
              <a:t>61℃</a:t>
            </a:r>
            <a:endParaRPr kumimoji="1" lang="en-US" altLang="zh-CN" sz="1900" b="1" dirty="0">
              <a:latin typeface="楷体_GB2312" pitchFamily="49" charset="-122"/>
              <a:ea typeface="楷体_GB2312" pitchFamily="49" charset="-122"/>
            </a:endParaRPr>
          </a:p>
          <a:p>
            <a:pPr lvl="2" eaLnBrk="1" hangingPunct="1">
              <a:lnSpc>
                <a:spcPct val="80000"/>
              </a:lnSpc>
            </a:pPr>
            <a:r>
              <a:rPr kumimoji="1" lang="en-US" altLang="zh-CN" sz="1900" b="1" dirty="0">
                <a:latin typeface="楷体_GB2312" pitchFamily="49" charset="-122"/>
                <a:ea typeface="楷体_GB2312" pitchFamily="49" charset="-122"/>
              </a:rPr>
              <a:t>   </a:t>
            </a:r>
            <a:r>
              <a:rPr kumimoji="1" lang="zh-CN" altLang="en-US" sz="1900" b="1" dirty="0">
                <a:latin typeface="楷体_GB2312" pitchFamily="49" charset="-122"/>
                <a:ea typeface="楷体_GB2312" pitchFamily="49" charset="-122"/>
              </a:rPr>
              <a:t>如：丁醇（闪点为</a:t>
            </a:r>
            <a:r>
              <a:rPr kumimoji="1" lang="en-US" altLang="zh-CN" sz="1900" b="1" dirty="0">
                <a:latin typeface="楷体_GB2312" pitchFamily="49" charset="-122"/>
                <a:ea typeface="楷体_GB2312" pitchFamily="49" charset="-122"/>
              </a:rPr>
              <a:t>35℃</a:t>
            </a:r>
            <a:r>
              <a:rPr kumimoji="1" lang="zh-CN" altLang="en-US" sz="1900" b="1" dirty="0">
                <a:latin typeface="楷体_GB2312" pitchFamily="49" charset="-122"/>
                <a:ea typeface="楷体_GB2312" pitchFamily="49" charset="-122"/>
              </a:rPr>
              <a:t>）</a:t>
            </a:r>
            <a:endParaRPr kumimoji="1" lang="zh-CN" altLang="en-US" sz="1900" b="1" dirty="0">
              <a:latin typeface="楷体_GB2312" pitchFamily="49" charset="-122"/>
              <a:ea typeface="楷体_GB2312" pitchFamily="49" charset="-122"/>
            </a:endParaRPr>
          </a:p>
          <a:p>
            <a:pPr eaLnBrk="1" hangingPunct="1">
              <a:lnSpc>
                <a:spcPct val="80000"/>
              </a:lnSpc>
            </a:pPr>
            <a:r>
              <a:rPr kumimoji="1" lang="zh-CN" altLang="en-US" sz="1900" b="1" dirty="0">
                <a:latin typeface="楷体_GB2312" pitchFamily="49" charset="-122"/>
                <a:ea typeface="楷体_GB2312" pitchFamily="49" charset="-122"/>
              </a:rPr>
              <a:t>               氯苯（闪点为</a:t>
            </a:r>
            <a:r>
              <a:rPr kumimoji="1" lang="en-US" altLang="zh-CN" sz="1900" b="1" dirty="0">
                <a:latin typeface="楷体_GB2312" pitchFamily="49" charset="-122"/>
                <a:ea typeface="楷体_GB2312" pitchFamily="49" charset="-122"/>
              </a:rPr>
              <a:t>28℃</a:t>
            </a:r>
            <a:r>
              <a:rPr kumimoji="1" lang="zh-CN" altLang="en-US" sz="1900" b="1" dirty="0">
                <a:latin typeface="楷体_GB2312" pitchFamily="49" charset="-122"/>
                <a:ea typeface="楷体_GB2312" pitchFamily="49" charset="-122"/>
              </a:rPr>
              <a:t>）等。</a:t>
            </a:r>
            <a:endParaRPr kumimoji="1" lang="zh-CN" altLang="en-US" sz="1900" b="1" dirty="0">
              <a:latin typeface="楷体_GB2312" pitchFamily="49" charset="-122"/>
              <a:ea typeface="楷体_GB2312" pitchFamily="49" charset="-122"/>
            </a:endParaRPr>
          </a:p>
        </p:txBody>
      </p:sp>
      <p:pic>
        <p:nvPicPr>
          <p:cNvPr id="13" name="Picture 3" descr="Imag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83970" y="4148882"/>
            <a:ext cx="2160438" cy="2160438"/>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Box 13"/>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914400" y="1524000"/>
            <a:ext cx="7696200" cy="425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30000"/>
              </a:lnSpc>
            </a:pPr>
            <a:r>
              <a:rPr kumimoji="1" lang="zh-CN" altLang="en-US" sz="2800" b="1" dirty="0">
                <a:solidFill>
                  <a:srgbClr val="000099"/>
                </a:solidFill>
                <a:latin typeface="楷体_GB2312" pitchFamily="49" charset="-122"/>
                <a:ea typeface="楷体_GB2312" pitchFamily="49" charset="-122"/>
              </a:rPr>
              <a:t>易燃液体的特性</a:t>
            </a:r>
            <a:endParaRPr kumimoji="1" lang="zh-CN" altLang="en-US" sz="2800" b="1" dirty="0">
              <a:solidFill>
                <a:srgbClr val="000099"/>
              </a:solidFill>
              <a:latin typeface="楷体_GB2312" pitchFamily="49" charset="-122"/>
              <a:ea typeface="楷体_GB2312" pitchFamily="49" charset="-122"/>
            </a:endParaRPr>
          </a:p>
          <a:p>
            <a:pPr lvl="1" eaLnBrk="1" hangingPunct="1">
              <a:lnSpc>
                <a:spcPct val="130000"/>
              </a:lnSpc>
            </a:pPr>
            <a:r>
              <a:rPr kumimoji="1" lang="zh-CN" altLang="en-US"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易挥发性</a:t>
            </a:r>
            <a:endParaRPr lang="zh-CN" altLang="en-US" sz="2000" b="1" dirty="0">
              <a:latin typeface="楷体_GB2312" pitchFamily="49" charset="-122"/>
              <a:ea typeface="楷体_GB2312" pitchFamily="49" charset="-122"/>
            </a:endParaRPr>
          </a:p>
          <a:p>
            <a:pPr lvl="1" eaLnBrk="1" hangingPunct="1">
              <a:lnSpc>
                <a:spcPct val="130000"/>
              </a:lnSpc>
            </a:pPr>
            <a:endParaRPr lang="zh-CN" altLang="en-US" sz="2000" b="1" dirty="0">
              <a:latin typeface="楷体_GB2312" pitchFamily="49" charset="-122"/>
              <a:ea typeface="楷体_GB2312" pitchFamily="49" charset="-122"/>
            </a:endParaRPr>
          </a:p>
          <a:p>
            <a:pPr lvl="1" eaLnBrk="1" hangingPunct="1">
              <a:lnSpc>
                <a:spcPct val="13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易流动扩散性</a:t>
            </a:r>
            <a:endParaRPr lang="zh-CN" altLang="en-US" sz="2000" b="1" dirty="0">
              <a:latin typeface="楷体_GB2312" pitchFamily="49" charset="-122"/>
              <a:ea typeface="楷体_GB2312" pitchFamily="49" charset="-122"/>
            </a:endParaRPr>
          </a:p>
          <a:p>
            <a:pPr lvl="1" eaLnBrk="1" hangingPunct="1">
              <a:lnSpc>
                <a:spcPct val="130000"/>
              </a:lnSpc>
            </a:pPr>
            <a:endParaRPr lang="zh-CN" altLang="en-US" sz="2000" b="1" dirty="0">
              <a:latin typeface="楷体_GB2312" pitchFamily="49" charset="-122"/>
              <a:ea typeface="楷体_GB2312" pitchFamily="49" charset="-122"/>
            </a:endParaRPr>
          </a:p>
          <a:p>
            <a:pPr lvl="1" eaLnBrk="1" hangingPunct="1">
              <a:lnSpc>
                <a:spcPct val="13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受热膨胀性</a:t>
            </a:r>
            <a:endParaRPr lang="zh-CN" altLang="en-US" sz="2000" b="1" dirty="0">
              <a:latin typeface="楷体_GB2312" pitchFamily="49" charset="-122"/>
              <a:ea typeface="楷体_GB2312" pitchFamily="49" charset="-122"/>
            </a:endParaRPr>
          </a:p>
          <a:p>
            <a:pPr lvl="1" eaLnBrk="1" hangingPunct="1">
              <a:lnSpc>
                <a:spcPct val="130000"/>
              </a:lnSpc>
            </a:pPr>
            <a:endParaRPr lang="zh-CN" altLang="en-US" sz="2000" b="1" dirty="0">
              <a:latin typeface="楷体_GB2312" pitchFamily="49" charset="-122"/>
              <a:ea typeface="楷体_GB2312" pitchFamily="49" charset="-122"/>
            </a:endParaRPr>
          </a:p>
          <a:p>
            <a:pPr lvl="1" eaLnBrk="1" hangingPunct="1">
              <a:lnSpc>
                <a:spcPct val="13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带电性（汽油、苯、甲苯、液态烷烃等）</a:t>
            </a:r>
            <a:endParaRPr lang="zh-CN" altLang="en-US" sz="2000" b="1" dirty="0">
              <a:latin typeface="楷体_GB2312" pitchFamily="49" charset="-122"/>
              <a:ea typeface="楷体_GB2312" pitchFamily="49" charset="-122"/>
            </a:endParaRPr>
          </a:p>
          <a:p>
            <a:pPr lvl="1" eaLnBrk="1" hangingPunct="1">
              <a:lnSpc>
                <a:spcPct val="130000"/>
              </a:lnSpc>
            </a:pPr>
            <a:endParaRPr lang="zh-CN" altLang="en-US" sz="2000" b="1" dirty="0">
              <a:latin typeface="楷体_GB2312" pitchFamily="49" charset="-122"/>
              <a:ea typeface="楷体_GB2312" pitchFamily="49" charset="-122"/>
            </a:endParaRPr>
          </a:p>
          <a:p>
            <a:pPr lvl="1" eaLnBrk="1" hangingPunct="1">
              <a:lnSpc>
                <a:spcPct val="13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毒害性（</a:t>
            </a: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氯</a:t>
            </a: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丁二烯、</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氯丙烯、</a:t>
            </a: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氯丙烯、丙烯醛） </a:t>
            </a: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auto">
          <a:xfrm>
            <a:off x="179512" y="1604070"/>
            <a:ext cx="5811787" cy="672802"/>
          </a:xfrm>
          <a:prstGeom prst="roundRect">
            <a:avLst>
              <a:gd name="adj" fmla="val 16667"/>
            </a:avLst>
          </a:prstGeom>
          <a:solidFill>
            <a:srgbClr val="3399FF"/>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b="1">
              <a:ea typeface="楷体_GB2312" pitchFamily="49" charset="-122"/>
            </a:endParaRPr>
          </a:p>
        </p:txBody>
      </p:sp>
      <p:sp>
        <p:nvSpPr>
          <p:cNvPr id="3" name="Text Box 15"/>
          <p:cNvSpPr txBox="1">
            <a:spLocks noChangeArrowheads="1"/>
          </p:cNvSpPr>
          <p:nvPr/>
        </p:nvSpPr>
        <p:spPr bwMode="auto">
          <a:xfrm>
            <a:off x="428941" y="1732746"/>
            <a:ext cx="5346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r>
              <a:rPr kumimoji="1" lang="zh-CN" altLang="en-US" sz="2000" b="1" dirty="0" smtClean="0">
                <a:solidFill>
                  <a:srgbClr val="FFFF66"/>
                </a:solidFill>
                <a:ea typeface="楷体_GB2312" pitchFamily="49" charset="-122"/>
              </a:rPr>
              <a:t>第四类：易燃固体</a:t>
            </a:r>
            <a:r>
              <a:rPr kumimoji="1" lang="zh-CN" altLang="en-US" sz="2000" b="1" dirty="0">
                <a:solidFill>
                  <a:srgbClr val="FFFF66"/>
                </a:solidFill>
                <a:ea typeface="楷体_GB2312" pitchFamily="49" charset="-122"/>
              </a:rPr>
              <a:t>、自燃物品和遇湿易燃物品</a:t>
            </a:r>
            <a:endParaRPr kumimoji="1" lang="zh-CN" altLang="en-US" sz="2000" b="1" dirty="0">
              <a:ea typeface="楷体_GB2312" pitchFamily="49" charset="-122"/>
            </a:endParaRPr>
          </a:p>
        </p:txBody>
      </p:sp>
      <p:sp>
        <p:nvSpPr>
          <p:cNvPr id="4" name="Text Box 16"/>
          <p:cNvSpPr txBox="1">
            <a:spLocks noChangeArrowheads="1"/>
          </p:cNvSpPr>
          <p:nvPr/>
        </p:nvSpPr>
        <p:spPr bwMode="auto">
          <a:xfrm>
            <a:off x="6195094" y="1536287"/>
            <a:ext cx="2697385" cy="956609"/>
          </a:xfrm>
          <a:prstGeom prst="rect">
            <a:avLst/>
          </a:prstGeom>
          <a:noFill/>
          <a:ln w="38100">
            <a:solidFill>
              <a:srgbClr val="FF0000"/>
            </a:solidFill>
            <a:miter lim="800000"/>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square">
            <a:spAutoFit/>
          </a:bodyPr>
          <a:lstStyle/>
          <a:p>
            <a:pPr eaLnBrk="1" hangingPunct="1">
              <a:lnSpc>
                <a:spcPct val="104000"/>
              </a:lnSpc>
            </a:pPr>
            <a:r>
              <a:rPr kumimoji="1" lang="zh-CN" altLang="en-US" b="1" dirty="0">
                <a:latin typeface="隶书" pitchFamily="49" charset="-122"/>
                <a:ea typeface="楷体_GB2312" pitchFamily="49" charset="-122"/>
              </a:rPr>
              <a:t>本类物品易于引起和促成火灾，按其燃烧特性分为以下三</a:t>
            </a:r>
            <a:r>
              <a:rPr kumimoji="1" lang="zh-CN" altLang="en-US" b="1" dirty="0" smtClean="0">
                <a:latin typeface="隶书" pitchFamily="49" charset="-122"/>
                <a:ea typeface="楷体_GB2312" pitchFamily="49" charset="-122"/>
              </a:rPr>
              <a:t>项：</a:t>
            </a:r>
            <a:endParaRPr kumimoji="1" lang="zh-CN" altLang="en-US" b="1" dirty="0">
              <a:latin typeface="文鼎报宋简" charset="-122"/>
              <a:ea typeface="楷体_GB2312" pitchFamily="49" charset="-122"/>
            </a:endParaRPr>
          </a:p>
        </p:txBody>
      </p:sp>
      <p:sp>
        <p:nvSpPr>
          <p:cNvPr id="5" name="Text Box 20"/>
          <p:cNvSpPr txBox="1">
            <a:spLocks noChangeArrowheads="1"/>
          </p:cNvSpPr>
          <p:nvPr/>
        </p:nvSpPr>
        <p:spPr bwMode="auto">
          <a:xfrm>
            <a:off x="713085" y="2780928"/>
            <a:ext cx="5299075" cy="923330"/>
          </a:xfrm>
          <a:prstGeom prst="rect">
            <a:avLst/>
          </a:prstGeom>
          <a:noFill/>
          <a:ln w="38100">
            <a:solidFill>
              <a:srgbClr val="FF6600"/>
            </a:solidFill>
            <a:miter lim="800000"/>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square">
            <a:spAutoFit/>
          </a:bodyPr>
          <a:lstStyle/>
          <a:p>
            <a:pPr eaLnBrk="1" hangingPunct="1"/>
            <a:r>
              <a:rPr kumimoji="1" lang="en-US" altLang="zh-CN" b="1" dirty="0">
                <a:solidFill>
                  <a:srgbClr val="CC0000"/>
                </a:solidFill>
                <a:latin typeface="文鼎报宋简" charset="-122"/>
                <a:ea typeface="楷体_GB2312" pitchFamily="49" charset="-122"/>
              </a:rPr>
              <a:t>★</a:t>
            </a:r>
            <a:r>
              <a:rPr kumimoji="1" lang="zh-CN" altLang="en-US" b="1" dirty="0">
                <a:latin typeface="文鼎报宋简" charset="-122"/>
                <a:ea typeface="楷体_GB2312" pitchFamily="49" charset="-122"/>
              </a:rPr>
              <a:t>易燃固体：指燃点低、对热、撞击、摩擦敏感，易被外部火源点燃，燃烧迅速，并可能散发出有毒烟雾或有毒气体的固体。如：红磷、硫磺等；</a:t>
            </a:r>
            <a:endParaRPr kumimoji="1" lang="zh-CN" altLang="en-US" b="1" dirty="0">
              <a:latin typeface="文鼎报宋简" charset="-122"/>
              <a:ea typeface="楷体_GB2312" pitchFamily="49" charset="-122"/>
            </a:endParaRPr>
          </a:p>
        </p:txBody>
      </p:sp>
      <p:sp>
        <p:nvSpPr>
          <p:cNvPr id="6" name="Text Box 21"/>
          <p:cNvSpPr txBox="1">
            <a:spLocks noChangeArrowheads="1"/>
          </p:cNvSpPr>
          <p:nvPr/>
        </p:nvSpPr>
        <p:spPr bwMode="auto">
          <a:xfrm>
            <a:off x="719436" y="3953819"/>
            <a:ext cx="5292724" cy="956609"/>
          </a:xfrm>
          <a:prstGeom prst="rect">
            <a:avLst/>
          </a:prstGeom>
          <a:noFill/>
          <a:ln w="38100">
            <a:solidFill>
              <a:srgbClr val="FF0000"/>
            </a:solidFill>
            <a:miter lim="800000"/>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square">
            <a:spAutoFit/>
          </a:bodyPr>
          <a:lstStyle/>
          <a:p>
            <a:pPr eaLnBrk="1" hangingPunct="1">
              <a:lnSpc>
                <a:spcPct val="104000"/>
              </a:lnSpc>
            </a:pPr>
            <a:r>
              <a:rPr kumimoji="1" lang="en-US" altLang="zh-CN" b="1" dirty="0">
                <a:solidFill>
                  <a:srgbClr val="CC0000"/>
                </a:solidFill>
                <a:latin typeface="文鼎报宋简" charset="-122"/>
                <a:ea typeface="楷体_GB2312" pitchFamily="49" charset="-122"/>
              </a:rPr>
              <a:t>★</a:t>
            </a:r>
            <a:r>
              <a:rPr kumimoji="1" lang="zh-CN" altLang="en-US" b="1" dirty="0">
                <a:latin typeface="文鼎报宋简" charset="-122"/>
                <a:ea typeface="楷体_GB2312" pitchFamily="49" charset="-122"/>
              </a:rPr>
              <a:t>自燃物品：指自燃点低，在空气中易于发生氧化反应，放出热量，而自行燃烧的物品，如：白磷、三乙基铝等；</a:t>
            </a:r>
            <a:endParaRPr kumimoji="1" lang="zh-CN" altLang="en-US" b="1" dirty="0">
              <a:latin typeface="文鼎报宋简" charset="-122"/>
              <a:ea typeface="楷体_GB2312" pitchFamily="49" charset="-122"/>
            </a:endParaRPr>
          </a:p>
        </p:txBody>
      </p:sp>
      <p:sp>
        <p:nvSpPr>
          <p:cNvPr id="7" name="Text Box 22"/>
          <p:cNvSpPr txBox="1">
            <a:spLocks noChangeArrowheads="1"/>
          </p:cNvSpPr>
          <p:nvPr/>
        </p:nvSpPr>
        <p:spPr bwMode="auto">
          <a:xfrm>
            <a:off x="730549" y="5095379"/>
            <a:ext cx="5281611" cy="985143"/>
          </a:xfrm>
          <a:prstGeom prst="rect">
            <a:avLst/>
          </a:prstGeom>
          <a:noFill/>
          <a:ln w="38100">
            <a:solidFill>
              <a:schemeClr val="bg2">
                <a:lumMod val="50000"/>
              </a:schemeClr>
            </a:solidFill>
            <a:miter lim="800000"/>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square">
            <a:spAutoFit/>
          </a:bodyPr>
          <a:lstStyle/>
          <a:p>
            <a:pPr eaLnBrk="1" hangingPunct="1">
              <a:lnSpc>
                <a:spcPct val="104000"/>
              </a:lnSpc>
            </a:pPr>
            <a:r>
              <a:rPr kumimoji="1" lang="en-US" altLang="zh-CN" b="1" dirty="0">
                <a:solidFill>
                  <a:srgbClr val="CC0000"/>
                </a:solidFill>
                <a:latin typeface="文鼎报宋简" charset="-122"/>
                <a:ea typeface="楷体_GB2312" pitchFamily="49" charset="-122"/>
              </a:rPr>
              <a:t>★</a:t>
            </a:r>
            <a:r>
              <a:rPr kumimoji="1" lang="zh-CN" altLang="en-US" b="1" dirty="0">
                <a:latin typeface="文鼎报宋简" charset="-122"/>
                <a:ea typeface="楷体_GB2312" pitchFamily="49" charset="-122"/>
              </a:rPr>
              <a:t>遇湿易燃物品：指遇水或受潮时，发生剧烈化学反应，放出大量的易燃气体和热量的物品。有些不需明火，即能燃烧或爆炸。如：钠、钾等。</a:t>
            </a:r>
            <a:endParaRPr kumimoji="1" lang="zh-CN" altLang="en-US" b="1" dirty="0">
              <a:latin typeface="文鼎报宋简" charset="-122"/>
              <a:ea typeface="楷体_GB2312" pitchFamily="49" charset="-122"/>
            </a:endParaRPr>
          </a:p>
        </p:txBody>
      </p:sp>
      <p:sp>
        <p:nvSpPr>
          <p:cNvPr id="8" name="Text Box 23"/>
          <p:cNvSpPr txBox="1">
            <a:spLocks noChangeArrowheads="1"/>
          </p:cNvSpPr>
          <p:nvPr/>
        </p:nvSpPr>
        <p:spPr bwMode="auto">
          <a:xfrm>
            <a:off x="6594475" y="4195763"/>
            <a:ext cx="1841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4000"/>
              </a:lnSpc>
            </a:pPr>
            <a:endParaRPr kumimoji="1" lang="zh-CN" altLang="zh-CN" b="1">
              <a:ea typeface="楷体_GB2312" pitchFamily="49" charset="-122"/>
            </a:endParaRPr>
          </a:p>
        </p:txBody>
      </p:sp>
      <p:sp>
        <p:nvSpPr>
          <p:cNvPr id="12" name="AutoShape 27"/>
          <p:cNvSpPr>
            <a:spLocks noChangeArrowheads="1"/>
          </p:cNvSpPr>
          <p:nvPr/>
        </p:nvSpPr>
        <p:spPr bwMode="auto">
          <a:xfrm>
            <a:off x="6300192" y="4410075"/>
            <a:ext cx="517525" cy="112713"/>
          </a:xfrm>
          <a:prstGeom prst="leftRightArrow">
            <a:avLst>
              <a:gd name="adj1" fmla="val 50000"/>
              <a:gd name="adj2" fmla="val 91831"/>
            </a:avLst>
          </a:prstGeom>
          <a:solidFill>
            <a:srgbClr val="0080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3" name="AutoShape 28"/>
          <p:cNvSpPr>
            <a:spLocks noChangeArrowheads="1"/>
          </p:cNvSpPr>
          <p:nvPr/>
        </p:nvSpPr>
        <p:spPr bwMode="auto">
          <a:xfrm>
            <a:off x="6228184" y="3200400"/>
            <a:ext cx="517525" cy="112713"/>
          </a:xfrm>
          <a:prstGeom prst="leftRightArrow">
            <a:avLst>
              <a:gd name="adj1" fmla="val 50000"/>
              <a:gd name="adj2" fmla="val 91831"/>
            </a:avLst>
          </a:prstGeom>
          <a:solidFill>
            <a:srgbClr val="0080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4" name="AutoShape 29"/>
          <p:cNvSpPr>
            <a:spLocks noChangeArrowheads="1"/>
          </p:cNvSpPr>
          <p:nvPr/>
        </p:nvSpPr>
        <p:spPr bwMode="auto">
          <a:xfrm>
            <a:off x="6286723" y="5589240"/>
            <a:ext cx="517525" cy="112712"/>
          </a:xfrm>
          <a:prstGeom prst="leftRightArrow">
            <a:avLst>
              <a:gd name="adj1" fmla="val 50000"/>
              <a:gd name="adj2" fmla="val 91831"/>
            </a:avLst>
          </a:prstGeom>
          <a:solidFill>
            <a:srgbClr val="0080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pic>
        <p:nvPicPr>
          <p:cNvPr id="15" name="Picture 4" descr="Image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968146" y="3789040"/>
            <a:ext cx="1500803" cy="1270742"/>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5" descr="Image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48264" y="2634639"/>
            <a:ext cx="1500803" cy="1213635"/>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6" descr="Image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146" y="5010415"/>
            <a:ext cx="1500804" cy="129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609600" y="1524000"/>
            <a:ext cx="7924800" cy="48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30000"/>
              </a:lnSpc>
            </a:pPr>
            <a:r>
              <a:rPr kumimoji="1" lang="zh-CN" altLang="en-US" sz="2600" b="1" dirty="0">
                <a:solidFill>
                  <a:srgbClr val="000099"/>
                </a:solidFill>
                <a:latin typeface="楷体_GB2312" pitchFamily="49" charset="-122"/>
                <a:ea typeface="楷体_GB2312" pitchFamily="49" charset="-122"/>
              </a:rPr>
              <a:t>易燃固体的</a:t>
            </a:r>
            <a:r>
              <a:rPr kumimoji="1" lang="zh-CN" altLang="en-US" sz="2600" b="1" dirty="0" smtClean="0">
                <a:solidFill>
                  <a:srgbClr val="000099"/>
                </a:solidFill>
                <a:latin typeface="楷体_GB2312" pitchFamily="49" charset="-122"/>
                <a:ea typeface="楷体_GB2312" pitchFamily="49" charset="-122"/>
              </a:rPr>
              <a:t>特性</a:t>
            </a:r>
            <a:endParaRPr kumimoji="1" lang="zh-CN" altLang="en-US" sz="2600" b="1" dirty="0">
              <a:solidFill>
                <a:srgbClr val="000099"/>
              </a:solidFill>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a:t>
            </a:r>
            <a:r>
              <a:rPr kumimoji="1" lang="zh-CN" altLang="en-US" sz="2000" b="1" dirty="0" smtClean="0">
                <a:latin typeface="楷体_GB2312" pitchFamily="49" charset="-122"/>
                <a:ea typeface="楷体_GB2312" pitchFamily="49" charset="-122"/>
              </a:rPr>
              <a:t> ●</a:t>
            </a:r>
            <a:r>
              <a:rPr lang="zh-CN" altLang="en-US" sz="2000" b="1" dirty="0">
                <a:latin typeface="楷体_GB2312" pitchFamily="49" charset="-122"/>
                <a:ea typeface="楷体_GB2312" pitchFamily="49" charset="-122"/>
              </a:rPr>
              <a:t>易燃性（红磷、硫磺、萘、安全火柴；</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6-</a:t>
            </a:r>
            <a:r>
              <a:rPr lang="zh-CN" altLang="en-US" sz="2000" b="1" dirty="0" smtClean="0">
                <a:latin typeface="楷体_GB2312" pitchFamily="49" charset="-122"/>
                <a:ea typeface="楷体_GB2312" pitchFamily="49" charset="-122"/>
              </a:rPr>
              <a:t>三硝基甲苯       </a:t>
            </a:r>
            <a:r>
              <a:rPr lang="en-US" altLang="zh-CN" sz="2000" b="1" dirty="0" smtClean="0">
                <a:latin typeface="楷体_GB2312" pitchFamily="49" charset="-122"/>
                <a:ea typeface="楷体_GB2312" pitchFamily="49" charset="-122"/>
              </a:rPr>
              <a:t>[</a:t>
            </a:r>
            <a:r>
              <a:rPr lang="zh-CN" altLang="en-US" sz="2000" b="1" dirty="0">
                <a:latin typeface="楷体_GB2312" pitchFamily="49" charset="-122"/>
                <a:ea typeface="楷体_GB2312" pitchFamily="49" charset="-122"/>
              </a:rPr>
              <a:t>含水</a:t>
            </a:r>
            <a:r>
              <a:rPr lang="en-US" altLang="zh-CN" sz="2000" b="1" dirty="0">
                <a:latin typeface="楷体_GB2312" pitchFamily="49" charset="-122"/>
                <a:ea typeface="楷体_GB2312" pitchFamily="49" charset="-122"/>
              </a:rPr>
              <a:t>〉30%</a:t>
            </a:r>
            <a:r>
              <a:rPr lang="zh-CN" altLang="en-US" sz="2000" b="1" dirty="0">
                <a:latin typeface="楷体_GB2312" pitchFamily="49" charset="-122"/>
                <a:ea typeface="楷体_GB2312" pitchFamily="49" charset="-122"/>
              </a:rPr>
              <a:t>）、硝化棉（</a:t>
            </a:r>
            <a:r>
              <a:rPr lang="en-US" altLang="zh-CN" sz="2000" b="1" dirty="0">
                <a:latin typeface="楷体_GB2312" pitchFamily="49" charset="-122"/>
                <a:ea typeface="楷体_GB2312" pitchFamily="49" charset="-122"/>
              </a:rPr>
              <a:t>25%〈</a:t>
            </a:r>
            <a:r>
              <a:rPr lang="zh-CN" altLang="en-US" sz="2000" b="1" dirty="0">
                <a:latin typeface="楷体_GB2312" pitchFamily="49" charset="-122"/>
                <a:ea typeface="楷体_GB2312" pitchFamily="49" charset="-122"/>
              </a:rPr>
              <a:t>含水</a:t>
            </a:r>
            <a:r>
              <a:rPr lang="en-US" altLang="zh-CN" sz="2000" b="1" dirty="0">
                <a:latin typeface="楷体_GB2312" pitchFamily="49" charset="-122"/>
                <a:ea typeface="楷体_GB2312" pitchFamily="49" charset="-122"/>
              </a:rPr>
              <a:t>〈28%</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a:t>
            </a:r>
            <a:endParaRPr lang="en-US" altLang="zh-CN" sz="2000" b="1" dirty="0">
              <a:latin typeface="楷体_GB2312" pitchFamily="49" charset="-122"/>
              <a:ea typeface="楷体_GB2312" pitchFamily="49" charset="-122"/>
            </a:endParaRPr>
          </a:p>
          <a:p>
            <a:pPr eaLnBrk="1" hangingPunct="1">
              <a:lnSpc>
                <a:spcPct val="95000"/>
              </a:lnSpc>
            </a:pPr>
            <a:r>
              <a:rPr kumimoji="1"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可分散性与可氧化性（硅粉、锰粉、钛粉等）</a:t>
            </a:r>
            <a:endParaRPr lang="zh-CN" altLang="en-US" sz="2000" b="1" dirty="0">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热分解性（多聚甲醛、</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硝基联苯等）</a:t>
            </a:r>
            <a:endParaRPr lang="zh-CN" altLang="en-US" sz="2000" b="1" dirty="0">
              <a:latin typeface="楷体_GB2312" pitchFamily="49" charset="-122"/>
              <a:ea typeface="楷体_GB2312" pitchFamily="49" charset="-122"/>
            </a:endParaRPr>
          </a:p>
          <a:p>
            <a:pPr eaLnBrk="1" hangingPunct="1">
              <a:lnSpc>
                <a:spcPct val="95000"/>
              </a:lnSpc>
            </a:pPr>
            <a:endParaRPr lang="zh-CN" altLang="en-US" sz="2000" b="1" dirty="0">
              <a:latin typeface="楷体_GB2312" pitchFamily="49" charset="-122"/>
              <a:ea typeface="楷体_GB2312" pitchFamily="49" charset="-122"/>
            </a:endParaRPr>
          </a:p>
          <a:p>
            <a:pPr eaLnBrk="1" hangingPunct="1">
              <a:lnSpc>
                <a:spcPct val="130000"/>
              </a:lnSpc>
            </a:pPr>
            <a:r>
              <a:rPr kumimoji="1" lang="zh-CN" altLang="en-US" sz="2600" b="1" dirty="0">
                <a:solidFill>
                  <a:srgbClr val="000099"/>
                </a:solidFill>
                <a:latin typeface="楷体_GB2312" pitchFamily="49" charset="-122"/>
                <a:ea typeface="楷体_GB2312" pitchFamily="49" charset="-122"/>
              </a:rPr>
              <a:t>自燃物品的特性</a:t>
            </a:r>
            <a:endParaRPr kumimoji="1" lang="zh-CN" altLang="en-US" sz="2600" b="1" dirty="0">
              <a:solidFill>
                <a:srgbClr val="000099"/>
              </a:solidFill>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极易氧化（黄磷、硫化亚铁、硫化钠、烷基铝、油棉纱等）</a:t>
            </a:r>
            <a:endParaRPr lang="zh-CN" altLang="en-US" sz="2000" b="1" dirty="0">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易分解（硝化纤维片基、种子饼等）</a:t>
            </a:r>
            <a:endParaRPr lang="zh-CN" altLang="en-US" sz="2000" b="1" dirty="0">
              <a:latin typeface="楷体_GB2312" pitchFamily="49" charset="-122"/>
              <a:ea typeface="楷体_GB2312" pitchFamily="49" charset="-122"/>
            </a:endParaRPr>
          </a:p>
          <a:p>
            <a:pPr eaLnBrk="1" hangingPunct="1">
              <a:lnSpc>
                <a:spcPct val="95000"/>
              </a:lnSpc>
            </a:pPr>
            <a:endParaRPr lang="zh-CN" altLang="en-US" sz="2000" b="1" dirty="0">
              <a:latin typeface="楷体_GB2312" pitchFamily="49" charset="-122"/>
              <a:ea typeface="楷体_GB2312" pitchFamily="49" charset="-122"/>
            </a:endParaRPr>
          </a:p>
          <a:p>
            <a:pPr eaLnBrk="1" hangingPunct="1">
              <a:lnSpc>
                <a:spcPct val="130000"/>
              </a:lnSpc>
            </a:pPr>
            <a:r>
              <a:rPr kumimoji="1" lang="zh-CN" altLang="en-US" sz="2600" b="1" dirty="0">
                <a:solidFill>
                  <a:srgbClr val="000099"/>
                </a:solidFill>
                <a:latin typeface="楷体_GB2312" pitchFamily="49" charset="-122"/>
                <a:ea typeface="楷体_GB2312" pitchFamily="49" charset="-122"/>
              </a:rPr>
              <a:t>遇湿</a:t>
            </a:r>
            <a:r>
              <a:rPr kumimoji="1" lang="zh-CN" altLang="en-US" sz="2600" b="1" dirty="0" smtClean="0">
                <a:solidFill>
                  <a:srgbClr val="000099"/>
                </a:solidFill>
                <a:latin typeface="楷体_GB2312" pitchFamily="49" charset="-122"/>
                <a:ea typeface="楷体_GB2312" pitchFamily="49" charset="-122"/>
              </a:rPr>
              <a:t>易燃物品的特性</a:t>
            </a:r>
            <a:endParaRPr kumimoji="1" lang="zh-CN" altLang="en-US" sz="2600" b="1" dirty="0" smtClean="0">
              <a:solidFill>
                <a:srgbClr val="000099"/>
              </a:solidFill>
              <a:latin typeface="楷体_GB2312" pitchFamily="49" charset="-122"/>
              <a:ea typeface="楷体_GB2312" pitchFamily="49" charset="-122"/>
            </a:endParaRPr>
          </a:p>
          <a:p>
            <a:pPr eaLnBrk="1" hangingPunct="1">
              <a:lnSpc>
                <a:spcPct val="95000"/>
              </a:lnSpc>
            </a:pPr>
            <a:r>
              <a:rPr kumimoji="1" lang="zh-CN" altLang="en-US" sz="2000" b="1" dirty="0" smtClean="0">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遇湿易燃性（金属钠、金属钾、铝粉、金属氢化物、碳化钙、磷化锌等） </a:t>
            </a:r>
            <a:endParaRPr lang="en-US" altLang="zh-CN" sz="2000" b="1" dirty="0" smtClean="0">
              <a:latin typeface="楷体_GB2312" pitchFamily="49" charset="-122"/>
              <a:ea typeface="楷体_GB2312" pitchFamily="49" charset="-122"/>
            </a:endParaRPr>
          </a:p>
          <a:p>
            <a:pPr eaLnBrk="1" hangingPunct="1">
              <a:lnSpc>
                <a:spcPct val="95000"/>
              </a:lnSpc>
            </a:pP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auto">
          <a:xfrm>
            <a:off x="395536" y="1703074"/>
            <a:ext cx="4765872" cy="717814"/>
          </a:xfrm>
          <a:prstGeom prst="roundRect">
            <a:avLst>
              <a:gd name="adj" fmla="val 16667"/>
            </a:avLst>
          </a:prstGeom>
          <a:solidFill>
            <a:srgbClr val="3399FF"/>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b="1">
              <a:latin typeface="楷体_GB2312" pitchFamily="49" charset="-122"/>
              <a:ea typeface="楷体_GB2312" pitchFamily="49" charset="-122"/>
            </a:endParaRPr>
          </a:p>
        </p:txBody>
      </p:sp>
      <p:sp>
        <p:nvSpPr>
          <p:cNvPr id="3" name="Rectangle 15"/>
          <p:cNvSpPr>
            <a:spLocks noChangeArrowheads="1"/>
          </p:cNvSpPr>
          <p:nvPr/>
        </p:nvSpPr>
        <p:spPr bwMode="auto">
          <a:xfrm>
            <a:off x="395537" y="1817473"/>
            <a:ext cx="473729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r>
              <a:rPr kumimoji="1" lang="zh-CN" altLang="en-US" sz="2400" b="1" dirty="0" smtClean="0">
                <a:solidFill>
                  <a:srgbClr val="FFFF66"/>
                </a:solidFill>
                <a:latin typeface="楷体_GB2312" pitchFamily="49" charset="-122"/>
                <a:ea typeface="楷体_GB2312" pitchFamily="49" charset="-122"/>
              </a:rPr>
              <a:t>第五类：氧化剂</a:t>
            </a:r>
            <a:r>
              <a:rPr kumimoji="1" lang="zh-CN" altLang="en-US" sz="2400" b="1" dirty="0">
                <a:solidFill>
                  <a:srgbClr val="FFFF66"/>
                </a:solidFill>
                <a:latin typeface="楷体_GB2312" pitchFamily="49" charset="-122"/>
                <a:ea typeface="楷体_GB2312" pitchFamily="49" charset="-122"/>
              </a:rPr>
              <a:t>和</a:t>
            </a:r>
            <a:r>
              <a:rPr kumimoji="1" lang="zh-CN" altLang="en-US" sz="2400" b="1" dirty="0" smtClean="0">
                <a:solidFill>
                  <a:srgbClr val="FFFF66"/>
                </a:solidFill>
                <a:latin typeface="楷体_GB2312" pitchFamily="49" charset="-122"/>
                <a:ea typeface="楷体_GB2312" pitchFamily="49" charset="-122"/>
              </a:rPr>
              <a:t>有机过氧化物</a:t>
            </a:r>
            <a:endParaRPr kumimoji="1" lang="zh-CN" altLang="en-US" sz="2400" b="1" dirty="0">
              <a:solidFill>
                <a:srgbClr val="FFFF66"/>
              </a:solidFill>
              <a:latin typeface="楷体_GB2312" pitchFamily="49" charset="-122"/>
              <a:ea typeface="楷体_GB2312" pitchFamily="49" charset="-122"/>
            </a:endParaRPr>
          </a:p>
        </p:txBody>
      </p:sp>
      <p:sp>
        <p:nvSpPr>
          <p:cNvPr id="4" name="AutoShape 16"/>
          <p:cNvSpPr>
            <a:spLocks noChangeArrowheads="1"/>
          </p:cNvSpPr>
          <p:nvPr/>
        </p:nvSpPr>
        <p:spPr bwMode="auto">
          <a:xfrm>
            <a:off x="5638799" y="1502902"/>
            <a:ext cx="3157573" cy="883646"/>
          </a:xfrm>
          <a:prstGeom prst="wedgeRoundRectCallout">
            <a:avLst>
              <a:gd name="adj1" fmla="val -9894"/>
              <a:gd name="adj2" fmla="val 71745"/>
              <a:gd name="adj3" fmla="val 16667"/>
            </a:avLst>
          </a:prstGeom>
          <a:noFill/>
          <a:ln w="44450">
            <a:solidFill>
              <a:srgbClr val="FF9900"/>
            </a:solidFill>
            <a:miter lim="800000"/>
          </a:ln>
          <a:effectLst/>
          <a:extLst>
            <a:ext uri="{909E8E84-426E-40DD-AFC4-6F175D3DCCD1}">
              <a14:hiddenFill xmlns:a14="http://schemas.microsoft.com/office/drawing/2010/main">
                <a:gradFill rotWithShape="0">
                  <a:gsLst>
                    <a:gs pos="0">
                      <a:srgbClr val="969696">
                        <a:gamma/>
                        <a:tint val="22745"/>
                        <a:invGamma/>
                      </a:srgbClr>
                    </a:gs>
                    <a:gs pos="50000">
                      <a:srgbClr val="969696"/>
                    </a:gs>
                    <a:gs pos="100000">
                      <a:srgbClr val="969696">
                        <a:gamma/>
                        <a:tint val="22745"/>
                        <a:invGamma/>
                      </a:srgbClr>
                    </a:gs>
                  </a:gsLst>
                  <a:lin ang="5400000" scaled="1"/>
                </a:gra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square" anchor="ctr">
            <a:spAutoFit/>
          </a:bodyPr>
          <a:lstStyle/>
          <a:p>
            <a:pPr eaLnBrk="1" hangingPunct="1">
              <a:lnSpc>
                <a:spcPct val="85000"/>
              </a:lnSpc>
            </a:pPr>
            <a:r>
              <a:rPr kumimoji="1" lang="zh-CN" altLang="en-US" b="1" dirty="0">
                <a:solidFill>
                  <a:srgbClr val="800000"/>
                </a:solidFill>
                <a:latin typeface="楷体_GB2312" pitchFamily="49" charset="-122"/>
                <a:ea typeface="楷体_GB2312" pitchFamily="49" charset="-122"/>
              </a:rPr>
              <a:t>本类物品具有强氧化性，易引起燃烧、爆炸。本类物品按其组成分为以下二项：</a:t>
            </a:r>
            <a:endParaRPr kumimoji="1" lang="zh-CN" altLang="en-US" b="1" dirty="0">
              <a:latin typeface="楷体_GB2312" pitchFamily="49" charset="-122"/>
              <a:ea typeface="楷体_GB2312" pitchFamily="49" charset="-122"/>
            </a:endParaRPr>
          </a:p>
        </p:txBody>
      </p:sp>
      <p:sp>
        <p:nvSpPr>
          <p:cNvPr id="5" name="AutoShape 17"/>
          <p:cNvSpPr>
            <a:spLocks noChangeArrowheads="1"/>
          </p:cNvSpPr>
          <p:nvPr/>
        </p:nvSpPr>
        <p:spPr bwMode="auto">
          <a:xfrm>
            <a:off x="914399" y="2636912"/>
            <a:ext cx="5025753" cy="2130152"/>
          </a:xfrm>
          <a:prstGeom prst="roundRect">
            <a:avLst>
              <a:gd name="adj" fmla="val 16667"/>
            </a:avLst>
          </a:prstGeom>
          <a:noFill/>
          <a:ln w="38100">
            <a:solidFill>
              <a:srgbClr val="FF9966"/>
            </a:solidFill>
            <a:rou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107763" dir="8100000" algn="ctr" rotWithShape="0">
                    <a:srgbClr val="808080"/>
                  </a:outerShdw>
                </a:effectLst>
              </a14:hiddenEffects>
            </a:ext>
          </a:extLst>
        </p:spPr>
        <p:txBody>
          <a:bodyPr wrap="square" anchor="ctr">
            <a:spAutoFit/>
          </a:bodyPr>
          <a:lstStyle/>
          <a:p>
            <a:endParaRPr lang="zh-CN" altLang="en-US"/>
          </a:p>
        </p:txBody>
      </p:sp>
      <p:sp>
        <p:nvSpPr>
          <p:cNvPr id="6" name="Text Box 18"/>
          <p:cNvSpPr txBox="1">
            <a:spLocks noChangeArrowheads="1"/>
          </p:cNvSpPr>
          <p:nvPr/>
        </p:nvSpPr>
        <p:spPr bwMode="auto">
          <a:xfrm>
            <a:off x="1009650" y="2852936"/>
            <a:ext cx="4629150" cy="182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lnSpc>
                <a:spcPct val="104000"/>
              </a:lnSpc>
            </a:pPr>
            <a:r>
              <a:rPr kumimoji="1" lang="en-US" altLang="zh-CN" b="1" dirty="0">
                <a:solidFill>
                  <a:srgbClr val="CC0000"/>
                </a:solidFill>
                <a:latin typeface="楷体_GB2312" pitchFamily="49" charset="-122"/>
                <a:ea typeface="楷体_GB2312" pitchFamily="49" charset="-122"/>
              </a:rPr>
              <a:t>★</a:t>
            </a:r>
            <a:r>
              <a:rPr kumimoji="1" lang="zh-CN" altLang="en-US" b="1" dirty="0">
                <a:latin typeface="楷体_GB2312" pitchFamily="49" charset="-122"/>
                <a:ea typeface="楷体_GB2312" pitchFamily="49" charset="-122"/>
              </a:rPr>
              <a:t>氧化剂  指处于高氧化态，具有强氧化性，易分解并放出氧和热量的物质。包括含有过氧基的无机物，其本身不一定可燃，但能导致可燃物的燃烧；与粉末状可燃物能组成爆炸性混合物，对热、震动或摩擦较为敏感，如：过氧化钠、高锰酸钾等；</a:t>
            </a:r>
            <a:endParaRPr kumimoji="1" lang="zh-CN" altLang="en-US" b="1" dirty="0">
              <a:latin typeface="楷体_GB2312" pitchFamily="49" charset="-122"/>
              <a:ea typeface="楷体_GB2312" pitchFamily="49" charset="-122"/>
            </a:endParaRPr>
          </a:p>
        </p:txBody>
      </p:sp>
      <p:sp>
        <p:nvSpPr>
          <p:cNvPr id="7" name="AutoShape 19"/>
          <p:cNvSpPr>
            <a:spLocks noChangeArrowheads="1"/>
          </p:cNvSpPr>
          <p:nvPr/>
        </p:nvSpPr>
        <p:spPr bwMode="auto">
          <a:xfrm>
            <a:off x="914400" y="4869160"/>
            <a:ext cx="5276850" cy="1295400"/>
          </a:xfrm>
          <a:prstGeom prst="roundRect">
            <a:avLst>
              <a:gd name="adj" fmla="val 16667"/>
            </a:avLst>
          </a:prstGeom>
          <a:noFill/>
          <a:ln w="38100">
            <a:solidFill>
              <a:srgbClr val="FF9966"/>
            </a:solidFill>
            <a:rou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107763" dir="8100000" algn="ctr" rotWithShape="0">
                    <a:srgbClr val="808080"/>
                  </a:outerShdw>
                </a:effectLst>
              </a14:hiddenEffects>
            </a:ext>
          </a:extLst>
        </p:spPr>
        <p:txBody>
          <a:bodyPr anchor="ctr">
            <a:spAutoFit/>
          </a:bodyPr>
          <a:lstStyle/>
          <a:p>
            <a:endParaRPr lang="zh-CN" altLang="en-US"/>
          </a:p>
        </p:txBody>
      </p:sp>
      <p:sp>
        <p:nvSpPr>
          <p:cNvPr id="8" name="Text Box 20"/>
          <p:cNvSpPr txBox="1">
            <a:spLocks noChangeArrowheads="1"/>
          </p:cNvSpPr>
          <p:nvPr/>
        </p:nvSpPr>
        <p:spPr bwMode="auto">
          <a:xfrm>
            <a:off x="1085850" y="5013176"/>
            <a:ext cx="51339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4000"/>
              </a:lnSpc>
            </a:pPr>
            <a:r>
              <a:rPr kumimoji="1" lang="en-US" altLang="zh-CN" b="1" dirty="0">
                <a:solidFill>
                  <a:srgbClr val="CC0000"/>
                </a:solidFill>
                <a:latin typeface="楷体_GB2312" pitchFamily="49" charset="-122"/>
                <a:ea typeface="楷体_GB2312" pitchFamily="49" charset="-122"/>
              </a:rPr>
              <a:t>★</a:t>
            </a:r>
            <a:r>
              <a:rPr kumimoji="1" lang="zh-CN" altLang="en-US" b="1" dirty="0">
                <a:latin typeface="楷体_GB2312" pitchFamily="49" charset="-122"/>
                <a:ea typeface="楷体_GB2312" pitchFamily="49" charset="-122"/>
              </a:rPr>
              <a:t>有机过氧化物  指分子组成中含有过氧键的有机物，其本身易燃易爆、极易分解，对热、震动和摩擦极为敏感，如：过氧化苯甲酰、过氧化甲乙酮等。</a:t>
            </a:r>
            <a:endParaRPr kumimoji="1" lang="zh-CN" altLang="en-US" b="1" dirty="0">
              <a:latin typeface="楷体_GB2312" pitchFamily="49" charset="-122"/>
              <a:ea typeface="楷体_GB2312" pitchFamily="49" charset="-122"/>
            </a:endParaRPr>
          </a:p>
        </p:txBody>
      </p:sp>
      <p:sp>
        <p:nvSpPr>
          <p:cNvPr id="9" name="Text Box 21"/>
          <p:cNvSpPr txBox="1">
            <a:spLocks noChangeArrowheads="1"/>
          </p:cNvSpPr>
          <p:nvPr/>
        </p:nvSpPr>
        <p:spPr bwMode="auto">
          <a:xfrm>
            <a:off x="6108700" y="2986088"/>
            <a:ext cx="1841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4000"/>
              </a:lnSpc>
            </a:pPr>
            <a:endParaRPr kumimoji="1" lang="zh-CN" altLang="zh-CN" b="1">
              <a:latin typeface="楷体_GB2312" pitchFamily="49" charset="-122"/>
              <a:ea typeface="楷体_GB2312" pitchFamily="49" charset="-122"/>
            </a:endParaRPr>
          </a:p>
        </p:txBody>
      </p:sp>
      <p:sp>
        <p:nvSpPr>
          <p:cNvPr id="12" name="AutoShape 25"/>
          <p:cNvSpPr>
            <a:spLocks noChangeArrowheads="1"/>
          </p:cNvSpPr>
          <p:nvPr/>
        </p:nvSpPr>
        <p:spPr bwMode="auto">
          <a:xfrm>
            <a:off x="6294090" y="3538538"/>
            <a:ext cx="438150" cy="119062"/>
          </a:xfrm>
          <a:prstGeom prst="chevron">
            <a:avLst>
              <a:gd name="adj" fmla="val 92000"/>
            </a:avLst>
          </a:prstGeom>
          <a:solidFill>
            <a:srgbClr val="9933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3" name="AutoShape 26"/>
          <p:cNvSpPr>
            <a:spLocks noChangeArrowheads="1"/>
          </p:cNvSpPr>
          <p:nvPr/>
        </p:nvSpPr>
        <p:spPr bwMode="auto">
          <a:xfrm>
            <a:off x="6496050" y="5519738"/>
            <a:ext cx="438150" cy="119062"/>
          </a:xfrm>
          <a:prstGeom prst="chevron">
            <a:avLst>
              <a:gd name="adj" fmla="val 92000"/>
            </a:avLst>
          </a:prstGeom>
          <a:solidFill>
            <a:srgbClr val="993300"/>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a:p>
        </p:txBody>
      </p:sp>
      <p:sp>
        <p:nvSpPr>
          <p:cNvPr id="14" name="TextBox 13"/>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pic>
        <p:nvPicPr>
          <p:cNvPr id="15" name="Picture 4" descr="Image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934200" y="2636912"/>
            <a:ext cx="1724025" cy="1800522"/>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5" descr="Image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72348" y="4540664"/>
            <a:ext cx="1724025" cy="1800522"/>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0" y="1676400"/>
            <a:ext cx="7772400" cy="43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eaLnBrk="1" hangingPunct="1">
              <a:lnSpc>
                <a:spcPct val="130000"/>
              </a:lnSpc>
            </a:pPr>
            <a:r>
              <a:rPr kumimoji="1" lang="zh-CN" altLang="en-US" sz="2600" b="1" dirty="0">
                <a:solidFill>
                  <a:srgbClr val="000099"/>
                </a:solidFill>
                <a:latin typeface="楷体_GB2312" pitchFamily="49" charset="-122"/>
                <a:ea typeface="楷体_GB2312" pitchFamily="49" charset="-122"/>
              </a:rPr>
              <a:t>氧化剂的特性</a:t>
            </a:r>
            <a:endParaRPr kumimoji="1" lang="zh-CN" altLang="en-US" sz="2600" b="1" dirty="0">
              <a:solidFill>
                <a:srgbClr val="000099"/>
              </a:solidFill>
              <a:latin typeface="楷体_GB2312" pitchFamily="49" charset="-122"/>
              <a:ea typeface="楷体_GB2312" pitchFamily="49" charset="-122"/>
            </a:endParaRPr>
          </a:p>
          <a:p>
            <a:pPr lvl="1" eaLnBrk="1" hangingPunct="1">
              <a:lnSpc>
                <a:spcPct val="110000"/>
              </a:lnSpc>
            </a:pPr>
            <a:r>
              <a:rPr kumimoji="1" lang="zh-CN" altLang="en-US"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强氧化性</a:t>
            </a:r>
            <a:endParaRPr lang="zh-CN" altLang="en-US" sz="2400" b="1" dirty="0">
              <a:latin typeface="楷体_GB2312" pitchFamily="49" charset="-122"/>
              <a:ea typeface="楷体_GB2312" pitchFamily="49" charset="-122"/>
            </a:endParaRPr>
          </a:p>
          <a:p>
            <a:pPr lvl="2" eaLnBrk="1" hangingPunct="1">
              <a:lnSpc>
                <a:spcPct val="110000"/>
              </a:lnSpc>
            </a:pPr>
            <a:r>
              <a:rPr lang="zh-CN" altLang="en-US" sz="2000" b="1" dirty="0">
                <a:latin typeface="楷体_GB2312" pitchFamily="49" charset="-122"/>
                <a:ea typeface="楷体_GB2312" pitchFamily="49" charset="-122"/>
              </a:rPr>
              <a:t>（高氯酸盐、高锰酸盐、硝酸盐等）与易燃、可燃物混合，极易形成爆炸性混合物（火药、氯酸钾与硫磺</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a:p>
            <a:pPr lvl="2" eaLnBrk="1" hangingPunct="1">
              <a:lnSpc>
                <a:spcPct val="110000"/>
              </a:lnSpc>
            </a:pPr>
            <a:endParaRPr lang="zh-CN" altLang="en-US" sz="2400" b="1" dirty="0">
              <a:latin typeface="楷体_GB2312" pitchFamily="49" charset="-122"/>
              <a:ea typeface="楷体_GB2312" pitchFamily="49" charset="-122"/>
            </a:endParaRPr>
          </a:p>
          <a:p>
            <a:pPr lvl="1" eaLnBrk="1" hangingPunct="1">
              <a:lnSpc>
                <a:spcPct val="110000"/>
              </a:lnSpc>
            </a:pPr>
            <a:r>
              <a:rPr kumimoji="1" lang="zh-CN" altLang="en-US"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助燃性</a:t>
            </a:r>
            <a:endParaRPr lang="zh-CN" altLang="en-US" sz="2400" b="1" dirty="0">
              <a:latin typeface="楷体_GB2312" pitchFamily="49" charset="-122"/>
              <a:ea typeface="楷体_GB2312" pitchFamily="49" charset="-122"/>
            </a:endParaRPr>
          </a:p>
          <a:p>
            <a:pPr lvl="1" eaLnBrk="1" hangingPunct="1">
              <a:lnSpc>
                <a:spcPct val="110000"/>
              </a:lnSpc>
            </a:pPr>
            <a:r>
              <a:rPr lang="zh-CN" altLang="en-US" sz="24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在火场中增大火势</a:t>
            </a:r>
            <a:endParaRPr lang="zh-CN" altLang="en-US" sz="2000" b="1" dirty="0">
              <a:latin typeface="楷体_GB2312" pitchFamily="49" charset="-122"/>
              <a:ea typeface="楷体_GB2312" pitchFamily="49" charset="-122"/>
            </a:endParaRPr>
          </a:p>
          <a:p>
            <a:pPr lvl="1" eaLnBrk="1" hangingPunct="1">
              <a:lnSpc>
                <a:spcPct val="110000"/>
              </a:lnSpc>
            </a:pPr>
            <a:endParaRPr lang="zh-CN" altLang="en-US" sz="2000" b="1" dirty="0">
              <a:latin typeface="楷体_GB2312" pitchFamily="49" charset="-122"/>
              <a:ea typeface="楷体_GB2312" pitchFamily="49" charset="-122"/>
            </a:endParaRPr>
          </a:p>
          <a:p>
            <a:pPr lvl="1" eaLnBrk="1" hangingPunct="1">
              <a:lnSpc>
                <a:spcPct val="110000"/>
              </a:lnSpc>
            </a:pPr>
            <a:r>
              <a:rPr kumimoji="1" lang="zh-CN" altLang="en-US"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易分解</a:t>
            </a:r>
            <a:endParaRPr lang="zh-CN" altLang="en-US" sz="2400" b="1" dirty="0">
              <a:latin typeface="楷体_GB2312" pitchFamily="49" charset="-122"/>
              <a:ea typeface="楷体_GB2312" pitchFamily="49" charset="-122"/>
            </a:endParaRPr>
          </a:p>
          <a:p>
            <a:pPr lvl="1" eaLnBrk="1" hangingPunct="1">
              <a:lnSpc>
                <a:spcPct val="110000"/>
              </a:lnSpc>
            </a:pPr>
            <a:r>
              <a:rPr lang="zh-CN" altLang="en-US" sz="2000" b="1" dirty="0">
                <a:latin typeface="楷体_GB2312" pitchFamily="49" charset="-122"/>
                <a:ea typeface="楷体_GB2312" pitchFamily="49" charset="-122"/>
              </a:rPr>
              <a:t>   受热、撞击、摩擦、震动、撞击极易分解（如过氧化苯甲酰、过氧化二叔丁醇、过氧化甲乙酮等）</a:t>
            </a: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84436" y="1802904"/>
            <a:ext cx="3057029" cy="598182"/>
          </a:xfrm>
          <a:prstGeom prst="roundRect">
            <a:avLst>
              <a:gd name="adj" fmla="val 16667"/>
            </a:avLst>
          </a:prstGeom>
          <a:solidFill>
            <a:srgbClr val="3399FF"/>
          </a:solidFill>
          <a:ln w="9525">
            <a:solidFill>
              <a:schemeClr val="tx1"/>
            </a:solidFill>
            <a:round/>
          </a:ln>
          <a:effectLst>
            <a:outerShdw dist="35921" dir="2700000" algn="ctr" rotWithShape="0">
              <a:srgbClr val="808080"/>
            </a:outerShdw>
          </a:effec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3" name="Rectangle 3"/>
          <p:cNvSpPr>
            <a:spLocks noChangeArrowheads="1"/>
          </p:cNvSpPr>
          <p:nvPr/>
        </p:nvSpPr>
        <p:spPr bwMode="auto">
          <a:xfrm>
            <a:off x="395536" y="1844824"/>
            <a:ext cx="2984760" cy="46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r>
              <a:rPr kumimoji="1" lang="zh-CN" altLang="en-US" sz="2400" b="1" dirty="0" smtClean="0">
                <a:solidFill>
                  <a:srgbClr val="FFFF66"/>
                </a:solidFill>
                <a:ea typeface="宋体" panose="02010600030101010101" pitchFamily="2" charset="-122"/>
              </a:rPr>
              <a:t>第六类：有</a:t>
            </a:r>
            <a:r>
              <a:rPr kumimoji="1" lang="zh-CN" altLang="en-US" sz="2400" b="1" dirty="0">
                <a:solidFill>
                  <a:srgbClr val="FFFF66"/>
                </a:solidFill>
                <a:ea typeface="宋体" panose="02010600030101010101" pitchFamily="2" charset="-122"/>
              </a:rPr>
              <a:t>毒品</a:t>
            </a:r>
            <a:endParaRPr kumimoji="1" lang="zh-CN" altLang="en-US" sz="2400" b="1" dirty="0">
              <a:solidFill>
                <a:srgbClr val="FFFF66"/>
              </a:solidFill>
              <a:ea typeface="宋体" panose="02010600030101010101" pitchFamily="2" charset="-122"/>
            </a:endParaRPr>
          </a:p>
        </p:txBody>
      </p:sp>
      <p:sp>
        <p:nvSpPr>
          <p:cNvPr id="4" name="Text Box 4"/>
          <p:cNvSpPr txBox="1">
            <a:spLocks noChangeArrowheads="1"/>
          </p:cNvSpPr>
          <p:nvPr/>
        </p:nvSpPr>
        <p:spPr bwMode="auto">
          <a:xfrm>
            <a:off x="4225925" y="1723157"/>
            <a:ext cx="4437063" cy="1797050"/>
          </a:xfrm>
          <a:prstGeom prst="rect">
            <a:avLst/>
          </a:prstGeom>
          <a:noFill/>
          <a:ln w="31750">
            <a:solidFill>
              <a:srgbClr val="993300"/>
            </a:solidFill>
            <a:miter lim="800000"/>
          </a:ln>
          <a:extLst>
            <a:ext uri="{909E8E84-426E-40DD-AFC4-6F175D3DCCD1}">
              <a14:hiddenFill xmlns:a14="http://schemas.microsoft.com/office/drawing/2010/main">
                <a:solidFill>
                  <a:schemeClr val="accent1"/>
                </a:solidFill>
              </a14:hiddenFill>
            </a:ext>
          </a:extLst>
        </p:spPr>
        <p:txBody>
          <a:bodyPr lIns="91432" tIns="45716" rIns="91432" bIns="45716">
            <a:spAutoFit/>
          </a:bodyPr>
          <a:lstStyle/>
          <a:p>
            <a:pPr eaLnBrk="1" hangingPunct="1">
              <a:lnSpc>
                <a:spcPct val="80000"/>
              </a:lnSpc>
            </a:pPr>
            <a:r>
              <a:rPr kumimoji="1" lang="en-US" altLang="zh-CN" sz="2400" dirty="0">
                <a:latin typeface="文鼎报宋简" charset="-122"/>
                <a:ea typeface="隶书" pitchFamily="49" charset="-122"/>
              </a:rPr>
              <a:t>    </a:t>
            </a:r>
            <a:r>
              <a:rPr kumimoji="1" lang="zh-CN" altLang="en-US" sz="2200" dirty="0">
                <a:latin typeface="文鼎报宋简" charset="-122"/>
                <a:ea typeface="隶书" pitchFamily="49" charset="-122"/>
              </a:rPr>
              <a:t>系指进入肌体后，累积达一定量，能与体液和组织发生生物化学作用或生物物理学作用，扰乱或破坏肌体的正常生理功能，引起暂时性或持久性的病理改变，甚至危及生命的物品。</a:t>
            </a:r>
            <a:endParaRPr kumimoji="1" lang="zh-CN" altLang="en-US" sz="2200" dirty="0">
              <a:ea typeface="宋体" panose="02010600030101010101" pitchFamily="2" charset="-122"/>
            </a:endParaRPr>
          </a:p>
        </p:txBody>
      </p:sp>
      <p:sp>
        <p:nvSpPr>
          <p:cNvPr id="5" name="Text Box 5"/>
          <p:cNvSpPr txBox="1">
            <a:spLocks noChangeArrowheads="1"/>
          </p:cNvSpPr>
          <p:nvPr/>
        </p:nvSpPr>
        <p:spPr bwMode="auto">
          <a:xfrm>
            <a:off x="899592" y="3789040"/>
            <a:ext cx="5294287" cy="2394494"/>
          </a:xfrm>
          <a:prstGeom prst="rect">
            <a:avLst/>
          </a:prstGeom>
          <a:noFill/>
          <a:ln w="38100">
            <a:solidFill>
              <a:srgbClr val="993300"/>
            </a:solidFill>
            <a:miter lim="800000"/>
          </a:ln>
          <a:extLst>
            <a:ext uri="{909E8E84-426E-40DD-AFC4-6F175D3DCCD1}">
              <a14:hiddenFill xmlns:a14="http://schemas.microsoft.com/office/drawing/2010/main">
                <a:solidFill>
                  <a:schemeClr val="accent1"/>
                </a:solidFill>
              </a14:hiddenFill>
            </a:ext>
          </a:extLst>
        </p:spPr>
        <p:txBody>
          <a:bodyPr wrap="square" lIns="91432" tIns="45716" rIns="91432" bIns="45716">
            <a:spAutoFit/>
          </a:bodyPr>
          <a:lstStyle/>
          <a:p>
            <a:pPr eaLnBrk="1" hangingPunct="1">
              <a:lnSpc>
                <a:spcPct val="85000"/>
              </a:lnSpc>
            </a:pPr>
            <a:r>
              <a:rPr kumimoji="1" lang="zh-CN" altLang="en-US" sz="2200" dirty="0">
                <a:latin typeface="隶书" pitchFamily="49" charset="-122"/>
                <a:ea typeface="隶书" pitchFamily="49" charset="-122"/>
              </a:rPr>
              <a:t>具体指标 ：</a:t>
            </a:r>
            <a:endParaRPr kumimoji="1" lang="zh-CN" altLang="en-US" sz="2200" dirty="0">
              <a:latin typeface="隶书" pitchFamily="49" charset="-122"/>
              <a:ea typeface="隶书" pitchFamily="49" charset="-122"/>
            </a:endParaRPr>
          </a:p>
          <a:p>
            <a:pPr eaLnBrk="1" hangingPunct="1">
              <a:lnSpc>
                <a:spcPct val="85000"/>
              </a:lnSpc>
            </a:pPr>
            <a:r>
              <a:rPr kumimoji="1" lang="zh-CN" altLang="en-US" sz="2200" dirty="0">
                <a:latin typeface="隶书" pitchFamily="49" charset="-122"/>
                <a:ea typeface="隶书" pitchFamily="49" charset="-122"/>
              </a:rPr>
              <a:t>经口：</a:t>
            </a:r>
            <a:r>
              <a:rPr kumimoji="1" lang="en-US" altLang="zh-CN" sz="2200" dirty="0">
                <a:latin typeface="隶书" pitchFamily="49" charset="-122"/>
                <a:ea typeface="隶书" pitchFamily="49" charset="-122"/>
              </a:rPr>
              <a:t>LD</a:t>
            </a:r>
            <a:r>
              <a:rPr kumimoji="1" lang="en-US" altLang="zh-CN" sz="2200" baseline="-25000" dirty="0">
                <a:latin typeface="隶书" pitchFamily="49" charset="-122"/>
                <a:ea typeface="隶书" pitchFamily="49" charset="-122"/>
              </a:rPr>
              <a:t>50</a:t>
            </a:r>
            <a:r>
              <a:rPr kumimoji="1" lang="en-US" altLang="zh-CN" sz="2200" dirty="0">
                <a:latin typeface="隶书" pitchFamily="49" charset="-122"/>
                <a:ea typeface="隶书" pitchFamily="49" charset="-122"/>
              </a:rPr>
              <a:t>≤500 mg/kg</a:t>
            </a:r>
            <a:r>
              <a:rPr kumimoji="1" lang="zh-CN" altLang="en-US" sz="2200" dirty="0">
                <a:latin typeface="隶书" pitchFamily="49" charset="-122"/>
                <a:ea typeface="隶书" pitchFamily="49" charset="-122"/>
              </a:rPr>
              <a:t>（固体）</a:t>
            </a:r>
            <a:endParaRPr kumimoji="1" lang="zh-CN" altLang="en-US" sz="2200" dirty="0">
              <a:latin typeface="隶书" pitchFamily="49" charset="-122"/>
              <a:ea typeface="隶书" pitchFamily="49" charset="-122"/>
            </a:endParaRPr>
          </a:p>
          <a:p>
            <a:pPr eaLnBrk="1" hangingPunct="1">
              <a:lnSpc>
                <a:spcPct val="85000"/>
              </a:lnSpc>
            </a:pPr>
            <a:r>
              <a:rPr kumimoji="1" lang="zh-CN" altLang="en-US" sz="2200" dirty="0">
                <a:latin typeface="隶书" pitchFamily="49" charset="-122"/>
                <a:ea typeface="隶书" pitchFamily="49" charset="-122"/>
              </a:rPr>
              <a:t>      </a:t>
            </a:r>
            <a:r>
              <a:rPr kumimoji="1" lang="en-US" altLang="zh-CN" sz="2200" dirty="0">
                <a:latin typeface="隶书" pitchFamily="49" charset="-122"/>
                <a:ea typeface="隶书" pitchFamily="49" charset="-122"/>
              </a:rPr>
              <a:t>LD</a:t>
            </a:r>
            <a:r>
              <a:rPr kumimoji="1" lang="en-US" altLang="zh-CN" sz="2200" baseline="-25000" dirty="0">
                <a:latin typeface="隶书" pitchFamily="49" charset="-122"/>
                <a:ea typeface="隶书" pitchFamily="49" charset="-122"/>
              </a:rPr>
              <a:t>50</a:t>
            </a:r>
            <a:r>
              <a:rPr kumimoji="1" lang="en-US" altLang="zh-CN" sz="2200" dirty="0">
                <a:latin typeface="隶书" pitchFamily="49" charset="-122"/>
                <a:ea typeface="隶书" pitchFamily="49" charset="-122"/>
              </a:rPr>
              <a:t>≤2000 mg/kg</a:t>
            </a:r>
            <a:r>
              <a:rPr kumimoji="1" lang="zh-CN" altLang="en-US" sz="2200" dirty="0">
                <a:latin typeface="隶书" pitchFamily="49" charset="-122"/>
                <a:ea typeface="隶书" pitchFamily="49" charset="-122"/>
              </a:rPr>
              <a:t>（液体</a:t>
            </a:r>
            <a:r>
              <a:rPr kumimoji="1" lang="en-US" altLang="zh-CN" sz="2200" dirty="0">
                <a:latin typeface="隶书" pitchFamily="49" charset="-122"/>
                <a:ea typeface="隶书" pitchFamily="49" charset="-122"/>
              </a:rPr>
              <a:t>)</a:t>
            </a:r>
            <a:endParaRPr kumimoji="1" lang="en-US" altLang="zh-CN" sz="2200" dirty="0">
              <a:latin typeface="隶书" pitchFamily="49" charset="-122"/>
              <a:ea typeface="隶书" pitchFamily="49" charset="-122"/>
            </a:endParaRPr>
          </a:p>
          <a:p>
            <a:pPr eaLnBrk="1" hangingPunct="1">
              <a:lnSpc>
                <a:spcPct val="85000"/>
              </a:lnSpc>
            </a:pPr>
            <a:r>
              <a:rPr kumimoji="1" lang="zh-CN" altLang="en-US" sz="2200" dirty="0">
                <a:latin typeface="隶书" pitchFamily="49" charset="-122"/>
                <a:ea typeface="隶书" pitchFamily="49" charset="-122"/>
              </a:rPr>
              <a:t>经皮</a:t>
            </a:r>
            <a:r>
              <a:rPr kumimoji="1" lang="en-US" altLang="zh-CN" sz="2200" dirty="0">
                <a:latin typeface="隶书" pitchFamily="49" charset="-122"/>
                <a:ea typeface="隶书" pitchFamily="49" charset="-122"/>
              </a:rPr>
              <a:t>(24h</a:t>
            </a:r>
            <a:r>
              <a:rPr kumimoji="1" lang="zh-CN" altLang="en-US" sz="2200" dirty="0">
                <a:latin typeface="隶书" pitchFamily="49" charset="-122"/>
                <a:ea typeface="隶书" pitchFamily="49" charset="-122"/>
              </a:rPr>
              <a:t>接触</a:t>
            </a:r>
            <a:r>
              <a:rPr kumimoji="1" lang="en-US" altLang="zh-CN" sz="2200" dirty="0">
                <a:latin typeface="隶书" pitchFamily="49" charset="-122"/>
                <a:ea typeface="隶书" pitchFamily="49" charset="-122"/>
              </a:rPr>
              <a:t>)</a:t>
            </a:r>
            <a:r>
              <a:rPr kumimoji="1" lang="zh-CN" altLang="en-US" sz="2200" dirty="0">
                <a:latin typeface="隶书" pitchFamily="49" charset="-122"/>
                <a:ea typeface="隶书" pitchFamily="49" charset="-122"/>
              </a:rPr>
              <a:t>：</a:t>
            </a:r>
            <a:r>
              <a:rPr kumimoji="1" lang="en-US" altLang="zh-CN" sz="2200" dirty="0">
                <a:latin typeface="隶书" pitchFamily="49" charset="-122"/>
                <a:ea typeface="隶书" pitchFamily="49" charset="-122"/>
              </a:rPr>
              <a:t>LD</a:t>
            </a:r>
            <a:r>
              <a:rPr kumimoji="1" lang="en-US" altLang="zh-CN" sz="2200" baseline="-25000" dirty="0">
                <a:latin typeface="隶书" pitchFamily="49" charset="-122"/>
                <a:ea typeface="隶书" pitchFamily="49" charset="-122"/>
              </a:rPr>
              <a:t>50</a:t>
            </a:r>
            <a:r>
              <a:rPr kumimoji="1" lang="en-US" altLang="zh-CN" sz="2200" dirty="0">
                <a:latin typeface="隶书" pitchFamily="49" charset="-122"/>
                <a:ea typeface="隶书" pitchFamily="49" charset="-122"/>
              </a:rPr>
              <a:t>≤1000mg/kg</a:t>
            </a:r>
            <a:endParaRPr kumimoji="1" lang="en-US" altLang="zh-CN" sz="2200" dirty="0">
              <a:latin typeface="隶书" pitchFamily="49" charset="-122"/>
              <a:ea typeface="隶书" pitchFamily="49" charset="-122"/>
            </a:endParaRPr>
          </a:p>
          <a:p>
            <a:pPr eaLnBrk="1" hangingPunct="1">
              <a:lnSpc>
                <a:spcPct val="85000"/>
              </a:lnSpc>
            </a:pPr>
            <a:r>
              <a:rPr kumimoji="1" lang="zh-CN" altLang="en-US" sz="2200" dirty="0">
                <a:latin typeface="隶书" pitchFamily="49" charset="-122"/>
                <a:ea typeface="隶书" pitchFamily="49" charset="-122"/>
              </a:rPr>
              <a:t>吸入：</a:t>
            </a:r>
            <a:r>
              <a:rPr kumimoji="1" lang="en-US" altLang="zh-CN" sz="2200" dirty="0">
                <a:latin typeface="隶书" pitchFamily="49" charset="-122"/>
                <a:ea typeface="隶书" pitchFamily="49" charset="-122"/>
              </a:rPr>
              <a:t>LC</a:t>
            </a:r>
            <a:r>
              <a:rPr kumimoji="1" lang="en-US" altLang="zh-CN" sz="2200" baseline="-25000" dirty="0">
                <a:latin typeface="隶书" pitchFamily="49" charset="-122"/>
                <a:ea typeface="隶书" pitchFamily="49" charset="-122"/>
              </a:rPr>
              <a:t>50</a:t>
            </a:r>
            <a:r>
              <a:rPr kumimoji="1" lang="en-US" altLang="zh-CN" sz="2200" dirty="0">
                <a:latin typeface="隶书" pitchFamily="49" charset="-122"/>
                <a:ea typeface="隶书" pitchFamily="49" charset="-122"/>
              </a:rPr>
              <a:t>≤10 mg/L</a:t>
            </a:r>
            <a:r>
              <a:rPr kumimoji="1" lang="zh-CN" altLang="en-US" sz="2200" dirty="0">
                <a:latin typeface="隶书" pitchFamily="49" charset="-122"/>
                <a:ea typeface="隶书" pitchFamily="49" charset="-122"/>
              </a:rPr>
              <a:t>（粉尘、烟雾）</a:t>
            </a:r>
            <a:endParaRPr kumimoji="1" lang="zh-CN" altLang="en-US" sz="2200" dirty="0">
              <a:latin typeface="隶书" pitchFamily="49" charset="-122"/>
              <a:ea typeface="隶书" pitchFamily="49" charset="-122"/>
            </a:endParaRPr>
          </a:p>
          <a:p>
            <a:pPr eaLnBrk="1" hangingPunct="1">
              <a:lnSpc>
                <a:spcPct val="85000"/>
              </a:lnSpc>
            </a:pPr>
            <a:r>
              <a:rPr kumimoji="1" lang="zh-CN" altLang="en-US" sz="2200" dirty="0">
                <a:latin typeface="隶书" pitchFamily="49" charset="-122"/>
                <a:ea typeface="隶书" pitchFamily="49" charset="-122"/>
              </a:rPr>
              <a:t>     该类分为毒害品、感染性物品</a:t>
            </a:r>
            <a:r>
              <a:rPr kumimoji="1" lang="en-US" altLang="zh-CN" sz="2200" dirty="0">
                <a:latin typeface="隶书" pitchFamily="49" charset="-122"/>
                <a:ea typeface="隶书" pitchFamily="49" charset="-122"/>
              </a:rPr>
              <a:t>2</a:t>
            </a:r>
            <a:r>
              <a:rPr kumimoji="1" lang="zh-CN" altLang="en-US" sz="2200" dirty="0">
                <a:latin typeface="隶书" pitchFamily="49" charset="-122"/>
                <a:ea typeface="隶书" pitchFamily="49" charset="-122"/>
              </a:rPr>
              <a:t>项，有毒品如：氰化钠、氰化钾、砷酸盐、农药、酚类、氯化钡、</a:t>
            </a:r>
            <a:r>
              <a:rPr lang="zh-CN" altLang="en-US" sz="2200" dirty="0">
                <a:latin typeface="隶书" pitchFamily="49" charset="-122"/>
                <a:ea typeface="隶书" pitchFamily="49" charset="-122"/>
              </a:rPr>
              <a:t>硫酸二甲酯</a:t>
            </a:r>
            <a:r>
              <a:rPr kumimoji="1" lang="zh-CN" altLang="en-US" sz="2200" dirty="0">
                <a:latin typeface="隶书" pitchFamily="49" charset="-122"/>
                <a:ea typeface="隶书" pitchFamily="49" charset="-122"/>
              </a:rPr>
              <a:t>等。</a:t>
            </a:r>
            <a:endParaRPr kumimoji="1" lang="zh-CN" altLang="en-US" sz="2200" dirty="0">
              <a:latin typeface="隶书" pitchFamily="49" charset="-122"/>
              <a:ea typeface="隶书" pitchFamily="49" charset="-122"/>
            </a:endParaRPr>
          </a:p>
        </p:txBody>
      </p:sp>
      <p:graphicFrame>
        <p:nvGraphicFramePr>
          <p:cNvPr id="6" name="Object 6"/>
          <p:cNvGraphicFramePr>
            <a:graphicFrameLocks noChangeAspect="1"/>
          </p:cNvGraphicFramePr>
          <p:nvPr/>
        </p:nvGraphicFramePr>
        <p:xfrm>
          <a:off x="2699792" y="2492896"/>
          <a:ext cx="1189038" cy="1219200"/>
        </p:xfrm>
        <a:graphic>
          <a:graphicData uri="http://schemas.openxmlformats.org/presentationml/2006/ole">
            <mc:AlternateContent xmlns:mc="http://schemas.openxmlformats.org/markup-compatibility/2006">
              <mc:Choice xmlns:v="urn:schemas-microsoft-com:vml" Requires="v">
                <p:oleObj spid="_x0000_s2254" name="文档" r:id="rId1" imgW="1353185" imgH="1386840" progId="Word.Document.8">
                  <p:embed/>
                </p:oleObj>
              </mc:Choice>
              <mc:Fallback>
                <p:oleObj name="文档" r:id="rId1" imgW="1353185" imgH="1386840" progId="Word.Document.8">
                  <p:embed/>
                  <p:pic>
                    <p:nvPicPr>
                      <p:cNvPr id="0" name="图片 2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92896"/>
                        <a:ext cx="11890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6876256" y="3592810"/>
          <a:ext cx="1241425" cy="1276350"/>
        </p:xfrm>
        <a:graphic>
          <a:graphicData uri="http://schemas.openxmlformats.org/presentationml/2006/ole">
            <mc:AlternateContent xmlns:mc="http://schemas.openxmlformats.org/markup-compatibility/2006">
              <mc:Choice xmlns:v="urn:schemas-microsoft-com:vml" Requires="v">
                <p:oleObj spid="_x0000_s2255" name="文档" r:id="rId3" imgW="1333500" imgH="1371600" progId="Word.Document.8">
                  <p:embed/>
                </p:oleObj>
              </mc:Choice>
              <mc:Fallback>
                <p:oleObj name="文档" r:id="rId3" imgW="1333500" imgH="1371600" progId="Word.Document.8">
                  <p:embed/>
                  <p:pic>
                    <p:nvPicPr>
                      <p:cNvPr id="0" name="图片 2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592810"/>
                        <a:ext cx="12414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6876256" y="4966297"/>
          <a:ext cx="1190625" cy="1219200"/>
        </p:xfrm>
        <a:graphic>
          <a:graphicData uri="http://schemas.openxmlformats.org/presentationml/2006/ole">
            <mc:AlternateContent xmlns:mc="http://schemas.openxmlformats.org/markup-compatibility/2006">
              <mc:Choice xmlns:v="urn:schemas-microsoft-com:vml" Requires="v">
                <p:oleObj spid="_x0000_s2256" name="文档" r:id="rId5" imgW="1353185" imgH="1386840" progId="Word.Document.8">
                  <p:embed/>
                </p:oleObj>
              </mc:Choice>
              <mc:Fallback>
                <p:oleObj name="文档" r:id="rId5" imgW="1353185" imgH="1386840" progId="Word.Document.8">
                  <p:embed/>
                  <p:pic>
                    <p:nvPicPr>
                      <p:cNvPr id="0" name="图片 22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4966297"/>
                        <a:ext cx="11906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673350" y="1441450"/>
            <a:ext cx="2127250" cy="609600"/>
          </a:xfrm>
          <a:prstGeom prst="roundRect">
            <a:avLst>
              <a:gd name="adj" fmla="val 16667"/>
            </a:avLst>
          </a:prstGeom>
          <a:solidFill>
            <a:srgbClr val="3399FF"/>
          </a:solidFill>
          <a:ln w="9525">
            <a:solidFill>
              <a:schemeClr val="tx1"/>
            </a:solidFill>
            <a:round/>
          </a:ln>
          <a:effectLst>
            <a:outerShdw dist="35921" dir="2700000" algn="ctr" rotWithShape="0">
              <a:srgbClr val="808080"/>
            </a:outerShdw>
          </a:effec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3" name="Text Box 3"/>
          <p:cNvSpPr txBox="1">
            <a:spLocks noChangeArrowheads="1"/>
          </p:cNvSpPr>
          <p:nvPr/>
        </p:nvSpPr>
        <p:spPr bwMode="auto">
          <a:xfrm>
            <a:off x="2778125" y="1517650"/>
            <a:ext cx="2098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2" tIns="45716" rIns="91432" bIns="45716">
            <a:spAutoFit/>
          </a:bodyPr>
          <a:lstStyle/>
          <a:p>
            <a:pPr eaLnBrk="1" hangingPunct="1"/>
            <a:r>
              <a:rPr kumimoji="1" lang="zh-CN" altLang="en-US" sz="2200" b="1" dirty="0">
                <a:solidFill>
                  <a:srgbClr val="FFFF66"/>
                </a:solidFill>
                <a:ea typeface="宋体" panose="02010600030101010101" pitchFamily="2" charset="-122"/>
              </a:rPr>
              <a:t>有毒品分三级</a:t>
            </a:r>
            <a:endParaRPr kumimoji="1" lang="zh-CN" altLang="en-US" sz="2200" dirty="0">
              <a:ea typeface="宋体" panose="02010600030101010101" pitchFamily="2" charset="-122"/>
            </a:endParaRPr>
          </a:p>
        </p:txBody>
      </p:sp>
      <p:graphicFrame>
        <p:nvGraphicFramePr>
          <p:cNvPr id="4" name="Object 4"/>
          <p:cNvGraphicFramePr>
            <a:graphicFrameLocks noChangeAspect="1"/>
          </p:cNvGraphicFramePr>
          <p:nvPr/>
        </p:nvGraphicFramePr>
        <p:xfrm>
          <a:off x="992188" y="2057400"/>
          <a:ext cx="1524000" cy="1563688"/>
        </p:xfrm>
        <a:graphic>
          <a:graphicData uri="http://schemas.openxmlformats.org/presentationml/2006/ole">
            <mc:AlternateContent xmlns:mc="http://schemas.openxmlformats.org/markup-compatibility/2006">
              <mc:Choice xmlns:v="urn:schemas-microsoft-com:vml" Requires="v">
                <p:oleObj spid="_x0000_s3275" name="文档" r:id="rId1" imgW="1353185" imgH="1386840" progId="Word.Document.8">
                  <p:embed/>
                </p:oleObj>
              </mc:Choice>
              <mc:Fallback>
                <p:oleObj name="文档" r:id="rId1" imgW="1353185" imgH="1386840" progId="Word.Document.8">
                  <p:embed/>
                  <p:pic>
                    <p:nvPicPr>
                      <p:cNvPr id="0" name="图片 3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2057400"/>
                        <a:ext cx="15240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3455988" y="2743200"/>
          <a:ext cx="1573212" cy="1573213"/>
        </p:xfrm>
        <a:graphic>
          <a:graphicData uri="http://schemas.openxmlformats.org/presentationml/2006/ole">
            <mc:AlternateContent xmlns:mc="http://schemas.openxmlformats.org/markup-compatibility/2006">
              <mc:Choice xmlns:v="urn:schemas-microsoft-com:vml" Requires="v">
                <p:oleObj spid="_x0000_s3276" name="文档" r:id="rId3" imgW="1333500" imgH="1371600" progId="Word.Document.8">
                  <p:embed/>
                </p:oleObj>
              </mc:Choice>
              <mc:Fallback>
                <p:oleObj name="文档" r:id="rId3" imgW="1333500" imgH="1371600" progId="Word.Document.8">
                  <p:embed/>
                  <p:pic>
                    <p:nvPicPr>
                      <p:cNvPr id="0" name="图片 32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2743200"/>
                        <a:ext cx="1573212"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6858000" y="4495800"/>
          <a:ext cx="1447800" cy="1447800"/>
        </p:xfrm>
        <a:graphic>
          <a:graphicData uri="http://schemas.openxmlformats.org/presentationml/2006/ole">
            <mc:AlternateContent xmlns:mc="http://schemas.openxmlformats.org/markup-compatibility/2006">
              <mc:Choice xmlns:v="urn:schemas-microsoft-com:vml" Requires="v">
                <p:oleObj spid="_x0000_s3277" name="文档" r:id="rId5" imgW="1353185" imgH="1386840" progId="Word.Document.8">
                  <p:embed/>
                </p:oleObj>
              </mc:Choice>
              <mc:Fallback>
                <p:oleObj name="文档" r:id="rId5" imgW="1353185" imgH="1386840" progId="Word.Document.8">
                  <p:embed/>
                  <p:pic>
                    <p:nvPicPr>
                      <p:cNvPr id="0" name="图片 3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4958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7"/>
          <p:cNvSpPr>
            <a:spLocks noChangeArrowheads="1"/>
          </p:cNvSpPr>
          <p:nvPr/>
        </p:nvSpPr>
        <p:spPr bwMode="auto">
          <a:xfrm>
            <a:off x="457200" y="4221088"/>
            <a:ext cx="2462213" cy="2133600"/>
          </a:xfrm>
          <a:prstGeom prst="cloudCallout">
            <a:avLst>
              <a:gd name="adj1" fmla="val -6250"/>
              <a:gd name="adj2" fmla="val -80579"/>
            </a:avLst>
          </a:prstGeom>
          <a:noFill/>
          <a:ln w="9525">
            <a:solidFill>
              <a:srgbClr val="FF6600"/>
            </a:solidFill>
            <a:round/>
          </a:ln>
          <a:effectLst>
            <a:prstShdw prst="shdw17" dist="17961" dir="2700000">
              <a:srgbClr val="FF6600">
                <a:gamma/>
                <a:shade val="60000"/>
                <a:invGamma/>
              </a:srgbClr>
            </a:prstShdw>
          </a:effectLst>
          <a:extLst>
            <a:ext uri="{909E8E84-426E-40DD-AFC4-6F175D3DCCD1}">
              <a14:hiddenFill xmlns:a14="http://schemas.microsoft.com/office/drawing/2010/main">
                <a:gradFill rotWithShape="0">
                  <a:gsLst>
                    <a:gs pos="0">
                      <a:srgbClr val="FF6600"/>
                    </a:gs>
                    <a:gs pos="100000">
                      <a:srgbClr val="FF6600">
                        <a:gamma/>
                        <a:tint val="7059"/>
                        <a:invGamma/>
                      </a:srgbClr>
                    </a:gs>
                  </a:gsLst>
                  <a:lin ang="5400000" scaled="1"/>
                </a:gradFill>
              </a14:hiddenFill>
            </a:ext>
          </a:ex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8" name="Text Box 8"/>
          <p:cNvSpPr txBox="1">
            <a:spLocks noChangeArrowheads="1"/>
          </p:cNvSpPr>
          <p:nvPr/>
        </p:nvSpPr>
        <p:spPr bwMode="auto">
          <a:xfrm>
            <a:off x="768350" y="4602088"/>
            <a:ext cx="2039938" cy="155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eaLnBrk="1" hangingPunct="1"/>
            <a:r>
              <a:rPr kumimoji="1" lang="zh-CN" altLang="en-US" sz="1600" b="1" dirty="0">
                <a:ea typeface="宋体" panose="02010600030101010101" pitchFamily="2" charset="-122"/>
              </a:rPr>
              <a:t>经口</a:t>
            </a:r>
            <a:r>
              <a:rPr kumimoji="1" lang="en-US" altLang="zh-CN" sz="1600" b="1" dirty="0">
                <a:ea typeface="宋体" panose="02010600030101010101" pitchFamily="2" charset="-122"/>
              </a:rPr>
              <a:t>: LD</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≤5mg/kg</a:t>
            </a:r>
            <a:endParaRPr kumimoji="1" lang="en-US" altLang="zh-CN" sz="1600" b="1" dirty="0">
              <a:ea typeface="宋体" panose="02010600030101010101" pitchFamily="2" charset="-122"/>
            </a:endParaRPr>
          </a:p>
          <a:p>
            <a:pPr eaLnBrk="1" hangingPunct="1"/>
            <a:r>
              <a:rPr kumimoji="1" lang="zh-CN" altLang="en-US" sz="1600" b="1" dirty="0">
                <a:ea typeface="宋体" panose="02010600030101010101" pitchFamily="2" charset="-122"/>
              </a:rPr>
              <a:t>经皮</a:t>
            </a:r>
            <a:r>
              <a:rPr kumimoji="1" lang="en-US" altLang="zh-CN" sz="1600" b="1" dirty="0">
                <a:ea typeface="宋体" panose="02010600030101010101" pitchFamily="2" charset="-122"/>
              </a:rPr>
              <a:t>: LD</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≤40mg/kg</a:t>
            </a:r>
            <a:endParaRPr kumimoji="1" lang="en-US" altLang="zh-CN" sz="1600" b="1" dirty="0">
              <a:ea typeface="宋体" panose="02010600030101010101" pitchFamily="2" charset="-122"/>
            </a:endParaRPr>
          </a:p>
          <a:p>
            <a:pPr eaLnBrk="1" hangingPunct="1"/>
            <a:r>
              <a:rPr kumimoji="1" lang="zh-CN" altLang="en-US" sz="1600" b="1" dirty="0">
                <a:ea typeface="宋体" panose="02010600030101010101" pitchFamily="2" charset="-122"/>
              </a:rPr>
              <a:t>粉尘、烟雾或蒸</a:t>
            </a:r>
            <a:endParaRPr kumimoji="1" lang="zh-CN" altLang="en-US" sz="1600" b="1" dirty="0">
              <a:ea typeface="宋体" panose="02010600030101010101" pitchFamily="2" charset="-122"/>
            </a:endParaRPr>
          </a:p>
          <a:p>
            <a:pPr eaLnBrk="1" hangingPunct="1"/>
            <a:r>
              <a:rPr kumimoji="1" lang="zh-CN" altLang="en-US" sz="1600" b="1" dirty="0">
                <a:ea typeface="宋体" panose="02010600030101010101" pitchFamily="2" charset="-122"/>
              </a:rPr>
              <a:t>气吸入</a:t>
            </a:r>
            <a:r>
              <a:rPr kumimoji="1" lang="en-US" altLang="zh-CN" sz="1600" b="1" dirty="0">
                <a:ea typeface="宋体" panose="02010600030101010101" pitchFamily="2" charset="-122"/>
              </a:rPr>
              <a:t>1</a:t>
            </a:r>
            <a:r>
              <a:rPr kumimoji="1" lang="zh-CN" altLang="en-US" sz="1600" b="1" dirty="0">
                <a:ea typeface="宋体" panose="02010600030101010101" pitchFamily="2" charset="-122"/>
              </a:rPr>
              <a:t>小时</a:t>
            </a:r>
            <a:r>
              <a:rPr kumimoji="1" lang="en-US" altLang="zh-CN" sz="1600" b="1" dirty="0">
                <a:ea typeface="宋体" panose="02010600030101010101" pitchFamily="2" charset="-122"/>
              </a:rPr>
              <a:t>:           LC</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≤0.5mg/l</a:t>
            </a:r>
            <a:endParaRPr kumimoji="1" lang="en-US" altLang="zh-CN" sz="1600" b="1" dirty="0">
              <a:ea typeface="宋体" panose="02010600030101010101" pitchFamily="2" charset="-122"/>
            </a:endParaRPr>
          </a:p>
        </p:txBody>
      </p:sp>
      <p:sp>
        <p:nvSpPr>
          <p:cNvPr id="9" name="AutoShape 9"/>
          <p:cNvSpPr>
            <a:spLocks noChangeArrowheads="1"/>
          </p:cNvSpPr>
          <p:nvPr/>
        </p:nvSpPr>
        <p:spPr bwMode="auto">
          <a:xfrm>
            <a:off x="3289300" y="4953000"/>
            <a:ext cx="3124200" cy="1219200"/>
          </a:xfrm>
          <a:prstGeom prst="wedgeRectCallout">
            <a:avLst>
              <a:gd name="adj1" fmla="val 1218"/>
              <a:gd name="adj2" fmla="val -116667"/>
            </a:avLst>
          </a:prstGeom>
          <a:noFill/>
          <a:ln w="31750">
            <a:solidFill>
              <a:srgbClr val="FFCCCC"/>
            </a:solidFill>
            <a:miter lim="800000"/>
          </a:ln>
          <a:effectLst>
            <a:prstShdw prst="shdw17" dist="17961" dir="2700000">
              <a:srgbClr val="FFCCCC">
                <a:gamma/>
                <a:shade val="60000"/>
                <a:invGamma/>
              </a:srgbClr>
            </a:prstShdw>
          </a:effectLst>
          <a:extLst>
            <a:ext uri="{909E8E84-426E-40DD-AFC4-6F175D3DCCD1}">
              <a14:hiddenFill xmlns:a14="http://schemas.microsoft.com/office/drawing/2010/main">
                <a:gradFill rotWithShape="0">
                  <a:gsLst>
                    <a:gs pos="0">
                      <a:srgbClr val="FF9966">
                        <a:gamma/>
                        <a:tint val="0"/>
                        <a:invGamma/>
                      </a:srgbClr>
                    </a:gs>
                    <a:gs pos="100000">
                      <a:srgbClr val="FF9966"/>
                    </a:gs>
                  </a:gsLst>
                  <a:lin ang="18900000" scaled="1"/>
                </a:gradFill>
              </a14:hiddenFill>
            </a:ext>
          </a:ex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10" name="Text Box 10"/>
          <p:cNvSpPr txBox="1">
            <a:spLocks noChangeArrowheads="1"/>
          </p:cNvSpPr>
          <p:nvPr/>
        </p:nvSpPr>
        <p:spPr bwMode="auto">
          <a:xfrm>
            <a:off x="3276600" y="5026025"/>
            <a:ext cx="3136900"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2" tIns="45716" rIns="91432" bIns="45716">
            <a:spAutoFit/>
          </a:bodyPr>
          <a:lstStyle/>
          <a:p>
            <a:pPr eaLnBrk="1" hangingPunct="1"/>
            <a:r>
              <a:rPr kumimoji="1" lang="zh-CN" altLang="en-US" sz="1600" b="1" dirty="0">
                <a:ea typeface="宋体" panose="02010600030101010101" pitchFamily="2" charset="-122"/>
              </a:rPr>
              <a:t>经口</a:t>
            </a:r>
            <a:r>
              <a:rPr kumimoji="1" lang="en-US" altLang="zh-CN" sz="1600" b="1" dirty="0">
                <a:ea typeface="宋体" panose="02010600030101010101" pitchFamily="2" charset="-122"/>
              </a:rPr>
              <a:t>: 5mg/kg</a:t>
            </a:r>
            <a:r>
              <a:rPr kumimoji="1" lang="zh-CN" altLang="en-US" sz="1600" b="1" dirty="0">
                <a:ea typeface="宋体" panose="02010600030101010101" pitchFamily="2" charset="-122"/>
              </a:rPr>
              <a:t>＜</a:t>
            </a:r>
            <a:r>
              <a:rPr kumimoji="1" lang="en-US" altLang="zh-CN" sz="1600" b="1" dirty="0">
                <a:ea typeface="宋体" panose="02010600030101010101" pitchFamily="2" charset="-122"/>
              </a:rPr>
              <a:t>LD</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≤50mg/kg</a:t>
            </a:r>
            <a:endParaRPr kumimoji="1" lang="en-US" altLang="zh-CN" sz="1600" b="1" dirty="0">
              <a:ea typeface="宋体" panose="02010600030101010101" pitchFamily="2" charset="-122"/>
            </a:endParaRPr>
          </a:p>
          <a:p>
            <a:pPr eaLnBrk="1" hangingPunct="1"/>
            <a:r>
              <a:rPr kumimoji="1" lang="zh-CN" altLang="en-US" sz="1600" b="1" dirty="0">
                <a:ea typeface="宋体" panose="02010600030101010101" pitchFamily="2" charset="-122"/>
              </a:rPr>
              <a:t>经皮</a:t>
            </a:r>
            <a:r>
              <a:rPr kumimoji="1" lang="en-US" altLang="zh-CN" sz="1600" b="1" dirty="0">
                <a:ea typeface="宋体" panose="02010600030101010101" pitchFamily="2" charset="-122"/>
              </a:rPr>
              <a:t>: 40mg/kg</a:t>
            </a:r>
            <a:r>
              <a:rPr kumimoji="1" lang="zh-CN" altLang="en-US" sz="1600" b="1" dirty="0">
                <a:ea typeface="宋体" panose="02010600030101010101" pitchFamily="2" charset="-122"/>
              </a:rPr>
              <a:t>＜</a:t>
            </a:r>
            <a:r>
              <a:rPr kumimoji="1" lang="en-US" altLang="zh-CN" sz="1600" b="1" dirty="0">
                <a:ea typeface="宋体" panose="02010600030101010101" pitchFamily="2" charset="-122"/>
              </a:rPr>
              <a:t>LD</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≤200mg/kg</a:t>
            </a:r>
            <a:endParaRPr kumimoji="1" lang="en-US" altLang="zh-CN" sz="1600" b="1" dirty="0">
              <a:ea typeface="宋体" panose="02010600030101010101" pitchFamily="2" charset="-122"/>
            </a:endParaRPr>
          </a:p>
          <a:p>
            <a:pPr eaLnBrk="1" hangingPunct="1"/>
            <a:r>
              <a:rPr kumimoji="1" lang="zh-CN" altLang="en-US" sz="1600" b="1" dirty="0">
                <a:ea typeface="宋体" panose="02010600030101010101" pitchFamily="2" charset="-122"/>
              </a:rPr>
              <a:t>粉尘、烟雾或蒸气吸入</a:t>
            </a:r>
            <a:r>
              <a:rPr kumimoji="1" lang="en-US" altLang="zh-CN" sz="1600" b="1" dirty="0">
                <a:ea typeface="宋体" panose="02010600030101010101" pitchFamily="2" charset="-122"/>
              </a:rPr>
              <a:t>1</a:t>
            </a:r>
            <a:r>
              <a:rPr kumimoji="1" lang="zh-CN" altLang="en-US" sz="1600" b="1" dirty="0">
                <a:ea typeface="宋体" panose="02010600030101010101" pitchFamily="2" charset="-122"/>
              </a:rPr>
              <a:t>小时</a:t>
            </a:r>
            <a:r>
              <a:rPr kumimoji="1" lang="en-US" altLang="zh-CN" sz="1600" b="1" dirty="0">
                <a:ea typeface="宋体" panose="02010600030101010101" pitchFamily="2" charset="-122"/>
              </a:rPr>
              <a:t>:</a:t>
            </a:r>
            <a:endParaRPr kumimoji="1" lang="en-US" altLang="zh-CN" sz="1600" b="1" dirty="0">
              <a:ea typeface="宋体" panose="02010600030101010101" pitchFamily="2" charset="-122"/>
            </a:endParaRPr>
          </a:p>
          <a:p>
            <a:pPr eaLnBrk="1" hangingPunct="1"/>
            <a:r>
              <a:rPr kumimoji="1" lang="en-US" altLang="zh-CN" sz="1600" b="1" dirty="0">
                <a:ea typeface="宋体" panose="02010600030101010101" pitchFamily="2" charset="-122"/>
              </a:rPr>
              <a:t> 0.5mg/l</a:t>
            </a:r>
            <a:r>
              <a:rPr kumimoji="1" lang="zh-CN" altLang="en-US" sz="1600" b="1" dirty="0">
                <a:ea typeface="宋体" panose="02010600030101010101" pitchFamily="2" charset="-122"/>
              </a:rPr>
              <a:t>＜</a:t>
            </a:r>
            <a:r>
              <a:rPr kumimoji="1" lang="en-US" altLang="zh-CN" sz="1600" b="1" dirty="0">
                <a:ea typeface="宋体" panose="02010600030101010101" pitchFamily="2" charset="-122"/>
              </a:rPr>
              <a:t>LC</a:t>
            </a:r>
            <a:r>
              <a:rPr kumimoji="1" lang="en-US" altLang="zh-CN" sz="1600" b="1" baseline="-25000" dirty="0">
                <a:ea typeface="宋体" panose="02010600030101010101" pitchFamily="2" charset="-122"/>
              </a:rPr>
              <a:t>50</a:t>
            </a:r>
            <a:r>
              <a:rPr kumimoji="1" lang="en-US" altLang="zh-CN" sz="1600" b="1" dirty="0">
                <a:ea typeface="宋体" panose="02010600030101010101" pitchFamily="2" charset="-122"/>
              </a:rPr>
              <a:t>≤2mg/l</a:t>
            </a:r>
            <a:endParaRPr kumimoji="1" lang="en-US" altLang="zh-CN" sz="1600" dirty="0">
              <a:ea typeface="宋体" panose="02010600030101010101" pitchFamily="2" charset="-122"/>
            </a:endParaRPr>
          </a:p>
        </p:txBody>
      </p:sp>
      <p:sp>
        <p:nvSpPr>
          <p:cNvPr id="11" name="AutoShape 11"/>
          <p:cNvSpPr>
            <a:spLocks noChangeArrowheads="1"/>
          </p:cNvSpPr>
          <p:nvPr/>
        </p:nvSpPr>
        <p:spPr bwMode="auto">
          <a:xfrm>
            <a:off x="5638800" y="1593850"/>
            <a:ext cx="3094038" cy="2362200"/>
          </a:xfrm>
          <a:prstGeom prst="wedgeRoundRectCallout">
            <a:avLst>
              <a:gd name="adj1" fmla="val -9847"/>
              <a:gd name="adj2" fmla="val 74731"/>
              <a:gd name="adj3" fmla="val 16667"/>
            </a:avLst>
          </a:prstGeom>
          <a:noFill/>
          <a:ln w="31750">
            <a:solidFill>
              <a:srgbClr val="FFCC99"/>
            </a:solidFill>
            <a:miter lim="800000"/>
          </a:ln>
          <a:effectLst>
            <a:prstShdw prst="shdw17" dist="17961" dir="2700000">
              <a:srgbClr val="FF9966"/>
            </a:prstShdw>
          </a:effectLst>
          <a:extLst>
            <a:ext uri="{909E8E84-426E-40DD-AFC4-6F175D3DCCD1}">
              <a14:hiddenFill xmlns:a14="http://schemas.microsoft.com/office/drawing/2010/main">
                <a:gradFill rotWithShape="0">
                  <a:gsLst>
                    <a:gs pos="0">
                      <a:srgbClr val="FFCC99"/>
                    </a:gs>
                    <a:gs pos="100000">
                      <a:srgbClr val="FFCC99">
                        <a:gamma/>
                        <a:tint val="70588"/>
                        <a:invGamma/>
                      </a:srgbClr>
                    </a:gs>
                  </a:gsLst>
                  <a:path path="rect">
                    <a:fillToRect r="100000" b="100000"/>
                  </a:path>
                </a:gradFill>
              </a14:hiddenFill>
            </a:ext>
          </a:ex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12" name="Text Box 12"/>
          <p:cNvSpPr txBox="1">
            <a:spLocks noChangeArrowheads="1"/>
          </p:cNvSpPr>
          <p:nvPr/>
        </p:nvSpPr>
        <p:spPr bwMode="auto">
          <a:xfrm>
            <a:off x="5919788" y="1670050"/>
            <a:ext cx="2884487" cy="22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eaLnBrk="1" hangingPunct="1"/>
            <a:r>
              <a:rPr kumimoji="1" lang="zh-CN" altLang="en-US" sz="1600" b="1">
                <a:ea typeface="宋体" panose="02010600030101010101" pitchFamily="2" charset="-122"/>
              </a:rPr>
              <a:t>固体经口</a:t>
            </a:r>
            <a:r>
              <a:rPr kumimoji="1" lang="en-US" altLang="zh-CN" sz="1600" b="1">
                <a:ea typeface="宋体" panose="02010600030101010101" pitchFamily="2" charset="-122"/>
              </a:rPr>
              <a:t>: 50mg/kg</a:t>
            </a:r>
            <a:r>
              <a:rPr kumimoji="1" lang="zh-CN" altLang="en-US" sz="1600" b="1">
                <a:ea typeface="宋体" panose="02010600030101010101" pitchFamily="2" charset="-122"/>
              </a:rPr>
              <a:t>＜</a:t>
            </a:r>
            <a:r>
              <a:rPr kumimoji="1" lang="en-US" altLang="zh-CN" sz="1600" b="1">
                <a:ea typeface="宋体" panose="02010600030101010101" pitchFamily="2" charset="-122"/>
              </a:rPr>
              <a:t>LD</a:t>
            </a:r>
            <a:r>
              <a:rPr kumimoji="1" lang="en-US" altLang="zh-CN" sz="1600" b="1" baseline="-25000">
                <a:ea typeface="宋体" panose="02010600030101010101" pitchFamily="2" charset="-122"/>
              </a:rPr>
              <a:t>50</a:t>
            </a:r>
            <a:endParaRPr kumimoji="1" lang="en-US" altLang="zh-CN" sz="1600" b="1">
              <a:ea typeface="宋体" panose="02010600030101010101" pitchFamily="2" charset="-122"/>
            </a:endParaRPr>
          </a:p>
          <a:p>
            <a:pPr eaLnBrk="1" hangingPunct="1"/>
            <a:r>
              <a:rPr kumimoji="1" lang="en-US" altLang="zh-CN" sz="1600" b="1">
                <a:ea typeface="宋体" panose="02010600030101010101" pitchFamily="2" charset="-122"/>
              </a:rPr>
              <a:t>                 ≤500mg/kg</a:t>
            </a:r>
            <a:endParaRPr kumimoji="1" lang="en-US" altLang="zh-CN" sz="1600" b="1">
              <a:ea typeface="宋体" panose="02010600030101010101" pitchFamily="2" charset="-122"/>
            </a:endParaRPr>
          </a:p>
          <a:p>
            <a:pPr eaLnBrk="1" hangingPunct="1"/>
            <a:r>
              <a:rPr kumimoji="1" lang="zh-CN" altLang="en-US" sz="1600" b="1">
                <a:ea typeface="宋体" panose="02010600030101010101" pitchFamily="2" charset="-122"/>
              </a:rPr>
              <a:t>液体经口</a:t>
            </a:r>
            <a:r>
              <a:rPr kumimoji="1" lang="en-US" altLang="zh-CN" sz="1600" b="1">
                <a:ea typeface="宋体" panose="02010600030101010101" pitchFamily="2" charset="-122"/>
              </a:rPr>
              <a:t>: 50mg/kg</a:t>
            </a:r>
            <a:r>
              <a:rPr kumimoji="1" lang="zh-CN" altLang="en-US" sz="1600" b="1">
                <a:ea typeface="宋体" panose="02010600030101010101" pitchFamily="2" charset="-122"/>
              </a:rPr>
              <a:t>＜</a:t>
            </a:r>
            <a:r>
              <a:rPr kumimoji="1" lang="en-US" altLang="zh-CN" sz="1600" b="1">
                <a:ea typeface="宋体" panose="02010600030101010101" pitchFamily="2" charset="-122"/>
              </a:rPr>
              <a:t>LD</a:t>
            </a:r>
            <a:r>
              <a:rPr kumimoji="1" lang="en-US" altLang="zh-CN" sz="1600" b="1" baseline="-25000">
                <a:ea typeface="宋体" panose="02010600030101010101" pitchFamily="2" charset="-122"/>
              </a:rPr>
              <a:t>50</a:t>
            </a:r>
            <a:endParaRPr kumimoji="1" lang="en-US" altLang="zh-CN" sz="1600" b="1">
              <a:ea typeface="宋体" panose="02010600030101010101" pitchFamily="2" charset="-122"/>
            </a:endParaRPr>
          </a:p>
          <a:p>
            <a:pPr eaLnBrk="1" hangingPunct="1"/>
            <a:r>
              <a:rPr kumimoji="1" lang="en-US" altLang="zh-CN" sz="1600" b="1">
                <a:ea typeface="宋体" panose="02010600030101010101" pitchFamily="2" charset="-122"/>
              </a:rPr>
              <a:t>                 ≤2000mg/kg</a:t>
            </a:r>
            <a:endParaRPr kumimoji="1" lang="en-US" altLang="zh-CN" sz="1600" b="1">
              <a:ea typeface="宋体" panose="02010600030101010101" pitchFamily="2" charset="-122"/>
            </a:endParaRPr>
          </a:p>
          <a:p>
            <a:pPr eaLnBrk="1" hangingPunct="1"/>
            <a:r>
              <a:rPr kumimoji="1" lang="zh-CN" altLang="en-US" sz="1600" b="1">
                <a:ea typeface="宋体" panose="02010600030101010101" pitchFamily="2" charset="-122"/>
              </a:rPr>
              <a:t>经皮</a:t>
            </a:r>
            <a:r>
              <a:rPr kumimoji="1" lang="en-US" altLang="zh-CN" sz="1600" b="1">
                <a:ea typeface="宋体" panose="02010600030101010101" pitchFamily="2" charset="-122"/>
              </a:rPr>
              <a:t>(24</a:t>
            </a:r>
            <a:r>
              <a:rPr kumimoji="1" lang="zh-CN" altLang="en-US" sz="1600" b="1">
                <a:ea typeface="宋体" panose="02010600030101010101" pitchFamily="2" charset="-122"/>
              </a:rPr>
              <a:t>小时</a:t>
            </a:r>
            <a:r>
              <a:rPr kumimoji="1" lang="en-US" altLang="zh-CN" sz="1600" b="1">
                <a:ea typeface="宋体" panose="02010600030101010101" pitchFamily="2" charset="-122"/>
              </a:rPr>
              <a:t>) : 200mg/kg</a:t>
            </a:r>
            <a:r>
              <a:rPr kumimoji="1" lang="zh-CN" altLang="en-US" sz="1600" b="1">
                <a:ea typeface="宋体" panose="02010600030101010101" pitchFamily="2" charset="-122"/>
              </a:rPr>
              <a:t>＜</a:t>
            </a:r>
            <a:r>
              <a:rPr kumimoji="1" lang="en-US" altLang="zh-CN" sz="1600" b="1">
                <a:ea typeface="宋体" panose="02010600030101010101" pitchFamily="2" charset="-122"/>
              </a:rPr>
              <a:t>LD</a:t>
            </a:r>
            <a:r>
              <a:rPr kumimoji="1" lang="en-US" altLang="zh-CN" sz="1600" b="1" baseline="-25000">
                <a:ea typeface="宋体" panose="02010600030101010101" pitchFamily="2" charset="-122"/>
              </a:rPr>
              <a:t>50</a:t>
            </a:r>
            <a:endParaRPr kumimoji="1" lang="en-US" altLang="zh-CN" sz="1600" b="1">
              <a:ea typeface="宋体" panose="02010600030101010101" pitchFamily="2" charset="-122"/>
            </a:endParaRPr>
          </a:p>
          <a:p>
            <a:pPr eaLnBrk="1" hangingPunct="1"/>
            <a:r>
              <a:rPr kumimoji="1" lang="en-US" altLang="zh-CN" sz="1600" b="1">
                <a:ea typeface="宋体" panose="02010600030101010101" pitchFamily="2" charset="-122"/>
              </a:rPr>
              <a:t>                 ≤1000mg/kg</a:t>
            </a:r>
            <a:endParaRPr kumimoji="1" lang="en-US" altLang="zh-CN" sz="1600" b="1">
              <a:ea typeface="宋体" panose="02010600030101010101" pitchFamily="2" charset="-122"/>
            </a:endParaRPr>
          </a:p>
          <a:p>
            <a:pPr eaLnBrk="1" hangingPunct="1"/>
            <a:r>
              <a:rPr kumimoji="1" lang="zh-CN" altLang="en-US" sz="1600" b="1">
                <a:ea typeface="宋体" panose="02010600030101010101" pitchFamily="2" charset="-122"/>
              </a:rPr>
              <a:t>粉尘、烟雾或蒸气吸入</a:t>
            </a:r>
            <a:r>
              <a:rPr kumimoji="1" lang="en-US" altLang="zh-CN" sz="1600" b="1">
                <a:ea typeface="宋体" panose="02010600030101010101" pitchFamily="2" charset="-122"/>
              </a:rPr>
              <a:t>1</a:t>
            </a:r>
            <a:r>
              <a:rPr kumimoji="1" lang="zh-CN" altLang="en-US" sz="1600" b="1">
                <a:ea typeface="宋体" panose="02010600030101010101" pitchFamily="2" charset="-122"/>
              </a:rPr>
              <a:t>小时</a:t>
            </a:r>
            <a:r>
              <a:rPr kumimoji="1" lang="en-US" altLang="zh-CN" sz="1600" b="1">
                <a:ea typeface="宋体" panose="02010600030101010101" pitchFamily="2" charset="-122"/>
              </a:rPr>
              <a:t>:           2mg/l</a:t>
            </a:r>
            <a:r>
              <a:rPr kumimoji="1" lang="zh-CN" altLang="en-US" sz="1600" b="1">
                <a:ea typeface="宋体" panose="02010600030101010101" pitchFamily="2" charset="-122"/>
              </a:rPr>
              <a:t>＜</a:t>
            </a:r>
            <a:r>
              <a:rPr kumimoji="1" lang="en-US" altLang="zh-CN" sz="1600" b="1">
                <a:ea typeface="宋体" panose="02010600030101010101" pitchFamily="2" charset="-122"/>
              </a:rPr>
              <a:t>LC</a:t>
            </a:r>
            <a:r>
              <a:rPr kumimoji="1" lang="en-US" altLang="zh-CN" sz="1600" b="1" baseline="-25000">
                <a:ea typeface="宋体" panose="02010600030101010101" pitchFamily="2" charset="-122"/>
              </a:rPr>
              <a:t>50</a:t>
            </a:r>
            <a:r>
              <a:rPr kumimoji="1" lang="en-US" altLang="zh-CN" sz="1600" b="1">
                <a:ea typeface="宋体" panose="02010600030101010101" pitchFamily="2" charset="-122"/>
              </a:rPr>
              <a:t>≤10mg/l</a:t>
            </a:r>
            <a:endParaRPr kumimoji="1" lang="en-US" altLang="zh-CN" sz="1600" b="1">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4951412" y="1438275"/>
            <a:ext cx="3220987" cy="550565"/>
          </a:xfrm>
          <a:prstGeom prst="roundRect">
            <a:avLst>
              <a:gd name="adj" fmla="val 16667"/>
            </a:avLst>
          </a:prstGeom>
          <a:solidFill>
            <a:srgbClr val="008080"/>
          </a:solidFill>
          <a:ln w="9525">
            <a:solidFill>
              <a:schemeClr val="tx1"/>
            </a:solidFill>
            <a:round/>
          </a:ln>
          <a:effectLst>
            <a:outerShdw dist="35921" dir="2700000" algn="ctr" rotWithShape="0">
              <a:srgbClr val="808080"/>
            </a:outerShdw>
          </a:effec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3" name="Text Box 3"/>
          <p:cNvSpPr txBox="1">
            <a:spLocks noChangeArrowheads="1"/>
          </p:cNvSpPr>
          <p:nvPr/>
        </p:nvSpPr>
        <p:spPr bwMode="auto">
          <a:xfrm>
            <a:off x="5027613" y="1438275"/>
            <a:ext cx="2969066" cy="4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r>
              <a:rPr kumimoji="1" lang="zh-CN" altLang="en-US" sz="2400" b="1" dirty="0" smtClean="0">
                <a:solidFill>
                  <a:srgbClr val="FFFF66"/>
                </a:solidFill>
                <a:ea typeface="宋体" panose="02010600030101010101" pitchFamily="2" charset="-122"/>
              </a:rPr>
              <a:t>第七类：放射性</a:t>
            </a:r>
            <a:r>
              <a:rPr kumimoji="1" lang="zh-CN" altLang="en-US" sz="2400" b="1" dirty="0">
                <a:solidFill>
                  <a:srgbClr val="FFFF66"/>
                </a:solidFill>
                <a:ea typeface="宋体" panose="02010600030101010101" pitchFamily="2" charset="-122"/>
              </a:rPr>
              <a:t>物品</a:t>
            </a:r>
            <a:endParaRPr kumimoji="1" lang="zh-CN" altLang="en-US" sz="1600" dirty="0">
              <a:ea typeface="宋体" panose="02010600030101010101" pitchFamily="2" charset="-122"/>
            </a:endParaRPr>
          </a:p>
        </p:txBody>
      </p:sp>
      <p:sp>
        <p:nvSpPr>
          <p:cNvPr id="4" name="AutoShape 4"/>
          <p:cNvSpPr>
            <a:spLocks noChangeArrowheads="1"/>
          </p:cNvSpPr>
          <p:nvPr/>
        </p:nvSpPr>
        <p:spPr bwMode="auto">
          <a:xfrm>
            <a:off x="4419600" y="2438400"/>
            <a:ext cx="3122613" cy="3098800"/>
          </a:xfrm>
          <a:prstGeom prst="wedgeRoundRectCallout">
            <a:avLst>
              <a:gd name="adj1" fmla="val -77861"/>
              <a:gd name="adj2" fmla="val -10657"/>
              <a:gd name="adj3" fmla="val 16667"/>
            </a:avLst>
          </a:prstGeom>
          <a:noFill/>
          <a:ln w="44450">
            <a:solidFill>
              <a:srgbClr val="FF9900"/>
            </a:solidFill>
            <a:miter lim="800000"/>
          </a:ln>
          <a:effectLst/>
          <a:extLst>
            <a:ext uri="{909E8E84-426E-40DD-AFC4-6F175D3DCCD1}">
              <a14:hiddenFill xmlns:a14="http://schemas.microsoft.com/office/drawing/2010/main">
                <a:gradFill rotWithShape="0">
                  <a:gsLst>
                    <a:gs pos="0">
                      <a:srgbClr val="969696">
                        <a:gamma/>
                        <a:tint val="22745"/>
                        <a:invGamma/>
                      </a:srgbClr>
                    </a:gs>
                    <a:gs pos="50000">
                      <a:srgbClr val="969696"/>
                    </a:gs>
                    <a:gs pos="100000">
                      <a:srgbClr val="969696">
                        <a:gamma/>
                        <a:tint val="22745"/>
                        <a:invGamma/>
                      </a:srgbClr>
                    </a:gs>
                  </a:gsLst>
                  <a:lin ang="5400000" scaled="1"/>
                </a:gra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lIns="91432" tIns="45716" rIns="91432" bIns="45716" anchor="ctr">
            <a:spAutoFit/>
          </a:bodyPr>
          <a:lstStyle/>
          <a:p>
            <a:pPr eaLnBrk="1" hangingPunct="1"/>
            <a:r>
              <a:rPr kumimoji="1" lang="en-US" altLang="zh-CN" dirty="0">
                <a:solidFill>
                  <a:srgbClr val="800000"/>
                </a:solidFill>
                <a:latin typeface="文鼎报宋简" charset="-122"/>
                <a:ea typeface="隶书" pitchFamily="49" charset="-122"/>
              </a:rPr>
              <a:t>    </a:t>
            </a:r>
            <a:r>
              <a:rPr kumimoji="1" lang="zh-CN" altLang="en-US" sz="2000" dirty="0">
                <a:solidFill>
                  <a:srgbClr val="800000"/>
                </a:solidFill>
                <a:latin typeface="文鼎报宋简" charset="-122"/>
                <a:ea typeface="隶书" pitchFamily="49" charset="-122"/>
              </a:rPr>
              <a:t>放射性物品是指放射性比活度大于</a:t>
            </a:r>
            <a:r>
              <a:rPr kumimoji="1" lang="en-US" altLang="zh-CN" sz="2000" dirty="0">
                <a:solidFill>
                  <a:srgbClr val="800000"/>
                </a:solidFill>
                <a:latin typeface="文鼎报宋简" charset="-122"/>
                <a:ea typeface="隶书" pitchFamily="49" charset="-122"/>
              </a:rPr>
              <a:t>7.4×10</a:t>
            </a:r>
            <a:r>
              <a:rPr kumimoji="1" lang="en-US" altLang="zh-CN" sz="2000" baseline="30000" dirty="0">
                <a:solidFill>
                  <a:srgbClr val="800000"/>
                </a:solidFill>
                <a:latin typeface="文鼎报宋简" charset="-122"/>
                <a:ea typeface="隶书" pitchFamily="49" charset="-122"/>
              </a:rPr>
              <a:t>4</a:t>
            </a:r>
            <a:r>
              <a:rPr kumimoji="1" lang="en-US" altLang="zh-CN" sz="2000" dirty="0">
                <a:solidFill>
                  <a:srgbClr val="800000"/>
                </a:solidFill>
                <a:latin typeface="文鼎报宋简" charset="-122"/>
                <a:ea typeface="隶书" pitchFamily="49" charset="-122"/>
              </a:rPr>
              <a:t>Bq/kg</a:t>
            </a:r>
            <a:r>
              <a:rPr kumimoji="1" lang="zh-CN" altLang="en-US" sz="2000" dirty="0">
                <a:solidFill>
                  <a:srgbClr val="800000"/>
                </a:solidFill>
                <a:latin typeface="文鼎报宋简" charset="-122"/>
                <a:ea typeface="隶书" pitchFamily="49" charset="-122"/>
              </a:rPr>
              <a:t>的物品。按其放射性大小细分为一级放射性物品、二级放射性物品和三级放射性物品。</a:t>
            </a:r>
            <a:endParaRPr kumimoji="1" lang="zh-CN" altLang="en-US" sz="2000" dirty="0">
              <a:solidFill>
                <a:srgbClr val="800000"/>
              </a:solidFill>
              <a:latin typeface="文鼎报宋简" charset="-122"/>
              <a:ea typeface="隶书" pitchFamily="49" charset="-122"/>
            </a:endParaRPr>
          </a:p>
          <a:p>
            <a:pPr eaLnBrk="1" hangingPunct="1"/>
            <a:r>
              <a:rPr kumimoji="1" lang="zh-CN" altLang="en-US" sz="2000" dirty="0">
                <a:solidFill>
                  <a:srgbClr val="800000"/>
                </a:solidFill>
                <a:latin typeface="文鼎报宋简" charset="-122"/>
                <a:ea typeface="隶书" pitchFamily="49" charset="-122"/>
              </a:rPr>
              <a:t>如金属铀、六氟化铀、金属钍等。</a:t>
            </a:r>
            <a:endParaRPr kumimoji="1" lang="zh-CN" altLang="en-US" sz="2000" dirty="0">
              <a:latin typeface="文鼎报宋简" charset="-122"/>
              <a:ea typeface="隶书" pitchFamily="49" charset="-122"/>
            </a:endParaRPr>
          </a:p>
        </p:txBody>
      </p:sp>
      <p:pic>
        <p:nvPicPr>
          <p:cNvPr id="5" name="Picture 5" descr="FL0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6400" y="1693168"/>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L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8512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L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653136"/>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en-US" altLang="zh-CN" sz="2500" b="1" i="1" dirty="0" smtClean="0">
                <a:solidFill>
                  <a:srgbClr val="FF0000"/>
                </a:solidFill>
              </a:rPr>
              <a:t>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810" y="1714500"/>
            <a:ext cx="589534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971"/>
            <a:ext cx="898096" cy="453553"/>
          </a:xfrm>
          <a:prstGeom prst="rect">
            <a:avLst/>
          </a:prstGeom>
        </p:spPr>
      </p:pic>
    </p:spTree>
    <p:custDataLst>
      <p:tags r:id="rId5"/>
    </p:custData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6012160" y="1340768"/>
            <a:ext cx="2638548" cy="648072"/>
          </a:xfrm>
          <a:prstGeom prst="roundRect">
            <a:avLst>
              <a:gd name="adj" fmla="val 16667"/>
            </a:avLst>
          </a:prstGeom>
          <a:solidFill>
            <a:srgbClr val="008080"/>
          </a:solidFill>
          <a:ln w="9525">
            <a:solidFill>
              <a:schemeClr val="tx1"/>
            </a:solidFill>
            <a:round/>
          </a:ln>
          <a:effectLst>
            <a:outerShdw dist="35921" dir="2700000" algn="ctr" rotWithShape="0">
              <a:srgbClr val="808080"/>
            </a:outerShdw>
          </a:effectLst>
        </p:spPr>
        <p:txBody>
          <a:bodyPr wrap="none" lIns="91432" tIns="45716" rIns="91432" bIns="45716" anchor="ctr"/>
          <a:lstStyle/>
          <a:p>
            <a:pPr algn="ctr" eaLnBrk="1" hangingPunct="1"/>
            <a:endParaRPr kumimoji="1" lang="zh-CN" altLang="zh-CN" sz="1600">
              <a:ea typeface="宋体" panose="02010600030101010101" pitchFamily="2" charset="-122"/>
            </a:endParaRPr>
          </a:p>
        </p:txBody>
      </p:sp>
      <p:sp>
        <p:nvSpPr>
          <p:cNvPr id="3" name="Text Box 3"/>
          <p:cNvSpPr txBox="1">
            <a:spLocks noChangeArrowheads="1"/>
          </p:cNvSpPr>
          <p:nvPr/>
        </p:nvSpPr>
        <p:spPr bwMode="auto">
          <a:xfrm>
            <a:off x="6160368" y="1412776"/>
            <a:ext cx="2562348" cy="4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2" tIns="45716" rIns="91432" bIns="45716">
            <a:spAutoFit/>
          </a:bodyPr>
          <a:lstStyle/>
          <a:p>
            <a:pPr eaLnBrk="1" hangingPunct="1"/>
            <a:r>
              <a:rPr kumimoji="1" lang="zh-CN" altLang="en-US" sz="2400" b="1" dirty="0" smtClean="0">
                <a:solidFill>
                  <a:srgbClr val="FFFF66"/>
                </a:solidFill>
                <a:ea typeface="宋体" panose="02010600030101010101" pitchFamily="2" charset="-122"/>
              </a:rPr>
              <a:t>第八类：腐蚀</a:t>
            </a:r>
            <a:r>
              <a:rPr kumimoji="1" lang="zh-CN" altLang="en-US" sz="2400" b="1" dirty="0">
                <a:solidFill>
                  <a:srgbClr val="FFFF66"/>
                </a:solidFill>
                <a:ea typeface="宋体" panose="02010600030101010101" pitchFamily="2" charset="-122"/>
              </a:rPr>
              <a:t>品</a:t>
            </a:r>
            <a:endParaRPr kumimoji="1" lang="zh-CN" altLang="en-US" sz="1600" dirty="0">
              <a:ea typeface="宋体" panose="02010600030101010101" pitchFamily="2" charset="-122"/>
            </a:endParaRPr>
          </a:p>
        </p:txBody>
      </p:sp>
      <p:sp>
        <p:nvSpPr>
          <p:cNvPr id="4" name="AutoShape 4"/>
          <p:cNvSpPr>
            <a:spLocks noChangeArrowheads="1"/>
          </p:cNvSpPr>
          <p:nvPr/>
        </p:nvSpPr>
        <p:spPr bwMode="auto">
          <a:xfrm>
            <a:off x="1219200" y="1807046"/>
            <a:ext cx="4572000" cy="4286250"/>
          </a:xfrm>
          <a:prstGeom prst="wedgeRoundRectCallout">
            <a:avLst>
              <a:gd name="adj1" fmla="val 61944"/>
              <a:gd name="adj2" fmla="val -2227"/>
              <a:gd name="adj3" fmla="val 16667"/>
            </a:avLst>
          </a:prstGeom>
          <a:noFill/>
          <a:ln w="44450">
            <a:solidFill>
              <a:srgbClr val="FF9900"/>
            </a:solidFill>
            <a:miter lim="800000"/>
          </a:ln>
          <a:effectLst/>
          <a:extLst>
            <a:ext uri="{909E8E84-426E-40DD-AFC4-6F175D3DCCD1}">
              <a14:hiddenFill xmlns:a14="http://schemas.microsoft.com/office/drawing/2010/main">
                <a:gradFill rotWithShape="0">
                  <a:gsLst>
                    <a:gs pos="0">
                      <a:srgbClr val="969696">
                        <a:gamma/>
                        <a:tint val="22745"/>
                        <a:invGamma/>
                      </a:srgbClr>
                    </a:gs>
                    <a:gs pos="50000">
                      <a:srgbClr val="969696"/>
                    </a:gs>
                    <a:gs pos="100000">
                      <a:srgbClr val="969696">
                        <a:gamma/>
                        <a:tint val="22745"/>
                        <a:invGamma/>
                      </a:srgbClr>
                    </a:gs>
                  </a:gsLst>
                  <a:lin ang="5400000" scaled="1"/>
                </a:gra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lIns="91432" tIns="45716" rIns="91432" bIns="45716" anchor="ctr">
            <a:spAutoFit/>
          </a:bodyPr>
          <a:lstStyle/>
          <a:p>
            <a:pPr eaLnBrk="1" hangingPunct="1"/>
            <a:r>
              <a:rPr kumimoji="1" lang="en-US" altLang="zh-CN" i="1" dirty="0">
                <a:solidFill>
                  <a:srgbClr val="800000"/>
                </a:solidFill>
                <a:latin typeface="文鼎报宋简" charset="-122"/>
                <a:ea typeface="隶书" pitchFamily="49" charset="-122"/>
              </a:rPr>
              <a:t>    </a:t>
            </a:r>
            <a:r>
              <a:rPr kumimoji="1" lang="zh-CN" altLang="en-US" b="1" dirty="0">
                <a:latin typeface="楷体_GB2312" pitchFamily="49" charset="-122"/>
                <a:ea typeface="楷体_GB2312" pitchFamily="49" charset="-122"/>
              </a:rPr>
              <a:t>腐蚀品是指能灼伤人体组织并对金属等物品造成损坏的固体或液体。与皮肤接触在</a:t>
            </a:r>
            <a:r>
              <a:rPr kumimoji="1" lang="en-US" altLang="zh-CN" b="1" dirty="0">
                <a:latin typeface="楷体_GB2312" pitchFamily="49" charset="-122"/>
                <a:ea typeface="楷体_GB2312" pitchFamily="49" charset="-122"/>
              </a:rPr>
              <a:t>4</a:t>
            </a:r>
            <a:r>
              <a:rPr kumimoji="1" lang="zh-CN" altLang="en-US" b="1" dirty="0">
                <a:latin typeface="楷体_GB2312" pitchFamily="49" charset="-122"/>
                <a:ea typeface="楷体_GB2312" pitchFamily="49" charset="-122"/>
              </a:rPr>
              <a:t>小时内出现可见坏死现象，或温度在</a:t>
            </a:r>
            <a:r>
              <a:rPr kumimoji="1" lang="en-US" altLang="zh-CN" b="1" dirty="0">
                <a:latin typeface="楷体_GB2312" pitchFamily="49" charset="-122"/>
                <a:ea typeface="楷体_GB2312" pitchFamily="49" charset="-122"/>
              </a:rPr>
              <a:t>55℃</a:t>
            </a:r>
            <a:r>
              <a:rPr kumimoji="1" lang="zh-CN" altLang="en-US" b="1" dirty="0">
                <a:latin typeface="楷体_GB2312" pitchFamily="49" charset="-122"/>
                <a:ea typeface="楷体_GB2312" pitchFamily="49" charset="-122"/>
              </a:rPr>
              <a:t>时，对</a:t>
            </a:r>
            <a:r>
              <a:rPr kumimoji="1" lang="en-US" altLang="zh-CN" b="1" dirty="0">
                <a:latin typeface="楷体_GB2312" pitchFamily="49" charset="-122"/>
                <a:ea typeface="楷体_GB2312" pitchFamily="49" charset="-122"/>
              </a:rPr>
              <a:t>20</a:t>
            </a:r>
            <a:r>
              <a:rPr kumimoji="1" lang="zh-CN" altLang="en-US" b="1" dirty="0">
                <a:latin typeface="楷体_GB2312" pitchFamily="49" charset="-122"/>
                <a:ea typeface="楷体_GB2312" pitchFamily="49" charset="-122"/>
              </a:rPr>
              <a:t>号钢的表面均匀年腐蚀率超过</a:t>
            </a:r>
            <a:r>
              <a:rPr kumimoji="1" lang="en-US" altLang="zh-CN" b="1" dirty="0">
                <a:latin typeface="楷体_GB2312" pitchFamily="49" charset="-122"/>
                <a:ea typeface="楷体_GB2312" pitchFamily="49" charset="-122"/>
              </a:rPr>
              <a:t>6.25mm/</a:t>
            </a:r>
            <a:r>
              <a:rPr kumimoji="1" lang="zh-CN" altLang="en-US" b="1" dirty="0">
                <a:latin typeface="楷体_GB2312" pitchFamily="49" charset="-122"/>
                <a:ea typeface="楷体_GB2312" pitchFamily="49" charset="-122"/>
              </a:rPr>
              <a:t>年的固体或液体。</a:t>
            </a:r>
            <a:endParaRPr kumimoji="1" lang="zh-CN" altLang="en-US" b="1" dirty="0">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该类按化学性质分为三项：</a:t>
            </a:r>
            <a:endParaRPr kumimoji="1" lang="zh-CN" altLang="en-US" b="1" dirty="0">
              <a:latin typeface="楷体_GB2312" pitchFamily="49" charset="-122"/>
              <a:ea typeface="楷体_GB2312" pitchFamily="49" charset="-122"/>
            </a:endParaRPr>
          </a:p>
          <a:p>
            <a:pPr algn="just" eaLnBrk="1" hangingPunct="1"/>
            <a:r>
              <a:rPr kumimoji="1" lang="zh-CN" altLang="en-US" b="1" dirty="0">
                <a:solidFill>
                  <a:srgbClr val="CC0066"/>
                </a:solidFill>
                <a:latin typeface="楷体_GB2312" pitchFamily="49" charset="-122"/>
                <a:ea typeface="楷体_GB2312" pitchFamily="49" charset="-122"/>
              </a:rPr>
              <a:t>    </a:t>
            </a:r>
            <a:r>
              <a:rPr kumimoji="1" lang="en-US" altLang="zh-CN" b="1" dirty="0">
                <a:solidFill>
                  <a:srgbClr val="CC0066"/>
                </a:solidFill>
                <a:latin typeface="Times New Roman" panose="02020603050405020304"/>
                <a:ea typeface="楷体_GB2312" pitchFamily="49" charset="-122"/>
              </a:rPr>
              <a:t>·</a:t>
            </a:r>
            <a:r>
              <a:rPr kumimoji="1" lang="en-US" altLang="zh-CN" b="1" dirty="0">
                <a:solidFill>
                  <a:srgbClr val="CC0066"/>
                </a:solidFill>
                <a:latin typeface="楷体_GB2312" pitchFamily="49" charset="-122"/>
                <a:ea typeface="楷体_GB2312" pitchFamily="49" charset="-122"/>
              </a:rPr>
              <a:t> </a:t>
            </a:r>
            <a:r>
              <a:rPr kumimoji="1" lang="zh-CN" altLang="en-US" b="1" dirty="0">
                <a:solidFill>
                  <a:srgbClr val="CC0066"/>
                </a:solidFill>
                <a:latin typeface="楷体_GB2312" pitchFamily="49" charset="-122"/>
                <a:ea typeface="楷体_GB2312" pitchFamily="49" charset="-122"/>
              </a:rPr>
              <a:t>酸性腐蚀品</a:t>
            </a:r>
            <a:endParaRPr kumimoji="1" lang="zh-CN" altLang="en-US" b="1" dirty="0">
              <a:solidFill>
                <a:srgbClr val="CC0066"/>
              </a:solidFill>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如：硫酸、硝酸、盐酸等；</a:t>
            </a:r>
            <a:endParaRPr kumimoji="1" lang="zh-CN" altLang="en-US" b="1" dirty="0">
              <a:latin typeface="楷体_GB2312" pitchFamily="49" charset="-122"/>
              <a:ea typeface="楷体_GB2312" pitchFamily="49" charset="-122"/>
            </a:endParaRPr>
          </a:p>
          <a:p>
            <a:pPr algn="just" eaLnBrk="1" hangingPunct="1"/>
            <a:r>
              <a:rPr kumimoji="1" lang="zh-CN" altLang="en-US" b="1" dirty="0">
                <a:solidFill>
                  <a:srgbClr val="CC0066"/>
                </a:solidFill>
                <a:latin typeface="楷体_GB2312" pitchFamily="49" charset="-122"/>
                <a:ea typeface="楷体_GB2312" pitchFamily="49" charset="-122"/>
              </a:rPr>
              <a:t>    </a:t>
            </a:r>
            <a:r>
              <a:rPr kumimoji="1" lang="en-US" altLang="zh-CN" b="1" dirty="0">
                <a:solidFill>
                  <a:srgbClr val="CC0066"/>
                </a:solidFill>
                <a:latin typeface="Times New Roman" panose="02020603050405020304"/>
                <a:ea typeface="楷体_GB2312" pitchFamily="49" charset="-122"/>
              </a:rPr>
              <a:t>·</a:t>
            </a:r>
            <a:r>
              <a:rPr kumimoji="1" lang="en-US" altLang="zh-CN" b="1" dirty="0">
                <a:solidFill>
                  <a:srgbClr val="CC0066"/>
                </a:solidFill>
                <a:latin typeface="楷体_GB2312" pitchFamily="49" charset="-122"/>
                <a:ea typeface="楷体_GB2312" pitchFamily="49" charset="-122"/>
              </a:rPr>
              <a:t> </a:t>
            </a:r>
            <a:r>
              <a:rPr kumimoji="1" lang="zh-CN" altLang="en-US" b="1" dirty="0">
                <a:solidFill>
                  <a:srgbClr val="CC0066"/>
                </a:solidFill>
                <a:latin typeface="楷体_GB2312" pitchFamily="49" charset="-122"/>
                <a:ea typeface="楷体_GB2312" pitchFamily="49" charset="-122"/>
              </a:rPr>
              <a:t>碱性腐蚀品</a:t>
            </a:r>
            <a:endParaRPr kumimoji="1" lang="zh-CN" altLang="en-US" b="1" dirty="0">
              <a:solidFill>
                <a:srgbClr val="CC0066"/>
              </a:solidFill>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如：氢氧化钠、氢氧化钾、乙醇  </a:t>
            </a:r>
            <a:endParaRPr kumimoji="1" lang="zh-CN" altLang="en-US" b="1" dirty="0">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钠等；</a:t>
            </a:r>
            <a:endParaRPr kumimoji="1" lang="zh-CN" altLang="en-US" b="1" dirty="0">
              <a:latin typeface="楷体_GB2312" pitchFamily="49" charset="-122"/>
              <a:ea typeface="楷体_GB2312" pitchFamily="49" charset="-122"/>
            </a:endParaRPr>
          </a:p>
          <a:p>
            <a:pPr algn="just" eaLnBrk="1" hangingPunct="1"/>
            <a:r>
              <a:rPr kumimoji="1" lang="zh-CN" altLang="en-US" b="1" dirty="0">
                <a:solidFill>
                  <a:srgbClr val="CC0066"/>
                </a:solidFill>
                <a:latin typeface="楷体_GB2312" pitchFamily="49" charset="-122"/>
                <a:ea typeface="楷体_GB2312" pitchFamily="49" charset="-122"/>
              </a:rPr>
              <a:t>    </a:t>
            </a:r>
            <a:r>
              <a:rPr kumimoji="1" lang="en-US" altLang="zh-CN" b="1" dirty="0">
                <a:solidFill>
                  <a:srgbClr val="CC0066"/>
                </a:solidFill>
                <a:latin typeface="Times New Roman" panose="02020603050405020304"/>
                <a:ea typeface="楷体_GB2312" pitchFamily="49" charset="-122"/>
              </a:rPr>
              <a:t>·</a:t>
            </a:r>
            <a:r>
              <a:rPr kumimoji="1" lang="en-US" altLang="zh-CN" b="1" dirty="0">
                <a:solidFill>
                  <a:srgbClr val="CC0066"/>
                </a:solidFill>
                <a:latin typeface="楷体_GB2312" pitchFamily="49" charset="-122"/>
                <a:ea typeface="楷体_GB2312" pitchFamily="49" charset="-122"/>
              </a:rPr>
              <a:t> </a:t>
            </a:r>
            <a:r>
              <a:rPr kumimoji="1" lang="zh-CN" altLang="en-US" b="1" dirty="0">
                <a:solidFill>
                  <a:srgbClr val="CC0066"/>
                </a:solidFill>
                <a:latin typeface="楷体_GB2312" pitchFamily="49" charset="-122"/>
                <a:ea typeface="楷体_GB2312" pitchFamily="49" charset="-122"/>
              </a:rPr>
              <a:t>其它腐蚀品</a:t>
            </a:r>
            <a:endParaRPr kumimoji="1" lang="zh-CN" altLang="en-US" b="1" dirty="0">
              <a:solidFill>
                <a:srgbClr val="CC0066"/>
              </a:solidFill>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如：亚氯酸钠溶液、氯化铜、氯</a:t>
            </a:r>
            <a:endParaRPr kumimoji="1" lang="zh-CN" altLang="en-US" b="1" dirty="0">
              <a:latin typeface="楷体_GB2312" pitchFamily="49" charset="-122"/>
              <a:ea typeface="楷体_GB2312" pitchFamily="49" charset="-122"/>
            </a:endParaRPr>
          </a:p>
          <a:p>
            <a:pPr algn="just" eaLnBrk="1" hangingPunct="1"/>
            <a:r>
              <a:rPr kumimoji="1" lang="zh-CN" altLang="en-US" b="1" dirty="0">
                <a:latin typeface="楷体_GB2312" pitchFamily="49" charset="-122"/>
                <a:ea typeface="楷体_GB2312" pitchFamily="49" charset="-122"/>
              </a:rPr>
              <a:t>          化锌等。</a:t>
            </a:r>
            <a:endParaRPr kumimoji="1" lang="zh-CN" altLang="en-US" b="1" dirty="0">
              <a:latin typeface="楷体_GB2312" pitchFamily="49" charset="-122"/>
              <a:ea typeface="楷体_GB2312" pitchFamily="49" charset="-122"/>
            </a:endParaRPr>
          </a:p>
        </p:txBody>
      </p:sp>
      <p:graphicFrame>
        <p:nvGraphicFramePr>
          <p:cNvPr id="5" name="Object 5"/>
          <p:cNvGraphicFramePr>
            <a:graphicFrameLocks noChangeAspect="1"/>
          </p:cNvGraphicFramePr>
          <p:nvPr/>
        </p:nvGraphicFramePr>
        <p:xfrm>
          <a:off x="6555109" y="3140968"/>
          <a:ext cx="1772865" cy="1728192"/>
        </p:xfrm>
        <a:graphic>
          <a:graphicData uri="http://schemas.openxmlformats.org/presentationml/2006/ole">
            <mc:AlternateContent xmlns:mc="http://schemas.openxmlformats.org/markup-compatibility/2006">
              <mc:Choice xmlns:v="urn:schemas-microsoft-com:vml" Requires="v">
                <p:oleObj spid="_x0000_s4164" name="文档" r:id="rId1" imgW="1321435" imgH="1342390" progId="Word.Document.8">
                  <p:embed/>
                </p:oleObj>
              </mc:Choice>
              <mc:Fallback>
                <p:oleObj name="文档" r:id="rId1" imgW="1321435" imgH="1342390" progId="Word.Document.8">
                  <p:embed/>
                  <p:pic>
                    <p:nvPicPr>
                      <p:cNvPr id="0" name="图片 4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109" y="3140968"/>
                        <a:ext cx="1772865" cy="1728192"/>
                      </a:xfrm>
                      <a:prstGeom prst="rect">
                        <a:avLst/>
                      </a:prstGeom>
                      <a:noFill/>
                      <a:ln>
                        <a:noFill/>
                      </a:ln>
                      <a:effectLst/>
                    </p:spPr>
                  </p:pic>
                </p:oleObj>
              </mc:Fallback>
            </mc:AlternateContent>
          </a:graphicData>
        </a:graphic>
      </p:graphicFrame>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90600" y="1752600"/>
            <a:ext cx="7543800" cy="359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eaLnBrk="1" hangingPunct="1">
              <a:lnSpc>
                <a:spcPct val="130000"/>
              </a:lnSpc>
            </a:pPr>
            <a:r>
              <a:rPr kumimoji="1" lang="zh-CN" altLang="en-US" sz="2600" b="1" dirty="0">
                <a:solidFill>
                  <a:srgbClr val="000099"/>
                </a:solidFill>
                <a:latin typeface="楷体_GB2312" pitchFamily="49" charset="-122"/>
                <a:ea typeface="楷体_GB2312" pitchFamily="49" charset="-122"/>
              </a:rPr>
              <a:t>腐蚀品的特性</a:t>
            </a:r>
            <a:endParaRPr kumimoji="1" lang="zh-CN" altLang="en-US" sz="2600" b="1" dirty="0">
              <a:solidFill>
                <a:srgbClr val="000099"/>
              </a:solidFill>
              <a:latin typeface="楷体_GB2312" pitchFamily="49" charset="-122"/>
              <a:ea typeface="楷体_GB2312" pitchFamily="49" charset="-122"/>
            </a:endParaRPr>
          </a:p>
          <a:p>
            <a:pPr eaLnBrk="1" hangingPunct="1">
              <a:lnSpc>
                <a:spcPct val="115000"/>
              </a:lnSpc>
            </a:pPr>
            <a:endParaRPr kumimoji="1" lang="zh-CN" altLang="en-US" sz="1600" dirty="0">
              <a:solidFill>
                <a:srgbClr val="CC0066"/>
              </a:solidFill>
              <a:latin typeface="隶书" pitchFamily="49" charset="-122"/>
              <a:ea typeface="隶书" pitchFamily="49" charset="-122"/>
            </a:endParaRPr>
          </a:p>
          <a:p>
            <a:pPr lvl="1" eaLnBrk="1" hangingPunct="1">
              <a:lnSpc>
                <a:spcPct val="115000"/>
              </a:lnSpc>
            </a:pPr>
            <a:r>
              <a:rPr kumimoji="1" lang="zh-CN" altLang="en-US" sz="1400" dirty="0">
                <a:latin typeface="隶书" pitchFamily="49" charset="-122"/>
                <a:ea typeface="隶书" pitchFamily="49" charset="-122"/>
              </a:rPr>
              <a:t>● </a:t>
            </a:r>
            <a:r>
              <a:rPr lang="zh-CN" altLang="en-US" sz="2600" dirty="0">
                <a:latin typeface="隶书" pitchFamily="49" charset="-122"/>
                <a:ea typeface="隶书" pitchFamily="49" charset="-122"/>
              </a:rPr>
              <a:t>强烈的腐蚀性</a:t>
            </a:r>
            <a:endParaRPr lang="zh-CN" altLang="en-US" sz="2600" dirty="0">
              <a:latin typeface="隶书" pitchFamily="49" charset="-122"/>
              <a:ea typeface="隶书" pitchFamily="49" charset="-122"/>
            </a:endParaRPr>
          </a:p>
          <a:p>
            <a:pPr lvl="1" eaLnBrk="1" hangingPunct="1">
              <a:lnSpc>
                <a:spcPct val="115000"/>
              </a:lnSpc>
            </a:pPr>
            <a:r>
              <a:rPr lang="zh-CN" altLang="en-US" sz="2600" dirty="0">
                <a:latin typeface="隶书" pitchFamily="49" charset="-122"/>
                <a:ea typeface="隶书" pitchFamily="49" charset="-122"/>
              </a:rPr>
              <a:t>（硫酸、盐酸、硝酸、氢氧化钠、氢氧化钾等</a:t>
            </a:r>
            <a:r>
              <a:rPr lang="zh-CN" altLang="en-US" sz="2600" dirty="0" smtClean="0">
                <a:latin typeface="隶书" pitchFamily="49" charset="-122"/>
                <a:ea typeface="隶书" pitchFamily="49" charset="-122"/>
              </a:rPr>
              <a:t>）</a:t>
            </a:r>
            <a:endParaRPr lang="zh-CN" altLang="en-US" sz="2600" dirty="0">
              <a:latin typeface="隶书" pitchFamily="49" charset="-122"/>
              <a:ea typeface="隶书" pitchFamily="49" charset="-122"/>
            </a:endParaRPr>
          </a:p>
          <a:p>
            <a:pPr lvl="1" eaLnBrk="1" hangingPunct="1">
              <a:lnSpc>
                <a:spcPct val="115000"/>
              </a:lnSpc>
            </a:pPr>
            <a:r>
              <a:rPr kumimoji="1" lang="zh-CN" altLang="en-US" sz="1400" dirty="0">
                <a:latin typeface="隶书" pitchFamily="49" charset="-122"/>
                <a:ea typeface="隶书" pitchFamily="49" charset="-122"/>
              </a:rPr>
              <a:t>● </a:t>
            </a:r>
            <a:r>
              <a:rPr lang="zh-CN" altLang="en-US" sz="2600" dirty="0">
                <a:latin typeface="隶书" pitchFamily="49" charset="-122"/>
                <a:ea typeface="隶书" pitchFamily="49" charset="-122"/>
              </a:rPr>
              <a:t>氧化性</a:t>
            </a:r>
            <a:endParaRPr lang="zh-CN" altLang="en-US" sz="2600" dirty="0">
              <a:latin typeface="隶书" pitchFamily="49" charset="-122"/>
              <a:ea typeface="隶书" pitchFamily="49" charset="-122"/>
            </a:endParaRPr>
          </a:p>
          <a:p>
            <a:pPr lvl="1" eaLnBrk="1" hangingPunct="1">
              <a:lnSpc>
                <a:spcPct val="115000"/>
              </a:lnSpc>
            </a:pPr>
            <a:r>
              <a:rPr lang="zh-CN" altLang="en-US" sz="2600" dirty="0">
                <a:latin typeface="隶书" pitchFamily="49" charset="-122"/>
                <a:ea typeface="隶书" pitchFamily="49" charset="-122"/>
              </a:rPr>
              <a:t>    如浓硫酸、硝酸、氯磺酸等都是氧化性很强的物质，与还原剂接触易发生强烈的氧化还原反应，放出大量热量。</a:t>
            </a:r>
            <a:r>
              <a:rPr kumimoji="1" lang="zh-CN" altLang="en-US" sz="2000" b="1" dirty="0">
                <a:solidFill>
                  <a:srgbClr val="800080"/>
                </a:solidFill>
                <a:latin typeface="文鼎报宋简" charset="-122"/>
                <a:ea typeface="文鼎报宋简" charset="-122"/>
              </a:rPr>
              <a:t> </a:t>
            </a:r>
            <a:endParaRPr kumimoji="1" lang="zh-CN" altLang="en-US" sz="2000" b="1" dirty="0">
              <a:solidFill>
                <a:srgbClr val="800080"/>
              </a:solidFill>
              <a:latin typeface="文鼎报宋简" charset="-122"/>
              <a:ea typeface="文鼎报宋简" charset="-122"/>
            </a:endParaRP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pic>
        <p:nvPicPr>
          <p:cNvPr id="3" name="Picture 2"/>
          <p:cNvPicPr>
            <a:picLocks noChangeAspect="1" noChangeArrowheads="1"/>
          </p:cNvPicPr>
          <p:nvPr/>
        </p:nvPicPr>
        <p:blipFill>
          <a:blip r:embed="rId1" cstate="print"/>
          <a:srcRect l="32227" t="34423" r="32031" b="38477"/>
          <a:stretch>
            <a:fillRect/>
          </a:stretch>
        </p:blipFill>
        <p:spPr bwMode="auto">
          <a:xfrm>
            <a:off x="6107112" y="1196752"/>
            <a:ext cx="2555776" cy="1793527"/>
          </a:xfrm>
          <a:prstGeom prst="rect">
            <a:avLst/>
          </a:prstGeom>
          <a:noFill/>
          <a:ln w="9525">
            <a:noFill/>
            <a:miter lim="800000"/>
            <a:headEnd/>
            <a:tailEnd/>
          </a:ln>
          <a:effectLst/>
        </p:spPr>
      </p:pic>
      <p:sp>
        <p:nvSpPr>
          <p:cNvPr id="5" name="Text Box 14"/>
          <p:cNvSpPr txBox="1">
            <a:spLocks noChangeArrowheads="1"/>
          </p:cNvSpPr>
          <p:nvPr/>
        </p:nvSpPr>
        <p:spPr bwMode="auto">
          <a:xfrm>
            <a:off x="323528" y="2129081"/>
            <a:ext cx="81472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lnSpc>
                <a:spcPct val="150000"/>
              </a:lnSpc>
            </a:pPr>
            <a:r>
              <a:rPr kumimoji="1" lang="zh-CN" altLang="en-US" b="1" dirty="0">
                <a:latin typeface="楷体_GB2312" pitchFamily="49" charset="-122"/>
                <a:ea typeface="楷体_GB2312" pitchFamily="49" charset="-122"/>
              </a:rPr>
              <a:t>●</a:t>
            </a:r>
            <a:r>
              <a:rPr kumimoji="1" lang="zh-CN" altLang="en-US" b="1" dirty="0" smtClean="0">
                <a:latin typeface="楷体_GB2312" pitchFamily="49" charset="-122"/>
                <a:ea typeface="楷体_GB2312" pitchFamily="49" charset="-122"/>
              </a:rPr>
              <a:t>爆炸下限</a:t>
            </a:r>
            <a:r>
              <a:rPr kumimoji="1" lang="zh-CN" altLang="en-US" b="1" dirty="0">
                <a:latin typeface="楷体_GB2312" pitchFamily="49" charset="-122"/>
                <a:ea typeface="楷体_GB2312" pitchFamily="49" charset="-122"/>
              </a:rPr>
              <a:t>越低，爆炸极限范围越宽，危险性越大</a:t>
            </a:r>
            <a:r>
              <a:rPr kumimoji="1" lang="zh-CN" altLang="en-US" b="1" dirty="0" smtClean="0">
                <a:latin typeface="楷体_GB2312" pitchFamily="49" charset="-122"/>
                <a:ea typeface="楷体_GB2312" pitchFamily="49" charset="-122"/>
              </a:rPr>
              <a:t>。</a:t>
            </a:r>
            <a:endParaRPr kumimoji="1" lang="zh-CN" altLang="en-US" b="1" dirty="0" smtClean="0">
              <a:latin typeface="楷体_GB2312" pitchFamily="49" charset="-122"/>
              <a:ea typeface="楷体_GB2312" pitchFamily="49" charset="-122"/>
            </a:endParaRPr>
          </a:p>
        </p:txBody>
      </p:sp>
      <p:graphicFrame>
        <p:nvGraphicFramePr>
          <p:cNvPr id="7" name="Group 106"/>
          <p:cNvGraphicFramePr/>
          <p:nvPr/>
        </p:nvGraphicFramePr>
        <p:xfrm>
          <a:off x="323528" y="3140968"/>
          <a:ext cx="7558087" cy="3188208"/>
        </p:xfrm>
        <a:graphic>
          <a:graphicData uri="http://schemas.openxmlformats.org/drawingml/2006/table">
            <a:tbl>
              <a:tblPr/>
              <a:tblGrid>
                <a:gridCol w="1889125"/>
                <a:gridCol w="1890712"/>
                <a:gridCol w="1889125"/>
                <a:gridCol w="1889125"/>
              </a:tblGrid>
              <a:tr h="0">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液体名称</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闪点</a:t>
                      </a:r>
                      <a:r>
                        <a:rPr kumimoji="1" lang="en-US" altLang="zh-CN"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液体名称</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闪点</a:t>
                      </a:r>
                      <a:r>
                        <a:rPr kumimoji="1" lang="en-US" altLang="zh-CN"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1" lang="en-US" altLang="zh-CN" sz="17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汽油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石油醚</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原油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苯</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甲苯</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甲醇</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-58-10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-50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-35</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-11</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 </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9</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乙醇</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石脑油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煤油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柴油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重油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润滑油</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乙二醇</a:t>
                      </a:r>
                      <a:endParaRPr kumimoji="1" lang="zh-CN" altLang="en-US"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25</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30-70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45~120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80-130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120~340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30000"/>
                        </a:lnSpc>
                        <a:spcBef>
                          <a:spcPct val="20000"/>
                        </a:spcBef>
                        <a:spcAft>
                          <a:spcPct val="0"/>
                        </a:spcAft>
                        <a:buClrTx/>
                        <a:buSzTx/>
                        <a:buFontTx/>
                        <a:buNone/>
                      </a:pPr>
                      <a:r>
                        <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100</a:t>
                      </a:r>
                      <a:endParaRPr kumimoji="1" lang="en-US" altLang="zh-CN" sz="17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323528" y="2627620"/>
            <a:ext cx="3185487" cy="369332"/>
          </a:xfrm>
          <a:prstGeom prst="rect">
            <a:avLst/>
          </a:prstGeom>
          <a:solidFill>
            <a:srgbClr val="92D050"/>
          </a:solidFill>
        </p:spPr>
        <p:txBody>
          <a:bodyPr wrap="none">
            <a:spAutoFit/>
          </a:bodyPr>
          <a:lstStyle/>
          <a:p>
            <a:r>
              <a:rPr lang="zh-CN" altLang="en-US" b="1" dirty="0" smtClean="0"/>
              <a:t>常见易燃、可燃危化品的闪点</a:t>
            </a:r>
            <a:endParaRPr lang="zh-CN" altLang="en-US" b="1" dirty="0"/>
          </a:p>
        </p:txBody>
      </p:sp>
      <p:sp>
        <p:nvSpPr>
          <p:cNvPr id="2" name="矩形 1"/>
          <p:cNvSpPr/>
          <p:nvPr/>
        </p:nvSpPr>
        <p:spPr>
          <a:xfrm>
            <a:off x="107504" y="1681644"/>
            <a:ext cx="4156907" cy="523220"/>
          </a:xfrm>
          <a:prstGeom prst="rect">
            <a:avLst/>
          </a:prstGeom>
        </p:spPr>
        <p:txBody>
          <a:bodyPr wrap="none">
            <a:spAutoFit/>
          </a:bodyPr>
          <a:lstStyle/>
          <a:p>
            <a:pPr eaLnBrk="1" hangingPunct="1"/>
            <a:r>
              <a:rPr kumimoji="1" lang="en-US" altLang="zh-CN" sz="2800" b="1" dirty="0" smtClean="0">
                <a:solidFill>
                  <a:srgbClr val="FF0000"/>
                </a:solidFill>
                <a:latin typeface="+mj-ea"/>
                <a:ea typeface="+mj-ea"/>
              </a:rPr>
              <a:t>1.3.1 </a:t>
            </a:r>
            <a:r>
              <a:rPr kumimoji="1" lang="zh-CN" altLang="en-US" sz="2800" b="1" dirty="0">
                <a:solidFill>
                  <a:srgbClr val="FF0000"/>
                </a:solidFill>
                <a:latin typeface="+mj-ea"/>
                <a:ea typeface="+mj-ea"/>
              </a:rPr>
              <a:t>化学品的燃爆危害</a:t>
            </a:r>
            <a:endParaRPr kumimoji="1" lang="zh-CN" altLang="en-US" sz="2800" b="1" dirty="0">
              <a:solidFill>
                <a:srgbClr val="FF0000"/>
              </a:solidFill>
              <a:latin typeface="+mj-ea"/>
              <a:ea typeface="+mj-ea"/>
            </a:endParaRP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754386"/>
            <a:ext cx="5029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化学品的毒性危害</a:t>
            </a:r>
            <a:endParaRPr kumimoji="1" lang="zh-CN" altLang="en-US" sz="2800" b="1" dirty="0">
              <a:solidFill>
                <a:srgbClr val="FF0000"/>
              </a:solidFill>
              <a:latin typeface="+mj-ea"/>
              <a:ea typeface="+mj-ea"/>
            </a:endParaRPr>
          </a:p>
          <a:p>
            <a:pPr eaLnBrk="1" hangingPunct="1">
              <a:spcBef>
                <a:spcPct val="30000"/>
              </a:spcBef>
            </a:pPr>
            <a:r>
              <a:rPr kumimoji="1" lang="zh-CN" altLang="en-US" sz="2000" b="1" dirty="0">
                <a:latin typeface="楷体_GB2312" pitchFamily="49" charset="-122"/>
                <a:ea typeface="楷体_GB2312" pitchFamily="49" charset="-122"/>
              </a:rPr>
              <a:t>    ●毒性危害概述</a:t>
            </a:r>
            <a:endParaRPr kumimoji="1" lang="zh-CN" altLang="en-US" sz="2000" b="1" dirty="0">
              <a:latin typeface="楷体_GB2312" pitchFamily="49" charset="-122"/>
              <a:ea typeface="楷体_GB2312" pitchFamily="49" charset="-122"/>
            </a:endParaRPr>
          </a:p>
          <a:p>
            <a:pPr eaLnBrk="1" hangingPunct="1"/>
            <a:r>
              <a:rPr kumimoji="1" lang="zh-CN" altLang="en-US" sz="2000" b="1" dirty="0">
                <a:latin typeface="楷体_GB2312" pitchFamily="49" charset="-122"/>
                <a:ea typeface="楷体_GB2312" pitchFamily="49" charset="-122"/>
              </a:rPr>
              <a:t>    ●毒物进入人体的途径   </a:t>
            </a:r>
            <a:endParaRPr kumimoji="1" lang="zh-CN" altLang="en-US" sz="2000" b="1" dirty="0">
              <a:latin typeface="楷体_GB2312" pitchFamily="49" charset="-122"/>
              <a:ea typeface="楷体_GB2312" pitchFamily="49" charset="-122"/>
            </a:endParaRPr>
          </a:p>
        </p:txBody>
      </p:sp>
      <p:pic>
        <p:nvPicPr>
          <p:cNvPr id="10" name="Picture 1038" descr="q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32240" y="3251923"/>
            <a:ext cx="2354262" cy="291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39"/>
          <p:cNvSpPr txBox="1">
            <a:spLocks noChangeArrowheads="1"/>
          </p:cNvSpPr>
          <p:nvPr/>
        </p:nvSpPr>
        <p:spPr bwMode="auto">
          <a:xfrm>
            <a:off x="6805644" y="3295430"/>
            <a:ext cx="858806" cy="40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zh-CN" altLang="en-US" sz="2000" b="1">
                <a:solidFill>
                  <a:srgbClr val="000099"/>
                </a:solidFill>
                <a:latin typeface="楷体_GB2312" pitchFamily="49" charset="-122"/>
                <a:ea typeface="楷体_GB2312" pitchFamily="49" charset="-122"/>
              </a:rPr>
              <a:t>吸入</a:t>
            </a:r>
            <a:endParaRPr kumimoji="1" lang="zh-CN" altLang="en-US" sz="2000" b="1">
              <a:solidFill>
                <a:srgbClr val="FF5050"/>
              </a:solidFill>
              <a:latin typeface="楷体_GB2312" pitchFamily="49" charset="-122"/>
              <a:ea typeface="楷体_GB2312" pitchFamily="49" charset="-122"/>
            </a:endParaRPr>
          </a:p>
        </p:txBody>
      </p:sp>
      <p:sp>
        <p:nvSpPr>
          <p:cNvPr id="12" name="Text Box 1040"/>
          <p:cNvSpPr txBox="1">
            <a:spLocks noChangeArrowheads="1"/>
          </p:cNvSpPr>
          <p:nvPr/>
        </p:nvSpPr>
        <p:spPr bwMode="auto">
          <a:xfrm>
            <a:off x="6805644" y="3600230"/>
            <a:ext cx="858806" cy="40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zh-CN" altLang="en-US" sz="2000" b="1" dirty="0">
                <a:solidFill>
                  <a:srgbClr val="000099"/>
                </a:solidFill>
                <a:latin typeface="楷体_GB2312" pitchFamily="49" charset="-122"/>
                <a:ea typeface="楷体_GB2312" pitchFamily="49" charset="-122"/>
              </a:rPr>
              <a:t>食入</a:t>
            </a:r>
            <a:endParaRPr kumimoji="1" lang="zh-CN" altLang="en-US" sz="2000" b="1" dirty="0">
              <a:solidFill>
                <a:srgbClr val="FF5050"/>
              </a:solidFill>
              <a:latin typeface="楷体_GB2312" pitchFamily="49" charset="-122"/>
              <a:ea typeface="楷体_GB2312" pitchFamily="49" charset="-122"/>
            </a:endParaRPr>
          </a:p>
        </p:txBody>
      </p:sp>
      <p:sp>
        <p:nvSpPr>
          <p:cNvPr id="13" name="Text Box 1041"/>
          <p:cNvSpPr txBox="1">
            <a:spLocks noChangeArrowheads="1"/>
          </p:cNvSpPr>
          <p:nvPr/>
        </p:nvSpPr>
        <p:spPr bwMode="auto">
          <a:xfrm>
            <a:off x="5825190" y="4286031"/>
            <a:ext cx="1483114" cy="40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zh-CN" altLang="en-US" sz="2000" b="1" dirty="0">
                <a:solidFill>
                  <a:srgbClr val="000099"/>
                </a:solidFill>
                <a:latin typeface="楷体_GB2312" pitchFamily="49" charset="-122"/>
                <a:ea typeface="楷体_GB2312" pitchFamily="49" charset="-122"/>
              </a:rPr>
              <a:t>皮肤吸收</a:t>
            </a:r>
            <a:endParaRPr kumimoji="1" lang="zh-CN" altLang="en-US" sz="2000" b="1" dirty="0">
              <a:solidFill>
                <a:srgbClr val="FF5050"/>
              </a:solidFill>
              <a:latin typeface="楷体_GB2312" pitchFamily="49" charset="-122"/>
              <a:ea typeface="楷体_GB2312" pitchFamily="49" charset="-122"/>
            </a:endParaRPr>
          </a:p>
        </p:txBody>
      </p:sp>
      <p:sp>
        <p:nvSpPr>
          <p:cNvPr id="14" name="Text Box 1042"/>
          <p:cNvSpPr txBox="1">
            <a:spLocks noChangeArrowheads="1"/>
          </p:cNvSpPr>
          <p:nvPr/>
        </p:nvSpPr>
        <p:spPr bwMode="auto">
          <a:xfrm>
            <a:off x="5216128" y="3452121"/>
            <a:ext cx="508000" cy="2660650"/>
          </a:xfrm>
          <a:prstGeom prst="rect">
            <a:avLst/>
          </a:prstGeom>
          <a:noFill/>
          <a:ln w="9525">
            <a:solidFill>
              <a:srgbClr val="FF0000"/>
            </a:solidFill>
            <a:miter lim="800000"/>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vert="eaVert"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000" b="1" dirty="0">
                <a:solidFill>
                  <a:srgbClr val="000099"/>
                </a:solidFill>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毒物进入人体的途径</a:t>
            </a:r>
            <a:endParaRPr kumimoji="1" lang="zh-CN" altLang="en-US" sz="2000" b="1" dirty="0">
              <a:latin typeface="楷体_GB2312" pitchFamily="49" charset="-122"/>
              <a:ea typeface="楷体_GB2312" pitchFamily="49" charset="-122"/>
            </a:endParaRPr>
          </a:p>
        </p:txBody>
      </p:sp>
      <p:sp>
        <p:nvSpPr>
          <p:cNvPr id="19" name="AutoShape 1038"/>
          <p:cNvSpPr>
            <a:spLocks noChangeArrowheads="1"/>
          </p:cNvSpPr>
          <p:nvPr/>
        </p:nvSpPr>
        <p:spPr bwMode="auto">
          <a:xfrm>
            <a:off x="107504" y="3142158"/>
            <a:ext cx="2057400" cy="1150938"/>
          </a:xfrm>
          <a:prstGeom prst="cloudCallout">
            <a:avLst>
              <a:gd name="adj1" fmla="val 107792"/>
              <a:gd name="adj2" fmla="val 137171"/>
            </a:avLst>
          </a:prstGeom>
          <a:solidFill>
            <a:schemeClr val="accent1"/>
          </a:solidFill>
          <a:ln w="9525">
            <a:solidFill>
              <a:schemeClr val="tx1"/>
            </a:solidFill>
            <a:round/>
          </a:ln>
        </p:spPr>
        <p:txBody>
          <a:bodyPr wrap="none" lIns="96661" tIns="48331" rIns="96661" bIns="48331" anchor="ctr"/>
          <a:lstStyle/>
          <a:p>
            <a:pPr algn="ctr" defTabSz="967105" eaLnBrk="1" hangingPunct="1"/>
            <a:endParaRPr kumimoji="1" lang="zh-CN" altLang="zh-CN" sz="2500">
              <a:ea typeface="宋体" panose="02010600030101010101" pitchFamily="2" charset="-122"/>
            </a:endParaRPr>
          </a:p>
        </p:txBody>
      </p:sp>
      <p:sp>
        <p:nvSpPr>
          <p:cNvPr id="20" name="Text Box 1040"/>
          <p:cNvSpPr txBox="1">
            <a:spLocks noChangeArrowheads="1"/>
          </p:cNvSpPr>
          <p:nvPr/>
        </p:nvSpPr>
        <p:spPr bwMode="auto">
          <a:xfrm>
            <a:off x="2220889" y="2996952"/>
            <a:ext cx="2999183" cy="315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marL="342900" indent="-342900"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967105"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lvl="2">
              <a:lnSpc>
                <a:spcPct val="150000"/>
              </a:lnSpc>
            </a:pPr>
            <a:r>
              <a:rPr kumimoji="1" lang="en-US" altLang="zh-CN"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引起刺激</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过敏</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缺氧</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昏迷和麻醉</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全身中毒</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致癌</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致畸</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致突变</a:t>
            </a:r>
            <a:endParaRPr kumimoji="1" lang="zh-CN" altLang="en-US" sz="1500" b="1" dirty="0">
              <a:latin typeface="楷体_GB2312" pitchFamily="49" charset="-122"/>
              <a:ea typeface="楷体_GB2312" pitchFamily="49" charset="-122"/>
            </a:endParaRPr>
          </a:p>
          <a:p>
            <a:pPr lvl="2">
              <a:lnSpc>
                <a:spcPct val="150000"/>
              </a:lnSpc>
            </a:pPr>
            <a:r>
              <a:rPr kumimoji="1" lang="zh-CN" altLang="en-US" sz="1500" b="1" dirty="0">
                <a:solidFill>
                  <a:srgbClr val="000099"/>
                </a:solidFill>
                <a:latin typeface="楷体_GB2312" pitchFamily="49" charset="-122"/>
                <a:ea typeface="楷体_GB2312" pitchFamily="49" charset="-122"/>
              </a:rPr>
              <a:t>▲ </a:t>
            </a:r>
            <a:r>
              <a:rPr kumimoji="1" lang="zh-CN" altLang="en-US" sz="1500" b="1" dirty="0">
                <a:latin typeface="楷体_GB2312" pitchFamily="49" charset="-122"/>
                <a:ea typeface="楷体_GB2312" pitchFamily="49" charset="-122"/>
              </a:rPr>
              <a:t>尘肺</a:t>
            </a:r>
            <a:r>
              <a:rPr kumimoji="1" lang="zh-CN" altLang="en-US" sz="1500" b="1" dirty="0">
                <a:solidFill>
                  <a:srgbClr val="000099"/>
                </a:solidFill>
                <a:latin typeface="楷体_GB2312" pitchFamily="49" charset="-122"/>
                <a:ea typeface="楷体_GB2312" pitchFamily="49" charset="-122"/>
              </a:rPr>
              <a:t>            </a:t>
            </a:r>
            <a:endParaRPr kumimoji="1" lang="zh-CN" altLang="en-US" sz="1500" b="1" dirty="0">
              <a:solidFill>
                <a:srgbClr val="000099"/>
              </a:solidFill>
              <a:latin typeface="楷体_GB2312" pitchFamily="49" charset="-122"/>
              <a:ea typeface="楷体_GB2312" pitchFamily="49" charset="-122"/>
            </a:endParaRPr>
          </a:p>
        </p:txBody>
      </p:sp>
      <p:sp>
        <p:nvSpPr>
          <p:cNvPr id="21" name="Text Box 1039"/>
          <p:cNvSpPr txBox="1">
            <a:spLocks noChangeArrowheads="1"/>
          </p:cNvSpPr>
          <p:nvPr/>
        </p:nvSpPr>
        <p:spPr bwMode="auto">
          <a:xfrm>
            <a:off x="332929" y="3262808"/>
            <a:ext cx="17272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sz="2000" b="1" dirty="0">
                <a:ea typeface="楷体_GB2312" pitchFamily="49" charset="-122"/>
              </a:rPr>
              <a:t>毒物对人体的</a:t>
            </a:r>
            <a:endParaRPr kumimoji="1" lang="zh-CN" altLang="en-US" sz="2000" b="1" dirty="0">
              <a:ea typeface="楷体_GB2312" pitchFamily="49" charset="-122"/>
            </a:endParaRPr>
          </a:p>
          <a:p>
            <a:pPr algn="ctr" eaLnBrk="1" hangingPunct="1"/>
            <a:r>
              <a:rPr kumimoji="1" lang="zh-CN" altLang="en-US" sz="2000" b="1" dirty="0">
                <a:ea typeface="楷体_GB2312" pitchFamily="49" charset="-122"/>
              </a:rPr>
              <a:t>危害</a:t>
            </a:r>
            <a:endParaRPr kumimoji="1" lang="zh-CN" altLang="en-US" sz="2000" b="1" dirty="0">
              <a:ea typeface="楷体_GB2312" pitchFamily="49" charset="-122"/>
            </a:endParaRPr>
          </a:p>
        </p:txBody>
      </p:sp>
      <p:sp>
        <p:nvSpPr>
          <p:cNvPr id="25" name="Text Box 1041"/>
          <p:cNvSpPr txBox="1">
            <a:spLocks noChangeArrowheads="1"/>
          </p:cNvSpPr>
          <p:nvPr/>
        </p:nvSpPr>
        <p:spPr bwMode="auto">
          <a:xfrm>
            <a:off x="4644008" y="1196752"/>
            <a:ext cx="4283968" cy="153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marL="342900" indent="-342900"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449705"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lvl="3">
              <a:lnSpc>
                <a:spcPct val="130000"/>
              </a:lnSpc>
            </a:pPr>
            <a:r>
              <a:rPr kumimoji="1" lang="zh-CN" altLang="en-US" sz="2400" b="1" dirty="0" smtClean="0">
                <a:solidFill>
                  <a:schemeClr val="accent4">
                    <a:lumMod val="60000"/>
                    <a:lumOff val="40000"/>
                  </a:schemeClr>
                </a:solidFill>
                <a:latin typeface="楷体_GB2312" pitchFamily="49" charset="-122"/>
                <a:ea typeface="楷体_GB2312" pitchFamily="49" charset="-122"/>
              </a:rPr>
              <a:t>有毒物质</a:t>
            </a:r>
            <a:r>
              <a:rPr kumimoji="1" lang="zh-CN" altLang="en-US" sz="2400" b="1" dirty="0">
                <a:solidFill>
                  <a:schemeClr val="accent4">
                    <a:lumMod val="60000"/>
                    <a:lumOff val="40000"/>
                  </a:schemeClr>
                </a:solidFill>
                <a:latin typeface="楷体_GB2312" pitchFamily="49" charset="-122"/>
                <a:ea typeface="楷体_GB2312" pitchFamily="49" charset="-122"/>
              </a:rPr>
              <a:t>对人体的危害主要为</a:t>
            </a:r>
            <a:r>
              <a:rPr kumimoji="1" lang="zh-CN" altLang="en-US" sz="2400" b="1" dirty="0">
                <a:solidFill>
                  <a:srgbClr val="FF0000"/>
                </a:solidFill>
                <a:latin typeface="楷体_GB2312" pitchFamily="49" charset="-122"/>
                <a:ea typeface="楷体_GB2312" pitchFamily="49" charset="-122"/>
              </a:rPr>
              <a:t>引起中毒。</a:t>
            </a:r>
            <a:endParaRPr kumimoji="1" lang="zh-CN" altLang="en-US" sz="2400" b="1" dirty="0">
              <a:solidFill>
                <a:srgbClr val="FF0000"/>
              </a:solidFill>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323528"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pic>
        <p:nvPicPr>
          <p:cNvPr id="15" name="Picture 21" descr="SKI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00200" y="3124200"/>
            <a:ext cx="12795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COUG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925" y="3429000"/>
            <a:ext cx="1219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descr="EYEE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429000"/>
            <a:ext cx="12827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4"/>
          <p:cNvSpPr txBox="1">
            <a:spLocks noChangeArrowheads="1"/>
          </p:cNvSpPr>
          <p:nvPr/>
        </p:nvSpPr>
        <p:spPr bwMode="auto">
          <a:xfrm>
            <a:off x="982663" y="4919663"/>
            <a:ext cx="2495550"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b="1">
                <a:latin typeface="楷体_GB2312" pitchFamily="49" charset="-122"/>
                <a:ea typeface="楷体_GB2312" pitchFamily="49" charset="-122"/>
              </a:rPr>
              <a:t>引起皮炎</a:t>
            </a:r>
            <a:endParaRPr kumimoji="1" lang="zh-CN" altLang="en-US" b="1">
              <a:latin typeface="楷体_GB2312" pitchFamily="49" charset="-122"/>
              <a:ea typeface="楷体_GB2312" pitchFamily="49" charset="-122"/>
            </a:endParaRPr>
          </a:p>
          <a:p>
            <a:pPr algn="ctr" eaLnBrk="1" hangingPunct="1"/>
            <a:r>
              <a:rPr kumimoji="1" lang="zh-CN" altLang="en-US" b="1">
                <a:latin typeface="楷体_GB2312" pitchFamily="49" charset="-122"/>
                <a:ea typeface="楷体_GB2312" pitchFamily="49" charset="-122"/>
              </a:rPr>
              <a:t>（干燥、粗糙、疼痛）</a:t>
            </a:r>
            <a:endParaRPr kumimoji="1" lang="zh-CN" altLang="en-US" sz="2500" b="1">
              <a:latin typeface="楷体_GB2312" pitchFamily="49" charset="-122"/>
              <a:ea typeface="楷体_GB2312" pitchFamily="49" charset="-122"/>
            </a:endParaRPr>
          </a:p>
        </p:txBody>
      </p:sp>
      <p:sp>
        <p:nvSpPr>
          <p:cNvPr id="22" name="Text Box 25"/>
          <p:cNvSpPr txBox="1">
            <a:spLocks noChangeArrowheads="1"/>
          </p:cNvSpPr>
          <p:nvPr/>
        </p:nvSpPr>
        <p:spPr bwMode="auto">
          <a:xfrm>
            <a:off x="3727450" y="4919663"/>
            <a:ext cx="2035175"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b="1">
                <a:latin typeface="楷体_GB2312" pitchFamily="49" charset="-122"/>
                <a:ea typeface="楷体_GB2312" pitchFamily="49" charset="-122"/>
              </a:rPr>
              <a:t>引起眼部炎症</a:t>
            </a:r>
            <a:endParaRPr kumimoji="1" lang="zh-CN" altLang="en-US" b="1">
              <a:latin typeface="楷体_GB2312" pitchFamily="49" charset="-122"/>
              <a:ea typeface="楷体_GB2312" pitchFamily="49" charset="-122"/>
            </a:endParaRPr>
          </a:p>
          <a:p>
            <a:pPr algn="ctr" eaLnBrk="1" hangingPunct="1"/>
            <a:r>
              <a:rPr kumimoji="1" lang="zh-CN" altLang="en-US" b="1">
                <a:latin typeface="楷体_GB2312" pitchFamily="49" charset="-122"/>
                <a:ea typeface="楷体_GB2312" pitchFamily="49" charset="-122"/>
              </a:rPr>
              <a:t>（疼痛、流泪等）</a:t>
            </a:r>
            <a:endParaRPr kumimoji="1" lang="zh-CN" altLang="en-US" sz="2500" b="1">
              <a:latin typeface="楷体_GB2312" pitchFamily="49" charset="-122"/>
              <a:ea typeface="楷体_GB2312" pitchFamily="49" charset="-122"/>
            </a:endParaRPr>
          </a:p>
        </p:txBody>
      </p:sp>
      <p:sp>
        <p:nvSpPr>
          <p:cNvPr id="23" name="Text Box 26"/>
          <p:cNvSpPr txBox="1">
            <a:spLocks noChangeArrowheads="1"/>
          </p:cNvSpPr>
          <p:nvPr/>
        </p:nvSpPr>
        <p:spPr bwMode="auto">
          <a:xfrm>
            <a:off x="5895975" y="4919663"/>
            <a:ext cx="2265363"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b="1">
                <a:latin typeface="楷体_GB2312" pitchFamily="49" charset="-122"/>
                <a:ea typeface="楷体_GB2312" pitchFamily="49" charset="-122"/>
              </a:rPr>
              <a:t>呼吸道刺激</a:t>
            </a:r>
            <a:endParaRPr kumimoji="1" lang="zh-CN" altLang="en-US" b="1">
              <a:latin typeface="楷体_GB2312" pitchFamily="49" charset="-122"/>
              <a:ea typeface="楷体_GB2312" pitchFamily="49" charset="-122"/>
            </a:endParaRPr>
          </a:p>
          <a:p>
            <a:pPr algn="ctr" eaLnBrk="1" hangingPunct="1"/>
            <a:r>
              <a:rPr kumimoji="1" lang="zh-CN" altLang="en-US" b="1">
                <a:latin typeface="楷体_GB2312" pitchFamily="49" charset="-122"/>
                <a:ea typeface="楷体_GB2312" pitchFamily="49" charset="-122"/>
              </a:rPr>
              <a:t>（鼻咽痛感、咳嗽）</a:t>
            </a:r>
            <a:endParaRPr kumimoji="1" lang="zh-CN" altLang="en-US" sz="2500" b="1">
              <a:latin typeface="楷体_GB2312" pitchFamily="49" charset="-122"/>
              <a:ea typeface="楷体_GB2312" pitchFamily="49" charset="-122"/>
            </a:endParaRPr>
          </a:p>
        </p:txBody>
      </p:sp>
      <p:sp>
        <p:nvSpPr>
          <p:cNvPr id="24" name="Rectangle 27"/>
          <p:cNvSpPr>
            <a:spLocks noChangeArrowheads="1"/>
          </p:cNvSpPr>
          <p:nvPr/>
        </p:nvSpPr>
        <p:spPr bwMode="auto">
          <a:xfrm>
            <a:off x="1259632" y="2223393"/>
            <a:ext cx="5410200" cy="91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600" b="1" dirty="0">
                <a:solidFill>
                  <a:srgbClr val="000099"/>
                </a:solidFill>
                <a:latin typeface="楷体_GB2312" pitchFamily="49" charset="-122"/>
                <a:ea typeface="楷体_GB2312" pitchFamily="49" charset="-122"/>
              </a:rPr>
              <a:t>▲</a:t>
            </a:r>
            <a:r>
              <a:rPr kumimoji="1" lang="en-US" altLang="zh-CN" sz="1900" b="1" dirty="0">
                <a:solidFill>
                  <a:srgbClr val="000099"/>
                </a:solidFill>
                <a:latin typeface="楷体_GB2312" pitchFamily="49" charset="-122"/>
                <a:ea typeface="楷体_GB2312" pitchFamily="49" charset="-122"/>
              </a:rPr>
              <a:t> </a:t>
            </a:r>
            <a:r>
              <a:rPr kumimoji="1" lang="zh-CN" altLang="en-US" sz="2400" b="1" dirty="0">
                <a:latin typeface="楷体_GB2312" pitchFamily="49" charset="-122"/>
                <a:ea typeface="楷体_GB2312" pitchFamily="49" charset="-122"/>
              </a:rPr>
              <a:t>引起刺激</a:t>
            </a:r>
            <a:endParaRPr kumimoji="1" lang="zh-CN" altLang="en-US" sz="3000" b="1" dirty="0">
              <a:latin typeface="楷体_GB2312" pitchFamily="49" charset="-122"/>
              <a:ea typeface="楷体_GB2312" pitchFamily="49" charset="-122"/>
            </a:endParaRPr>
          </a:p>
          <a:p>
            <a:pPr defTabSz="967105" eaLnBrk="1" hangingPunct="1"/>
            <a:r>
              <a:rPr kumimoji="1" lang="zh-CN" altLang="en-US" sz="3000" b="1" dirty="0">
                <a:latin typeface="楷体_GB2312" pitchFamily="49" charset="-122"/>
                <a:ea typeface="楷体_GB2312" pitchFamily="49" charset="-122"/>
              </a:rPr>
              <a:t>    </a:t>
            </a:r>
            <a:r>
              <a:rPr kumimoji="1" lang="zh-CN" altLang="en-US" b="1" dirty="0">
                <a:latin typeface="楷体_GB2312" pitchFamily="49" charset="-122"/>
                <a:ea typeface="楷体_GB2312" pitchFamily="49" charset="-122"/>
              </a:rPr>
              <a:t>一般受刺激的部位为皮肤、眼睛和呼吸系统。</a:t>
            </a:r>
            <a:endParaRPr kumimoji="1" lang="zh-CN" altLang="en-US" sz="3000" b="1" dirty="0">
              <a:latin typeface="楷体_GB2312" pitchFamily="49" charset="-122"/>
              <a:ea typeface="楷体_GB2312" pitchFamily="49" charset="-122"/>
            </a:endParaRPr>
          </a:p>
        </p:txBody>
      </p:sp>
      <p:sp>
        <p:nvSpPr>
          <p:cNvPr id="26" name="Rectangle 28"/>
          <p:cNvSpPr>
            <a:spLocks noChangeArrowheads="1"/>
          </p:cNvSpPr>
          <p:nvPr/>
        </p:nvSpPr>
        <p:spPr bwMode="auto">
          <a:xfrm>
            <a:off x="1259632" y="2235076"/>
            <a:ext cx="5410200" cy="977900"/>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14"/>
          <p:cNvSpPr>
            <a:spLocks noChangeArrowheads="1"/>
          </p:cNvSpPr>
          <p:nvPr/>
        </p:nvSpPr>
        <p:spPr bwMode="auto">
          <a:xfrm>
            <a:off x="899592" y="2325489"/>
            <a:ext cx="6407150" cy="1676400"/>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15"/>
          <p:cNvSpPr>
            <a:spLocks noChangeArrowheads="1"/>
          </p:cNvSpPr>
          <p:nvPr/>
        </p:nvSpPr>
        <p:spPr bwMode="auto">
          <a:xfrm>
            <a:off x="982142" y="2325489"/>
            <a:ext cx="6400800"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900" b="1">
                <a:solidFill>
                  <a:srgbClr val="000099"/>
                </a:solidFill>
                <a:latin typeface="楷体_GB2312" pitchFamily="49" charset="-122"/>
                <a:ea typeface="楷体_GB2312" pitchFamily="49" charset="-122"/>
              </a:rPr>
              <a:t>▲</a:t>
            </a:r>
            <a:r>
              <a:rPr kumimoji="1" lang="en-US" altLang="zh-CN" sz="2400" b="1">
                <a:solidFill>
                  <a:srgbClr val="000099"/>
                </a:solidFill>
                <a:latin typeface="楷体_GB2312" pitchFamily="49" charset="-122"/>
                <a:ea typeface="楷体_GB2312" pitchFamily="49" charset="-122"/>
              </a:rPr>
              <a:t> </a:t>
            </a:r>
            <a:r>
              <a:rPr kumimoji="1" lang="zh-CN" altLang="en-US" sz="2400" b="1">
                <a:latin typeface="楷体_GB2312" pitchFamily="49" charset="-122"/>
                <a:ea typeface="楷体_GB2312" pitchFamily="49" charset="-122"/>
              </a:rPr>
              <a:t>过敏</a:t>
            </a:r>
            <a:endParaRPr kumimoji="1" lang="zh-CN" altLang="en-US" sz="2400" b="1">
              <a:latin typeface="楷体_GB2312" pitchFamily="49" charset="-122"/>
              <a:ea typeface="楷体_GB2312" pitchFamily="49" charset="-122"/>
            </a:endParaRPr>
          </a:p>
          <a:p>
            <a:pPr defTabSz="967105" eaLnBrk="1" hangingPunct="1"/>
            <a:r>
              <a:rPr kumimoji="1" lang="zh-CN" altLang="en-US" sz="2000" b="1">
                <a:latin typeface="楷体_GB2312" pitchFamily="49" charset="-122"/>
                <a:ea typeface="楷体_GB2312" pitchFamily="49" charset="-122"/>
              </a:rPr>
              <a:t>    接触某些化学品可引起过敏，开始接触时可能不会出现过敏症状，然而长时间的暴露会引起身体的反应。即便是接触低浓度化学物质也会产生过敏反应，皮肤和呼吸系统可能会受到过敏反应的影响。</a:t>
            </a:r>
            <a:endParaRPr kumimoji="1" lang="zh-CN" altLang="en-US" sz="3000" b="1">
              <a:latin typeface="楷体_GB2312" pitchFamily="49" charset="-122"/>
              <a:ea typeface="楷体_GB2312" pitchFamily="49" charset="-122"/>
            </a:endParaRPr>
          </a:p>
        </p:txBody>
      </p:sp>
      <p:sp>
        <p:nvSpPr>
          <p:cNvPr id="7" name="Text Box 16"/>
          <p:cNvSpPr txBox="1">
            <a:spLocks noChangeArrowheads="1"/>
          </p:cNvSpPr>
          <p:nvPr/>
        </p:nvSpPr>
        <p:spPr bwMode="auto">
          <a:xfrm>
            <a:off x="5580112" y="5445224"/>
            <a:ext cx="1627187"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sz="1600" b="1" dirty="0">
                <a:latin typeface="楷体_GB2312" pitchFamily="49" charset="-122"/>
                <a:ea typeface="楷体_GB2312" pitchFamily="49" charset="-122"/>
              </a:rPr>
              <a:t>引起皮炎</a:t>
            </a:r>
            <a:endParaRPr kumimoji="1" lang="zh-CN" altLang="en-US" sz="1600" b="1" dirty="0">
              <a:latin typeface="楷体_GB2312" pitchFamily="49" charset="-122"/>
              <a:ea typeface="楷体_GB2312" pitchFamily="49" charset="-122"/>
            </a:endParaRPr>
          </a:p>
          <a:p>
            <a:pPr algn="ctr" eaLnBrk="1" hangingPunct="1"/>
            <a:r>
              <a:rPr kumimoji="1" lang="zh-CN" altLang="en-US" sz="1600" b="1" dirty="0">
                <a:latin typeface="楷体_GB2312" pitchFamily="49" charset="-122"/>
                <a:ea typeface="楷体_GB2312" pitchFamily="49" charset="-122"/>
              </a:rPr>
              <a:t>（皮疹或水疱）</a:t>
            </a:r>
            <a:endParaRPr kumimoji="1" lang="zh-CN" altLang="en-US" sz="2500" b="1" dirty="0">
              <a:latin typeface="楷体_GB2312" pitchFamily="49" charset="-122"/>
              <a:ea typeface="楷体_GB2312" pitchFamily="49" charset="-122"/>
            </a:endParaRPr>
          </a:p>
        </p:txBody>
      </p:sp>
      <p:sp>
        <p:nvSpPr>
          <p:cNvPr id="8" name="Text Box 17"/>
          <p:cNvSpPr txBox="1">
            <a:spLocks noChangeArrowheads="1"/>
          </p:cNvSpPr>
          <p:nvPr/>
        </p:nvSpPr>
        <p:spPr bwMode="auto">
          <a:xfrm>
            <a:off x="1585913" y="5517232"/>
            <a:ext cx="2241550"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sz="1600" b="1" dirty="0">
                <a:latin typeface="楷体_GB2312" pitchFamily="49" charset="-122"/>
                <a:ea typeface="楷体_GB2312" pitchFamily="49" charset="-122"/>
              </a:rPr>
              <a:t>引起职业性哮喘</a:t>
            </a:r>
            <a:endParaRPr kumimoji="1" lang="zh-CN" altLang="en-US" sz="1600" b="1" dirty="0">
              <a:latin typeface="楷体_GB2312" pitchFamily="49" charset="-122"/>
              <a:ea typeface="楷体_GB2312" pitchFamily="49" charset="-122"/>
            </a:endParaRPr>
          </a:p>
          <a:p>
            <a:pPr algn="ctr" eaLnBrk="1" hangingPunct="1"/>
            <a:r>
              <a:rPr kumimoji="1" lang="zh-CN" altLang="en-US" sz="1600" b="1" dirty="0">
                <a:latin typeface="楷体_GB2312" pitchFamily="49" charset="-122"/>
                <a:ea typeface="楷体_GB2312" pitchFamily="49" charset="-122"/>
              </a:rPr>
              <a:t>（咳嗽、呼吸困难等）</a:t>
            </a:r>
            <a:endParaRPr kumimoji="1" lang="zh-CN" altLang="en-US" sz="1600" b="1" dirty="0">
              <a:latin typeface="楷体_GB2312" pitchFamily="49" charset="-122"/>
              <a:ea typeface="楷体_GB2312" pitchFamily="49" charset="-122"/>
            </a:endParaRPr>
          </a:p>
        </p:txBody>
      </p:sp>
      <p:pic>
        <p:nvPicPr>
          <p:cNvPr id="10" name="Picture 18" descr="CHOK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00263" y="4149080"/>
            <a:ext cx="117633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ski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366046"/>
            <a:ext cx="13017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15"/>
          <p:cNvSpPr>
            <a:spLocks noChangeArrowheads="1"/>
          </p:cNvSpPr>
          <p:nvPr/>
        </p:nvSpPr>
        <p:spPr bwMode="auto">
          <a:xfrm>
            <a:off x="611560" y="2210644"/>
            <a:ext cx="5137150" cy="1182687"/>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16"/>
          <p:cNvSpPr>
            <a:spLocks noChangeArrowheads="1"/>
          </p:cNvSpPr>
          <p:nvPr/>
        </p:nvSpPr>
        <p:spPr bwMode="auto">
          <a:xfrm>
            <a:off x="611560" y="2132856"/>
            <a:ext cx="5137150" cy="122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900" b="1" dirty="0">
                <a:solidFill>
                  <a:srgbClr val="000099"/>
                </a:solidFill>
                <a:latin typeface="楷体_GB2312" pitchFamily="49" charset="-122"/>
                <a:ea typeface="楷体_GB2312" pitchFamily="49" charset="-122"/>
              </a:rPr>
              <a:t>▲ </a:t>
            </a:r>
            <a:r>
              <a:rPr kumimoji="1" lang="zh-CN" altLang="en-US" sz="2400" b="1" dirty="0">
                <a:latin typeface="楷体_GB2312" pitchFamily="49" charset="-122"/>
                <a:ea typeface="楷体_GB2312" pitchFamily="49" charset="-122"/>
              </a:rPr>
              <a:t>缺氧</a:t>
            </a:r>
            <a:r>
              <a:rPr kumimoji="1" lang="en-US" altLang="zh-CN" sz="2400" b="1" dirty="0">
                <a:latin typeface="楷体_GB2312" pitchFamily="49" charset="-122"/>
                <a:ea typeface="楷体_GB2312" pitchFamily="49" charset="-122"/>
              </a:rPr>
              <a:t>(</a:t>
            </a:r>
            <a:r>
              <a:rPr kumimoji="1" lang="zh-CN" altLang="en-US" sz="2400" b="1" dirty="0">
                <a:latin typeface="楷体_GB2312" pitchFamily="49" charset="-122"/>
                <a:ea typeface="楷体_GB2312" pitchFamily="49" charset="-122"/>
              </a:rPr>
              <a:t>窒息</a:t>
            </a:r>
            <a:r>
              <a:rPr kumimoji="1" lang="en-US" altLang="zh-CN" sz="2400" b="1" dirty="0">
                <a:latin typeface="楷体_GB2312" pitchFamily="49" charset="-122"/>
                <a:ea typeface="楷体_GB2312" pitchFamily="49" charset="-122"/>
              </a:rPr>
              <a:t>)</a:t>
            </a:r>
            <a:endParaRPr kumimoji="1" lang="en-US" altLang="zh-CN" sz="3000" b="1" dirty="0">
              <a:latin typeface="楷体_GB2312" pitchFamily="49" charset="-122"/>
              <a:ea typeface="楷体_GB2312" pitchFamily="49" charset="-122"/>
            </a:endParaRPr>
          </a:p>
          <a:p>
            <a:pPr defTabSz="967105" eaLnBrk="1" hangingPunct="1"/>
            <a:r>
              <a:rPr kumimoji="1" lang="en-US" altLang="zh-CN" sz="3000" b="1" dirty="0">
                <a:latin typeface="楷体_GB2312" pitchFamily="49" charset="-122"/>
                <a:ea typeface="楷体_GB2312" pitchFamily="49" charset="-122"/>
              </a:rPr>
              <a:t>   </a:t>
            </a:r>
            <a:r>
              <a:rPr kumimoji="1" lang="zh-CN" altLang="en-US" sz="1900" b="1" dirty="0">
                <a:latin typeface="楷体_GB2312" pitchFamily="49" charset="-122"/>
                <a:ea typeface="楷体_GB2312" pitchFamily="49" charset="-122"/>
              </a:rPr>
              <a:t>窒息涉及到对身体组织氧化作用的干扰。这种症状分为两种</a:t>
            </a:r>
            <a:r>
              <a:rPr kumimoji="1" lang="en-US" altLang="zh-CN" sz="1900" b="1" dirty="0">
                <a:latin typeface="楷体_GB2312" pitchFamily="49" charset="-122"/>
                <a:ea typeface="楷体_GB2312" pitchFamily="49" charset="-122"/>
              </a:rPr>
              <a:t>:</a:t>
            </a:r>
            <a:r>
              <a:rPr kumimoji="1" lang="zh-CN" altLang="en-US" sz="1900" b="1" dirty="0">
                <a:latin typeface="楷体_GB2312" pitchFamily="49" charset="-122"/>
                <a:ea typeface="楷体_GB2312" pitchFamily="49" charset="-122"/>
              </a:rPr>
              <a:t>单纯窒息和化学窒息。</a:t>
            </a:r>
            <a:endParaRPr kumimoji="1" lang="zh-CN" altLang="en-US" sz="1900" b="1" dirty="0">
              <a:latin typeface="楷体_GB2312" pitchFamily="49" charset="-122"/>
              <a:ea typeface="楷体_GB2312" pitchFamily="49" charset="-122"/>
            </a:endParaRPr>
          </a:p>
        </p:txBody>
      </p:sp>
      <p:pic>
        <p:nvPicPr>
          <p:cNvPr id="7" name="Picture 17" descr="C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10578" y="1628800"/>
            <a:ext cx="2537886" cy="192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p:cNvSpPr txBox="1">
            <a:spLocks noChangeArrowheads="1"/>
          </p:cNvSpPr>
          <p:nvPr/>
        </p:nvSpPr>
        <p:spPr bwMode="auto">
          <a:xfrm>
            <a:off x="-900608" y="3501008"/>
            <a:ext cx="5184576" cy="309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449705"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lvl="3">
              <a:lnSpc>
                <a:spcPct val="120000"/>
              </a:lnSpc>
            </a:pPr>
            <a:r>
              <a:rPr kumimoji="1" lang="en-US" altLang="zh-CN" sz="1500" dirty="0">
                <a:solidFill>
                  <a:srgbClr val="CC0066"/>
                </a:solidFill>
                <a:latin typeface="黑体" panose="02010609060101010101" pitchFamily="49" charset="-122"/>
              </a:rPr>
              <a:t>●</a:t>
            </a:r>
            <a:r>
              <a:rPr kumimoji="1" lang="zh-CN" altLang="en-US" sz="1500" dirty="0">
                <a:solidFill>
                  <a:srgbClr val="FF0000"/>
                </a:solidFill>
                <a:latin typeface="黑体" panose="02010609060101010101" pitchFamily="49" charset="-122"/>
              </a:rPr>
              <a:t>单纯窒息</a:t>
            </a:r>
            <a:endParaRPr kumimoji="1" lang="zh-CN" altLang="en-US" sz="1500" dirty="0">
              <a:solidFill>
                <a:srgbClr val="FF0000"/>
              </a:solidFill>
              <a:latin typeface="黑体" panose="02010609060101010101" pitchFamily="49" charset="-122"/>
            </a:endParaRPr>
          </a:p>
          <a:p>
            <a:pPr lvl="3">
              <a:lnSpc>
                <a:spcPct val="120000"/>
              </a:lnSpc>
            </a:pPr>
            <a:r>
              <a:rPr kumimoji="1" lang="zh-CN" altLang="en-US" sz="1500" dirty="0">
                <a:latin typeface="黑体" panose="02010609060101010101" pitchFamily="49" charset="-122"/>
              </a:rPr>
              <a:t>    这种情况是由于周围氧气被惰性气体所代替，如氮气、二氧化碳、乙烷、氢气或氦气，而使氧气量不足以维持生命的继续。一般情况下，空气中含氧</a:t>
            </a:r>
            <a:r>
              <a:rPr kumimoji="1" lang="en-US" altLang="zh-CN" sz="1500" dirty="0">
                <a:latin typeface="黑体" panose="02010609060101010101" pitchFamily="49" charset="-122"/>
              </a:rPr>
              <a:t>21%</a:t>
            </a:r>
            <a:r>
              <a:rPr kumimoji="1" lang="zh-CN" altLang="en-US" sz="1500" dirty="0">
                <a:latin typeface="黑体" panose="02010609060101010101" pitchFamily="49" charset="-122"/>
              </a:rPr>
              <a:t>，如果空气中氧浓度降到</a:t>
            </a:r>
            <a:r>
              <a:rPr kumimoji="1" lang="en-US" altLang="zh-CN" sz="1500" dirty="0">
                <a:latin typeface="黑体" panose="02010609060101010101" pitchFamily="49" charset="-122"/>
              </a:rPr>
              <a:t>17%</a:t>
            </a:r>
            <a:r>
              <a:rPr kumimoji="1" lang="zh-CN" altLang="en-US" sz="1500" dirty="0">
                <a:latin typeface="黑体" panose="02010609060101010101" pitchFamily="49" charset="-122"/>
              </a:rPr>
              <a:t>以下，机体组织的供氧不足，就会引起头晕、恶心，调节功能紊乱等症状。这种情况一般发生在具有限制性空间的工作场所，缺氧严重时可导致昏迷，甚至死亡。</a:t>
            </a:r>
            <a:endParaRPr kumimoji="1" lang="zh-CN" altLang="en-US" sz="1500" dirty="0">
              <a:latin typeface="黑体" panose="02010609060101010101" pitchFamily="49" charset="-122"/>
            </a:endParaRPr>
          </a:p>
          <a:p>
            <a:pPr eaLnBrk="1" hangingPunct="1"/>
            <a:endParaRPr kumimoji="1" lang="en-US" altLang="zh-CN" sz="1500" dirty="0">
              <a:latin typeface="黑体" panose="02010609060101010101" pitchFamily="49" charset="-122"/>
            </a:endParaRPr>
          </a:p>
        </p:txBody>
      </p:sp>
      <p:sp>
        <p:nvSpPr>
          <p:cNvPr id="2" name="圆角矩形 1"/>
          <p:cNvSpPr/>
          <p:nvPr/>
        </p:nvSpPr>
        <p:spPr bwMode="auto">
          <a:xfrm>
            <a:off x="323528" y="3501008"/>
            <a:ext cx="3960440" cy="2808312"/>
          </a:xfrm>
          <a:prstGeom prst="roundRect">
            <a:avLst/>
          </a:prstGeom>
          <a:noFill/>
          <a:ln>
            <a:solidFill>
              <a:schemeClr val="accent2">
                <a:lumMod val="40000"/>
                <a:lumOff val="60000"/>
              </a:schemeClr>
            </a:solidFill>
            <a:headEnd type="none" w="med" len="med"/>
            <a:tailEnd type="none" w="med" len="med"/>
          </a:ln>
          <a:effectLst>
            <a:glow>
              <a:schemeClr val="accent1"/>
            </a:glow>
            <a:outerShdw blurRad="50800" dist="50800" dir="5400000" algn="ctr" rotWithShape="0">
              <a:srgbClr val="000000"/>
            </a:outerShdw>
            <a:reflection endPos="13000" dist="50800" dir="5400000" sy="-100000" algn="bl" rotWithShape="0"/>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4" name="Text Box 1038"/>
          <p:cNvSpPr txBox="1">
            <a:spLocks noChangeArrowheads="1"/>
          </p:cNvSpPr>
          <p:nvPr/>
        </p:nvSpPr>
        <p:spPr bwMode="auto">
          <a:xfrm>
            <a:off x="3203848" y="3626391"/>
            <a:ext cx="5580112" cy="268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marL="342900" indent="-342900"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449705"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lvl="3">
              <a:lnSpc>
                <a:spcPct val="140000"/>
              </a:lnSpc>
            </a:pPr>
            <a:r>
              <a:rPr kumimoji="1" lang="en-US" altLang="zh-CN" sz="1500" dirty="0">
                <a:solidFill>
                  <a:srgbClr val="FF0000"/>
                </a:solidFill>
                <a:latin typeface="黑体" panose="02010609060101010101" pitchFamily="49" charset="-122"/>
              </a:rPr>
              <a:t>●</a:t>
            </a:r>
            <a:r>
              <a:rPr kumimoji="1" lang="zh-CN" altLang="en-US" sz="1500" dirty="0">
                <a:solidFill>
                  <a:srgbClr val="FF0000"/>
                </a:solidFill>
                <a:latin typeface="黑体" panose="02010609060101010101" pitchFamily="49" charset="-122"/>
              </a:rPr>
              <a:t>化学窒息</a:t>
            </a:r>
            <a:r>
              <a:rPr kumimoji="1" lang="zh-CN" altLang="en-US" sz="1500" dirty="0">
                <a:latin typeface="黑体" panose="02010609060101010101" pitchFamily="49" charset="-122"/>
              </a:rPr>
              <a:t>（血液内窒息；细胞内窒息）</a:t>
            </a:r>
            <a:endParaRPr kumimoji="1" lang="zh-CN" altLang="en-US" sz="1500" dirty="0">
              <a:latin typeface="黑体" panose="02010609060101010101" pitchFamily="49" charset="-122"/>
            </a:endParaRPr>
          </a:p>
          <a:p>
            <a:pPr lvl="3">
              <a:lnSpc>
                <a:spcPct val="140000"/>
              </a:lnSpc>
            </a:pPr>
            <a:r>
              <a:rPr kumimoji="1" lang="zh-CN" altLang="en-US" sz="1500" dirty="0">
                <a:latin typeface="黑体" panose="02010609060101010101" pitchFamily="49" charset="-122"/>
              </a:rPr>
              <a:t>    这种情况是由于化学物质直接影响机体传送氧以及和氧结合的能力，典型的化学窒息性物质就是一氧化碳。空气中一氧化碳含量达到</a:t>
            </a:r>
            <a:r>
              <a:rPr kumimoji="1" lang="en-US" altLang="zh-CN" sz="1500" dirty="0">
                <a:latin typeface="黑体" panose="02010609060101010101" pitchFamily="49" charset="-122"/>
              </a:rPr>
              <a:t>0.05%</a:t>
            </a:r>
            <a:r>
              <a:rPr kumimoji="1" lang="zh-CN" altLang="en-US" sz="1500" dirty="0">
                <a:latin typeface="黑体" panose="02010609060101010101" pitchFamily="49" charset="-122"/>
              </a:rPr>
              <a:t>时就会导致血液携氧能力严重下降，亦称血液内窒息；另外如氰化氢、硫化氢这些物质影响细胞和氧的结合能力，尽管血液中含氧充足，这种窒息亦称细胞内窒息。</a:t>
            </a:r>
            <a:endParaRPr kumimoji="1" lang="zh-CN" altLang="en-US" sz="1500" dirty="0">
              <a:latin typeface="黑体" panose="02010609060101010101" pitchFamily="49" charset="-122"/>
            </a:endParaRPr>
          </a:p>
        </p:txBody>
      </p:sp>
      <p:sp>
        <p:nvSpPr>
          <p:cNvPr id="15" name="圆角矩形 14"/>
          <p:cNvSpPr/>
          <p:nvPr/>
        </p:nvSpPr>
        <p:spPr bwMode="auto">
          <a:xfrm>
            <a:off x="4572000" y="3482375"/>
            <a:ext cx="4211960" cy="2808312"/>
          </a:xfrm>
          <a:prstGeom prst="roundRect">
            <a:avLst/>
          </a:prstGeom>
          <a:noFill/>
          <a:ln>
            <a:solidFill>
              <a:schemeClr val="accent2">
                <a:lumMod val="40000"/>
                <a:lumOff val="60000"/>
              </a:schemeClr>
            </a:solidFill>
            <a:headEnd type="none" w="med" len="med"/>
            <a:tailEnd type="none" w="med" len="med"/>
          </a:ln>
          <a:effectLst>
            <a:glow>
              <a:schemeClr val="accent1"/>
            </a:glow>
            <a:outerShdw blurRad="50800" dist="50800" dir="5400000" algn="ctr" rotWithShape="0">
              <a:srgbClr val="000000"/>
            </a:outerShdw>
            <a:reflection endPos="13000" dist="50800" dir="5400000" sy="-100000" algn="bl" rotWithShape="0"/>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14"/>
          <p:cNvSpPr>
            <a:spLocks noChangeArrowheads="1"/>
          </p:cNvSpPr>
          <p:nvPr/>
        </p:nvSpPr>
        <p:spPr bwMode="auto">
          <a:xfrm>
            <a:off x="1295400" y="2401813"/>
            <a:ext cx="6521450" cy="1819275"/>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15"/>
          <p:cNvSpPr>
            <a:spLocks noChangeArrowheads="1"/>
          </p:cNvSpPr>
          <p:nvPr/>
        </p:nvSpPr>
        <p:spPr bwMode="auto">
          <a:xfrm>
            <a:off x="1377950" y="2401813"/>
            <a:ext cx="6362700" cy="175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400" b="1">
                <a:solidFill>
                  <a:srgbClr val="000099"/>
                </a:solidFill>
                <a:latin typeface="楷体_GB2312" pitchFamily="49" charset="-122"/>
                <a:ea typeface="楷体_GB2312" pitchFamily="49" charset="-122"/>
              </a:rPr>
              <a:t>▲</a:t>
            </a:r>
            <a:r>
              <a:rPr kumimoji="1" lang="en-US" altLang="zh-CN" sz="1900" b="1">
                <a:solidFill>
                  <a:srgbClr val="000099"/>
                </a:solidFill>
                <a:latin typeface="楷体_GB2312" pitchFamily="49" charset="-122"/>
                <a:ea typeface="楷体_GB2312" pitchFamily="49" charset="-122"/>
              </a:rPr>
              <a:t> </a:t>
            </a:r>
            <a:r>
              <a:rPr kumimoji="1" lang="zh-CN" altLang="en-US" sz="2400" b="1">
                <a:latin typeface="楷体_GB2312" pitchFamily="49" charset="-122"/>
                <a:ea typeface="楷体_GB2312" pitchFamily="49" charset="-122"/>
              </a:rPr>
              <a:t>昏迷和麻醉</a:t>
            </a:r>
            <a:endParaRPr kumimoji="1" lang="zh-CN" altLang="en-US" sz="3000" b="1">
              <a:latin typeface="楷体_GB2312" pitchFamily="49" charset="-122"/>
              <a:ea typeface="楷体_GB2312" pitchFamily="49" charset="-122"/>
            </a:endParaRPr>
          </a:p>
          <a:p>
            <a:pPr algn="just" defTabSz="967105"/>
            <a:r>
              <a:rPr kumimoji="1" lang="zh-CN" altLang="en-US" sz="25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高浓度的某些化学品，如乙醇、丙醇、丙酮、丁酮、乙炔、烃类、乙醚、异丙醚会导致中枢神经抑制。这些化学品有类似醉酒的作用，一次大量接触可导致昏迷甚至死亡。</a:t>
            </a:r>
            <a:endParaRPr kumimoji="1" lang="zh-CN" altLang="en-US" sz="2500" b="1">
              <a:latin typeface="楷体_GB2312" pitchFamily="49" charset="-122"/>
              <a:ea typeface="楷体_GB2312" pitchFamily="49" charset="-122"/>
            </a:endParaRPr>
          </a:p>
        </p:txBody>
      </p:sp>
      <p:pic>
        <p:nvPicPr>
          <p:cNvPr id="7" name="Picture 16" descr="CPRA"/>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71600" y="4581128"/>
            <a:ext cx="13684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CPR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581128"/>
            <a:ext cx="16700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CP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09728"/>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1038"/>
          <p:cNvSpPr>
            <a:spLocks noChangeArrowheads="1"/>
          </p:cNvSpPr>
          <p:nvPr/>
        </p:nvSpPr>
        <p:spPr bwMode="auto">
          <a:xfrm>
            <a:off x="1043608" y="2252786"/>
            <a:ext cx="5638800" cy="1392238"/>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1039"/>
          <p:cNvSpPr>
            <a:spLocks noChangeArrowheads="1"/>
          </p:cNvSpPr>
          <p:nvPr/>
        </p:nvSpPr>
        <p:spPr bwMode="auto">
          <a:xfrm>
            <a:off x="1043608" y="2227710"/>
            <a:ext cx="5791200" cy="1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600" b="1">
                <a:solidFill>
                  <a:srgbClr val="000099"/>
                </a:solidFill>
                <a:latin typeface="楷体_GB2312" pitchFamily="49" charset="-122"/>
                <a:ea typeface="楷体_GB2312" pitchFamily="49" charset="-122"/>
              </a:rPr>
              <a:t>▲</a:t>
            </a:r>
            <a:r>
              <a:rPr kumimoji="1" lang="en-US" altLang="zh-CN" sz="1900" b="1">
                <a:solidFill>
                  <a:srgbClr val="000099"/>
                </a:solidFill>
                <a:latin typeface="楷体_GB2312" pitchFamily="49" charset="-122"/>
                <a:ea typeface="楷体_GB2312" pitchFamily="49" charset="-122"/>
              </a:rPr>
              <a:t> </a:t>
            </a:r>
            <a:r>
              <a:rPr kumimoji="1" lang="zh-CN" altLang="en-US" sz="2400" b="1">
                <a:latin typeface="楷体_GB2312" pitchFamily="49" charset="-122"/>
                <a:ea typeface="楷体_GB2312" pitchFamily="49" charset="-122"/>
              </a:rPr>
              <a:t>全身中毒</a:t>
            </a:r>
            <a:endParaRPr kumimoji="1" lang="zh-CN" altLang="en-US" sz="2400" b="1">
              <a:latin typeface="楷体_GB2312" pitchFamily="49" charset="-122"/>
              <a:ea typeface="楷体_GB2312" pitchFamily="49" charset="-122"/>
            </a:endParaRPr>
          </a:p>
          <a:p>
            <a:pPr defTabSz="967105" eaLnBrk="1" hangingPunct="1"/>
            <a:r>
              <a:rPr kumimoji="1" lang="zh-CN" altLang="en-US" sz="24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全身中毒是指化学物质引起的对一个或多个系统产生有害影响并扩展到全身的现象</a:t>
            </a: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这种作用不局限于身体的某一点或某一区域。</a:t>
            </a:r>
            <a:endParaRPr kumimoji="1" lang="zh-CN" altLang="en-US" sz="2500" b="1">
              <a:latin typeface="楷体_GB2312" pitchFamily="49" charset="-122"/>
              <a:ea typeface="楷体_GB2312" pitchFamily="49" charset="-122"/>
            </a:endParaRPr>
          </a:p>
        </p:txBody>
      </p:sp>
      <p:sp>
        <p:nvSpPr>
          <p:cNvPr id="7" name="Text Box 1040"/>
          <p:cNvSpPr txBox="1">
            <a:spLocks noChangeArrowheads="1"/>
          </p:cNvSpPr>
          <p:nvPr/>
        </p:nvSpPr>
        <p:spPr bwMode="auto">
          <a:xfrm>
            <a:off x="1043608" y="3934748"/>
            <a:ext cx="7093024" cy="259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1500" b="1" dirty="0">
                <a:solidFill>
                  <a:srgbClr val="CC0066"/>
                </a:solidFill>
                <a:latin typeface="楷体_GB2312" pitchFamily="49" charset="-122"/>
                <a:ea typeface="楷体_GB2312" pitchFamily="49" charset="-122"/>
              </a:rPr>
              <a:t>            </a:t>
            </a:r>
            <a:endParaRPr kumimoji="1" lang="en-US" altLang="zh-CN" sz="1500" b="1" dirty="0">
              <a:solidFill>
                <a:srgbClr val="CC0066"/>
              </a:solidFill>
              <a:latin typeface="楷体_GB2312" pitchFamily="49" charset="-122"/>
              <a:ea typeface="楷体_GB2312" pitchFamily="49" charset="-122"/>
            </a:endParaRPr>
          </a:p>
          <a:p>
            <a:pPr eaLnBrk="1" hangingPunct="1"/>
            <a:endParaRPr kumimoji="1" lang="en-US" altLang="zh-CN" sz="1500" b="1" dirty="0" smtClean="0">
              <a:solidFill>
                <a:srgbClr val="CC0066"/>
              </a:solidFill>
              <a:latin typeface="楷体_GB2312" pitchFamily="49" charset="-122"/>
              <a:ea typeface="楷体_GB2312" pitchFamily="49" charset="-122"/>
            </a:endParaRPr>
          </a:p>
          <a:p>
            <a:pPr eaLnBrk="1" hangingPunct="1"/>
            <a:r>
              <a:rPr kumimoji="1" lang="en-US" altLang="zh-CN" sz="1500" b="1" dirty="0" smtClean="0">
                <a:solidFill>
                  <a:srgbClr val="CC0066"/>
                </a:solidFill>
                <a:latin typeface="楷体_GB2312" pitchFamily="49" charset="-122"/>
                <a:ea typeface="楷体_GB2312" pitchFamily="49" charset="-122"/>
              </a:rPr>
              <a:t>         </a:t>
            </a:r>
            <a:r>
              <a:rPr kumimoji="1" lang="en-US" altLang="zh-CN" sz="1400" b="1" dirty="0">
                <a:solidFill>
                  <a:srgbClr val="CC0066"/>
                </a:solidFill>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肝脏</a:t>
            </a:r>
            <a:endParaRPr kumimoji="1" lang="zh-CN" altLang="en-US" sz="2500" b="1" dirty="0">
              <a:latin typeface="楷体_GB2312" pitchFamily="49" charset="-122"/>
              <a:ea typeface="楷体_GB2312" pitchFamily="49" charset="-122"/>
            </a:endParaRPr>
          </a:p>
          <a:p>
            <a:pPr eaLnBrk="1" hangingPunct="1"/>
            <a:r>
              <a:rPr kumimoji="1" lang="zh-CN" altLang="en-US" sz="2500" b="1" dirty="0">
                <a:latin typeface="楷体_GB2312" pitchFamily="49" charset="-122"/>
                <a:ea typeface="楷体_GB2312" pitchFamily="49" charset="-122"/>
              </a:rPr>
              <a:t>    </a:t>
            </a:r>
            <a:r>
              <a:rPr kumimoji="1" lang="zh-CN" altLang="en-US" b="1" dirty="0">
                <a:latin typeface="楷体_GB2312" pitchFamily="49" charset="-122"/>
                <a:ea typeface="楷体_GB2312" pitchFamily="49" charset="-122"/>
              </a:rPr>
              <a:t>作用是净化血液中的有毒物质并在排泄前将它们转化成无害的和水溶性的物质。然而反复接触一些物质是对肝脏有害的，引起病变（肝硬化）和降低肝脏的功能，例如溶剂酒精、四氯化碳、三氯乙烯、氯仿等，也可能被误认为病毒性肝炎，因为这些化学物质引起肝损伤的症状（黄皮肤、黄眼睛）类似于病毒性肝炎。</a:t>
            </a:r>
            <a:endParaRPr kumimoji="1" lang="zh-CN" altLang="en-US" b="1" dirty="0">
              <a:latin typeface="楷体_GB2312" pitchFamily="49" charset="-122"/>
              <a:ea typeface="楷体_GB2312" pitchFamily="49" charset="-122"/>
            </a:endParaRPr>
          </a:p>
          <a:p>
            <a:pPr eaLnBrk="1" hangingPunct="1"/>
            <a:endParaRPr kumimoji="1" lang="en-US" altLang="zh-CN" sz="1500" b="1" dirty="0">
              <a:solidFill>
                <a:srgbClr val="CC0066"/>
              </a:solidFill>
              <a:latin typeface="楷体_GB2312" pitchFamily="49" charset="-122"/>
              <a:ea typeface="楷体_GB2312" pitchFamily="49" charset="-122"/>
            </a:endParaRPr>
          </a:p>
        </p:txBody>
      </p:sp>
      <p:pic>
        <p:nvPicPr>
          <p:cNvPr id="8" name="Picture 1041" descr="LIVER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3979118"/>
            <a:ext cx="11271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042"/>
          <p:cNvSpPr>
            <a:spLocks noChangeShapeType="1"/>
          </p:cNvSpPr>
          <p:nvPr/>
        </p:nvSpPr>
        <p:spPr bwMode="auto">
          <a:xfrm>
            <a:off x="1331640" y="4454624"/>
            <a:ext cx="609600" cy="152400"/>
          </a:xfrm>
          <a:prstGeom prst="line">
            <a:avLst/>
          </a:prstGeom>
          <a:noFill/>
          <a:ln w="25400">
            <a:solidFill>
              <a:srgbClr val="9966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pic>
        <p:nvPicPr>
          <p:cNvPr id="11" name="Picture 1043" descr="tp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456" y="3521124"/>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2062"/>
          <p:cNvSpPr>
            <a:spLocks noChangeArrowheads="1"/>
          </p:cNvSpPr>
          <p:nvPr/>
        </p:nvSpPr>
        <p:spPr bwMode="auto">
          <a:xfrm>
            <a:off x="802506" y="2185119"/>
            <a:ext cx="4273550" cy="2054225"/>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2063"/>
          <p:cNvSpPr>
            <a:spLocks noChangeArrowheads="1"/>
          </p:cNvSpPr>
          <p:nvPr/>
        </p:nvSpPr>
        <p:spPr bwMode="auto">
          <a:xfrm>
            <a:off x="838200" y="2178769"/>
            <a:ext cx="43434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400" b="1">
                <a:solidFill>
                  <a:srgbClr val="000099"/>
                </a:solidFill>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致癌</a:t>
            </a:r>
            <a:endParaRPr kumimoji="1" lang="zh-CN" altLang="en-US" sz="2400" b="1">
              <a:latin typeface="楷体_GB2312" pitchFamily="49" charset="-122"/>
              <a:ea typeface="楷体_GB2312" pitchFamily="49" charset="-122"/>
            </a:endParaRPr>
          </a:p>
          <a:p>
            <a:pPr defTabSz="967105" eaLnBrk="1" hangingPunct="1"/>
            <a:r>
              <a:rPr kumimoji="1" lang="zh-CN" altLang="en-US" sz="24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长期接触一定的化学物质可能引起细胞的无节制生长</a:t>
            </a: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形成癌性肿瘤。这些肿瘤可能在第一次接触这些物质以后许多年才表现出来，这一时期被称为潜伏期，一般为</a:t>
            </a:r>
            <a:r>
              <a:rPr kumimoji="1" lang="en-US" altLang="zh-CN" sz="2000" b="1">
                <a:latin typeface="楷体_GB2312" pitchFamily="49" charset="-122"/>
                <a:ea typeface="楷体_GB2312" pitchFamily="49" charset="-122"/>
              </a:rPr>
              <a:t>4-40</a:t>
            </a:r>
            <a:r>
              <a:rPr kumimoji="1" lang="zh-CN" altLang="en-US" sz="2000" b="1">
                <a:latin typeface="楷体_GB2312" pitchFamily="49" charset="-122"/>
                <a:ea typeface="楷体_GB2312" pitchFamily="49" charset="-122"/>
              </a:rPr>
              <a:t>年。</a:t>
            </a:r>
            <a:endParaRPr kumimoji="1" lang="zh-CN" altLang="en-US" sz="2500" b="1">
              <a:latin typeface="楷体_GB2312" pitchFamily="49" charset="-122"/>
              <a:ea typeface="楷体_GB2312" pitchFamily="49" charset="-122"/>
            </a:endParaRPr>
          </a:p>
        </p:txBody>
      </p:sp>
      <p:pic>
        <p:nvPicPr>
          <p:cNvPr id="7" name="Picture 2064" descr="tp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54700" y="2462932"/>
            <a:ext cx="207010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65" descr="TOXICW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650" y="4794969"/>
            <a:ext cx="1447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66"/>
          <p:cNvSpPr>
            <a:spLocks noChangeArrowheads="1"/>
          </p:cNvSpPr>
          <p:nvPr/>
        </p:nvSpPr>
        <p:spPr bwMode="auto">
          <a:xfrm>
            <a:off x="3810000" y="4509120"/>
            <a:ext cx="4648200" cy="1752600"/>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11" name="Rectangle 2067"/>
          <p:cNvSpPr>
            <a:spLocks noChangeArrowheads="1"/>
          </p:cNvSpPr>
          <p:nvPr/>
        </p:nvSpPr>
        <p:spPr bwMode="auto">
          <a:xfrm>
            <a:off x="3886200" y="4509120"/>
            <a:ext cx="4718050"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400" b="1">
                <a:solidFill>
                  <a:srgbClr val="000099"/>
                </a:solidFill>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致畸</a:t>
            </a:r>
            <a:endParaRPr kumimoji="1" lang="zh-CN" altLang="en-US" sz="2400" b="1">
              <a:latin typeface="楷体_GB2312" pitchFamily="49" charset="-122"/>
              <a:ea typeface="楷体_GB2312" pitchFamily="49" charset="-122"/>
            </a:endParaRPr>
          </a:p>
          <a:p>
            <a:pPr defTabSz="967105" eaLnBrk="1" hangingPunct="1"/>
            <a:r>
              <a:rPr kumimoji="1" lang="zh-CN" altLang="en-US" sz="2000" b="1">
                <a:latin typeface="楷体_GB2312" pitchFamily="49" charset="-122"/>
                <a:ea typeface="楷体_GB2312" pitchFamily="49" charset="-122"/>
              </a:rPr>
              <a:t>    接触化学物质可能对未出生胎儿造成危害，干扰胎儿的正常发育，在怀孕的前三个月，脑、心脏、胳膊和腿等重要器官正在发育，从而导致胎儿畸形。</a:t>
            </a:r>
            <a:endParaRPr kumimoji="1" lang="zh-CN" altLang="en-US" sz="2500" b="1">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27584" y="1356589"/>
            <a:ext cx="5933256" cy="8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85000"/>
              </a:lnSpc>
              <a:spcBef>
                <a:spcPct val="0"/>
              </a:spcBef>
              <a:spcAft>
                <a:spcPct val="0"/>
              </a:spcAft>
              <a:defRPr sz="32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2pPr>
            <a:lvl3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3pPr>
            <a:lvl4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4pPr>
            <a:lvl5pPr algn="l" rtl="0" eaLnBrk="0" fontAlgn="base" hangingPunct="0">
              <a:lnSpc>
                <a:spcPct val="85000"/>
              </a:lnSpc>
              <a:spcBef>
                <a:spcPct val="0"/>
              </a:spcBef>
              <a:spcAft>
                <a:spcPct val="0"/>
              </a:spcAft>
              <a:defRPr sz="3200" b="1">
                <a:solidFill>
                  <a:schemeClr val="bg1"/>
                </a:solidFill>
                <a:latin typeface="Arial" panose="020B0604020202020204" pitchFamily="34" charset="0"/>
              </a:defRPr>
            </a:lvl5pPr>
            <a:lvl6pPr marL="457200" algn="l" rtl="0" fontAlgn="base">
              <a:lnSpc>
                <a:spcPct val="85000"/>
              </a:lnSpc>
              <a:spcBef>
                <a:spcPct val="0"/>
              </a:spcBef>
              <a:spcAft>
                <a:spcPct val="0"/>
              </a:spcAft>
              <a:defRPr sz="3200" b="1">
                <a:solidFill>
                  <a:schemeClr val="bg1"/>
                </a:solidFill>
                <a:latin typeface="Arial" panose="020B0604020202020204" pitchFamily="34" charset="0"/>
              </a:defRPr>
            </a:lvl6pPr>
            <a:lvl7pPr marL="914400" algn="l" rtl="0" fontAlgn="base">
              <a:lnSpc>
                <a:spcPct val="85000"/>
              </a:lnSpc>
              <a:spcBef>
                <a:spcPct val="0"/>
              </a:spcBef>
              <a:spcAft>
                <a:spcPct val="0"/>
              </a:spcAft>
              <a:defRPr sz="3200" b="1">
                <a:solidFill>
                  <a:schemeClr val="bg1"/>
                </a:solidFill>
                <a:latin typeface="Arial" panose="020B0604020202020204" pitchFamily="34" charset="0"/>
              </a:defRPr>
            </a:lvl7pPr>
            <a:lvl8pPr marL="1371600" algn="l" rtl="0" fontAlgn="base">
              <a:lnSpc>
                <a:spcPct val="85000"/>
              </a:lnSpc>
              <a:spcBef>
                <a:spcPct val="0"/>
              </a:spcBef>
              <a:spcAft>
                <a:spcPct val="0"/>
              </a:spcAft>
              <a:defRPr sz="3200" b="1">
                <a:solidFill>
                  <a:schemeClr val="bg1"/>
                </a:solidFill>
                <a:latin typeface="Arial" panose="020B0604020202020204" pitchFamily="34" charset="0"/>
              </a:defRPr>
            </a:lvl8pPr>
            <a:lvl9pPr marL="1828800" algn="l" rtl="0" fontAlgn="base">
              <a:lnSpc>
                <a:spcPct val="85000"/>
              </a:lnSpc>
              <a:spcBef>
                <a:spcPct val="0"/>
              </a:spcBef>
              <a:spcAft>
                <a:spcPct val="0"/>
              </a:spcAft>
              <a:defRPr sz="3200" b="1">
                <a:solidFill>
                  <a:schemeClr val="bg1"/>
                </a:solidFill>
                <a:latin typeface="Arial" panose="020B0604020202020204" pitchFamily="34" charset="0"/>
              </a:defRPr>
            </a:lvl9pPr>
          </a:lstStyle>
          <a:p>
            <a:r>
              <a:rPr lang="zh-CN" altLang="en-US" sz="3500" dirty="0" smtClean="0">
                <a:solidFill>
                  <a:srgbClr val="C00000"/>
                </a:solidFill>
                <a:ea typeface="宋体" panose="02010600030101010101" pitchFamily="2" charset="-122"/>
              </a:rPr>
              <a:t>课程的主要内容 ：	</a:t>
            </a:r>
            <a:endParaRPr lang="zh-CN" altLang="en-US" sz="3500" dirty="0" smtClean="0">
              <a:solidFill>
                <a:srgbClr val="C00000"/>
              </a:solidFill>
              <a:ea typeface="宋体" panose="02010600030101010101" pitchFamily="2" charset="-122"/>
            </a:endParaRPr>
          </a:p>
        </p:txBody>
      </p:sp>
      <p:sp>
        <p:nvSpPr>
          <p:cNvPr id="3" name="矩形 2"/>
          <p:cNvSpPr/>
          <p:nvPr/>
        </p:nvSpPr>
        <p:spPr>
          <a:xfrm>
            <a:off x="1339447" y="2132856"/>
            <a:ext cx="6832953" cy="3970318"/>
          </a:xfrm>
          <a:prstGeom prst="rect">
            <a:avLst/>
          </a:prstGeom>
        </p:spPr>
        <p:txBody>
          <a:bodyPr wrap="square">
            <a:spAutoFit/>
          </a:bodyPr>
          <a:lstStyle/>
          <a:p>
            <a:pPr>
              <a:lnSpc>
                <a:spcPct val="150000"/>
              </a:lnSpc>
            </a:pPr>
            <a:r>
              <a:rPr lang="zh-CN" altLang="en-US" sz="2400" b="1" dirty="0">
                <a:latin typeface="宋体" panose="02010600030101010101" pitchFamily="2" charset="-122"/>
              </a:rPr>
              <a:t>一</a:t>
            </a:r>
            <a:r>
              <a:rPr lang="en-US" altLang="zh-CN" sz="2400" b="1" dirty="0">
                <a:latin typeface="宋体" panose="02010600030101010101" pitchFamily="2" charset="-122"/>
              </a:rPr>
              <a:t>.</a:t>
            </a:r>
            <a:r>
              <a:rPr lang="zh-CN" altLang="en-US" sz="2400" b="1" dirty="0">
                <a:latin typeface="宋体" panose="02010600030101010101" pitchFamily="2" charset="-122"/>
              </a:rPr>
              <a:t>危险化学品的定义和</a:t>
            </a:r>
            <a:r>
              <a:rPr lang="zh-CN" altLang="en-US" sz="2400" b="1" dirty="0" smtClean="0">
                <a:latin typeface="宋体" panose="02010600030101010101" pitchFamily="2" charset="-122"/>
              </a:rPr>
              <a:t>分类及其危害</a:t>
            </a:r>
            <a:endParaRPr lang="en-US" altLang="zh-CN" sz="2400" b="1" dirty="0">
              <a:latin typeface="宋体" panose="02010600030101010101" pitchFamily="2" charset="-122"/>
            </a:endParaRPr>
          </a:p>
          <a:p>
            <a:pPr>
              <a:lnSpc>
                <a:spcPct val="150000"/>
              </a:lnSpc>
            </a:pPr>
            <a:r>
              <a:rPr lang="zh-CN" altLang="en-US" sz="2400" b="1" dirty="0">
                <a:latin typeface="宋体" panose="02010600030101010101" pitchFamily="2" charset="-122"/>
              </a:rPr>
              <a:t>二</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化学品</a:t>
            </a:r>
            <a:r>
              <a:rPr lang="zh-CN" altLang="en-US" sz="2400" b="1" dirty="0">
                <a:latin typeface="宋体" panose="02010600030101010101" pitchFamily="2" charset="-122"/>
              </a:rPr>
              <a:t>安全技术说明书</a:t>
            </a:r>
            <a:endParaRPr lang="zh-CN" altLang="en-US" sz="2400" b="1" dirty="0">
              <a:latin typeface="宋体" panose="02010600030101010101" pitchFamily="2" charset="-122"/>
            </a:endParaRPr>
          </a:p>
          <a:p>
            <a:pPr>
              <a:lnSpc>
                <a:spcPct val="150000"/>
              </a:lnSpc>
            </a:pPr>
            <a:r>
              <a:rPr lang="zh-CN" altLang="en-US" sz="2400" b="1" dirty="0" smtClean="0">
                <a:latin typeface="宋体" panose="02010600030101010101" pitchFamily="2" charset="-122"/>
              </a:rPr>
              <a:t>三</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危险化学品事故的控制和防护措施</a:t>
            </a:r>
            <a:endParaRPr lang="zh-CN" altLang="en-US" sz="2400" b="1" dirty="0" smtClean="0">
              <a:latin typeface="宋体" panose="02010600030101010101" pitchFamily="2" charset="-122"/>
            </a:endParaRPr>
          </a:p>
          <a:p>
            <a:pPr>
              <a:lnSpc>
                <a:spcPct val="150000"/>
              </a:lnSpc>
            </a:pPr>
            <a:r>
              <a:rPr lang="zh-CN" altLang="en-US" sz="2400" b="1" dirty="0" smtClean="0">
                <a:latin typeface="宋体" panose="02010600030101010101" pitchFamily="2" charset="-122"/>
              </a:rPr>
              <a:t>四</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危险化学品事故</a:t>
            </a:r>
            <a:r>
              <a:rPr lang="zh-CN" altLang="en-US" sz="2400" b="1" dirty="0">
                <a:latin typeface="宋体" panose="02010600030101010101" pitchFamily="2" charset="-122"/>
              </a:rPr>
              <a:t>的处理方法</a:t>
            </a:r>
            <a:endParaRPr lang="zh-CN" altLang="en-US" sz="2400" b="1" dirty="0">
              <a:latin typeface="宋体" panose="02010600030101010101" pitchFamily="2" charset="-122"/>
            </a:endParaRPr>
          </a:p>
          <a:p>
            <a:pPr>
              <a:lnSpc>
                <a:spcPct val="150000"/>
              </a:lnSpc>
            </a:pPr>
            <a:r>
              <a:rPr lang="zh-CN" altLang="en-US" sz="2400" b="1" dirty="0" smtClean="0">
                <a:latin typeface="宋体" panose="02010600030101010101" pitchFamily="2" charset="-122"/>
              </a:rPr>
              <a:t>五</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危险化学品</a:t>
            </a:r>
            <a:r>
              <a:rPr lang="zh-CN" altLang="en-US" sz="2400" b="1" dirty="0">
                <a:latin typeface="宋体" panose="02010600030101010101" pitchFamily="2" charset="-122"/>
              </a:rPr>
              <a:t>的突发事件的</a:t>
            </a:r>
            <a:r>
              <a:rPr lang="zh-CN" altLang="en-US" sz="2400" b="1" dirty="0" smtClean="0">
                <a:latin typeface="宋体" panose="02010600030101010101" pitchFamily="2" charset="-122"/>
              </a:rPr>
              <a:t>处理</a:t>
            </a:r>
            <a:endParaRPr lang="en-US" altLang="zh-CN" sz="2400" b="1" dirty="0" smtClean="0">
              <a:latin typeface="宋体" panose="02010600030101010101" pitchFamily="2" charset="-122"/>
            </a:endParaRPr>
          </a:p>
          <a:p>
            <a:pPr>
              <a:lnSpc>
                <a:spcPct val="150000"/>
              </a:lnSpc>
            </a:pPr>
            <a:r>
              <a:rPr kumimoji="1" lang="zh-CN" altLang="en-US" sz="2400" b="1" dirty="0">
                <a:solidFill>
                  <a:schemeClr val="bg1"/>
                </a:solidFill>
                <a:latin typeface="黑体" panose="02010609060101010101" pitchFamily="49" charset="-122"/>
              </a:rPr>
              <a:t>危险化学品安全</a:t>
            </a:r>
            <a:r>
              <a:rPr kumimoji="1" lang="zh-CN" altLang="en-US" sz="2400" b="1" dirty="0" smtClean="0">
                <a:solidFill>
                  <a:schemeClr val="bg1"/>
                </a:solidFill>
                <a:latin typeface="黑体" panose="02010609060101010101" pitchFamily="49" charset="-122"/>
              </a:rPr>
              <a:t>技化学品</a:t>
            </a:r>
            <a:endParaRPr lang="en-US" altLang="zh-CN" sz="2400" b="1" dirty="0"/>
          </a:p>
          <a:p>
            <a:pPr>
              <a:lnSpc>
                <a:spcPct val="150000"/>
              </a:lnSpc>
            </a:pPr>
            <a:endParaRPr lang="en-US" altLang="zh-CN" sz="2400" b="1" dirty="0"/>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a:solidFill>
                  <a:srgbClr val="FF0000"/>
                </a:solidFill>
                <a:latin typeface="+mj-ea"/>
                <a:ea typeface="+mj-ea"/>
              </a:rPr>
              <a:t>1.3.2</a:t>
            </a:r>
            <a:r>
              <a:rPr kumimoji="1" lang="zh-CN" altLang="en-US" sz="2800" b="1" dirty="0">
                <a:solidFill>
                  <a:srgbClr val="FF0000"/>
                </a:solidFill>
                <a:latin typeface="+mj-ea"/>
                <a:ea typeface="+mj-ea"/>
              </a:rPr>
              <a:t>化学品的毒性</a:t>
            </a:r>
            <a:r>
              <a:rPr kumimoji="1" lang="zh-CN" altLang="en-US" sz="2800" b="1" dirty="0" smtClean="0">
                <a:solidFill>
                  <a:srgbClr val="FF0000"/>
                </a:solidFill>
                <a:latin typeface="+mj-ea"/>
                <a:ea typeface="+mj-ea"/>
              </a:rPr>
              <a:t>危害</a:t>
            </a:r>
            <a:endParaRPr kumimoji="1" lang="zh-CN" altLang="en-US" sz="2800" b="1" dirty="0">
              <a:solidFill>
                <a:srgbClr val="FF0000"/>
              </a:solidFill>
              <a:latin typeface="+mj-ea"/>
              <a:ea typeface="+mj-ea"/>
            </a:endParaRPr>
          </a:p>
        </p:txBody>
      </p:sp>
      <p:sp>
        <p:nvSpPr>
          <p:cNvPr id="4" name="Rectangle 1038"/>
          <p:cNvSpPr>
            <a:spLocks noChangeArrowheads="1"/>
          </p:cNvSpPr>
          <p:nvPr/>
        </p:nvSpPr>
        <p:spPr bwMode="auto">
          <a:xfrm>
            <a:off x="990600" y="2163588"/>
            <a:ext cx="4114800" cy="1676400"/>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5" name="Rectangle 1039"/>
          <p:cNvSpPr>
            <a:spLocks noChangeArrowheads="1"/>
          </p:cNvSpPr>
          <p:nvPr/>
        </p:nvSpPr>
        <p:spPr bwMode="auto">
          <a:xfrm>
            <a:off x="990600" y="2163588"/>
            <a:ext cx="4191000" cy="164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400" b="1">
                <a:solidFill>
                  <a:srgbClr val="000099"/>
                </a:solidFill>
                <a:latin typeface="楷体_GB2312" pitchFamily="49" charset="-122"/>
                <a:ea typeface="楷体_GB2312" pitchFamily="49" charset="-122"/>
              </a:rPr>
              <a:t>▲</a:t>
            </a:r>
            <a:r>
              <a:rPr kumimoji="1" lang="zh-CN" altLang="en-US" sz="2400" b="1">
                <a:latin typeface="楷体_GB2312" pitchFamily="49" charset="-122"/>
                <a:ea typeface="楷体_GB2312" pitchFamily="49" charset="-122"/>
              </a:rPr>
              <a:t>致突变</a:t>
            </a:r>
            <a:endParaRPr kumimoji="1" lang="zh-CN" altLang="en-US" sz="2400" b="1">
              <a:latin typeface="楷体_GB2312" pitchFamily="49" charset="-122"/>
              <a:ea typeface="楷体_GB2312" pitchFamily="49" charset="-122"/>
            </a:endParaRPr>
          </a:p>
          <a:p>
            <a:pPr defTabSz="967105" eaLnBrk="1" hangingPunct="1"/>
            <a:r>
              <a:rPr kumimoji="1" lang="zh-CN" altLang="en-US" sz="2400" b="1">
                <a:latin typeface="楷体_GB2312" pitchFamily="49" charset="-122"/>
                <a:ea typeface="楷体_GB2312" pitchFamily="49" charset="-122"/>
              </a:rPr>
              <a:t>   </a:t>
            </a:r>
            <a:r>
              <a:rPr kumimoji="1" lang="zh-CN" altLang="en-US" b="1">
                <a:latin typeface="楷体_GB2312" pitchFamily="49" charset="-122"/>
                <a:ea typeface="楷体_GB2312" pitchFamily="49" charset="-122"/>
              </a:rPr>
              <a:t>某些化学品可引起接触者基因发生改变而对遗传造成影响，导致后代发生不希望出现的变化。一些实验结果表明</a:t>
            </a:r>
            <a:r>
              <a:rPr kumimoji="1" lang="en-US" altLang="zh-CN" b="1">
                <a:latin typeface="楷体_GB2312" pitchFamily="49" charset="-122"/>
                <a:ea typeface="楷体_GB2312" pitchFamily="49" charset="-122"/>
              </a:rPr>
              <a:t>80%-85%</a:t>
            </a:r>
            <a:r>
              <a:rPr kumimoji="1" lang="zh-CN" altLang="en-US" b="1">
                <a:latin typeface="楷体_GB2312" pitchFamily="49" charset="-122"/>
                <a:ea typeface="楷体_GB2312" pitchFamily="49" charset="-122"/>
              </a:rPr>
              <a:t>的致癌化学物质对后代有影响。</a:t>
            </a:r>
            <a:endParaRPr kumimoji="1" lang="zh-CN" altLang="en-US" sz="2000" b="1">
              <a:latin typeface="楷体_GB2312" pitchFamily="49" charset="-122"/>
              <a:ea typeface="楷体_GB2312" pitchFamily="49" charset="-122"/>
            </a:endParaRPr>
          </a:p>
        </p:txBody>
      </p:sp>
      <p:sp>
        <p:nvSpPr>
          <p:cNvPr id="7" name="Rectangle 1040"/>
          <p:cNvSpPr>
            <a:spLocks noChangeArrowheads="1"/>
          </p:cNvSpPr>
          <p:nvPr/>
        </p:nvSpPr>
        <p:spPr bwMode="auto">
          <a:xfrm>
            <a:off x="3122116" y="3933056"/>
            <a:ext cx="5194300" cy="2407097"/>
          </a:xfrm>
          <a:prstGeom prst="rect">
            <a:avLst/>
          </a:prstGeom>
          <a:noFill/>
          <a:ln w="19050">
            <a:solidFill>
              <a:srgbClr val="FF0000"/>
            </a:solidFill>
            <a:miter lim="800000"/>
          </a:ln>
          <a:effectLst>
            <a:outerShdw dist="35921" dir="2700000" algn="ctr" rotWithShape="0">
              <a:srgbClr val="333399"/>
            </a:outerShdw>
          </a:effectLst>
          <a:extLst>
            <a:ext uri="{909E8E84-426E-40DD-AFC4-6F175D3DCCD1}">
              <a14:hiddenFill xmlns:a14="http://schemas.microsoft.com/office/drawing/2010/main">
                <a:solidFill>
                  <a:schemeClr val="accent1"/>
                </a:solidFill>
              </a14:hiddenFill>
            </a:ext>
          </a:extLst>
        </p:spPr>
        <p:txBody>
          <a:bodyPr wrap="none" lIns="96661" tIns="48331" rIns="96661" bIns="48331" anchor="ctr"/>
          <a:lstStyle/>
          <a:p>
            <a:pPr defTabSz="967105" eaLnBrk="1" hangingPunct="1"/>
            <a:endParaRPr kumimoji="1" lang="zh-CN" altLang="zh-CN" sz="3000" b="1">
              <a:latin typeface="楷体_GB2312" pitchFamily="49" charset="-122"/>
              <a:ea typeface="楷体_GB2312" pitchFamily="49" charset="-122"/>
            </a:endParaRPr>
          </a:p>
        </p:txBody>
      </p:sp>
      <p:sp>
        <p:nvSpPr>
          <p:cNvPr id="8" name="Rectangle 1041"/>
          <p:cNvSpPr>
            <a:spLocks noChangeArrowheads="1"/>
          </p:cNvSpPr>
          <p:nvPr/>
        </p:nvSpPr>
        <p:spPr bwMode="auto">
          <a:xfrm>
            <a:off x="3200400" y="3866828"/>
            <a:ext cx="502920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400" b="1" dirty="0">
                <a:solidFill>
                  <a:srgbClr val="000099"/>
                </a:solidFill>
                <a:latin typeface="楷体_GB2312" pitchFamily="49" charset="-122"/>
                <a:ea typeface="楷体_GB2312" pitchFamily="49" charset="-122"/>
              </a:rPr>
              <a:t>▲</a:t>
            </a:r>
            <a:r>
              <a:rPr kumimoji="1" lang="zh-CN" altLang="en-US" sz="2400" b="1" dirty="0">
                <a:latin typeface="楷体_GB2312" pitchFamily="49" charset="-122"/>
                <a:ea typeface="楷体_GB2312" pitchFamily="49" charset="-122"/>
              </a:rPr>
              <a:t>尘肺</a:t>
            </a:r>
            <a:endParaRPr kumimoji="1" lang="zh-CN" altLang="en-US" sz="2400" b="1" dirty="0">
              <a:latin typeface="楷体_GB2312" pitchFamily="49" charset="-122"/>
              <a:ea typeface="楷体_GB2312" pitchFamily="49" charset="-122"/>
            </a:endParaRPr>
          </a:p>
          <a:p>
            <a:pPr defTabSz="967105" eaLnBrk="1" hangingPunct="1"/>
            <a:r>
              <a:rPr kumimoji="1" lang="zh-CN" altLang="en-US" sz="2400" b="1" dirty="0">
                <a:latin typeface="楷体_GB2312" pitchFamily="49" charset="-122"/>
                <a:ea typeface="楷体_GB2312" pitchFamily="49" charset="-122"/>
              </a:rPr>
              <a:t>   </a:t>
            </a:r>
            <a:r>
              <a:rPr kumimoji="1" lang="zh-CN" altLang="en-US" b="1" dirty="0">
                <a:latin typeface="楷体_GB2312" pitchFamily="49" charset="-122"/>
                <a:ea typeface="楷体_GB2312" pitchFamily="49" charset="-122"/>
              </a:rPr>
              <a:t>尘肺是由于在肺的换气区域发生了小尘粒的沉积以及肺组织对这些沉积物的反应。一般很难在早期发现肺的变化，当</a:t>
            </a:r>
            <a:r>
              <a:rPr kumimoji="1" lang="en-US" altLang="zh-CN" b="1" dirty="0">
                <a:latin typeface="楷体_GB2312" pitchFamily="49" charset="-122"/>
                <a:ea typeface="楷体_GB2312" pitchFamily="49" charset="-122"/>
              </a:rPr>
              <a:t>X</a:t>
            </a:r>
            <a:r>
              <a:rPr kumimoji="1" lang="zh-CN" altLang="en-US" b="1" dirty="0">
                <a:latin typeface="楷体_GB2312" pitchFamily="49" charset="-122"/>
                <a:ea typeface="楷体_GB2312" pitchFamily="49" charset="-122"/>
              </a:rPr>
              <a:t>射线检查发现这些变化的时候病情已经较重了。尘肺病患者肺的换气功能下降，在紧张活动时将发生呼吸短促症状，这种作用是不可逆的，能引起尘肺病的物质有石英晶体、石棉、滑石粉、煤粉和铍。</a:t>
            </a:r>
            <a:endParaRPr kumimoji="1" lang="zh-CN" altLang="en-US" b="1" dirty="0">
              <a:latin typeface="楷体_GB2312" pitchFamily="49" charset="-122"/>
              <a:ea typeface="楷体_GB2312" pitchFamily="49" charset="-122"/>
            </a:endParaRPr>
          </a:p>
        </p:txBody>
      </p:sp>
      <p:pic>
        <p:nvPicPr>
          <p:cNvPr id="10" name="Picture 1042" descr="TOXICWS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8200" y="4581128"/>
            <a:ext cx="1447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43" descr="t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92188"/>
            <a:ext cx="2057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smtClean="0">
                <a:solidFill>
                  <a:srgbClr val="FF0000"/>
                </a:solidFill>
                <a:latin typeface="+mj-ea"/>
                <a:ea typeface="+mj-ea"/>
              </a:rPr>
              <a:t>1.3.3</a:t>
            </a:r>
            <a:r>
              <a:rPr kumimoji="1" lang="zh-CN" altLang="en-US" sz="2800" b="1" dirty="0" smtClean="0">
                <a:solidFill>
                  <a:srgbClr val="FF0000"/>
                </a:solidFill>
                <a:latin typeface="+mj-ea"/>
                <a:ea typeface="+mj-ea"/>
              </a:rPr>
              <a:t>化学品的环境危害</a:t>
            </a:r>
            <a:endParaRPr kumimoji="1" lang="zh-CN" altLang="en-US" sz="2800" b="1" dirty="0">
              <a:solidFill>
                <a:srgbClr val="FF0000"/>
              </a:solidFill>
              <a:latin typeface="+mj-ea"/>
              <a:ea typeface="+mj-ea"/>
            </a:endParaRPr>
          </a:p>
        </p:txBody>
      </p:sp>
      <p:sp>
        <p:nvSpPr>
          <p:cNvPr id="4" name="Text Box 1080"/>
          <p:cNvSpPr txBox="1">
            <a:spLocks noChangeArrowheads="1"/>
          </p:cNvSpPr>
          <p:nvPr/>
        </p:nvSpPr>
        <p:spPr bwMode="auto">
          <a:xfrm>
            <a:off x="381000" y="2348929"/>
            <a:ext cx="495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lnSpc>
                <a:spcPct val="90000"/>
              </a:lnSpc>
            </a:pPr>
            <a:r>
              <a:rPr kumimoji="1" lang="zh-CN" altLang="en-US" sz="2000" b="1" dirty="0" smtClean="0">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环境危害总述</a:t>
            </a:r>
            <a:endParaRPr kumimoji="1" lang="zh-CN" altLang="en-US" sz="2000" b="1" dirty="0">
              <a:latin typeface="楷体_GB2312" pitchFamily="49" charset="-122"/>
              <a:ea typeface="楷体_GB2312" pitchFamily="49" charset="-122"/>
            </a:endParaRPr>
          </a:p>
          <a:p>
            <a:pPr eaLnBrk="1" hangingPunct="1">
              <a:lnSpc>
                <a:spcPct val="90000"/>
              </a:lnSpc>
            </a:pPr>
            <a:r>
              <a:rPr kumimoji="1" lang="zh-CN" altLang="en-US" sz="2000" b="1" dirty="0" smtClean="0">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进入生态环境的途径</a:t>
            </a:r>
            <a:endParaRPr kumimoji="1" lang="zh-CN" altLang="en-US" sz="2000" b="1" dirty="0">
              <a:latin typeface="楷体_GB2312" pitchFamily="49" charset="-122"/>
              <a:ea typeface="楷体_GB2312" pitchFamily="49" charset="-122"/>
            </a:endParaRPr>
          </a:p>
        </p:txBody>
      </p:sp>
      <p:sp>
        <p:nvSpPr>
          <p:cNvPr id="5" name="Oval 1081"/>
          <p:cNvSpPr>
            <a:spLocks noChangeArrowheads="1"/>
          </p:cNvSpPr>
          <p:nvPr/>
        </p:nvSpPr>
        <p:spPr bwMode="auto">
          <a:xfrm>
            <a:off x="3568700" y="2152650"/>
            <a:ext cx="3725863" cy="4171950"/>
          </a:xfrm>
          <a:prstGeom prst="ellipse">
            <a:avLst/>
          </a:prstGeom>
          <a:solidFill>
            <a:srgbClr val="99CC00"/>
          </a:solidFill>
          <a:ln w="9525">
            <a:solidFill>
              <a:srgbClr val="C0C0C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 name="AutoShape 1082"/>
          <p:cNvSpPr>
            <a:spLocks noChangeArrowheads="1"/>
          </p:cNvSpPr>
          <p:nvPr/>
        </p:nvSpPr>
        <p:spPr bwMode="auto">
          <a:xfrm rot="7200000">
            <a:off x="5807869" y="3529806"/>
            <a:ext cx="769938" cy="1946275"/>
          </a:xfrm>
          <a:prstGeom prst="upArrow">
            <a:avLst>
              <a:gd name="adj1" fmla="val 50000"/>
              <a:gd name="adj2" fmla="val 63196"/>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AutoShape 1083"/>
          <p:cNvSpPr>
            <a:spLocks noChangeArrowheads="1"/>
          </p:cNvSpPr>
          <p:nvPr/>
        </p:nvSpPr>
        <p:spPr bwMode="auto">
          <a:xfrm rot="14400000">
            <a:off x="4351338" y="3514725"/>
            <a:ext cx="769937" cy="1998663"/>
          </a:xfrm>
          <a:prstGeom prst="upArrow">
            <a:avLst>
              <a:gd name="adj1" fmla="val 50000"/>
              <a:gd name="adj2" fmla="val 64897"/>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AutoShape 1084"/>
          <p:cNvSpPr>
            <a:spLocks noChangeArrowheads="1"/>
          </p:cNvSpPr>
          <p:nvPr/>
        </p:nvSpPr>
        <p:spPr bwMode="auto">
          <a:xfrm>
            <a:off x="5111750" y="2154238"/>
            <a:ext cx="766763" cy="2038350"/>
          </a:xfrm>
          <a:prstGeom prst="upArrow">
            <a:avLst>
              <a:gd name="adj1" fmla="val 50000"/>
              <a:gd name="adj2" fmla="val 66460"/>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 name="WordArt 1085"/>
          <p:cNvSpPr>
            <a:spLocks noChangeArrowheads="1" noChangeShapeType="1"/>
          </p:cNvSpPr>
          <p:nvPr/>
        </p:nvSpPr>
        <p:spPr bwMode="auto">
          <a:xfrm>
            <a:off x="5354638" y="1768475"/>
            <a:ext cx="280987" cy="284163"/>
          </a:xfrm>
          <a:prstGeom prst="rect">
            <a:avLst/>
          </a:prstGeom>
        </p:spPr>
        <p:txBody>
          <a:bodyPr wrap="none" fromWordArt="1">
            <a:prstTxWarp prst="textPlain">
              <a:avLst>
                <a:gd name="adj" fmla="val 50000"/>
              </a:avLst>
            </a:prstTxWarp>
          </a:bodyPr>
          <a:lstStyle/>
          <a:p>
            <a:pPr algn="ctr"/>
            <a:r>
              <a:rPr lang="zh-CN" altLang="en-US" sz="2800" b="1" kern="10" dirty="0">
                <a:ln w="9525">
                  <a:solidFill>
                    <a:srgbClr val="000000"/>
                  </a:solidFill>
                  <a:round/>
                </a:ln>
                <a:solidFill>
                  <a:srgbClr val="000000"/>
                </a:solidFill>
                <a:latin typeface="黑体" panose="02010609060101010101" pitchFamily="49" charset="-122"/>
                <a:ea typeface="黑体" panose="02010609060101010101" pitchFamily="49" charset="-122"/>
              </a:rPr>
              <a:t>生</a:t>
            </a:r>
            <a:endParaRPr lang="zh-CN" altLang="en-US" sz="2800" b="1" kern="10" dirty="0">
              <a:ln w="9525">
                <a:solidFill>
                  <a:srgbClr val="000000"/>
                </a:solidFill>
                <a:round/>
              </a:ln>
              <a:solidFill>
                <a:srgbClr val="000000"/>
              </a:solidFill>
              <a:latin typeface="黑体" panose="02010609060101010101" pitchFamily="49" charset="-122"/>
              <a:ea typeface="黑体" panose="02010609060101010101" pitchFamily="49" charset="-122"/>
            </a:endParaRPr>
          </a:p>
        </p:txBody>
      </p:sp>
      <p:sp>
        <p:nvSpPr>
          <p:cNvPr id="12" name="WordArt 1086"/>
          <p:cNvSpPr>
            <a:spLocks noChangeArrowheads="1" noChangeShapeType="1"/>
          </p:cNvSpPr>
          <p:nvPr/>
        </p:nvSpPr>
        <p:spPr bwMode="auto">
          <a:xfrm>
            <a:off x="6748463" y="3565525"/>
            <a:ext cx="298450" cy="284163"/>
          </a:xfrm>
          <a:prstGeom prst="rect">
            <a:avLst/>
          </a:prstGeom>
        </p:spPr>
        <p:txBody>
          <a:bodyPr wrap="none" fromWordArt="1">
            <a:prstTxWarp prst="textPlain">
              <a:avLst>
                <a:gd name="adj" fmla="val 50000"/>
              </a:avLst>
            </a:prstTxWarp>
          </a:bodyPr>
          <a:lstStyle/>
          <a:p>
            <a:pPr algn="ctr"/>
            <a:r>
              <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rPr>
              <a:t>境</a:t>
            </a:r>
            <a:endPar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endParaRPr>
          </a:p>
        </p:txBody>
      </p:sp>
      <p:sp>
        <p:nvSpPr>
          <p:cNvPr id="13" name="WordArt 1087"/>
          <p:cNvSpPr>
            <a:spLocks noChangeArrowheads="1" noChangeShapeType="1"/>
          </p:cNvSpPr>
          <p:nvPr/>
        </p:nvSpPr>
        <p:spPr bwMode="auto">
          <a:xfrm>
            <a:off x="3840163" y="3535363"/>
            <a:ext cx="296862" cy="284162"/>
          </a:xfrm>
          <a:prstGeom prst="rect">
            <a:avLst/>
          </a:prstGeom>
        </p:spPr>
        <p:txBody>
          <a:bodyPr wrap="none" fromWordArt="1">
            <a:prstTxWarp prst="textPlain">
              <a:avLst>
                <a:gd name="adj" fmla="val 50000"/>
              </a:avLst>
            </a:prstTxWarp>
          </a:bodyPr>
          <a:lstStyle/>
          <a:p>
            <a:pPr algn="ctr"/>
            <a:r>
              <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rPr>
              <a:t>环</a:t>
            </a:r>
            <a:endPar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endParaRPr>
          </a:p>
        </p:txBody>
      </p:sp>
      <p:sp>
        <p:nvSpPr>
          <p:cNvPr id="14" name="AutoShape 1088"/>
          <p:cNvSpPr>
            <a:spLocks noChangeArrowheads="1"/>
          </p:cNvSpPr>
          <p:nvPr/>
        </p:nvSpPr>
        <p:spPr bwMode="auto">
          <a:xfrm>
            <a:off x="6259513" y="1676400"/>
            <a:ext cx="1893887" cy="1090613"/>
          </a:xfrm>
          <a:prstGeom prst="wedgeEllipseCallout">
            <a:avLst>
              <a:gd name="adj1" fmla="val -83343"/>
              <a:gd name="adj2" fmla="val 44009"/>
            </a:avLst>
          </a:prstGeom>
          <a:solidFill>
            <a:schemeClr val="hlink"/>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6111" tIns="38056" rIns="76111" bIns="38056"/>
          <a:lstStyle/>
          <a:p>
            <a:pPr algn="just" defTabSz="967105"/>
            <a:r>
              <a:rPr kumimoji="1" lang="en-US" altLang="zh-CN" sz="1100" b="1">
                <a:latin typeface="楷体_GB2312" pitchFamily="49" charset="-122"/>
                <a:ea typeface="楷体_GB2312" pitchFamily="49" charset="-122"/>
              </a:rPr>
              <a:t> </a:t>
            </a:r>
            <a:endParaRPr kumimoji="1" lang="en-US" altLang="zh-CN" sz="1700" b="1">
              <a:latin typeface="楷体_GB2312" pitchFamily="49" charset="-122"/>
              <a:ea typeface="楷体_GB2312" pitchFamily="49" charset="-122"/>
            </a:endParaRPr>
          </a:p>
        </p:txBody>
      </p:sp>
      <p:sp>
        <p:nvSpPr>
          <p:cNvPr id="15" name="AutoShape 1089"/>
          <p:cNvSpPr>
            <a:spLocks noChangeArrowheads="1"/>
          </p:cNvSpPr>
          <p:nvPr/>
        </p:nvSpPr>
        <p:spPr bwMode="auto">
          <a:xfrm>
            <a:off x="2895600" y="5345113"/>
            <a:ext cx="1095375" cy="930275"/>
          </a:xfrm>
          <a:prstGeom prst="wedgeRoundRectCallout">
            <a:avLst>
              <a:gd name="adj1" fmla="val 64491"/>
              <a:gd name="adj2" fmla="val -88398"/>
              <a:gd name="adj3" fmla="val 16667"/>
            </a:avLst>
          </a:prstGeom>
          <a:solidFill>
            <a:srgbClr val="FFCC99"/>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661" tIns="48331" rIns="96661" bIns="48331"/>
          <a:lstStyle/>
          <a:p>
            <a:pPr algn="just" defTabSz="967105"/>
            <a:endParaRPr kumimoji="1" lang="zh-CN" altLang="zh-CN" sz="1100" b="1">
              <a:latin typeface="楷体_GB2312" pitchFamily="49" charset="-122"/>
              <a:ea typeface="楷体_GB2312" pitchFamily="49" charset="-122"/>
            </a:endParaRPr>
          </a:p>
        </p:txBody>
      </p:sp>
      <p:sp>
        <p:nvSpPr>
          <p:cNvPr id="16" name="AutoShape 1090"/>
          <p:cNvSpPr>
            <a:spLocks noChangeArrowheads="1"/>
          </p:cNvSpPr>
          <p:nvPr/>
        </p:nvSpPr>
        <p:spPr bwMode="auto">
          <a:xfrm>
            <a:off x="6324600" y="5334000"/>
            <a:ext cx="1831975" cy="838200"/>
          </a:xfrm>
          <a:prstGeom prst="wedgeRoundRectCallout">
            <a:avLst>
              <a:gd name="adj1" fmla="val -33708"/>
              <a:gd name="adj2" fmla="val -97347"/>
              <a:gd name="adj3" fmla="val 16667"/>
            </a:avLst>
          </a:prstGeom>
          <a:solidFill>
            <a:srgbClr val="C0C0C0"/>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661" tIns="48331" rIns="96661" bIns="48331"/>
          <a:lstStyle/>
          <a:p>
            <a:pPr algn="just" defTabSz="967105"/>
            <a:r>
              <a:rPr kumimoji="1" lang="en-US" altLang="zh-CN" sz="1100" b="1">
                <a:latin typeface="楷体_GB2312" pitchFamily="49" charset="-122"/>
                <a:ea typeface="楷体_GB2312" pitchFamily="49" charset="-122"/>
              </a:rPr>
              <a:t>`</a:t>
            </a:r>
            <a:endParaRPr kumimoji="1" lang="en-US" altLang="zh-CN" sz="1100" b="1">
              <a:latin typeface="楷体_GB2312" pitchFamily="49" charset="-122"/>
              <a:ea typeface="楷体_GB2312" pitchFamily="49" charset="-122"/>
            </a:endParaRPr>
          </a:p>
        </p:txBody>
      </p:sp>
      <p:sp>
        <p:nvSpPr>
          <p:cNvPr id="17" name="WordArt 1091"/>
          <p:cNvSpPr>
            <a:spLocks noChangeArrowheads="1" noChangeShapeType="1"/>
          </p:cNvSpPr>
          <p:nvPr/>
        </p:nvSpPr>
        <p:spPr bwMode="auto">
          <a:xfrm>
            <a:off x="5403850" y="6021388"/>
            <a:ext cx="282575" cy="284162"/>
          </a:xfrm>
          <a:prstGeom prst="rect">
            <a:avLst/>
          </a:prstGeom>
        </p:spPr>
        <p:txBody>
          <a:bodyPr wrap="none" fromWordArt="1">
            <a:prstTxWarp prst="textPlain">
              <a:avLst>
                <a:gd name="adj" fmla="val 50000"/>
              </a:avLst>
            </a:prstTxWarp>
          </a:bodyPr>
          <a:lstStyle/>
          <a:p>
            <a:pPr algn="ctr"/>
            <a:r>
              <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rPr>
              <a:t>态</a:t>
            </a:r>
            <a:endParaRPr lang="zh-CN" altLang="en-US" sz="2800" b="1" kern="10">
              <a:ln w="9525">
                <a:solidFill>
                  <a:srgbClr val="000000"/>
                </a:solidFill>
                <a:round/>
              </a:ln>
              <a:solidFill>
                <a:srgbClr val="000000"/>
              </a:solidFill>
              <a:latin typeface="黑体" panose="02010609060101010101" pitchFamily="49" charset="-122"/>
              <a:ea typeface="黑体" panose="02010609060101010101" pitchFamily="49" charset="-122"/>
            </a:endParaRPr>
          </a:p>
        </p:txBody>
      </p:sp>
      <p:sp>
        <p:nvSpPr>
          <p:cNvPr id="18" name="Text Box 1092"/>
          <p:cNvSpPr txBox="1">
            <a:spLocks noChangeArrowheads="1"/>
          </p:cNvSpPr>
          <p:nvPr/>
        </p:nvSpPr>
        <p:spPr bwMode="auto">
          <a:xfrm>
            <a:off x="2947988" y="5380038"/>
            <a:ext cx="1073150"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sz="1600" b="1">
                <a:latin typeface="楷体_GB2312" pitchFamily="49" charset="-122"/>
                <a:ea typeface="楷体_GB2312" pitchFamily="49" charset="-122"/>
              </a:rPr>
              <a:t>气体废物</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液体废物</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固体废物</a:t>
            </a:r>
            <a:endParaRPr kumimoji="1" lang="zh-CN" altLang="en-US" sz="1600" b="1">
              <a:latin typeface="楷体_GB2312" pitchFamily="49" charset="-122"/>
              <a:ea typeface="楷体_GB2312" pitchFamily="49" charset="-122"/>
            </a:endParaRPr>
          </a:p>
        </p:txBody>
      </p:sp>
      <p:sp>
        <p:nvSpPr>
          <p:cNvPr id="19" name="Text Box 1093"/>
          <p:cNvSpPr txBox="1">
            <a:spLocks noChangeArrowheads="1"/>
          </p:cNvSpPr>
          <p:nvPr/>
        </p:nvSpPr>
        <p:spPr bwMode="auto">
          <a:xfrm>
            <a:off x="6477000" y="5334000"/>
            <a:ext cx="165417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sz="1600" b="1">
                <a:latin typeface="楷体_GB2312" pitchFamily="49" charset="-122"/>
                <a:ea typeface="楷体_GB2312" pitchFamily="49" charset="-122"/>
              </a:rPr>
              <a:t>燃烧产物</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生活废弃物</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使用过程排放物</a:t>
            </a:r>
            <a:endParaRPr kumimoji="1" lang="zh-CN" altLang="en-US" sz="1600" b="1">
              <a:latin typeface="楷体_GB2312" pitchFamily="49" charset="-122"/>
              <a:ea typeface="楷体_GB2312" pitchFamily="49" charset="-122"/>
            </a:endParaRPr>
          </a:p>
        </p:txBody>
      </p:sp>
      <p:sp>
        <p:nvSpPr>
          <p:cNvPr id="20" name="Text Box 1094"/>
          <p:cNvSpPr txBox="1">
            <a:spLocks noChangeArrowheads="1"/>
          </p:cNvSpPr>
          <p:nvPr/>
        </p:nvSpPr>
        <p:spPr bwMode="auto">
          <a:xfrm>
            <a:off x="6400800" y="1835150"/>
            <a:ext cx="1895475"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sz="1600" b="1">
                <a:latin typeface="楷体_GB2312" pitchFamily="49" charset="-122"/>
                <a:ea typeface="楷体_GB2312" pitchFamily="49" charset="-122"/>
              </a:rPr>
              <a:t>排放物包括：</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  气体或液化气体</a:t>
            </a:r>
            <a:endParaRPr kumimoji="1" lang="zh-CN" altLang="en-US" sz="1600" b="1">
              <a:latin typeface="楷体_GB2312" pitchFamily="49" charset="-122"/>
              <a:ea typeface="楷体_GB2312" pitchFamily="49" charset="-122"/>
            </a:endParaRPr>
          </a:p>
          <a:p>
            <a:pPr algn="just"/>
            <a:r>
              <a:rPr kumimoji="1" lang="zh-CN" altLang="en-US" sz="1600" b="1">
                <a:latin typeface="楷体_GB2312" pitchFamily="49" charset="-122"/>
                <a:ea typeface="楷体_GB2312" pitchFamily="49" charset="-122"/>
              </a:rPr>
              <a:t>  液体、固体</a:t>
            </a:r>
            <a:endParaRPr kumimoji="1" lang="zh-CN" altLang="en-US" sz="1600" b="1">
              <a:latin typeface="楷体_GB2312" pitchFamily="49" charset="-122"/>
              <a:ea typeface="楷体_GB2312" pitchFamily="49" charset="-122"/>
            </a:endParaRPr>
          </a:p>
          <a:p>
            <a:pPr algn="just"/>
            <a:endParaRPr kumimoji="1" lang="en-US" altLang="zh-CN" sz="1100" b="1">
              <a:latin typeface="楷体_GB2312" pitchFamily="49" charset="-122"/>
              <a:ea typeface="楷体_GB2312" pitchFamily="49" charset="-122"/>
            </a:endParaRPr>
          </a:p>
        </p:txBody>
      </p:sp>
      <p:sp>
        <p:nvSpPr>
          <p:cNvPr id="21" name="Text Box 1095"/>
          <p:cNvSpPr txBox="1">
            <a:spLocks noChangeArrowheads="1"/>
          </p:cNvSpPr>
          <p:nvPr/>
        </p:nvSpPr>
        <p:spPr bwMode="auto">
          <a:xfrm>
            <a:off x="5410200" y="2362200"/>
            <a:ext cx="374650"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b="1">
                <a:solidFill>
                  <a:srgbClr val="993366"/>
                </a:solidFill>
                <a:latin typeface="楷体_GB2312" pitchFamily="49" charset="-122"/>
                <a:ea typeface="楷体_GB2312" pitchFamily="49" charset="-122"/>
              </a:rPr>
              <a:t>事故排放</a:t>
            </a:r>
            <a:endParaRPr kumimoji="1" lang="zh-CN" altLang="en-US" b="1">
              <a:latin typeface="楷体_GB2312" pitchFamily="49" charset="-122"/>
              <a:ea typeface="楷体_GB2312" pitchFamily="49" charset="-122"/>
            </a:endParaRPr>
          </a:p>
        </p:txBody>
      </p:sp>
      <p:sp>
        <p:nvSpPr>
          <p:cNvPr id="22" name="AutoShape 1096"/>
          <p:cNvSpPr>
            <a:spLocks noChangeArrowheads="1"/>
          </p:cNvSpPr>
          <p:nvPr/>
        </p:nvSpPr>
        <p:spPr bwMode="auto">
          <a:xfrm>
            <a:off x="4876800" y="3505200"/>
            <a:ext cx="1228725" cy="842963"/>
          </a:xfrm>
          <a:prstGeom prst="triangle">
            <a:avLst>
              <a:gd name="adj" fmla="val 50000"/>
            </a:avLst>
          </a:prstGeom>
          <a:solidFill>
            <a:schemeClr val="bg1"/>
          </a:solidFill>
          <a:ln w="9525">
            <a:solidFill>
              <a:schemeClr val="tx1"/>
            </a:solidFill>
            <a:miter lim="800000"/>
          </a:ln>
        </p:spPr>
        <p:txBody>
          <a:bodyPr wrap="none" lIns="96661" tIns="48331" rIns="96661" bIns="48331" anchor="ctr"/>
          <a:lstStyle/>
          <a:p>
            <a:pPr algn="ctr" defTabSz="967105" eaLnBrk="1" hangingPunct="1"/>
            <a:endParaRPr kumimoji="1" lang="zh-CN" altLang="zh-CN" sz="2500" b="1">
              <a:solidFill>
                <a:schemeClr val="hlink"/>
              </a:solidFill>
              <a:latin typeface="楷体_GB2312" pitchFamily="49" charset="-122"/>
              <a:ea typeface="楷体_GB2312" pitchFamily="49" charset="-122"/>
            </a:endParaRPr>
          </a:p>
        </p:txBody>
      </p:sp>
      <p:sp>
        <p:nvSpPr>
          <p:cNvPr id="23" name="Text Box 1097"/>
          <p:cNvSpPr txBox="1">
            <a:spLocks noChangeArrowheads="1"/>
          </p:cNvSpPr>
          <p:nvPr/>
        </p:nvSpPr>
        <p:spPr bwMode="auto">
          <a:xfrm>
            <a:off x="5103813" y="3733800"/>
            <a:ext cx="808037"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ctr" eaLnBrk="1" hangingPunct="1"/>
            <a:r>
              <a:rPr kumimoji="1" lang="zh-CN" altLang="en-US" sz="1600" b="1">
                <a:latin typeface="楷体_GB2312" pitchFamily="49" charset="-122"/>
                <a:ea typeface="楷体_GB2312" pitchFamily="49" charset="-122"/>
              </a:rPr>
              <a:t>有害</a:t>
            </a:r>
            <a:endParaRPr kumimoji="1" lang="zh-CN" altLang="en-US" sz="1600" b="1">
              <a:latin typeface="楷体_GB2312" pitchFamily="49" charset="-122"/>
              <a:ea typeface="楷体_GB2312" pitchFamily="49" charset="-122"/>
            </a:endParaRPr>
          </a:p>
          <a:p>
            <a:pPr algn="ctr" eaLnBrk="1" hangingPunct="1"/>
            <a:r>
              <a:rPr kumimoji="1" lang="zh-CN" altLang="en-US" sz="1600" b="1">
                <a:latin typeface="楷体_GB2312" pitchFamily="49" charset="-122"/>
                <a:ea typeface="楷体_GB2312" pitchFamily="49" charset="-122"/>
              </a:rPr>
              <a:t>化学品</a:t>
            </a:r>
            <a:endParaRPr kumimoji="1" lang="zh-CN" altLang="en-US" sz="2500" b="1">
              <a:latin typeface="楷体_GB2312" pitchFamily="49" charset="-122"/>
              <a:ea typeface="楷体_GB2312" pitchFamily="49" charset="-122"/>
            </a:endParaRPr>
          </a:p>
        </p:txBody>
      </p:sp>
      <p:sp>
        <p:nvSpPr>
          <p:cNvPr id="24" name="Text Box 1098"/>
          <p:cNvSpPr txBox="1">
            <a:spLocks noChangeArrowheads="1"/>
          </p:cNvSpPr>
          <p:nvPr/>
        </p:nvSpPr>
        <p:spPr bwMode="auto">
          <a:xfrm rot="18000000">
            <a:off x="6366669" y="4148931"/>
            <a:ext cx="3778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b="1">
                <a:solidFill>
                  <a:srgbClr val="993366"/>
                </a:solidFill>
                <a:latin typeface="楷体_GB2312" pitchFamily="49" charset="-122"/>
                <a:ea typeface="楷体_GB2312" pitchFamily="49" charset="-122"/>
              </a:rPr>
              <a:t>其它废物</a:t>
            </a:r>
            <a:endParaRPr kumimoji="1" lang="zh-CN" altLang="en-US" b="1">
              <a:latin typeface="楷体_GB2312" pitchFamily="49" charset="-122"/>
              <a:ea typeface="楷体_GB2312" pitchFamily="49" charset="-122"/>
            </a:endParaRPr>
          </a:p>
        </p:txBody>
      </p:sp>
      <p:sp>
        <p:nvSpPr>
          <p:cNvPr id="25" name="Text Box 1099"/>
          <p:cNvSpPr txBox="1">
            <a:spLocks noChangeArrowheads="1"/>
          </p:cNvSpPr>
          <p:nvPr/>
        </p:nvSpPr>
        <p:spPr bwMode="auto">
          <a:xfrm rot="3600000">
            <a:off x="4308475" y="4149725"/>
            <a:ext cx="377825"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6661" tIns="48331" rIns="96661" bIns="48331"/>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gn="just"/>
            <a:r>
              <a:rPr kumimoji="1" lang="zh-CN" altLang="en-US" b="1">
                <a:solidFill>
                  <a:srgbClr val="993366"/>
                </a:solidFill>
                <a:latin typeface="楷体_GB2312" pitchFamily="49" charset="-122"/>
                <a:ea typeface="楷体_GB2312" pitchFamily="49" charset="-122"/>
              </a:rPr>
              <a:t>生产废物</a:t>
            </a:r>
            <a:endParaRPr kumimoji="1" lang="zh-CN" altLang="en-US" b="1">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smtClean="0">
                <a:solidFill>
                  <a:srgbClr val="FF0000"/>
                </a:solidFill>
                <a:latin typeface="+mj-ea"/>
                <a:ea typeface="+mj-ea"/>
              </a:rPr>
              <a:t>1.3.3</a:t>
            </a:r>
            <a:r>
              <a:rPr kumimoji="1" lang="zh-CN" altLang="en-US" sz="2800" b="1" dirty="0" smtClean="0">
                <a:solidFill>
                  <a:srgbClr val="FF0000"/>
                </a:solidFill>
                <a:latin typeface="+mj-ea"/>
                <a:ea typeface="+mj-ea"/>
              </a:rPr>
              <a:t>化学品的环境危害</a:t>
            </a:r>
            <a:endParaRPr kumimoji="1" lang="zh-CN" altLang="en-US" sz="2800" b="1" dirty="0">
              <a:solidFill>
                <a:srgbClr val="FF0000"/>
              </a:solidFill>
              <a:latin typeface="+mj-ea"/>
              <a:ea typeface="+mj-ea"/>
            </a:endParaRPr>
          </a:p>
        </p:txBody>
      </p:sp>
      <p:sp>
        <p:nvSpPr>
          <p:cNvPr id="26" name="Rectangle 15"/>
          <p:cNvSpPr>
            <a:spLocks noChangeArrowheads="1"/>
          </p:cNvSpPr>
          <p:nvPr/>
        </p:nvSpPr>
        <p:spPr bwMode="auto">
          <a:xfrm>
            <a:off x="914400" y="2231237"/>
            <a:ext cx="3945632" cy="220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p>
            <a:pPr defTabSz="967105" eaLnBrk="1" hangingPunct="1"/>
            <a:r>
              <a:rPr kumimoji="1" lang="en-US" altLang="zh-CN" sz="1600" b="1" dirty="0">
                <a:solidFill>
                  <a:srgbClr val="FF0000"/>
                </a:solidFill>
                <a:latin typeface="楷体_GB2312" pitchFamily="49" charset="-122"/>
                <a:ea typeface="楷体_GB2312" pitchFamily="49" charset="-122"/>
              </a:rPr>
              <a:t>◆</a:t>
            </a:r>
            <a:r>
              <a:rPr kumimoji="1" lang="zh-CN" altLang="en-US" sz="2400" b="1" dirty="0">
                <a:latin typeface="楷体_GB2312" pitchFamily="49" charset="-122"/>
                <a:ea typeface="楷体_GB2312" pitchFamily="49" charset="-122"/>
              </a:rPr>
              <a:t>有害化学品的污染危害</a:t>
            </a:r>
            <a:endParaRPr kumimoji="1" lang="zh-CN" altLang="en-US" sz="3400" b="1" dirty="0">
              <a:latin typeface="楷体_GB2312" pitchFamily="49" charset="-122"/>
              <a:ea typeface="楷体_GB2312" pitchFamily="49" charset="-122"/>
            </a:endParaRPr>
          </a:p>
          <a:p>
            <a:pPr defTabSz="967105" eaLnBrk="1" hangingPunct="1"/>
            <a:r>
              <a:rPr kumimoji="1" lang="zh-CN" altLang="en-US" sz="2500" b="1" dirty="0">
                <a:latin typeface="楷体_GB2312" pitchFamily="49" charset="-122"/>
                <a:ea typeface="楷体_GB2312" pitchFamily="49" charset="-122"/>
              </a:rPr>
              <a:t>     </a:t>
            </a:r>
            <a:r>
              <a:rPr kumimoji="1" lang="zh-CN" altLang="en-US" sz="1400" b="1" dirty="0">
                <a:solidFill>
                  <a:schemeClr val="accent2"/>
                </a:solidFill>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对大气的</a:t>
            </a:r>
            <a:r>
              <a:rPr kumimoji="1" lang="zh-CN" altLang="en-US" sz="2000" b="1" dirty="0" smtClean="0">
                <a:latin typeface="楷体_GB2312" pitchFamily="49" charset="-122"/>
                <a:ea typeface="楷体_GB2312" pitchFamily="49" charset="-122"/>
              </a:rPr>
              <a:t>危害</a:t>
            </a:r>
            <a:endParaRPr kumimoji="1" lang="en-US" altLang="zh-CN" sz="2000" b="1" dirty="0" smtClean="0">
              <a:latin typeface="楷体_GB2312" pitchFamily="49" charset="-122"/>
              <a:ea typeface="楷体_GB2312" pitchFamily="49" charset="-122"/>
            </a:endParaRPr>
          </a:p>
          <a:p>
            <a:pPr defTabSz="967105" eaLnBrk="1" hangingPunct="1"/>
            <a:r>
              <a:rPr kumimoji="1" lang="zh-CN" altLang="en-US" sz="1200" b="1" dirty="0" smtClean="0">
                <a:latin typeface="楷体_GB2312" pitchFamily="49" charset="-122"/>
                <a:ea typeface="楷体_GB2312" pitchFamily="49" charset="-122"/>
              </a:rPr>
              <a:t>                 ●</a:t>
            </a:r>
            <a:r>
              <a:rPr kumimoji="1" lang="zh-CN" altLang="en-US" b="1" dirty="0">
                <a:latin typeface="楷体_GB2312" pitchFamily="49" charset="-122"/>
                <a:ea typeface="楷体_GB2312" pitchFamily="49" charset="-122"/>
              </a:rPr>
              <a:t>破坏臭氧层</a:t>
            </a:r>
            <a:endParaRPr kumimoji="1" lang="zh-CN" altLang="en-US" sz="2500" b="1" dirty="0">
              <a:latin typeface="楷体_GB2312" pitchFamily="49" charset="-122"/>
              <a:ea typeface="楷体_GB2312" pitchFamily="49" charset="-122"/>
            </a:endParaRPr>
          </a:p>
          <a:p>
            <a:pPr defTabSz="967105" eaLnBrk="1" hangingPunct="1"/>
            <a:r>
              <a:rPr kumimoji="1" lang="zh-CN" altLang="en-US" sz="2500" b="1" dirty="0">
                <a:latin typeface="楷体_GB2312" pitchFamily="49" charset="-122"/>
                <a:ea typeface="楷体_GB2312" pitchFamily="49" charset="-122"/>
              </a:rPr>
              <a:t>        </a:t>
            </a:r>
            <a:r>
              <a:rPr kumimoji="1" lang="zh-CN" altLang="en-US" sz="1200" b="1" dirty="0" smtClean="0">
                <a:latin typeface="楷体_GB2312" pitchFamily="49" charset="-122"/>
                <a:ea typeface="楷体_GB2312" pitchFamily="49" charset="-122"/>
              </a:rPr>
              <a:t>●</a:t>
            </a:r>
            <a:r>
              <a:rPr kumimoji="1" lang="zh-CN" altLang="en-US" b="1" dirty="0">
                <a:latin typeface="楷体_GB2312" pitchFamily="49" charset="-122"/>
                <a:ea typeface="楷体_GB2312" pitchFamily="49" charset="-122"/>
              </a:rPr>
              <a:t>导致温室效应</a:t>
            </a:r>
            <a:endParaRPr kumimoji="1" lang="zh-CN" altLang="en-US" sz="1900" b="1" dirty="0">
              <a:solidFill>
                <a:schemeClr val="accent2"/>
              </a:solidFill>
              <a:latin typeface="楷体_GB2312" pitchFamily="49" charset="-122"/>
              <a:ea typeface="楷体_GB2312" pitchFamily="49" charset="-122"/>
            </a:endParaRPr>
          </a:p>
          <a:p>
            <a:pPr defTabSz="967105" eaLnBrk="1" hangingPunct="1"/>
            <a:r>
              <a:rPr kumimoji="1" lang="zh-CN" altLang="en-US" sz="1900" b="1" dirty="0">
                <a:solidFill>
                  <a:schemeClr val="accent2"/>
                </a:solidFill>
                <a:latin typeface="楷体_GB2312" pitchFamily="49" charset="-122"/>
                <a:ea typeface="楷体_GB2312" pitchFamily="49" charset="-122"/>
              </a:rPr>
              <a:t>          </a:t>
            </a:r>
            <a:r>
              <a:rPr kumimoji="1" lang="zh-CN" altLang="en-US" sz="1900" b="1" dirty="0" smtClean="0">
                <a:solidFill>
                  <a:schemeClr val="accent2"/>
                </a:solidFill>
                <a:latin typeface="楷体_GB2312" pitchFamily="49" charset="-122"/>
                <a:ea typeface="楷体_GB2312" pitchFamily="49" charset="-122"/>
              </a:rPr>
              <a:t> </a:t>
            </a:r>
            <a:r>
              <a:rPr kumimoji="1" lang="zh-CN" altLang="en-US" sz="1200" b="1" dirty="0" smtClean="0">
                <a:latin typeface="楷体_GB2312" pitchFamily="49" charset="-122"/>
                <a:ea typeface="楷体_GB2312" pitchFamily="49" charset="-122"/>
              </a:rPr>
              <a:t>●</a:t>
            </a:r>
            <a:r>
              <a:rPr kumimoji="1" lang="zh-CN" altLang="en-US" b="1" dirty="0">
                <a:latin typeface="楷体_GB2312" pitchFamily="49" charset="-122"/>
                <a:ea typeface="楷体_GB2312" pitchFamily="49" charset="-122"/>
              </a:rPr>
              <a:t>引起酸雨</a:t>
            </a:r>
            <a:endParaRPr kumimoji="1" lang="zh-CN" altLang="en-US" sz="1900" b="1" dirty="0">
              <a:solidFill>
                <a:schemeClr val="accent2"/>
              </a:solidFill>
              <a:latin typeface="楷体_GB2312" pitchFamily="49" charset="-122"/>
              <a:ea typeface="楷体_GB2312" pitchFamily="49" charset="-122"/>
            </a:endParaRPr>
          </a:p>
          <a:p>
            <a:pPr defTabSz="967105" eaLnBrk="1" hangingPunct="1"/>
            <a:r>
              <a:rPr kumimoji="1" lang="zh-CN" altLang="en-US" sz="1900" b="1" dirty="0">
                <a:solidFill>
                  <a:schemeClr val="accent2"/>
                </a:solidFill>
                <a:latin typeface="楷体_GB2312" pitchFamily="49" charset="-122"/>
                <a:ea typeface="楷体_GB2312" pitchFamily="49" charset="-122"/>
              </a:rPr>
              <a:t>           </a:t>
            </a:r>
            <a:r>
              <a:rPr kumimoji="1" lang="zh-CN" altLang="en-US" sz="1200" b="1" dirty="0">
                <a:latin typeface="楷体_GB2312" pitchFamily="49" charset="-122"/>
                <a:ea typeface="楷体_GB2312" pitchFamily="49" charset="-122"/>
              </a:rPr>
              <a:t>●</a:t>
            </a:r>
            <a:r>
              <a:rPr kumimoji="1" lang="zh-CN" altLang="en-US" b="1" dirty="0">
                <a:latin typeface="楷体_GB2312" pitchFamily="49" charset="-122"/>
                <a:ea typeface="楷体_GB2312" pitchFamily="49" charset="-122"/>
              </a:rPr>
              <a:t>形成光化学烟雾</a:t>
            </a:r>
            <a:endParaRPr kumimoji="1" lang="zh-CN" altLang="en-US" sz="1900" b="1" dirty="0">
              <a:solidFill>
                <a:schemeClr val="accent2"/>
              </a:solidFill>
              <a:latin typeface="楷体_GB2312" pitchFamily="49" charset="-122"/>
              <a:ea typeface="楷体_GB2312" pitchFamily="49" charset="-122"/>
            </a:endParaRPr>
          </a:p>
        </p:txBody>
      </p:sp>
      <p:sp>
        <p:nvSpPr>
          <p:cNvPr id="27" name="Text Box 16"/>
          <p:cNvSpPr txBox="1">
            <a:spLocks noChangeArrowheads="1"/>
          </p:cNvSpPr>
          <p:nvPr/>
        </p:nvSpPr>
        <p:spPr bwMode="auto">
          <a:xfrm>
            <a:off x="3947864" y="4638844"/>
            <a:ext cx="4800600" cy="145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lnSpc>
                <a:spcPct val="120000"/>
              </a:lnSpc>
            </a:pPr>
            <a:r>
              <a:rPr kumimoji="1" lang="zh-CN" altLang="en-US" sz="1900" b="1" dirty="0">
                <a:latin typeface="楷体_GB2312" pitchFamily="49" charset="-122"/>
                <a:ea typeface="楷体_GB2312" pitchFamily="49" charset="-122"/>
              </a:rPr>
              <a:t>我国每年排放工业生产废气量约</a:t>
            </a:r>
            <a:r>
              <a:rPr kumimoji="1" lang="en-US" altLang="zh-CN" sz="1900" b="1" dirty="0">
                <a:latin typeface="楷体_GB2312" pitchFamily="49" charset="-122"/>
                <a:ea typeface="楷体_GB2312" pitchFamily="49" charset="-122"/>
              </a:rPr>
              <a:t>3</a:t>
            </a:r>
            <a:r>
              <a:rPr kumimoji="1" lang="zh-CN" altLang="en-US" sz="1900" b="1" dirty="0">
                <a:latin typeface="楷体_GB2312" pitchFamily="49" charset="-122"/>
                <a:ea typeface="楷体_GB2312" pitchFamily="49" charset="-122"/>
              </a:rPr>
              <a:t>万亿立方米，其中</a:t>
            </a:r>
            <a:r>
              <a:rPr kumimoji="1" lang="en-US" altLang="zh-CN" sz="1900" b="1" dirty="0">
                <a:latin typeface="楷体_GB2312" pitchFamily="49" charset="-122"/>
                <a:ea typeface="楷体_GB2312" pitchFamily="49" charset="-122"/>
              </a:rPr>
              <a:t>:</a:t>
            </a:r>
            <a:endParaRPr kumimoji="1" lang="en-US" altLang="zh-CN" sz="1900" b="1" dirty="0">
              <a:latin typeface="楷体_GB2312" pitchFamily="49" charset="-122"/>
              <a:ea typeface="楷体_GB2312" pitchFamily="49" charset="-122"/>
            </a:endParaRPr>
          </a:p>
          <a:p>
            <a:pPr>
              <a:lnSpc>
                <a:spcPct val="120000"/>
              </a:lnSpc>
            </a:pPr>
            <a:r>
              <a:rPr kumimoji="1" lang="en-US" altLang="zh-CN" sz="1900" b="1" dirty="0">
                <a:latin typeface="楷体_GB2312" pitchFamily="49" charset="-122"/>
                <a:ea typeface="楷体_GB2312" pitchFamily="49" charset="-122"/>
              </a:rPr>
              <a:t>    </a:t>
            </a:r>
            <a:r>
              <a:rPr kumimoji="1" lang="zh-CN" altLang="en-US" sz="1900" b="1" dirty="0">
                <a:latin typeface="楷体_GB2312" pitchFamily="49" charset="-122"/>
                <a:ea typeface="楷体_GB2312" pitchFamily="49" charset="-122"/>
              </a:rPr>
              <a:t>二氧化硫</a:t>
            </a:r>
            <a:r>
              <a:rPr kumimoji="1" lang="en-US" altLang="zh-CN" sz="1900" b="1" dirty="0">
                <a:latin typeface="楷体_GB2312" pitchFamily="49" charset="-122"/>
                <a:ea typeface="楷体_GB2312" pitchFamily="49" charset="-122"/>
              </a:rPr>
              <a:t>1500</a:t>
            </a:r>
            <a:r>
              <a:rPr kumimoji="1" lang="zh-CN" altLang="en-US" sz="1900" b="1" dirty="0">
                <a:latin typeface="楷体_GB2312" pitchFamily="49" charset="-122"/>
                <a:ea typeface="楷体_GB2312" pitchFamily="49" charset="-122"/>
              </a:rPr>
              <a:t>万吨</a:t>
            </a:r>
            <a:endParaRPr kumimoji="1" lang="zh-CN" altLang="en-US" sz="1900" b="1" dirty="0">
              <a:latin typeface="楷体_GB2312" pitchFamily="49" charset="-122"/>
              <a:ea typeface="楷体_GB2312" pitchFamily="49" charset="-122"/>
            </a:endParaRPr>
          </a:p>
          <a:p>
            <a:pPr>
              <a:lnSpc>
                <a:spcPct val="120000"/>
              </a:lnSpc>
            </a:pPr>
            <a:r>
              <a:rPr kumimoji="1" lang="zh-CN" altLang="en-US" sz="1900" b="1" dirty="0">
                <a:latin typeface="楷体_GB2312" pitchFamily="49" charset="-122"/>
                <a:ea typeface="楷体_GB2312" pitchFamily="49" charset="-122"/>
              </a:rPr>
              <a:t>    二氧化碳约</a:t>
            </a:r>
            <a:r>
              <a:rPr kumimoji="1" lang="en-US" altLang="zh-CN" sz="1900" b="1" dirty="0">
                <a:latin typeface="楷体_GB2312" pitchFamily="49" charset="-122"/>
                <a:ea typeface="楷体_GB2312" pitchFamily="49" charset="-122"/>
              </a:rPr>
              <a:t>10</a:t>
            </a:r>
            <a:r>
              <a:rPr kumimoji="1" lang="zh-CN" altLang="en-US" sz="1900" b="1" dirty="0">
                <a:latin typeface="楷体_GB2312" pitchFamily="49" charset="-122"/>
                <a:ea typeface="楷体_GB2312" pitchFamily="49" charset="-122"/>
              </a:rPr>
              <a:t>亿吨</a:t>
            </a:r>
            <a:endParaRPr kumimoji="1" lang="zh-CN" altLang="en-US" sz="1900" b="1" dirty="0">
              <a:latin typeface="楷体_GB2312" pitchFamily="49" charset="-122"/>
              <a:ea typeface="楷体_GB2312" pitchFamily="49" charset="-122"/>
            </a:endParaRPr>
          </a:p>
        </p:txBody>
      </p:sp>
      <p:pic>
        <p:nvPicPr>
          <p:cNvPr id="28" name="Picture 17" descr="ACIDRAI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0792" y="1832583"/>
            <a:ext cx="2482552" cy="234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descr="CITYD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663" y="4603914"/>
            <a:ext cx="1731169" cy="17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smtClean="0">
                <a:solidFill>
                  <a:srgbClr val="FF0000"/>
                </a:solidFill>
                <a:latin typeface="+mj-ea"/>
                <a:ea typeface="+mj-ea"/>
              </a:rPr>
              <a:t>1.3.3</a:t>
            </a:r>
            <a:r>
              <a:rPr kumimoji="1" lang="zh-CN" altLang="en-US" sz="2800" b="1" dirty="0" smtClean="0">
                <a:solidFill>
                  <a:srgbClr val="FF0000"/>
                </a:solidFill>
                <a:latin typeface="+mj-ea"/>
                <a:ea typeface="+mj-ea"/>
              </a:rPr>
              <a:t>化学品的环境危害</a:t>
            </a:r>
            <a:endParaRPr kumimoji="1" lang="zh-CN" altLang="en-US" sz="2800" b="1" dirty="0">
              <a:solidFill>
                <a:srgbClr val="FF0000"/>
              </a:solidFill>
              <a:latin typeface="+mj-ea"/>
              <a:ea typeface="+mj-ea"/>
            </a:endParaRPr>
          </a:p>
        </p:txBody>
      </p:sp>
      <p:sp>
        <p:nvSpPr>
          <p:cNvPr id="8" name="Rectangle 18"/>
          <p:cNvSpPr>
            <a:spLocks noChangeArrowheads="1"/>
          </p:cNvSpPr>
          <p:nvPr/>
        </p:nvSpPr>
        <p:spPr bwMode="auto">
          <a:xfrm>
            <a:off x="838200" y="2153132"/>
            <a:ext cx="3276600" cy="185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p>
            <a:pPr defTabSz="967105" eaLnBrk="1" hangingPunct="1"/>
            <a:r>
              <a:rPr kumimoji="1" lang="en-US" altLang="zh-CN" sz="1900" b="1" dirty="0">
                <a:solidFill>
                  <a:schemeClr val="accent2"/>
                </a:solidFill>
                <a:latin typeface="楷体_GB2312" pitchFamily="49" charset="-122"/>
                <a:ea typeface="楷体_GB2312" pitchFamily="49" charset="-122"/>
              </a:rPr>
              <a:t>●</a:t>
            </a:r>
            <a:r>
              <a:rPr kumimoji="1" lang="zh-CN" altLang="en-US" sz="1900" b="1" dirty="0">
                <a:latin typeface="楷体_GB2312" pitchFamily="49" charset="-122"/>
                <a:ea typeface="楷体_GB2312" pitchFamily="49" charset="-122"/>
              </a:rPr>
              <a:t>对土壤的危害</a:t>
            </a:r>
            <a:endParaRPr kumimoji="1" lang="zh-CN" altLang="en-US" sz="1900" b="1" dirty="0">
              <a:latin typeface="楷体_GB2312" pitchFamily="49" charset="-122"/>
              <a:ea typeface="楷体_GB2312" pitchFamily="49" charset="-122"/>
            </a:endParaRPr>
          </a:p>
          <a:p>
            <a:pPr marL="482600" lvl="1" defTabSz="967105" eaLnBrk="1" hangingPunct="1"/>
            <a:r>
              <a:rPr kumimoji="1" lang="zh-CN" altLang="en-US" sz="1900" b="1" dirty="0">
                <a:latin typeface="楷体_GB2312" pitchFamily="49" charset="-122"/>
                <a:ea typeface="楷体_GB2312" pitchFamily="49" charset="-122"/>
              </a:rPr>
              <a:t>●土壤酸化</a:t>
            </a:r>
            <a:endParaRPr kumimoji="1" lang="zh-CN" altLang="en-US" sz="1900" b="1" dirty="0">
              <a:latin typeface="楷体_GB2312" pitchFamily="49" charset="-122"/>
              <a:ea typeface="楷体_GB2312" pitchFamily="49" charset="-122"/>
            </a:endParaRPr>
          </a:p>
          <a:p>
            <a:pPr marL="482600" lvl="1" defTabSz="967105" eaLnBrk="1" hangingPunct="1"/>
            <a:r>
              <a:rPr kumimoji="1" lang="zh-CN" altLang="en-US" sz="1900" b="1" dirty="0">
                <a:latin typeface="楷体_GB2312" pitchFamily="49" charset="-122"/>
                <a:ea typeface="楷体_GB2312" pitchFamily="49" charset="-122"/>
              </a:rPr>
              <a:t>●土壤碱化</a:t>
            </a:r>
            <a:endParaRPr kumimoji="1" lang="zh-CN" altLang="en-US" sz="1900" b="1" dirty="0">
              <a:latin typeface="楷体_GB2312" pitchFamily="49" charset="-122"/>
              <a:ea typeface="楷体_GB2312" pitchFamily="49" charset="-122"/>
            </a:endParaRPr>
          </a:p>
          <a:p>
            <a:pPr marL="482600" lvl="1" defTabSz="967105" eaLnBrk="1" hangingPunct="1"/>
            <a:r>
              <a:rPr kumimoji="1" lang="zh-CN" altLang="en-US" sz="1900" b="1" dirty="0">
                <a:latin typeface="楷体_GB2312" pitchFamily="49" charset="-122"/>
                <a:ea typeface="楷体_GB2312" pitchFamily="49" charset="-122"/>
              </a:rPr>
              <a:t>●土壤板结</a:t>
            </a:r>
            <a:endParaRPr kumimoji="1" lang="zh-CN" altLang="en-US" sz="1900" b="1" dirty="0">
              <a:solidFill>
                <a:schemeClr val="accent2"/>
              </a:solidFill>
              <a:latin typeface="楷体_GB2312" pitchFamily="49" charset="-122"/>
              <a:ea typeface="楷体_GB2312" pitchFamily="49" charset="-122"/>
            </a:endParaRPr>
          </a:p>
          <a:p>
            <a:pPr defTabSz="967105" eaLnBrk="1" hangingPunct="1"/>
            <a:r>
              <a:rPr kumimoji="1" lang="zh-CN" altLang="en-US" sz="1900" b="1" dirty="0" smtClean="0">
                <a:latin typeface="楷体_GB2312" pitchFamily="49" charset="-122"/>
                <a:ea typeface="楷体_GB2312" pitchFamily="49" charset="-122"/>
              </a:rPr>
              <a:t>我国</a:t>
            </a:r>
            <a:r>
              <a:rPr kumimoji="1" lang="zh-CN" altLang="en-US" sz="1900" b="1" dirty="0">
                <a:latin typeface="楷体_GB2312" pitchFamily="49" charset="-122"/>
                <a:ea typeface="楷体_GB2312" pitchFamily="49" charset="-122"/>
              </a:rPr>
              <a:t>每年向陆地排放有害化学废物</a:t>
            </a:r>
            <a:r>
              <a:rPr kumimoji="1" lang="en-US" altLang="zh-CN" sz="1900" b="1" dirty="0">
                <a:latin typeface="楷体_GB2312" pitchFamily="49" charset="-122"/>
                <a:ea typeface="楷体_GB2312" pitchFamily="49" charset="-122"/>
              </a:rPr>
              <a:t>2242</a:t>
            </a:r>
            <a:r>
              <a:rPr kumimoji="1" lang="zh-CN" altLang="en-US" sz="1900" b="1" dirty="0">
                <a:latin typeface="楷体_GB2312" pitchFamily="49" charset="-122"/>
                <a:ea typeface="楷体_GB2312" pitchFamily="49" charset="-122"/>
              </a:rPr>
              <a:t>万吨</a:t>
            </a:r>
            <a:endParaRPr kumimoji="1" lang="zh-CN" altLang="en-US" sz="1900" b="1" dirty="0">
              <a:latin typeface="楷体_GB2312" pitchFamily="49" charset="-122"/>
              <a:ea typeface="楷体_GB2312" pitchFamily="49" charset="-122"/>
            </a:endParaRPr>
          </a:p>
        </p:txBody>
      </p:sp>
      <p:pic>
        <p:nvPicPr>
          <p:cNvPr id="10" name="Picture 19" descr="DROUGH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38800" y="1885528"/>
            <a:ext cx="2256014" cy="19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3563888" y="4204866"/>
            <a:ext cx="5046712" cy="217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482600" defTabSz="967105">
              <a:defRPr>
                <a:solidFill>
                  <a:schemeClr val="tx1"/>
                </a:solidFill>
                <a:latin typeface="Times New Roman" panose="02020603050405020304" pitchFamily="18" charset="0"/>
                <a:ea typeface="黑体" panose="02010609060101010101" pitchFamily="49" charset="-122"/>
              </a:defRPr>
            </a:lvl2pPr>
            <a:lvl3pPr marL="967105"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lnSpc>
                <a:spcPct val="95000"/>
              </a:lnSpc>
            </a:pPr>
            <a:r>
              <a:rPr kumimoji="1" lang="en-US" altLang="zh-CN" sz="1400" b="1" dirty="0">
                <a:solidFill>
                  <a:schemeClr val="accent2"/>
                </a:solidFill>
                <a:latin typeface="楷体_GB2312" pitchFamily="49" charset="-122"/>
                <a:ea typeface="楷体_GB2312" pitchFamily="49" charset="-122"/>
              </a:rPr>
              <a:t>●</a:t>
            </a:r>
            <a:r>
              <a:rPr kumimoji="1" lang="zh-CN" altLang="en-US" sz="2400" b="1" dirty="0">
                <a:latin typeface="楷体_GB2312" pitchFamily="49" charset="-122"/>
                <a:ea typeface="楷体_GB2312" pitchFamily="49" charset="-122"/>
              </a:rPr>
              <a:t>对水体的危害</a:t>
            </a:r>
            <a:endParaRPr kumimoji="1" lang="zh-CN" altLang="en-US" sz="3000" b="1" dirty="0">
              <a:latin typeface="楷体_GB2312" pitchFamily="49" charset="-122"/>
              <a:ea typeface="楷体_GB2312" pitchFamily="49" charset="-122"/>
            </a:endParaRPr>
          </a:p>
          <a:p>
            <a:pPr lvl="1" eaLnBrk="1" hangingPunct="1">
              <a:lnSpc>
                <a:spcPct val="95000"/>
              </a:lnSpc>
            </a:pPr>
            <a:r>
              <a:rPr kumimoji="1" lang="zh-CN" altLang="en-US" sz="1900" b="1" dirty="0">
                <a:latin typeface="楷体_GB2312" pitchFamily="49" charset="-122"/>
                <a:ea typeface="楷体_GB2312" pitchFamily="49" charset="-122"/>
              </a:rPr>
              <a:t>◆含氮、磷及其他有机物的生活污水、工业废水可导致水体的</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富营养化</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赤潮</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和</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水花</a:t>
            </a:r>
            <a:r>
              <a:rPr kumimoji="1" lang="zh-CN" altLang="en-US" sz="1900" b="1" dirty="0">
                <a:ea typeface="楷体_GB2312" pitchFamily="49" charset="-122"/>
              </a:rPr>
              <a:t>”</a:t>
            </a:r>
            <a:r>
              <a:rPr kumimoji="1" lang="zh-CN" altLang="en-US" sz="1900" b="1" dirty="0">
                <a:latin typeface="楷体_GB2312" pitchFamily="49" charset="-122"/>
                <a:ea typeface="楷体_GB2312" pitchFamily="49" charset="-122"/>
              </a:rPr>
              <a:t>。</a:t>
            </a:r>
            <a:endParaRPr kumimoji="1" lang="zh-CN" altLang="en-US" sz="1900" b="1" dirty="0">
              <a:latin typeface="楷体_GB2312" pitchFamily="49" charset="-122"/>
              <a:ea typeface="楷体_GB2312" pitchFamily="49" charset="-122"/>
            </a:endParaRPr>
          </a:p>
          <a:p>
            <a:pPr lvl="2" eaLnBrk="1" hangingPunct="1">
              <a:lnSpc>
                <a:spcPct val="95000"/>
              </a:lnSpc>
            </a:pPr>
            <a:r>
              <a:rPr kumimoji="1" lang="zh-CN" altLang="en-US" sz="1900" b="1" dirty="0">
                <a:latin typeface="楷体_GB2312" pitchFamily="49" charset="-122"/>
                <a:ea typeface="楷体_GB2312" pitchFamily="49" charset="-122"/>
              </a:rPr>
              <a:t>●富营养化</a:t>
            </a:r>
            <a:endParaRPr kumimoji="1" lang="zh-CN" altLang="en-US" sz="1900" b="1" dirty="0">
              <a:latin typeface="楷体_GB2312" pitchFamily="49" charset="-122"/>
              <a:ea typeface="楷体_GB2312" pitchFamily="49" charset="-122"/>
            </a:endParaRPr>
          </a:p>
          <a:p>
            <a:pPr lvl="2" eaLnBrk="1" hangingPunct="1">
              <a:lnSpc>
                <a:spcPct val="95000"/>
              </a:lnSpc>
            </a:pPr>
            <a:r>
              <a:rPr kumimoji="1" lang="zh-CN" altLang="en-US" sz="1900" b="1" dirty="0">
                <a:latin typeface="楷体_GB2312" pitchFamily="49" charset="-122"/>
                <a:ea typeface="楷体_GB2312" pitchFamily="49" charset="-122"/>
              </a:rPr>
              <a:t>●赤潮</a:t>
            </a:r>
            <a:endParaRPr kumimoji="1" lang="zh-CN" altLang="en-US" sz="1900" b="1" dirty="0">
              <a:latin typeface="楷体_GB2312" pitchFamily="49" charset="-122"/>
              <a:ea typeface="楷体_GB2312" pitchFamily="49" charset="-122"/>
            </a:endParaRPr>
          </a:p>
          <a:p>
            <a:pPr lvl="2" eaLnBrk="1" hangingPunct="1">
              <a:lnSpc>
                <a:spcPct val="95000"/>
              </a:lnSpc>
            </a:pPr>
            <a:r>
              <a:rPr kumimoji="1" lang="zh-CN" altLang="en-US" sz="1900" b="1" dirty="0">
                <a:latin typeface="楷体_GB2312" pitchFamily="49" charset="-122"/>
                <a:ea typeface="楷体_GB2312" pitchFamily="49" charset="-122"/>
              </a:rPr>
              <a:t>●水花</a:t>
            </a:r>
            <a:endParaRPr kumimoji="1" lang="zh-CN" altLang="en-US" sz="1900" b="1" dirty="0">
              <a:latin typeface="楷体_GB2312" pitchFamily="49" charset="-122"/>
              <a:ea typeface="楷体_GB2312" pitchFamily="49" charset="-122"/>
            </a:endParaRPr>
          </a:p>
        </p:txBody>
      </p:sp>
      <p:pic>
        <p:nvPicPr>
          <p:cNvPr id="12" name="Picture 21" descr="WAST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825" y="4404891"/>
            <a:ext cx="18573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smtClean="0">
                <a:solidFill>
                  <a:srgbClr val="FF0000"/>
                </a:solidFill>
                <a:latin typeface="+mj-ea"/>
                <a:ea typeface="+mj-ea"/>
              </a:rPr>
              <a:t>1.3.3</a:t>
            </a:r>
            <a:r>
              <a:rPr kumimoji="1" lang="zh-CN" altLang="en-US" sz="2800" b="1" dirty="0" smtClean="0">
                <a:solidFill>
                  <a:srgbClr val="FF0000"/>
                </a:solidFill>
                <a:latin typeface="+mj-ea"/>
                <a:ea typeface="+mj-ea"/>
              </a:rPr>
              <a:t>化学品的环境危害</a:t>
            </a:r>
            <a:endParaRPr kumimoji="1" lang="zh-CN" altLang="en-US" sz="2800" b="1" dirty="0">
              <a:solidFill>
                <a:srgbClr val="FF0000"/>
              </a:solidFill>
              <a:latin typeface="+mj-ea"/>
              <a:ea typeface="+mj-ea"/>
            </a:endParaRPr>
          </a:p>
        </p:txBody>
      </p:sp>
      <p:sp>
        <p:nvSpPr>
          <p:cNvPr id="4" name="Text Box 1043"/>
          <p:cNvSpPr txBox="1">
            <a:spLocks noChangeArrowheads="1"/>
          </p:cNvSpPr>
          <p:nvPr/>
        </p:nvSpPr>
        <p:spPr bwMode="auto">
          <a:xfrm>
            <a:off x="609600" y="2175470"/>
            <a:ext cx="52578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buFont typeface="Wingdings" panose="05000000000000000000" pitchFamily="2" charset="2"/>
              <a:buNone/>
            </a:pPr>
            <a:r>
              <a:rPr kumimoji="1" lang="en-US" altLang="zh-CN" sz="16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重金属、农药、挥发酚类、氰化物、砷化合物等污染物可在水生生物体内富集，造成其损害、死亡，破坏生态环境。</a:t>
            </a:r>
            <a:endParaRPr kumimoji="1" lang="zh-CN" altLang="en-US" sz="2000" b="1">
              <a:latin typeface="楷体_GB2312" pitchFamily="49" charset="-122"/>
              <a:ea typeface="楷体_GB2312" pitchFamily="49" charset="-122"/>
            </a:endParaRPr>
          </a:p>
          <a:p>
            <a:pPr>
              <a:buFont typeface="Wingdings" panose="05000000000000000000" pitchFamily="2" charset="2"/>
              <a:buNone/>
            </a:pPr>
            <a:endParaRPr kumimoji="1" lang="zh-CN" altLang="en-US" sz="2000" b="1">
              <a:latin typeface="楷体_GB2312" pitchFamily="49" charset="-122"/>
              <a:ea typeface="楷体_GB2312" pitchFamily="49" charset="-122"/>
            </a:endParaRPr>
          </a:p>
          <a:p>
            <a:pPr>
              <a:buFont typeface="Wingdings" panose="05000000000000000000" pitchFamily="2" charset="2"/>
              <a:buNone/>
            </a:pPr>
            <a:r>
              <a:rPr kumimoji="1" lang="zh-CN" altLang="en-US" sz="16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石油类污染可导致鱼类、水生生物死亡，还可引起水上火灾。</a:t>
            </a:r>
            <a:endParaRPr kumimoji="1" lang="zh-CN" altLang="en-US" sz="2500" b="1">
              <a:latin typeface="楷体_GB2312" pitchFamily="49" charset="-122"/>
              <a:ea typeface="楷体_GB2312" pitchFamily="49" charset="-122"/>
            </a:endParaRPr>
          </a:p>
        </p:txBody>
      </p:sp>
      <p:sp>
        <p:nvSpPr>
          <p:cNvPr id="5" name="Text Box 1044"/>
          <p:cNvSpPr txBox="1">
            <a:spLocks noChangeArrowheads="1"/>
          </p:cNvSpPr>
          <p:nvPr/>
        </p:nvSpPr>
        <p:spPr bwMode="auto">
          <a:xfrm>
            <a:off x="3733800" y="4613870"/>
            <a:ext cx="47244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spAutoFit/>
          </a:bodyPr>
          <a:lstStyle>
            <a:lvl1pPr defTabSz="967105">
              <a:defRPr>
                <a:solidFill>
                  <a:schemeClr val="tx1"/>
                </a:solidFill>
                <a:latin typeface="Times New Roman" panose="02020603050405020304" pitchFamily="18" charset="0"/>
                <a:ea typeface="黑体" panose="02010609060101010101" pitchFamily="49" charset="-122"/>
              </a:defRPr>
            </a:lvl1pPr>
            <a:lvl2pPr marL="742950" indent="-285750" defTabSz="967105">
              <a:defRPr>
                <a:solidFill>
                  <a:schemeClr val="tx1"/>
                </a:solidFill>
                <a:latin typeface="Times New Roman" panose="02020603050405020304" pitchFamily="18" charset="0"/>
                <a:ea typeface="黑体" panose="02010609060101010101" pitchFamily="49" charset="-122"/>
              </a:defRPr>
            </a:lvl2pPr>
            <a:lvl3pPr marL="1143000" indent="-228600" defTabSz="967105">
              <a:defRPr>
                <a:solidFill>
                  <a:schemeClr val="tx1"/>
                </a:solidFill>
                <a:latin typeface="Times New Roman" panose="02020603050405020304" pitchFamily="18" charset="0"/>
                <a:ea typeface="黑体" panose="02010609060101010101" pitchFamily="49" charset="-122"/>
              </a:defRPr>
            </a:lvl3pPr>
            <a:lvl4pPr marL="1600200" indent="-228600" defTabSz="967105">
              <a:defRPr>
                <a:solidFill>
                  <a:schemeClr val="tx1"/>
                </a:solidFill>
                <a:latin typeface="Times New Roman" panose="02020603050405020304" pitchFamily="18" charset="0"/>
                <a:ea typeface="黑体" panose="02010609060101010101" pitchFamily="49" charset="-122"/>
              </a:defRPr>
            </a:lvl4pPr>
            <a:lvl5pPr marL="2057400" indent="-228600" defTabSz="967105">
              <a:defRPr>
                <a:solidFill>
                  <a:schemeClr val="tx1"/>
                </a:solidFill>
                <a:latin typeface="Times New Roman" panose="02020603050405020304" pitchFamily="18" charset="0"/>
                <a:ea typeface="黑体" panose="02010609060101010101" pitchFamily="49" charset="-122"/>
              </a:defRPr>
            </a:lvl5pPr>
            <a:lvl6pPr marL="25146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defTabSz="967105"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a:spcBef>
                <a:spcPts val="1900"/>
              </a:spcBef>
              <a:spcAft>
                <a:spcPts val="640"/>
              </a:spcAft>
            </a:pPr>
            <a:r>
              <a:rPr kumimoji="1" lang="en-US" altLang="zh-CN" sz="2000" b="1">
                <a:solidFill>
                  <a:schemeClr val="accent2"/>
                </a:solidFill>
                <a:latin typeface="楷体_GB2312" pitchFamily="49" charset="-122"/>
                <a:ea typeface="楷体_GB2312" pitchFamily="49" charset="-122"/>
              </a:rPr>
              <a:t>    1995</a:t>
            </a:r>
            <a:r>
              <a:rPr kumimoji="1" lang="zh-CN" altLang="en-US" sz="2000" b="1">
                <a:solidFill>
                  <a:schemeClr val="accent2"/>
                </a:solidFill>
                <a:latin typeface="楷体_GB2312" pitchFamily="49" charset="-122"/>
                <a:ea typeface="楷体_GB2312" pitchFamily="49" charset="-122"/>
              </a:rPr>
              <a:t>年全国工业企业通过工业三废向江河湖泊排放石油类</a:t>
            </a:r>
            <a:r>
              <a:rPr kumimoji="1" lang="en-US" altLang="zh-CN" sz="2000" b="1">
                <a:solidFill>
                  <a:schemeClr val="accent2"/>
                </a:solidFill>
                <a:latin typeface="楷体_GB2312" pitchFamily="49" charset="-122"/>
                <a:ea typeface="楷体_GB2312" pitchFamily="49" charset="-122"/>
              </a:rPr>
              <a:t>54150</a:t>
            </a:r>
            <a:r>
              <a:rPr kumimoji="1" lang="zh-CN" altLang="en-US" sz="2000" b="1">
                <a:solidFill>
                  <a:schemeClr val="accent2"/>
                </a:solidFill>
                <a:latin typeface="楷体_GB2312" pitchFamily="49" charset="-122"/>
                <a:ea typeface="楷体_GB2312" pitchFamily="49" charset="-122"/>
              </a:rPr>
              <a:t>吨，硫化物</a:t>
            </a:r>
            <a:r>
              <a:rPr kumimoji="1" lang="en-US" altLang="zh-CN" sz="2000" b="1">
                <a:solidFill>
                  <a:schemeClr val="accent2"/>
                </a:solidFill>
                <a:latin typeface="楷体_GB2312" pitchFamily="49" charset="-122"/>
                <a:ea typeface="楷体_GB2312" pitchFamily="49" charset="-122"/>
              </a:rPr>
              <a:t>41554</a:t>
            </a:r>
            <a:r>
              <a:rPr kumimoji="1" lang="zh-CN" altLang="en-US" sz="2000" b="1">
                <a:solidFill>
                  <a:schemeClr val="accent2"/>
                </a:solidFill>
                <a:latin typeface="楷体_GB2312" pitchFamily="49" charset="-122"/>
                <a:ea typeface="楷体_GB2312" pitchFamily="49" charset="-122"/>
              </a:rPr>
              <a:t>吨，挥发酚</a:t>
            </a:r>
            <a:r>
              <a:rPr kumimoji="1" lang="en-US" altLang="zh-CN" sz="2000" b="1">
                <a:solidFill>
                  <a:schemeClr val="accent2"/>
                </a:solidFill>
                <a:latin typeface="楷体_GB2312" pitchFamily="49" charset="-122"/>
                <a:ea typeface="楷体_GB2312" pitchFamily="49" charset="-122"/>
              </a:rPr>
              <a:t>5335</a:t>
            </a:r>
            <a:r>
              <a:rPr kumimoji="1" lang="zh-CN" altLang="en-US" sz="2000" b="1">
                <a:solidFill>
                  <a:schemeClr val="accent2"/>
                </a:solidFill>
                <a:latin typeface="楷体_GB2312" pitchFamily="49" charset="-122"/>
                <a:ea typeface="楷体_GB2312" pitchFamily="49" charset="-122"/>
              </a:rPr>
              <a:t>吨，铅</a:t>
            </a:r>
            <a:r>
              <a:rPr kumimoji="1" lang="en-US" altLang="zh-CN" sz="2000" b="1">
                <a:solidFill>
                  <a:schemeClr val="accent2"/>
                </a:solidFill>
                <a:latin typeface="楷体_GB2312" pitchFamily="49" charset="-122"/>
                <a:ea typeface="楷体_GB2312" pitchFamily="49" charset="-122"/>
              </a:rPr>
              <a:t>1250</a:t>
            </a:r>
            <a:r>
              <a:rPr kumimoji="1" lang="zh-CN" altLang="en-US" sz="2000" b="1">
                <a:solidFill>
                  <a:schemeClr val="accent2"/>
                </a:solidFill>
                <a:latin typeface="楷体_GB2312" pitchFamily="49" charset="-122"/>
                <a:ea typeface="楷体_GB2312" pitchFamily="49" charset="-122"/>
              </a:rPr>
              <a:t>吨，化工废水中氰化物、砷、汞、铅和挥发酚</a:t>
            </a:r>
            <a:r>
              <a:rPr kumimoji="1" lang="en-US" altLang="zh-CN" sz="2000" b="1">
                <a:solidFill>
                  <a:schemeClr val="accent2"/>
                </a:solidFill>
                <a:latin typeface="楷体_GB2312" pitchFamily="49" charset="-122"/>
                <a:ea typeface="楷体_GB2312" pitchFamily="49" charset="-122"/>
              </a:rPr>
              <a:t>1994</a:t>
            </a:r>
            <a:r>
              <a:rPr kumimoji="1" lang="zh-CN" altLang="en-US" sz="2000" b="1">
                <a:solidFill>
                  <a:schemeClr val="accent2"/>
                </a:solidFill>
                <a:latin typeface="楷体_GB2312" pitchFamily="49" charset="-122"/>
                <a:ea typeface="楷体_GB2312" pitchFamily="49" charset="-122"/>
              </a:rPr>
              <a:t>年达</a:t>
            </a:r>
            <a:r>
              <a:rPr kumimoji="1" lang="en-US" altLang="zh-CN" sz="2000" b="1">
                <a:solidFill>
                  <a:schemeClr val="accent2"/>
                </a:solidFill>
                <a:latin typeface="楷体_GB2312" pitchFamily="49" charset="-122"/>
                <a:ea typeface="楷体_GB2312" pitchFamily="49" charset="-122"/>
              </a:rPr>
              <a:t>24274</a:t>
            </a:r>
            <a:r>
              <a:rPr kumimoji="1" lang="zh-CN" altLang="en-US" sz="2000" b="1">
                <a:solidFill>
                  <a:schemeClr val="accent2"/>
                </a:solidFill>
                <a:latin typeface="楷体_GB2312" pitchFamily="49" charset="-122"/>
                <a:ea typeface="楷体_GB2312" pitchFamily="49" charset="-122"/>
              </a:rPr>
              <a:t>吨</a:t>
            </a:r>
            <a:r>
              <a:rPr kumimoji="1" lang="zh-CN" altLang="en-US" sz="2500" b="1">
                <a:solidFill>
                  <a:schemeClr val="accent2"/>
                </a:solidFill>
                <a:latin typeface="楷体_GB2312" pitchFamily="49" charset="-122"/>
                <a:ea typeface="楷体_GB2312" pitchFamily="49" charset="-122"/>
              </a:rPr>
              <a:t>。</a:t>
            </a:r>
            <a:endParaRPr kumimoji="1" lang="zh-CN" altLang="en-US" sz="2500" b="1">
              <a:latin typeface="楷体_GB2312" pitchFamily="49" charset="-122"/>
              <a:ea typeface="楷体_GB2312" pitchFamily="49" charset="-122"/>
            </a:endParaRPr>
          </a:p>
        </p:txBody>
      </p:sp>
      <p:pic>
        <p:nvPicPr>
          <p:cNvPr id="7" name="Picture 1045" descr="OIL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19200" y="4766270"/>
            <a:ext cx="17780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46" descr="Water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404070"/>
            <a:ext cx="1905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a:t>
            </a:r>
            <a:endParaRPr lang="zh-CN" altLang="en-US" sz="2500" b="1" i="1" dirty="0">
              <a:solidFill>
                <a:srgbClr val="FF0000"/>
              </a:solidFill>
            </a:endParaRPr>
          </a:p>
        </p:txBody>
      </p:sp>
      <p:sp>
        <p:nvSpPr>
          <p:cNvPr id="9" name="Text Box 1037"/>
          <p:cNvSpPr txBox="1">
            <a:spLocks noChangeArrowheads="1"/>
          </p:cNvSpPr>
          <p:nvPr/>
        </p:nvSpPr>
        <p:spPr bwMode="auto">
          <a:xfrm>
            <a:off x="406896" y="1628800"/>
            <a:ext cx="71174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r>
              <a:rPr kumimoji="1" lang="en-US" altLang="zh-CN" sz="2800" b="1" dirty="0" smtClean="0">
                <a:solidFill>
                  <a:srgbClr val="FF0000"/>
                </a:solidFill>
                <a:latin typeface="+mj-ea"/>
                <a:ea typeface="+mj-ea"/>
              </a:rPr>
              <a:t>1.3.4 </a:t>
            </a:r>
            <a:r>
              <a:rPr kumimoji="1" lang="zh-CN" altLang="en-US" sz="2800" b="1" dirty="0" smtClean="0">
                <a:solidFill>
                  <a:srgbClr val="FF0000"/>
                </a:solidFill>
                <a:latin typeface="+mj-ea"/>
                <a:ea typeface="+mj-ea"/>
              </a:rPr>
              <a:t>化学品的危害控制的原则</a:t>
            </a:r>
            <a:endParaRPr kumimoji="1" lang="zh-CN" altLang="en-US" sz="2800" b="1" dirty="0">
              <a:solidFill>
                <a:srgbClr val="FF0000"/>
              </a:solidFill>
              <a:latin typeface="+mj-ea"/>
              <a:ea typeface="+mj-ea"/>
            </a:endParaRPr>
          </a:p>
        </p:txBody>
      </p:sp>
      <p:sp>
        <p:nvSpPr>
          <p:cNvPr id="4" name="Text Box 24"/>
          <p:cNvSpPr txBox="1">
            <a:spLocks noChangeArrowheads="1"/>
          </p:cNvSpPr>
          <p:nvPr/>
        </p:nvSpPr>
        <p:spPr bwMode="auto">
          <a:xfrm>
            <a:off x="533400" y="2221954"/>
            <a:ext cx="8305800" cy="354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ea typeface="黑体" panose="02010609060101010101" pitchFamily="49" charset="-122"/>
              </a:defRPr>
            </a:lvl1pPr>
            <a:lvl2pPr marL="742950" indent="-285750">
              <a:defRPr>
                <a:solidFill>
                  <a:schemeClr val="tx1"/>
                </a:solidFill>
                <a:latin typeface="Times New Roman" panose="02020603050405020304" pitchFamily="18" charset="0"/>
                <a:ea typeface="黑体" panose="02010609060101010101" pitchFamily="49" charset="-122"/>
              </a:defRPr>
            </a:lvl2pPr>
            <a:lvl3pPr marL="1143000" indent="-228600">
              <a:defRPr>
                <a:solidFill>
                  <a:schemeClr val="tx1"/>
                </a:solidFill>
                <a:latin typeface="Times New Roman" panose="02020603050405020304" pitchFamily="18" charset="0"/>
                <a:ea typeface="黑体" panose="02010609060101010101" pitchFamily="49" charset="-122"/>
              </a:defRPr>
            </a:lvl3pPr>
            <a:lvl4pPr marL="1600200" indent="-228600">
              <a:defRPr>
                <a:solidFill>
                  <a:schemeClr val="tx1"/>
                </a:solidFill>
                <a:latin typeface="Times New Roman" panose="02020603050405020304" pitchFamily="18" charset="0"/>
                <a:ea typeface="黑体" panose="02010609060101010101" pitchFamily="49" charset="-122"/>
              </a:defRPr>
            </a:lvl4pPr>
            <a:lvl5pPr marL="2057400" indent="-228600">
              <a:defRPr>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黑体" panose="02010609060101010101" pitchFamily="49" charset="-122"/>
              </a:defRPr>
            </a:lvl9pPr>
          </a:lstStyle>
          <a:p>
            <a:pPr eaLnBrk="1" hangingPunct="1">
              <a:lnSpc>
                <a:spcPct val="95000"/>
              </a:lnSpc>
            </a:pPr>
            <a:r>
              <a:rPr kumimoji="1" lang="zh-CN" altLang="en-US" sz="3000" b="1" dirty="0" smtClean="0">
                <a:latin typeface="楷体_GB2312" pitchFamily="49" charset="-122"/>
                <a:ea typeface="楷体_GB2312" pitchFamily="49" charset="-122"/>
              </a:rPr>
              <a:t>化学品</a:t>
            </a:r>
            <a:r>
              <a:rPr kumimoji="1" lang="zh-CN" altLang="en-US" sz="3000" b="1" dirty="0">
                <a:latin typeface="楷体_GB2312" pitchFamily="49" charset="-122"/>
                <a:ea typeface="楷体_GB2312" pitchFamily="49" charset="-122"/>
              </a:rPr>
              <a:t>危害控制的一般原则</a:t>
            </a:r>
            <a:endParaRPr kumimoji="1" lang="zh-CN" altLang="en-US" sz="3000" b="1" dirty="0">
              <a:latin typeface="楷体_GB2312" pitchFamily="49" charset="-122"/>
              <a:ea typeface="楷体_GB2312" pitchFamily="49" charset="-122"/>
            </a:endParaRPr>
          </a:p>
          <a:p>
            <a:pPr eaLnBrk="1" hangingPunct="1">
              <a:lnSpc>
                <a:spcPct val="95000"/>
              </a:lnSpc>
              <a:spcBef>
                <a:spcPct val="30000"/>
              </a:spcBef>
            </a:pPr>
            <a:r>
              <a:rPr kumimoji="1" lang="zh-CN" altLang="en-US" sz="2100" b="1" dirty="0" smtClean="0">
                <a:solidFill>
                  <a:srgbClr val="FF0000"/>
                </a:solidFill>
                <a:latin typeface="楷体_GB2312" pitchFamily="49" charset="-122"/>
                <a:ea typeface="楷体_GB2312" pitchFamily="49" charset="-122"/>
              </a:rPr>
              <a:t>●</a:t>
            </a:r>
            <a:r>
              <a:rPr kumimoji="1" lang="zh-CN" altLang="en-US" sz="2100" b="1" dirty="0">
                <a:solidFill>
                  <a:srgbClr val="FF0000"/>
                </a:solidFill>
                <a:latin typeface="楷体_GB2312" pitchFamily="49" charset="-122"/>
                <a:ea typeface="楷体_GB2312" pitchFamily="49" charset="-122"/>
              </a:rPr>
              <a:t>操作控制</a:t>
            </a:r>
            <a:endParaRPr kumimoji="1" lang="zh-CN" altLang="en-US" sz="2100" b="1" dirty="0">
              <a:solidFill>
                <a:srgbClr val="FF0000"/>
              </a:solidFill>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操作控制的目的是通过采取适当的措施，消除或降低工作场所的危害，防止工人在正常作业时受到有害物质的侵害。采取的主要措施是替代、变更工艺、隔离、通风、个体防护和卫生。</a:t>
            </a:r>
            <a:endParaRPr kumimoji="1" lang="zh-CN" altLang="en-US" sz="2000" b="1" dirty="0">
              <a:latin typeface="楷体_GB2312" pitchFamily="49" charset="-122"/>
              <a:ea typeface="楷体_GB2312" pitchFamily="49" charset="-122"/>
            </a:endParaRPr>
          </a:p>
          <a:p>
            <a:pPr eaLnBrk="1" hangingPunct="1">
              <a:lnSpc>
                <a:spcPct val="95000"/>
              </a:lnSpc>
            </a:pPr>
            <a:endParaRPr kumimoji="1" lang="zh-CN" altLang="en-US" sz="2000" b="1" dirty="0">
              <a:latin typeface="楷体_GB2312" pitchFamily="49" charset="-122"/>
              <a:ea typeface="楷体_GB2312" pitchFamily="49" charset="-122"/>
            </a:endParaRPr>
          </a:p>
          <a:p>
            <a:pPr eaLnBrk="1" hangingPunct="1">
              <a:lnSpc>
                <a:spcPct val="95000"/>
              </a:lnSpc>
            </a:pPr>
            <a:r>
              <a:rPr kumimoji="1" lang="zh-CN" altLang="en-US" sz="2100" b="1" dirty="0">
                <a:solidFill>
                  <a:srgbClr val="FF0000"/>
                </a:solidFill>
                <a:latin typeface="楷体_GB2312" pitchFamily="49" charset="-122"/>
                <a:ea typeface="楷体_GB2312" pitchFamily="49" charset="-122"/>
              </a:rPr>
              <a:t>●管理控制</a:t>
            </a:r>
            <a:endParaRPr kumimoji="1" lang="zh-CN" altLang="en-US" sz="2100" b="1" dirty="0">
              <a:solidFill>
                <a:srgbClr val="FF0000"/>
              </a:solidFill>
              <a:latin typeface="楷体_GB2312" pitchFamily="49" charset="-122"/>
              <a:ea typeface="楷体_GB2312" pitchFamily="49" charset="-122"/>
            </a:endParaRPr>
          </a:p>
          <a:p>
            <a:pPr eaLnBrk="1" hangingPunct="1">
              <a:lnSpc>
                <a:spcPct val="95000"/>
              </a:lnSpc>
            </a:pPr>
            <a:r>
              <a:rPr kumimoji="1" lang="zh-CN" altLang="en-US" sz="2000" b="1" dirty="0">
                <a:latin typeface="楷体_GB2312" pitchFamily="49" charset="-122"/>
                <a:ea typeface="楷体_GB2312" pitchFamily="49" charset="-122"/>
              </a:rPr>
              <a:t>    管理控制是指按照法律和标准建立起来的管理程序和措施，是预防作业场所中化学品危害的一个重要方面。管理控制主要包括：危害识别、安全标签、安全技术说明书、安全贮存、安全传送、安全处理与使用、废物处理、接触监测、医学监督和培训教育。</a:t>
            </a:r>
            <a:endParaRPr kumimoji="1"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1124745"/>
            <a:ext cx="720080" cy="525658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的危害控制原则</a:t>
            </a:r>
            <a:endParaRPr lang="zh-CN" altLang="en-US" sz="2500" b="1" i="1" dirty="0">
              <a:solidFill>
                <a:srgbClr val="FF0000"/>
              </a:solidFill>
            </a:endParaRPr>
          </a:p>
        </p:txBody>
      </p:sp>
      <p:sp>
        <p:nvSpPr>
          <p:cNvPr id="5" name="Rectangle 21"/>
          <p:cNvSpPr>
            <a:spLocks noChangeArrowheads="1"/>
          </p:cNvSpPr>
          <p:nvPr/>
        </p:nvSpPr>
        <p:spPr bwMode="auto">
          <a:xfrm>
            <a:off x="1907704" y="2408857"/>
            <a:ext cx="822970" cy="2100263"/>
          </a:xfrm>
          <a:prstGeom prst="rect">
            <a:avLst/>
          </a:prstGeom>
          <a:solidFill>
            <a:srgbClr val="FFCC00"/>
          </a:solidFill>
          <a:ln w="28575">
            <a:solidFill>
              <a:srgbClr val="FFCC99"/>
            </a:solidFill>
            <a:miter lim="800000"/>
          </a:ln>
          <a:effectLst>
            <a:outerShdw dist="107763" dir="2700000" algn="ctr" rotWithShape="0">
              <a:srgbClr val="808080"/>
            </a:outerShdw>
          </a:effectLst>
        </p:spPr>
        <p:txBody>
          <a:bodyPr wrap="none" lIns="96641" tIns="48321" rIns="96641" bIns="48321" anchor="ctr"/>
          <a:lstStyle/>
          <a:p>
            <a:pPr algn="ctr" defTabSz="967105" eaLnBrk="1" hangingPunct="1"/>
            <a:r>
              <a:rPr kumimoji="1" lang="zh-CN" altLang="en-US" sz="2400" b="1" dirty="0">
                <a:latin typeface="楷体_GB2312" pitchFamily="49" charset="-122"/>
                <a:ea typeface="楷体_GB2312" pitchFamily="49" charset="-122"/>
              </a:rPr>
              <a:t>操</a:t>
            </a:r>
            <a:endParaRPr kumimoji="1" lang="zh-CN" altLang="en-US" sz="2400" b="1" dirty="0">
              <a:latin typeface="楷体_GB2312" pitchFamily="49" charset="-122"/>
              <a:ea typeface="楷体_GB2312" pitchFamily="49" charset="-122"/>
            </a:endParaRPr>
          </a:p>
          <a:p>
            <a:pPr algn="ctr" defTabSz="967105" eaLnBrk="1" hangingPunct="1"/>
            <a:r>
              <a:rPr kumimoji="1" lang="zh-CN" altLang="en-US" sz="2400" b="1" dirty="0">
                <a:latin typeface="楷体_GB2312" pitchFamily="49" charset="-122"/>
                <a:ea typeface="楷体_GB2312" pitchFamily="49" charset="-122"/>
              </a:rPr>
              <a:t>作</a:t>
            </a:r>
            <a:endParaRPr kumimoji="1" lang="zh-CN" altLang="en-US" sz="2400" b="1" dirty="0">
              <a:latin typeface="楷体_GB2312" pitchFamily="49" charset="-122"/>
              <a:ea typeface="楷体_GB2312" pitchFamily="49" charset="-122"/>
            </a:endParaRPr>
          </a:p>
          <a:p>
            <a:pPr algn="ctr" defTabSz="967105" eaLnBrk="1" hangingPunct="1"/>
            <a:r>
              <a:rPr kumimoji="1" lang="zh-CN" altLang="en-US" sz="2400" b="1" dirty="0">
                <a:latin typeface="楷体_GB2312" pitchFamily="49" charset="-122"/>
                <a:ea typeface="楷体_GB2312" pitchFamily="49" charset="-122"/>
              </a:rPr>
              <a:t>控</a:t>
            </a:r>
            <a:endParaRPr kumimoji="1" lang="zh-CN" altLang="en-US" sz="2400" b="1" dirty="0">
              <a:latin typeface="楷体_GB2312" pitchFamily="49" charset="-122"/>
              <a:ea typeface="楷体_GB2312" pitchFamily="49" charset="-122"/>
            </a:endParaRPr>
          </a:p>
          <a:p>
            <a:pPr algn="ctr" defTabSz="967105" eaLnBrk="1" hangingPunct="1"/>
            <a:r>
              <a:rPr kumimoji="1" lang="zh-CN" altLang="en-US" sz="2400" b="1" dirty="0">
                <a:latin typeface="楷体_GB2312" pitchFamily="49" charset="-122"/>
                <a:ea typeface="楷体_GB2312" pitchFamily="49" charset="-122"/>
              </a:rPr>
              <a:t>制</a:t>
            </a:r>
            <a:endParaRPr kumimoji="1" lang="zh-CN" altLang="en-US" sz="2500" b="1" dirty="0">
              <a:latin typeface="楷体_GB2312" pitchFamily="49" charset="-122"/>
              <a:ea typeface="楷体_GB2312" pitchFamily="49" charset="-122"/>
            </a:endParaRPr>
          </a:p>
        </p:txBody>
      </p:sp>
      <p:sp>
        <p:nvSpPr>
          <p:cNvPr id="7" name="Rectangle 22"/>
          <p:cNvSpPr>
            <a:spLocks noChangeArrowheads="1"/>
          </p:cNvSpPr>
          <p:nvPr/>
        </p:nvSpPr>
        <p:spPr bwMode="auto">
          <a:xfrm>
            <a:off x="3736032" y="1268760"/>
            <a:ext cx="4724400" cy="708025"/>
          </a:xfrm>
          <a:prstGeom prst="rect">
            <a:avLst/>
          </a:prstGeom>
          <a:solidFill>
            <a:srgbClr val="CCFFFF"/>
          </a:solidFill>
          <a:ln w="76200">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defTabSz="805180">
              <a:lnSpc>
                <a:spcPct val="70000"/>
              </a:lnSpc>
              <a:spcBef>
                <a:spcPct val="25000"/>
              </a:spcBef>
            </a:pPr>
            <a:r>
              <a:rPr kumimoji="1" lang="en-US" altLang="zh-CN" sz="24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替    代</a:t>
            </a:r>
            <a:endParaRPr kumimoji="1" lang="zh-CN" altLang="en-US" sz="2500" b="1">
              <a:latin typeface="楷体_GB2312" pitchFamily="49" charset="-122"/>
              <a:ea typeface="楷体_GB2312" pitchFamily="49" charset="-122"/>
            </a:endParaRPr>
          </a:p>
          <a:p>
            <a:pPr defTabSz="805180" fontAlgn="ctr">
              <a:lnSpc>
                <a:spcPct val="70000"/>
              </a:lnSpc>
              <a:spcBef>
                <a:spcPct val="25000"/>
              </a:spcBef>
            </a:pPr>
            <a:r>
              <a:rPr kumimoji="1" lang="zh-CN" altLang="en-US" sz="2500" b="1">
                <a:latin typeface="楷体_GB2312" pitchFamily="49" charset="-122"/>
                <a:ea typeface="楷体_GB2312" pitchFamily="49" charset="-122"/>
              </a:rPr>
              <a:t>  </a:t>
            </a:r>
            <a:r>
              <a:rPr kumimoji="1" lang="zh-CN" altLang="en-US" sz="1400" b="1">
                <a:latin typeface="楷体_GB2312" pitchFamily="49" charset="-122"/>
                <a:ea typeface="楷体_GB2312" pitchFamily="49" charset="-122"/>
              </a:rPr>
              <a:t>用无毒、低毒替代高毒、剧毒，用可燃物替代易燃物</a:t>
            </a:r>
            <a:endParaRPr kumimoji="1" lang="zh-CN" altLang="en-US" sz="1700" b="1" i="1">
              <a:solidFill>
                <a:srgbClr val="6699FF"/>
              </a:solidFill>
              <a:latin typeface="楷体_GB2312" pitchFamily="49" charset="-122"/>
              <a:ea typeface="楷体_GB2312" pitchFamily="49" charset="-122"/>
            </a:endParaRPr>
          </a:p>
        </p:txBody>
      </p:sp>
      <p:graphicFrame>
        <p:nvGraphicFramePr>
          <p:cNvPr id="8" name="Object 23"/>
          <p:cNvGraphicFramePr>
            <a:graphicFrameLocks noChangeAspect="1"/>
          </p:cNvGraphicFramePr>
          <p:nvPr/>
        </p:nvGraphicFramePr>
        <p:xfrm>
          <a:off x="3867795" y="1344960"/>
          <a:ext cx="347662" cy="555625"/>
        </p:xfrm>
        <a:graphic>
          <a:graphicData uri="http://schemas.openxmlformats.org/presentationml/2006/ole">
            <mc:AlternateContent xmlns:mc="http://schemas.openxmlformats.org/markup-compatibility/2006">
              <mc:Choice xmlns:v="urn:schemas-microsoft-com:vml" Requires="v">
                <p:oleObj spid="_x0000_s5138" name="剪辑" r:id="rId1" imgW="660400" imgH="863600" progId="MS_ClipArt_Gallery.2">
                  <p:embed/>
                </p:oleObj>
              </mc:Choice>
              <mc:Fallback>
                <p:oleObj name="剪辑" r:id="rId1" imgW="660400" imgH="863600" progId="MS_ClipArt_Gallery.2">
                  <p:embed/>
                  <p:pic>
                    <p:nvPicPr>
                      <p:cNvPr id="0" name="图片 5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795" y="1344960"/>
                        <a:ext cx="347662" cy="555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24"/>
          <p:cNvSpPr>
            <a:spLocks noChangeArrowheads="1"/>
          </p:cNvSpPr>
          <p:nvPr/>
        </p:nvSpPr>
        <p:spPr bwMode="auto">
          <a:xfrm>
            <a:off x="3736032" y="2937223"/>
            <a:ext cx="4724400" cy="708025"/>
          </a:xfrm>
          <a:prstGeom prst="rect">
            <a:avLst/>
          </a:prstGeom>
          <a:noFill/>
          <a:ln w="76200">
            <a:solidFill>
              <a:srgbClr val="FF99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defTabSz="805180">
              <a:lnSpc>
                <a:spcPct val="70000"/>
              </a:lnSpc>
              <a:buSzPct val="120000"/>
              <a:buFont typeface="Wingdings" panose="05000000000000000000" pitchFamily="2" charset="2"/>
              <a:buNone/>
            </a:pPr>
            <a:r>
              <a:rPr kumimoji="1" lang="en-US" altLang="zh-CN" sz="20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隔    离</a:t>
            </a:r>
            <a:endParaRPr kumimoji="1" lang="zh-CN" altLang="en-US" sz="2500" b="1">
              <a:latin typeface="楷体_GB2312" pitchFamily="49" charset="-122"/>
              <a:ea typeface="楷体_GB2312" pitchFamily="49" charset="-122"/>
            </a:endParaRPr>
          </a:p>
          <a:p>
            <a:pPr defTabSz="805180">
              <a:lnSpc>
                <a:spcPct val="70000"/>
              </a:lnSpc>
              <a:spcBef>
                <a:spcPct val="20000"/>
              </a:spcBef>
              <a:buSzPct val="120000"/>
              <a:buFont typeface="Wingdings" panose="05000000000000000000" pitchFamily="2" charset="2"/>
              <a:buNone/>
            </a:pPr>
            <a:r>
              <a:rPr kumimoji="1" lang="zh-CN" altLang="en-US" sz="2100" b="1">
                <a:latin typeface="楷体_GB2312" pitchFamily="49" charset="-122"/>
                <a:ea typeface="楷体_GB2312" pitchFamily="49" charset="-122"/>
              </a:rPr>
              <a:t>        </a:t>
            </a:r>
            <a:r>
              <a:rPr kumimoji="1" lang="zh-CN" altLang="en-US" sz="1400" b="1">
                <a:latin typeface="楷体_GB2312" pitchFamily="49" charset="-122"/>
                <a:ea typeface="楷体_GB2312" pitchFamily="49" charset="-122"/>
              </a:rPr>
              <a:t>拉开作业人员与危险源之间的距离</a:t>
            </a:r>
            <a:endParaRPr kumimoji="1" lang="zh-CN" altLang="en-US" sz="1700" b="1" i="1">
              <a:solidFill>
                <a:srgbClr val="6699FF"/>
              </a:solidFill>
              <a:latin typeface="楷体_GB2312" pitchFamily="49" charset="-122"/>
              <a:ea typeface="楷体_GB2312" pitchFamily="49" charset="-122"/>
            </a:endParaRPr>
          </a:p>
        </p:txBody>
      </p:sp>
      <p:sp>
        <p:nvSpPr>
          <p:cNvPr id="11" name="Rectangle 25"/>
          <p:cNvSpPr>
            <a:spLocks noChangeArrowheads="1"/>
          </p:cNvSpPr>
          <p:nvPr/>
        </p:nvSpPr>
        <p:spPr bwMode="auto">
          <a:xfrm>
            <a:off x="3736032" y="3770660"/>
            <a:ext cx="4724400" cy="708025"/>
          </a:xfrm>
          <a:prstGeom prst="rect">
            <a:avLst/>
          </a:prstGeom>
          <a:noFill/>
          <a:ln w="76200">
            <a:solidFill>
              <a:srgbClr val="8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defTabSz="805180">
              <a:lnSpc>
                <a:spcPct val="70000"/>
              </a:lnSpc>
            </a:pPr>
            <a:r>
              <a:rPr kumimoji="1" lang="en-US" altLang="zh-CN" sz="2400" b="1">
                <a:latin typeface="楷体_GB2312" pitchFamily="49" charset="-122"/>
                <a:ea typeface="楷体_GB2312" pitchFamily="49" charset="-122"/>
              </a:rPr>
              <a:t>           </a:t>
            </a:r>
            <a:r>
              <a:rPr kumimoji="1" lang="zh-CN" altLang="en-US" sz="2400" b="1">
                <a:latin typeface="楷体_GB2312" pitchFamily="49" charset="-122"/>
                <a:ea typeface="楷体_GB2312" pitchFamily="49" charset="-122"/>
              </a:rPr>
              <a:t>通   风</a:t>
            </a:r>
            <a:endParaRPr kumimoji="1" lang="zh-CN" altLang="en-US" sz="2100" b="1">
              <a:latin typeface="楷体_GB2312" pitchFamily="49" charset="-122"/>
              <a:ea typeface="楷体_GB2312" pitchFamily="49" charset="-122"/>
            </a:endParaRPr>
          </a:p>
          <a:p>
            <a:pPr defTabSz="805180">
              <a:lnSpc>
                <a:spcPct val="70000"/>
              </a:lnSpc>
            </a:pPr>
            <a:r>
              <a:rPr kumimoji="1" lang="zh-CN" altLang="en-US" sz="2100" b="1">
                <a:latin typeface="楷体_GB2312" pitchFamily="49" charset="-122"/>
                <a:ea typeface="楷体_GB2312" pitchFamily="49" charset="-122"/>
              </a:rPr>
              <a:t>     </a:t>
            </a:r>
            <a:r>
              <a:rPr kumimoji="1" lang="zh-CN" altLang="en-US" sz="1400" b="1">
                <a:latin typeface="楷体_GB2312" pitchFamily="49" charset="-122"/>
                <a:ea typeface="楷体_GB2312" pitchFamily="49" charset="-122"/>
              </a:rPr>
              <a:t>降低作业场所中有害气体、蒸气、粉尘的浓度</a:t>
            </a:r>
            <a:endParaRPr kumimoji="1" lang="zh-CN" altLang="en-US" sz="2100" b="1">
              <a:latin typeface="楷体_GB2312" pitchFamily="49" charset="-122"/>
              <a:ea typeface="楷体_GB2312" pitchFamily="49" charset="-122"/>
            </a:endParaRPr>
          </a:p>
        </p:txBody>
      </p:sp>
      <p:sp>
        <p:nvSpPr>
          <p:cNvPr id="12" name="Rectangle 26"/>
          <p:cNvSpPr>
            <a:spLocks noChangeArrowheads="1"/>
          </p:cNvSpPr>
          <p:nvPr/>
        </p:nvSpPr>
        <p:spPr bwMode="auto">
          <a:xfrm>
            <a:off x="3736032" y="4604098"/>
            <a:ext cx="4724400" cy="708025"/>
          </a:xfrm>
          <a:prstGeom prst="rect">
            <a:avLst/>
          </a:prstGeom>
          <a:noFill/>
          <a:ln w="76200">
            <a:solidFill>
              <a:srgbClr val="FF33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defTabSz="805180"/>
            <a:r>
              <a:rPr kumimoji="1" lang="en-US" altLang="zh-CN" sz="20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个体防护</a:t>
            </a:r>
            <a:endParaRPr kumimoji="1" lang="zh-CN" altLang="en-US" sz="2500" b="1">
              <a:latin typeface="楷体_GB2312" pitchFamily="49" charset="-122"/>
              <a:ea typeface="楷体_GB2312" pitchFamily="49" charset="-122"/>
            </a:endParaRPr>
          </a:p>
          <a:p>
            <a:pPr defTabSz="805180"/>
            <a:r>
              <a:rPr kumimoji="1" lang="zh-CN" altLang="en-US" sz="2100" b="1">
                <a:latin typeface="楷体_GB2312" pitchFamily="49" charset="-122"/>
                <a:ea typeface="楷体_GB2312" pitchFamily="49" charset="-122"/>
              </a:rPr>
              <a:t>         </a:t>
            </a:r>
            <a:r>
              <a:rPr kumimoji="1" lang="zh-CN" altLang="en-US" sz="1400" b="1">
                <a:latin typeface="楷体_GB2312" pitchFamily="49" charset="-122"/>
                <a:ea typeface="楷体_GB2312" pitchFamily="49" charset="-122"/>
              </a:rPr>
              <a:t>正确选择和使用个体防护用品</a:t>
            </a:r>
            <a:endParaRPr kumimoji="1" lang="zh-CN" altLang="en-US" sz="2100" b="1" i="1">
              <a:solidFill>
                <a:srgbClr val="6699FF"/>
              </a:solidFill>
              <a:latin typeface="楷体_GB2312" pitchFamily="49" charset="-122"/>
              <a:ea typeface="楷体_GB2312" pitchFamily="49" charset="-122"/>
            </a:endParaRPr>
          </a:p>
        </p:txBody>
      </p:sp>
      <p:graphicFrame>
        <p:nvGraphicFramePr>
          <p:cNvPr id="13" name="Object 27"/>
          <p:cNvGraphicFramePr>
            <a:graphicFrameLocks noChangeAspect="1"/>
          </p:cNvGraphicFramePr>
          <p:nvPr/>
        </p:nvGraphicFramePr>
        <p:xfrm>
          <a:off x="3816995" y="4670773"/>
          <a:ext cx="823912" cy="552450"/>
        </p:xfrm>
        <a:graphic>
          <a:graphicData uri="http://schemas.openxmlformats.org/presentationml/2006/ole">
            <mc:AlternateContent xmlns:mc="http://schemas.openxmlformats.org/markup-compatibility/2006">
              <mc:Choice xmlns:v="urn:schemas-microsoft-com:vml" Requires="v">
                <p:oleObj spid="_x0000_s5139" name="剪辑" r:id="rId3" imgW="5334000" imgH="2921000" progId="MS_ClipArt_Gallery.2">
                  <p:embed/>
                </p:oleObj>
              </mc:Choice>
              <mc:Fallback>
                <p:oleObj name="剪辑" r:id="rId3" imgW="5334000" imgH="2921000" progId="MS_ClipArt_Gallery.2">
                  <p:embed/>
                  <p:pic>
                    <p:nvPicPr>
                      <p:cNvPr id="0" name="图片 5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995" y="4670773"/>
                        <a:ext cx="823912"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28"/>
          <p:cNvSpPr>
            <a:spLocks noChangeArrowheads="1"/>
          </p:cNvSpPr>
          <p:nvPr/>
        </p:nvSpPr>
        <p:spPr bwMode="auto">
          <a:xfrm>
            <a:off x="3736032" y="5437535"/>
            <a:ext cx="4724400" cy="708025"/>
          </a:xfrm>
          <a:prstGeom prst="rect">
            <a:avLst/>
          </a:prstGeom>
          <a:solidFill>
            <a:schemeClr val="bg1"/>
          </a:solidFill>
          <a:ln w="76200">
            <a:solidFill>
              <a:srgbClr val="008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marL="201930" lvl="1" defTabSz="805180">
              <a:lnSpc>
                <a:spcPct val="70000"/>
              </a:lnSpc>
              <a:spcBef>
                <a:spcPct val="55000"/>
              </a:spcBef>
              <a:buClr>
                <a:srgbClr val="008000"/>
              </a:buClr>
              <a:buSzPct val="160000"/>
              <a:buFont typeface="CommonBullets" pitchFamily="34" charset="2"/>
              <a:buNone/>
            </a:pPr>
            <a:r>
              <a:rPr kumimoji="1" lang="zh-CN" altLang="zh-CN" sz="2500" b="1" dirty="0">
                <a:latin typeface="楷体_GB2312" pitchFamily="49" charset="-122"/>
                <a:ea typeface="楷体_GB2312" pitchFamily="49" charset="-122"/>
              </a:rPr>
              <a:t>          </a:t>
            </a:r>
            <a:r>
              <a:rPr kumimoji="1" lang="zh-CN" altLang="zh-CN" sz="2000" b="1" dirty="0">
                <a:latin typeface="楷体_GB2312" pitchFamily="49" charset="-122"/>
                <a:ea typeface="楷体_GB2312" pitchFamily="49" charset="-122"/>
              </a:rPr>
              <a:t>卫    生</a:t>
            </a:r>
            <a:r>
              <a:rPr kumimoji="1" lang="zh-CN" altLang="zh-CN" sz="2100" b="1" dirty="0">
                <a:latin typeface="楷体_GB2312" pitchFamily="49" charset="-122"/>
                <a:ea typeface="楷体_GB2312" pitchFamily="49" charset="-122"/>
              </a:rPr>
              <a:t> </a:t>
            </a:r>
            <a:endParaRPr kumimoji="1" lang="zh-CN" altLang="zh-CN" sz="2100" b="1" dirty="0">
              <a:latin typeface="楷体_GB2312" pitchFamily="49" charset="-122"/>
              <a:ea typeface="楷体_GB2312" pitchFamily="49" charset="-122"/>
            </a:endParaRPr>
          </a:p>
          <a:p>
            <a:pPr marL="201930" lvl="1" defTabSz="805180">
              <a:lnSpc>
                <a:spcPct val="70000"/>
              </a:lnSpc>
              <a:spcBef>
                <a:spcPct val="55000"/>
              </a:spcBef>
              <a:buClr>
                <a:srgbClr val="008000"/>
              </a:buClr>
              <a:buSzPct val="160000"/>
              <a:buFont typeface="CommonBullets" pitchFamily="34" charset="2"/>
              <a:buNone/>
            </a:pPr>
            <a:r>
              <a:rPr kumimoji="1" lang="zh-CN" altLang="zh-CN" sz="2100" b="1" dirty="0">
                <a:latin typeface="楷体_GB2312" pitchFamily="49" charset="-122"/>
                <a:ea typeface="楷体_GB2312" pitchFamily="49" charset="-122"/>
              </a:rPr>
              <a:t>     </a:t>
            </a:r>
            <a:r>
              <a:rPr kumimoji="1" lang="zh-CN" altLang="zh-CN" sz="1400" b="1" dirty="0">
                <a:latin typeface="楷体_GB2312" pitchFamily="49" charset="-122"/>
                <a:ea typeface="楷体_GB2312" pitchFamily="49" charset="-122"/>
              </a:rPr>
              <a:t>保持作业场所清洁    作业人员的个人卫生</a:t>
            </a:r>
            <a:endParaRPr kumimoji="1" lang="zh-CN" altLang="en-US" sz="3000" b="1" dirty="0">
              <a:latin typeface="楷体_GB2312" pitchFamily="49" charset="-122"/>
              <a:ea typeface="楷体_GB2312" pitchFamily="49" charset="-122"/>
            </a:endParaRPr>
          </a:p>
        </p:txBody>
      </p:sp>
      <p:sp>
        <p:nvSpPr>
          <p:cNvPr id="15" name="Rectangle 29"/>
          <p:cNvSpPr>
            <a:spLocks noChangeArrowheads="1"/>
          </p:cNvSpPr>
          <p:nvPr/>
        </p:nvSpPr>
        <p:spPr bwMode="auto">
          <a:xfrm>
            <a:off x="3715395" y="2106960"/>
            <a:ext cx="4724400" cy="706438"/>
          </a:xfrm>
          <a:prstGeom prst="rect">
            <a:avLst/>
          </a:prstGeom>
          <a:noFill/>
          <a:ln w="762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pPr marL="1208405" lvl="2" defTabSz="805180" fontAlgn="ctr">
              <a:lnSpc>
                <a:spcPct val="70000"/>
              </a:lnSpc>
              <a:spcBef>
                <a:spcPct val="20000"/>
              </a:spcBef>
              <a:buClr>
                <a:schemeClr val="hlink"/>
              </a:buClr>
              <a:buSzPct val="160000"/>
              <a:buFont typeface="Monotype Sorts" pitchFamily="2" charset="2"/>
              <a:buNone/>
            </a:pPr>
            <a:r>
              <a:rPr kumimoji="1" lang="en-US" altLang="zh-CN" sz="2000" b="1">
                <a:latin typeface="楷体_GB2312" pitchFamily="49" charset="-122"/>
                <a:ea typeface="楷体_GB2312" pitchFamily="49" charset="-122"/>
              </a:rPr>
              <a:t>       </a:t>
            </a:r>
            <a:r>
              <a:rPr kumimoji="1" lang="zh-CN" altLang="en-US" sz="2000" b="1">
                <a:latin typeface="楷体_GB2312" pitchFamily="49" charset="-122"/>
                <a:ea typeface="楷体_GB2312" pitchFamily="49" charset="-122"/>
              </a:rPr>
              <a:t>变更工艺</a:t>
            </a:r>
            <a:endParaRPr kumimoji="1" lang="zh-CN" altLang="en-US" sz="2000" b="1">
              <a:latin typeface="楷体_GB2312" pitchFamily="49" charset="-122"/>
              <a:ea typeface="楷体_GB2312" pitchFamily="49" charset="-122"/>
            </a:endParaRPr>
          </a:p>
          <a:p>
            <a:pPr marL="1208405" lvl="2" defTabSz="805180" fontAlgn="ctr">
              <a:lnSpc>
                <a:spcPct val="70000"/>
              </a:lnSpc>
              <a:spcBef>
                <a:spcPct val="20000"/>
              </a:spcBef>
              <a:buClr>
                <a:schemeClr val="hlink"/>
              </a:buClr>
              <a:buSzPct val="160000"/>
              <a:buFont typeface="Monotype Sorts" pitchFamily="2" charset="2"/>
              <a:buNone/>
            </a:pPr>
            <a:r>
              <a:rPr kumimoji="1" lang="zh-CN" altLang="en-US" sz="1400" b="1">
                <a:latin typeface="楷体_GB2312" pitchFamily="49" charset="-122"/>
                <a:ea typeface="楷体_GB2312" pitchFamily="49" charset="-122"/>
              </a:rPr>
              <a:t>选用可将危害减少到最低程度的技术</a:t>
            </a:r>
            <a:endParaRPr kumimoji="1" lang="zh-CN" altLang="en-US" sz="2100" b="1">
              <a:latin typeface="楷体_GB2312" pitchFamily="49" charset="-122"/>
              <a:ea typeface="楷体_GB2312" pitchFamily="49" charset="-122"/>
            </a:endParaRPr>
          </a:p>
        </p:txBody>
      </p:sp>
      <p:pic>
        <p:nvPicPr>
          <p:cNvPr id="16" name="Picture 30" descr="WTX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645" y="3835748"/>
            <a:ext cx="5254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Facto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7795" y="3003898"/>
            <a:ext cx="6826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2" descr="Wtx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9245" y="4669185"/>
            <a:ext cx="50323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3" descr="Ey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1595" y="5502623"/>
            <a:ext cx="508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4" descr="gl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7795" y="2183160"/>
            <a:ext cx="4619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箭头 1"/>
          <p:cNvSpPr/>
          <p:nvPr/>
        </p:nvSpPr>
        <p:spPr bwMode="auto">
          <a:xfrm>
            <a:off x="3059832" y="3067323"/>
            <a:ext cx="432048" cy="102393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1124745"/>
            <a:ext cx="720080" cy="5256584"/>
          </a:xfrm>
          <a:prstGeom prst="rect">
            <a:avLst/>
          </a:prstGeom>
          <a:noFill/>
        </p:spPr>
        <p:txBody>
          <a:bodyPr wrap="square" rtlCol="0">
            <a:spAutoFit/>
          </a:bodyPr>
          <a:lstStyle/>
          <a:p>
            <a:pPr marL="0" indent="0">
              <a:buNone/>
            </a:pPr>
            <a:r>
              <a:rPr lang="en-US" altLang="zh-CN" sz="2500" b="1" i="1" dirty="0" smtClean="0">
                <a:solidFill>
                  <a:srgbClr val="FF0000"/>
                </a:solidFill>
              </a:rPr>
              <a:t>1.3 </a:t>
            </a:r>
            <a:r>
              <a:rPr lang="zh-CN" altLang="en-US" sz="2500" b="1" i="1" dirty="0" smtClean="0">
                <a:solidFill>
                  <a:srgbClr val="FF0000"/>
                </a:solidFill>
              </a:rPr>
              <a:t>危险</a:t>
            </a:r>
            <a:r>
              <a:rPr lang="zh-CN" altLang="en-US" sz="2500" b="1" i="1" dirty="0">
                <a:solidFill>
                  <a:srgbClr val="FF0000"/>
                </a:solidFill>
              </a:rPr>
              <a:t>化学品</a:t>
            </a:r>
            <a:r>
              <a:rPr lang="zh-CN" altLang="en-US" sz="2500" b="1" i="1" dirty="0" smtClean="0">
                <a:solidFill>
                  <a:srgbClr val="FF0000"/>
                </a:solidFill>
              </a:rPr>
              <a:t>的危害控制原则</a:t>
            </a:r>
            <a:endParaRPr lang="zh-CN" altLang="en-US" sz="2500" b="1" i="1" dirty="0">
              <a:solidFill>
                <a:srgbClr val="FF0000"/>
              </a:solidFill>
            </a:endParaRPr>
          </a:p>
        </p:txBody>
      </p:sp>
      <p:sp>
        <p:nvSpPr>
          <p:cNvPr id="21" name="Rectangle 3097"/>
          <p:cNvSpPr>
            <a:spLocks noChangeArrowheads="1"/>
          </p:cNvSpPr>
          <p:nvPr/>
        </p:nvSpPr>
        <p:spPr bwMode="auto">
          <a:xfrm>
            <a:off x="4067944" y="1412776"/>
            <a:ext cx="1574800" cy="528637"/>
          </a:xfrm>
          <a:prstGeom prst="rect">
            <a:avLst/>
          </a:prstGeom>
          <a:solidFill>
            <a:srgbClr val="FFCC00"/>
          </a:solidFill>
          <a:ln w="28575">
            <a:solidFill>
              <a:srgbClr val="FFCC99"/>
            </a:solidFill>
            <a:miter lim="800000"/>
          </a:ln>
          <a:effectLst>
            <a:outerShdw dist="107763" dir="2700000" algn="ctr" rotWithShape="0">
              <a:srgbClr val="808080"/>
            </a:outerShdw>
          </a:effec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管理控制</a:t>
            </a:r>
            <a:endParaRPr kumimoji="1" lang="zh-CN" altLang="en-US" sz="2400" b="1">
              <a:latin typeface="楷体_GB2312" pitchFamily="49" charset="-122"/>
              <a:ea typeface="楷体_GB2312" pitchFamily="49" charset="-122"/>
            </a:endParaRPr>
          </a:p>
        </p:txBody>
      </p:sp>
      <p:sp>
        <p:nvSpPr>
          <p:cNvPr id="22" name="Rectangle 3098"/>
          <p:cNvSpPr>
            <a:spLocks noChangeArrowheads="1"/>
          </p:cNvSpPr>
          <p:nvPr/>
        </p:nvSpPr>
        <p:spPr bwMode="auto">
          <a:xfrm>
            <a:off x="1620465" y="2205038"/>
            <a:ext cx="6911975" cy="3890962"/>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txBody>
          <a:bodyPr wrap="none" lIns="96641" tIns="48321" rIns="96641" bIns="48321" anchor="ctr"/>
          <a:lstStyle/>
          <a:p>
            <a:pPr defTabSz="967105" eaLnBrk="1" hangingPunct="1"/>
            <a:r>
              <a:rPr kumimoji="1" lang="en-US" altLang="zh-CN" sz="2400" b="1" dirty="0">
                <a:latin typeface="楷体_GB2312" pitchFamily="49" charset="-122"/>
                <a:ea typeface="楷体_GB2312" pitchFamily="49" charset="-122"/>
              </a:rPr>
              <a:t>           </a:t>
            </a:r>
            <a:endParaRPr kumimoji="1" lang="en-US" altLang="zh-CN" sz="2400" b="1" dirty="0">
              <a:latin typeface="楷体_GB2312" pitchFamily="49" charset="-122"/>
              <a:ea typeface="楷体_GB2312" pitchFamily="49" charset="-122"/>
            </a:endParaRPr>
          </a:p>
          <a:p>
            <a:pPr defTabSz="967105" eaLnBrk="1" hangingPunct="1"/>
            <a:r>
              <a:rPr kumimoji="1" lang="en-US" altLang="zh-CN" sz="2400" b="1" dirty="0">
                <a:latin typeface="楷体_GB2312" pitchFamily="49" charset="-122"/>
                <a:ea typeface="楷体_GB2312" pitchFamily="49" charset="-122"/>
              </a:rPr>
              <a:t>                    </a:t>
            </a:r>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a:p>
            <a:pPr defTabSz="967105" eaLnBrk="1" hangingPunct="1"/>
            <a:endParaRPr kumimoji="1" lang="en-US" altLang="zh-CN" sz="2400" b="1" dirty="0">
              <a:latin typeface="楷体_GB2312" pitchFamily="49" charset="-122"/>
              <a:ea typeface="楷体_GB2312" pitchFamily="49" charset="-122"/>
            </a:endParaRPr>
          </a:p>
        </p:txBody>
      </p:sp>
      <p:sp>
        <p:nvSpPr>
          <p:cNvPr id="23" name="Line 3099"/>
          <p:cNvSpPr>
            <a:spLocks noChangeShapeType="1"/>
          </p:cNvSpPr>
          <p:nvPr/>
        </p:nvSpPr>
        <p:spPr bwMode="auto">
          <a:xfrm>
            <a:off x="2104652" y="3063875"/>
            <a:ext cx="6096000" cy="15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3100"/>
          <p:cNvSpPr>
            <a:spLocks noChangeShapeType="1"/>
          </p:cNvSpPr>
          <p:nvPr/>
        </p:nvSpPr>
        <p:spPr bwMode="auto">
          <a:xfrm>
            <a:off x="5235202" y="2317750"/>
            <a:ext cx="0" cy="3733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3101"/>
          <p:cNvSpPr>
            <a:spLocks noChangeShapeType="1"/>
          </p:cNvSpPr>
          <p:nvPr/>
        </p:nvSpPr>
        <p:spPr bwMode="auto">
          <a:xfrm>
            <a:off x="2104652" y="3821113"/>
            <a:ext cx="6096000" cy="15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3102"/>
          <p:cNvSpPr>
            <a:spLocks noChangeShapeType="1"/>
          </p:cNvSpPr>
          <p:nvPr/>
        </p:nvSpPr>
        <p:spPr bwMode="auto">
          <a:xfrm>
            <a:off x="2104652" y="4579938"/>
            <a:ext cx="60960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3103"/>
          <p:cNvSpPr>
            <a:spLocks noChangeShapeType="1"/>
          </p:cNvSpPr>
          <p:nvPr/>
        </p:nvSpPr>
        <p:spPr bwMode="auto">
          <a:xfrm>
            <a:off x="2104652" y="5337175"/>
            <a:ext cx="6096000" cy="158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Rectangle 3104"/>
          <p:cNvSpPr>
            <a:spLocks noChangeArrowheads="1"/>
          </p:cNvSpPr>
          <p:nvPr/>
        </p:nvSpPr>
        <p:spPr bwMode="auto">
          <a:xfrm>
            <a:off x="3476252" y="2590800"/>
            <a:ext cx="1169988"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危害识别</a:t>
            </a:r>
            <a:endParaRPr kumimoji="1" lang="zh-CN" altLang="en-US" sz="2400" b="1">
              <a:latin typeface="楷体_GB2312" pitchFamily="49" charset="-122"/>
              <a:ea typeface="楷体_GB2312" pitchFamily="49" charset="-122"/>
            </a:endParaRPr>
          </a:p>
        </p:txBody>
      </p:sp>
      <p:sp>
        <p:nvSpPr>
          <p:cNvPr id="29" name="Rectangle 3105"/>
          <p:cNvSpPr>
            <a:spLocks noChangeArrowheads="1"/>
          </p:cNvSpPr>
          <p:nvPr/>
        </p:nvSpPr>
        <p:spPr bwMode="auto">
          <a:xfrm>
            <a:off x="6826646" y="5562600"/>
            <a:ext cx="1046163"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培训教育</a:t>
            </a:r>
            <a:endParaRPr kumimoji="1" lang="zh-CN" altLang="en-US" sz="2400" b="1">
              <a:latin typeface="楷体_GB2312" pitchFamily="49" charset="-122"/>
              <a:ea typeface="楷体_GB2312" pitchFamily="49" charset="-122"/>
            </a:endParaRPr>
          </a:p>
        </p:txBody>
      </p:sp>
      <p:sp>
        <p:nvSpPr>
          <p:cNvPr id="30" name="Rectangle 3106"/>
          <p:cNvSpPr>
            <a:spLocks noChangeArrowheads="1"/>
          </p:cNvSpPr>
          <p:nvPr/>
        </p:nvSpPr>
        <p:spPr bwMode="auto">
          <a:xfrm>
            <a:off x="6826646" y="4800600"/>
            <a:ext cx="1108075"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医学监督</a:t>
            </a:r>
            <a:endParaRPr kumimoji="1" lang="zh-CN" altLang="en-US" sz="2400" b="1">
              <a:latin typeface="楷体_GB2312" pitchFamily="49" charset="-122"/>
              <a:ea typeface="楷体_GB2312" pitchFamily="49" charset="-122"/>
            </a:endParaRPr>
          </a:p>
        </p:txBody>
      </p:sp>
      <p:sp>
        <p:nvSpPr>
          <p:cNvPr id="31" name="Rectangle 3107"/>
          <p:cNvSpPr>
            <a:spLocks noChangeArrowheads="1"/>
          </p:cNvSpPr>
          <p:nvPr/>
        </p:nvSpPr>
        <p:spPr bwMode="auto">
          <a:xfrm>
            <a:off x="6674246" y="4038600"/>
            <a:ext cx="1354138"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接触监测</a:t>
            </a:r>
            <a:endParaRPr kumimoji="1" lang="zh-CN" altLang="en-US" sz="2400" b="1">
              <a:latin typeface="楷体_GB2312" pitchFamily="49" charset="-122"/>
              <a:ea typeface="楷体_GB2312" pitchFamily="49" charset="-122"/>
            </a:endParaRPr>
          </a:p>
        </p:txBody>
      </p:sp>
      <p:sp>
        <p:nvSpPr>
          <p:cNvPr id="32" name="Rectangle 3108"/>
          <p:cNvSpPr>
            <a:spLocks noChangeArrowheads="1"/>
          </p:cNvSpPr>
          <p:nvPr/>
        </p:nvSpPr>
        <p:spPr bwMode="auto">
          <a:xfrm>
            <a:off x="6826646" y="3276600"/>
            <a:ext cx="1047750"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废物处理</a:t>
            </a:r>
            <a:endParaRPr kumimoji="1" lang="zh-CN" altLang="en-US" sz="2400" b="1">
              <a:latin typeface="楷体_GB2312" pitchFamily="49" charset="-122"/>
              <a:ea typeface="楷体_GB2312" pitchFamily="49" charset="-122"/>
            </a:endParaRPr>
          </a:p>
        </p:txBody>
      </p:sp>
      <p:sp>
        <p:nvSpPr>
          <p:cNvPr id="33" name="Rectangle 3109"/>
          <p:cNvSpPr>
            <a:spLocks noChangeArrowheads="1"/>
          </p:cNvSpPr>
          <p:nvPr/>
        </p:nvSpPr>
        <p:spPr bwMode="auto">
          <a:xfrm>
            <a:off x="6398145" y="2564904"/>
            <a:ext cx="1846263"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dirty="0">
                <a:latin typeface="楷体_GB2312" pitchFamily="49" charset="-122"/>
                <a:ea typeface="楷体_GB2312" pitchFamily="49" charset="-122"/>
              </a:rPr>
              <a:t>安全处理与使用</a:t>
            </a:r>
            <a:endParaRPr kumimoji="1" lang="zh-CN" altLang="en-US" sz="2400" b="1" dirty="0">
              <a:latin typeface="楷体_GB2312" pitchFamily="49" charset="-122"/>
              <a:ea typeface="楷体_GB2312" pitchFamily="49" charset="-122"/>
            </a:endParaRPr>
          </a:p>
        </p:txBody>
      </p:sp>
      <p:sp>
        <p:nvSpPr>
          <p:cNvPr id="34" name="Rectangle 3110"/>
          <p:cNvSpPr>
            <a:spLocks noChangeArrowheads="1"/>
          </p:cNvSpPr>
          <p:nvPr/>
        </p:nvSpPr>
        <p:spPr bwMode="auto">
          <a:xfrm>
            <a:off x="3552452" y="5562600"/>
            <a:ext cx="1047750" cy="35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安全传送</a:t>
            </a:r>
            <a:endParaRPr kumimoji="1" lang="zh-CN" altLang="en-US" sz="2400" b="1">
              <a:latin typeface="楷体_GB2312" pitchFamily="49" charset="-122"/>
              <a:ea typeface="楷体_GB2312" pitchFamily="49" charset="-122"/>
            </a:endParaRPr>
          </a:p>
        </p:txBody>
      </p:sp>
      <p:sp>
        <p:nvSpPr>
          <p:cNvPr id="35" name="Rectangle 3111"/>
          <p:cNvSpPr>
            <a:spLocks noChangeArrowheads="1"/>
          </p:cNvSpPr>
          <p:nvPr/>
        </p:nvSpPr>
        <p:spPr bwMode="auto">
          <a:xfrm>
            <a:off x="3476252" y="4800600"/>
            <a:ext cx="1169988"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安全贮存</a:t>
            </a:r>
            <a:endParaRPr kumimoji="1" lang="zh-CN" altLang="en-US" sz="2400" b="1">
              <a:latin typeface="楷体_GB2312" pitchFamily="49" charset="-122"/>
              <a:ea typeface="楷体_GB2312" pitchFamily="49" charset="-122"/>
            </a:endParaRPr>
          </a:p>
        </p:txBody>
      </p:sp>
      <p:sp>
        <p:nvSpPr>
          <p:cNvPr id="36" name="Rectangle 3112"/>
          <p:cNvSpPr>
            <a:spLocks noChangeArrowheads="1"/>
          </p:cNvSpPr>
          <p:nvPr/>
        </p:nvSpPr>
        <p:spPr bwMode="auto">
          <a:xfrm>
            <a:off x="3191669" y="4054475"/>
            <a:ext cx="1662112"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dirty="0">
                <a:latin typeface="楷体_GB2312" pitchFamily="49" charset="-122"/>
                <a:ea typeface="楷体_GB2312" pitchFamily="49" charset="-122"/>
              </a:rPr>
              <a:t>安全技术说明书</a:t>
            </a:r>
            <a:endParaRPr kumimoji="1" lang="zh-CN" altLang="en-US" sz="2400" b="1" dirty="0">
              <a:latin typeface="楷体_GB2312" pitchFamily="49" charset="-122"/>
              <a:ea typeface="楷体_GB2312" pitchFamily="49" charset="-122"/>
            </a:endParaRPr>
          </a:p>
        </p:txBody>
      </p:sp>
      <p:sp>
        <p:nvSpPr>
          <p:cNvPr id="37" name="Rectangle 3113"/>
          <p:cNvSpPr>
            <a:spLocks noChangeArrowheads="1"/>
          </p:cNvSpPr>
          <p:nvPr/>
        </p:nvSpPr>
        <p:spPr bwMode="auto">
          <a:xfrm>
            <a:off x="3552452" y="3276600"/>
            <a:ext cx="1047750"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6641" tIns="48321" rIns="96641" bIns="48321" anchor="ctr"/>
          <a:lstStyle/>
          <a:p>
            <a:pPr algn="ctr" defTabSz="967105" eaLnBrk="1" hangingPunct="1"/>
            <a:r>
              <a:rPr kumimoji="1" lang="zh-CN" altLang="en-US" sz="2400" b="1">
                <a:latin typeface="楷体_GB2312" pitchFamily="49" charset="-122"/>
                <a:ea typeface="楷体_GB2312" pitchFamily="49" charset="-122"/>
              </a:rPr>
              <a:t>安全标签</a:t>
            </a:r>
            <a:endParaRPr kumimoji="1" lang="zh-CN" altLang="en-US" sz="2400" b="1">
              <a:latin typeface="楷体_GB2312" pitchFamily="49" charset="-122"/>
              <a:ea typeface="楷体_GB2312" pitchFamily="49" charset="-122"/>
            </a:endParaRPr>
          </a:p>
        </p:txBody>
      </p:sp>
      <p:pic>
        <p:nvPicPr>
          <p:cNvPr id="38" name="Picture 3114" descr="gl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8477" y="3178175"/>
            <a:ext cx="833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115" descr="YJ-XL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565" y="4695825"/>
            <a:ext cx="8604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16" descr="BQ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8802" y="5454650"/>
            <a:ext cx="704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 name="Object 3117"/>
          <p:cNvGraphicFramePr>
            <a:graphicFrameLocks noChangeAspect="1"/>
          </p:cNvGraphicFramePr>
          <p:nvPr/>
        </p:nvGraphicFramePr>
        <p:xfrm>
          <a:off x="5532834" y="5486400"/>
          <a:ext cx="709612" cy="550863"/>
        </p:xfrm>
        <a:graphic>
          <a:graphicData uri="http://schemas.openxmlformats.org/presentationml/2006/ole">
            <mc:AlternateContent xmlns:mc="http://schemas.openxmlformats.org/markup-compatibility/2006">
              <mc:Choice xmlns:v="urn:schemas-microsoft-com:vml" Requires="v">
                <p:oleObj spid="_x0000_s6162" name="剪辑" r:id="rId4" imgW="2989580" imgH="2132330" progId="MS_ClipArt_Gallery.2">
                  <p:embed/>
                </p:oleObj>
              </mc:Choice>
              <mc:Fallback>
                <p:oleObj name="剪辑" r:id="rId4" imgW="2989580" imgH="2132330" progId="MS_ClipArt_Gallery.2">
                  <p:embed/>
                  <p:pic>
                    <p:nvPicPr>
                      <p:cNvPr id="0" name="图片 61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834" y="5486400"/>
                        <a:ext cx="709612"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2" name="Picture 3118" descr="fq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921" y="3178175"/>
            <a:ext cx="7318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119" descr="jy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4746" y="4695825"/>
            <a:ext cx="5810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 name="Object 3120"/>
          <p:cNvGraphicFramePr>
            <a:graphicFrameLocks noChangeAspect="1"/>
          </p:cNvGraphicFramePr>
          <p:nvPr/>
        </p:nvGraphicFramePr>
        <p:xfrm>
          <a:off x="5588396" y="3879850"/>
          <a:ext cx="546100" cy="682625"/>
        </p:xfrm>
        <a:graphic>
          <a:graphicData uri="http://schemas.openxmlformats.org/presentationml/2006/ole">
            <mc:AlternateContent xmlns:mc="http://schemas.openxmlformats.org/markup-compatibility/2006">
              <mc:Choice xmlns:v="urn:schemas-microsoft-com:vml" Requires="v">
                <p:oleObj spid="_x0000_s6163" name="剪辑" r:id="rId8" imgW="716915" imgH="892175" progId="MS_ClipArt_Gallery.2">
                  <p:embed/>
                </p:oleObj>
              </mc:Choice>
              <mc:Fallback>
                <p:oleObj name="剪辑" r:id="rId8" imgW="716915" imgH="892175" progId="MS_ClipArt_Gallery.2">
                  <p:embed/>
                  <p:pic>
                    <p:nvPicPr>
                      <p:cNvPr id="0" name="图片 61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396" y="3879850"/>
                        <a:ext cx="5461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5" name="Picture 3121" descr="gl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3937000"/>
            <a:ext cx="5381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122" descr="s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0095" y="2449513"/>
            <a:ext cx="7445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123" descr="Pathsy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8477" y="2449513"/>
            <a:ext cx="8699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00808"/>
            <a:ext cx="6785668" cy="1200329"/>
          </a:xfrm>
          <a:prstGeom prst="rect">
            <a:avLst/>
          </a:prstGeom>
          <a:noFill/>
        </p:spPr>
        <p:txBody>
          <a:bodyPr wrap="square" rtlCol="0">
            <a:spAutoFit/>
          </a:bodyPr>
          <a:lstStyle/>
          <a:p>
            <a:r>
              <a:rPr kumimoji="1" lang="en-US" altLang="zh-CN" b="1" dirty="0" smtClean="0">
                <a:solidFill>
                  <a:srgbClr val="CC0000"/>
                </a:solidFill>
                <a:latin typeface="楷体_GB2312" pitchFamily="49" charset="-122"/>
                <a:ea typeface="楷体_GB2312" pitchFamily="49" charset="-122"/>
              </a:rPr>
              <a:t>★</a:t>
            </a:r>
            <a:r>
              <a:rPr lang="zh-CN" altLang="en-US" b="1" dirty="0" smtClean="0"/>
              <a:t>危险化学品的定义：</a:t>
            </a:r>
            <a:endParaRPr lang="en-US" altLang="zh-CN" b="1" dirty="0" smtClean="0"/>
          </a:p>
          <a:p>
            <a:r>
              <a:rPr lang="zh-CN" altLang="en-US" dirty="0"/>
              <a:t>化学危险品是指具有易燃、易爆、腐蚀、毒害、放射性等危险性质，并在一定条件下能引起燃烧、爆炸和导致人体灼伤、死亡等事故的化学物品及放射性物品。</a:t>
            </a:r>
            <a:endParaRPr lang="zh-CN" altLang="en-US" dirty="0"/>
          </a:p>
        </p:txBody>
      </p:sp>
      <p:sp>
        <p:nvSpPr>
          <p:cNvPr id="4" name="矩形 3"/>
          <p:cNvSpPr/>
          <p:nvPr/>
        </p:nvSpPr>
        <p:spPr>
          <a:xfrm>
            <a:off x="1043608" y="2924944"/>
            <a:ext cx="6209604" cy="2585323"/>
          </a:xfrm>
          <a:prstGeom prst="rect">
            <a:avLst/>
          </a:prstGeom>
        </p:spPr>
        <p:txBody>
          <a:bodyPr wrap="square">
            <a:spAutoFit/>
          </a:bodyPr>
          <a:lstStyle/>
          <a:p>
            <a:r>
              <a:rPr kumimoji="1" lang="en-US" altLang="zh-CN" b="1" dirty="0" smtClean="0">
                <a:solidFill>
                  <a:srgbClr val="CC0000"/>
                </a:solidFill>
                <a:latin typeface="楷体_GB2312" pitchFamily="49" charset="-122"/>
                <a:ea typeface="楷体_GB2312" pitchFamily="49" charset="-122"/>
              </a:rPr>
              <a:t>★</a:t>
            </a:r>
            <a:r>
              <a:rPr lang="zh-CN" altLang="en-US" b="1" dirty="0"/>
              <a:t>危险</a:t>
            </a:r>
            <a:r>
              <a:rPr lang="zh-CN" altLang="en-US" b="1" dirty="0" smtClean="0"/>
              <a:t>化学品的</a:t>
            </a:r>
            <a:r>
              <a:rPr kumimoji="1" lang="zh-CN" altLang="en-US" b="1" dirty="0" smtClean="0">
                <a:latin typeface="楷体_GB2312" pitchFamily="49" charset="-122"/>
                <a:ea typeface="楷体_GB2312" pitchFamily="49" charset="-122"/>
              </a:rPr>
              <a:t>分类及特性：</a:t>
            </a:r>
            <a:endParaRPr lang="en-US" altLang="zh-CN" b="1" dirty="0" smtClean="0"/>
          </a:p>
          <a:p>
            <a:r>
              <a:rPr lang="zh-CN" altLang="en-US" dirty="0" smtClean="0"/>
              <a:t>第</a:t>
            </a:r>
            <a:r>
              <a:rPr lang="zh-CN" altLang="en-US" dirty="0"/>
              <a:t>一类：爆炸品。 </a:t>
            </a:r>
            <a:endParaRPr lang="zh-CN" altLang="en-US" dirty="0"/>
          </a:p>
          <a:p>
            <a:r>
              <a:rPr lang="zh-CN" altLang="en-US" dirty="0"/>
              <a:t>第二类：压缩气体和液化气体。 </a:t>
            </a:r>
            <a:endParaRPr lang="zh-CN" altLang="en-US" dirty="0"/>
          </a:p>
          <a:p>
            <a:r>
              <a:rPr lang="zh-CN" altLang="en-US" dirty="0"/>
              <a:t>第三类：易燃液体。 </a:t>
            </a:r>
            <a:endParaRPr lang="zh-CN" altLang="en-US" dirty="0"/>
          </a:p>
          <a:p>
            <a:r>
              <a:rPr lang="zh-CN" altLang="en-US" dirty="0"/>
              <a:t>第四类：易燃固体、自燃物品和遇湿易燃物品。 </a:t>
            </a:r>
            <a:endParaRPr lang="zh-CN" altLang="en-US" dirty="0"/>
          </a:p>
          <a:p>
            <a:r>
              <a:rPr lang="zh-CN" altLang="en-US" dirty="0"/>
              <a:t>第五类：氧化剂和有机过氧化物。 </a:t>
            </a:r>
            <a:endParaRPr lang="zh-CN" altLang="en-US" dirty="0"/>
          </a:p>
          <a:p>
            <a:r>
              <a:rPr lang="zh-CN" altLang="en-US" dirty="0"/>
              <a:t>第六类：毒害品。 </a:t>
            </a:r>
            <a:endParaRPr lang="zh-CN" altLang="en-US" dirty="0"/>
          </a:p>
          <a:p>
            <a:r>
              <a:rPr lang="zh-CN" altLang="en-US" dirty="0"/>
              <a:t>第七类：放射性物品。 </a:t>
            </a:r>
            <a:endParaRPr lang="zh-CN" altLang="en-US" dirty="0"/>
          </a:p>
          <a:p>
            <a:r>
              <a:rPr lang="zh-CN" altLang="en-US" dirty="0"/>
              <a:t>第八类：腐蚀</a:t>
            </a:r>
            <a:r>
              <a:rPr lang="zh-CN" altLang="en-US" dirty="0" smtClean="0"/>
              <a:t>品</a:t>
            </a:r>
            <a:r>
              <a:rPr lang="en-US" altLang="zh-CN" sz="1400" dirty="0" smtClean="0"/>
              <a:t>                </a:t>
            </a:r>
            <a:endParaRPr lang="en-US" altLang="zh-CN" sz="1400" dirty="0"/>
          </a:p>
        </p:txBody>
      </p:sp>
      <p:sp>
        <p:nvSpPr>
          <p:cNvPr id="5" name="TextBox 4"/>
          <p:cNvSpPr txBox="1"/>
          <p:nvPr/>
        </p:nvSpPr>
        <p:spPr>
          <a:xfrm>
            <a:off x="539552" y="1196752"/>
            <a:ext cx="1733167" cy="400110"/>
          </a:xfrm>
          <a:prstGeom prst="rect">
            <a:avLst/>
          </a:prstGeom>
          <a:noFill/>
        </p:spPr>
        <p:txBody>
          <a:bodyPr wrap="none" rtlCol="0">
            <a:spAutoFit/>
          </a:bodyPr>
          <a:lstStyle/>
          <a:p>
            <a:r>
              <a:rPr lang="zh-CN" altLang="en-US" sz="2000" b="1" dirty="0" smtClean="0">
                <a:solidFill>
                  <a:schemeClr val="accent4">
                    <a:lumMod val="60000"/>
                    <a:lumOff val="40000"/>
                  </a:schemeClr>
                </a:solidFill>
              </a:rPr>
              <a:t>本章节小结：</a:t>
            </a:r>
            <a:endParaRPr lang="zh-CN" altLang="en-US" sz="2000" b="1" dirty="0">
              <a:solidFill>
                <a:schemeClr val="accent4">
                  <a:lumMod val="60000"/>
                  <a:lumOff val="40000"/>
                </a:schemeClr>
              </a:solidFill>
            </a:endParaRPr>
          </a:p>
        </p:txBody>
      </p:sp>
      <p:sp>
        <p:nvSpPr>
          <p:cNvPr id="6" name="AutoShape 14"/>
          <p:cNvSpPr>
            <a:spLocks noChangeArrowheads="1"/>
          </p:cNvSpPr>
          <p:nvPr/>
        </p:nvSpPr>
        <p:spPr bwMode="auto">
          <a:xfrm>
            <a:off x="4198616" y="5301208"/>
            <a:ext cx="4765872" cy="717814"/>
          </a:xfrm>
          <a:prstGeom prst="roundRect">
            <a:avLst>
              <a:gd name="adj" fmla="val 16667"/>
            </a:avLst>
          </a:prstGeom>
          <a:solidFill>
            <a:schemeClr val="accent1">
              <a:lumMod val="20000"/>
              <a:lumOff val="80000"/>
            </a:schemeClr>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b="1">
              <a:latin typeface="楷体_GB2312" pitchFamily="49" charset="-122"/>
              <a:ea typeface="楷体_GB2312" pitchFamily="49" charset="-122"/>
            </a:endParaRPr>
          </a:p>
        </p:txBody>
      </p:sp>
      <p:sp>
        <p:nvSpPr>
          <p:cNvPr id="7" name="TextBox 6"/>
          <p:cNvSpPr txBox="1"/>
          <p:nvPr/>
        </p:nvSpPr>
        <p:spPr>
          <a:xfrm>
            <a:off x="4320395" y="5510267"/>
            <a:ext cx="4572085" cy="400110"/>
          </a:xfrm>
          <a:prstGeom prst="rect">
            <a:avLst/>
          </a:prstGeom>
          <a:noFill/>
        </p:spPr>
        <p:txBody>
          <a:bodyPr wrap="none" rtlCol="0">
            <a:spAutoFit/>
          </a:bodyPr>
          <a:lstStyle/>
          <a:p>
            <a:r>
              <a:rPr lang="zh-CN" altLang="en-US" sz="2000" b="1" dirty="0" smtClean="0">
                <a:solidFill>
                  <a:srgbClr val="FF0000"/>
                </a:solidFill>
              </a:rPr>
              <a:t>还有重要的一点就是危险化学品的标识</a:t>
            </a:r>
            <a:endParaRPr lang="en-US" altLang="zh-CN" sz="2000" b="1" dirty="0" smtClean="0">
              <a:solidFill>
                <a:srgbClr val="FF0000"/>
              </a:solidFill>
            </a:endParaRPr>
          </a:p>
        </p:txBody>
      </p:sp>
      <p:sp>
        <p:nvSpPr>
          <p:cNvPr id="8" name="TextBox 7"/>
          <p:cNvSpPr txBox="1"/>
          <p:nvPr/>
        </p:nvSpPr>
        <p:spPr>
          <a:xfrm>
            <a:off x="1043608" y="5579948"/>
            <a:ext cx="3104802" cy="369332"/>
          </a:xfrm>
          <a:prstGeom prst="rect">
            <a:avLst/>
          </a:prstGeom>
          <a:noFill/>
        </p:spPr>
        <p:txBody>
          <a:bodyPr wrap="square" rtlCol="0">
            <a:spAutoFit/>
          </a:bodyPr>
          <a:lstStyle/>
          <a:p>
            <a:r>
              <a:rPr kumimoji="1" lang="en-US" altLang="zh-CN" b="1" dirty="0" smtClean="0">
                <a:solidFill>
                  <a:srgbClr val="CC0000"/>
                </a:solidFill>
                <a:latin typeface="楷体_GB2312" pitchFamily="49" charset="-122"/>
                <a:ea typeface="楷体_GB2312" pitchFamily="49" charset="-122"/>
              </a:rPr>
              <a:t>★</a:t>
            </a:r>
            <a:r>
              <a:rPr lang="zh-CN" altLang="en-US" b="1" dirty="0" smtClean="0"/>
              <a:t>化学品的危害及控制原则</a:t>
            </a:r>
            <a:endParaRPr lang="en-US" altLang="zh-CN" b="1" dirty="0" smtClean="0"/>
          </a:p>
        </p:txBody>
      </p:sp>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196752"/>
            <a:ext cx="1733167" cy="400110"/>
          </a:xfrm>
          <a:prstGeom prst="rect">
            <a:avLst/>
          </a:prstGeom>
          <a:noFill/>
        </p:spPr>
        <p:txBody>
          <a:bodyPr wrap="none" rtlCol="0">
            <a:spAutoFit/>
          </a:bodyPr>
          <a:lstStyle/>
          <a:p>
            <a:r>
              <a:rPr lang="zh-CN" altLang="en-US" sz="2000" b="1" dirty="0" smtClean="0">
                <a:solidFill>
                  <a:schemeClr val="accent4">
                    <a:lumMod val="60000"/>
                    <a:lumOff val="40000"/>
                  </a:schemeClr>
                </a:solidFill>
              </a:rPr>
              <a:t>本章节小结：</a:t>
            </a:r>
            <a:endParaRPr lang="zh-CN" altLang="en-US" sz="2000" b="1" dirty="0">
              <a:solidFill>
                <a:schemeClr val="accent4">
                  <a:lumMod val="60000"/>
                  <a:lumOff val="40000"/>
                </a:schemeClr>
              </a:solidFill>
            </a:endParaRPr>
          </a:p>
        </p:txBody>
      </p:sp>
      <p:sp>
        <p:nvSpPr>
          <p:cNvPr id="9" name="Text Box 3"/>
          <p:cNvSpPr txBox="1">
            <a:spLocks noChangeArrowheads="1"/>
          </p:cNvSpPr>
          <p:nvPr/>
        </p:nvSpPr>
        <p:spPr bwMode="auto">
          <a:xfrm>
            <a:off x="452536" y="1815207"/>
            <a:ext cx="2659702" cy="461665"/>
          </a:xfrm>
          <a:prstGeom prst="rect">
            <a:avLst/>
          </a:prstGeom>
          <a:solidFill>
            <a:srgbClr val="FFC000"/>
          </a:solidFill>
          <a:ln w="9525">
            <a:noFill/>
            <a:miter lim="800000"/>
          </a:ln>
          <a:effectLst/>
        </p:spPr>
        <p:txBody>
          <a:bodyPr wrap="none">
            <a:spAutoFit/>
          </a:bodyPr>
          <a:lstStyle/>
          <a:p>
            <a:r>
              <a:rPr kumimoji="1" lang="zh-CN" altLang="en-US" sz="2400" b="1" dirty="0" smtClean="0">
                <a:latin typeface="Times New Roman" panose="02020603050405020304" pitchFamily="18" charset="0"/>
              </a:rPr>
              <a:t>危险化学品的标识</a:t>
            </a:r>
            <a:endParaRPr kumimoji="1" lang="zh-CN" altLang="en-US" sz="2400" dirty="0">
              <a:latin typeface="Times New Roman" panose="02020603050405020304" pitchFamily="18" charset="0"/>
            </a:endParaRPr>
          </a:p>
        </p:txBody>
      </p:sp>
      <p:graphicFrame>
        <p:nvGraphicFramePr>
          <p:cNvPr id="10" name="表格 9"/>
          <p:cNvGraphicFramePr>
            <a:graphicFrameLocks noGrp="1"/>
          </p:cNvGraphicFramePr>
          <p:nvPr/>
        </p:nvGraphicFramePr>
        <p:xfrm>
          <a:off x="1452668" y="2464167"/>
          <a:ext cx="6096000" cy="1840876"/>
        </p:xfrm>
        <a:graphic>
          <a:graphicData uri="http://schemas.openxmlformats.org/drawingml/2006/table">
            <a:tbl>
              <a:tblPr firstRow="1" bandRow="1">
                <a:tableStyleId>{5C22544A-7EE6-4342-B048-85BDC9FD1C3A}</a:tableStyleId>
              </a:tblPr>
              <a:tblGrid>
                <a:gridCol w="1524000"/>
                <a:gridCol w="1524000"/>
                <a:gridCol w="1524000"/>
                <a:gridCol w="1524000"/>
              </a:tblGrid>
              <a:tr h="474875">
                <a:tc>
                  <a:txBody>
                    <a:bodyPr/>
                    <a:lstStyle/>
                    <a:p>
                      <a:pPr algn="ctr"/>
                      <a:r>
                        <a:rPr lang="zh-CN" altLang="en-US" dirty="0" smtClean="0"/>
                        <a:t>爆炸品</a:t>
                      </a:r>
                      <a:endParaRPr lang="zh-CN" altLang="en-US" dirty="0"/>
                    </a:p>
                  </a:txBody>
                  <a:tcPr/>
                </a:tc>
                <a:tc>
                  <a:txBody>
                    <a:bodyPr/>
                    <a:lstStyle/>
                    <a:p>
                      <a:pPr algn="ctr"/>
                      <a:r>
                        <a:rPr lang="zh-CN" altLang="en-US" dirty="0" smtClean="0"/>
                        <a:t>压缩气体</a:t>
                      </a:r>
                      <a:endParaRPr lang="zh-CN" altLang="en-US" dirty="0"/>
                    </a:p>
                  </a:txBody>
                  <a:tcPr/>
                </a:tc>
                <a:tc>
                  <a:txBody>
                    <a:bodyPr/>
                    <a:lstStyle/>
                    <a:p>
                      <a:pPr algn="ctr"/>
                      <a:r>
                        <a:rPr lang="zh-CN" altLang="en-US" dirty="0" smtClean="0"/>
                        <a:t>易燃液体</a:t>
                      </a:r>
                      <a:endParaRPr lang="zh-CN" altLang="en-US" dirty="0"/>
                    </a:p>
                  </a:txBody>
                  <a:tcPr/>
                </a:tc>
                <a:tc>
                  <a:txBody>
                    <a:bodyPr/>
                    <a:lstStyle/>
                    <a:p>
                      <a:pPr algn="ctr"/>
                      <a:r>
                        <a:rPr lang="zh-CN" altLang="en-US" dirty="0" smtClean="0"/>
                        <a:t>易燃固体</a:t>
                      </a:r>
                      <a:endParaRPr lang="zh-CN" altLang="en-US" dirty="0"/>
                    </a:p>
                  </a:txBody>
                  <a:tcPr/>
                </a:tc>
              </a:tr>
              <a:tr h="1366001">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graphicFrame>
        <p:nvGraphicFramePr>
          <p:cNvPr id="11" name="表格 10"/>
          <p:cNvGraphicFramePr>
            <a:graphicFrameLocks noGrp="1"/>
          </p:cNvGraphicFramePr>
          <p:nvPr/>
        </p:nvGraphicFramePr>
        <p:xfrm>
          <a:off x="1428898" y="4464431"/>
          <a:ext cx="6096000" cy="1714512"/>
        </p:xfrm>
        <a:graphic>
          <a:graphicData uri="http://schemas.openxmlformats.org/drawingml/2006/table">
            <a:tbl>
              <a:tblPr firstRow="1" bandRow="1">
                <a:tableStyleId>{5C22544A-7EE6-4342-B048-85BDC9FD1C3A}</a:tableStyleId>
              </a:tblPr>
              <a:tblGrid>
                <a:gridCol w="1524000"/>
                <a:gridCol w="1524000"/>
                <a:gridCol w="1524000"/>
                <a:gridCol w="1524000"/>
              </a:tblGrid>
              <a:tr h="442278">
                <a:tc>
                  <a:txBody>
                    <a:bodyPr/>
                    <a:lstStyle/>
                    <a:p>
                      <a:pPr algn="ctr"/>
                      <a:r>
                        <a:rPr lang="zh-CN" altLang="en-US" dirty="0" smtClean="0"/>
                        <a:t>氧化剂</a:t>
                      </a:r>
                      <a:endParaRPr lang="zh-CN" altLang="en-US" dirty="0"/>
                    </a:p>
                  </a:txBody>
                  <a:tcPr/>
                </a:tc>
                <a:tc>
                  <a:txBody>
                    <a:bodyPr/>
                    <a:lstStyle/>
                    <a:p>
                      <a:pPr algn="ctr"/>
                      <a:r>
                        <a:rPr lang="zh-CN" altLang="en-US" dirty="0" smtClean="0"/>
                        <a:t>毒害品</a:t>
                      </a:r>
                      <a:endParaRPr lang="zh-CN" altLang="en-US" dirty="0"/>
                    </a:p>
                  </a:txBody>
                  <a:tcPr/>
                </a:tc>
                <a:tc>
                  <a:txBody>
                    <a:bodyPr/>
                    <a:lstStyle/>
                    <a:p>
                      <a:pPr algn="ctr"/>
                      <a:r>
                        <a:rPr lang="zh-CN" altLang="en-US" dirty="0" smtClean="0"/>
                        <a:t>放射性物品</a:t>
                      </a:r>
                      <a:endParaRPr lang="zh-CN" altLang="en-US" dirty="0"/>
                    </a:p>
                  </a:txBody>
                  <a:tcPr/>
                </a:tc>
                <a:tc>
                  <a:txBody>
                    <a:bodyPr/>
                    <a:lstStyle/>
                    <a:p>
                      <a:pPr algn="ctr"/>
                      <a:r>
                        <a:rPr lang="zh-CN" altLang="en-US" dirty="0" smtClean="0"/>
                        <a:t>腐蚀品</a:t>
                      </a:r>
                      <a:endParaRPr lang="zh-CN" altLang="en-US" dirty="0"/>
                    </a:p>
                  </a:txBody>
                  <a:tcPr/>
                </a:tc>
              </a:tr>
              <a:tr h="1272234">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grpSp>
        <p:nvGrpSpPr>
          <p:cNvPr id="12" name="组合 11"/>
          <p:cNvGrpSpPr/>
          <p:nvPr/>
        </p:nvGrpSpPr>
        <p:grpSpPr>
          <a:xfrm>
            <a:off x="1452668" y="2947721"/>
            <a:ext cx="6143668" cy="1357322"/>
            <a:chOff x="1428728" y="2500306"/>
            <a:chExt cx="6143668" cy="1357322"/>
          </a:xfrm>
        </p:grpSpPr>
        <p:pic>
          <p:nvPicPr>
            <p:cNvPr id="13" name="Picture 3"/>
            <p:cNvPicPr>
              <a:picLocks noChangeAspect="1" noChangeArrowheads="1"/>
            </p:cNvPicPr>
            <p:nvPr/>
          </p:nvPicPr>
          <p:blipFill>
            <a:blip r:embed="rId1" cstate="print"/>
            <a:srcRect/>
            <a:stretch>
              <a:fillRect/>
            </a:stretch>
          </p:blipFill>
          <p:spPr bwMode="auto">
            <a:xfrm>
              <a:off x="1428728" y="2500306"/>
              <a:ext cx="1500197" cy="1357322"/>
            </a:xfrm>
            <a:prstGeom prst="rect">
              <a:avLst/>
            </a:prstGeom>
            <a:noFill/>
          </p:spPr>
        </p:pic>
        <p:pic>
          <p:nvPicPr>
            <p:cNvPr id="14" name="Picture 5"/>
            <p:cNvPicPr>
              <a:picLocks noChangeAspect="1" noChangeArrowheads="1"/>
            </p:cNvPicPr>
            <p:nvPr/>
          </p:nvPicPr>
          <p:blipFill>
            <a:blip r:embed="rId2" cstate="print"/>
            <a:srcRect/>
            <a:stretch>
              <a:fillRect/>
            </a:stretch>
          </p:blipFill>
          <p:spPr bwMode="auto">
            <a:xfrm>
              <a:off x="2928926" y="2500306"/>
              <a:ext cx="1500198" cy="1357322"/>
            </a:xfrm>
            <a:prstGeom prst="rect">
              <a:avLst/>
            </a:prstGeom>
            <a:noFill/>
          </p:spPr>
        </p:pic>
        <p:pic>
          <p:nvPicPr>
            <p:cNvPr id="15" name="Picture 7"/>
            <p:cNvPicPr>
              <a:picLocks noChangeAspect="1" noChangeArrowheads="1"/>
            </p:cNvPicPr>
            <p:nvPr/>
          </p:nvPicPr>
          <p:blipFill>
            <a:blip r:embed="rId3" cstate="print"/>
            <a:srcRect/>
            <a:stretch>
              <a:fillRect/>
            </a:stretch>
          </p:blipFill>
          <p:spPr bwMode="auto">
            <a:xfrm>
              <a:off x="4429125" y="2500306"/>
              <a:ext cx="1571635" cy="1357200"/>
            </a:xfrm>
            <a:prstGeom prst="rect">
              <a:avLst/>
            </a:prstGeom>
            <a:noFill/>
          </p:spPr>
        </p:pic>
        <p:pic>
          <p:nvPicPr>
            <p:cNvPr id="16" name="Picture 9"/>
            <p:cNvPicPr>
              <a:picLocks noChangeAspect="1" noChangeArrowheads="1"/>
            </p:cNvPicPr>
            <p:nvPr/>
          </p:nvPicPr>
          <p:blipFill>
            <a:blip r:embed="rId4" cstate="print"/>
            <a:srcRect/>
            <a:stretch>
              <a:fillRect/>
            </a:stretch>
          </p:blipFill>
          <p:spPr bwMode="auto">
            <a:xfrm>
              <a:off x="6000760" y="2500306"/>
              <a:ext cx="1571636" cy="1357200"/>
            </a:xfrm>
            <a:prstGeom prst="rect">
              <a:avLst/>
            </a:prstGeom>
            <a:noFill/>
          </p:spPr>
        </p:pic>
      </p:grpSp>
      <p:grpSp>
        <p:nvGrpSpPr>
          <p:cNvPr id="17" name="组合 16"/>
          <p:cNvGrpSpPr/>
          <p:nvPr/>
        </p:nvGrpSpPr>
        <p:grpSpPr>
          <a:xfrm>
            <a:off x="1452668" y="4858039"/>
            <a:ext cx="6000792" cy="1375830"/>
            <a:chOff x="1428728" y="4410624"/>
            <a:chExt cx="6000792" cy="1375830"/>
          </a:xfrm>
        </p:grpSpPr>
        <p:pic>
          <p:nvPicPr>
            <p:cNvPr id="18" name="Picture 11"/>
            <p:cNvPicPr>
              <a:picLocks noChangeAspect="1" noChangeArrowheads="1"/>
            </p:cNvPicPr>
            <p:nvPr/>
          </p:nvPicPr>
          <p:blipFill>
            <a:blip r:embed="rId5" cstate="print"/>
            <a:srcRect/>
            <a:stretch>
              <a:fillRect/>
            </a:stretch>
          </p:blipFill>
          <p:spPr bwMode="auto">
            <a:xfrm>
              <a:off x="1428728" y="4429132"/>
              <a:ext cx="1500198" cy="1357200"/>
            </a:xfrm>
            <a:prstGeom prst="rect">
              <a:avLst/>
            </a:prstGeom>
            <a:noFill/>
          </p:spPr>
        </p:pic>
        <p:pic>
          <p:nvPicPr>
            <p:cNvPr id="19" name="Picture 13"/>
            <p:cNvPicPr>
              <a:picLocks noChangeAspect="1" noChangeArrowheads="1"/>
            </p:cNvPicPr>
            <p:nvPr/>
          </p:nvPicPr>
          <p:blipFill>
            <a:blip r:embed="rId6" cstate="print"/>
            <a:srcRect/>
            <a:stretch>
              <a:fillRect/>
            </a:stretch>
          </p:blipFill>
          <p:spPr bwMode="auto">
            <a:xfrm>
              <a:off x="2928926" y="4429132"/>
              <a:ext cx="1530110" cy="1357200"/>
            </a:xfrm>
            <a:prstGeom prst="rect">
              <a:avLst/>
            </a:prstGeom>
            <a:noFill/>
          </p:spPr>
        </p:pic>
        <p:pic>
          <p:nvPicPr>
            <p:cNvPr id="20" name="Picture 6" descr="http://www.hxpaq.com.cn/Fl071.gif"/>
            <p:cNvPicPr>
              <a:picLocks noChangeAspect="1" noChangeArrowheads="1"/>
            </p:cNvPicPr>
            <p:nvPr/>
          </p:nvPicPr>
          <p:blipFill>
            <a:blip r:embed="rId7" r:link="rId8" cstate="print"/>
            <a:srcRect/>
            <a:stretch>
              <a:fillRect/>
            </a:stretch>
          </p:blipFill>
          <p:spPr bwMode="auto">
            <a:xfrm>
              <a:off x="4500562" y="4429132"/>
              <a:ext cx="1428760" cy="1357200"/>
            </a:xfrm>
            <a:prstGeom prst="rect">
              <a:avLst/>
            </a:prstGeom>
            <a:noFill/>
          </p:spPr>
        </p:pic>
        <p:pic>
          <p:nvPicPr>
            <p:cNvPr id="21" name="Picture 4" descr="http://www.hxpaq.com.cn/Fl08.gif"/>
            <p:cNvPicPr>
              <a:picLocks noChangeAspect="1" noChangeArrowheads="1"/>
            </p:cNvPicPr>
            <p:nvPr/>
          </p:nvPicPr>
          <p:blipFill>
            <a:blip r:embed="rId9" r:link="rId8" cstate="print"/>
            <a:srcRect/>
            <a:stretch>
              <a:fillRect/>
            </a:stretch>
          </p:blipFill>
          <p:spPr bwMode="auto">
            <a:xfrm>
              <a:off x="6049992" y="4410624"/>
              <a:ext cx="1379528" cy="1375830"/>
            </a:xfrm>
            <a:prstGeom prst="rect">
              <a:avLst/>
            </a:prstGeom>
            <a:noFill/>
            <a:ln w="9525">
              <a:noFill/>
              <a:miter lim="800000"/>
              <a:headEnd/>
              <a:tailEnd/>
            </a:ln>
          </p:spPr>
        </p:pic>
      </p:gr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851104"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一、危险化学品的定义和分类及其危害</a:t>
            </a:r>
            <a:endParaRPr lang="zh-CN" altLang="en-US" sz="2800" dirty="0" smtClean="0">
              <a:solidFill>
                <a:srgbClr val="FF0000"/>
              </a:solidFill>
              <a:ea typeface="宋体" panose="02010600030101010101" pitchFamily="2" charset="-122"/>
            </a:endParaRPr>
          </a:p>
        </p:txBody>
      </p:sp>
      <p:sp>
        <p:nvSpPr>
          <p:cNvPr id="3" name="Rectangle 3"/>
          <p:cNvSpPr txBox="1">
            <a:spLocks noChangeArrowheads="1"/>
          </p:cNvSpPr>
          <p:nvPr/>
        </p:nvSpPr>
        <p:spPr>
          <a:xfrm>
            <a:off x="457200" y="1988840"/>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marL="0" indent="0">
              <a:lnSpc>
                <a:spcPct val="80000"/>
              </a:lnSpc>
              <a:buNone/>
            </a:pPr>
            <a:r>
              <a:rPr lang="en-US" altLang="zh-CN" sz="2400" b="1" dirty="0" smtClean="0">
                <a:solidFill>
                  <a:srgbClr val="FF0000"/>
                </a:solidFill>
                <a:ea typeface="宋体" panose="02010600030101010101" pitchFamily="2" charset="-122"/>
              </a:rPr>
              <a:t>1.1  </a:t>
            </a:r>
            <a:r>
              <a:rPr lang="zh-CN" altLang="en-US" sz="2400" b="1" dirty="0" smtClean="0">
                <a:solidFill>
                  <a:srgbClr val="FF0000"/>
                </a:solidFill>
                <a:ea typeface="宋体" panose="02010600030101010101" pitchFamily="2" charset="-122"/>
              </a:rPr>
              <a:t>危险化学品定义</a:t>
            </a:r>
            <a:endParaRPr lang="zh-CN" altLang="en-US" sz="2000" b="1" dirty="0" smtClean="0">
              <a:solidFill>
                <a:srgbClr val="FF0000"/>
              </a:solidFill>
              <a:ea typeface="宋体" panose="02010600030101010101" pitchFamily="2" charset="-122"/>
            </a:endParaRPr>
          </a:p>
          <a:p>
            <a:r>
              <a:rPr lang="zh-CN" altLang="en-US" sz="2000" dirty="0" smtClean="0">
                <a:ea typeface="宋体" panose="02010600030101010101" pitchFamily="2" charset="-122"/>
              </a:rPr>
              <a:t>化学危险品是指具有易燃、易爆、腐蚀、毒害、放射性等危险性质，并在一定条件下能引起燃烧、爆炸和导致人体灼伤、死亡等事故的化学物品及放射性物品。化学危险物品约有</a:t>
            </a:r>
            <a:r>
              <a:rPr lang="en-US" altLang="zh-CN" sz="2000" dirty="0" smtClean="0">
                <a:ea typeface="宋体" panose="02010600030101010101" pitchFamily="2" charset="-122"/>
              </a:rPr>
              <a:t>6000</a:t>
            </a:r>
            <a:r>
              <a:rPr lang="zh-CN" altLang="en-US" sz="2000" dirty="0" smtClean="0">
                <a:ea typeface="宋体" panose="02010600030101010101" pitchFamily="2" charset="-122"/>
              </a:rPr>
              <a:t>余种，目前常见的、用</a:t>
            </a:r>
            <a:endParaRPr lang="zh-CN" altLang="en-US" sz="2000" dirty="0" smtClean="0">
              <a:ea typeface="宋体" panose="02010600030101010101" pitchFamily="2" charset="-122"/>
            </a:endParaRPr>
          </a:p>
          <a:p>
            <a:pPr>
              <a:buFont typeface="Wingdings" panose="05000000000000000000" pitchFamily="2" charset="2"/>
              <a:buNone/>
            </a:pPr>
            <a:r>
              <a:rPr lang="zh-CN" altLang="en-US" sz="2000" dirty="0" smtClean="0">
                <a:ea typeface="宋体" panose="02010600030101010101" pitchFamily="2" charset="-122"/>
              </a:rPr>
              <a:t>    途较广的有近</a:t>
            </a:r>
            <a:r>
              <a:rPr lang="en-US" altLang="zh-CN" sz="2000" dirty="0" smtClean="0">
                <a:ea typeface="宋体" panose="02010600030101010101" pitchFamily="2" charset="-122"/>
              </a:rPr>
              <a:t>2000</a:t>
            </a:r>
            <a:r>
              <a:rPr lang="zh-CN" altLang="en-US" sz="2000" dirty="0" smtClean="0">
                <a:ea typeface="宋体" panose="02010600030101010101" pitchFamily="2" charset="-122"/>
              </a:rPr>
              <a:t>种左右。</a:t>
            </a:r>
            <a:endParaRPr lang="zh-CN" altLang="en-US" sz="2000" dirty="0" smtClean="0">
              <a:ea typeface="宋体" panose="02010600030101010101" pitchFamily="2" charset="-122"/>
            </a:endParaRPr>
          </a:p>
          <a:p>
            <a:pPr>
              <a:lnSpc>
                <a:spcPct val="80000"/>
              </a:lnSpc>
              <a:buFont typeface="Wingdings" panose="05000000000000000000" pitchFamily="2" charset="2"/>
              <a:buNone/>
            </a:pPr>
            <a:endParaRPr lang="zh-CN" altLang="en-US" sz="2000" dirty="0" smtClean="0">
              <a:solidFill>
                <a:srgbClr val="0000FF"/>
              </a:solidFill>
              <a:ea typeface="宋体" panose="02010600030101010101" pitchFamily="2" charset="-122"/>
            </a:endParaRPr>
          </a:p>
          <a:p>
            <a:pPr>
              <a:lnSpc>
                <a:spcPct val="80000"/>
              </a:lnSpc>
            </a:pPr>
            <a:r>
              <a:rPr lang="zh-CN" altLang="en-US" sz="2000" dirty="0" smtClean="0">
                <a:solidFill>
                  <a:srgbClr val="0000FF"/>
                </a:solidFill>
                <a:ea typeface="宋体" panose="02010600030101010101" pitchFamily="2" charset="-122"/>
              </a:rPr>
              <a:t>危险化学品特征</a:t>
            </a:r>
            <a:endParaRPr lang="zh-CN" altLang="en-US" sz="2000" dirty="0" smtClean="0">
              <a:solidFill>
                <a:srgbClr val="0000FF"/>
              </a:solidFill>
              <a:ea typeface="宋体" panose="02010600030101010101" pitchFamily="2" charset="-122"/>
            </a:endParaRPr>
          </a:p>
          <a:p>
            <a:pPr>
              <a:lnSpc>
                <a:spcPct val="80000"/>
              </a:lnSpc>
            </a:pPr>
            <a:r>
              <a:rPr lang="zh-CN" altLang="en-US" sz="2000" dirty="0" smtClean="0">
                <a:ea typeface="宋体" panose="02010600030101010101" pitchFamily="2" charset="-122"/>
              </a:rPr>
              <a:t>　　（</a:t>
            </a:r>
            <a:r>
              <a:rPr lang="en-US" altLang="zh-CN" sz="2000" dirty="0" smtClean="0">
                <a:ea typeface="宋体" panose="02010600030101010101" pitchFamily="2" charset="-122"/>
              </a:rPr>
              <a:t>1</a:t>
            </a:r>
            <a:r>
              <a:rPr lang="zh-CN" altLang="en-US" sz="2000" dirty="0" smtClean="0">
                <a:ea typeface="宋体" panose="02010600030101010101" pitchFamily="2" charset="-122"/>
              </a:rPr>
              <a:t>） 具有爆炸性、易燃、毒害、腐蚀、放射性等性质； </a:t>
            </a:r>
            <a:endParaRPr lang="zh-CN" altLang="en-US" sz="2000" dirty="0" smtClean="0">
              <a:ea typeface="宋体" panose="02010600030101010101" pitchFamily="2" charset="-122"/>
            </a:endParaRPr>
          </a:p>
          <a:p>
            <a:pPr>
              <a:lnSpc>
                <a:spcPct val="80000"/>
              </a:lnSpc>
            </a:pPr>
            <a:r>
              <a:rPr lang="zh-CN" altLang="en-US" sz="2000" dirty="0" smtClean="0">
                <a:ea typeface="宋体" panose="02010600030101010101" pitchFamily="2" charset="-122"/>
              </a:rPr>
              <a:t>　　（</a:t>
            </a:r>
            <a:r>
              <a:rPr lang="en-US" altLang="zh-CN" sz="2000" dirty="0" smtClean="0">
                <a:ea typeface="宋体" panose="02010600030101010101" pitchFamily="2" charset="-122"/>
              </a:rPr>
              <a:t>2</a:t>
            </a:r>
            <a:r>
              <a:rPr lang="zh-CN" altLang="en-US" sz="2000" dirty="0" smtClean="0">
                <a:ea typeface="宋体" panose="02010600030101010101" pitchFamily="2" charset="-122"/>
              </a:rPr>
              <a:t>） 在生产、运输、使用、储存和回收过程中易造成人员伤亡和财产损毁； </a:t>
            </a:r>
            <a:endParaRPr lang="zh-CN" altLang="en-US" sz="2000" dirty="0" smtClean="0">
              <a:ea typeface="宋体" panose="02010600030101010101" pitchFamily="2" charset="-122"/>
            </a:endParaRPr>
          </a:p>
          <a:p>
            <a:pPr>
              <a:lnSpc>
                <a:spcPct val="80000"/>
              </a:lnSpc>
            </a:pPr>
            <a:r>
              <a:rPr lang="zh-CN" altLang="en-US" sz="2000" dirty="0" smtClean="0">
                <a:ea typeface="宋体" panose="02010600030101010101" pitchFamily="2" charset="-122"/>
              </a:rPr>
              <a:t>　　（</a:t>
            </a:r>
            <a:r>
              <a:rPr lang="en-US" altLang="zh-CN" sz="2000" dirty="0" smtClean="0">
                <a:ea typeface="宋体" panose="02010600030101010101" pitchFamily="2" charset="-122"/>
              </a:rPr>
              <a:t>3</a:t>
            </a:r>
            <a:r>
              <a:rPr lang="zh-CN" altLang="en-US" sz="2000" dirty="0" smtClean="0">
                <a:ea typeface="宋体" panose="02010600030101010101" pitchFamily="2" charset="-122"/>
              </a:rPr>
              <a:t>） 需要特别防护的。 </a:t>
            </a:r>
            <a:endParaRPr lang="zh-CN" altLang="en-US" sz="2000" dirty="0" smtClean="0">
              <a:ea typeface="宋体" panose="02010600030101010101" pitchFamily="2" charset="-122"/>
            </a:endParaRPr>
          </a:p>
          <a:p>
            <a:pPr>
              <a:lnSpc>
                <a:spcPct val="80000"/>
              </a:lnSpc>
            </a:pPr>
            <a:r>
              <a:rPr lang="zh-CN" altLang="en-US" sz="2000" dirty="0" smtClean="0">
                <a:ea typeface="宋体" panose="02010600030101010101" pitchFamily="2" charset="-122"/>
              </a:rPr>
              <a:t>　　一般认为，只要同时满足了以上三个特征，即为危险品。 </a:t>
            </a:r>
            <a:endParaRPr lang="zh-CN" altLang="en-US" sz="2000" dirty="0" smtClean="0">
              <a:ea typeface="宋体" panose="02010600030101010101" pitchFamily="2" charset="-122"/>
            </a:endParaRPr>
          </a:p>
          <a:p>
            <a:pPr>
              <a:lnSpc>
                <a:spcPct val="80000"/>
              </a:lnSpc>
            </a:pPr>
            <a:r>
              <a:rPr lang="zh-CN" altLang="en-US" sz="2000" dirty="0" smtClean="0">
                <a:ea typeface="宋体" panose="02010600030101010101" pitchFamily="2" charset="-122"/>
              </a:rPr>
              <a:t>　　如果此类危险品为化学品，那么它就是危险化学品。</a:t>
            </a:r>
            <a:endParaRPr lang="zh-CN" altLang="en-US" sz="20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29576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a:t>
            </a:r>
            <a:endParaRPr lang="zh-CN" altLang="en-US" sz="2500" b="1" i="1" dirty="0">
              <a:solidFill>
                <a:srgbClr val="FF0000"/>
              </a:solidFill>
            </a:endParaRPr>
          </a:p>
        </p:txBody>
      </p:sp>
      <p:sp>
        <p:nvSpPr>
          <p:cNvPr id="4" name="Text Box 2"/>
          <p:cNvSpPr txBox="1">
            <a:spLocks noChangeArrowheads="1"/>
          </p:cNvSpPr>
          <p:nvPr/>
        </p:nvSpPr>
        <p:spPr bwMode="auto">
          <a:xfrm>
            <a:off x="990600" y="2227560"/>
            <a:ext cx="67056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eaLnBrk="1" hangingPunct="1">
              <a:spcBef>
                <a:spcPct val="50000"/>
              </a:spcBef>
            </a:pPr>
            <a:r>
              <a:rPr kumimoji="1" lang="en-US" altLang="zh-CN" sz="1600" dirty="0">
                <a:latin typeface="隶书" pitchFamily="49" charset="-122"/>
                <a:ea typeface="隶书" pitchFamily="49" charset="-122"/>
              </a:rPr>
              <a:t>    </a:t>
            </a:r>
            <a:r>
              <a:rPr kumimoji="1" lang="en-US" altLang="zh-CN" sz="1400" dirty="0">
                <a:latin typeface="隶书" pitchFamily="49" charset="-122"/>
                <a:ea typeface="隶书" pitchFamily="49" charset="-122"/>
              </a:rPr>
              <a:t>● </a:t>
            </a:r>
            <a:r>
              <a:rPr kumimoji="1" lang="zh-CN" altLang="en-US" sz="2600" dirty="0" smtClean="0">
                <a:latin typeface="隶书" pitchFamily="49" charset="-122"/>
                <a:ea typeface="隶书" pitchFamily="49" charset="-122"/>
              </a:rPr>
              <a:t>化学品</a:t>
            </a:r>
            <a:r>
              <a:rPr kumimoji="1" lang="zh-CN" altLang="en-US" sz="2600" dirty="0">
                <a:latin typeface="隶书" pitchFamily="49" charset="-122"/>
                <a:ea typeface="隶书" pitchFamily="49" charset="-122"/>
              </a:rPr>
              <a:t>安全技术说明书的定义</a:t>
            </a:r>
            <a:endParaRPr kumimoji="1" lang="zh-CN" altLang="en-US" sz="2600" dirty="0">
              <a:latin typeface="隶书" pitchFamily="49" charset="-122"/>
              <a:ea typeface="隶书" pitchFamily="49" charset="-122"/>
            </a:endParaRPr>
          </a:p>
          <a:p>
            <a:pPr eaLnBrk="1" hangingPunct="1">
              <a:spcBef>
                <a:spcPct val="50000"/>
              </a:spcBef>
            </a:pPr>
            <a:r>
              <a:rPr kumimoji="1" lang="zh-CN" altLang="en-US" sz="1600" dirty="0">
                <a:latin typeface="隶书" pitchFamily="49" charset="-122"/>
                <a:ea typeface="隶书" pitchFamily="49" charset="-122"/>
              </a:rPr>
              <a:t>    </a:t>
            </a:r>
            <a:r>
              <a:rPr kumimoji="1" lang="zh-CN" altLang="en-US" sz="1400" dirty="0">
                <a:latin typeface="隶书" pitchFamily="49" charset="-122"/>
                <a:ea typeface="隶书" pitchFamily="49" charset="-122"/>
              </a:rPr>
              <a:t>● </a:t>
            </a:r>
            <a:r>
              <a:rPr kumimoji="1" lang="zh-CN" altLang="en-US" sz="2600" dirty="0" smtClean="0">
                <a:latin typeface="隶书" pitchFamily="49" charset="-122"/>
                <a:ea typeface="隶书" pitchFamily="49" charset="-122"/>
              </a:rPr>
              <a:t>化学品</a:t>
            </a:r>
            <a:r>
              <a:rPr kumimoji="1" lang="zh-CN" altLang="en-US" sz="2600" dirty="0">
                <a:latin typeface="隶书" pitchFamily="49" charset="-122"/>
                <a:ea typeface="隶书" pitchFamily="49" charset="-122"/>
              </a:rPr>
              <a:t>安全技术说明书的主要作用</a:t>
            </a:r>
            <a:endParaRPr kumimoji="1" lang="zh-CN" altLang="en-US" sz="2600" dirty="0">
              <a:latin typeface="隶书" pitchFamily="49" charset="-122"/>
              <a:ea typeface="隶书" pitchFamily="49" charset="-122"/>
            </a:endParaRPr>
          </a:p>
          <a:p>
            <a:pPr eaLnBrk="1" hangingPunct="1">
              <a:spcBef>
                <a:spcPct val="50000"/>
              </a:spcBef>
            </a:pPr>
            <a:r>
              <a:rPr kumimoji="1" lang="zh-CN" altLang="en-US" sz="1600" dirty="0">
                <a:latin typeface="隶书" pitchFamily="49" charset="-122"/>
                <a:ea typeface="隶书" pitchFamily="49" charset="-122"/>
              </a:rPr>
              <a:t>    </a:t>
            </a:r>
            <a:r>
              <a:rPr kumimoji="1" lang="zh-CN" altLang="en-US" sz="1400" dirty="0">
                <a:latin typeface="隶书" pitchFamily="49" charset="-122"/>
                <a:ea typeface="隶书" pitchFamily="49" charset="-122"/>
              </a:rPr>
              <a:t>● </a:t>
            </a:r>
            <a:r>
              <a:rPr kumimoji="1" lang="zh-CN" altLang="en-US" sz="2600" dirty="0" smtClean="0">
                <a:latin typeface="隶书" pitchFamily="49" charset="-122"/>
                <a:ea typeface="隶书" pitchFamily="49" charset="-122"/>
              </a:rPr>
              <a:t>化学品</a:t>
            </a:r>
            <a:r>
              <a:rPr kumimoji="1" lang="zh-CN" altLang="en-US" sz="2600" dirty="0">
                <a:latin typeface="隶书" pitchFamily="49" charset="-122"/>
                <a:ea typeface="隶书" pitchFamily="49" charset="-122"/>
              </a:rPr>
              <a:t>安全技术说明书的结构</a:t>
            </a:r>
            <a:endParaRPr kumimoji="1" lang="zh-CN" altLang="en-US" sz="2600" dirty="0">
              <a:latin typeface="隶书" pitchFamily="49" charset="-122"/>
              <a:ea typeface="隶书" pitchFamily="49" charset="-122"/>
            </a:endParaRPr>
          </a:p>
          <a:p>
            <a:pPr eaLnBrk="1" hangingPunct="1">
              <a:spcBef>
                <a:spcPct val="50000"/>
              </a:spcBef>
            </a:pPr>
            <a:r>
              <a:rPr kumimoji="1" lang="zh-CN" altLang="en-US" sz="1600" dirty="0">
                <a:latin typeface="隶书" pitchFamily="49" charset="-122"/>
                <a:ea typeface="隶书" pitchFamily="49" charset="-122"/>
              </a:rPr>
              <a:t>    </a:t>
            </a:r>
            <a:r>
              <a:rPr kumimoji="1" lang="zh-CN" altLang="en-US" sz="1400" dirty="0">
                <a:latin typeface="隶书" pitchFamily="49" charset="-122"/>
                <a:ea typeface="隶书" pitchFamily="49" charset="-122"/>
              </a:rPr>
              <a:t>● </a:t>
            </a:r>
            <a:r>
              <a:rPr kumimoji="1" lang="zh-CN" altLang="en-US" sz="2600" dirty="0" smtClean="0">
                <a:latin typeface="隶书" pitchFamily="49" charset="-122"/>
                <a:ea typeface="隶书" pitchFamily="49" charset="-122"/>
              </a:rPr>
              <a:t>化学品</a:t>
            </a:r>
            <a:r>
              <a:rPr kumimoji="1" lang="zh-CN" altLang="en-US" sz="2600" dirty="0">
                <a:latin typeface="隶书" pitchFamily="49" charset="-122"/>
                <a:ea typeface="隶书" pitchFamily="49" charset="-122"/>
              </a:rPr>
              <a:t>安全技术说明书的内容</a:t>
            </a:r>
            <a:r>
              <a:rPr kumimoji="1" lang="zh-CN" altLang="en-US" sz="1600" dirty="0">
                <a:latin typeface="隶书" pitchFamily="49" charset="-122"/>
                <a:ea typeface="隶书" pitchFamily="49" charset="-122"/>
              </a:rPr>
              <a:t>       </a:t>
            </a:r>
            <a:endParaRPr kumimoji="1" lang="zh-CN" altLang="en-US" sz="2400" dirty="0">
              <a:latin typeface="隶书" pitchFamily="49" charset="-122"/>
              <a:ea typeface="隶书" pitchFamily="49" charset="-122"/>
            </a:endParaRPr>
          </a:p>
          <a:p>
            <a:pPr eaLnBrk="1" hangingPunct="1">
              <a:spcBef>
                <a:spcPct val="50000"/>
              </a:spcBef>
            </a:pPr>
            <a:r>
              <a:rPr kumimoji="1" lang="zh-CN" altLang="en-US" sz="1600" dirty="0">
                <a:latin typeface="隶书" pitchFamily="49" charset="-122"/>
                <a:ea typeface="隶书" pitchFamily="49" charset="-122"/>
              </a:rPr>
              <a:t>　　　</a:t>
            </a:r>
            <a:endParaRPr kumimoji="1" lang="zh-CN" altLang="en-US" sz="1600" dirty="0">
              <a:latin typeface="隶书" pitchFamily="49" charset="-122"/>
              <a:ea typeface="隶书" pitchFamily="49" charset="-122"/>
            </a:endParaRPr>
          </a:p>
        </p:txBody>
      </p:sp>
    </p:spTree>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6800" y="2564904"/>
            <a:ext cx="5640462" cy="3323979"/>
          </a:xfrm>
          <a:prstGeom prst="rect">
            <a:avLst/>
          </a:prstGeom>
          <a:noFill/>
          <a:ln w="25400">
            <a:solidFill>
              <a:srgbClr val="993366"/>
            </a:solidFill>
            <a:miter lim="800000"/>
          </a:ln>
          <a:effectLst>
            <a:prstShdw prst="shdw17" dist="17961" dir="2700000">
              <a:srgbClr val="993366">
                <a:gamma/>
                <a:shade val="60000"/>
                <a:invGamma/>
              </a:srgbClr>
            </a:prstShdw>
          </a:effectLst>
          <a:extLst>
            <a:ext uri="{909E8E84-426E-40DD-AFC4-6F175D3DCCD1}">
              <a14:hiddenFill xmlns:a14="http://schemas.microsoft.com/office/drawing/2010/main">
                <a:gradFill rotWithShape="0">
                  <a:gsLst>
                    <a:gs pos="0">
                      <a:srgbClr val="FFFF99">
                        <a:gamma/>
                        <a:tint val="70980"/>
                        <a:invGamma/>
                      </a:srgbClr>
                    </a:gs>
                    <a:gs pos="50000">
                      <a:srgbClr val="FFFF99"/>
                    </a:gs>
                    <a:gs pos="100000">
                      <a:srgbClr val="FFFF99">
                        <a:gamma/>
                        <a:tint val="70980"/>
                        <a:invGamma/>
                      </a:srgbClr>
                    </a:gs>
                  </a:gsLst>
                  <a:lin ang="5400000" scaled="1"/>
                </a:gradFill>
              </a14:hiddenFill>
            </a:ext>
          </a:extLst>
        </p:spPr>
        <p:txBody>
          <a:bodyPr wrap="square" lIns="91432" tIns="45716" rIns="91432" bIns="45716">
            <a:spAutoFit/>
          </a:bodyPr>
          <a:lstStyle/>
          <a:p>
            <a:pPr eaLnBrk="1" hangingPunct="1">
              <a:lnSpc>
                <a:spcPct val="150000"/>
              </a:lnSpc>
            </a:pPr>
            <a:r>
              <a:rPr kumimoji="1" lang="en-US" altLang="zh-CN" sz="2000" dirty="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化学品安全技术说明书是一份关于危险化学品燃爆、毒性和环境危害以及安全使用、泄漏应急处置、主要理化参数、法律法规等方面信息的综合性文件。</a:t>
            </a:r>
            <a:endParaRPr kumimoji="1" lang="zh-CN" altLang="en-US" sz="2000" b="1" dirty="0">
              <a:latin typeface="楷体_GB2312" pitchFamily="49" charset="-122"/>
              <a:ea typeface="楷体_GB2312" pitchFamily="49" charset="-122"/>
            </a:endParaRPr>
          </a:p>
          <a:p>
            <a:pPr eaLnBrk="1" hangingPunct="1">
              <a:lnSpc>
                <a:spcPct val="150000"/>
              </a:lnSpc>
            </a:pPr>
            <a:r>
              <a:rPr kumimoji="1" lang="zh-CN" altLang="en-US" sz="2000" b="1" dirty="0" smtClean="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化学品安全技术</a:t>
            </a:r>
            <a:r>
              <a:rPr kumimoji="1" lang="zh-CN" altLang="en-US" sz="2000" b="1" dirty="0" smtClean="0">
                <a:latin typeface="楷体_GB2312" pitchFamily="49" charset="-122"/>
                <a:ea typeface="楷体_GB2312" pitchFamily="49" charset="-122"/>
              </a:rPr>
              <a:t>说明书（</a:t>
            </a:r>
            <a:r>
              <a:rPr kumimoji="1" lang="en-US" altLang="zh-CN" sz="2000" b="1" dirty="0" smtClean="0">
                <a:latin typeface="楷体_GB2312" pitchFamily="49" charset="-122"/>
                <a:ea typeface="楷体_GB2312" pitchFamily="49" charset="-122"/>
              </a:rPr>
              <a:t>Material Safety Data Sheet</a:t>
            </a:r>
            <a:r>
              <a:rPr kumimoji="1" lang="zh-CN" altLang="en-US" sz="2000" b="1" dirty="0" smtClean="0">
                <a:latin typeface="楷体_GB2312" pitchFamily="49" charset="-122"/>
                <a:ea typeface="楷体_GB2312" pitchFamily="49" charset="-122"/>
              </a:rPr>
              <a:t>）国际</a:t>
            </a:r>
            <a:r>
              <a:rPr kumimoji="1" lang="zh-CN" altLang="en-US" sz="2000" b="1" dirty="0">
                <a:latin typeface="楷体_GB2312" pitchFamily="49" charset="-122"/>
                <a:ea typeface="楷体_GB2312" pitchFamily="49" charset="-122"/>
              </a:rPr>
              <a:t>上称作化学品安全信息卡，简称</a:t>
            </a:r>
            <a:r>
              <a:rPr kumimoji="1" lang="en-US" altLang="zh-CN" sz="2000" b="1" dirty="0">
                <a:latin typeface="楷体_GB2312" pitchFamily="49" charset="-122"/>
                <a:ea typeface="楷体_GB2312" pitchFamily="49" charset="-122"/>
              </a:rPr>
              <a:t>MSDS</a:t>
            </a:r>
            <a:r>
              <a:rPr kumimoji="1" lang="zh-CN" altLang="en-US" sz="2000" b="1" dirty="0">
                <a:latin typeface="楷体_GB2312" pitchFamily="49" charset="-122"/>
                <a:ea typeface="楷体_GB2312" pitchFamily="49" charset="-122"/>
              </a:rPr>
              <a:t>或</a:t>
            </a:r>
            <a:r>
              <a:rPr kumimoji="1" lang="en-US" altLang="zh-CN" sz="2000" b="1" dirty="0">
                <a:latin typeface="楷体_GB2312" pitchFamily="49" charset="-122"/>
                <a:ea typeface="楷体_GB2312" pitchFamily="49" charset="-122"/>
              </a:rPr>
              <a:t>CSDS</a:t>
            </a:r>
            <a:r>
              <a:rPr kumimoji="1" lang="zh-CN" altLang="en-US" sz="2000" b="1" dirty="0">
                <a:latin typeface="楷体_GB2312" pitchFamily="49" charset="-122"/>
                <a:ea typeface="楷体_GB2312" pitchFamily="49" charset="-122"/>
              </a:rPr>
              <a:t>。</a:t>
            </a:r>
            <a:endParaRPr kumimoji="1" lang="zh-CN" altLang="en-US" sz="2000" b="1" dirty="0">
              <a:latin typeface="楷体_GB2312" pitchFamily="49" charset="-122"/>
              <a:ea typeface="楷体_GB2312" pitchFamily="49" charset="-122"/>
            </a:endParaRPr>
          </a:p>
        </p:txBody>
      </p:sp>
      <p:pic>
        <p:nvPicPr>
          <p:cNvPr id="3" name="Picture 3" descr="sm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95294" y="3467199"/>
            <a:ext cx="1681162" cy="1978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755576" y="1916832"/>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eaLnBrk="1" hangingPunct="1">
              <a:spcBef>
                <a:spcPct val="50000"/>
              </a:spcBef>
            </a:pPr>
            <a:r>
              <a:rPr kumimoji="1" lang="zh-CN" altLang="en-US" sz="3200" dirty="0">
                <a:solidFill>
                  <a:srgbClr val="000099"/>
                </a:solidFill>
                <a:latin typeface="隶书" pitchFamily="49" charset="-122"/>
                <a:ea typeface="隶书" pitchFamily="49" charset="-122"/>
              </a:rPr>
              <a:t>化学品安全技术说明书的定义</a:t>
            </a:r>
            <a:endParaRPr kumimoji="1" lang="zh-CN" altLang="en-US" sz="3200" dirty="0">
              <a:ea typeface="宋体" panose="02010600030101010101" pitchFamily="2" charset="-122"/>
            </a:endParaRPr>
          </a:p>
        </p:txBody>
      </p:sp>
      <p:sp>
        <p:nvSpPr>
          <p:cNvPr id="5" name="TextBox 4"/>
          <p:cNvSpPr txBox="1"/>
          <p:nvPr/>
        </p:nvSpPr>
        <p:spPr>
          <a:xfrm>
            <a:off x="107504" y="129576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9576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a:t>
            </a:r>
            <a:endParaRPr lang="zh-CN" altLang="en-US" sz="2500" b="1" i="1" dirty="0">
              <a:solidFill>
                <a:srgbClr val="FF0000"/>
              </a:solidFill>
            </a:endParaRPr>
          </a:p>
        </p:txBody>
      </p:sp>
      <p:sp>
        <p:nvSpPr>
          <p:cNvPr id="3" name="Text Box 2"/>
          <p:cNvSpPr txBox="1">
            <a:spLocks noChangeArrowheads="1"/>
          </p:cNvSpPr>
          <p:nvPr/>
        </p:nvSpPr>
        <p:spPr bwMode="auto">
          <a:xfrm>
            <a:off x="827584" y="3022575"/>
            <a:ext cx="5616624" cy="2613208"/>
          </a:xfrm>
          <a:prstGeom prst="rect">
            <a:avLst/>
          </a:prstGeom>
          <a:noFill/>
          <a:ln w="25400">
            <a:solidFill>
              <a:srgbClr val="993300"/>
            </a:solidFill>
            <a:miter lim="800000"/>
          </a:ln>
          <a:effectLst>
            <a:prstShdw prst="shdw17" dist="17961" dir="2700000">
              <a:srgbClr val="993300">
                <a:gamma/>
                <a:shade val="60000"/>
                <a:invGamma/>
              </a:srgbClr>
            </a:prstShdw>
          </a:effectLst>
          <a:extLst>
            <a:ext uri="{909E8E84-426E-40DD-AFC4-6F175D3DCCD1}">
              <a14:hiddenFill xmlns:a14="http://schemas.microsoft.com/office/drawing/2010/main">
                <a:solidFill>
                  <a:schemeClr val="accent1"/>
                </a:solidFill>
              </a14:hiddenFill>
            </a:ext>
          </a:extLst>
        </p:spPr>
        <p:txBody>
          <a:bodyPr wrap="square" lIns="91432" tIns="45716" rIns="91432" bIns="45716">
            <a:spAutoFit/>
          </a:bodyPr>
          <a:lstStyle/>
          <a:p>
            <a:pPr eaLnBrk="1" hangingPunct="1">
              <a:lnSpc>
                <a:spcPct val="140000"/>
              </a:lnSpc>
            </a:pPr>
            <a:r>
              <a:rPr kumimoji="1" lang="en-US" altLang="zh-CN" sz="2000" b="1" dirty="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是化学品安全生产、安全流通、安全使用的指导性文件</a:t>
            </a:r>
            <a:r>
              <a:rPr kumimoji="1" lang="en-US" altLang="zh-CN" sz="2000" b="1" dirty="0">
                <a:latin typeface="楷体_GB2312" pitchFamily="49" charset="-122"/>
                <a:ea typeface="楷体_GB2312" pitchFamily="49" charset="-122"/>
              </a:rPr>
              <a:t>;</a:t>
            </a:r>
            <a:endParaRPr kumimoji="1" lang="en-US" altLang="zh-CN" sz="2000" b="1" dirty="0">
              <a:latin typeface="楷体_GB2312" pitchFamily="49" charset="-122"/>
              <a:ea typeface="楷体_GB2312" pitchFamily="49" charset="-122"/>
            </a:endParaRPr>
          </a:p>
          <a:p>
            <a:pPr eaLnBrk="1" hangingPunct="1">
              <a:lnSpc>
                <a:spcPct val="140000"/>
              </a:lnSpc>
            </a:pPr>
            <a:r>
              <a:rPr kumimoji="1" lang="en-US" altLang="zh-CN" sz="2000" b="1" dirty="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是应急作业人员进行应急作业时的技术指南</a:t>
            </a:r>
            <a:r>
              <a:rPr kumimoji="1" lang="en-US" altLang="zh-CN" sz="2000" b="1" dirty="0">
                <a:latin typeface="楷体_GB2312" pitchFamily="49" charset="-122"/>
                <a:ea typeface="楷体_GB2312" pitchFamily="49" charset="-122"/>
              </a:rPr>
              <a:t>;</a:t>
            </a:r>
            <a:endParaRPr kumimoji="1" lang="en-US" altLang="zh-CN" sz="2000" b="1" dirty="0">
              <a:latin typeface="楷体_GB2312" pitchFamily="49" charset="-122"/>
              <a:ea typeface="楷体_GB2312" pitchFamily="49" charset="-122"/>
            </a:endParaRPr>
          </a:p>
          <a:p>
            <a:pPr eaLnBrk="1" hangingPunct="1">
              <a:lnSpc>
                <a:spcPct val="140000"/>
              </a:lnSpc>
            </a:pPr>
            <a:r>
              <a:rPr kumimoji="1" lang="en-US" altLang="zh-CN" sz="2000" b="1" dirty="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为制订危险化学品安全操作规程提供技术信息</a:t>
            </a:r>
            <a:r>
              <a:rPr kumimoji="1" lang="en-US" altLang="zh-CN" sz="2000" b="1" dirty="0">
                <a:latin typeface="楷体_GB2312" pitchFamily="49" charset="-122"/>
                <a:ea typeface="楷体_GB2312" pitchFamily="49" charset="-122"/>
              </a:rPr>
              <a:t>;</a:t>
            </a:r>
            <a:endParaRPr kumimoji="1" lang="en-US" altLang="zh-CN" sz="2000" b="1" dirty="0">
              <a:latin typeface="楷体_GB2312" pitchFamily="49" charset="-122"/>
              <a:ea typeface="楷体_GB2312" pitchFamily="49" charset="-122"/>
            </a:endParaRPr>
          </a:p>
          <a:p>
            <a:pPr eaLnBrk="1" hangingPunct="1">
              <a:lnSpc>
                <a:spcPct val="140000"/>
              </a:lnSpc>
            </a:pPr>
            <a:r>
              <a:rPr kumimoji="1" lang="en-US" altLang="zh-CN" sz="2000" b="1" dirty="0">
                <a:solidFill>
                  <a:srgbClr val="CC000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是企业进行安全教育的重要内容。</a:t>
            </a:r>
            <a:endParaRPr kumimoji="1" lang="zh-CN" altLang="en-US" sz="2000" b="1" dirty="0">
              <a:latin typeface="楷体_GB2312" pitchFamily="49" charset="-122"/>
              <a:ea typeface="楷体_GB2312" pitchFamily="49" charset="-122"/>
            </a:endParaRPr>
          </a:p>
        </p:txBody>
      </p:sp>
      <p:pic>
        <p:nvPicPr>
          <p:cNvPr id="4" name="Picture 3" descr="sm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38474" y="3650576"/>
            <a:ext cx="1681163" cy="1978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11560" y="2204864"/>
            <a:ext cx="5486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eaLnBrk="1" hangingPunct="1">
              <a:spcBef>
                <a:spcPct val="50000"/>
              </a:spcBef>
            </a:pPr>
            <a:r>
              <a:rPr kumimoji="1" lang="zh-CN" altLang="en-US" sz="3200" dirty="0">
                <a:solidFill>
                  <a:srgbClr val="000099"/>
                </a:solidFill>
                <a:latin typeface="隶书" pitchFamily="49" charset="-122"/>
                <a:ea typeface="隶书" pitchFamily="49" charset="-122"/>
              </a:rPr>
              <a:t>安全技术说明书的主要作用</a:t>
            </a:r>
            <a:endParaRPr kumimoji="1" lang="zh-CN" altLang="en-US" sz="3200" dirty="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9576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a:t>
            </a:r>
            <a:endParaRPr lang="zh-CN" altLang="en-US" sz="2500" b="1" i="1" dirty="0">
              <a:solidFill>
                <a:srgbClr val="FF0000"/>
              </a:solidFill>
            </a:endParaRPr>
          </a:p>
        </p:txBody>
      </p:sp>
      <p:pic>
        <p:nvPicPr>
          <p:cNvPr id="3" name="Picture 2" descr="sm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4873" y="4099520"/>
            <a:ext cx="1679575" cy="1976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50304" y="1844824"/>
            <a:ext cx="548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eaLnBrk="1" hangingPunct="1">
              <a:spcBef>
                <a:spcPct val="50000"/>
              </a:spcBef>
            </a:pPr>
            <a:r>
              <a:rPr kumimoji="1" lang="zh-CN" altLang="en-US" sz="3200" dirty="0">
                <a:solidFill>
                  <a:srgbClr val="000099"/>
                </a:solidFill>
                <a:latin typeface="隶书" pitchFamily="49" charset="-122"/>
                <a:ea typeface="隶书" pitchFamily="49" charset="-122"/>
              </a:rPr>
              <a:t>安全技术说明书的结构</a:t>
            </a:r>
            <a:endParaRPr kumimoji="1" lang="zh-CN" altLang="en-US" sz="3200" dirty="0">
              <a:ea typeface="宋体" panose="02010600030101010101" pitchFamily="2" charset="-122"/>
            </a:endParaRPr>
          </a:p>
        </p:txBody>
      </p:sp>
      <p:sp>
        <p:nvSpPr>
          <p:cNvPr id="5" name="Text Box 4"/>
          <p:cNvSpPr txBox="1">
            <a:spLocks noChangeArrowheads="1"/>
          </p:cNvSpPr>
          <p:nvPr/>
        </p:nvSpPr>
        <p:spPr bwMode="auto">
          <a:xfrm>
            <a:off x="628476" y="2513012"/>
            <a:ext cx="74676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505">
              <a:defRPr kumimoji="1" sz="2400">
                <a:solidFill>
                  <a:schemeClr val="tx1"/>
                </a:solidFill>
                <a:latin typeface="Times New Roman" panose="02020603050405020304" pitchFamily="18" charset="0"/>
                <a:ea typeface="宋体" panose="02010600030101010101" pitchFamily="2" charset="-122"/>
              </a:defRPr>
            </a:lvl1pPr>
            <a:lvl2pPr marL="431800" defTabSz="865505">
              <a:defRPr kumimoji="1" sz="2400">
                <a:solidFill>
                  <a:schemeClr val="tx1"/>
                </a:solidFill>
                <a:latin typeface="Times New Roman" panose="02020603050405020304" pitchFamily="18" charset="0"/>
                <a:ea typeface="宋体" panose="02010600030101010101" pitchFamily="2" charset="-122"/>
              </a:defRPr>
            </a:lvl2pPr>
            <a:lvl3pPr marL="865505" defTabSz="865505">
              <a:defRPr kumimoji="1" sz="2400">
                <a:solidFill>
                  <a:schemeClr val="tx1"/>
                </a:solidFill>
                <a:latin typeface="Times New Roman" panose="02020603050405020304" pitchFamily="18" charset="0"/>
                <a:ea typeface="宋体" panose="02010600030101010101" pitchFamily="2" charset="-122"/>
              </a:defRPr>
            </a:lvl3pPr>
            <a:lvl4pPr marL="1297305" defTabSz="865505">
              <a:defRPr kumimoji="1" sz="2400">
                <a:solidFill>
                  <a:schemeClr val="tx1"/>
                </a:solidFill>
                <a:latin typeface="Times New Roman" panose="02020603050405020304" pitchFamily="18" charset="0"/>
                <a:ea typeface="宋体" panose="02010600030101010101" pitchFamily="2" charset="-122"/>
              </a:defRPr>
            </a:lvl4pPr>
            <a:lvl5pPr marL="1730375" defTabSz="865505">
              <a:defRPr kumimoji="1" sz="2400">
                <a:solidFill>
                  <a:schemeClr val="tx1"/>
                </a:solidFill>
                <a:latin typeface="Times New Roman" panose="02020603050405020304" pitchFamily="18" charset="0"/>
                <a:ea typeface="宋体" panose="02010600030101010101" pitchFamily="2" charset="-122"/>
              </a:defRPr>
            </a:lvl5pPr>
            <a:lvl6pPr marL="2187575" defTabSz="8655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644775" defTabSz="8655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101975" defTabSz="8655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559175" defTabSz="86550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05000"/>
              </a:lnSpc>
              <a:spcBef>
                <a:spcPct val="30000"/>
              </a:spcBef>
            </a:pPr>
            <a:r>
              <a:rPr lang="en-US" altLang="zh-CN" b="1" dirty="0">
                <a:solidFill>
                  <a:srgbClr val="CC0066"/>
                </a:solidFill>
                <a:latin typeface="楷体_GB2312" pitchFamily="49" charset="-122"/>
                <a:ea typeface="楷体_GB2312" pitchFamily="49" charset="-122"/>
              </a:rPr>
              <a:t>MSDS</a:t>
            </a:r>
            <a:r>
              <a:rPr lang="zh-CN" altLang="en-US" b="1" dirty="0">
                <a:solidFill>
                  <a:srgbClr val="CC0066"/>
                </a:solidFill>
                <a:latin typeface="楷体_GB2312" pitchFamily="49" charset="-122"/>
                <a:ea typeface="楷体_GB2312" pitchFamily="49" charset="-122"/>
              </a:rPr>
              <a:t>由以下四部分构成：</a:t>
            </a:r>
            <a:endParaRPr lang="zh-CN" altLang="en-US" b="1" dirty="0">
              <a:solidFill>
                <a:srgbClr val="CC0066"/>
              </a:solidFill>
              <a:latin typeface="楷体_GB2312" pitchFamily="49" charset="-122"/>
              <a:ea typeface="楷体_GB2312" pitchFamily="49" charset="-122"/>
            </a:endParaRPr>
          </a:p>
          <a:p>
            <a:pPr lvl="1">
              <a:lnSpc>
                <a:spcPct val="105000"/>
              </a:lnSpc>
              <a:spcBef>
                <a:spcPct val="30000"/>
              </a:spcBef>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、在紧急事态下首先需要知道是什么物质，有什么危害？</a:t>
            </a:r>
            <a:endParaRPr lang="zh-CN" altLang="en-US" sz="2000" b="1" dirty="0">
              <a:latin typeface="楷体_GB2312" pitchFamily="49" charset="-122"/>
              <a:ea typeface="楷体_GB2312" pitchFamily="49" charset="-122"/>
            </a:endParaRPr>
          </a:p>
          <a:p>
            <a:pPr lvl="1">
              <a:lnSpc>
                <a:spcPct val="105000"/>
              </a:lnSpc>
              <a:spcBef>
                <a:spcPct val="30000"/>
              </a:spcBef>
            </a:pPr>
            <a:r>
              <a:rPr lang="zh-CN" altLang="en-US" sz="2000" b="1" dirty="0">
                <a:latin typeface="楷体_GB2312" pitchFamily="49" charset="-122"/>
                <a:ea typeface="楷体_GB2312" pitchFamily="49" charset="-122"/>
              </a:rPr>
              <a:t>   （第</a:t>
            </a: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部分）</a:t>
            </a:r>
            <a:endParaRPr lang="zh-CN" altLang="en-US" sz="2000" b="1" dirty="0">
              <a:latin typeface="楷体_GB2312" pitchFamily="49" charset="-122"/>
              <a:ea typeface="楷体_GB2312" pitchFamily="49" charset="-122"/>
            </a:endParaRPr>
          </a:p>
          <a:p>
            <a:pPr lvl="1">
              <a:lnSpc>
                <a:spcPct val="105000"/>
              </a:lnSpc>
              <a:spcBef>
                <a:spcPct val="30000"/>
              </a:spcBef>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、危险情形已经发生，我们应该怎么做？</a:t>
            </a:r>
            <a:endParaRPr lang="zh-CN" altLang="en-US" sz="2000" b="1" dirty="0">
              <a:latin typeface="楷体_GB2312" pitchFamily="49" charset="-122"/>
              <a:ea typeface="楷体_GB2312" pitchFamily="49" charset="-122"/>
            </a:endParaRPr>
          </a:p>
          <a:p>
            <a:pPr lvl="1">
              <a:lnSpc>
                <a:spcPct val="105000"/>
              </a:lnSpc>
              <a:spcBef>
                <a:spcPct val="30000"/>
              </a:spcBef>
            </a:pPr>
            <a:r>
              <a:rPr lang="zh-CN" altLang="en-US" sz="2000" b="1" dirty="0">
                <a:latin typeface="楷体_GB2312" pitchFamily="49" charset="-122"/>
                <a:ea typeface="楷体_GB2312" pitchFamily="49" charset="-122"/>
              </a:rPr>
              <a:t>   （第</a:t>
            </a: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5</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6</a:t>
            </a:r>
            <a:r>
              <a:rPr lang="zh-CN" altLang="en-US" sz="2000" b="1" dirty="0">
                <a:latin typeface="楷体_GB2312" pitchFamily="49" charset="-122"/>
                <a:ea typeface="楷体_GB2312" pitchFamily="49" charset="-122"/>
              </a:rPr>
              <a:t>部分）</a:t>
            </a:r>
            <a:endParaRPr lang="zh-CN" altLang="en-US" sz="2000" b="1" dirty="0">
              <a:latin typeface="楷体_GB2312" pitchFamily="49" charset="-122"/>
              <a:ea typeface="楷体_GB2312" pitchFamily="49" charset="-122"/>
            </a:endParaRPr>
          </a:p>
          <a:p>
            <a:pPr lvl="1">
              <a:lnSpc>
                <a:spcPct val="105000"/>
              </a:lnSpc>
              <a:spcBef>
                <a:spcPct val="30000"/>
              </a:spcBef>
            </a:pP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、如何预防和控制危险发生？</a:t>
            </a:r>
            <a:endParaRPr lang="zh-CN" altLang="en-US" sz="2000" b="1" dirty="0">
              <a:latin typeface="楷体_GB2312" pitchFamily="49" charset="-122"/>
              <a:ea typeface="楷体_GB2312" pitchFamily="49" charset="-122"/>
            </a:endParaRPr>
          </a:p>
          <a:p>
            <a:pPr lvl="1">
              <a:lnSpc>
                <a:spcPct val="105000"/>
              </a:lnSpc>
              <a:spcBef>
                <a:spcPct val="30000"/>
              </a:spcBef>
            </a:pPr>
            <a:r>
              <a:rPr lang="zh-CN" altLang="en-US" sz="2000" b="1" dirty="0">
                <a:latin typeface="楷体_GB2312" pitchFamily="49" charset="-122"/>
                <a:ea typeface="楷体_GB2312" pitchFamily="49" charset="-122"/>
              </a:rPr>
              <a:t>   （第</a:t>
            </a:r>
            <a:r>
              <a:rPr lang="en-US" altLang="zh-CN" sz="2000" b="1" dirty="0">
                <a:latin typeface="楷体_GB2312" pitchFamily="49" charset="-122"/>
                <a:ea typeface="楷体_GB2312" pitchFamily="49" charset="-122"/>
              </a:rPr>
              <a:t>7</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8</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9</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10</a:t>
            </a:r>
            <a:r>
              <a:rPr lang="zh-CN" altLang="en-US" sz="2000" b="1" dirty="0">
                <a:latin typeface="楷体_GB2312" pitchFamily="49" charset="-122"/>
                <a:ea typeface="楷体_GB2312" pitchFamily="49" charset="-122"/>
              </a:rPr>
              <a:t>部分）</a:t>
            </a:r>
            <a:endParaRPr lang="zh-CN" altLang="en-US" sz="2000" b="1" dirty="0">
              <a:latin typeface="楷体_GB2312" pitchFamily="49" charset="-122"/>
              <a:ea typeface="楷体_GB2312" pitchFamily="49" charset="-122"/>
            </a:endParaRPr>
          </a:p>
          <a:p>
            <a:pPr lvl="1">
              <a:lnSpc>
                <a:spcPct val="105000"/>
              </a:lnSpc>
              <a:spcBef>
                <a:spcPct val="30000"/>
              </a:spcBef>
            </a:pP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、其它一些关于危险化学品安全的主要信息</a:t>
            </a:r>
            <a:endParaRPr lang="zh-CN" altLang="en-US" sz="2000" b="1" dirty="0">
              <a:latin typeface="楷体_GB2312" pitchFamily="49" charset="-122"/>
              <a:ea typeface="楷体_GB2312" pitchFamily="49" charset="-122"/>
            </a:endParaRPr>
          </a:p>
          <a:p>
            <a:pPr lvl="1">
              <a:lnSpc>
                <a:spcPct val="105000"/>
              </a:lnSpc>
              <a:spcBef>
                <a:spcPct val="30000"/>
              </a:spcBef>
            </a:pPr>
            <a:r>
              <a:rPr lang="zh-CN" altLang="en-US" sz="2000" b="1" dirty="0">
                <a:latin typeface="楷体_GB2312" pitchFamily="49" charset="-122"/>
                <a:ea typeface="楷体_GB2312" pitchFamily="49" charset="-122"/>
              </a:rPr>
              <a:t>   （第</a:t>
            </a:r>
            <a:r>
              <a:rPr lang="en-US" altLang="zh-CN" sz="2000" b="1" dirty="0">
                <a:latin typeface="楷体_GB2312" pitchFamily="49" charset="-122"/>
                <a:ea typeface="楷体_GB2312" pitchFamily="49" charset="-122"/>
              </a:rPr>
              <a:t>11</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12</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13</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14</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15</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16</a:t>
            </a:r>
            <a:r>
              <a:rPr lang="zh-CN" altLang="en-US" sz="2000" b="1" dirty="0">
                <a:latin typeface="楷体_GB2312" pitchFamily="49" charset="-122"/>
                <a:ea typeface="楷体_GB2312" pitchFamily="49" charset="-122"/>
              </a:rPr>
              <a:t>部分）</a:t>
            </a: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MS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2763" y="3544888"/>
            <a:ext cx="1576387" cy="9112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
          <p:cNvSpPr>
            <a:spLocks noChangeArrowheads="1"/>
          </p:cNvSpPr>
          <p:nvPr/>
        </p:nvSpPr>
        <p:spPr bwMode="auto">
          <a:xfrm>
            <a:off x="7752815" y="1524000"/>
            <a:ext cx="705921" cy="4495800"/>
          </a:xfrm>
          <a:prstGeom prst="wedgeRoundRectCallout">
            <a:avLst>
              <a:gd name="adj1" fmla="val -160000"/>
              <a:gd name="adj2" fmla="val 21505"/>
              <a:gd name="adj3" fmla="val 16667"/>
            </a:avLst>
          </a:prstGeom>
          <a:noFill/>
          <a:ln w="28575">
            <a:solidFill>
              <a:schemeClr val="accent6">
                <a:lumMod val="40000"/>
                <a:lumOff val="60000"/>
              </a:schemeClr>
            </a:solidFill>
            <a:miter lim="800000"/>
          </a:ln>
          <a:effectLst>
            <a:prstShdw prst="shdw17" dist="17961" dir="2700000">
              <a:srgbClr val="993366">
                <a:gamma/>
                <a:shade val="60000"/>
                <a:invGamma/>
              </a:srgbClr>
            </a:prstShdw>
          </a:effectLst>
          <a:extLst>
            <a:ext uri="{909E8E84-426E-40DD-AFC4-6F175D3DCCD1}">
              <a14:hiddenFill xmlns:a14="http://schemas.microsoft.com/office/drawing/2010/main">
                <a:solidFill>
                  <a:srgbClr val="993366"/>
                </a:solidFill>
              </a14:hiddenFill>
            </a:ext>
          </a:extLst>
        </p:spPr>
        <p:txBody>
          <a:bodyPr vert="eaVert" lIns="91432" tIns="45716" rIns="91432" bIns="45716" anchor="ctr">
            <a:spAutoFit/>
          </a:bodyPr>
          <a:lstStyle/>
          <a:p>
            <a:pPr algn="ctr" eaLnBrk="1" hangingPunct="1">
              <a:lnSpc>
                <a:spcPct val="104000"/>
              </a:lnSpc>
            </a:pPr>
            <a:r>
              <a:rPr kumimoji="1" lang="zh-CN" altLang="en-US" sz="3200" dirty="0">
                <a:solidFill>
                  <a:srgbClr val="000099"/>
                </a:solidFill>
                <a:latin typeface="隶书" pitchFamily="49" charset="-122"/>
                <a:ea typeface="隶书" pitchFamily="49" charset="-122"/>
              </a:rPr>
              <a:t>安全技术说明书内容</a:t>
            </a:r>
            <a:endParaRPr kumimoji="1" lang="zh-CN" altLang="en-US" sz="3200" dirty="0">
              <a:solidFill>
                <a:srgbClr val="000099"/>
              </a:solidFill>
              <a:latin typeface="隶书" pitchFamily="49" charset="-122"/>
              <a:ea typeface="隶书" pitchFamily="49" charset="-122"/>
            </a:endParaRPr>
          </a:p>
        </p:txBody>
      </p:sp>
      <p:sp>
        <p:nvSpPr>
          <p:cNvPr id="4" name="Text Box 4"/>
          <p:cNvSpPr txBox="1">
            <a:spLocks noChangeArrowheads="1"/>
          </p:cNvSpPr>
          <p:nvPr/>
        </p:nvSpPr>
        <p:spPr bwMode="auto">
          <a:xfrm>
            <a:off x="3052763" y="3427413"/>
            <a:ext cx="18415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endParaRPr kumimoji="1" lang="zh-CN" altLang="zh-CN" sz="2400" b="1">
              <a:ea typeface="方正综艺简体" pitchFamily="2" charset="-122"/>
            </a:endParaRPr>
          </a:p>
        </p:txBody>
      </p:sp>
      <p:sp>
        <p:nvSpPr>
          <p:cNvPr id="5" name="Text Box 5"/>
          <p:cNvSpPr txBox="1">
            <a:spLocks noChangeArrowheads="1"/>
          </p:cNvSpPr>
          <p:nvPr/>
        </p:nvSpPr>
        <p:spPr bwMode="auto">
          <a:xfrm>
            <a:off x="683568" y="1829321"/>
            <a:ext cx="1767135" cy="7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2" tIns="45716" rIns="91432" bIns="45716">
            <a:spAutoFit/>
          </a:bodyPr>
          <a:lstStyle/>
          <a:p>
            <a:pPr algn="ctr" eaLnBrk="1" hangingPunct="1">
              <a:lnSpc>
                <a:spcPct val="104000"/>
              </a:lnSpc>
            </a:pPr>
            <a:r>
              <a:rPr kumimoji="1" lang="en-US" altLang="zh-CN" b="1" dirty="0">
                <a:solidFill>
                  <a:srgbClr val="3333FF"/>
                </a:solidFill>
                <a:ea typeface="仿宋_GB2312" pitchFamily="49" charset="-122"/>
              </a:rPr>
              <a:t>1. </a:t>
            </a:r>
            <a:r>
              <a:rPr kumimoji="1" lang="zh-CN" altLang="en-US" b="1" dirty="0" smtClean="0">
                <a:solidFill>
                  <a:srgbClr val="3333FF"/>
                </a:solidFill>
                <a:ea typeface="仿宋_GB2312" pitchFamily="49" charset="-122"/>
              </a:rPr>
              <a:t>化学品及</a:t>
            </a:r>
            <a:r>
              <a:rPr kumimoji="1" lang="zh-CN" altLang="en-US" b="1" dirty="0">
                <a:solidFill>
                  <a:srgbClr val="3333FF"/>
                </a:solidFill>
                <a:ea typeface="仿宋_GB2312" pitchFamily="49" charset="-122"/>
              </a:rPr>
              <a:t>企业标识</a:t>
            </a:r>
            <a:endParaRPr kumimoji="1" lang="zh-CN" altLang="en-US" sz="2400" dirty="0">
              <a:solidFill>
                <a:srgbClr val="660066"/>
              </a:solidFill>
              <a:ea typeface="仿宋_GB2312" pitchFamily="49" charset="-122"/>
            </a:endParaRPr>
          </a:p>
        </p:txBody>
      </p:sp>
      <p:sp>
        <p:nvSpPr>
          <p:cNvPr id="6" name="Text Box 6"/>
          <p:cNvSpPr txBox="1">
            <a:spLocks noChangeArrowheads="1"/>
          </p:cNvSpPr>
          <p:nvPr/>
        </p:nvSpPr>
        <p:spPr bwMode="auto">
          <a:xfrm>
            <a:off x="3275856" y="2204864"/>
            <a:ext cx="1382713" cy="74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2" tIns="45716" rIns="91432" bIns="45716">
            <a:spAutoFit/>
          </a:bodyPr>
          <a:lstStyle/>
          <a:p>
            <a:pPr eaLnBrk="1" hangingPunct="1">
              <a:lnSpc>
                <a:spcPct val="104000"/>
              </a:lnSpc>
              <a:spcBef>
                <a:spcPct val="50000"/>
              </a:spcBef>
            </a:pPr>
            <a:r>
              <a:rPr kumimoji="1" lang="en-US" altLang="zh-CN" b="1" dirty="0">
                <a:solidFill>
                  <a:srgbClr val="3333FF"/>
                </a:solidFill>
                <a:ea typeface="仿宋_GB2312" pitchFamily="49" charset="-122"/>
              </a:rPr>
              <a:t>2. </a:t>
            </a:r>
            <a:r>
              <a:rPr kumimoji="1" lang="zh-CN" altLang="en-US" b="1" dirty="0" smtClean="0">
                <a:solidFill>
                  <a:srgbClr val="3333FF"/>
                </a:solidFill>
                <a:ea typeface="仿宋_GB2312" pitchFamily="49" charset="-122"/>
              </a:rPr>
              <a:t>成分组成信息</a:t>
            </a:r>
            <a:endParaRPr kumimoji="1" lang="zh-CN" altLang="en-US" sz="2400" dirty="0">
              <a:ea typeface="仿宋_GB2312" pitchFamily="49" charset="-122"/>
            </a:endParaRPr>
          </a:p>
        </p:txBody>
      </p:sp>
      <p:sp>
        <p:nvSpPr>
          <p:cNvPr id="7" name="Text Box 7"/>
          <p:cNvSpPr txBox="1">
            <a:spLocks noChangeArrowheads="1"/>
          </p:cNvSpPr>
          <p:nvPr/>
        </p:nvSpPr>
        <p:spPr bwMode="auto">
          <a:xfrm>
            <a:off x="5218113" y="1550988"/>
            <a:ext cx="15636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仿宋_GB2312" pitchFamily="49" charset="-122"/>
              </a:rPr>
              <a:t>3. </a:t>
            </a:r>
            <a:r>
              <a:rPr kumimoji="1" lang="zh-CN" altLang="en-US" b="1" dirty="0">
                <a:solidFill>
                  <a:srgbClr val="3333FF"/>
                </a:solidFill>
                <a:ea typeface="仿宋_GB2312" pitchFamily="49" charset="-122"/>
              </a:rPr>
              <a:t>危险性概述</a:t>
            </a:r>
            <a:endParaRPr kumimoji="1" lang="zh-CN" altLang="en-US" sz="2400" dirty="0">
              <a:ea typeface="仿宋_GB2312" pitchFamily="49" charset="-122"/>
            </a:endParaRPr>
          </a:p>
        </p:txBody>
      </p:sp>
      <p:sp>
        <p:nvSpPr>
          <p:cNvPr id="8" name="Text Box 8"/>
          <p:cNvSpPr txBox="1">
            <a:spLocks noChangeArrowheads="1"/>
          </p:cNvSpPr>
          <p:nvPr/>
        </p:nvSpPr>
        <p:spPr bwMode="auto">
          <a:xfrm>
            <a:off x="1115616" y="2619127"/>
            <a:ext cx="13350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仿宋_GB2312" pitchFamily="49" charset="-122"/>
              </a:rPr>
              <a:t>4</a:t>
            </a:r>
            <a:r>
              <a:rPr kumimoji="1" lang="en-US" altLang="zh-CN" b="1" dirty="0">
                <a:solidFill>
                  <a:srgbClr val="3333FF"/>
                </a:solidFill>
                <a:latin typeface="仿宋_GB2312" pitchFamily="49" charset="-122"/>
                <a:ea typeface="仿宋_GB2312" pitchFamily="49" charset="-122"/>
              </a:rPr>
              <a:t>.</a:t>
            </a:r>
            <a:r>
              <a:rPr kumimoji="1" lang="zh-CN" altLang="en-US" b="1" dirty="0">
                <a:solidFill>
                  <a:srgbClr val="3333FF"/>
                </a:solidFill>
                <a:latin typeface="仿宋_GB2312" pitchFamily="49" charset="-122"/>
                <a:ea typeface="仿宋_GB2312" pitchFamily="49" charset="-122"/>
              </a:rPr>
              <a:t>急救措施</a:t>
            </a:r>
            <a:endParaRPr kumimoji="1" lang="zh-CN" altLang="en-US" sz="1600" dirty="0">
              <a:latin typeface="仿宋_GB2312" pitchFamily="49" charset="-122"/>
              <a:ea typeface="仿宋_GB2312" pitchFamily="49" charset="-122"/>
            </a:endParaRPr>
          </a:p>
        </p:txBody>
      </p:sp>
      <p:sp>
        <p:nvSpPr>
          <p:cNvPr id="9" name="Text Box 9"/>
          <p:cNvSpPr txBox="1">
            <a:spLocks noChangeArrowheads="1"/>
          </p:cNvSpPr>
          <p:nvPr/>
        </p:nvSpPr>
        <p:spPr bwMode="auto">
          <a:xfrm>
            <a:off x="1187624" y="3144838"/>
            <a:ext cx="13350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仿宋_GB2312" pitchFamily="49" charset="-122"/>
              </a:rPr>
              <a:t>5</a:t>
            </a:r>
            <a:r>
              <a:rPr kumimoji="1" lang="en-US" altLang="zh-CN" b="1" dirty="0">
                <a:solidFill>
                  <a:srgbClr val="3333FF"/>
                </a:solidFill>
                <a:latin typeface="仿宋_GB2312" pitchFamily="49" charset="-122"/>
                <a:ea typeface="仿宋_GB2312" pitchFamily="49" charset="-122"/>
              </a:rPr>
              <a:t>.</a:t>
            </a:r>
            <a:r>
              <a:rPr kumimoji="1" lang="zh-CN" altLang="en-US" b="1" dirty="0">
                <a:solidFill>
                  <a:srgbClr val="3333FF"/>
                </a:solidFill>
                <a:latin typeface="仿宋_GB2312" pitchFamily="49" charset="-122"/>
                <a:ea typeface="仿宋_GB2312" pitchFamily="49" charset="-122"/>
              </a:rPr>
              <a:t>消防措施</a:t>
            </a:r>
            <a:endParaRPr kumimoji="1" lang="zh-CN" altLang="en-US" sz="2400" dirty="0">
              <a:solidFill>
                <a:srgbClr val="CC0000"/>
              </a:solidFill>
              <a:ea typeface="仿宋_GB2312" pitchFamily="49" charset="-122"/>
            </a:endParaRPr>
          </a:p>
        </p:txBody>
      </p:sp>
      <p:sp>
        <p:nvSpPr>
          <p:cNvPr id="10" name="Text Box 10"/>
          <p:cNvSpPr txBox="1">
            <a:spLocks noChangeArrowheads="1"/>
          </p:cNvSpPr>
          <p:nvPr/>
        </p:nvSpPr>
        <p:spPr bwMode="auto">
          <a:xfrm>
            <a:off x="1087438" y="3854450"/>
            <a:ext cx="17367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a:solidFill>
                  <a:srgbClr val="3333FF"/>
                </a:solidFill>
                <a:ea typeface="仿宋_GB2312" pitchFamily="49" charset="-122"/>
              </a:rPr>
              <a:t>6.</a:t>
            </a:r>
            <a:r>
              <a:rPr kumimoji="1" lang="zh-CN" altLang="en-US" b="1">
                <a:solidFill>
                  <a:srgbClr val="3333FF"/>
                </a:solidFill>
                <a:ea typeface="仿宋_GB2312" pitchFamily="49" charset="-122"/>
              </a:rPr>
              <a:t>泄漏应急处理</a:t>
            </a:r>
            <a:endParaRPr kumimoji="1" lang="zh-CN" altLang="en-US" sz="1600" b="1">
              <a:ea typeface="仿宋_GB2312" pitchFamily="49" charset="-122"/>
            </a:endParaRPr>
          </a:p>
        </p:txBody>
      </p:sp>
      <p:sp>
        <p:nvSpPr>
          <p:cNvPr id="11" name="Text Box 11"/>
          <p:cNvSpPr txBox="1">
            <a:spLocks noChangeArrowheads="1"/>
          </p:cNvSpPr>
          <p:nvPr/>
        </p:nvSpPr>
        <p:spPr bwMode="auto">
          <a:xfrm>
            <a:off x="827584" y="4491335"/>
            <a:ext cx="19669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a:solidFill>
                  <a:srgbClr val="3333FF"/>
                </a:solidFill>
                <a:ea typeface="方正综艺简体" pitchFamily="2" charset="-122"/>
              </a:rPr>
              <a:t>7.</a:t>
            </a:r>
            <a:r>
              <a:rPr kumimoji="1" lang="zh-CN" altLang="en-US" b="1">
                <a:solidFill>
                  <a:srgbClr val="3333FF"/>
                </a:solidFill>
                <a:ea typeface="仿宋_GB2312" pitchFamily="49" charset="-122"/>
              </a:rPr>
              <a:t>操作处置与储存</a:t>
            </a:r>
            <a:endParaRPr kumimoji="1" lang="zh-CN" altLang="en-US" sz="2400" b="1">
              <a:ea typeface="方正综艺简体" pitchFamily="2" charset="-122"/>
            </a:endParaRPr>
          </a:p>
        </p:txBody>
      </p:sp>
      <p:sp>
        <p:nvSpPr>
          <p:cNvPr id="12" name="Text Box 12"/>
          <p:cNvSpPr txBox="1">
            <a:spLocks noChangeArrowheads="1"/>
          </p:cNvSpPr>
          <p:nvPr/>
        </p:nvSpPr>
        <p:spPr bwMode="auto">
          <a:xfrm>
            <a:off x="1115616" y="5229200"/>
            <a:ext cx="12763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方正综艺简体" pitchFamily="2" charset="-122"/>
              </a:rPr>
              <a:t>8.</a:t>
            </a:r>
            <a:r>
              <a:rPr kumimoji="1" lang="zh-CN" altLang="en-US" b="1" dirty="0">
                <a:solidFill>
                  <a:srgbClr val="3333FF"/>
                </a:solidFill>
                <a:ea typeface="仿宋_GB2312" pitchFamily="49" charset="-122"/>
              </a:rPr>
              <a:t>接触控制</a:t>
            </a:r>
            <a:endParaRPr kumimoji="1" lang="zh-CN" altLang="en-US" b="1" dirty="0">
              <a:solidFill>
                <a:srgbClr val="3333FF"/>
              </a:solidFill>
              <a:ea typeface="仿宋_GB2312" pitchFamily="49" charset="-122"/>
            </a:endParaRPr>
          </a:p>
          <a:p>
            <a:pPr eaLnBrk="1" hangingPunct="1">
              <a:lnSpc>
                <a:spcPct val="104000"/>
              </a:lnSpc>
            </a:pPr>
            <a:r>
              <a:rPr kumimoji="1" lang="zh-CN" altLang="en-US" b="1" dirty="0">
                <a:solidFill>
                  <a:srgbClr val="3333FF"/>
                </a:solidFill>
                <a:ea typeface="仿宋_GB2312" pitchFamily="49" charset="-122"/>
              </a:rPr>
              <a:t> 个体防护</a:t>
            </a:r>
            <a:endParaRPr kumimoji="1" lang="zh-CN" altLang="en-US" b="1" dirty="0">
              <a:solidFill>
                <a:srgbClr val="CC0000"/>
              </a:solidFill>
              <a:ea typeface="仿宋_GB2312" pitchFamily="49" charset="-122"/>
            </a:endParaRPr>
          </a:p>
        </p:txBody>
      </p:sp>
      <p:sp>
        <p:nvSpPr>
          <p:cNvPr id="13" name="Text Box 13"/>
          <p:cNvSpPr txBox="1">
            <a:spLocks noChangeArrowheads="1"/>
          </p:cNvSpPr>
          <p:nvPr/>
        </p:nvSpPr>
        <p:spPr bwMode="auto">
          <a:xfrm>
            <a:off x="1620838" y="6021288"/>
            <a:ext cx="13350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方正综艺简体" pitchFamily="2" charset="-122"/>
              </a:rPr>
              <a:t>9</a:t>
            </a:r>
            <a:r>
              <a:rPr kumimoji="1" lang="en-US" altLang="zh-CN" b="1" dirty="0">
                <a:solidFill>
                  <a:srgbClr val="3333FF"/>
                </a:solidFill>
                <a:latin typeface="仿宋_GB2312" pitchFamily="49" charset="-122"/>
                <a:ea typeface="仿宋_GB2312" pitchFamily="49" charset="-122"/>
              </a:rPr>
              <a:t>.</a:t>
            </a:r>
            <a:r>
              <a:rPr kumimoji="1" lang="zh-CN" altLang="en-US" b="1" dirty="0">
                <a:solidFill>
                  <a:srgbClr val="3333FF"/>
                </a:solidFill>
                <a:latin typeface="仿宋_GB2312" pitchFamily="49" charset="-122"/>
                <a:ea typeface="仿宋_GB2312" pitchFamily="49" charset="-122"/>
              </a:rPr>
              <a:t>理化特性</a:t>
            </a:r>
            <a:endParaRPr kumimoji="1" lang="zh-CN" altLang="en-US" sz="1600" dirty="0">
              <a:latin typeface="仿宋_GB2312" pitchFamily="49" charset="-122"/>
              <a:ea typeface="仿宋_GB2312" pitchFamily="49" charset="-122"/>
            </a:endParaRPr>
          </a:p>
        </p:txBody>
      </p:sp>
      <p:sp>
        <p:nvSpPr>
          <p:cNvPr id="14" name="Text Box 14"/>
          <p:cNvSpPr txBox="1">
            <a:spLocks noChangeArrowheads="1"/>
          </p:cNvSpPr>
          <p:nvPr/>
        </p:nvSpPr>
        <p:spPr bwMode="auto">
          <a:xfrm>
            <a:off x="5137150" y="2261369"/>
            <a:ext cx="1335088"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algn="ctr" eaLnBrk="1" hangingPunct="1">
              <a:lnSpc>
                <a:spcPct val="104000"/>
              </a:lnSpc>
            </a:pPr>
            <a:r>
              <a:rPr kumimoji="1" lang="en-US" altLang="zh-CN" b="1" dirty="0">
                <a:solidFill>
                  <a:srgbClr val="3333FF"/>
                </a:solidFill>
                <a:ea typeface="方正综艺简体" pitchFamily="2" charset="-122"/>
              </a:rPr>
              <a:t>10.</a:t>
            </a:r>
            <a:r>
              <a:rPr kumimoji="1" lang="zh-CN" altLang="en-US" b="1" dirty="0">
                <a:solidFill>
                  <a:srgbClr val="3333FF"/>
                </a:solidFill>
                <a:ea typeface="仿宋_GB2312" pitchFamily="49" charset="-122"/>
              </a:rPr>
              <a:t>稳定性</a:t>
            </a:r>
            <a:endParaRPr kumimoji="1" lang="zh-CN" altLang="en-US" b="1" dirty="0">
              <a:solidFill>
                <a:srgbClr val="3333FF"/>
              </a:solidFill>
              <a:ea typeface="仿宋_GB2312" pitchFamily="49" charset="-122"/>
            </a:endParaRPr>
          </a:p>
          <a:p>
            <a:pPr algn="ctr" eaLnBrk="1" hangingPunct="1">
              <a:lnSpc>
                <a:spcPct val="104000"/>
              </a:lnSpc>
            </a:pPr>
            <a:r>
              <a:rPr kumimoji="1" lang="zh-CN" altLang="en-US" b="1" dirty="0">
                <a:solidFill>
                  <a:srgbClr val="3333FF"/>
                </a:solidFill>
                <a:ea typeface="仿宋_GB2312" pitchFamily="49" charset="-122"/>
              </a:rPr>
              <a:t>和反应活性</a:t>
            </a:r>
            <a:endParaRPr kumimoji="1" lang="zh-CN" altLang="en-US" sz="2400" b="1" dirty="0">
              <a:ea typeface="仿宋_GB2312" pitchFamily="49" charset="-122"/>
            </a:endParaRPr>
          </a:p>
        </p:txBody>
      </p:sp>
      <p:sp>
        <p:nvSpPr>
          <p:cNvPr id="15" name="Text Box 15"/>
          <p:cNvSpPr txBox="1">
            <a:spLocks noChangeArrowheads="1"/>
          </p:cNvSpPr>
          <p:nvPr/>
        </p:nvSpPr>
        <p:spPr bwMode="auto">
          <a:xfrm>
            <a:off x="5149850" y="3123183"/>
            <a:ext cx="16208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方正综艺简体" pitchFamily="2" charset="-122"/>
              </a:rPr>
              <a:t>11.</a:t>
            </a:r>
            <a:r>
              <a:rPr kumimoji="1" lang="zh-CN" altLang="en-US" b="1" dirty="0">
                <a:solidFill>
                  <a:srgbClr val="3333FF"/>
                </a:solidFill>
                <a:ea typeface="仿宋_GB2312" pitchFamily="49" charset="-122"/>
              </a:rPr>
              <a:t>毒理学资料</a:t>
            </a:r>
            <a:endParaRPr kumimoji="1" lang="zh-CN" altLang="en-US" sz="1600" b="1" dirty="0">
              <a:ea typeface="方正综艺简体" pitchFamily="2" charset="-122"/>
            </a:endParaRPr>
          </a:p>
        </p:txBody>
      </p:sp>
      <p:sp>
        <p:nvSpPr>
          <p:cNvPr id="16" name="Text Box 16"/>
          <p:cNvSpPr txBox="1">
            <a:spLocks noChangeArrowheads="1"/>
          </p:cNvSpPr>
          <p:nvPr/>
        </p:nvSpPr>
        <p:spPr bwMode="auto">
          <a:xfrm>
            <a:off x="5148263" y="3699247"/>
            <a:ext cx="16208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方正综艺简体" pitchFamily="2" charset="-122"/>
              </a:rPr>
              <a:t>12.</a:t>
            </a:r>
            <a:r>
              <a:rPr kumimoji="1" lang="zh-CN" altLang="en-US" b="1" dirty="0">
                <a:solidFill>
                  <a:srgbClr val="3333FF"/>
                </a:solidFill>
                <a:ea typeface="仿宋_GB2312" pitchFamily="49" charset="-122"/>
              </a:rPr>
              <a:t>生态学资料</a:t>
            </a:r>
            <a:endParaRPr kumimoji="1" lang="zh-CN" altLang="en-US" sz="2400" b="1" dirty="0">
              <a:ea typeface="仿宋_GB2312" pitchFamily="49" charset="-122"/>
            </a:endParaRPr>
          </a:p>
        </p:txBody>
      </p:sp>
      <p:sp>
        <p:nvSpPr>
          <p:cNvPr id="17" name="Text Box 17"/>
          <p:cNvSpPr txBox="1">
            <a:spLocks noChangeArrowheads="1"/>
          </p:cNvSpPr>
          <p:nvPr/>
        </p:nvSpPr>
        <p:spPr bwMode="auto">
          <a:xfrm>
            <a:off x="5218113" y="4362450"/>
            <a:ext cx="13906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a:solidFill>
                  <a:srgbClr val="3333FF"/>
                </a:solidFill>
                <a:ea typeface="方正综艺简体" pitchFamily="2" charset="-122"/>
              </a:rPr>
              <a:t>13.</a:t>
            </a:r>
            <a:r>
              <a:rPr kumimoji="1" lang="zh-CN" altLang="en-US" b="1">
                <a:solidFill>
                  <a:srgbClr val="3333FF"/>
                </a:solidFill>
                <a:latin typeface="仿宋_GB2312" pitchFamily="49" charset="-122"/>
                <a:ea typeface="仿宋_GB2312" pitchFamily="49" charset="-122"/>
              </a:rPr>
              <a:t>废弃处置</a:t>
            </a:r>
            <a:endParaRPr kumimoji="1" lang="zh-CN" altLang="en-US" sz="2400" b="1">
              <a:latin typeface="仿宋_GB2312" pitchFamily="49" charset="-122"/>
              <a:ea typeface="仿宋_GB2312" pitchFamily="49" charset="-122"/>
            </a:endParaRPr>
          </a:p>
        </p:txBody>
      </p:sp>
      <p:sp>
        <p:nvSpPr>
          <p:cNvPr id="18" name="Text Box 18"/>
          <p:cNvSpPr txBox="1">
            <a:spLocks noChangeArrowheads="1"/>
          </p:cNvSpPr>
          <p:nvPr/>
        </p:nvSpPr>
        <p:spPr bwMode="auto">
          <a:xfrm>
            <a:off x="5287963" y="5157192"/>
            <a:ext cx="13906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仿宋_GB2312" pitchFamily="49" charset="-122"/>
              </a:rPr>
              <a:t>14.</a:t>
            </a:r>
            <a:r>
              <a:rPr kumimoji="1" lang="zh-CN" altLang="en-US" b="1" dirty="0">
                <a:solidFill>
                  <a:srgbClr val="3333FF"/>
                </a:solidFill>
                <a:ea typeface="仿宋_GB2312" pitchFamily="49" charset="-122"/>
              </a:rPr>
              <a:t>运输信息</a:t>
            </a:r>
            <a:endParaRPr kumimoji="1" lang="zh-CN" altLang="en-US" sz="1600" dirty="0">
              <a:ea typeface="仿宋_GB2312" pitchFamily="49" charset="-122"/>
            </a:endParaRPr>
          </a:p>
        </p:txBody>
      </p:sp>
      <p:sp>
        <p:nvSpPr>
          <p:cNvPr id="19" name="Text Box 19"/>
          <p:cNvSpPr txBox="1">
            <a:spLocks noChangeArrowheads="1"/>
          </p:cNvSpPr>
          <p:nvPr/>
        </p:nvSpPr>
        <p:spPr bwMode="auto">
          <a:xfrm>
            <a:off x="5126038" y="5661248"/>
            <a:ext cx="13906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dirty="0">
                <a:solidFill>
                  <a:srgbClr val="3333FF"/>
                </a:solidFill>
                <a:ea typeface="方正综艺简体" pitchFamily="2" charset="-122"/>
              </a:rPr>
              <a:t>15.</a:t>
            </a:r>
            <a:r>
              <a:rPr kumimoji="1" lang="zh-CN" altLang="en-US" b="1" dirty="0">
                <a:solidFill>
                  <a:srgbClr val="3333FF"/>
                </a:solidFill>
                <a:ea typeface="仿宋_GB2312" pitchFamily="49" charset="-122"/>
              </a:rPr>
              <a:t>法规信息</a:t>
            </a:r>
            <a:endParaRPr kumimoji="1" lang="zh-CN" altLang="en-US" sz="2400" b="1" dirty="0">
              <a:ea typeface="仿宋_GB2312" pitchFamily="49" charset="-122"/>
            </a:endParaRPr>
          </a:p>
        </p:txBody>
      </p:sp>
      <p:sp>
        <p:nvSpPr>
          <p:cNvPr id="20" name="Text Box 20"/>
          <p:cNvSpPr txBox="1">
            <a:spLocks noChangeArrowheads="1"/>
          </p:cNvSpPr>
          <p:nvPr/>
        </p:nvSpPr>
        <p:spPr bwMode="auto">
          <a:xfrm>
            <a:off x="3370263" y="5607050"/>
            <a:ext cx="13906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2" tIns="45716" rIns="91432" bIns="45716">
            <a:spAutoFit/>
          </a:bodyPr>
          <a:lstStyle/>
          <a:p>
            <a:pPr eaLnBrk="1" hangingPunct="1">
              <a:lnSpc>
                <a:spcPct val="104000"/>
              </a:lnSpc>
            </a:pPr>
            <a:r>
              <a:rPr kumimoji="1" lang="en-US" altLang="zh-CN" b="1">
                <a:solidFill>
                  <a:srgbClr val="3333FF"/>
                </a:solidFill>
                <a:ea typeface="方正综艺简体" pitchFamily="2" charset="-122"/>
              </a:rPr>
              <a:t>16.</a:t>
            </a:r>
            <a:r>
              <a:rPr kumimoji="1" lang="zh-CN" altLang="en-US" b="1">
                <a:solidFill>
                  <a:srgbClr val="3333FF"/>
                </a:solidFill>
                <a:ea typeface="仿宋_GB2312" pitchFamily="49" charset="-122"/>
              </a:rPr>
              <a:t>其他信息</a:t>
            </a:r>
            <a:endParaRPr kumimoji="1" lang="zh-CN" altLang="en-US" sz="1600">
              <a:ea typeface="方正综艺简体" pitchFamily="2" charset="-122"/>
            </a:endParaRPr>
          </a:p>
        </p:txBody>
      </p:sp>
      <p:sp>
        <p:nvSpPr>
          <p:cNvPr id="21" name="Line 21"/>
          <p:cNvSpPr>
            <a:spLocks noChangeShapeType="1"/>
          </p:cNvSpPr>
          <p:nvPr/>
        </p:nvSpPr>
        <p:spPr bwMode="auto">
          <a:xfrm>
            <a:off x="4054475" y="4673600"/>
            <a:ext cx="1588" cy="86518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2"/>
          <p:cNvSpPr>
            <a:spLocks noChangeShapeType="1"/>
          </p:cNvSpPr>
          <p:nvPr/>
        </p:nvSpPr>
        <p:spPr bwMode="auto">
          <a:xfrm>
            <a:off x="4190999" y="4752976"/>
            <a:ext cx="931863" cy="113980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Line 23"/>
          <p:cNvSpPr>
            <a:spLocks noChangeShapeType="1"/>
          </p:cNvSpPr>
          <p:nvPr/>
        </p:nvSpPr>
        <p:spPr bwMode="auto">
          <a:xfrm flipH="1">
            <a:off x="2916238" y="4779963"/>
            <a:ext cx="890587" cy="139382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Line 24"/>
          <p:cNvSpPr>
            <a:spLocks noChangeShapeType="1"/>
          </p:cNvSpPr>
          <p:nvPr/>
        </p:nvSpPr>
        <p:spPr bwMode="auto">
          <a:xfrm>
            <a:off x="4327525" y="4365104"/>
            <a:ext cx="852488" cy="83026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25"/>
          <p:cNvSpPr>
            <a:spLocks noChangeShapeType="1"/>
          </p:cNvSpPr>
          <p:nvPr/>
        </p:nvSpPr>
        <p:spPr bwMode="auto">
          <a:xfrm flipH="1">
            <a:off x="2555776" y="4541837"/>
            <a:ext cx="974725" cy="10064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6"/>
          <p:cNvSpPr>
            <a:spLocks noChangeShapeType="1"/>
          </p:cNvSpPr>
          <p:nvPr/>
        </p:nvSpPr>
        <p:spPr bwMode="auto">
          <a:xfrm flipH="1">
            <a:off x="2684463" y="4445000"/>
            <a:ext cx="549275" cy="2952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27"/>
          <p:cNvSpPr>
            <a:spLocks noChangeShapeType="1"/>
          </p:cNvSpPr>
          <p:nvPr/>
        </p:nvSpPr>
        <p:spPr bwMode="auto">
          <a:xfrm flipH="1">
            <a:off x="2763838" y="4040188"/>
            <a:ext cx="242887" cy="158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28"/>
          <p:cNvSpPr>
            <a:spLocks noChangeShapeType="1"/>
          </p:cNvSpPr>
          <p:nvPr/>
        </p:nvSpPr>
        <p:spPr bwMode="auto">
          <a:xfrm>
            <a:off x="4607719" y="4232276"/>
            <a:ext cx="570706" cy="24288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9"/>
          <p:cNvSpPr>
            <a:spLocks noChangeShapeType="1"/>
          </p:cNvSpPr>
          <p:nvPr/>
        </p:nvSpPr>
        <p:spPr bwMode="auto">
          <a:xfrm>
            <a:off x="4745037" y="3887788"/>
            <a:ext cx="433387" cy="1111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Line 30"/>
          <p:cNvSpPr>
            <a:spLocks noChangeShapeType="1"/>
          </p:cNvSpPr>
          <p:nvPr/>
        </p:nvSpPr>
        <p:spPr bwMode="auto">
          <a:xfrm>
            <a:off x="2684464" y="3390900"/>
            <a:ext cx="417512" cy="19208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31"/>
          <p:cNvSpPr>
            <a:spLocks noChangeShapeType="1"/>
          </p:cNvSpPr>
          <p:nvPr/>
        </p:nvSpPr>
        <p:spPr bwMode="auto">
          <a:xfrm flipH="1">
            <a:off x="4668838" y="3333750"/>
            <a:ext cx="525462" cy="32543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32"/>
          <p:cNvSpPr>
            <a:spLocks noChangeShapeType="1"/>
          </p:cNvSpPr>
          <p:nvPr/>
        </p:nvSpPr>
        <p:spPr bwMode="auto">
          <a:xfrm flipH="1">
            <a:off x="4516438" y="2625725"/>
            <a:ext cx="677862" cy="88106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33"/>
          <p:cNvSpPr>
            <a:spLocks noChangeShapeType="1"/>
          </p:cNvSpPr>
          <p:nvPr/>
        </p:nvSpPr>
        <p:spPr bwMode="auto">
          <a:xfrm>
            <a:off x="2555777" y="2808038"/>
            <a:ext cx="689074" cy="622549"/>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Line 34"/>
          <p:cNvSpPr>
            <a:spLocks noChangeShapeType="1"/>
          </p:cNvSpPr>
          <p:nvPr/>
        </p:nvSpPr>
        <p:spPr bwMode="auto">
          <a:xfrm>
            <a:off x="2450703" y="2161108"/>
            <a:ext cx="990997" cy="119328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35"/>
          <p:cNvSpPr>
            <a:spLocks noChangeShapeType="1"/>
          </p:cNvSpPr>
          <p:nvPr/>
        </p:nvSpPr>
        <p:spPr bwMode="auto">
          <a:xfrm flipH="1">
            <a:off x="4364038" y="1933575"/>
            <a:ext cx="758825" cy="149701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Line 36"/>
          <p:cNvSpPr>
            <a:spLocks noChangeShapeType="1"/>
          </p:cNvSpPr>
          <p:nvPr/>
        </p:nvSpPr>
        <p:spPr bwMode="auto">
          <a:xfrm>
            <a:off x="3967212" y="2808039"/>
            <a:ext cx="17413" cy="582861"/>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 name="TextBox 36"/>
          <p:cNvSpPr txBox="1"/>
          <p:nvPr/>
        </p:nvSpPr>
        <p:spPr>
          <a:xfrm>
            <a:off x="107504" y="1268760"/>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700808"/>
            <a:ext cx="8136904" cy="243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10000"/>
              </a:lnSpc>
              <a:spcBef>
                <a:spcPts val="600"/>
              </a:spcBef>
            </a:pPr>
            <a:r>
              <a:rPr kumimoji="1" lang="zh-CN" altLang="en-US" sz="2400" b="1" u="sng" dirty="0">
                <a:solidFill>
                  <a:srgbClr val="FF0000"/>
                </a:solidFill>
                <a:latin typeface="楷体_GB2312" pitchFamily="49" charset="-122"/>
                <a:ea typeface="楷体_GB2312" pitchFamily="49" charset="-122"/>
              </a:rPr>
              <a:t>第一部分  化学品及企业</a:t>
            </a:r>
            <a:r>
              <a:rPr kumimoji="1" lang="zh-CN" altLang="en-US" sz="2400" b="1" u="sng" dirty="0" smtClean="0">
                <a:solidFill>
                  <a:srgbClr val="FF0000"/>
                </a:solidFill>
                <a:latin typeface="楷体_GB2312" pitchFamily="49" charset="-122"/>
                <a:ea typeface="楷体_GB2312" pitchFamily="49" charset="-122"/>
              </a:rPr>
              <a:t>标识</a:t>
            </a:r>
            <a:endParaRPr kumimoji="1" lang="zh-CN" altLang="en-US" sz="2400" b="1" u="sng" dirty="0">
              <a:solidFill>
                <a:srgbClr val="FF0000"/>
              </a:solidFill>
              <a:latin typeface="楷体_GB2312" pitchFamily="49" charset="-122"/>
              <a:ea typeface="楷体_GB2312" pitchFamily="49" charset="-122"/>
            </a:endParaRPr>
          </a:p>
          <a:p>
            <a:r>
              <a:rPr lang="zh-CN" altLang="zh-CN" b="1" dirty="0"/>
              <a:t>化学品名称：</a:t>
            </a:r>
            <a:r>
              <a:rPr lang="en-US" altLang="zh-CN" dirty="0"/>
              <a:t>C</a:t>
            </a:r>
            <a:r>
              <a:rPr lang="en-US" altLang="zh-CN" baseline="-25000" dirty="0"/>
              <a:t>2</a:t>
            </a:r>
            <a:r>
              <a:rPr lang="en-US" altLang="zh-CN" dirty="0"/>
              <a:t>H</a:t>
            </a:r>
            <a:r>
              <a:rPr lang="en-US" altLang="zh-CN" baseline="-25000" dirty="0"/>
              <a:t>5</a:t>
            </a:r>
            <a:r>
              <a:rPr lang="en-US" altLang="zh-CN" dirty="0"/>
              <a:t>OH</a:t>
            </a:r>
            <a:endParaRPr lang="zh-CN" altLang="zh-CN" dirty="0"/>
          </a:p>
          <a:p>
            <a:r>
              <a:rPr lang="zh-CN" altLang="zh-CN" b="1" dirty="0"/>
              <a:t>中文名称：</a:t>
            </a:r>
            <a:r>
              <a:rPr lang="zh-CN" altLang="zh-CN" dirty="0" smtClean="0"/>
              <a:t>酒精</a:t>
            </a:r>
            <a:endParaRPr lang="en-US" altLang="zh-CN" dirty="0" smtClean="0"/>
          </a:p>
          <a:p>
            <a:r>
              <a:rPr lang="zh-CN" altLang="zh-CN" b="1" dirty="0" smtClean="0"/>
              <a:t>化学品</a:t>
            </a:r>
            <a:r>
              <a:rPr lang="zh-CN" altLang="zh-CN" b="1" dirty="0"/>
              <a:t>中文名称：</a:t>
            </a:r>
            <a:r>
              <a:rPr lang="zh-CN" altLang="zh-CN" dirty="0"/>
              <a:t>乙醇 </a:t>
            </a:r>
            <a:endParaRPr lang="zh-CN" altLang="zh-CN" dirty="0"/>
          </a:p>
          <a:p>
            <a:r>
              <a:rPr lang="zh-CN" altLang="zh-CN" b="1" dirty="0"/>
              <a:t>化学品英文名称：</a:t>
            </a:r>
            <a:r>
              <a:rPr lang="en-US" altLang="zh-CN" dirty="0"/>
              <a:t>ethyl alcohol</a:t>
            </a:r>
            <a:endParaRPr lang="zh-CN" altLang="zh-CN" dirty="0"/>
          </a:p>
          <a:p>
            <a:r>
              <a:rPr lang="zh-CN" altLang="zh-CN" b="1" dirty="0"/>
              <a:t>供应商名称</a:t>
            </a:r>
            <a:r>
              <a:rPr lang="zh-CN" altLang="zh-CN" b="1" dirty="0" smtClean="0"/>
              <a:t>：</a:t>
            </a:r>
            <a:endParaRPr lang="zh-CN" altLang="zh-CN" b="1" dirty="0"/>
          </a:p>
          <a:p>
            <a:r>
              <a:rPr lang="zh-CN" altLang="zh-CN" b="1" dirty="0"/>
              <a:t>供应商地址</a:t>
            </a:r>
            <a:r>
              <a:rPr lang="zh-CN" altLang="zh-CN" b="1" dirty="0" smtClean="0"/>
              <a:t>：</a:t>
            </a:r>
            <a:endParaRPr lang="zh-CN" altLang="zh-CN" b="1" dirty="0"/>
          </a:p>
          <a:p>
            <a:r>
              <a:rPr lang="zh-CN" altLang="zh-CN" b="1" dirty="0"/>
              <a:t>供应商联系方式</a:t>
            </a:r>
            <a:r>
              <a:rPr lang="zh-CN" altLang="zh-CN" b="1" dirty="0" smtClean="0"/>
              <a:t>：</a:t>
            </a:r>
            <a:endParaRPr kumimoji="1" lang="en-US" altLang="zh-CN" b="1" dirty="0">
              <a:latin typeface="楷体_GB2312" pitchFamily="49" charset="-122"/>
              <a:ea typeface="楷体_GB2312" pitchFamily="49" charset="-122"/>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
        <p:nvSpPr>
          <p:cNvPr id="5" name="七角星 4"/>
          <p:cNvSpPr/>
          <p:nvPr/>
        </p:nvSpPr>
        <p:spPr bwMode="auto">
          <a:xfrm>
            <a:off x="6660232" y="2420888"/>
            <a:ext cx="1994520" cy="1634480"/>
          </a:xfrm>
          <a:prstGeom prst="star7">
            <a:avLst/>
          </a:prstGeom>
          <a:solidFill>
            <a:schemeClr val="accent4">
              <a:lumMod val="20000"/>
              <a:lumOff val="80000"/>
            </a:schemeClr>
          </a:solidFill>
          <a:ln w="9525" cap="flat" cmpd="sng" algn="ctr">
            <a:solidFill>
              <a:schemeClr val="accent4">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lstStyle/>
          <a:p>
            <a:r>
              <a:rPr lang="zh-CN" altLang="en-US" dirty="0">
                <a:solidFill>
                  <a:srgbClr val="FF0000"/>
                </a:solidFill>
              </a:rPr>
              <a:t> </a:t>
            </a:r>
            <a:r>
              <a:rPr lang="zh-CN" altLang="en-US" dirty="0" smtClean="0">
                <a:solidFill>
                  <a:srgbClr val="FF0000"/>
                </a:solidFill>
              </a:rPr>
              <a:t>   </a:t>
            </a:r>
            <a:r>
              <a:rPr lang="zh-CN" altLang="en-US" sz="4000" dirty="0" smtClean="0">
                <a:solidFill>
                  <a:srgbClr val="FF0000"/>
                </a:solidFill>
              </a:rPr>
              <a:t>酒</a:t>
            </a:r>
            <a:r>
              <a:rPr kumimoji="0" lang="zh-CN" altLang="en-US" sz="4000" b="0" i="0" u="none" strike="noStrike" cap="none" normalizeH="0" baseline="0" dirty="0" smtClean="0">
                <a:ln>
                  <a:noFill/>
                </a:ln>
                <a:solidFill>
                  <a:srgbClr val="FF0000"/>
                </a:solidFill>
                <a:effectLst/>
              </a:rPr>
              <a:t>精</a:t>
            </a:r>
            <a:endParaRPr kumimoji="0" lang="zh-CN" altLang="en-US" sz="4000" b="0" i="0" u="none" strike="noStrike" cap="none" normalizeH="0" baseline="0" dirty="0" smtClean="0">
              <a:ln>
                <a:noFill/>
              </a:ln>
              <a:solidFill>
                <a:srgbClr val="FF0000"/>
              </a:solidFill>
              <a:effectLst/>
            </a:endParaRPr>
          </a:p>
        </p:txBody>
      </p:sp>
      <p:sp>
        <p:nvSpPr>
          <p:cNvPr id="6" name="Text Box 2"/>
          <p:cNvSpPr txBox="1">
            <a:spLocks noChangeArrowheads="1"/>
          </p:cNvSpPr>
          <p:nvPr/>
        </p:nvSpPr>
        <p:spPr bwMode="auto">
          <a:xfrm>
            <a:off x="467544" y="4091159"/>
            <a:ext cx="7924800" cy="22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eaLnBrk="1" hangingPunct="1">
              <a:spcBef>
                <a:spcPts val="1200"/>
              </a:spcBef>
            </a:pPr>
            <a:r>
              <a:rPr kumimoji="1" lang="en-US" altLang="zh-CN" sz="2400" b="1" dirty="0">
                <a:solidFill>
                  <a:srgbClr val="FF0000"/>
                </a:solidFill>
                <a:latin typeface="楷体_GB2312" pitchFamily="49" charset="-122"/>
                <a:ea typeface="楷体_GB2312" pitchFamily="49" charset="-122"/>
              </a:rPr>
              <a:t>       </a:t>
            </a:r>
            <a:r>
              <a:rPr kumimoji="1" lang="en-US" altLang="zh-CN" sz="2400" b="1" dirty="0" smtClean="0">
                <a:solidFill>
                  <a:srgbClr val="FF0000"/>
                </a:solidFill>
                <a:latin typeface="楷体_GB2312" pitchFamily="49" charset="-122"/>
                <a:ea typeface="楷体_GB2312" pitchFamily="49" charset="-122"/>
              </a:rPr>
              <a:t>      </a:t>
            </a:r>
            <a:r>
              <a:rPr kumimoji="1" lang="zh-CN" altLang="en-US" sz="2400" b="1" u="sng" dirty="0" smtClean="0">
                <a:solidFill>
                  <a:srgbClr val="FF0000"/>
                </a:solidFill>
                <a:latin typeface="楷体_GB2312" pitchFamily="49" charset="-122"/>
                <a:ea typeface="楷体_GB2312" pitchFamily="49" charset="-122"/>
              </a:rPr>
              <a:t>第二</a:t>
            </a:r>
            <a:r>
              <a:rPr kumimoji="1" lang="zh-CN" altLang="en-US" sz="2400" b="1" u="sng" dirty="0">
                <a:solidFill>
                  <a:srgbClr val="FF0000"/>
                </a:solidFill>
                <a:latin typeface="楷体_GB2312" pitchFamily="49" charset="-122"/>
                <a:ea typeface="楷体_GB2312" pitchFamily="49" charset="-122"/>
              </a:rPr>
              <a:t>部分   成分</a:t>
            </a:r>
            <a:r>
              <a:rPr kumimoji="1" lang="en-US" altLang="zh-CN" sz="2400" b="1" u="sng" dirty="0">
                <a:solidFill>
                  <a:srgbClr val="FF0000"/>
                </a:solidFill>
                <a:latin typeface="楷体_GB2312" pitchFamily="49" charset="-122"/>
                <a:ea typeface="楷体_GB2312" pitchFamily="49" charset="-122"/>
              </a:rPr>
              <a:t>/</a:t>
            </a:r>
            <a:r>
              <a:rPr kumimoji="1" lang="zh-CN" altLang="en-US" sz="2400" b="1" u="sng" dirty="0">
                <a:solidFill>
                  <a:srgbClr val="FF0000"/>
                </a:solidFill>
                <a:latin typeface="楷体_GB2312" pitchFamily="49" charset="-122"/>
                <a:ea typeface="楷体_GB2312" pitchFamily="49" charset="-122"/>
              </a:rPr>
              <a:t>组成</a:t>
            </a:r>
            <a:r>
              <a:rPr kumimoji="1" lang="zh-CN" altLang="en-US" sz="2400" b="1" u="sng" dirty="0" smtClean="0">
                <a:solidFill>
                  <a:srgbClr val="FF0000"/>
                </a:solidFill>
                <a:latin typeface="楷体_GB2312" pitchFamily="49" charset="-122"/>
                <a:ea typeface="楷体_GB2312" pitchFamily="49" charset="-122"/>
              </a:rPr>
              <a:t>信息</a:t>
            </a:r>
            <a:endParaRPr kumimoji="1" lang="zh-CN" altLang="en-US" sz="2400" b="1" dirty="0">
              <a:solidFill>
                <a:srgbClr val="FF0000"/>
              </a:solidFill>
              <a:latin typeface="楷体_GB2312" pitchFamily="49" charset="-122"/>
              <a:ea typeface="楷体_GB2312" pitchFamily="49" charset="-122"/>
            </a:endParaRPr>
          </a:p>
          <a:p>
            <a:pPr>
              <a:lnSpc>
                <a:spcPct val="150000"/>
              </a:lnSpc>
            </a:pPr>
            <a:r>
              <a:rPr lang="zh-CN" altLang="zh-CN" dirty="0" smtClean="0"/>
              <a:t>由</a:t>
            </a:r>
            <a:r>
              <a:rPr lang="zh-CN" altLang="zh-CN" dirty="0"/>
              <a:t>水和乙醇组成，有害物成分为： 乙醇 </a:t>
            </a:r>
            <a:endParaRPr lang="zh-CN" altLang="zh-CN" dirty="0"/>
          </a:p>
          <a:p>
            <a:r>
              <a:rPr lang="zh-CN" altLang="zh-CN" b="1" dirty="0"/>
              <a:t>有害化学品化学式：</a:t>
            </a:r>
            <a:r>
              <a:rPr lang="en-US" altLang="zh-CN" dirty="0"/>
              <a:t>C</a:t>
            </a:r>
            <a:r>
              <a:rPr lang="en-US" altLang="zh-CN" baseline="-25000" dirty="0"/>
              <a:t>2</a:t>
            </a:r>
            <a:r>
              <a:rPr lang="en-US" altLang="zh-CN" dirty="0"/>
              <a:t>H</a:t>
            </a:r>
            <a:r>
              <a:rPr lang="en-US" altLang="zh-CN" baseline="-25000" dirty="0"/>
              <a:t>5</a:t>
            </a:r>
            <a:r>
              <a:rPr lang="en-US" altLang="zh-CN" dirty="0"/>
              <a:t>OH</a:t>
            </a:r>
            <a:endParaRPr lang="zh-CN" altLang="zh-CN" dirty="0"/>
          </a:p>
          <a:p>
            <a:r>
              <a:rPr lang="zh-CN" altLang="zh-CN" b="1" dirty="0"/>
              <a:t>技术说明书编码：</a:t>
            </a:r>
            <a:r>
              <a:rPr lang="en-US" altLang="zh-CN" dirty="0"/>
              <a:t>393</a:t>
            </a:r>
            <a:endParaRPr lang="zh-CN" altLang="zh-CN" dirty="0"/>
          </a:p>
          <a:p>
            <a:r>
              <a:rPr lang="en-US" altLang="zh-CN" b="1" dirty="0"/>
              <a:t>CAS No.</a:t>
            </a:r>
            <a:r>
              <a:rPr lang="zh-CN" altLang="zh-CN" b="1" dirty="0"/>
              <a:t>：</a:t>
            </a:r>
            <a:r>
              <a:rPr lang="en-US" altLang="zh-CN" dirty="0"/>
              <a:t>00064-17-5   </a:t>
            </a:r>
            <a:endParaRPr lang="zh-CN" altLang="zh-CN" dirty="0"/>
          </a:p>
          <a:p>
            <a:r>
              <a:rPr lang="zh-CN" altLang="zh-CN" b="1" dirty="0"/>
              <a:t>分子式：</a:t>
            </a:r>
            <a:r>
              <a:rPr lang="en-US" altLang="zh-CN" dirty="0"/>
              <a:t>C</a:t>
            </a:r>
            <a:r>
              <a:rPr lang="en-US" altLang="zh-CN" baseline="-25000" dirty="0"/>
              <a:t>2</a:t>
            </a:r>
            <a:r>
              <a:rPr lang="en-US" altLang="zh-CN" dirty="0"/>
              <a:t>H</a:t>
            </a:r>
            <a:r>
              <a:rPr lang="en-US" altLang="zh-CN" baseline="-25000" dirty="0"/>
              <a:t>6</a:t>
            </a:r>
            <a:r>
              <a:rPr lang="en-US" altLang="zh-CN" dirty="0"/>
              <a:t>O</a:t>
            </a:r>
            <a:endParaRPr lang="zh-CN" altLang="zh-CN" dirty="0"/>
          </a:p>
          <a:p>
            <a:r>
              <a:rPr lang="zh-CN" altLang="zh-CN" b="1" dirty="0"/>
              <a:t>分子量： </a:t>
            </a:r>
            <a:r>
              <a:rPr lang="en-US" altLang="zh-CN" dirty="0" smtClean="0"/>
              <a:t>46.07</a:t>
            </a:r>
            <a:endParaRPr lang="en-US" altLang="zh-CN" dirty="0" smtClean="0"/>
          </a:p>
        </p:txBody>
      </p:sp>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5800" y="1794304"/>
            <a:ext cx="7924800" cy="467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eaLnBrk="1" hangingPunct="1">
              <a:spcBef>
                <a:spcPts val="1200"/>
              </a:spcBef>
            </a:pPr>
            <a:r>
              <a:rPr kumimoji="1" lang="zh-CN" altLang="en-US" sz="2400" b="1" dirty="0" smtClean="0">
                <a:solidFill>
                  <a:srgbClr val="FF0000"/>
                </a:solidFill>
                <a:latin typeface="楷体_GB2312" pitchFamily="49" charset="-122"/>
                <a:ea typeface="楷体_GB2312" pitchFamily="49" charset="-122"/>
              </a:rPr>
              <a:t>         </a:t>
            </a:r>
            <a:r>
              <a:rPr kumimoji="1" lang="zh-CN" altLang="en-US" sz="2400" b="1" u="sng" dirty="0" smtClean="0">
                <a:solidFill>
                  <a:srgbClr val="FF0000"/>
                </a:solidFill>
                <a:latin typeface="楷体_GB2312" pitchFamily="49" charset="-122"/>
                <a:ea typeface="楷体_GB2312" pitchFamily="49" charset="-122"/>
              </a:rPr>
              <a:t>第三</a:t>
            </a:r>
            <a:r>
              <a:rPr kumimoji="1" lang="zh-CN" altLang="en-US" sz="2400" b="1" u="sng" dirty="0">
                <a:solidFill>
                  <a:srgbClr val="FF0000"/>
                </a:solidFill>
                <a:latin typeface="楷体_GB2312" pitchFamily="49" charset="-122"/>
                <a:ea typeface="楷体_GB2312" pitchFamily="49" charset="-122"/>
              </a:rPr>
              <a:t>部分  危险性</a:t>
            </a:r>
            <a:r>
              <a:rPr kumimoji="1" lang="zh-CN" altLang="en-US" sz="2400" b="1" u="sng" dirty="0" smtClean="0">
                <a:solidFill>
                  <a:srgbClr val="FF0000"/>
                </a:solidFill>
                <a:latin typeface="楷体_GB2312" pitchFamily="49" charset="-122"/>
                <a:ea typeface="楷体_GB2312" pitchFamily="49" charset="-122"/>
              </a:rPr>
              <a:t>概述</a:t>
            </a:r>
            <a:endParaRPr kumimoji="1" lang="en-US" altLang="zh-CN" sz="2400" b="1" u="sng" dirty="0" smtClean="0">
              <a:solidFill>
                <a:srgbClr val="FF0000"/>
              </a:solidFill>
              <a:latin typeface="楷体_GB2312" pitchFamily="49" charset="-122"/>
              <a:ea typeface="楷体_GB2312" pitchFamily="49" charset="-122"/>
            </a:endParaRPr>
          </a:p>
          <a:p>
            <a:pPr eaLnBrk="1" hangingPunct="1">
              <a:spcBef>
                <a:spcPts val="1200"/>
              </a:spcBef>
            </a:pPr>
            <a:endParaRPr kumimoji="1" lang="en-US" altLang="zh-CN" sz="2400" b="1" u="sng" dirty="0">
              <a:solidFill>
                <a:srgbClr val="FF0000"/>
              </a:solidFill>
              <a:latin typeface="楷体_GB2312" pitchFamily="49" charset="-122"/>
              <a:ea typeface="楷体_GB2312" pitchFamily="49" charset="-122"/>
            </a:endParaRPr>
          </a:p>
          <a:p>
            <a:r>
              <a:rPr lang="zh-CN" altLang="zh-CN" sz="2000" b="1" dirty="0"/>
              <a:t>危险性类别：</a:t>
            </a:r>
            <a:r>
              <a:rPr lang="zh-CN" altLang="zh-CN" sz="2000" dirty="0"/>
              <a:t>中闪点易燃液体；</a:t>
            </a:r>
            <a:endParaRPr lang="zh-CN" altLang="zh-CN" sz="2000" dirty="0"/>
          </a:p>
          <a:p>
            <a:r>
              <a:rPr lang="zh-CN" altLang="zh-CN" sz="2000" b="1" dirty="0"/>
              <a:t>侵入途径： </a:t>
            </a:r>
            <a:r>
              <a:rPr lang="zh-CN" altLang="zh-CN" sz="2000" dirty="0"/>
              <a:t>吸入、食入、经皮肤接触</a:t>
            </a:r>
            <a:endParaRPr lang="zh-CN" altLang="zh-CN" sz="2000" dirty="0"/>
          </a:p>
          <a:p>
            <a:r>
              <a:rPr lang="zh-CN" altLang="zh-CN" sz="2000" b="1" dirty="0"/>
              <a:t>健康危害： </a:t>
            </a:r>
            <a:r>
              <a:rPr lang="zh-CN" altLang="zh-CN" sz="2000" dirty="0"/>
              <a:t>本品为中枢神经系统抑制剂。首先引起兴奋，随后抑制</a:t>
            </a:r>
            <a:r>
              <a:rPr lang="zh-CN" altLang="zh-CN" sz="2000" dirty="0" smtClean="0"/>
              <a:t>。</a:t>
            </a:r>
            <a:r>
              <a:rPr lang="en-US" altLang="zh-CN" sz="2000" dirty="0" smtClean="0"/>
              <a:t>    </a:t>
            </a:r>
            <a:endParaRPr lang="en-US" altLang="zh-CN" sz="2000" dirty="0" smtClean="0"/>
          </a:p>
          <a:p>
            <a:r>
              <a:rPr lang="zh-CN" altLang="zh-CN" sz="2000" dirty="0" smtClean="0"/>
              <a:t>急性中毒</a:t>
            </a:r>
            <a:r>
              <a:rPr lang="zh-CN" altLang="zh-CN" sz="2000" dirty="0"/>
              <a:t>：急性中毒多发生于口服。一般可分为兴 奋、催眠、麻醉、窒息四阶段。患者进入第三或第四阶段，出现意识丧失、瞳孔扩大、呼吸不规律、休克、 心力循环衰竭及呼吸停止。慢性影响：在生产中长期接触高浓度本品可引起鼻、眼、粘膜刺激症状，以及头 痛、头晕、疲乏、易激动、震颤、恶心等。长期</a:t>
            </a:r>
            <a:r>
              <a:rPr lang="zh-CN" altLang="zh-CN" sz="2000" dirty="0" smtClean="0"/>
              <a:t>酗</a:t>
            </a:r>
            <a:r>
              <a:rPr lang="zh-CN" altLang="en-US" sz="2000" dirty="0" smtClean="0"/>
              <a:t>酒</a:t>
            </a:r>
            <a:r>
              <a:rPr lang="zh-CN" altLang="zh-CN" sz="2000" dirty="0" smtClean="0"/>
              <a:t>可</a:t>
            </a:r>
            <a:r>
              <a:rPr lang="zh-CN" altLang="zh-CN" sz="2000" dirty="0"/>
              <a:t>引起多发性神经病、慢性胃炎、脂肪肝、肝硬化、心 肌损害及器质性精神病等。皮肤长期接触可引起干燥、脱屑、皲裂和皮炎。</a:t>
            </a:r>
            <a:r>
              <a:rPr lang="en-US" altLang="zh-CN" sz="2000" dirty="0"/>
              <a:t>  </a:t>
            </a:r>
            <a:endParaRPr lang="zh-CN" altLang="zh-CN" sz="2000" dirty="0"/>
          </a:p>
          <a:p>
            <a:r>
              <a:rPr lang="zh-CN" altLang="zh-CN" sz="2000" b="1" dirty="0"/>
              <a:t>环境危害： </a:t>
            </a:r>
            <a:r>
              <a:rPr lang="zh-CN" altLang="zh-CN" sz="2000" dirty="0"/>
              <a:t>燃爆危险；高浓度，对水中生物具高毒性。</a:t>
            </a:r>
            <a:endParaRPr lang="zh-CN" altLang="zh-CN" sz="2000" dirty="0"/>
          </a:p>
          <a:p>
            <a:endParaRPr lang="en-US" altLang="zh-CN" sz="2000" dirty="0" smtClean="0"/>
          </a:p>
        </p:txBody>
      </p:sp>
      <p:sp>
        <p:nvSpPr>
          <p:cNvPr id="5" name="TextBox 4"/>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9600" y="1971650"/>
            <a:ext cx="9218984" cy="282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05000"/>
              </a:lnSpc>
              <a:spcBef>
                <a:spcPts val="1200"/>
              </a:spcBef>
            </a:pPr>
            <a:r>
              <a:rPr kumimoji="1" lang="zh-CN" altLang="en-US" sz="2400" b="1" u="sng" dirty="0">
                <a:solidFill>
                  <a:srgbClr val="FF0000"/>
                </a:solidFill>
                <a:latin typeface="楷体_GB2312" pitchFamily="49" charset="-122"/>
                <a:ea typeface="楷体_GB2312" pitchFamily="49" charset="-122"/>
              </a:rPr>
              <a:t>第四部分  急救措施</a:t>
            </a:r>
            <a:endParaRPr kumimoji="1" lang="zh-CN" altLang="en-US" sz="2400" b="1" u="sng" dirty="0">
              <a:solidFill>
                <a:srgbClr val="FF0000"/>
              </a:solidFill>
              <a:latin typeface="楷体_GB2312" pitchFamily="49" charset="-122"/>
              <a:ea typeface="楷体_GB2312" pitchFamily="49" charset="-122"/>
            </a:endParaRPr>
          </a:p>
          <a:p>
            <a:pPr algn="ctr" eaLnBrk="1" hangingPunct="1">
              <a:lnSpc>
                <a:spcPct val="105000"/>
              </a:lnSpc>
              <a:spcBef>
                <a:spcPts val="1200"/>
              </a:spcBef>
            </a:pPr>
            <a:endParaRPr kumimoji="1" lang="zh-CN" altLang="en-US" sz="2400" b="1" u="sng" dirty="0">
              <a:solidFill>
                <a:srgbClr val="FF0000"/>
              </a:solidFill>
              <a:latin typeface="楷体_GB2312" pitchFamily="49" charset="-122"/>
              <a:ea typeface="楷体_GB2312" pitchFamily="49" charset="-122"/>
            </a:endParaRPr>
          </a:p>
          <a:p>
            <a:r>
              <a:rPr lang="zh-CN" altLang="zh-CN" sz="2400" b="1" dirty="0"/>
              <a:t>皮肤接触</a:t>
            </a:r>
            <a:r>
              <a:rPr lang="zh-CN" altLang="zh-CN" sz="2400" dirty="0"/>
              <a:t>：脱去污染的衣服，用清水大量清洗；</a:t>
            </a:r>
            <a:endParaRPr lang="zh-CN" altLang="zh-CN" sz="2400" dirty="0"/>
          </a:p>
          <a:p>
            <a:r>
              <a:rPr lang="zh-CN" altLang="zh-CN" sz="2400" b="1" dirty="0"/>
              <a:t>眼睛接触： </a:t>
            </a:r>
            <a:r>
              <a:rPr lang="zh-CN" altLang="zh-CN" sz="2400" dirty="0"/>
              <a:t>提起眼睑，用流动的清水或生理盐水清洗；就医；</a:t>
            </a:r>
            <a:endParaRPr lang="zh-CN" altLang="zh-CN" sz="2400" dirty="0"/>
          </a:p>
          <a:p>
            <a:r>
              <a:rPr lang="zh-CN" altLang="zh-CN" sz="2400" b="1" dirty="0"/>
              <a:t>吸入： </a:t>
            </a:r>
            <a:r>
              <a:rPr lang="en-US" altLang="zh-CN" sz="2400" b="1" dirty="0"/>
              <a:t>    </a:t>
            </a:r>
            <a:r>
              <a:rPr lang="zh-CN" altLang="zh-CN" sz="2400" dirty="0"/>
              <a:t>迅速脱离现场，到空气新鲜处；就医；</a:t>
            </a:r>
            <a:endParaRPr lang="zh-CN" altLang="zh-CN" sz="2400" dirty="0"/>
          </a:p>
          <a:p>
            <a:r>
              <a:rPr lang="zh-CN" altLang="zh-CN" sz="2400" b="1" dirty="0"/>
              <a:t>食入： </a:t>
            </a:r>
            <a:r>
              <a:rPr lang="en-US" altLang="zh-CN" sz="2400" b="1" dirty="0"/>
              <a:t>    </a:t>
            </a:r>
            <a:r>
              <a:rPr lang="zh-CN" altLang="zh-CN" sz="2400" dirty="0"/>
              <a:t>饮用足量的温水，催吐；就医；</a:t>
            </a:r>
            <a:endParaRPr lang="zh-CN" altLang="zh-CN" sz="2400" dirty="0"/>
          </a:p>
          <a:p>
            <a:pPr eaLnBrk="1" hangingPunct="1">
              <a:lnSpc>
                <a:spcPct val="105000"/>
              </a:lnSpc>
            </a:pPr>
            <a:endParaRPr kumimoji="1" lang="en-US" altLang="zh-CN" sz="2000" dirty="0">
              <a:latin typeface="楷体_GB2312" pitchFamily="49" charset="-122"/>
              <a:ea typeface="楷体_GB2312" pitchFamily="49" charset="-122"/>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7544" y="1835652"/>
            <a:ext cx="8424936" cy="346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05000"/>
              </a:lnSpc>
              <a:spcBef>
                <a:spcPts val="1200"/>
              </a:spcBef>
            </a:pPr>
            <a:r>
              <a:rPr kumimoji="1" lang="zh-CN" altLang="en-US" sz="2400" b="1" u="sng" dirty="0">
                <a:solidFill>
                  <a:srgbClr val="FF0000"/>
                </a:solidFill>
                <a:latin typeface="楷体_GB2312" pitchFamily="49" charset="-122"/>
                <a:ea typeface="楷体_GB2312" pitchFamily="49" charset="-122"/>
              </a:rPr>
              <a:t>第五部分  消防</a:t>
            </a:r>
            <a:r>
              <a:rPr kumimoji="1" lang="zh-CN" altLang="en-US" sz="2400" b="1" u="sng" dirty="0" smtClean="0">
                <a:solidFill>
                  <a:srgbClr val="FF0000"/>
                </a:solidFill>
                <a:latin typeface="楷体_GB2312" pitchFamily="49" charset="-122"/>
                <a:ea typeface="楷体_GB2312" pitchFamily="49" charset="-122"/>
              </a:rPr>
              <a:t>措施</a:t>
            </a:r>
            <a:endParaRPr kumimoji="1" lang="en-US" altLang="zh-CN" sz="2400" b="1" u="sng" dirty="0" smtClean="0">
              <a:solidFill>
                <a:srgbClr val="FF0000"/>
              </a:solidFill>
              <a:latin typeface="楷体_GB2312" pitchFamily="49" charset="-122"/>
              <a:ea typeface="楷体_GB2312" pitchFamily="49" charset="-122"/>
            </a:endParaRPr>
          </a:p>
          <a:p>
            <a:pPr algn="ctr" eaLnBrk="1" hangingPunct="1">
              <a:spcBef>
                <a:spcPts val="1200"/>
              </a:spcBef>
            </a:pPr>
            <a:endParaRPr kumimoji="1" lang="zh-CN" altLang="en-US" sz="2400" b="1" u="sng" dirty="0">
              <a:solidFill>
                <a:srgbClr val="FF0000"/>
              </a:solidFill>
              <a:latin typeface="楷体_GB2312" pitchFamily="49" charset="-122"/>
              <a:ea typeface="楷体_GB2312" pitchFamily="49" charset="-122"/>
            </a:endParaRPr>
          </a:p>
          <a:p>
            <a:r>
              <a:rPr lang="zh-CN" altLang="zh-CN" sz="2000" b="1" dirty="0"/>
              <a:t>危险特性：</a:t>
            </a:r>
            <a:r>
              <a:rPr lang="zh-CN" altLang="zh-CN" sz="2000" dirty="0"/>
              <a:t>易燃，其蒸气与空气可形成爆炸性混合物，遇明火、高热能引起燃烧爆炸。与氧化剂接触发生化学反应或引 起燃烧。在火场中，受热的容器有</a:t>
            </a:r>
            <a:r>
              <a:rPr lang="zh-CN" altLang="zh-CN" sz="2000" dirty="0" smtClean="0"/>
              <a:t>爆炸危险。其蒸气</a:t>
            </a:r>
            <a:r>
              <a:rPr lang="zh-CN" altLang="zh-CN" sz="2000" dirty="0"/>
              <a:t>比空气重，能在较低处扩散到相当远的地方，遇火源</a:t>
            </a:r>
            <a:r>
              <a:rPr lang="zh-CN" altLang="zh-CN" sz="2000" dirty="0" smtClean="0"/>
              <a:t>会着火</a:t>
            </a:r>
            <a:r>
              <a:rPr lang="zh-CN" altLang="zh-CN" sz="2000" dirty="0"/>
              <a:t>回燃。 </a:t>
            </a:r>
            <a:endParaRPr lang="zh-CN" altLang="zh-CN" sz="2000" dirty="0"/>
          </a:p>
          <a:p>
            <a:r>
              <a:rPr lang="zh-CN" altLang="zh-CN" sz="2000" b="1" dirty="0"/>
              <a:t>有害燃烧产物： </a:t>
            </a:r>
            <a:r>
              <a:rPr lang="zh-CN" altLang="zh-CN" sz="2000" dirty="0"/>
              <a:t>一氧化碳、二氧化碳</a:t>
            </a:r>
            <a:endParaRPr lang="zh-CN" altLang="zh-CN" sz="2000" dirty="0"/>
          </a:p>
          <a:p>
            <a:r>
              <a:rPr lang="zh-CN" altLang="zh-CN" sz="2000" b="1" dirty="0"/>
              <a:t>灭火方法： </a:t>
            </a:r>
            <a:r>
              <a:rPr lang="zh-CN" altLang="zh-CN" sz="2000" dirty="0"/>
              <a:t>尽可能将容器从火场移至空旷处。喷水保持火场</a:t>
            </a:r>
            <a:r>
              <a:rPr lang="zh-CN" altLang="zh-CN" sz="2000" dirty="0" smtClean="0"/>
              <a:t>容器冷却</a:t>
            </a:r>
            <a:r>
              <a:rPr lang="zh-CN" altLang="zh-CN" sz="2000" dirty="0"/>
              <a:t>，</a:t>
            </a:r>
            <a:r>
              <a:rPr lang="zh-CN" altLang="zh-CN" sz="2000" dirty="0" smtClean="0"/>
              <a:t>直</a:t>
            </a:r>
            <a:r>
              <a:rPr lang="en-US" altLang="zh-CN" sz="2000" dirty="0" smtClean="0"/>
              <a:t> </a:t>
            </a:r>
            <a:r>
              <a:rPr lang="zh-CN" altLang="zh-CN" sz="2000" dirty="0" smtClean="0"/>
              <a:t>至</a:t>
            </a:r>
            <a:r>
              <a:rPr lang="zh-CN" altLang="zh-CN" sz="2000" dirty="0"/>
              <a:t>灭火结束。</a:t>
            </a:r>
            <a:endParaRPr lang="zh-CN" altLang="zh-CN" sz="2000" dirty="0"/>
          </a:p>
          <a:p>
            <a:r>
              <a:rPr lang="zh-CN" altLang="zh-CN" sz="2000" b="1" dirty="0"/>
              <a:t>灭火剂：</a:t>
            </a:r>
            <a:r>
              <a:rPr lang="zh-CN" altLang="zh-CN" sz="2000" dirty="0"/>
              <a:t>抗溶性泡沫、干粉、二氧化碳、砂土。</a:t>
            </a:r>
            <a:endParaRPr lang="zh-CN" altLang="zh-CN" sz="2000" dirty="0"/>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9552" y="1916832"/>
            <a:ext cx="7696200" cy="28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algn="ctr" eaLnBrk="1" hangingPunct="1">
              <a:lnSpc>
                <a:spcPct val="115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第六部分  泄漏应急处理</a:t>
            </a:r>
            <a:endParaRPr kumimoji="1" lang="zh-CN" altLang="en-US" sz="2400" b="1" u="sng" dirty="0">
              <a:solidFill>
                <a:srgbClr val="FF0000"/>
              </a:solidFill>
              <a:latin typeface="楷体_GB2312" pitchFamily="49" charset="-122"/>
              <a:ea typeface="楷体_GB2312" pitchFamily="49" charset="-122"/>
            </a:endParaRPr>
          </a:p>
          <a:p>
            <a:r>
              <a:rPr lang="zh-CN" altLang="zh-CN" sz="2000" b="1" dirty="0"/>
              <a:t>应急处理： </a:t>
            </a:r>
            <a:r>
              <a:rPr lang="zh-CN" altLang="zh-CN" sz="2000" dirty="0"/>
              <a:t>迅速撤离泄漏污染区人员至安全区，并进行隔离，严格限制出入。切断火源。建议应急处理人员戴自给正压 式呼吸器，穿防静电工作服。尽可能切断泄漏源。防止流入下水道、排洪沟等限制性空间。小量泄漏：用砂 土或其它不燃材料吸附或吸收。也可以用大量水冲洗，洗水稀释后放入废水系统。大量泄漏：构筑围堤或挖 坑收容。用泡沫覆盖，降低蒸气灾害。用防爆泵转移至槽车或专用收集器内，回收或运至废物处理场所处置。</a:t>
            </a:r>
            <a:endParaRPr lang="zh-CN" altLang="zh-CN" sz="2000" dirty="0"/>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4"/>
          <p:cNvSpPr txBox="1"/>
          <p:nvPr/>
        </p:nvSpPr>
        <p:spPr>
          <a:xfrm>
            <a:off x="251520" y="1639341"/>
            <a:ext cx="8893175" cy="488600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marL="0" indent="0">
              <a:buNone/>
            </a:pPr>
            <a:r>
              <a:rPr lang="en-US" altLang="zh-CN" sz="2500" b="1" dirty="0" smtClean="0">
                <a:solidFill>
                  <a:srgbClr val="FF0000"/>
                </a:solidFill>
                <a:ea typeface="宋体" panose="02010600030101010101" pitchFamily="2" charset="-122"/>
              </a:rPr>
              <a:t>1.2 </a:t>
            </a:r>
            <a:r>
              <a:rPr lang="zh-CN" altLang="en-US" sz="2500" b="1" dirty="0" smtClean="0">
                <a:solidFill>
                  <a:srgbClr val="FF0000"/>
                </a:solidFill>
                <a:ea typeface="宋体" panose="02010600030101010101" pitchFamily="2" charset="-122"/>
              </a:rPr>
              <a:t>危险化学品的分类 </a:t>
            </a:r>
            <a:endParaRPr lang="zh-CN" altLang="en-US" sz="2500" b="1" dirty="0" smtClean="0">
              <a:solidFill>
                <a:srgbClr val="FF0000"/>
              </a:solidFill>
              <a:ea typeface="宋体" panose="02010600030101010101" pitchFamily="2" charset="-122"/>
            </a:endParaRPr>
          </a:p>
          <a:p>
            <a:pPr marL="0" indent="0">
              <a:buNone/>
            </a:pPr>
            <a:r>
              <a:rPr lang="zh-CN" altLang="en-US" sz="2000" dirty="0" smtClean="0">
                <a:ea typeface="宋体" panose="02010600030101010101" pitchFamily="2" charset="-122"/>
              </a:rPr>
              <a:t>　　按我国目前已公布的法规、标准，将危险化学品分为八大类，每一类又分为若干项，即：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第一类：爆炸品。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第二类：压缩气体和液化气体。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第三类：易燃液体。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第四类：易燃固体、自燃物品和遇湿易燃物品。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第五类：氧化剂和有机过氧化物。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第六类：毒害品。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第七类：放射性物品。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第八类：腐蚀品</a:t>
            </a:r>
            <a:r>
              <a:rPr lang="en-US" altLang="zh-CN" sz="1500" dirty="0" smtClean="0"/>
              <a:t>                </a:t>
            </a:r>
            <a:endParaRPr lang="en-US" altLang="zh-CN" sz="1500" dirty="0" smtClean="0"/>
          </a:p>
          <a:p>
            <a:pPr marL="0" indent="0">
              <a:buNone/>
            </a:pPr>
            <a:r>
              <a:rPr lang="en-US" altLang="zh-CN" sz="1500" dirty="0"/>
              <a:t> </a:t>
            </a:r>
            <a:r>
              <a:rPr lang="en-US" altLang="zh-CN" sz="1500" dirty="0" smtClean="0"/>
              <a:t>            </a:t>
            </a:r>
            <a:r>
              <a:rPr lang="zh-CN" altLang="en-US" sz="2000" b="1" u="sng" dirty="0" smtClean="0">
                <a:solidFill>
                  <a:srgbClr val="FF0000"/>
                </a:solidFill>
              </a:rPr>
              <a:t>分类原则：</a:t>
            </a:r>
            <a:r>
              <a:rPr lang="zh-CN" altLang="zh-CN" sz="2000" b="1" u="sng" dirty="0" smtClean="0">
                <a:solidFill>
                  <a:srgbClr val="FF0000"/>
                </a:solidFill>
              </a:rPr>
              <a:t>采取</a:t>
            </a:r>
            <a:r>
              <a:rPr lang="zh-CN" altLang="zh-CN" sz="2000" b="1" u="sng" dirty="0">
                <a:solidFill>
                  <a:srgbClr val="FF0000"/>
                </a:solidFill>
              </a:rPr>
              <a:t>“择重归类”的划分原则，即根据危险化学品的主要危险特性进行分类。</a:t>
            </a:r>
            <a:endParaRPr lang="zh-CN" altLang="en-US" sz="2000" b="1" u="sng" dirty="0" smtClean="0">
              <a:solidFill>
                <a:srgbClr val="FF0000"/>
              </a:solidFill>
              <a:ea typeface="宋体" panose="02010600030101010101" pitchFamily="2" charset="-122"/>
            </a:endParaRPr>
          </a:p>
          <a:p>
            <a:endParaRPr lang="zh-CN" altLang="en-US" sz="2000" b="1" u="sng" dirty="0" smtClean="0">
              <a:solidFill>
                <a:srgbClr val="FF0000"/>
              </a:solidFill>
              <a:ea typeface="宋体" panose="02010600030101010101" pitchFamily="2" charset="-122"/>
            </a:endParaRPr>
          </a:p>
        </p:txBody>
      </p:sp>
      <p:sp>
        <p:nvSpPr>
          <p:cNvPr id="4" name="Rectangle 2"/>
          <p:cNvSpPr txBox="1">
            <a:spLocks noChangeArrowheads="1"/>
          </p:cNvSpPr>
          <p:nvPr/>
        </p:nvSpPr>
        <p:spPr>
          <a:xfrm>
            <a:off x="457200" y="1118443"/>
            <a:ext cx="6851104"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一、危险化学品的定义和分类及其危害</a:t>
            </a:r>
            <a:endParaRPr lang="zh-CN" altLang="en-US" sz="2800" dirty="0" smtClean="0">
              <a:solidFill>
                <a:srgbClr val="FF0000"/>
              </a:solidFill>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67544" y="1787510"/>
            <a:ext cx="8534400" cy="430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20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第七部分  操作处置与储存</a:t>
            </a:r>
            <a:endParaRPr kumimoji="1" lang="zh-CN" altLang="en-US" sz="2400" b="1" u="sng" dirty="0">
              <a:solidFill>
                <a:srgbClr val="FF0000"/>
              </a:solidFill>
              <a:latin typeface="楷体_GB2312" pitchFamily="49" charset="-122"/>
              <a:ea typeface="楷体_GB2312" pitchFamily="49" charset="-122"/>
            </a:endParaRPr>
          </a:p>
          <a:p>
            <a:r>
              <a:rPr lang="zh-CN" altLang="zh-CN" sz="2000" b="1" dirty="0">
                <a:latin typeface="+mn-ea"/>
                <a:ea typeface="+mn-ea"/>
              </a:rPr>
              <a:t>操作注意事项：</a:t>
            </a:r>
            <a:endParaRPr lang="zh-CN" altLang="zh-CN" sz="2000" b="1" dirty="0">
              <a:latin typeface="+mn-ea"/>
              <a:ea typeface="+mn-ea"/>
            </a:endParaRPr>
          </a:p>
          <a:p>
            <a:r>
              <a:rPr lang="en-US" altLang="zh-CN" sz="2000" dirty="0">
                <a:latin typeface="+mn-ea"/>
                <a:ea typeface="+mn-ea"/>
              </a:rPr>
              <a:t>   </a:t>
            </a:r>
            <a:r>
              <a:rPr lang="zh-CN" altLang="zh-CN" sz="2000" dirty="0">
                <a:latin typeface="+mn-ea"/>
                <a:ea typeface="+mn-ea"/>
              </a:rPr>
              <a:t>密闭操作，全面通风。操作人员必须经过专门培训，严格遵守操作规程。建议操作人员佩戴过滤式</a:t>
            </a:r>
            <a:r>
              <a:rPr lang="zh-CN" altLang="zh-CN" sz="2000" dirty="0" smtClean="0">
                <a:latin typeface="+mn-ea"/>
                <a:ea typeface="+mn-ea"/>
              </a:rPr>
              <a:t>防毒面具（</a:t>
            </a:r>
            <a:r>
              <a:rPr lang="zh-CN" altLang="zh-CN" sz="2000" dirty="0">
                <a:latin typeface="+mn-ea"/>
                <a:ea typeface="+mn-ea"/>
              </a:rPr>
              <a:t>半面罩</a:t>
            </a:r>
            <a:r>
              <a:rPr lang="zh-CN" altLang="zh-CN" sz="2000" dirty="0" smtClean="0">
                <a:latin typeface="+mn-ea"/>
                <a:ea typeface="+mn-ea"/>
              </a:rPr>
              <a:t>），穿</a:t>
            </a:r>
            <a:r>
              <a:rPr lang="zh-CN" altLang="zh-CN" sz="2000" dirty="0">
                <a:latin typeface="+mn-ea"/>
                <a:ea typeface="+mn-ea"/>
              </a:rPr>
              <a:t>防静电工作服。远离火种、热源，工作场所严禁吸烟。使用防爆型的通风系统和设备。防止 蒸气泄漏到工作场所空气中。避免与氧化剂、酸类、碱金属、胺类接触。灌装时应控制流速，且有接地装置， 防止静电积聚。配备相应品种和数量的消防器材及泄漏应急处理设备。倒空的容器可能残留有害物。</a:t>
            </a:r>
            <a:endParaRPr lang="zh-CN" altLang="zh-CN" sz="2000" dirty="0">
              <a:latin typeface="+mn-ea"/>
              <a:ea typeface="+mn-ea"/>
            </a:endParaRPr>
          </a:p>
          <a:p>
            <a:r>
              <a:rPr lang="zh-CN" altLang="zh-CN" sz="2000" b="1" dirty="0">
                <a:latin typeface="+mn-ea"/>
                <a:ea typeface="+mn-ea"/>
              </a:rPr>
              <a:t>储存注意事项： </a:t>
            </a:r>
            <a:endParaRPr lang="zh-CN" altLang="zh-CN" sz="2000" b="1" dirty="0">
              <a:latin typeface="+mn-ea"/>
              <a:ea typeface="+mn-ea"/>
            </a:endParaRPr>
          </a:p>
          <a:p>
            <a:r>
              <a:rPr lang="zh-CN" altLang="zh-CN" sz="2000" dirty="0">
                <a:latin typeface="+mn-ea"/>
                <a:ea typeface="+mn-ea"/>
              </a:rPr>
              <a:t>储存于阴凉、通风的库房。远离火种、热源。库温不宜超过</a:t>
            </a:r>
            <a:r>
              <a:rPr lang="en-US" altLang="zh-CN" sz="2000" dirty="0">
                <a:latin typeface="+mn-ea"/>
                <a:ea typeface="+mn-ea"/>
              </a:rPr>
              <a:t>30</a:t>
            </a:r>
            <a:r>
              <a:rPr lang="zh-CN" altLang="zh-CN" sz="2000" dirty="0">
                <a:latin typeface="+mn-ea"/>
                <a:ea typeface="+mn-ea"/>
              </a:rPr>
              <a:t>℃。保持容器密封。应与氧化剂、酸类、碱金 属、胺类等分开存放，切忌混储。采用防爆型照明、通风设施。禁止使用易产生火花的机械设备和工具。存储区应备有泄漏应急处理设备和合适的收容材料。 </a:t>
            </a:r>
            <a:endParaRPr lang="zh-CN" altLang="zh-CN" sz="2000" dirty="0">
              <a:latin typeface="+mn-ea"/>
              <a:ea typeface="+mn-ea"/>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3568" y="1480195"/>
            <a:ext cx="8382000" cy="4685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76000"/>
              </a:lnSpc>
              <a:spcBef>
                <a:spcPts val="600"/>
              </a:spcBef>
              <a:spcAft>
                <a:spcPts val="600"/>
              </a:spcAft>
            </a:pPr>
            <a:r>
              <a:rPr kumimoji="1" lang="zh-CN" altLang="en-US" sz="2400" b="1" u="sng" dirty="0" smtClean="0">
                <a:solidFill>
                  <a:srgbClr val="FF0000"/>
                </a:solidFill>
                <a:latin typeface="楷体_GB2312" pitchFamily="49" charset="-122"/>
                <a:ea typeface="楷体_GB2312" pitchFamily="49" charset="-122"/>
              </a:rPr>
              <a:t>第八</a:t>
            </a:r>
            <a:r>
              <a:rPr kumimoji="1" lang="zh-CN" altLang="en-US" sz="2400" b="1" u="sng" dirty="0">
                <a:solidFill>
                  <a:srgbClr val="FF0000"/>
                </a:solidFill>
                <a:latin typeface="楷体_GB2312" pitchFamily="49" charset="-122"/>
                <a:ea typeface="楷体_GB2312" pitchFamily="49" charset="-122"/>
              </a:rPr>
              <a:t>部分  接触控制</a:t>
            </a:r>
            <a:r>
              <a:rPr kumimoji="1" lang="en-US" altLang="zh-CN" sz="2400" b="1" u="sng" dirty="0">
                <a:solidFill>
                  <a:srgbClr val="FF0000"/>
                </a:solidFill>
                <a:latin typeface="楷体_GB2312" pitchFamily="49" charset="-122"/>
                <a:ea typeface="楷体_GB2312" pitchFamily="49" charset="-122"/>
              </a:rPr>
              <a:t>/</a:t>
            </a:r>
            <a:r>
              <a:rPr kumimoji="1" lang="zh-CN" altLang="en-US" sz="2400" b="1" u="sng" dirty="0">
                <a:solidFill>
                  <a:srgbClr val="FF0000"/>
                </a:solidFill>
                <a:latin typeface="楷体_GB2312" pitchFamily="49" charset="-122"/>
                <a:ea typeface="楷体_GB2312" pitchFamily="49" charset="-122"/>
              </a:rPr>
              <a:t>个体防护</a:t>
            </a:r>
            <a:endParaRPr kumimoji="1" lang="zh-CN" altLang="en-US" sz="2400" b="1" u="sng" dirty="0">
              <a:solidFill>
                <a:srgbClr val="FF0000"/>
              </a:solidFill>
              <a:latin typeface="楷体_GB2312" pitchFamily="49" charset="-122"/>
              <a:ea typeface="楷体_GB2312" pitchFamily="49" charset="-122"/>
            </a:endParaRPr>
          </a:p>
          <a:p>
            <a:r>
              <a:rPr lang="zh-CN" altLang="zh-CN" sz="1900" dirty="0">
                <a:latin typeface="+mn-ea"/>
                <a:ea typeface="+mn-ea"/>
              </a:rPr>
              <a:t> 职业接触限值</a:t>
            </a:r>
            <a:endParaRPr lang="zh-CN" altLang="zh-CN" sz="1900" dirty="0">
              <a:latin typeface="+mn-ea"/>
              <a:ea typeface="+mn-ea"/>
            </a:endParaRPr>
          </a:p>
          <a:p>
            <a:r>
              <a:rPr lang="zh-CN" altLang="zh-CN" sz="1900" b="1" dirty="0" smtClean="0">
                <a:latin typeface="+mn-ea"/>
                <a:ea typeface="+mn-ea"/>
              </a:rPr>
              <a:t>中国</a:t>
            </a:r>
            <a:r>
              <a:rPr lang="en-US" altLang="zh-CN" sz="1900" b="1" dirty="0">
                <a:latin typeface="+mn-ea"/>
                <a:ea typeface="+mn-ea"/>
              </a:rPr>
              <a:t>MAC(mg/m3)</a:t>
            </a:r>
            <a:r>
              <a:rPr lang="zh-CN" altLang="zh-CN" sz="1900" b="1" dirty="0">
                <a:latin typeface="+mn-ea"/>
                <a:ea typeface="+mn-ea"/>
              </a:rPr>
              <a:t>：</a:t>
            </a:r>
            <a:r>
              <a:rPr lang="zh-CN" altLang="zh-CN" sz="1900" dirty="0">
                <a:latin typeface="+mn-ea"/>
                <a:ea typeface="+mn-ea"/>
              </a:rPr>
              <a:t>未制定</a:t>
            </a:r>
            <a:endParaRPr lang="zh-CN" altLang="zh-CN" sz="1900" dirty="0">
              <a:latin typeface="+mn-ea"/>
              <a:ea typeface="+mn-ea"/>
            </a:endParaRPr>
          </a:p>
          <a:p>
            <a:r>
              <a:rPr lang="zh-CN" altLang="zh-CN" sz="1900" b="1" dirty="0" smtClean="0">
                <a:latin typeface="+mn-ea"/>
                <a:ea typeface="+mn-ea"/>
              </a:rPr>
              <a:t>前苏联</a:t>
            </a:r>
            <a:r>
              <a:rPr lang="en-US" altLang="zh-CN" sz="1900" b="1" dirty="0">
                <a:latin typeface="+mn-ea"/>
                <a:ea typeface="+mn-ea"/>
              </a:rPr>
              <a:t>MAC(mg/m3)</a:t>
            </a:r>
            <a:r>
              <a:rPr lang="zh-CN" altLang="zh-CN" sz="1900" b="1" dirty="0">
                <a:latin typeface="+mn-ea"/>
                <a:ea typeface="+mn-ea"/>
              </a:rPr>
              <a:t>： </a:t>
            </a:r>
            <a:r>
              <a:rPr lang="en-US" altLang="zh-CN" sz="1900" dirty="0">
                <a:latin typeface="+mn-ea"/>
                <a:ea typeface="+mn-ea"/>
              </a:rPr>
              <a:t>1000</a:t>
            </a:r>
            <a:endParaRPr lang="zh-CN" altLang="zh-CN" sz="1900" dirty="0">
              <a:latin typeface="+mn-ea"/>
              <a:ea typeface="+mn-ea"/>
            </a:endParaRPr>
          </a:p>
          <a:p>
            <a:r>
              <a:rPr lang="en-US" altLang="zh-CN" sz="1900" b="1" dirty="0">
                <a:latin typeface="+mn-ea"/>
                <a:ea typeface="+mn-ea"/>
              </a:rPr>
              <a:t>TLVTN</a:t>
            </a:r>
            <a:r>
              <a:rPr lang="zh-CN" altLang="zh-CN" sz="1900" b="1" dirty="0">
                <a:latin typeface="+mn-ea"/>
                <a:ea typeface="+mn-ea"/>
              </a:rPr>
              <a:t>：</a:t>
            </a:r>
            <a:r>
              <a:rPr lang="en-US" altLang="zh-CN" sz="1900" dirty="0">
                <a:latin typeface="+mn-ea"/>
                <a:ea typeface="+mn-ea"/>
              </a:rPr>
              <a:t>OSHA 1000ppm,1880mg/m3; 1000 ACGIH 1000ppm,1880mg/m3</a:t>
            </a:r>
            <a:endParaRPr lang="zh-CN" altLang="zh-CN" sz="1900" dirty="0">
              <a:latin typeface="+mn-ea"/>
              <a:ea typeface="+mn-ea"/>
            </a:endParaRPr>
          </a:p>
          <a:p>
            <a:r>
              <a:rPr lang="en-US" altLang="zh-CN" sz="1900" b="1" dirty="0">
                <a:latin typeface="+mn-ea"/>
                <a:ea typeface="+mn-ea"/>
              </a:rPr>
              <a:t>TLVWN</a:t>
            </a:r>
            <a:r>
              <a:rPr lang="zh-CN" altLang="zh-CN" sz="1900" b="1" dirty="0">
                <a:latin typeface="+mn-ea"/>
                <a:ea typeface="+mn-ea"/>
              </a:rPr>
              <a:t>：</a:t>
            </a:r>
            <a:r>
              <a:rPr lang="zh-CN" altLang="zh-CN" sz="1900" dirty="0">
                <a:latin typeface="+mn-ea"/>
                <a:ea typeface="+mn-ea"/>
              </a:rPr>
              <a:t>未制定</a:t>
            </a:r>
            <a:endParaRPr lang="zh-CN" altLang="zh-CN" sz="1900" dirty="0">
              <a:latin typeface="+mn-ea"/>
              <a:ea typeface="+mn-ea"/>
            </a:endParaRPr>
          </a:p>
          <a:p>
            <a:r>
              <a:rPr lang="zh-CN" altLang="zh-CN" sz="1900" b="1" dirty="0">
                <a:latin typeface="+mn-ea"/>
                <a:ea typeface="+mn-ea"/>
              </a:rPr>
              <a:t>监测方法：</a:t>
            </a:r>
            <a:r>
              <a:rPr lang="zh-CN" altLang="zh-CN" sz="1900" dirty="0">
                <a:latin typeface="+mn-ea"/>
                <a:ea typeface="+mn-ea"/>
              </a:rPr>
              <a:t>气体检测管</a:t>
            </a:r>
            <a:r>
              <a:rPr lang="zh-CN" altLang="zh-CN" sz="1900" dirty="0" smtClean="0">
                <a:latin typeface="+mn-ea"/>
                <a:ea typeface="+mn-ea"/>
              </a:rPr>
              <a:t>法</a:t>
            </a:r>
            <a:r>
              <a:rPr lang="zh-CN" altLang="en-US" sz="1900" dirty="0">
                <a:latin typeface="+mn-ea"/>
                <a:ea typeface="+mn-ea"/>
              </a:rPr>
              <a:t>；</a:t>
            </a:r>
            <a:endParaRPr lang="zh-CN" altLang="zh-CN" sz="1900" dirty="0">
              <a:latin typeface="+mn-ea"/>
              <a:ea typeface="+mn-ea"/>
            </a:endParaRPr>
          </a:p>
          <a:p>
            <a:r>
              <a:rPr lang="zh-CN" altLang="zh-CN" sz="1900" b="1" dirty="0">
                <a:latin typeface="+mn-ea"/>
                <a:ea typeface="+mn-ea"/>
              </a:rPr>
              <a:t>工程控制：</a:t>
            </a:r>
            <a:r>
              <a:rPr lang="zh-CN" altLang="zh-CN" sz="1900" dirty="0">
                <a:latin typeface="+mn-ea"/>
                <a:ea typeface="+mn-ea"/>
              </a:rPr>
              <a:t>生产过程密闭，全面通风。提供安全淋浴和洗眼设备；</a:t>
            </a:r>
            <a:endParaRPr lang="zh-CN" altLang="zh-CN" sz="1900" dirty="0">
              <a:latin typeface="+mn-ea"/>
              <a:ea typeface="+mn-ea"/>
            </a:endParaRPr>
          </a:p>
          <a:p>
            <a:r>
              <a:rPr lang="zh-CN" altLang="zh-CN" sz="1900" b="1" dirty="0">
                <a:latin typeface="+mn-ea"/>
                <a:ea typeface="+mn-ea"/>
              </a:rPr>
              <a:t>呼吸系统防护：</a:t>
            </a:r>
            <a:r>
              <a:rPr lang="zh-CN" altLang="zh-CN" sz="1900" dirty="0">
                <a:latin typeface="+mn-ea"/>
                <a:ea typeface="+mn-ea"/>
              </a:rPr>
              <a:t>一般不需要特殊防护，高浓度接触时可佩戴过滤式防毒面具</a:t>
            </a:r>
            <a:endParaRPr lang="zh-CN" altLang="zh-CN" sz="1900" dirty="0">
              <a:latin typeface="+mn-ea"/>
              <a:ea typeface="+mn-ea"/>
            </a:endParaRPr>
          </a:p>
          <a:p>
            <a:r>
              <a:rPr lang="zh-CN" altLang="zh-CN" sz="1900" dirty="0">
                <a:latin typeface="+mn-ea"/>
                <a:ea typeface="+mn-ea"/>
              </a:rPr>
              <a:t>（半面罩</a:t>
            </a:r>
            <a:r>
              <a:rPr lang="zh-CN" altLang="zh-CN" sz="1900" dirty="0" smtClean="0">
                <a:latin typeface="+mn-ea"/>
                <a:ea typeface="+mn-ea"/>
              </a:rPr>
              <a:t>）</a:t>
            </a:r>
            <a:r>
              <a:rPr lang="zh-CN" altLang="en-US" sz="1900" dirty="0" smtClean="0">
                <a:latin typeface="+mn-ea"/>
                <a:ea typeface="+mn-ea"/>
              </a:rPr>
              <a:t>；</a:t>
            </a:r>
            <a:endParaRPr lang="zh-CN" altLang="zh-CN" sz="1900" dirty="0">
              <a:latin typeface="+mn-ea"/>
              <a:ea typeface="+mn-ea"/>
            </a:endParaRPr>
          </a:p>
          <a:p>
            <a:r>
              <a:rPr lang="zh-CN" altLang="zh-CN" sz="1900" b="1" dirty="0">
                <a:latin typeface="+mn-ea"/>
                <a:ea typeface="+mn-ea"/>
              </a:rPr>
              <a:t>眼睛防护：</a:t>
            </a:r>
            <a:r>
              <a:rPr lang="zh-CN" altLang="zh-CN" sz="1900" dirty="0">
                <a:latin typeface="+mn-ea"/>
                <a:ea typeface="+mn-ea"/>
              </a:rPr>
              <a:t>一般不需特殊防护。</a:t>
            </a:r>
            <a:endParaRPr lang="zh-CN" altLang="zh-CN" sz="1900" dirty="0">
              <a:latin typeface="+mn-ea"/>
              <a:ea typeface="+mn-ea"/>
            </a:endParaRPr>
          </a:p>
          <a:p>
            <a:r>
              <a:rPr lang="zh-CN" altLang="zh-CN" sz="1900" b="1" dirty="0">
                <a:latin typeface="+mn-ea"/>
                <a:ea typeface="+mn-ea"/>
              </a:rPr>
              <a:t>身体防护：</a:t>
            </a:r>
            <a:r>
              <a:rPr lang="zh-CN" altLang="zh-CN" sz="1900" dirty="0">
                <a:latin typeface="+mn-ea"/>
                <a:ea typeface="+mn-ea"/>
              </a:rPr>
              <a:t>穿工作服。</a:t>
            </a:r>
            <a:endParaRPr lang="zh-CN" altLang="zh-CN" sz="1900" dirty="0">
              <a:latin typeface="+mn-ea"/>
              <a:ea typeface="+mn-ea"/>
            </a:endParaRPr>
          </a:p>
          <a:p>
            <a:r>
              <a:rPr lang="zh-CN" altLang="zh-CN" sz="1900" b="1" dirty="0">
                <a:latin typeface="+mn-ea"/>
                <a:ea typeface="+mn-ea"/>
              </a:rPr>
              <a:t>手防护：</a:t>
            </a:r>
            <a:r>
              <a:rPr lang="zh-CN" altLang="zh-CN" sz="1900" dirty="0">
                <a:latin typeface="+mn-ea"/>
                <a:ea typeface="+mn-ea"/>
              </a:rPr>
              <a:t>戴一般作业防护手套。</a:t>
            </a:r>
            <a:endParaRPr lang="zh-CN" altLang="zh-CN" sz="1900" dirty="0">
              <a:latin typeface="+mn-ea"/>
              <a:ea typeface="+mn-ea"/>
            </a:endParaRPr>
          </a:p>
          <a:p>
            <a:r>
              <a:rPr lang="zh-CN" altLang="zh-CN" sz="1900" b="1" dirty="0">
                <a:latin typeface="+mn-ea"/>
                <a:ea typeface="+mn-ea"/>
              </a:rPr>
              <a:t>其他防护：</a:t>
            </a:r>
            <a:r>
              <a:rPr lang="zh-CN" altLang="zh-CN" sz="1900" dirty="0">
                <a:latin typeface="+mn-ea"/>
                <a:ea typeface="+mn-ea"/>
              </a:rPr>
              <a:t>工作现场严禁吸烟。</a:t>
            </a:r>
            <a:endParaRPr lang="zh-CN" altLang="zh-CN" sz="1900" dirty="0">
              <a:latin typeface="+mn-ea"/>
              <a:ea typeface="+mn-ea"/>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90600" y="1643211"/>
            <a:ext cx="7556500" cy="511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algn="ctr" eaLnBrk="1" hangingPunct="1">
              <a:lnSpc>
                <a:spcPct val="105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第九部分  理  化  特  </a:t>
            </a:r>
            <a:r>
              <a:rPr kumimoji="1" lang="zh-CN" altLang="en-US" sz="2400" b="1" u="sng" dirty="0" smtClean="0">
                <a:solidFill>
                  <a:srgbClr val="FF0000"/>
                </a:solidFill>
                <a:latin typeface="楷体_GB2312" pitchFamily="49" charset="-122"/>
                <a:ea typeface="楷体_GB2312" pitchFamily="49" charset="-122"/>
              </a:rPr>
              <a:t>性</a:t>
            </a:r>
            <a:endParaRPr kumimoji="1" lang="en-US" altLang="zh-CN" sz="2400" b="1" u="sng" dirty="0" smtClean="0">
              <a:solidFill>
                <a:srgbClr val="FF0000"/>
              </a:solidFill>
              <a:latin typeface="楷体_GB2312" pitchFamily="49" charset="-122"/>
              <a:ea typeface="楷体_GB2312" pitchFamily="49" charset="-122"/>
            </a:endParaRPr>
          </a:p>
          <a:p>
            <a:r>
              <a:rPr lang="zh-CN" altLang="zh-CN" sz="1900" b="1" dirty="0">
                <a:latin typeface="+mn-ea"/>
                <a:ea typeface="+mn-ea"/>
              </a:rPr>
              <a:t>主要成分：</a:t>
            </a:r>
            <a:r>
              <a:rPr lang="zh-CN" altLang="zh-CN" sz="1900" dirty="0">
                <a:latin typeface="+mn-ea"/>
                <a:ea typeface="+mn-ea"/>
              </a:rPr>
              <a:t>纯品</a:t>
            </a:r>
            <a:endParaRPr lang="zh-CN" altLang="zh-CN" sz="1900" dirty="0">
              <a:latin typeface="+mn-ea"/>
              <a:ea typeface="+mn-ea"/>
            </a:endParaRPr>
          </a:p>
          <a:p>
            <a:r>
              <a:rPr lang="zh-CN" altLang="zh-CN" sz="1900" b="1" dirty="0">
                <a:latin typeface="+mn-ea"/>
                <a:ea typeface="+mn-ea"/>
              </a:rPr>
              <a:t>外观与性状：</a:t>
            </a:r>
            <a:r>
              <a:rPr lang="zh-CN" altLang="zh-CN" sz="1900" dirty="0">
                <a:latin typeface="+mn-ea"/>
                <a:ea typeface="+mn-ea"/>
              </a:rPr>
              <a:t>无色液体，有酒香。</a:t>
            </a:r>
            <a:endParaRPr lang="zh-CN" altLang="zh-CN" sz="1900" dirty="0">
              <a:latin typeface="+mn-ea"/>
              <a:ea typeface="+mn-ea"/>
            </a:endParaRPr>
          </a:p>
          <a:p>
            <a:r>
              <a:rPr lang="en-US" altLang="zh-CN" sz="1900" b="1" dirty="0">
                <a:latin typeface="+mn-ea"/>
                <a:ea typeface="+mn-ea"/>
              </a:rPr>
              <a:t>pH</a:t>
            </a:r>
            <a:r>
              <a:rPr lang="zh-CN" altLang="zh-CN" sz="1900" b="1" dirty="0">
                <a:latin typeface="+mn-ea"/>
                <a:ea typeface="+mn-ea"/>
              </a:rPr>
              <a:t>： </a:t>
            </a:r>
            <a:r>
              <a:rPr lang="en-US" altLang="zh-CN" sz="1900" dirty="0">
                <a:latin typeface="+mn-ea"/>
                <a:ea typeface="+mn-ea"/>
              </a:rPr>
              <a:t>2.7~3.8</a:t>
            </a:r>
            <a:endParaRPr lang="zh-CN" altLang="zh-CN" sz="1900" dirty="0">
              <a:latin typeface="+mn-ea"/>
              <a:ea typeface="+mn-ea"/>
            </a:endParaRPr>
          </a:p>
          <a:p>
            <a:r>
              <a:rPr lang="zh-CN" altLang="zh-CN" sz="1900" b="1" dirty="0">
                <a:latin typeface="+mn-ea"/>
                <a:ea typeface="+mn-ea"/>
              </a:rPr>
              <a:t>熔点</a:t>
            </a:r>
            <a:r>
              <a:rPr lang="en-US" altLang="zh-CN" sz="1900" b="1" dirty="0">
                <a:latin typeface="+mn-ea"/>
                <a:ea typeface="+mn-ea"/>
              </a:rPr>
              <a:t>(</a:t>
            </a:r>
            <a:r>
              <a:rPr lang="zh-CN" altLang="zh-CN" sz="1900" b="1" dirty="0">
                <a:latin typeface="+mn-ea"/>
                <a:ea typeface="+mn-ea"/>
              </a:rPr>
              <a:t>℃</a:t>
            </a:r>
            <a:r>
              <a:rPr lang="en-US" altLang="zh-CN" sz="1900" b="1" dirty="0">
                <a:latin typeface="+mn-ea"/>
                <a:ea typeface="+mn-ea"/>
              </a:rPr>
              <a:t>)</a:t>
            </a:r>
            <a:r>
              <a:rPr lang="zh-CN" altLang="zh-CN" sz="1900" b="1" dirty="0">
                <a:latin typeface="+mn-ea"/>
                <a:ea typeface="+mn-ea"/>
              </a:rPr>
              <a:t>： </a:t>
            </a:r>
            <a:r>
              <a:rPr lang="en-US" altLang="zh-CN" sz="1900" dirty="0">
                <a:latin typeface="+mn-ea"/>
                <a:ea typeface="+mn-ea"/>
              </a:rPr>
              <a:t>-</a:t>
            </a:r>
            <a:r>
              <a:rPr lang="en-US" altLang="zh-CN" sz="1900" dirty="0" smtClean="0">
                <a:latin typeface="+mn-ea"/>
                <a:ea typeface="+mn-ea"/>
              </a:rPr>
              <a:t>114.1</a:t>
            </a:r>
            <a:r>
              <a:rPr lang="en-US" altLang="zh-CN" sz="1900" dirty="0">
                <a:latin typeface="+mn-ea"/>
                <a:ea typeface="+mn-ea"/>
              </a:rPr>
              <a:t> </a:t>
            </a:r>
            <a:r>
              <a:rPr lang="en-US" altLang="zh-CN" sz="1900" dirty="0" smtClean="0">
                <a:latin typeface="+mn-ea"/>
                <a:ea typeface="+mn-ea"/>
              </a:rPr>
              <a:t>         </a:t>
            </a:r>
            <a:r>
              <a:rPr lang="zh-CN" altLang="zh-CN" sz="1900" b="1" dirty="0" smtClean="0">
                <a:latin typeface="+mn-ea"/>
                <a:ea typeface="+mn-ea"/>
              </a:rPr>
              <a:t>沸点</a:t>
            </a:r>
            <a:r>
              <a:rPr lang="en-US" altLang="zh-CN" sz="1900" b="1" dirty="0">
                <a:latin typeface="+mn-ea"/>
                <a:ea typeface="+mn-ea"/>
              </a:rPr>
              <a:t>(</a:t>
            </a:r>
            <a:r>
              <a:rPr lang="zh-CN" altLang="zh-CN" sz="1900" b="1" dirty="0">
                <a:latin typeface="+mn-ea"/>
                <a:ea typeface="+mn-ea"/>
              </a:rPr>
              <a:t>℃</a:t>
            </a:r>
            <a:r>
              <a:rPr lang="en-US" altLang="zh-CN" sz="1900" b="1" dirty="0">
                <a:latin typeface="+mn-ea"/>
                <a:ea typeface="+mn-ea"/>
              </a:rPr>
              <a:t>)</a:t>
            </a:r>
            <a:r>
              <a:rPr lang="zh-CN" altLang="zh-CN" sz="1900" b="1" dirty="0">
                <a:latin typeface="+mn-ea"/>
                <a:ea typeface="+mn-ea"/>
              </a:rPr>
              <a:t>： </a:t>
            </a:r>
            <a:r>
              <a:rPr lang="en-US" altLang="zh-CN" sz="1900" dirty="0">
                <a:latin typeface="+mn-ea"/>
                <a:ea typeface="+mn-ea"/>
              </a:rPr>
              <a:t>78.3</a:t>
            </a:r>
            <a:endParaRPr lang="zh-CN" altLang="zh-CN" sz="1900" dirty="0">
              <a:latin typeface="+mn-ea"/>
              <a:ea typeface="+mn-ea"/>
            </a:endParaRPr>
          </a:p>
          <a:p>
            <a:r>
              <a:rPr lang="zh-CN" altLang="zh-CN" sz="1900" b="1" dirty="0">
                <a:latin typeface="+mn-ea"/>
                <a:ea typeface="+mn-ea"/>
              </a:rPr>
              <a:t>相对密度</a:t>
            </a:r>
            <a:r>
              <a:rPr lang="en-US" altLang="zh-CN" sz="1900" b="1" dirty="0">
                <a:latin typeface="+mn-ea"/>
                <a:ea typeface="+mn-ea"/>
              </a:rPr>
              <a:t>(</a:t>
            </a:r>
            <a:r>
              <a:rPr lang="zh-CN" altLang="zh-CN" sz="1900" b="1" dirty="0">
                <a:latin typeface="+mn-ea"/>
                <a:ea typeface="+mn-ea"/>
              </a:rPr>
              <a:t>水</a:t>
            </a:r>
            <a:r>
              <a:rPr lang="en-US" altLang="zh-CN" sz="1900" b="1" dirty="0">
                <a:latin typeface="+mn-ea"/>
                <a:ea typeface="+mn-ea"/>
              </a:rPr>
              <a:t>=1)</a:t>
            </a:r>
            <a:r>
              <a:rPr lang="zh-CN" altLang="zh-CN" sz="1900" b="1" dirty="0">
                <a:latin typeface="+mn-ea"/>
                <a:ea typeface="+mn-ea"/>
              </a:rPr>
              <a:t>： </a:t>
            </a:r>
            <a:r>
              <a:rPr lang="en-US" altLang="zh-CN" sz="1900" dirty="0" smtClean="0">
                <a:latin typeface="+mn-ea"/>
                <a:ea typeface="+mn-ea"/>
              </a:rPr>
              <a:t>0.79</a:t>
            </a:r>
            <a:r>
              <a:rPr lang="en-US" altLang="zh-CN" sz="1900" dirty="0">
                <a:latin typeface="+mn-ea"/>
                <a:ea typeface="+mn-ea"/>
              </a:rPr>
              <a:t> </a:t>
            </a:r>
            <a:r>
              <a:rPr lang="en-US" altLang="zh-CN" sz="1900" dirty="0" smtClean="0">
                <a:latin typeface="+mn-ea"/>
                <a:ea typeface="+mn-ea"/>
              </a:rPr>
              <a:t>     </a:t>
            </a:r>
            <a:r>
              <a:rPr lang="zh-CN" altLang="zh-CN" sz="1900" b="1" dirty="0" smtClean="0">
                <a:latin typeface="+mn-ea"/>
                <a:ea typeface="+mn-ea"/>
              </a:rPr>
              <a:t>相对</a:t>
            </a:r>
            <a:r>
              <a:rPr lang="zh-CN" altLang="zh-CN" sz="1900" b="1" dirty="0">
                <a:latin typeface="+mn-ea"/>
                <a:ea typeface="+mn-ea"/>
              </a:rPr>
              <a:t>蒸气密度</a:t>
            </a:r>
            <a:r>
              <a:rPr lang="en-US" altLang="zh-CN" sz="1900" b="1" dirty="0">
                <a:latin typeface="+mn-ea"/>
                <a:ea typeface="+mn-ea"/>
              </a:rPr>
              <a:t>(</a:t>
            </a:r>
            <a:r>
              <a:rPr lang="zh-CN" altLang="zh-CN" sz="1900" b="1" dirty="0">
                <a:latin typeface="+mn-ea"/>
                <a:ea typeface="+mn-ea"/>
              </a:rPr>
              <a:t>空气</a:t>
            </a:r>
            <a:r>
              <a:rPr lang="en-US" altLang="zh-CN" sz="1900" b="1" dirty="0">
                <a:latin typeface="+mn-ea"/>
                <a:ea typeface="+mn-ea"/>
              </a:rPr>
              <a:t>=1)</a:t>
            </a:r>
            <a:r>
              <a:rPr lang="zh-CN" altLang="zh-CN" sz="1900" b="1" dirty="0">
                <a:latin typeface="+mn-ea"/>
                <a:ea typeface="+mn-ea"/>
              </a:rPr>
              <a:t>： </a:t>
            </a:r>
            <a:r>
              <a:rPr lang="en-US" altLang="zh-CN" sz="1900" dirty="0">
                <a:latin typeface="+mn-ea"/>
                <a:ea typeface="+mn-ea"/>
              </a:rPr>
              <a:t>1.59</a:t>
            </a:r>
            <a:endParaRPr lang="zh-CN" altLang="zh-CN" sz="1900" dirty="0">
              <a:latin typeface="+mn-ea"/>
              <a:ea typeface="+mn-ea"/>
            </a:endParaRPr>
          </a:p>
          <a:p>
            <a:r>
              <a:rPr lang="zh-CN" altLang="zh-CN" sz="1900" b="1" dirty="0">
                <a:latin typeface="+mn-ea"/>
                <a:ea typeface="+mn-ea"/>
              </a:rPr>
              <a:t>饱和蒸气压</a:t>
            </a:r>
            <a:r>
              <a:rPr lang="en-US" altLang="zh-CN" sz="1900" b="1" dirty="0">
                <a:latin typeface="+mn-ea"/>
                <a:ea typeface="+mn-ea"/>
              </a:rPr>
              <a:t>(</a:t>
            </a:r>
            <a:r>
              <a:rPr lang="en-US" altLang="zh-CN" sz="1900" b="1" dirty="0" err="1">
                <a:latin typeface="+mn-ea"/>
                <a:ea typeface="+mn-ea"/>
              </a:rPr>
              <a:t>kPa</a:t>
            </a:r>
            <a:r>
              <a:rPr lang="en-US" altLang="zh-CN" sz="1900" b="1" dirty="0">
                <a:latin typeface="+mn-ea"/>
                <a:ea typeface="+mn-ea"/>
              </a:rPr>
              <a:t>)</a:t>
            </a:r>
            <a:r>
              <a:rPr lang="zh-CN" altLang="zh-CN" sz="1900" b="1" dirty="0">
                <a:latin typeface="+mn-ea"/>
                <a:ea typeface="+mn-ea"/>
              </a:rPr>
              <a:t>： </a:t>
            </a:r>
            <a:r>
              <a:rPr lang="en-US" altLang="zh-CN" sz="1900" dirty="0">
                <a:latin typeface="+mn-ea"/>
                <a:ea typeface="+mn-ea"/>
              </a:rPr>
              <a:t>5.33(19℃</a:t>
            </a:r>
            <a:r>
              <a:rPr lang="en-US" altLang="zh-CN" sz="1900" dirty="0" smtClean="0">
                <a:latin typeface="+mn-ea"/>
                <a:ea typeface="+mn-ea"/>
              </a:rPr>
              <a:t>)</a:t>
            </a:r>
            <a:r>
              <a:rPr lang="en-US" altLang="zh-CN" sz="1900" dirty="0">
                <a:latin typeface="+mn-ea"/>
                <a:ea typeface="+mn-ea"/>
              </a:rPr>
              <a:t> </a:t>
            </a:r>
            <a:r>
              <a:rPr lang="en-US" altLang="zh-CN" sz="1900" dirty="0" smtClean="0">
                <a:latin typeface="+mn-ea"/>
                <a:ea typeface="+mn-ea"/>
              </a:rPr>
              <a:t>    </a:t>
            </a:r>
            <a:r>
              <a:rPr lang="zh-CN" altLang="zh-CN" sz="1900" b="1" dirty="0" smtClean="0">
                <a:latin typeface="+mn-ea"/>
                <a:ea typeface="+mn-ea"/>
              </a:rPr>
              <a:t>燃烧热</a:t>
            </a:r>
            <a:r>
              <a:rPr lang="en-US" altLang="zh-CN" sz="1900" b="1" dirty="0">
                <a:latin typeface="+mn-ea"/>
                <a:ea typeface="+mn-ea"/>
              </a:rPr>
              <a:t>(kJ/</a:t>
            </a:r>
            <a:r>
              <a:rPr lang="en-US" altLang="zh-CN" sz="1900" b="1" dirty="0" err="1">
                <a:latin typeface="+mn-ea"/>
                <a:ea typeface="+mn-ea"/>
              </a:rPr>
              <a:t>mol</a:t>
            </a:r>
            <a:r>
              <a:rPr lang="en-US" altLang="zh-CN" sz="1900" b="1" dirty="0">
                <a:latin typeface="+mn-ea"/>
                <a:ea typeface="+mn-ea"/>
              </a:rPr>
              <a:t>)</a:t>
            </a:r>
            <a:r>
              <a:rPr lang="zh-CN" altLang="zh-CN" sz="1900" b="1" dirty="0">
                <a:latin typeface="+mn-ea"/>
                <a:ea typeface="+mn-ea"/>
              </a:rPr>
              <a:t>： </a:t>
            </a:r>
            <a:r>
              <a:rPr lang="en-US" altLang="zh-CN" sz="1900" dirty="0">
                <a:latin typeface="+mn-ea"/>
                <a:ea typeface="+mn-ea"/>
              </a:rPr>
              <a:t>1365.5</a:t>
            </a:r>
            <a:endParaRPr lang="zh-CN" altLang="zh-CN" sz="1900" dirty="0">
              <a:latin typeface="+mn-ea"/>
              <a:ea typeface="+mn-ea"/>
            </a:endParaRPr>
          </a:p>
          <a:p>
            <a:r>
              <a:rPr lang="zh-CN" altLang="zh-CN" sz="1900" b="1" dirty="0">
                <a:latin typeface="+mn-ea"/>
                <a:ea typeface="+mn-ea"/>
              </a:rPr>
              <a:t>临界温度</a:t>
            </a:r>
            <a:r>
              <a:rPr lang="en-US" altLang="zh-CN" sz="1900" b="1" dirty="0">
                <a:latin typeface="+mn-ea"/>
                <a:ea typeface="+mn-ea"/>
              </a:rPr>
              <a:t>(</a:t>
            </a:r>
            <a:r>
              <a:rPr lang="zh-CN" altLang="zh-CN" sz="1900" b="1" dirty="0">
                <a:latin typeface="+mn-ea"/>
                <a:ea typeface="+mn-ea"/>
              </a:rPr>
              <a:t>℃</a:t>
            </a:r>
            <a:r>
              <a:rPr lang="en-US" altLang="zh-CN" sz="1900" b="1" dirty="0">
                <a:latin typeface="+mn-ea"/>
                <a:ea typeface="+mn-ea"/>
              </a:rPr>
              <a:t>)</a:t>
            </a:r>
            <a:r>
              <a:rPr lang="zh-CN" altLang="zh-CN" sz="1900" b="1" dirty="0">
                <a:latin typeface="+mn-ea"/>
                <a:ea typeface="+mn-ea"/>
              </a:rPr>
              <a:t>： </a:t>
            </a:r>
            <a:r>
              <a:rPr lang="en-US" altLang="zh-CN" sz="1900" dirty="0">
                <a:latin typeface="+mn-ea"/>
                <a:ea typeface="+mn-ea"/>
              </a:rPr>
              <a:t>243.1</a:t>
            </a:r>
            <a:endParaRPr lang="zh-CN" altLang="zh-CN" sz="1900" dirty="0">
              <a:latin typeface="+mn-ea"/>
              <a:ea typeface="+mn-ea"/>
            </a:endParaRPr>
          </a:p>
          <a:p>
            <a:r>
              <a:rPr lang="zh-CN" altLang="zh-CN" sz="1900" b="1" dirty="0">
                <a:latin typeface="+mn-ea"/>
                <a:ea typeface="+mn-ea"/>
              </a:rPr>
              <a:t>临界压力</a:t>
            </a:r>
            <a:r>
              <a:rPr lang="en-US" altLang="zh-CN" sz="1900" b="1" dirty="0">
                <a:latin typeface="+mn-ea"/>
                <a:ea typeface="+mn-ea"/>
              </a:rPr>
              <a:t>(</a:t>
            </a:r>
            <a:r>
              <a:rPr lang="en-US" altLang="zh-CN" sz="1900" b="1" dirty="0" err="1">
                <a:latin typeface="+mn-ea"/>
                <a:ea typeface="+mn-ea"/>
              </a:rPr>
              <a:t>MPa</a:t>
            </a:r>
            <a:r>
              <a:rPr lang="en-US" altLang="zh-CN" sz="1900" b="1" dirty="0">
                <a:latin typeface="+mn-ea"/>
                <a:ea typeface="+mn-ea"/>
              </a:rPr>
              <a:t>)</a:t>
            </a:r>
            <a:r>
              <a:rPr lang="zh-CN" altLang="zh-CN" sz="1900" b="1" dirty="0">
                <a:latin typeface="+mn-ea"/>
                <a:ea typeface="+mn-ea"/>
              </a:rPr>
              <a:t>：</a:t>
            </a:r>
            <a:r>
              <a:rPr lang="en-US" altLang="zh-CN" sz="1900" dirty="0">
                <a:latin typeface="+mn-ea"/>
                <a:ea typeface="+mn-ea"/>
              </a:rPr>
              <a:t>6.38 </a:t>
            </a:r>
            <a:endParaRPr lang="zh-CN" altLang="zh-CN" sz="1900" dirty="0">
              <a:latin typeface="+mn-ea"/>
              <a:ea typeface="+mn-ea"/>
            </a:endParaRPr>
          </a:p>
          <a:p>
            <a:r>
              <a:rPr lang="zh-CN" altLang="zh-CN" sz="1900" b="1" dirty="0">
                <a:latin typeface="+mn-ea"/>
                <a:ea typeface="+mn-ea"/>
              </a:rPr>
              <a:t>辛醇</a:t>
            </a:r>
            <a:r>
              <a:rPr lang="en-US" altLang="zh-CN" sz="1900" b="1" dirty="0">
                <a:latin typeface="+mn-ea"/>
                <a:ea typeface="+mn-ea"/>
              </a:rPr>
              <a:t>/</a:t>
            </a:r>
            <a:r>
              <a:rPr lang="zh-CN" altLang="zh-CN" sz="1900" b="1" dirty="0">
                <a:latin typeface="+mn-ea"/>
                <a:ea typeface="+mn-ea"/>
              </a:rPr>
              <a:t>水分配系数的对数值：</a:t>
            </a:r>
            <a:r>
              <a:rPr lang="en-US" altLang="zh-CN" sz="1900" dirty="0">
                <a:latin typeface="+mn-ea"/>
                <a:ea typeface="+mn-ea"/>
              </a:rPr>
              <a:t>0.32</a:t>
            </a:r>
            <a:endParaRPr lang="zh-CN" altLang="zh-CN" sz="1900" dirty="0">
              <a:latin typeface="+mn-ea"/>
              <a:ea typeface="+mn-ea"/>
            </a:endParaRPr>
          </a:p>
          <a:p>
            <a:r>
              <a:rPr lang="zh-CN" altLang="zh-CN" sz="1900" b="1" dirty="0">
                <a:latin typeface="+mn-ea"/>
                <a:ea typeface="+mn-ea"/>
              </a:rPr>
              <a:t>闪点</a:t>
            </a:r>
            <a:r>
              <a:rPr lang="en-US" altLang="zh-CN" sz="1900" b="1" dirty="0">
                <a:latin typeface="+mn-ea"/>
                <a:ea typeface="+mn-ea"/>
              </a:rPr>
              <a:t>(</a:t>
            </a:r>
            <a:r>
              <a:rPr lang="zh-CN" altLang="zh-CN" sz="1900" b="1" dirty="0">
                <a:latin typeface="+mn-ea"/>
                <a:ea typeface="+mn-ea"/>
              </a:rPr>
              <a:t>℃</a:t>
            </a:r>
            <a:r>
              <a:rPr lang="en-US" altLang="zh-CN" sz="1900" b="1" dirty="0" smtClean="0">
                <a:latin typeface="+mn-ea"/>
                <a:ea typeface="+mn-ea"/>
              </a:rPr>
              <a:t>)</a:t>
            </a:r>
            <a:r>
              <a:rPr lang="zh-CN" altLang="zh-CN" sz="1900" b="1" dirty="0" smtClean="0">
                <a:latin typeface="+mn-ea"/>
                <a:ea typeface="+mn-ea"/>
              </a:rPr>
              <a:t>： </a:t>
            </a:r>
            <a:r>
              <a:rPr lang="en-US" altLang="zh-CN" sz="1900" dirty="0" smtClean="0">
                <a:latin typeface="+mn-ea"/>
                <a:ea typeface="+mn-ea"/>
              </a:rPr>
              <a:t>12    </a:t>
            </a:r>
            <a:r>
              <a:rPr lang="zh-CN" altLang="zh-CN" sz="1900" b="1" dirty="0" smtClean="0">
                <a:latin typeface="+mn-ea"/>
                <a:ea typeface="+mn-ea"/>
              </a:rPr>
              <a:t>引燃温度</a:t>
            </a:r>
            <a:r>
              <a:rPr lang="en-US" altLang="zh-CN" sz="1900" b="1" dirty="0">
                <a:latin typeface="+mn-ea"/>
                <a:ea typeface="+mn-ea"/>
              </a:rPr>
              <a:t>(</a:t>
            </a:r>
            <a:r>
              <a:rPr lang="zh-CN" altLang="zh-CN" sz="1900" b="1" dirty="0">
                <a:latin typeface="+mn-ea"/>
                <a:ea typeface="+mn-ea"/>
              </a:rPr>
              <a:t>℃</a:t>
            </a:r>
            <a:r>
              <a:rPr lang="en-US" altLang="zh-CN" sz="1900" b="1" dirty="0">
                <a:latin typeface="+mn-ea"/>
                <a:ea typeface="+mn-ea"/>
              </a:rPr>
              <a:t>)</a:t>
            </a:r>
            <a:r>
              <a:rPr lang="zh-CN" altLang="zh-CN" sz="1900" b="1" dirty="0">
                <a:latin typeface="+mn-ea"/>
                <a:ea typeface="+mn-ea"/>
              </a:rPr>
              <a:t>：</a:t>
            </a:r>
            <a:r>
              <a:rPr lang="en-US" altLang="zh-CN" sz="1900" dirty="0">
                <a:latin typeface="+mn-ea"/>
                <a:ea typeface="+mn-ea"/>
              </a:rPr>
              <a:t>363   </a:t>
            </a:r>
            <a:r>
              <a:rPr lang="zh-CN" altLang="zh-CN" sz="1900" b="1" dirty="0" smtClean="0">
                <a:latin typeface="+mn-ea"/>
                <a:ea typeface="+mn-ea"/>
              </a:rPr>
              <a:t>爆炸</a:t>
            </a:r>
            <a:r>
              <a:rPr lang="zh-CN" altLang="zh-CN" sz="1900" b="1" dirty="0">
                <a:latin typeface="+mn-ea"/>
                <a:ea typeface="+mn-ea"/>
              </a:rPr>
              <a:t>上限</a:t>
            </a:r>
            <a:r>
              <a:rPr lang="en-US" altLang="zh-CN" sz="1900" b="1" dirty="0">
                <a:latin typeface="+mn-ea"/>
                <a:ea typeface="+mn-ea"/>
              </a:rPr>
              <a:t>%(V/V)</a:t>
            </a:r>
            <a:r>
              <a:rPr lang="zh-CN" altLang="zh-CN" sz="1900" b="1" dirty="0" smtClean="0">
                <a:latin typeface="+mn-ea"/>
                <a:ea typeface="+mn-ea"/>
              </a:rPr>
              <a:t>：</a:t>
            </a:r>
            <a:r>
              <a:rPr lang="en-US" altLang="zh-CN" sz="1900" dirty="0" smtClean="0">
                <a:latin typeface="+mn-ea"/>
                <a:ea typeface="+mn-ea"/>
              </a:rPr>
              <a:t>19</a:t>
            </a:r>
            <a:endParaRPr lang="zh-CN" altLang="zh-CN" sz="1900" dirty="0">
              <a:latin typeface="+mn-ea"/>
              <a:ea typeface="+mn-ea"/>
            </a:endParaRPr>
          </a:p>
          <a:p>
            <a:r>
              <a:rPr lang="zh-CN" altLang="zh-CN" sz="1900" b="1" dirty="0">
                <a:latin typeface="+mn-ea"/>
                <a:ea typeface="+mn-ea"/>
              </a:rPr>
              <a:t>爆炸下限</a:t>
            </a:r>
            <a:r>
              <a:rPr lang="en-US" altLang="zh-CN" sz="1900" b="1" dirty="0">
                <a:latin typeface="+mn-ea"/>
                <a:ea typeface="+mn-ea"/>
              </a:rPr>
              <a:t>%(V/V)</a:t>
            </a:r>
            <a:r>
              <a:rPr lang="zh-CN" altLang="zh-CN" sz="1900" b="1" dirty="0">
                <a:latin typeface="+mn-ea"/>
                <a:ea typeface="+mn-ea"/>
              </a:rPr>
              <a:t>：</a:t>
            </a:r>
            <a:r>
              <a:rPr lang="en-US" altLang="zh-CN" sz="1900" dirty="0">
                <a:latin typeface="+mn-ea"/>
                <a:ea typeface="+mn-ea"/>
              </a:rPr>
              <a:t>3.3    </a:t>
            </a:r>
            <a:r>
              <a:rPr lang="zh-CN" altLang="zh-CN" sz="1900" b="1" dirty="0">
                <a:latin typeface="+mn-ea"/>
                <a:ea typeface="+mn-ea"/>
              </a:rPr>
              <a:t>溶解性：</a:t>
            </a:r>
            <a:r>
              <a:rPr lang="zh-CN" altLang="zh-CN" sz="1900" dirty="0">
                <a:latin typeface="+mn-ea"/>
                <a:ea typeface="+mn-ea"/>
              </a:rPr>
              <a:t>与水互溶，可溶于醚、氯仿、甘油等多数有机溶剂；</a:t>
            </a:r>
            <a:endParaRPr lang="zh-CN" altLang="zh-CN" sz="1900" dirty="0">
              <a:latin typeface="+mn-ea"/>
              <a:ea typeface="+mn-ea"/>
            </a:endParaRPr>
          </a:p>
          <a:p>
            <a:r>
              <a:rPr lang="zh-CN" altLang="zh-CN" sz="1900" b="1" dirty="0">
                <a:latin typeface="+mn-ea"/>
                <a:ea typeface="+mn-ea"/>
              </a:rPr>
              <a:t>主要用途： </a:t>
            </a:r>
            <a:r>
              <a:rPr lang="zh-CN" altLang="zh-CN" sz="1900" dirty="0">
                <a:latin typeface="+mn-ea"/>
                <a:ea typeface="+mn-ea"/>
              </a:rPr>
              <a:t>用于制酒工业、有机合成、消毒剂作溶剂；</a:t>
            </a:r>
            <a:endParaRPr lang="zh-CN" altLang="zh-CN" sz="1900" dirty="0">
              <a:latin typeface="+mn-ea"/>
              <a:ea typeface="+mn-ea"/>
            </a:endParaRPr>
          </a:p>
          <a:p>
            <a:r>
              <a:rPr lang="zh-CN" altLang="zh-CN" sz="1900" b="1" dirty="0">
                <a:latin typeface="+mn-ea"/>
                <a:ea typeface="+mn-ea"/>
              </a:rPr>
              <a:t>其它理化性质： </a:t>
            </a:r>
            <a:r>
              <a:rPr lang="zh-CN" altLang="zh-CN" sz="1900" dirty="0">
                <a:latin typeface="+mn-ea"/>
                <a:ea typeface="+mn-ea"/>
              </a:rPr>
              <a:t>无</a:t>
            </a:r>
            <a:endParaRPr lang="zh-CN" altLang="zh-CN" sz="1900" dirty="0">
              <a:latin typeface="+mn-ea"/>
              <a:ea typeface="+mn-ea"/>
            </a:endParaRPr>
          </a:p>
          <a:p>
            <a:pPr algn="ctr" eaLnBrk="1" hangingPunct="1">
              <a:lnSpc>
                <a:spcPct val="105000"/>
              </a:lnSpc>
              <a:spcBef>
                <a:spcPts val="600"/>
              </a:spcBef>
              <a:spcAft>
                <a:spcPts val="600"/>
              </a:spcAft>
            </a:pPr>
            <a:endParaRPr kumimoji="1" lang="zh-CN" altLang="en-US" sz="2400" b="1" u="sng" dirty="0">
              <a:solidFill>
                <a:srgbClr val="FF0000"/>
              </a:solidFill>
              <a:latin typeface="楷体_GB2312" pitchFamily="49" charset="-122"/>
              <a:ea typeface="楷体_GB2312" pitchFamily="49" charset="-122"/>
            </a:endParaRPr>
          </a:p>
        </p:txBody>
      </p:sp>
      <p:sp>
        <p:nvSpPr>
          <p:cNvPr id="4" name="TextBox 3"/>
          <p:cNvSpPr txBox="1"/>
          <p:nvPr/>
        </p:nvSpPr>
        <p:spPr>
          <a:xfrm>
            <a:off x="107504" y="1124744"/>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1600" y="1628800"/>
            <a:ext cx="7300664" cy="196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20000"/>
              </a:lnSpc>
              <a:spcBef>
                <a:spcPts val="600"/>
              </a:spcBef>
              <a:spcAft>
                <a:spcPts val="600"/>
              </a:spcAft>
            </a:pPr>
            <a:r>
              <a:rPr kumimoji="1" lang="zh-CN" altLang="en-US" sz="2200" b="1" u="sng" dirty="0">
                <a:solidFill>
                  <a:srgbClr val="FF0000"/>
                </a:solidFill>
                <a:latin typeface="楷体_GB2312" pitchFamily="49" charset="-122"/>
                <a:ea typeface="楷体_GB2312" pitchFamily="49" charset="-122"/>
              </a:rPr>
              <a:t>第十部分  稳定性和反应</a:t>
            </a:r>
            <a:r>
              <a:rPr kumimoji="1" lang="zh-CN" altLang="en-US" sz="2200" b="1" u="sng" dirty="0" smtClean="0">
                <a:solidFill>
                  <a:srgbClr val="FF0000"/>
                </a:solidFill>
                <a:latin typeface="楷体_GB2312" pitchFamily="49" charset="-122"/>
                <a:ea typeface="楷体_GB2312" pitchFamily="49" charset="-122"/>
              </a:rPr>
              <a:t>活性</a:t>
            </a:r>
            <a:endParaRPr kumimoji="1" lang="zh-CN" altLang="en-US" sz="2200" b="1" u="sng" dirty="0">
              <a:solidFill>
                <a:srgbClr val="FF0000"/>
              </a:solidFill>
              <a:latin typeface="楷体_GB2312" pitchFamily="49" charset="-122"/>
              <a:ea typeface="楷体_GB2312" pitchFamily="49" charset="-122"/>
            </a:endParaRPr>
          </a:p>
          <a:p>
            <a:r>
              <a:rPr lang="zh-CN" altLang="zh-CN" b="1" dirty="0"/>
              <a:t>稳定性： </a:t>
            </a:r>
            <a:r>
              <a:rPr lang="zh-CN" altLang="zh-CN" dirty="0"/>
              <a:t>常温下稳定；与酸类或强氧化性物品易起反应；</a:t>
            </a:r>
            <a:endParaRPr lang="zh-CN" altLang="zh-CN" dirty="0"/>
          </a:p>
          <a:p>
            <a:r>
              <a:rPr lang="zh-CN" altLang="zh-CN" b="1" dirty="0"/>
              <a:t>禁配物： </a:t>
            </a:r>
            <a:r>
              <a:rPr lang="zh-CN" altLang="zh-CN" dirty="0"/>
              <a:t>强氧化剂、酸类、酸酐、碱金属、胺类；</a:t>
            </a:r>
            <a:endParaRPr lang="zh-CN" altLang="zh-CN" dirty="0"/>
          </a:p>
          <a:p>
            <a:r>
              <a:rPr lang="zh-CN" altLang="zh-CN" b="1" dirty="0"/>
              <a:t>避免接触的条件： </a:t>
            </a:r>
            <a:r>
              <a:rPr lang="zh-CN" altLang="zh-CN" dirty="0"/>
              <a:t>直接</a:t>
            </a:r>
            <a:endParaRPr lang="zh-CN" altLang="zh-CN" dirty="0"/>
          </a:p>
          <a:p>
            <a:r>
              <a:rPr lang="zh-CN" altLang="zh-CN" b="1" dirty="0"/>
              <a:t>聚合危害： </a:t>
            </a:r>
            <a:r>
              <a:rPr lang="zh-CN" altLang="zh-CN" dirty="0"/>
              <a:t>不能出现</a:t>
            </a:r>
            <a:endParaRPr lang="zh-CN" altLang="zh-CN" dirty="0"/>
          </a:p>
          <a:p>
            <a:r>
              <a:rPr lang="zh-CN" altLang="zh-CN" b="1" dirty="0"/>
              <a:t>分解产物： </a:t>
            </a:r>
            <a:r>
              <a:rPr lang="zh-CN" altLang="zh-CN" dirty="0"/>
              <a:t>水和二氧化碳</a:t>
            </a:r>
            <a:endParaRPr lang="zh-CN" altLang="zh-CN" dirty="0"/>
          </a:p>
        </p:txBody>
      </p:sp>
      <p:sp>
        <p:nvSpPr>
          <p:cNvPr id="5" name="TextBox 4"/>
          <p:cNvSpPr txBox="1"/>
          <p:nvPr/>
        </p:nvSpPr>
        <p:spPr>
          <a:xfrm>
            <a:off x="107504" y="1124744"/>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
        <p:nvSpPr>
          <p:cNvPr id="6" name="Rectangle 2"/>
          <p:cNvSpPr>
            <a:spLocks noChangeArrowheads="1"/>
          </p:cNvSpPr>
          <p:nvPr/>
        </p:nvSpPr>
        <p:spPr bwMode="auto">
          <a:xfrm>
            <a:off x="827584" y="3589803"/>
            <a:ext cx="8278688" cy="279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20000"/>
              </a:lnSpc>
              <a:spcBef>
                <a:spcPts val="600"/>
              </a:spcBef>
              <a:spcAft>
                <a:spcPts val="600"/>
              </a:spcAft>
            </a:pPr>
            <a:r>
              <a:rPr kumimoji="1" lang="zh-CN" altLang="en-US" sz="2200" b="1" u="sng" dirty="0">
                <a:solidFill>
                  <a:srgbClr val="FF0000"/>
                </a:solidFill>
                <a:latin typeface="楷体_GB2312" pitchFamily="49" charset="-122"/>
                <a:ea typeface="楷体_GB2312" pitchFamily="49" charset="-122"/>
              </a:rPr>
              <a:t>第十一部分  毒 理 学 资 </a:t>
            </a:r>
            <a:r>
              <a:rPr kumimoji="1" lang="zh-CN" altLang="en-US" sz="2200" b="1" u="sng" dirty="0" smtClean="0">
                <a:solidFill>
                  <a:srgbClr val="FF0000"/>
                </a:solidFill>
                <a:latin typeface="楷体_GB2312" pitchFamily="49" charset="-122"/>
                <a:ea typeface="楷体_GB2312" pitchFamily="49" charset="-122"/>
              </a:rPr>
              <a:t>料</a:t>
            </a:r>
            <a:endParaRPr kumimoji="1" lang="zh-CN" altLang="en-US" sz="2200" b="1" u="sng" dirty="0">
              <a:solidFill>
                <a:srgbClr val="FF0000"/>
              </a:solidFill>
              <a:latin typeface="楷体_GB2312" pitchFamily="49" charset="-122"/>
              <a:ea typeface="楷体_GB2312" pitchFamily="49" charset="-122"/>
            </a:endParaRPr>
          </a:p>
          <a:p>
            <a:r>
              <a:rPr lang="zh-CN" altLang="zh-CN" b="1" dirty="0"/>
              <a:t>急性毒性：</a:t>
            </a:r>
            <a:r>
              <a:rPr lang="en-US" altLang="zh-CN" b="1" dirty="0"/>
              <a:t> </a:t>
            </a:r>
            <a:r>
              <a:rPr lang="en-US" altLang="zh-CN" dirty="0"/>
              <a:t>LD50</a:t>
            </a:r>
            <a:r>
              <a:rPr lang="zh-CN" altLang="zh-CN" dirty="0"/>
              <a:t>：</a:t>
            </a:r>
            <a:r>
              <a:rPr lang="en-US" altLang="zh-CN" dirty="0"/>
              <a:t>7060 mg/kg(</a:t>
            </a:r>
            <a:r>
              <a:rPr lang="zh-CN" altLang="zh-CN" dirty="0"/>
              <a:t>兔经口</a:t>
            </a:r>
            <a:r>
              <a:rPr lang="en-US" altLang="zh-CN" dirty="0"/>
              <a:t>)</a:t>
            </a:r>
            <a:r>
              <a:rPr lang="zh-CN" altLang="zh-CN" dirty="0"/>
              <a:t>；</a:t>
            </a:r>
            <a:r>
              <a:rPr lang="en-US" altLang="zh-CN" dirty="0"/>
              <a:t>7430 mg/kg(</a:t>
            </a:r>
            <a:r>
              <a:rPr lang="zh-CN" altLang="zh-CN" dirty="0"/>
              <a:t>兔经皮</a:t>
            </a:r>
            <a:r>
              <a:rPr lang="en-US" altLang="zh-CN" dirty="0"/>
              <a:t>) LC50</a:t>
            </a:r>
            <a:r>
              <a:rPr lang="zh-CN" altLang="zh-CN" dirty="0" smtClean="0"/>
              <a:t>：</a:t>
            </a:r>
            <a:r>
              <a:rPr lang="en-US" altLang="zh-CN" dirty="0" smtClean="0"/>
              <a:t>     37620 </a:t>
            </a:r>
            <a:r>
              <a:rPr lang="en-US" altLang="zh-CN" dirty="0"/>
              <a:t>mg/m3</a:t>
            </a:r>
            <a:r>
              <a:rPr lang="zh-CN" altLang="zh-CN" dirty="0"/>
              <a:t>，</a:t>
            </a:r>
            <a:r>
              <a:rPr lang="en-US" altLang="zh-CN" dirty="0"/>
              <a:t>10</a:t>
            </a:r>
            <a:r>
              <a:rPr lang="zh-CN" altLang="zh-CN" dirty="0"/>
              <a:t>小时</a:t>
            </a:r>
            <a:r>
              <a:rPr lang="en-US" altLang="zh-CN" dirty="0"/>
              <a:t>(</a:t>
            </a:r>
            <a:r>
              <a:rPr lang="zh-CN" altLang="zh-CN" dirty="0"/>
              <a:t>大鼠吸入</a:t>
            </a:r>
            <a:r>
              <a:rPr lang="en-US" altLang="zh-CN" dirty="0"/>
              <a:t>) </a:t>
            </a:r>
            <a:endParaRPr lang="zh-CN" altLang="zh-CN" dirty="0"/>
          </a:p>
          <a:p>
            <a:r>
              <a:rPr lang="zh-CN" altLang="zh-CN" b="1" dirty="0"/>
              <a:t>亚急性和慢性毒性：</a:t>
            </a:r>
            <a:r>
              <a:rPr lang="zh-CN" altLang="zh-CN" dirty="0"/>
              <a:t>微毒 </a:t>
            </a:r>
            <a:endParaRPr lang="zh-CN" altLang="zh-CN" dirty="0"/>
          </a:p>
          <a:p>
            <a:r>
              <a:rPr lang="zh-CN" altLang="zh-CN" b="1" dirty="0"/>
              <a:t>刺激性：</a:t>
            </a:r>
            <a:r>
              <a:rPr lang="zh-CN" altLang="zh-CN" dirty="0"/>
              <a:t>心跳节律、呼吸、肌肉紧张、反射刺激皮肤</a:t>
            </a:r>
            <a:endParaRPr lang="zh-CN" altLang="zh-CN" dirty="0"/>
          </a:p>
          <a:p>
            <a:r>
              <a:rPr lang="zh-CN" altLang="zh-CN" b="1" dirty="0"/>
              <a:t>致敏性：</a:t>
            </a:r>
            <a:r>
              <a:rPr lang="zh-CN" altLang="zh-CN" dirty="0"/>
              <a:t>长期皮肤接触，可能导致很少数人皮肤过敏反应</a:t>
            </a:r>
            <a:endParaRPr lang="zh-CN" altLang="zh-CN" dirty="0"/>
          </a:p>
          <a:p>
            <a:r>
              <a:rPr lang="zh-CN" altLang="zh-CN" b="1" dirty="0"/>
              <a:t>致突变性：</a:t>
            </a:r>
            <a:r>
              <a:rPr lang="zh-CN" altLang="zh-CN" dirty="0"/>
              <a:t>慢性中毒可能引起肝脏、肾脏、大脑、肠胃道和心肌衰退</a:t>
            </a:r>
            <a:endParaRPr lang="zh-CN" altLang="zh-CN" dirty="0"/>
          </a:p>
          <a:p>
            <a:r>
              <a:rPr lang="zh-CN" altLang="zh-CN" b="1" dirty="0"/>
              <a:t>致畸性：</a:t>
            </a:r>
            <a:r>
              <a:rPr lang="zh-CN" altLang="zh-CN" dirty="0"/>
              <a:t>可能引起不良的繁殖影响；交配前影响女生生殖力；</a:t>
            </a:r>
            <a:endParaRPr lang="zh-CN" altLang="zh-CN" dirty="0"/>
          </a:p>
          <a:p>
            <a:r>
              <a:rPr lang="zh-CN" altLang="zh-CN" b="1" dirty="0"/>
              <a:t>致癌性：</a:t>
            </a:r>
            <a:r>
              <a:rPr lang="zh-CN" altLang="zh-CN" dirty="0"/>
              <a:t>其他药物共同使用可能有不良作用</a:t>
            </a:r>
            <a:endParaRPr lang="zh-CN" altLang="zh-CN" dirty="0"/>
          </a:p>
        </p:txBody>
      </p:sp>
    </p:spTree>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67544" y="1977985"/>
            <a:ext cx="8354888" cy="245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20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第十二部分  生态学资料</a:t>
            </a:r>
            <a:endParaRPr kumimoji="1" lang="zh-CN" altLang="en-US" sz="2400" b="1" u="sng" dirty="0">
              <a:solidFill>
                <a:srgbClr val="FF0000"/>
              </a:solidFill>
              <a:latin typeface="楷体_GB2312" pitchFamily="49" charset="-122"/>
              <a:ea typeface="楷体_GB2312" pitchFamily="49" charset="-122"/>
            </a:endParaRPr>
          </a:p>
          <a:p>
            <a:r>
              <a:rPr lang="zh-CN" altLang="zh-CN" sz="2000" b="1" dirty="0"/>
              <a:t>生态毒理毒性：</a:t>
            </a:r>
            <a:r>
              <a:rPr lang="zh-CN" altLang="zh-CN" sz="2000" dirty="0"/>
              <a:t>可能刺激呼吸和粘膜；可能引起危害中枢神经系统的作用</a:t>
            </a:r>
            <a:endParaRPr lang="zh-CN" altLang="zh-CN" sz="2000" dirty="0"/>
          </a:p>
          <a:p>
            <a:r>
              <a:rPr lang="zh-CN" altLang="zh-CN" sz="2000" b="1" dirty="0"/>
              <a:t>生物降解性：</a:t>
            </a:r>
            <a:r>
              <a:rPr lang="zh-CN" altLang="zh-CN" sz="2000" dirty="0"/>
              <a:t>可分解 </a:t>
            </a:r>
            <a:endParaRPr lang="zh-CN" altLang="zh-CN" sz="2000" dirty="0"/>
          </a:p>
          <a:p>
            <a:r>
              <a:rPr lang="zh-CN" altLang="zh-CN" sz="2000" b="1" dirty="0"/>
              <a:t>非生物降解性：</a:t>
            </a:r>
            <a:r>
              <a:rPr lang="zh-CN" altLang="zh-CN" sz="2000" dirty="0"/>
              <a:t>可降解</a:t>
            </a:r>
            <a:endParaRPr lang="zh-CN" altLang="zh-CN" sz="2000" dirty="0"/>
          </a:p>
          <a:p>
            <a:r>
              <a:rPr lang="zh-CN" altLang="zh-CN" sz="2000" b="1" dirty="0"/>
              <a:t>生物富集或生物积累性：</a:t>
            </a:r>
            <a:r>
              <a:rPr lang="zh-CN" altLang="zh-CN" sz="2000" dirty="0"/>
              <a:t>当释放到水中，将蒸发并可能被生物分解，不致于蓄积性在鱼中。在天然水中，虽无数据显示可被生分解，但实验数据显示，乙醇可迅速生物分解</a:t>
            </a:r>
            <a:endParaRPr lang="zh-CN" altLang="zh-CN" sz="2000" dirty="0"/>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0" y="1754212"/>
            <a:ext cx="8058472" cy="450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20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第十三部分  废  弃  处  置</a:t>
            </a:r>
            <a:endParaRPr kumimoji="1" lang="zh-CN" altLang="en-US" sz="2400" b="1" u="sng" dirty="0">
              <a:solidFill>
                <a:srgbClr val="FF0000"/>
              </a:solidFill>
              <a:latin typeface="楷体_GB2312" pitchFamily="49" charset="-122"/>
              <a:ea typeface="楷体_GB2312" pitchFamily="49" charset="-122"/>
            </a:endParaRPr>
          </a:p>
          <a:p>
            <a:r>
              <a:rPr lang="zh-CN" altLang="zh-CN" sz="2000" b="1" dirty="0"/>
              <a:t>废弃物性质：</a:t>
            </a:r>
            <a:r>
              <a:rPr lang="zh-CN" altLang="zh-CN" sz="2000" dirty="0"/>
              <a:t>处置前应参阅国家和地方有关法规。建议用焚烧法处置。</a:t>
            </a:r>
            <a:endParaRPr lang="zh-CN" altLang="zh-CN" sz="2000" dirty="0"/>
          </a:p>
          <a:p>
            <a:r>
              <a:rPr lang="zh-CN" altLang="zh-CN" sz="2000" b="1" dirty="0"/>
              <a:t>废弃处置方法：</a:t>
            </a:r>
            <a:r>
              <a:rPr lang="zh-CN" altLang="zh-CN" sz="2000" dirty="0"/>
              <a:t>参考相关法规处理。 国际运送规定：</a:t>
            </a:r>
            <a:r>
              <a:rPr lang="en-US" altLang="zh-CN" sz="2000" dirty="0"/>
              <a:t>1.DOT49CFR </a:t>
            </a:r>
            <a:r>
              <a:rPr lang="zh-CN" altLang="zh-CN" sz="2000" dirty="0"/>
              <a:t>将列为第三类易燃液体，包装等级Ⅱ。（美国交通部）</a:t>
            </a:r>
            <a:r>
              <a:rPr lang="en-US" altLang="zh-CN" sz="2000" dirty="0"/>
              <a:t> 2.IATA/ICAO </a:t>
            </a:r>
            <a:r>
              <a:rPr lang="zh-CN" altLang="zh-CN" sz="2000" dirty="0"/>
              <a:t>分级：</a:t>
            </a:r>
            <a:r>
              <a:rPr lang="en-US" altLang="zh-CN" sz="2000" dirty="0"/>
              <a:t>3</a:t>
            </a:r>
            <a:r>
              <a:rPr lang="zh-CN" altLang="zh-CN" sz="2000" dirty="0"/>
              <a:t>。（国际航运组织）</a:t>
            </a:r>
            <a:r>
              <a:rPr lang="en-US" altLang="zh-CN" sz="2000" dirty="0"/>
              <a:t> 3.IMDG </a:t>
            </a:r>
            <a:r>
              <a:rPr lang="zh-CN" altLang="zh-CN" sz="2000" dirty="0"/>
              <a:t>分级：</a:t>
            </a:r>
            <a:r>
              <a:rPr lang="en-US" altLang="zh-CN" sz="2000" dirty="0"/>
              <a:t>3</a:t>
            </a:r>
            <a:r>
              <a:rPr lang="zh-CN" altLang="zh-CN" sz="2000" dirty="0"/>
              <a:t>。（国际航运组织） 联合国编号：</a:t>
            </a:r>
            <a:r>
              <a:rPr lang="en-US" altLang="zh-CN" sz="2000" dirty="0"/>
              <a:t>1170 </a:t>
            </a:r>
            <a:r>
              <a:rPr lang="zh-CN" altLang="zh-CN" sz="2000" dirty="0"/>
              <a:t>国内运输规定：</a:t>
            </a:r>
            <a:r>
              <a:rPr lang="en-US" altLang="zh-CN" sz="2000" dirty="0"/>
              <a:t>1.</a:t>
            </a:r>
            <a:r>
              <a:rPr lang="zh-CN" altLang="zh-CN" sz="2000" dirty="0"/>
              <a:t>道路交通安全规则第</a:t>
            </a:r>
            <a:r>
              <a:rPr lang="en-US" altLang="zh-CN" sz="2000" dirty="0"/>
              <a:t>84 </a:t>
            </a:r>
            <a:r>
              <a:rPr lang="zh-CN" altLang="zh-CN" sz="2000" dirty="0"/>
              <a:t>条</a:t>
            </a:r>
            <a:r>
              <a:rPr lang="en-US" altLang="zh-CN" sz="2000" dirty="0"/>
              <a:t> 2.</a:t>
            </a:r>
            <a:r>
              <a:rPr lang="zh-CN" altLang="zh-CN" sz="2000" dirty="0"/>
              <a:t>船舶危险品装载规则</a:t>
            </a:r>
            <a:r>
              <a:rPr lang="en-US" altLang="zh-CN" sz="2000" dirty="0"/>
              <a:t> 3.</a:t>
            </a:r>
            <a:r>
              <a:rPr lang="zh-CN" altLang="zh-CN" sz="2000" dirty="0"/>
              <a:t>铁路局危险品装卸运输实施细则 特殊运送方法及注意事项：按体积含酒精不超过</a:t>
            </a:r>
            <a:r>
              <a:rPr lang="en-US" altLang="zh-CN" sz="2000" dirty="0"/>
              <a:t>24%</a:t>
            </a:r>
            <a:r>
              <a:rPr lang="zh-CN" altLang="zh-CN" sz="2000" dirty="0"/>
              <a:t>的水溶液，不受此分类的规定。 </a:t>
            </a:r>
            <a:endParaRPr lang="zh-CN" altLang="zh-CN" sz="2000" dirty="0"/>
          </a:p>
          <a:p>
            <a:r>
              <a:rPr lang="zh-CN" altLang="zh-CN" sz="2000" b="1" dirty="0"/>
              <a:t>废弃注意事项： </a:t>
            </a:r>
            <a:r>
              <a:rPr lang="zh-CN" altLang="zh-CN" sz="2000" dirty="0"/>
              <a:t>应交给合格的承包商或回收商；具备法定资质；按照危险废弃物处理；</a:t>
            </a:r>
            <a:endParaRPr lang="zh-CN" altLang="zh-CN" sz="2000" dirty="0"/>
          </a:p>
          <a:p>
            <a:pPr eaLnBrk="1" hangingPunct="1">
              <a:lnSpc>
                <a:spcPct val="120000"/>
              </a:lnSpc>
            </a:pPr>
            <a:endParaRPr kumimoji="1" lang="zh-CN" altLang="en-US" sz="2000" b="1" dirty="0">
              <a:latin typeface="楷体_GB2312" pitchFamily="49" charset="-122"/>
              <a:ea typeface="楷体_GB2312" pitchFamily="49" charset="-122"/>
            </a:endParaRPr>
          </a:p>
          <a:p>
            <a:pPr algn="ctr" eaLnBrk="1" hangingPunct="1">
              <a:lnSpc>
                <a:spcPct val="120000"/>
              </a:lnSpc>
              <a:spcBef>
                <a:spcPts val="600"/>
              </a:spcBef>
              <a:spcAft>
                <a:spcPts val="600"/>
              </a:spcAft>
            </a:pPr>
            <a:endParaRPr kumimoji="1" lang="zh-CN" altLang="en-US" sz="2000" dirty="0">
              <a:latin typeface="楷体_GB2312" pitchFamily="49" charset="-122"/>
              <a:ea typeface="楷体_GB2312" pitchFamily="49" charset="-122"/>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9552" y="1675432"/>
            <a:ext cx="7924800" cy="470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2" tIns="45716" rIns="91432" bIns="45716">
            <a:spAutoFit/>
          </a:bodyPr>
          <a:lstStyle/>
          <a:p>
            <a:pPr algn="ctr" eaLnBrk="1" hangingPunct="1">
              <a:lnSpc>
                <a:spcPct val="120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第十四部分  运  输  信  </a:t>
            </a:r>
            <a:r>
              <a:rPr kumimoji="1" lang="zh-CN" altLang="en-US" sz="2400" b="1" u="sng" dirty="0" smtClean="0">
                <a:solidFill>
                  <a:srgbClr val="FF0000"/>
                </a:solidFill>
                <a:latin typeface="楷体_GB2312" pitchFamily="49" charset="-122"/>
                <a:ea typeface="楷体_GB2312" pitchFamily="49" charset="-122"/>
              </a:rPr>
              <a:t>息</a:t>
            </a:r>
            <a:endParaRPr kumimoji="1" lang="en-US" altLang="zh-CN" sz="2400" b="1" u="sng" dirty="0" smtClean="0">
              <a:solidFill>
                <a:srgbClr val="FF0000"/>
              </a:solidFill>
              <a:latin typeface="楷体_GB2312" pitchFamily="49" charset="-122"/>
              <a:ea typeface="楷体_GB2312" pitchFamily="49" charset="-122"/>
            </a:endParaRPr>
          </a:p>
          <a:p>
            <a:r>
              <a:rPr lang="zh-CN" altLang="zh-CN" sz="1900" b="1" dirty="0"/>
              <a:t>危险货物编号：</a:t>
            </a:r>
            <a:r>
              <a:rPr lang="en-US" altLang="zh-CN" sz="1900" dirty="0"/>
              <a:t>32061 </a:t>
            </a:r>
            <a:endParaRPr lang="zh-CN" altLang="zh-CN" sz="1900" dirty="0"/>
          </a:p>
          <a:p>
            <a:r>
              <a:rPr lang="en-US" altLang="zh-CN" sz="1900" b="1" dirty="0"/>
              <a:t>UN</a:t>
            </a:r>
            <a:r>
              <a:rPr lang="zh-CN" altLang="zh-CN" sz="1900" b="1" dirty="0"/>
              <a:t>编号： </a:t>
            </a:r>
            <a:r>
              <a:rPr lang="en-US" altLang="zh-CN" sz="1900" dirty="0" smtClean="0"/>
              <a:t>1170</a:t>
            </a:r>
            <a:r>
              <a:rPr lang="en-US" altLang="zh-CN" sz="1900" dirty="0"/>
              <a:t> </a:t>
            </a:r>
            <a:r>
              <a:rPr lang="en-US" altLang="zh-CN" sz="1900" dirty="0" smtClean="0"/>
              <a:t>                </a:t>
            </a:r>
            <a:r>
              <a:rPr lang="zh-CN" altLang="zh-CN" sz="1900" b="1" dirty="0" smtClean="0"/>
              <a:t>包装</a:t>
            </a:r>
            <a:r>
              <a:rPr lang="zh-CN" altLang="zh-CN" sz="1900" b="1" dirty="0"/>
              <a:t>标志：</a:t>
            </a:r>
            <a:r>
              <a:rPr lang="zh-CN" altLang="zh-CN" sz="1900" dirty="0"/>
              <a:t>易燃液体，危险化学品；</a:t>
            </a:r>
            <a:endParaRPr lang="zh-CN" altLang="zh-CN" sz="1900" dirty="0"/>
          </a:p>
          <a:p>
            <a:r>
              <a:rPr lang="zh-CN" altLang="zh-CN" sz="1900" b="1" dirty="0"/>
              <a:t>包装类别： </a:t>
            </a:r>
            <a:r>
              <a:rPr lang="en-US" altLang="zh-CN" sz="1900" dirty="0"/>
              <a:t>O52</a:t>
            </a:r>
            <a:endParaRPr lang="zh-CN" altLang="zh-CN" sz="1900" dirty="0"/>
          </a:p>
          <a:p>
            <a:r>
              <a:rPr lang="zh-CN" altLang="zh-CN" sz="1900" b="1" dirty="0"/>
              <a:t>包装方法：</a:t>
            </a:r>
            <a:r>
              <a:rPr lang="zh-CN" altLang="zh-CN" sz="1900" dirty="0"/>
              <a:t>小开口钢桶；小开口铝桶；安瓿瓶外普通木箱；螺纹口玻璃瓶、铁盖压口玻璃瓶、塑料瓶或金属桶（罐）外 普通木箱。</a:t>
            </a:r>
            <a:endParaRPr lang="zh-CN" altLang="zh-CN" sz="1900" dirty="0"/>
          </a:p>
          <a:p>
            <a:r>
              <a:rPr lang="zh-CN" altLang="zh-CN" sz="1900" b="1" dirty="0"/>
              <a:t>运输注意事项： </a:t>
            </a:r>
            <a:r>
              <a:rPr lang="zh-CN" altLang="zh-CN" sz="1900" dirty="0"/>
              <a:t>本品铁路运输时限使用钢制企业自备罐车装运，装运前需报有关部门批准。运输时运输车辆应配备相应品种 和数量的消防器材及泄漏应急处理设备。夏季最好早晚运输。运输时所用的槽（罐）车应有接地链，槽内可 设孔隔板以减少震荡产生静电。严禁与氧化剂、酸类、碱金属、胺类、食用化学品等混装混运。运输途中应 防曝晒、雨淋，防高温。中途停留时应远离火种、热源、高温区。装运该物品的车辆排气管必须配备阻火装 置，禁止使用易产生火花的机械设备和工具装卸。公路运输时要按规定路线行驶，勿在居民区和人口稠密区 停留。铁路运输时要禁止溜放。</a:t>
            </a:r>
            <a:r>
              <a:rPr lang="zh-CN" altLang="zh-CN" sz="1900" dirty="0">
                <a:solidFill>
                  <a:srgbClr val="FF0000"/>
                </a:solidFill>
              </a:rPr>
              <a:t>严禁用木船、水泥船散装运输。</a:t>
            </a:r>
            <a:endParaRPr kumimoji="1" lang="zh-CN" altLang="en-US" sz="1900" b="1" u="sng" dirty="0">
              <a:solidFill>
                <a:srgbClr val="FF0000"/>
              </a:solidFill>
              <a:latin typeface="楷体_GB2312" pitchFamily="49" charset="-122"/>
              <a:ea typeface="楷体_GB2312" pitchFamily="49" charset="-122"/>
            </a:endParaRPr>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83568" y="2063465"/>
            <a:ext cx="8058472" cy="287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50000"/>
              </a:lnSpc>
              <a:spcBef>
                <a:spcPts val="600"/>
              </a:spcBef>
              <a:spcAft>
                <a:spcPts val="600"/>
              </a:spcAft>
            </a:pPr>
            <a:r>
              <a:rPr kumimoji="1" lang="zh-CN" altLang="en-US" sz="2400" b="1" u="sng" dirty="0">
                <a:solidFill>
                  <a:srgbClr val="FF0000"/>
                </a:solidFill>
                <a:latin typeface="楷体_GB2312" pitchFamily="49" charset="-122"/>
                <a:ea typeface="楷体_GB2312" pitchFamily="49" charset="-122"/>
              </a:rPr>
              <a:t>第十五部分  法规信息</a:t>
            </a:r>
            <a:endParaRPr kumimoji="1" lang="zh-CN" altLang="en-US" sz="2400" b="1" u="sng" dirty="0">
              <a:solidFill>
                <a:srgbClr val="FF0000"/>
              </a:solidFill>
              <a:latin typeface="楷体_GB2312" pitchFamily="49" charset="-122"/>
              <a:ea typeface="楷体_GB2312" pitchFamily="49" charset="-122"/>
            </a:endParaRPr>
          </a:p>
          <a:p>
            <a:r>
              <a:rPr lang="zh-CN" altLang="zh-CN" sz="2000" b="1" dirty="0"/>
              <a:t>法规信息 ：</a:t>
            </a:r>
            <a:r>
              <a:rPr lang="en-US" altLang="zh-CN" sz="2000" b="1" dirty="0"/>
              <a:t>   </a:t>
            </a:r>
            <a:r>
              <a:rPr lang="zh-CN" altLang="zh-CN" sz="2000" dirty="0"/>
              <a:t>化学危险物品安全管理条例</a:t>
            </a:r>
            <a:r>
              <a:rPr lang="en-US" altLang="zh-CN" sz="2000" dirty="0"/>
              <a:t> (1987年2月17日国务院发布)</a:t>
            </a:r>
            <a:r>
              <a:rPr lang="zh-CN" altLang="zh-CN" sz="2000" dirty="0"/>
              <a:t>，化学危险物品安全管理条例实施细则</a:t>
            </a:r>
            <a:r>
              <a:rPr lang="en-US" altLang="zh-CN" sz="2000" dirty="0"/>
              <a:t> (</a:t>
            </a:r>
            <a:r>
              <a:rPr lang="zh-CN" altLang="zh-CN" sz="2000" dirty="0"/>
              <a:t>化劳发</a:t>
            </a:r>
            <a:r>
              <a:rPr lang="en-US" altLang="zh-CN" sz="2000" dirty="0"/>
              <a:t>[199 2] 677</a:t>
            </a:r>
            <a:r>
              <a:rPr lang="zh-CN" altLang="zh-CN" sz="2000" dirty="0"/>
              <a:t>号</a:t>
            </a:r>
            <a:r>
              <a:rPr lang="en-US" altLang="zh-CN" sz="2000" dirty="0"/>
              <a:t>)</a:t>
            </a:r>
            <a:r>
              <a:rPr lang="zh-CN" altLang="zh-CN" sz="2000" dirty="0"/>
              <a:t>，工作场所安全使用化学品规定</a:t>
            </a:r>
            <a:r>
              <a:rPr lang="en-US" altLang="zh-CN" sz="2000" dirty="0"/>
              <a:t> ([1996]</a:t>
            </a:r>
            <a:r>
              <a:rPr lang="zh-CN" altLang="zh-CN" sz="2000" dirty="0"/>
              <a:t>劳部发</a:t>
            </a:r>
            <a:r>
              <a:rPr lang="en-US" altLang="zh-CN" sz="2000" dirty="0"/>
              <a:t>423</a:t>
            </a:r>
            <a:r>
              <a:rPr lang="zh-CN" altLang="zh-CN" sz="2000" dirty="0"/>
              <a:t>号</a:t>
            </a:r>
            <a:r>
              <a:rPr lang="en-US" altLang="zh-CN" sz="2000" dirty="0"/>
              <a:t>)</a:t>
            </a:r>
            <a:r>
              <a:rPr lang="zh-CN" altLang="zh-CN" sz="2000" dirty="0"/>
              <a:t>等法规，针对化学危险品的安全使用、生产、 储存、运输、装卸等方面均作了相应规定；常用危险化学品的分类及标志</a:t>
            </a:r>
            <a:r>
              <a:rPr lang="en-US" altLang="zh-CN" sz="2000" dirty="0"/>
              <a:t> (GB 13690-92)</a:t>
            </a:r>
            <a:r>
              <a:rPr lang="zh-CN" altLang="zh-CN" sz="2000" dirty="0"/>
              <a:t>将该物质划为第</a:t>
            </a:r>
            <a:r>
              <a:rPr lang="en-US" altLang="zh-CN" sz="2000" dirty="0"/>
              <a:t>3.2 </a:t>
            </a:r>
            <a:r>
              <a:rPr lang="zh-CN" altLang="zh-CN" sz="2000" dirty="0"/>
              <a:t>类中闪点易燃液体。</a:t>
            </a:r>
            <a:endParaRPr lang="zh-CN" altLang="zh-CN" sz="2000" dirty="0"/>
          </a:p>
          <a:p>
            <a:r>
              <a:rPr lang="zh-CN" altLang="zh-CN" sz="2000" b="1" dirty="0"/>
              <a:t>其它法规：</a:t>
            </a:r>
            <a:r>
              <a:rPr lang="zh-CN" altLang="zh-CN" sz="2000" dirty="0"/>
              <a:t>无水乙醇生产安全技术规定</a:t>
            </a:r>
            <a:r>
              <a:rPr lang="en-US" altLang="zh-CN" sz="2000" dirty="0"/>
              <a:t> (HGA011-83)</a:t>
            </a:r>
            <a:r>
              <a:rPr lang="zh-CN" altLang="zh-CN" sz="2000" dirty="0"/>
              <a:t>。</a:t>
            </a:r>
            <a:endParaRPr lang="zh-CN" altLang="zh-CN" sz="2000" dirty="0"/>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1600" y="1737072"/>
            <a:ext cx="7520880" cy="410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2" tIns="45716" rIns="91432" bIns="45716">
            <a:spAutoFit/>
          </a:bodyPr>
          <a:lstStyle/>
          <a:p>
            <a:pPr algn="ctr" eaLnBrk="1" hangingPunct="1">
              <a:lnSpc>
                <a:spcPct val="150000"/>
              </a:lnSpc>
              <a:spcBef>
                <a:spcPts val="600"/>
              </a:spcBef>
              <a:spcAft>
                <a:spcPts val="600"/>
              </a:spcAft>
            </a:pPr>
            <a:r>
              <a:rPr kumimoji="1" lang="en-US" altLang="zh-CN" sz="2400" b="1" i="1" dirty="0">
                <a:latin typeface="文鼎报宋简" charset="-122"/>
                <a:ea typeface="文鼎报宋简" charset="-122"/>
              </a:rPr>
              <a:t> </a:t>
            </a:r>
            <a:r>
              <a:rPr kumimoji="1" lang="zh-CN" altLang="en-US" sz="2400" b="1" u="sng" dirty="0">
                <a:solidFill>
                  <a:srgbClr val="FF0000"/>
                </a:solidFill>
                <a:latin typeface="楷体_GB2312" pitchFamily="49" charset="-122"/>
                <a:ea typeface="楷体_GB2312" pitchFamily="49" charset="-122"/>
              </a:rPr>
              <a:t>第十六部分  其他</a:t>
            </a:r>
            <a:r>
              <a:rPr kumimoji="1" lang="zh-CN" altLang="en-US" sz="2400" b="1" u="sng" dirty="0" smtClean="0">
                <a:solidFill>
                  <a:srgbClr val="FF0000"/>
                </a:solidFill>
                <a:latin typeface="楷体_GB2312" pitchFamily="49" charset="-122"/>
                <a:ea typeface="楷体_GB2312" pitchFamily="49" charset="-122"/>
              </a:rPr>
              <a:t>信息</a:t>
            </a:r>
            <a:endParaRPr kumimoji="1" lang="zh-CN" altLang="en-US" sz="2400" b="1" u="sng" dirty="0" smtClean="0">
              <a:solidFill>
                <a:srgbClr val="FF0000"/>
              </a:solidFill>
              <a:latin typeface="楷体_GB2312" pitchFamily="49" charset="-122"/>
              <a:ea typeface="楷体_GB2312" pitchFamily="49" charset="-122"/>
            </a:endParaRPr>
          </a:p>
          <a:p>
            <a:r>
              <a:rPr lang="zh-CN" altLang="zh-CN" sz="2000" b="1" dirty="0"/>
              <a:t>参考文献：</a:t>
            </a:r>
            <a:r>
              <a:rPr lang="zh-CN" altLang="zh-CN" sz="2000" dirty="0"/>
              <a:t>化学危险物品安全管理条例</a:t>
            </a:r>
            <a:endParaRPr lang="zh-CN" altLang="zh-CN" sz="2000" dirty="0"/>
          </a:p>
          <a:p>
            <a:r>
              <a:rPr lang="en-US" altLang="zh-CN" sz="2000" dirty="0"/>
              <a:t>          </a:t>
            </a:r>
            <a:r>
              <a:rPr lang="en-US" altLang="zh-CN" sz="2000" dirty="0" smtClean="0"/>
              <a:t>           </a:t>
            </a:r>
            <a:r>
              <a:rPr lang="zh-CN" altLang="zh-CN" sz="2000" dirty="0" smtClean="0"/>
              <a:t>化学</a:t>
            </a:r>
            <a:r>
              <a:rPr lang="zh-CN" altLang="zh-CN" sz="2000" dirty="0"/>
              <a:t>危险物品安全管理条例实施细则</a:t>
            </a:r>
            <a:endParaRPr lang="zh-CN" altLang="zh-CN" sz="2000" dirty="0"/>
          </a:p>
          <a:p>
            <a:r>
              <a:rPr lang="en-US" altLang="zh-CN" sz="2000" dirty="0"/>
              <a:t>          </a:t>
            </a:r>
            <a:r>
              <a:rPr lang="en-US" altLang="zh-CN" sz="2000" dirty="0" smtClean="0"/>
              <a:t>           </a:t>
            </a:r>
            <a:r>
              <a:rPr lang="zh-CN" altLang="zh-CN" sz="2000" dirty="0" smtClean="0"/>
              <a:t>工作</a:t>
            </a:r>
            <a:r>
              <a:rPr lang="zh-CN" altLang="zh-CN" sz="2000" dirty="0"/>
              <a:t>场所安全使用化学品规定</a:t>
            </a:r>
            <a:endParaRPr lang="zh-CN" altLang="zh-CN" sz="2000" dirty="0"/>
          </a:p>
          <a:p>
            <a:r>
              <a:rPr lang="en-US" altLang="zh-CN" sz="2000" dirty="0"/>
              <a:t>          </a:t>
            </a:r>
            <a:r>
              <a:rPr lang="en-US" altLang="zh-CN" sz="2000" dirty="0" smtClean="0"/>
              <a:t>           </a:t>
            </a:r>
            <a:r>
              <a:rPr lang="zh-CN" altLang="zh-CN" sz="2000" dirty="0" smtClean="0"/>
              <a:t>无</a:t>
            </a:r>
            <a:r>
              <a:rPr lang="zh-CN" altLang="zh-CN" sz="2000" dirty="0"/>
              <a:t>水乙醇生产安全技术规定</a:t>
            </a:r>
            <a:r>
              <a:rPr lang="en-US" altLang="zh-CN" sz="2000" dirty="0"/>
              <a:t> (HGA011-83)</a:t>
            </a:r>
            <a:endParaRPr lang="zh-CN" altLang="zh-CN" sz="2000" dirty="0"/>
          </a:p>
          <a:p>
            <a:r>
              <a:rPr lang="en-US" altLang="zh-CN" sz="2000" dirty="0"/>
              <a:t>          </a:t>
            </a:r>
            <a:r>
              <a:rPr lang="en-US" altLang="zh-CN" sz="2000" dirty="0" smtClean="0"/>
              <a:t>           </a:t>
            </a:r>
            <a:r>
              <a:rPr lang="zh-CN" altLang="zh-CN" sz="2000" dirty="0" smtClean="0"/>
              <a:t>道路</a:t>
            </a:r>
            <a:r>
              <a:rPr lang="zh-CN" altLang="zh-CN" sz="2000" dirty="0"/>
              <a:t>交通安全规则</a:t>
            </a:r>
            <a:endParaRPr lang="zh-CN" altLang="zh-CN" sz="2000" dirty="0"/>
          </a:p>
          <a:p>
            <a:r>
              <a:rPr lang="en-US" altLang="zh-CN" sz="2000" dirty="0"/>
              <a:t>          </a:t>
            </a:r>
            <a:r>
              <a:rPr lang="en-US" altLang="zh-CN" sz="2000" dirty="0" smtClean="0"/>
              <a:t>           </a:t>
            </a:r>
            <a:r>
              <a:rPr lang="zh-CN" altLang="zh-CN" sz="2000" dirty="0" smtClean="0"/>
              <a:t>公共</a:t>
            </a:r>
            <a:r>
              <a:rPr lang="zh-CN" altLang="zh-CN" sz="2000" dirty="0"/>
              <a:t>危险物品及可燃性高压气体设施安全管理办法</a:t>
            </a:r>
            <a:endParaRPr lang="zh-CN" altLang="zh-CN" sz="2000" dirty="0"/>
          </a:p>
          <a:p>
            <a:r>
              <a:rPr lang="zh-CN" altLang="zh-CN" sz="2000" b="1" dirty="0"/>
              <a:t>填表部门：</a:t>
            </a:r>
            <a:r>
              <a:rPr lang="zh-CN" altLang="zh-CN" sz="2000" dirty="0"/>
              <a:t>不适用</a:t>
            </a:r>
            <a:endParaRPr lang="zh-CN" altLang="zh-CN" sz="2000" dirty="0"/>
          </a:p>
          <a:p>
            <a:r>
              <a:rPr lang="zh-CN" altLang="zh-CN" sz="2000" b="1" dirty="0"/>
              <a:t>数据审核单位：</a:t>
            </a:r>
            <a:r>
              <a:rPr lang="zh-CN" altLang="zh-CN" sz="2000" dirty="0"/>
              <a:t>不适用</a:t>
            </a:r>
            <a:endParaRPr lang="zh-CN" altLang="zh-CN" sz="2000" dirty="0"/>
          </a:p>
          <a:p>
            <a:r>
              <a:rPr lang="zh-CN" altLang="zh-CN" sz="2000" b="1" dirty="0"/>
              <a:t>修改说明： </a:t>
            </a:r>
            <a:r>
              <a:rPr lang="zh-CN" altLang="zh-CN" sz="2000" dirty="0"/>
              <a:t>不适用</a:t>
            </a:r>
            <a:endParaRPr lang="zh-CN" altLang="zh-CN" sz="2000" dirty="0"/>
          </a:p>
          <a:p>
            <a:r>
              <a:rPr lang="zh-CN" altLang="zh-CN" sz="2000" b="1" dirty="0"/>
              <a:t>其他信息：</a:t>
            </a:r>
            <a:r>
              <a:rPr lang="zh-CN" altLang="zh-CN" sz="2000" dirty="0"/>
              <a:t>本产品依据当前的认知所拟定，目的是从健康、环境和安全方面来规定该产品，不为该产品的技术资料；</a:t>
            </a:r>
            <a:endParaRPr lang="zh-CN" altLang="zh-CN" sz="2000" dirty="0"/>
          </a:p>
        </p:txBody>
      </p:sp>
      <p:sp>
        <p:nvSpPr>
          <p:cNvPr id="4" name="TextBox 3"/>
          <p:cNvSpPr txBox="1"/>
          <p:nvPr/>
        </p:nvSpPr>
        <p:spPr>
          <a:xfrm>
            <a:off x="107504" y="1196752"/>
            <a:ext cx="6696744" cy="477054"/>
          </a:xfrm>
          <a:prstGeom prst="rect">
            <a:avLst/>
          </a:prstGeom>
          <a:noFill/>
        </p:spPr>
        <p:txBody>
          <a:bodyPr wrap="square" rtlCol="0">
            <a:spAutoFit/>
          </a:bodyPr>
          <a:lstStyle/>
          <a:p>
            <a:pPr marL="0" indent="0">
              <a:buNone/>
            </a:pPr>
            <a:r>
              <a:rPr lang="zh-CN" altLang="en-US" sz="2500" b="1" i="1" dirty="0" smtClean="0">
                <a:solidFill>
                  <a:srgbClr val="FF0000"/>
                </a:solidFill>
              </a:rPr>
              <a:t>二、化学品安全技术说明书内容举例</a:t>
            </a:r>
            <a:endParaRPr lang="zh-CN" altLang="en-US" sz="2500" b="1" i="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8512" y="2527736"/>
            <a:ext cx="7560840" cy="1631216"/>
          </a:xfrm>
          <a:prstGeom prst="rect">
            <a:avLst/>
          </a:prstGeom>
          <a:noFill/>
        </p:spPr>
        <p:txBody>
          <a:bodyPr wrap="square" rtlCol="0">
            <a:spAutoFit/>
          </a:bodyPr>
          <a:lstStyle/>
          <a:p>
            <a:r>
              <a:rPr kumimoji="1" lang="en-US" altLang="zh-CN" sz="2000" b="1" dirty="0" smtClean="0">
                <a:solidFill>
                  <a:srgbClr val="CC0000"/>
                </a:solidFill>
                <a:latin typeface="楷体_GB2312" pitchFamily="49" charset="-122"/>
                <a:ea typeface="楷体_GB2312" pitchFamily="49" charset="-122"/>
              </a:rPr>
              <a:t>★</a:t>
            </a:r>
            <a:r>
              <a:rPr kumimoji="1" lang="zh-CN" altLang="en-US" sz="2000" dirty="0">
                <a:latin typeface="楷体_GB2312" pitchFamily="49" charset="-122"/>
                <a:ea typeface="楷体_GB2312" pitchFamily="49" charset="-122"/>
              </a:rPr>
              <a:t>危险化学品安全技术说明书的定义</a:t>
            </a:r>
            <a:endParaRPr kumimoji="1" lang="zh-CN" altLang="en-US" sz="2000" dirty="0">
              <a:latin typeface="楷体_GB2312" pitchFamily="49" charset="-122"/>
              <a:ea typeface="楷体_GB2312" pitchFamily="49" charset="-122"/>
            </a:endParaRPr>
          </a:p>
          <a:p>
            <a:r>
              <a:rPr kumimoji="1" lang="en-US" altLang="zh-CN" sz="2000" b="1" dirty="0" smtClean="0">
                <a:solidFill>
                  <a:srgbClr val="CC0000"/>
                </a:solidFill>
                <a:latin typeface="楷体_GB2312" pitchFamily="49" charset="-122"/>
                <a:ea typeface="楷体_GB2312" pitchFamily="49" charset="-122"/>
              </a:rPr>
              <a:t>★</a:t>
            </a:r>
            <a:r>
              <a:rPr kumimoji="1" lang="zh-CN" altLang="en-US" sz="2000" dirty="0">
                <a:latin typeface="楷体_GB2312" pitchFamily="49" charset="-122"/>
                <a:ea typeface="楷体_GB2312" pitchFamily="49" charset="-122"/>
              </a:rPr>
              <a:t>危险化学品安全技术说明书的主要作用</a:t>
            </a:r>
            <a:endParaRPr kumimoji="1" lang="zh-CN" altLang="en-US" sz="2000" dirty="0">
              <a:latin typeface="楷体_GB2312" pitchFamily="49" charset="-122"/>
              <a:ea typeface="楷体_GB2312" pitchFamily="49" charset="-122"/>
            </a:endParaRPr>
          </a:p>
          <a:p>
            <a:r>
              <a:rPr kumimoji="1" lang="en-US" altLang="zh-CN" sz="2000" b="1" dirty="0" smtClean="0">
                <a:solidFill>
                  <a:srgbClr val="CC0000"/>
                </a:solidFill>
                <a:latin typeface="楷体_GB2312" pitchFamily="49" charset="-122"/>
                <a:ea typeface="楷体_GB2312" pitchFamily="49" charset="-122"/>
              </a:rPr>
              <a:t>★</a:t>
            </a:r>
            <a:r>
              <a:rPr kumimoji="1" lang="zh-CN" altLang="en-US" sz="2000" dirty="0">
                <a:latin typeface="楷体_GB2312" pitchFamily="49" charset="-122"/>
                <a:ea typeface="楷体_GB2312" pitchFamily="49" charset="-122"/>
              </a:rPr>
              <a:t>危险化学品安全技术说明书的结构</a:t>
            </a:r>
            <a:endParaRPr kumimoji="1" lang="zh-CN" altLang="en-US" sz="2000" dirty="0">
              <a:latin typeface="楷体_GB2312" pitchFamily="49" charset="-122"/>
              <a:ea typeface="楷体_GB2312" pitchFamily="49" charset="-122"/>
            </a:endParaRPr>
          </a:p>
          <a:p>
            <a:r>
              <a:rPr kumimoji="1" lang="en-US" altLang="zh-CN" sz="2000" b="1" dirty="0" smtClean="0">
                <a:solidFill>
                  <a:srgbClr val="CC0000"/>
                </a:solidFill>
                <a:latin typeface="楷体_GB2312" pitchFamily="49" charset="-122"/>
                <a:ea typeface="楷体_GB2312" pitchFamily="49" charset="-122"/>
              </a:rPr>
              <a:t>★</a:t>
            </a:r>
            <a:r>
              <a:rPr kumimoji="1" lang="zh-CN" altLang="en-US" sz="2000" dirty="0" smtClean="0">
                <a:latin typeface="楷体_GB2312" pitchFamily="49" charset="-122"/>
                <a:ea typeface="楷体_GB2312" pitchFamily="49" charset="-122"/>
              </a:rPr>
              <a:t>危险</a:t>
            </a:r>
            <a:r>
              <a:rPr kumimoji="1" lang="zh-CN" altLang="en-US" sz="2000" dirty="0">
                <a:latin typeface="楷体_GB2312" pitchFamily="49" charset="-122"/>
                <a:ea typeface="楷体_GB2312" pitchFamily="49" charset="-122"/>
              </a:rPr>
              <a:t>化学品安全技术说明书的内容       </a:t>
            </a:r>
            <a:endParaRPr kumimoji="1" lang="zh-CN" altLang="en-US" sz="2000" dirty="0">
              <a:latin typeface="楷体_GB2312" pitchFamily="49" charset="-122"/>
              <a:ea typeface="楷体_GB2312" pitchFamily="49" charset="-122"/>
            </a:endParaRPr>
          </a:p>
          <a:p>
            <a:r>
              <a:rPr kumimoji="1" lang="zh-CN" altLang="en-US" sz="2000" b="1" dirty="0">
                <a:solidFill>
                  <a:srgbClr val="CC0000"/>
                </a:solidFill>
                <a:latin typeface="楷体_GB2312" pitchFamily="49" charset="-122"/>
                <a:ea typeface="楷体_GB2312" pitchFamily="49" charset="-122"/>
              </a:rPr>
              <a:t>　　　</a:t>
            </a:r>
            <a:endParaRPr kumimoji="1" lang="en-US" altLang="zh-CN" sz="2000" b="1" dirty="0">
              <a:solidFill>
                <a:srgbClr val="CC0000"/>
              </a:solidFill>
              <a:latin typeface="楷体_GB2312" pitchFamily="49" charset="-122"/>
              <a:ea typeface="楷体_GB2312" pitchFamily="49" charset="-122"/>
            </a:endParaRPr>
          </a:p>
        </p:txBody>
      </p:sp>
      <p:sp>
        <p:nvSpPr>
          <p:cNvPr id="7" name="TextBox 6"/>
          <p:cNvSpPr txBox="1"/>
          <p:nvPr/>
        </p:nvSpPr>
        <p:spPr>
          <a:xfrm>
            <a:off x="899592" y="1700808"/>
            <a:ext cx="1733167" cy="400110"/>
          </a:xfrm>
          <a:prstGeom prst="rect">
            <a:avLst/>
          </a:prstGeom>
          <a:noFill/>
        </p:spPr>
        <p:txBody>
          <a:bodyPr wrap="none" rtlCol="0">
            <a:spAutoFit/>
          </a:bodyPr>
          <a:lstStyle/>
          <a:p>
            <a:r>
              <a:rPr lang="zh-CN" altLang="en-US" sz="2000" b="1" dirty="0" smtClean="0">
                <a:solidFill>
                  <a:schemeClr val="accent4">
                    <a:lumMod val="60000"/>
                    <a:lumOff val="40000"/>
                  </a:schemeClr>
                </a:solidFill>
              </a:rPr>
              <a:t>本章节小结：</a:t>
            </a:r>
            <a:endParaRPr lang="zh-CN" altLang="en-US" sz="2000" b="1" dirty="0">
              <a:solidFill>
                <a:schemeClr val="accent4">
                  <a:lumMod val="60000"/>
                  <a:lumOff val="40000"/>
                </a:schemeClr>
              </a:solidFill>
            </a:endParaRPr>
          </a:p>
        </p:txBody>
      </p:sp>
      <p:sp>
        <p:nvSpPr>
          <p:cNvPr id="8" name="AutoShape 14"/>
          <p:cNvSpPr>
            <a:spLocks noChangeArrowheads="1"/>
          </p:cNvSpPr>
          <p:nvPr/>
        </p:nvSpPr>
        <p:spPr bwMode="auto">
          <a:xfrm>
            <a:off x="1115616" y="4653136"/>
            <a:ext cx="6480720" cy="717814"/>
          </a:xfrm>
          <a:prstGeom prst="roundRect">
            <a:avLst>
              <a:gd name="adj" fmla="val 16667"/>
            </a:avLst>
          </a:prstGeom>
          <a:solidFill>
            <a:schemeClr val="accent1">
              <a:lumMod val="20000"/>
              <a:lumOff val="80000"/>
            </a:schemeClr>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b="1">
              <a:latin typeface="楷体_GB2312" pitchFamily="49" charset="-122"/>
              <a:ea typeface="楷体_GB2312" pitchFamily="49" charset="-122"/>
            </a:endParaRPr>
          </a:p>
        </p:txBody>
      </p:sp>
      <p:sp>
        <p:nvSpPr>
          <p:cNvPr id="9" name="TextBox 8"/>
          <p:cNvSpPr txBox="1"/>
          <p:nvPr/>
        </p:nvSpPr>
        <p:spPr>
          <a:xfrm>
            <a:off x="1255017" y="4797152"/>
            <a:ext cx="6317755" cy="400110"/>
          </a:xfrm>
          <a:prstGeom prst="rect">
            <a:avLst/>
          </a:prstGeom>
          <a:noFill/>
        </p:spPr>
        <p:txBody>
          <a:bodyPr wrap="none" rtlCol="0">
            <a:spAutoFit/>
          </a:bodyPr>
          <a:lstStyle/>
          <a:p>
            <a:r>
              <a:rPr lang="zh-CN" altLang="en-US" sz="2000" b="1" dirty="0" smtClean="0">
                <a:solidFill>
                  <a:srgbClr val="FF0000"/>
                </a:solidFill>
              </a:rPr>
              <a:t>本章节以“酒精”为例着重讲解了</a:t>
            </a:r>
            <a:r>
              <a:rPr lang="en-US" altLang="zh-CN" sz="2000" b="1" dirty="0" smtClean="0">
                <a:solidFill>
                  <a:srgbClr val="FF0000"/>
                </a:solidFill>
              </a:rPr>
              <a:t>MSDS</a:t>
            </a:r>
            <a:r>
              <a:rPr lang="zh-CN" altLang="en-US" sz="2000" b="1" dirty="0" smtClean="0">
                <a:solidFill>
                  <a:srgbClr val="FF0000"/>
                </a:solidFill>
              </a:rPr>
              <a:t>的具体内容！</a:t>
            </a:r>
            <a:endParaRPr lang="zh-CN" altLang="en-US" sz="2000" b="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42"/>
          <p:cNvSpPr txBox="1">
            <a:spLocks noChangeArrowheads="1"/>
          </p:cNvSpPr>
          <p:nvPr/>
        </p:nvSpPr>
        <p:spPr bwMode="auto">
          <a:xfrm>
            <a:off x="3733800" y="1670050"/>
            <a:ext cx="4730750" cy="4502150"/>
          </a:xfrm>
          <a:prstGeom prst="rect">
            <a:avLst/>
          </a:prstGeom>
          <a:noFill/>
          <a:ln w="28575">
            <a:solidFill>
              <a:srgbClr val="800000"/>
            </a:solidFill>
            <a:miter lim="800000"/>
          </a:ln>
          <a:effectLst>
            <a:prstShdw prst="shdw17" dist="17961" dir="2700000">
              <a:srgbClr val="800000">
                <a:gamma/>
                <a:shade val="60000"/>
                <a:invGamma/>
              </a:srgbClr>
            </a:prstShdw>
          </a:effectLst>
          <a:extLst>
            <a:ext uri="{909E8E84-426E-40DD-AFC4-6F175D3DCCD1}">
              <a14:hiddenFill xmlns:a14="http://schemas.microsoft.com/office/drawing/2010/main">
                <a:solidFill>
                  <a:srgbClr val="EAEAEA"/>
                </a:solidFill>
              </a14:hiddenFill>
            </a:ext>
          </a:extLst>
        </p:spPr>
        <p:txBody>
          <a:bodyPr>
            <a:spAutoFit/>
          </a:bodyPr>
          <a:lstStyle/>
          <a:p>
            <a:pPr eaLnBrk="1" hangingPunct="1">
              <a:lnSpc>
                <a:spcPct val="120000"/>
              </a:lnSpc>
            </a:pPr>
            <a:r>
              <a:rPr kumimoji="1" lang="en-US" altLang="zh-CN" sz="2400" b="1" dirty="0">
                <a:solidFill>
                  <a:srgbClr val="800080"/>
                </a:solidFill>
                <a:latin typeface="楷体_GB2312" pitchFamily="49" charset="-122"/>
                <a:ea typeface="楷体_GB2312" pitchFamily="49" charset="-122"/>
              </a:rPr>
              <a:t>     </a:t>
            </a:r>
            <a:r>
              <a:rPr kumimoji="1" lang="en-US" altLang="zh-CN" sz="2400" b="1" dirty="0">
                <a:latin typeface="楷体_GB2312" pitchFamily="49" charset="-122"/>
                <a:ea typeface="楷体_GB2312" pitchFamily="49" charset="-122"/>
              </a:rPr>
              <a:t> </a:t>
            </a:r>
            <a:r>
              <a:rPr kumimoji="1" lang="zh-CN" altLang="en-US" sz="2400" b="1" dirty="0">
                <a:latin typeface="楷体_GB2312" pitchFamily="49" charset="-122"/>
                <a:ea typeface="楷体_GB2312" pitchFamily="49" charset="-122"/>
              </a:rPr>
              <a:t>本类化学品指在外界作用下（如受热、受摩擦、撞击等），能发生剧烈的化学反应，瞬时产生大量的气体和热量，使周围压力急骤上升，发生爆炸，对周围环境造成破坏的物品，也包括无整体爆炸危险，但具有燃烧、抛射及较小爆炸危险的物品。如：叠氮钠、黑索金、</a:t>
            </a:r>
            <a:r>
              <a:rPr kumimoji="1" lang="en-US" altLang="zh-CN" sz="2400" b="1" dirty="0">
                <a:latin typeface="楷体_GB2312" pitchFamily="49" charset="-122"/>
                <a:ea typeface="楷体_GB2312" pitchFamily="49" charset="-122"/>
              </a:rPr>
              <a:t>2</a:t>
            </a:r>
            <a:r>
              <a:rPr kumimoji="1" lang="zh-CN" altLang="en-US" sz="2400" b="1" dirty="0">
                <a:latin typeface="楷体_GB2312" pitchFamily="49" charset="-122"/>
                <a:ea typeface="楷体_GB2312" pitchFamily="49" charset="-122"/>
              </a:rPr>
              <a:t>，</a:t>
            </a:r>
            <a:r>
              <a:rPr kumimoji="1" lang="en-US" altLang="zh-CN" sz="2400" b="1" dirty="0">
                <a:latin typeface="楷体_GB2312" pitchFamily="49" charset="-122"/>
                <a:ea typeface="楷体_GB2312" pitchFamily="49" charset="-122"/>
              </a:rPr>
              <a:t>4</a:t>
            </a:r>
            <a:r>
              <a:rPr kumimoji="1" lang="zh-CN" altLang="en-US" sz="2400" b="1" dirty="0">
                <a:latin typeface="楷体_GB2312" pitchFamily="49" charset="-122"/>
                <a:ea typeface="楷体_GB2312" pitchFamily="49" charset="-122"/>
              </a:rPr>
              <a:t>，</a:t>
            </a:r>
            <a:r>
              <a:rPr kumimoji="1" lang="en-US" altLang="zh-CN" sz="2400" b="1" dirty="0">
                <a:latin typeface="楷体_GB2312" pitchFamily="49" charset="-122"/>
                <a:ea typeface="楷体_GB2312" pitchFamily="49" charset="-122"/>
              </a:rPr>
              <a:t>6-</a:t>
            </a:r>
            <a:r>
              <a:rPr kumimoji="1" lang="zh-CN" altLang="en-US" sz="2400" b="1" dirty="0">
                <a:latin typeface="楷体_GB2312" pitchFamily="49" charset="-122"/>
                <a:ea typeface="楷体_GB2312" pitchFamily="49" charset="-122"/>
              </a:rPr>
              <a:t>三硝基甲苯（</a:t>
            </a:r>
            <a:r>
              <a:rPr kumimoji="1" lang="en-US" altLang="zh-CN" sz="2400" b="1" dirty="0">
                <a:latin typeface="楷体_GB2312" pitchFamily="49" charset="-122"/>
                <a:ea typeface="楷体_GB2312" pitchFamily="49" charset="-122"/>
              </a:rPr>
              <a:t>TNT</a:t>
            </a:r>
            <a:r>
              <a:rPr kumimoji="1" lang="zh-CN" altLang="en-US" sz="2400" b="1" dirty="0">
                <a:latin typeface="楷体_GB2312" pitchFamily="49" charset="-122"/>
                <a:ea typeface="楷体_GB2312" pitchFamily="49" charset="-122"/>
              </a:rPr>
              <a:t>），三硝基苯酚</a:t>
            </a:r>
            <a:endParaRPr kumimoji="1" lang="zh-CN" altLang="en-US" sz="2400" b="1" dirty="0">
              <a:latin typeface="楷体_GB2312" pitchFamily="49" charset="-122"/>
              <a:ea typeface="楷体_GB2312" pitchFamily="49" charset="-122"/>
            </a:endParaRPr>
          </a:p>
        </p:txBody>
      </p:sp>
      <p:sp>
        <p:nvSpPr>
          <p:cNvPr id="5" name="AutoShape 1040"/>
          <p:cNvSpPr>
            <a:spLocks noChangeArrowheads="1"/>
          </p:cNvSpPr>
          <p:nvPr/>
        </p:nvSpPr>
        <p:spPr bwMode="auto">
          <a:xfrm>
            <a:off x="426864" y="2053208"/>
            <a:ext cx="2776984" cy="799728"/>
          </a:xfrm>
          <a:prstGeom prst="roundRect">
            <a:avLst>
              <a:gd name="adj" fmla="val 16667"/>
            </a:avLst>
          </a:prstGeom>
          <a:solidFill>
            <a:schemeClr val="accent5">
              <a:lumMod val="60000"/>
              <a:lumOff val="40000"/>
            </a:schemeClr>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sz="2400" b="1">
              <a:latin typeface="楷体_GB2312" pitchFamily="49" charset="-122"/>
              <a:ea typeface="楷体_GB2312" pitchFamily="49" charset="-122"/>
            </a:endParaRPr>
          </a:p>
        </p:txBody>
      </p:sp>
      <p:sp>
        <p:nvSpPr>
          <p:cNvPr id="6" name="Text Box 1041"/>
          <p:cNvSpPr txBox="1">
            <a:spLocks noChangeArrowheads="1"/>
          </p:cNvSpPr>
          <p:nvPr/>
        </p:nvSpPr>
        <p:spPr bwMode="auto">
          <a:xfrm>
            <a:off x="462899" y="2222239"/>
            <a:ext cx="25615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eaLnBrk="1" hangingPunct="1"/>
            <a:r>
              <a:rPr kumimoji="1" lang="zh-CN" altLang="en-US" sz="2400" b="1" dirty="0" smtClean="0">
                <a:solidFill>
                  <a:srgbClr val="FFFF00"/>
                </a:solidFill>
                <a:latin typeface="楷体_GB2312" pitchFamily="49" charset="-122"/>
                <a:ea typeface="楷体_GB2312" pitchFamily="49" charset="-122"/>
              </a:rPr>
              <a:t>第一类：爆炸品</a:t>
            </a:r>
            <a:endParaRPr kumimoji="1" lang="zh-CN" altLang="en-US" sz="2400" b="1" dirty="0">
              <a:solidFill>
                <a:srgbClr val="FFFF00"/>
              </a:solidFill>
              <a:latin typeface="楷体_GB2312" pitchFamily="49" charset="-122"/>
              <a:ea typeface="楷体_GB2312" pitchFamily="49" charset="-122"/>
            </a:endParaRPr>
          </a:p>
        </p:txBody>
      </p:sp>
      <p:sp>
        <p:nvSpPr>
          <p:cNvPr id="7" name="TextBox 6"/>
          <p:cNvSpPr txBox="1"/>
          <p:nvPr/>
        </p:nvSpPr>
        <p:spPr>
          <a:xfrm>
            <a:off x="107504" y="1124744"/>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en-US" altLang="zh-CN" sz="2500" b="1" i="1" dirty="0" smtClean="0">
                <a:solidFill>
                  <a:srgbClr val="FF0000"/>
                </a:solidFill>
              </a:rPr>
              <a:t>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pic>
        <p:nvPicPr>
          <p:cNvPr id="8" name="Picture 3" descr="Image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69039" y="3501008"/>
            <a:ext cx="2371725" cy="237490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3" name="Rectangle 3"/>
          <p:cNvSpPr txBox="1">
            <a:spLocks noChangeArrowheads="1"/>
          </p:cNvSpPr>
          <p:nvPr/>
        </p:nvSpPr>
        <p:spPr>
          <a:xfrm>
            <a:off x="590872" y="1711349"/>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buFont typeface="Wingdings" panose="05000000000000000000" pitchFamily="2" charset="2"/>
              <a:buNone/>
            </a:pPr>
            <a:endParaRPr lang="zh-CN" altLang="en-US" sz="2800" b="1" dirty="0" smtClean="0">
              <a:ea typeface="宋体" panose="02010600030101010101" pitchFamily="2" charset="-122"/>
            </a:endParaRPr>
          </a:p>
          <a:p>
            <a:r>
              <a:rPr lang="en-US" altLang="zh-CN" sz="2800" b="1" dirty="0" smtClean="0">
                <a:solidFill>
                  <a:srgbClr val="3333CC"/>
                </a:solidFill>
                <a:ea typeface="宋体" panose="02010600030101010101" pitchFamily="2" charset="-122"/>
              </a:rPr>
              <a:t>1</a:t>
            </a:r>
            <a:r>
              <a:rPr lang="zh-CN" altLang="en-US" sz="2800" b="1" dirty="0">
                <a:solidFill>
                  <a:srgbClr val="3333CC"/>
                </a:solidFill>
                <a:ea typeface="宋体" panose="02010600030101010101" pitchFamily="2" charset="-122"/>
              </a:rPr>
              <a:t>、</a:t>
            </a:r>
            <a:r>
              <a:rPr lang="zh-CN" altLang="en-US" sz="2800" b="1" dirty="0" smtClean="0">
                <a:solidFill>
                  <a:srgbClr val="3333CC"/>
                </a:solidFill>
                <a:ea typeface="宋体" panose="02010600030101010101" pitchFamily="2" charset="-122"/>
              </a:rPr>
              <a:t>危险化学品中毒、污染事故的预防控制措施</a:t>
            </a:r>
            <a:endParaRPr lang="zh-CN" altLang="en-US" sz="2800" b="1" dirty="0" smtClean="0">
              <a:solidFill>
                <a:srgbClr val="3333CC"/>
              </a:solidFill>
              <a:ea typeface="宋体" panose="02010600030101010101" pitchFamily="2" charset="-122"/>
            </a:endParaRPr>
          </a:p>
          <a:p>
            <a:r>
              <a:rPr lang="en-US" altLang="zh-CN" sz="2800" b="1" dirty="0" smtClean="0">
                <a:solidFill>
                  <a:srgbClr val="3333CC"/>
                </a:solidFill>
                <a:ea typeface="宋体" panose="02010600030101010101" pitchFamily="2" charset="-122"/>
              </a:rPr>
              <a:t>2</a:t>
            </a:r>
            <a:r>
              <a:rPr lang="zh-CN" altLang="en-US" sz="2800" b="1" dirty="0">
                <a:solidFill>
                  <a:srgbClr val="3333CC"/>
                </a:solidFill>
                <a:ea typeface="宋体" panose="02010600030101010101" pitchFamily="2" charset="-122"/>
              </a:rPr>
              <a:t>、</a:t>
            </a:r>
            <a:r>
              <a:rPr lang="zh-CN" altLang="en-US" sz="2800" b="1" dirty="0" smtClean="0">
                <a:solidFill>
                  <a:srgbClr val="3333CC"/>
                </a:solidFill>
                <a:ea typeface="宋体" panose="02010600030101010101" pitchFamily="2" charset="-122"/>
              </a:rPr>
              <a:t>危险</a:t>
            </a:r>
            <a:r>
              <a:rPr lang="zh-CN" altLang="en-US" sz="2800" b="1" dirty="0">
                <a:solidFill>
                  <a:srgbClr val="3333CC"/>
                </a:solidFill>
                <a:ea typeface="宋体" panose="02010600030101010101" pitchFamily="2" charset="-122"/>
              </a:rPr>
              <a:t>化学品火灾爆炸事故的预防 </a:t>
            </a:r>
            <a:endParaRPr lang="zh-CN" altLang="en-US" sz="2800" b="1" dirty="0">
              <a:solidFill>
                <a:srgbClr val="3333CC"/>
              </a:solidFill>
              <a:ea typeface="宋体" panose="02010600030101010101" pitchFamily="2" charset="-122"/>
            </a:endParaRPr>
          </a:p>
          <a:p>
            <a:r>
              <a:rPr lang="en-US" altLang="zh-CN" sz="2800" b="1" dirty="0" smtClean="0">
                <a:solidFill>
                  <a:srgbClr val="3333CC"/>
                </a:solidFill>
                <a:ea typeface="宋体" panose="02010600030101010101" pitchFamily="2" charset="-122"/>
              </a:rPr>
              <a:t>3</a:t>
            </a:r>
            <a:r>
              <a:rPr lang="zh-CN" altLang="en-US" sz="2800" b="1" dirty="0">
                <a:solidFill>
                  <a:srgbClr val="3333CC"/>
                </a:solidFill>
                <a:ea typeface="宋体" panose="02010600030101010101" pitchFamily="2" charset="-122"/>
              </a:rPr>
              <a:t>、</a:t>
            </a:r>
            <a:r>
              <a:rPr lang="zh-CN" altLang="en-US" sz="2800" b="1" dirty="0" smtClean="0">
                <a:solidFill>
                  <a:srgbClr val="3333CC"/>
                </a:solidFill>
                <a:ea typeface="宋体" panose="02010600030101010101" pitchFamily="2" charset="-122"/>
              </a:rPr>
              <a:t>危险</a:t>
            </a:r>
            <a:r>
              <a:rPr lang="zh-CN" altLang="en-US" sz="2800" b="1" dirty="0">
                <a:solidFill>
                  <a:srgbClr val="3333CC"/>
                </a:solidFill>
                <a:ea typeface="宋体" panose="02010600030101010101" pitchFamily="2" charset="-122"/>
              </a:rPr>
              <a:t>化学品的运输</a:t>
            </a:r>
            <a:r>
              <a:rPr lang="zh-CN" altLang="en-US" sz="2800" b="1" dirty="0" smtClean="0">
                <a:solidFill>
                  <a:srgbClr val="3333CC"/>
                </a:solidFill>
                <a:ea typeface="宋体" panose="02010600030101010101" pitchFamily="2" charset="-122"/>
              </a:rPr>
              <a:t>安全 </a:t>
            </a:r>
            <a:endParaRPr lang="zh-CN" altLang="en-US" sz="2800" b="1" dirty="0">
              <a:solidFill>
                <a:srgbClr val="3333CC"/>
              </a:solidFill>
              <a:ea typeface="宋体" panose="02010600030101010101" pitchFamily="2" charset="-122"/>
            </a:endParaRPr>
          </a:p>
          <a:p>
            <a:r>
              <a:rPr lang="en-US" altLang="zh-CN" sz="2800" b="1" dirty="0" smtClean="0">
                <a:solidFill>
                  <a:srgbClr val="3333CC"/>
                </a:solidFill>
                <a:ea typeface="宋体" panose="02010600030101010101" pitchFamily="2" charset="-122"/>
              </a:rPr>
              <a:t>4</a:t>
            </a:r>
            <a:r>
              <a:rPr lang="zh-CN" altLang="en-US" sz="2800" b="1" dirty="0">
                <a:solidFill>
                  <a:srgbClr val="3333CC"/>
                </a:solidFill>
                <a:ea typeface="宋体" panose="02010600030101010101" pitchFamily="2" charset="-122"/>
              </a:rPr>
              <a:t>、</a:t>
            </a:r>
            <a:r>
              <a:rPr lang="zh-CN" altLang="en-US" sz="2800" b="1" dirty="0" smtClean="0">
                <a:solidFill>
                  <a:srgbClr val="3333CC"/>
                </a:solidFill>
                <a:ea typeface="宋体" panose="02010600030101010101" pitchFamily="2" charset="-122"/>
              </a:rPr>
              <a:t>危险化学品的储存安全</a:t>
            </a:r>
            <a:endParaRPr lang="zh-CN" altLang="en-US" sz="2800" b="1" dirty="0" smtClean="0">
              <a:solidFill>
                <a:srgbClr val="3333CC"/>
              </a:solidFill>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3" name="矩形 2"/>
          <p:cNvSpPr/>
          <p:nvPr/>
        </p:nvSpPr>
        <p:spPr>
          <a:xfrm>
            <a:off x="457200" y="1916833"/>
            <a:ext cx="6400800" cy="400110"/>
          </a:xfrm>
          <a:prstGeom prst="rect">
            <a:avLst/>
          </a:prstGeom>
        </p:spPr>
        <p:txBody>
          <a:bodyPr wrap="square">
            <a:spAutoFit/>
          </a:bodyPr>
          <a:lstStyle/>
          <a:p>
            <a:r>
              <a:rPr lang="en-US" altLang="zh-CN" sz="2000" b="1" dirty="0" smtClean="0">
                <a:solidFill>
                  <a:srgbClr val="3333CC"/>
                </a:solidFill>
              </a:rPr>
              <a:t>1.</a:t>
            </a:r>
            <a:r>
              <a:rPr lang="zh-CN" altLang="en-US" sz="2000" b="1" dirty="0" smtClean="0">
                <a:solidFill>
                  <a:srgbClr val="3333CC"/>
                </a:solidFill>
              </a:rPr>
              <a:t>危险</a:t>
            </a:r>
            <a:r>
              <a:rPr lang="zh-CN" altLang="en-US" sz="2000" b="1" dirty="0">
                <a:solidFill>
                  <a:srgbClr val="3333CC"/>
                </a:solidFill>
              </a:rPr>
              <a:t>化学品中毒、污染事故的预防控 制措施</a:t>
            </a:r>
            <a:endParaRPr lang="zh-CN" altLang="en-US" sz="2000" b="1" dirty="0">
              <a:solidFill>
                <a:srgbClr val="3333CC"/>
              </a:solidFill>
            </a:endParaRPr>
          </a:p>
        </p:txBody>
      </p:sp>
      <p:sp>
        <p:nvSpPr>
          <p:cNvPr id="4" name="Rectangle 3"/>
          <p:cNvSpPr txBox="1">
            <a:spLocks noChangeArrowheads="1"/>
          </p:cNvSpPr>
          <p:nvPr/>
        </p:nvSpPr>
        <p:spPr>
          <a:xfrm>
            <a:off x="518864" y="2235696"/>
            <a:ext cx="8229600" cy="3281536"/>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endParaRPr lang="zh-CN" altLang="en-US" sz="2000" dirty="0" smtClean="0">
              <a:solidFill>
                <a:srgbClr val="3333CC"/>
              </a:solidFill>
              <a:ea typeface="宋体" panose="02010600030101010101" pitchFamily="2" charset="-122"/>
            </a:endParaRPr>
          </a:p>
          <a:p>
            <a:r>
              <a:rPr lang="zh-CN" altLang="en-US" sz="2000" b="1" dirty="0" smtClean="0">
                <a:solidFill>
                  <a:srgbClr val="C00000"/>
                </a:solidFill>
                <a:ea typeface="宋体" panose="02010600030101010101" pitchFamily="2" charset="-122"/>
              </a:rPr>
              <a:t>①替代   </a:t>
            </a:r>
            <a:r>
              <a:rPr lang="zh-CN" altLang="en-US" sz="2000" dirty="0" smtClean="0">
                <a:ea typeface="宋体" panose="02010600030101010101" pitchFamily="2" charset="-122"/>
              </a:rPr>
              <a:t>选用无毒或低毒的化学品代替有毒有害化学品，选用可燃化学品代替易燃化学品。</a:t>
            </a:r>
            <a:endParaRPr lang="en-US" altLang="zh-CN" sz="2000" dirty="0" smtClean="0">
              <a:ea typeface="宋体" panose="02010600030101010101" pitchFamily="2" charset="-122"/>
            </a:endParaRPr>
          </a:p>
          <a:p>
            <a:pPr marL="0" indent="0">
              <a:buNone/>
            </a:pPr>
            <a:endParaRPr lang="zh-CN" altLang="en-US" sz="2000" dirty="0" smtClean="0">
              <a:ea typeface="宋体" panose="02010600030101010101" pitchFamily="2" charset="-122"/>
            </a:endParaRPr>
          </a:p>
          <a:p>
            <a:r>
              <a:rPr lang="zh-CN" altLang="en-US" sz="2000" b="1" dirty="0">
                <a:solidFill>
                  <a:srgbClr val="C00000"/>
                </a:solidFill>
                <a:ea typeface="宋体" panose="02010600030101010101" pitchFamily="2" charset="-122"/>
              </a:rPr>
              <a:t>②变更工艺 </a:t>
            </a:r>
            <a:r>
              <a:rPr lang="zh-CN" altLang="en-US" sz="2000" b="1" dirty="0" smtClean="0">
                <a:solidFill>
                  <a:srgbClr val="C00000"/>
                </a:solidFill>
                <a:ea typeface="宋体" panose="02010600030101010101" pitchFamily="2" charset="-122"/>
              </a:rPr>
              <a:t>  </a:t>
            </a:r>
            <a:r>
              <a:rPr lang="zh-CN" altLang="en-US" sz="2000" dirty="0" smtClean="0">
                <a:ea typeface="宋体" panose="02010600030101010101" pitchFamily="2" charset="-122"/>
              </a:rPr>
              <a:t>采用新技术、改变原料配方，消除或降低化学品危害。</a:t>
            </a:r>
            <a:endParaRPr lang="en-US" altLang="zh-CN" sz="2000" dirty="0" smtClean="0">
              <a:ea typeface="宋体" panose="02010600030101010101" pitchFamily="2" charset="-122"/>
            </a:endParaRPr>
          </a:p>
          <a:p>
            <a:pPr marL="0" indent="0">
              <a:buNone/>
            </a:pPr>
            <a:endParaRPr lang="zh-CN" altLang="en-US" sz="2000" dirty="0" smtClean="0">
              <a:ea typeface="宋体" panose="02010600030101010101" pitchFamily="2" charset="-122"/>
            </a:endParaRPr>
          </a:p>
          <a:p>
            <a:r>
              <a:rPr lang="zh-CN" altLang="en-US" sz="2000" b="1" dirty="0">
                <a:solidFill>
                  <a:srgbClr val="C00000"/>
                </a:solidFill>
                <a:ea typeface="宋体" panose="02010600030101010101" pitchFamily="2" charset="-122"/>
              </a:rPr>
              <a:t>③隔离 </a:t>
            </a:r>
            <a:r>
              <a:rPr lang="zh-CN" altLang="en-US" sz="2000" b="1" dirty="0" smtClean="0">
                <a:solidFill>
                  <a:srgbClr val="C00000"/>
                </a:solidFill>
                <a:ea typeface="宋体" panose="02010600030101010101" pitchFamily="2" charset="-122"/>
              </a:rPr>
              <a:t>  </a:t>
            </a:r>
            <a:r>
              <a:rPr lang="zh-CN" altLang="en-US" sz="2000" dirty="0" smtClean="0">
                <a:ea typeface="宋体" panose="02010600030101010101" pitchFamily="2" charset="-122"/>
              </a:rPr>
              <a:t>将生产设备封闭起来，或设置屏障，避免作业人员直接暴露于有害环境中。</a:t>
            </a:r>
            <a:endParaRPr lang="en-US" altLang="zh-CN" sz="2000" dirty="0" smtClean="0">
              <a:ea typeface="宋体" panose="02010600030101010101" pitchFamily="2" charset="-122"/>
            </a:endParaRPr>
          </a:p>
          <a:p>
            <a:endParaRPr lang="zh-CN" altLang="en-US" sz="20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3" name="矩形 2"/>
          <p:cNvSpPr/>
          <p:nvPr/>
        </p:nvSpPr>
        <p:spPr>
          <a:xfrm>
            <a:off x="971600" y="2505319"/>
            <a:ext cx="7776864" cy="3222421"/>
          </a:xfrm>
          <a:prstGeom prst="rect">
            <a:avLst/>
          </a:prstGeom>
        </p:spPr>
        <p:txBody>
          <a:bodyPr wrap="square">
            <a:spAutoFit/>
          </a:bodyPr>
          <a:lstStyle/>
          <a:p>
            <a:pPr>
              <a:lnSpc>
                <a:spcPct val="90000"/>
              </a:lnSpc>
            </a:pPr>
            <a:r>
              <a:rPr lang="zh-CN" altLang="en-US" sz="2000" b="1" dirty="0">
                <a:solidFill>
                  <a:srgbClr val="C00000"/>
                </a:solidFill>
                <a:latin typeface="+mn-lt"/>
                <a:sym typeface="Calibri" panose="020F0502020204030204" pitchFamily="34" charset="0"/>
              </a:rPr>
              <a:t>④通风 </a:t>
            </a:r>
            <a:r>
              <a:rPr lang="zh-CN" altLang="en-US" sz="2000" b="1" dirty="0" smtClean="0">
                <a:solidFill>
                  <a:srgbClr val="C00000"/>
                </a:solidFill>
                <a:latin typeface="+mn-lt"/>
                <a:sym typeface="Calibri" panose="020F0502020204030204" pitchFamily="34" charset="0"/>
              </a:rPr>
              <a:t>  </a:t>
            </a:r>
            <a:r>
              <a:rPr lang="zh-CN" altLang="en-US" dirty="0" smtClean="0"/>
              <a:t>借助于</a:t>
            </a:r>
            <a:r>
              <a:rPr lang="zh-CN" altLang="en-US" dirty="0"/>
              <a:t>有效的通风，使作业场所空气中有害气体、蒸气或粉尘的浓度降低，通风分局部排风和全面通风两种。局部排风适用于点式扩散源，将污染源置于通风罩控制范围内；全面通风适用于面式扩散源，通过提供新鲜空气，将污染物分散稀释。</a:t>
            </a:r>
            <a:endParaRPr lang="zh-CN" altLang="en-US" dirty="0"/>
          </a:p>
          <a:p>
            <a:pPr>
              <a:lnSpc>
                <a:spcPct val="90000"/>
              </a:lnSpc>
            </a:pPr>
            <a:endParaRPr lang="zh-CN" altLang="en-US" sz="2000" b="1" dirty="0">
              <a:solidFill>
                <a:srgbClr val="C00000"/>
              </a:solidFill>
              <a:latin typeface="+mn-lt"/>
            </a:endParaRPr>
          </a:p>
          <a:p>
            <a:pPr>
              <a:lnSpc>
                <a:spcPct val="90000"/>
              </a:lnSpc>
            </a:pPr>
            <a:r>
              <a:rPr lang="zh-CN" altLang="en-US" sz="2000" b="1" dirty="0">
                <a:solidFill>
                  <a:srgbClr val="C00000"/>
                </a:solidFill>
                <a:latin typeface="+mn-lt"/>
              </a:rPr>
              <a:t>⑤个体防护 </a:t>
            </a:r>
            <a:r>
              <a:rPr lang="zh-CN" altLang="en-US" sz="2000" b="1" dirty="0" smtClean="0">
                <a:solidFill>
                  <a:srgbClr val="C00000"/>
                </a:solidFill>
                <a:latin typeface="+mn-lt"/>
              </a:rPr>
              <a:t>  </a:t>
            </a:r>
            <a:r>
              <a:rPr lang="zh-CN" altLang="en-US" dirty="0" smtClean="0"/>
              <a:t>只能</a:t>
            </a:r>
            <a:r>
              <a:rPr lang="zh-CN" altLang="en-US" dirty="0"/>
              <a:t>作为一种辅助性措施，是一道阻止有害物质进入人体的屏障。防护用品主要有呼吸防护器具、头部防护器具、眼防护器具、身体防护器具、手足防护用品等。</a:t>
            </a:r>
            <a:endParaRPr lang="zh-CN" altLang="en-US" dirty="0"/>
          </a:p>
          <a:p>
            <a:pPr>
              <a:lnSpc>
                <a:spcPct val="90000"/>
              </a:lnSpc>
            </a:pPr>
            <a:endParaRPr lang="zh-CN" altLang="en-US" sz="2000" b="1" dirty="0">
              <a:solidFill>
                <a:srgbClr val="C00000"/>
              </a:solidFill>
              <a:latin typeface="+mn-lt"/>
            </a:endParaRPr>
          </a:p>
          <a:p>
            <a:pPr>
              <a:lnSpc>
                <a:spcPct val="90000"/>
              </a:lnSpc>
            </a:pPr>
            <a:r>
              <a:rPr lang="zh-CN" altLang="en-US" sz="2000" b="1" dirty="0">
                <a:solidFill>
                  <a:srgbClr val="C00000"/>
                </a:solidFill>
                <a:latin typeface="+mn-lt"/>
              </a:rPr>
              <a:t>⑥卫生 </a:t>
            </a:r>
            <a:r>
              <a:rPr lang="zh-CN" altLang="en-US" sz="2000" b="1" dirty="0" smtClean="0">
                <a:solidFill>
                  <a:srgbClr val="C00000"/>
                </a:solidFill>
                <a:latin typeface="+mn-lt"/>
              </a:rPr>
              <a:t>  </a:t>
            </a:r>
            <a:r>
              <a:rPr lang="zh-CN" altLang="en-US" dirty="0" smtClean="0"/>
              <a:t>卫生</a:t>
            </a:r>
            <a:r>
              <a:rPr lang="zh-CN" altLang="en-US" dirty="0"/>
              <a:t>包括保持作业场所清洁和作业人员个人卫生两个方面。经常清洗作业场所，对废物、溢出物及时处置；作业人员养成良好的卫生习惯，防止有害物质附着在皮肤上。</a:t>
            </a:r>
            <a:endParaRPr lang="zh-CN" altLang="en-US" dirty="0"/>
          </a:p>
        </p:txBody>
      </p:sp>
      <p:sp>
        <p:nvSpPr>
          <p:cNvPr id="4" name="矩形 3"/>
          <p:cNvSpPr/>
          <p:nvPr/>
        </p:nvSpPr>
        <p:spPr>
          <a:xfrm>
            <a:off x="457200" y="1916833"/>
            <a:ext cx="6400800" cy="400110"/>
          </a:xfrm>
          <a:prstGeom prst="rect">
            <a:avLst/>
          </a:prstGeom>
        </p:spPr>
        <p:txBody>
          <a:bodyPr wrap="square">
            <a:spAutoFit/>
          </a:bodyPr>
          <a:lstStyle/>
          <a:p>
            <a:r>
              <a:rPr lang="en-US" altLang="zh-CN" sz="2000" b="1" dirty="0" smtClean="0">
                <a:solidFill>
                  <a:srgbClr val="3333CC"/>
                </a:solidFill>
              </a:rPr>
              <a:t>1.</a:t>
            </a:r>
            <a:r>
              <a:rPr lang="zh-CN" altLang="en-US" sz="2000" b="1" dirty="0" smtClean="0">
                <a:solidFill>
                  <a:srgbClr val="3333CC"/>
                </a:solidFill>
              </a:rPr>
              <a:t>危险</a:t>
            </a:r>
            <a:r>
              <a:rPr lang="zh-CN" altLang="en-US" sz="2000" b="1" dirty="0">
                <a:solidFill>
                  <a:srgbClr val="3333CC"/>
                </a:solidFill>
              </a:rPr>
              <a:t>化学品中毒、污染事故的预防控 制措施</a:t>
            </a:r>
            <a:endParaRPr lang="zh-CN" altLang="en-US" sz="2000" b="1" dirty="0">
              <a:solidFill>
                <a:srgbClr val="3333CC"/>
              </a:solidFill>
            </a:endParaRPr>
          </a:p>
        </p:txBody>
      </p:sp>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4" name="矩形 3"/>
          <p:cNvSpPr/>
          <p:nvPr/>
        </p:nvSpPr>
        <p:spPr>
          <a:xfrm>
            <a:off x="457200" y="1916833"/>
            <a:ext cx="6400800" cy="400110"/>
          </a:xfrm>
          <a:prstGeom prst="rect">
            <a:avLst/>
          </a:prstGeom>
        </p:spPr>
        <p:txBody>
          <a:bodyPr wrap="square">
            <a:spAutoFit/>
          </a:bodyPr>
          <a:lstStyle/>
          <a:p>
            <a:r>
              <a:rPr lang="en-US" altLang="zh-CN" sz="2000" b="1" dirty="0" smtClean="0">
                <a:solidFill>
                  <a:srgbClr val="3333CC"/>
                </a:solidFill>
              </a:rPr>
              <a:t>2.</a:t>
            </a:r>
            <a:r>
              <a:rPr lang="zh-CN" altLang="en-US" sz="2000" b="1" dirty="0" smtClean="0">
                <a:solidFill>
                  <a:srgbClr val="3333CC"/>
                </a:solidFill>
              </a:rPr>
              <a:t>危险</a:t>
            </a:r>
            <a:r>
              <a:rPr lang="zh-CN" altLang="en-US" sz="2000" b="1" dirty="0">
                <a:solidFill>
                  <a:srgbClr val="3333CC"/>
                </a:solidFill>
              </a:rPr>
              <a:t>化学品火灾爆炸事故的预防 </a:t>
            </a:r>
            <a:endParaRPr lang="zh-CN" altLang="en-US" sz="2000" b="1" dirty="0">
              <a:solidFill>
                <a:srgbClr val="3333CC"/>
              </a:solidFill>
            </a:endParaRPr>
          </a:p>
        </p:txBody>
      </p:sp>
      <p:sp>
        <p:nvSpPr>
          <p:cNvPr id="5" name="Rectangle 3"/>
          <p:cNvSpPr txBox="1">
            <a:spLocks noChangeArrowheads="1"/>
          </p:cNvSpPr>
          <p:nvPr/>
        </p:nvSpPr>
        <p:spPr>
          <a:xfrm>
            <a:off x="457200" y="2132856"/>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90000"/>
              </a:lnSpc>
            </a:pPr>
            <a:endParaRPr lang="zh-CN" altLang="en-US" sz="2000" b="1" dirty="0" smtClean="0">
              <a:ea typeface="宋体" panose="02010600030101010101" pitchFamily="2" charset="-122"/>
            </a:endParaRPr>
          </a:p>
          <a:p>
            <a:pPr>
              <a:lnSpc>
                <a:spcPct val="90000"/>
              </a:lnSpc>
            </a:pPr>
            <a:r>
              <a:rPr lang="zh-CN" altLang="en-US" sz="2000" b="1" dirty="0" smtClean="0">
                <a:ea typeface="宋体" panose="02010600030101010101" pitchFamily="2" charset="-122"/>
              </a:rPr>
              <a:t>①防止可燃可爆混合物的形成 监控、防止可燃物质外溢泄漏；采取惰性气体保护；加强通风置换。</a:t>
            </a:r>
            <a:endParaRPr lang="zh-CN" altLang="en-US" sz="2000" b="1" dirty="0" smtClean="0">
              <a:ea typeface="宋体" panose="02010600030101010101" pitchFamily="2" charset="-122"/>
            </a:endParaRPr>
          </a:p>
          <a:p>
            <a:pPr>
              <a:lnSpc>
                <a:spcPct val="90000"/>
              </a:lnSpc>
            </a:pPr>
            <a:endParaRPr lang="zh-CN" altLang="en-US" sz="2000" b="1" dirty="0" smtClean="0">
              <a:ea typeface="宋体" panose="02010600030101010101" pitchFamily="2" charset="-122"/>
            </a:endParaRPr>
          </a:p>
          <a:p>
            <a:pPr>
              <a:lnSpc>
                <a:spcPct val="90000"/>
              </a:lnSpc>
            </a:pPr>
            <a:r>
              <a:rPr lang="zh-CN" altLang="en-US" sz="2000" b="1" dirty="0" smtClean="0">
                <a:ea typeface="宋体" panose="02010600030101010101" pitchFamily="2" charset="-122"/>
              </a:rPr>
              <a:t>②控制工艺参数 将温度、压力、流量、物料配比等工艺参数严格控制在安全限度范围内，防止超压、超温、物质泄漏。</a:t>
            </a:r>
            <a:endParaRPr lang="zh-CN" altLang="en-US" sz="2000" b="1" dirty="0" smtClean="0">
              <a:ea typeface="宋体" panose="02010600030101010101" pitchFamily="2" charset="-122"/>
            </a:endParaRPr>
          </a:p>
          <a:p>
            <a:pPr>
              <a:lnSpc>
                <a:spcPct val="90000"/>
              </a:lnSpc>
            </a:pPr>
            <a:endParaRPr lang="zh-CN" altLang="en-US" sz="2000" b="1" dirty="0" smtClean="0">
              <a:ea typeface="宋体" panose="02010600030101010101" pitchFamily="2" charset="-122"/>
            </a:endParaRPr>
          </a:p>
          <a:p>
            <a:pPr>
              <a:lnSpc>
                <a:spcPct val="90000"/>
              </a:lnSpc>
            </a:pPr>
            <a:r>
              <a:rPr lang="zh-CN" altLang="en-US" sz="2000" b="1" dirty="0" smtClean="0">
                <a:ea typeface="宋体" panose="02010600030101010101" pitchFamily="2" charset="-122"/>
              </a:rPr>
              <a:t>③消除点火源 远离明火、高温表面、化学反应热、电气设备，避免撞击摩擦、静电火花、光线照射，防止自燃发热。</a:t>
            </a:r>
            <a:endParaRPr lang="zh-CN" altLang="en-US" sz="2000" b="1" dirty="0" smtClean="0">
              <a:ea typeface="宋体" panose="02010600030101010101" pitchFamily="2" charset="-122"/>
            </a:endParaRPr>
          </a:p>
          <a:p>
            <a:pPr>
              <a:lnSpc>
                <a:spcPct val="90000"/>
              </a:lnSpc>
            </a:pPr>
            <a:endParaRPr lang="zh-CN" altLang="en-US" sz="2000" b="1" dirty="0" smtClean="0">
              <a:ea typeface="宋体" panose="02010600030101010101" pitchFamily="2" charset="-122"/>
            </a:endParaRPr>
          </a:p>
          <a:p>
            <a:pPr>
              <a:lnSpc>
                <a:spcPct val="90000"/>
              </a:lnSpc>
            </a:pPr>
            <a:r>
              <a:rPr lang="zh-CN" altLang="en-US" sz="2000" b="1" dirty="0" smtClean="0">
                <a:ea typeface="宋体" panose="02010600030101010101" pitchFamily="2" charset="-122"/>
              </a:rPr>
              <a:t>④限制火灾爆炸蔓延扩散 采用阻火装置、阻火设施、防爆泄压装置及隔离措施。</a:t>
            </a:r>
            <a:endParaRPr lang="zh-CN" altLang="en-US" sz="2000" b="1" dirty="0" smtClean="0">
              <a:ea typeface="宋体" panose="02010600030101010101" pitchFamily="2" charset="-122"/>
            </a:endParaRPr>
          </a:p>
          <a:p>
            <a:pPr>
              <a:lnSpc>
                <a:spcPct val="90000"/>
              </a:lnSpc>
            </a:pPr>
            <a:endParaRPr lang="zh-CN" altLang="en-US" sz="2000" b="1"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4" name="矩形 3"/>
          <p:cNvSpPr/>
          <p:nvPr/>
        </p:nvSpPr>
        <p:spPr>
          <a:xfrm>
            <a:off x="457200" y="1700808"/>
            <a:ext cx="6400800" cy="707886"/>
          </a:xfrm>
          <a:prstGeom prst="rect">
            <a:avLst/>
          </a:prstGeom>
        </p:spPr>
        <p:txBody>
          <a:bodyPr wrap="square">
            <a:spAutoFit/>
          </a:bodyPr>
          <a:lstStyle/>
          <a:p>
            <a:r>
              <a:rPr lang="en-US" altLang="zh-CN" sz="2000" b="1" dirty="0" smtClean="0">
                <a:solidFill>
                  <a:srgbClr val="3333CC"/>
                </a:solidFill>
              </a:rPr>
              <a:t>3</a:t>
            </a:r>
            <a:r>
              <a:rPr lang="zh-CN" altLang="en-US" sz="2000" b="1" dirty="0" smtClean="0">
                <a:solidFill>
                  <a:srgbClr val="3333CC"/>
                </a:solidFill>
              </a:rPr>
              <a:t> 危险</a:t>
            </a:r>
            <a:r>
              <a:rPr lang="zh-CN" altLang="en-US" sz="2000" b="1" dirty="0">
                <a:solidFill>
                  <a:srgbClr val="3333CC"/>
                </a:solidFill>
              </a:rPr>
              <a:t>化学品的运输安全。 </a:t>
            </a:r>
            <a:endParaRPr lang="zh-CN" altLang="en-US" sz="2000" b="1" dirty="0">
              <a:solidFill>
                <a:srgbClr val="3333CC"/>
              </a:solidFill>
            </a:endParaRPr>
          </a:p>
          <a:p>
            <a:endParaRPr lang="zh-CN" altLang="en-US" sz="2000" b="1" dirty="0">
              <a:solidFill>
                <a:srgbClr val="3333CC"/>
              </a:solidFill>
            </a:endParaRPr>
          </a:p>
        </p:txBody>
      </p:sp>
      <p:sp>
        <p:nvSpPr>
          <p:cNvPr id="6" name="Rectangle 3"/>
          <p:cNvSpPr txBox="1">
            <a:spLocks noChangeArrowheads="1"/>
          </p:cNvSpPr>
          <p:nvPr/>
        </p:nvSpPr>
        <p:spPr>
          <a:xfrm>
            <a:off x="468313" y="2204864"/>
            <a:ext cx="8229600" cy="4959350"/>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80000"/>
              </a:lnSpc>
            </a:pPr>
            <a:r>
              <a:rPr lang="zh-CN" altLang="en-US" sz="1800" dirty="0" smtClean="0">
                <a:ea typeface="宋体" panose="02010600030101010101" pitchFamily="2" charset="-122"/>
              </a:rPr>
              <a:t>①托运危险物品必须出示有关证明，到指定的铁路、交通、航运等部门办理手续。托运物品必须于托运单上所列的物品相符。</a:t>
            </a:r>
            <a:endParaRPr lang="zh-CN" altLang="en-US" sz="1800" dirty="0" smtClean="0">
              <a:ea typeface="宋体" panose="02010600030101010101" pitchFamily="2" charset="-122"/>
            </a:endParaRPr>
          </a:p>
          <a:p>
            <a:pPr>
              <a:lnSpc>
                <a:spcPct val="80000"/>
              </a:lnSpc>
            </a:pPr>
            <a:endParaRPr lang="zh-CN" altLang="en-US" sz="1800" dirty="0" smtClean="0">
              <a:ea typeface="宋体" panose="02010600030101010101" pitchFamily="2" charset="-122"/>
            </a:endParaRPr>
          </a:p>
          <a:p>
            <a:pPr>
              <a:lnSpc>
                <a:spcPct val="80000"/>
              </a:lnSpc>
            </a:pPr>
            <a:r>
              <a:rPr lang="zh-CN" altLang="en-US" sz="1800" dirty="0" smtClean="0">
                <a:ea typeface="宋体" panose="02010600030101010101" pitchFamily="2" charset="-122"/>
              </a:rPr>
              <a:t>②危险物品的装卸和运输人员，应按装运危险品的性质，佩带相应的防护用品，装卸时必须轻装，轻卸，严禁摔拖，重压和摩擦，不得损毁包装容器，并注意标示，堆放稳妥。</a:t>
            </a:r>
            <a:endParaRPr lang="zh-CN" altLang="en-US" sz="1800" dirty="0" smtClean="0">
              <a:ea typeface="宋体" panose="02010600030101010101" pitchFamily="2" charset="-122"/>
            </a:endParaRPr>
          </a:p>
          <a:p>
            <a:pPr>
              <a:lnSpc>
                <a:spcPct val="80000"/>
              </a:lnSpc>
            </a:pPr>
            <a:endParaRPr lang="zh-CN" altLang="en-US" sz="1800" dirty="0" smtClean="0">
              <a:ea typeface="宋体" panose="02010600030101010101" pitchFamily="2" charset="-122"/>
            </a:endParaRPr>
          </a:p>
          <a:p>
            <a:pPr>
              <a:lnSpc>
                <a:spcPct val="80000"/>
              </a:lnSpc>
            </a:pPr>
            <a:r>
              <a:rPr lang="zh-CN" altLang="en-US" sz="1800" dirty="0" smtClean="0">
                <a:ea typeface="宋体" panose="02010600030101010101" pitchFamily="2" charset="-122"/>
              </a:rPr>
              <a:t>③危险物品装卸前，应对车（船）搬运工具进行必要的通风和清扫，不得留有残渣，对装有剧毒物品的车（船），卸车后必须洗刷干净。</a:t>
            </a:r>
            <a:endParaRPr lang="zh-CN" altLang="en-US" sz="1800" dirty="0" smtClean="0">
              <a:ea typeface="宋体" panose="02010600030101010101" pitchFamily="2" charset="-122"/>
            </a:endParaRPr>
          </a:p>
          <a:p>
            <a:pPr>
              <a:lnSpc>
                <a:spcPct val="80000"/>
              </a:lnSpc>
            </a:pPr>
            <a:endParaRPr lang="zh-CN" altLang="en-US" sz="1800" dirty="0" smtClean="0">
              <a:ea typeface="宋体" panose="02010600030101010101" pitchFamily="2" charset="-122"/>
            </a:endParaRPr>
          </a:p>
          <a:p>
            <a:pPr>
              <a:lnSpc>
                <a:spcPct val="80000"/>
              </a:lnSpc>
            </a:pPr>
            <a:r>
              <a:rPr lang="zh-CN" altLang="en-US" sz="1800" dirty="0" smtClean="0">
                <a:ea typeface="宋体" panose="02010600030101010101" pitchFamily="2" charset="-122"/>
              </a:rPr>
              <a:t>④装运爆炸、剧毒、放射性、易燃液体、可燃气体等物品，必须使用符合安全要求的运输工具。禁止用电瓶车、翻斗车、铲车、自行车等运输爆炸物品。运输强氧化剂、爆炸品时，不宜用铁底板车及汽车挂车；禁止用叉车、铲车、翻斗车搬运易燃、易爆液化气体等危险物品；温度较高地区装运液化气体和易燃液体等危险物品，要有防晒设施；遇水燃烧物品及有毒物品，禁止用小型机帆船、小木船和水泥船承运。</a:t>
            </a:r>
            <a:endParaRPr lang="zh-CN" altLang="en-US" sz="18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4" name="矩形 3"/>
          <p:cNvSpPr/>
          <p:nvPr/>
        </p:nvSpPr>
        <p:spPr>
          <a:xfrm>
            <a:off x="457200" y="1700808"/>
            <a:ext cx="6400800" cy="707886"/>
          </a:xfrm>
          <a:prstGeom prst="rect">
            <a:avLst/>
          </a:prstGeom>
        </p:spPr>
        <p:txBody>
          <a:bodyPr wrap="square">
            <a:spAutoFit/>
          </a:bodyPr>
          <a:lstStyle/>
          <a:p>
            <a:r>
              <a:rPr lang="en-US" altLang="zh-CN" sz="2000" b="1" dirty="0" smtClean="0">
                <a:solidFill>
                  <a:srgbClr val="3333CC"/>
                </a:solidFill>
              </a:rPr>
              <a:t>3</a:t>
            </a:r>
            <a:r>
              <a:rPr lang="en-US" altLang="zh-CN" sz="2000" b="1" dirty="0">
                <a:solidFill>
                  <a:srgbClr val="3333CC"/>
                </a:solidFill>
              </a:rPr>
              <a:t>.</a:t>
            </a:r>
            <a:r>
              <a:rPr lang="zh-CN" altLang="en-US" sz="2000" b="1" dirty="0" smtClean="0">
                <a:solidFill>
                  <a:srgbClr val="3333CC"/>
                </a:solidFill>
              </a:rPr>
              <a:t>危险</a:t>
            </a:r>
            <a:r>
              <a:rPr lang="zh-CN" altLang="en-US" sz="2000" b="1" dirty="0">
                <a:solidFill>
                  <a:srgbClr val="3333CC"/>
                </a:solidFill>
              </a:rPr>
              <a:t>化学品的运输安全。 </a:t>
            </a:r>
            <a:endParaRPr lang="zh-CN" altLang="en-US" sz="2000" b="1" dirty="0">
              <a:solidFill>
                <a:srgbClr val="3333CC"/>
              </a:solidFill>
            </a:endParaRPr>
          </a:p>
          <a:p>
            <a:endParaRPr lang="zh-CN" altLang="en-US" sz="2000" b="1" dirty="0">
              <a:solidFill>
                <a:srgbClr val="3333CC"/>
              </a:solidFill>
            </a:endParaRPr>
          </a:p>
        </p:txBody>
      </p:sp>
      <p:sp>
        <p:nvSpPr>
          <p:cNvPr id="5" name="Rectangle 3"/>
          <p:cNvSpPr txBox="1">
            <a:spLocks noChangeArrowheads="1"/>
          </p:cNvSpPr>
          <p:nvPr/>
        </p:nvSpPr>
        <p:spPr>
          <a:xfrm>
            <a:off x="107504" y="2132856"/>
            <a:ext cx="8820472" cy="4916488"/>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90000"/>
              </a:lnSpc>
            </a:pPr>
            <a:r>
              <a:rPr lang="zh-CN" altLang="en-US" sz="1900" dirty="0" smtClean="0">
                <a:ea typeface="宋体" panose="02010600030101010101" pitchFamily="2" charset="-122"/>
              </a:rPr>
              <a:t>⑤运输爆炸、剧毒和放射性物品，应指派专人押运，押运人员不得少于</a:t>
            </a:r>
            <a:r>
              <a:rPr lang="en-US" altLang="zh-CN" sz="1900" dirty="0" smtClean="0">
                <a:ea typeface="宋体" panose="02010600030101010101" pitchFamily="2" charset="-122"/>
              </a:rPr>
              <a:t>2</a:t>
            </a:r>
            <a:r>
              <a:rPr lang="zh-CN" altLang="en-US" sz="1900" dirty="0" smtClean="0">
                <a:ea typeface="宋体" panose="02010600030101010101" pitchFamily="2" charset="-122"/>
              </a:rPr>
              <a:t>人。</a:t>
            </a:r>
            <a:endParaRPr lang="zh-CN" altLang="en-US" sz="1900" dirty="0" smtClean="0">
              <a:ea typeface="宋体" panose="02010600030101010101" pitchFamily="2" charset="-122"/>
            </a:endParaRPr>
          </a:p>
          <a:p>
            <a:pPr>
              <a:lnSpc>
                <a:spcPct val="90000"/>
              </a:lnSpc>
            </a:pPr>
            <a:endParaRPr lang="en-US" altLang="zh-CN" sz="1900" dirty="0" smtClean="0">
              <a:ea typeface="宋体" panose="02010600030101010101" pitchFamily="2" charset="-122"/>
            </a:endParaRPr>
          </a:p>
          <a:p>
            <a:pPr>
              <a:lnSpc>
                <a:spcPct val="90000"/>
              </a:lnSpc>
            </a:pPr>
            <a:r>
              <a:rPr lang="zh-CN" altLang="en-US" sz="1900" dirty="0" smtClean="0">
                <a:ea typeface="宋体" panose="02010600030101010101" pitchFamily="2" charset="-122"/>
              </a:rPr>
              <a:t>⑥运输危险物品的车辆，必须保持安全车速，保持车距，严禁超车、超速和强行会车。按公安交通管理部门指定的路线和时间运输，不可在繁华街道行使和停留。</a:t>
            </a:r>
            <a:endParaRPr lang="zh-CN" altLang="en-US" sz="1900" dirty="0" smtClean="0">
              <a:ea typeface="宋体" panose="02010600030101010101" pitchFamily="2" charset="-122"/>
            </a:endParaRPr>
          </a:p>
          <a:p>
            <a:pPr>
              <a:lnSpc>
                <a:spcPct val="90000"/>
              </a:lnSpc>
            </a:pPr>
            <a:endParaRPr lang="zh-CN" altLang="en-US" sz="1900" dirty="0" smtClean="0">
              <a:ea typeface="宋体" panose="02010600030101010101" pitchFamily="2" charset="-122"/>
            </a:endParaRPr>
          </a:p>
          <a:p>
            <a:pPr>
              <a:lnSpc>
                <a:spcPct val="90000"/>
              </a:lnSpc>
            </a:pPr>
            <a:r>
              <a:rPr lang="zh-CN" altLang="en-US" sz="1900" dirty="0" smtClean="0">
                <a:ea typeface="宋体" panose="02010600030101010101" pitchFamily="2" charset="-122"/>
              </a:rPr>
              <a:t>⑦运输易燃、易爆物品的机动车，其排气管应装阻火器，并悬挂“危险品”标志。</a:t>
            </a:r>
            <a:endParaRPr lang="zh-CN" altLang="en-US" sz="1900" dirty="0" smtClean="0">
              <a:ea typeface="宋体" panose="02010600030101010101" pitchFamily="2" charset="-122"/>
            </a:endParaRPr>
          </a:p>
          <a:p>
            <a:pPr>
              <a:lnSpc>
                <a:spcPct val="90000"/>
              </a:lnSpc>
            </a:pPr>
            <a:endParaRPr lang="zh-CN" altLang="en-US" sz="1900" dirty="0" smtClean="0">
              <a:ea typeface="宋体" panose="02010600030101010101" pitchFamily="2" charset="-122"/>
            </a:endParaRPr>
          </a:p>
          <a:p>
            <a:pPr>
              <a:lnSpc>
                <a:spcPct val="90000"/>
              </a:lnSpc>
            </a:pPr>
            <a:r>
              <a:rPr lang="zh-CN" altLang="en-US" sz="1900" dirty="0" smtClean="0">
                <a:ea typeface="宋体" panose="02010600030101010101" pitchFamily="2" charset="-122"/>
              </a:rPr>
              <a:t>⑧蒸汽机在调车作业中，对装载易燃、易爆物品的车辆、必须挂不少于</a:t>
            </a:r>
            <a:r>
              <a:rPr lang="en-US" altLang="zh-CN" sz="1900" dirty="0" smtClean="0">
                <a:ea typeface="宋体" panose="02010600030101010101" pitchFamily="2" charset="-122"/>
              </a:rPr>
              <a:t>2</a:t>
            </a:r>
            <a:r>
              <a:rPr lang="zh-CN" altLang="en-US" sz="1900" dirty="0" smtClean="0">
                <a:ea typeface="宋体" panose="02010600030101010101" pitchFamily="2" charset="-122"/>
              </a:rPr>
              <a:t>节的隔离车，并严禁溜放。</a:t>
            </a:r>
            <a:endParaRPr lang="zh-CN" altLang="en-US" sz="1900" dirty="0" smtClean="0">
              <a:ea typeface="宋体" panose="02010600030101010101" pitchFamily="2" charset="-122"/>
            </a:endParaRPr>
          </a:p>
          <a:p>
            <a:pPr>
              <a:lnSpc>
                <a:spcPct val="90000"/>
              </a:lnSpc>
            </a:pPr>
            <a:endParaRPr lang="zh-CN" altLang="en-US" sz="1900" dirty="0" smtClean="0">
              <a:ea typeface="宋体" panose="02010600030101010101" pitchFamily="2" charset="-122"/>
            </a:endParaRPr>
          </a:p>
          <a:p>
            <a:pPr>
              <a:lnSpc>
                <a:spcPct val="90000"/>
              </a:lnSpc>
            </a:pPr>
            <a:r>
              <a:rPr lang="zh-CN" altLang="en-US" sz="1900" dirty="0" smtClean="0">
                <a:ea typeface="宋体" panose="02010600030101010101" pitchFamily="2" charset="-122"/>
              </a:rPr>
              <a:t>⑨运输散装固体危险物品，应根据性质采取防火、防爆、防水、防粉尘飞扬和遮阳等措施。</a:t>
            </a:r>
            <a:endParaRPr lang="zh-CN" altLang="en-US" sz="1900" dirty="0" smtClean="0">
              <a:ea typeface="宋体" panose="02010600030101010101" pitchFamily="2" charset="-122"/>
            </a:endParaRPr>
          </a:p>
          <a:p>
            <a:pPr>
              <a:lnSpc>
                <a:spcPct val="90000"/>
              </a:lnSpc>
            </a:pPr>
            <a:endParaRPr lang="zh-CN" altLang="en-US" sz="19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4" name="矩形 3"/>
          <p:cNvSpPr/>
          <p:nvPr/>
        </p:nvSpPr>
        <p:spPr>
          <a:xfrm>
            <a:off x="457200" y="1700808"/>
            <a:ext cx="6400800" cy="1015663"/>
          </a:xfrm>
          <a:prstGeom prst="rect">
            <a:avLst/>
          </a:prstGeom>
        </p:spPr>
        <p:txBody>
          <a:bodyPr wrap="square">
            <a:spAutoFit/>
          </a:bodyPr>
          <a:lstStyle/>
          <a:p>
            <a:r>
              <a:rPr lang="en-US" altLang="zh-CN" sz="2000" b="1" dirty="0" smtClean="0">
                <a:solidFill>
                  <a:srgbClr val="3333CC"/>
                </a:solidFill>
              </a:rPr>
              <a:t>4.</a:t>
            </a:r>
            <a:r>
              <a:rPr lang="zh-CN" altLang="en-US" sz="2000" b="1" dirty="0" smtClean="0">
                <a:solidFill>
                  <a:srgbClr val="3333CC"/>
                </a:solidFill>
              </a:rPr>
              <a:t>危险</a:t>
            </a:r>
            <a:r>
              <a:rPr lang="zh-CN" altLang="en-US" sz="2000" b="1" dirty="0">
                <a:solidFill>
                  <a:srgbClr val="3333CC"/>
                </a:solidFill>
              </a:rPr>
              <a:t>化学品的储存安全</a:t>
            </a:r>
            <a:endParaRPr lang="zh-CN" altLang="en-US" sz="2000" b="1" dirty="0">
              <a:solidFill>
                <a:srgbClr val="3333CC"/>
              </a:solidFill>
            </a:endParaRPr>
          </a:p>
          <a:p>
            <a:endParaRPr lang="zh-CN" altLang="en-US" sz="2000" b="1" dirty="0">
              <a:solidFill>
                <a:srgbClr val="3333CC"/>
              </a:solidFill>
            </a:endParaRPr>
          </a:p>
          <a:p>
            <a:endParaRPr lang="zh-CN" altLang="en-US" sz="2000" b="1" dirty="0">
              <a:solidFill>
                <a:srgbClr val="3333CC"/>
              </a:solidFill>
            </a:endParaRPr>
          </a:p>
        </p:txBody>
      </p:sp>
      <p:sp>
        <p:nvSpPr>
          <p:cNvPr id="6" name="Rectangle 3"/>
          <p:cNvSpPr txBox="1">
            <a:spLocks noChangeArrowheads="1"/>
          </p:cNvSpPr>
          <p:nvPr/>
        </p:nvSpPr>
        <p:spPr>
          <a:xfrm>
            <a:off x="323850" y="1968326"/>
            <a:ext cx="8362950" cy="4845050"/>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90000"/>
              </a:lnSpc>
            </a:pP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①危险化学品应当储存在专门地点，不得于其他物资混合储存。</a:t>
            </a:r>
            <a:endParaRPr lang="zh-CN" altLang="en-US" sz="2000" smtClean="0">
              <a:ea typeface="宋体" panose="02010600030101010101" pitchFamily="2" charset="-122"/>
            </a:endParaRPr>
          </a:p>
          <a:p>
            <a:pPr>
              <a:lnSpc>
                <a:spcPct val="90000"/>
              </a:lnSpc>
            </a:pP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②危险化学品应该分类、分堆储存，堆垛不得过高、过密，堆垛之间以及堆垛于墙壁之间，应该留出一定间距、通道及通风口。</a:t>
            </a:r>
            <a:endParaRPr lang="zh-CN" altLang="en-US" sz="2000" smtClean="0">
              <a:ea typeface="宋体" panose="02010600030101010101" pitchFamily="2" charset="-122"/>
            </a:endParaRPr>
          </a:p>
          <a:p>
            <a:pPr>
              <a:lnSpc>
                <a:spcPct val="90000"/>
              </a:lnSpc>
            </a:pP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③互相接触容易引起燃烧、爆炸的物品及灭火方法不同的物品，应该隔离储存。</a:t>
            </a:r>
            <a:endParaRPr lang="zh-CN" altLang="en-US" sz="2000" smtClean="0">
              <a:ea typeface="宋体" panose="02010600030101010101" pitchFamily="2" charset="-122"/>
            </a:endParaRPr>
          </a:p>
          <a:p>
            <a:pPr>
              <a:lnSpc>
                <a:spcPct val="90000"/>
              </a:lnSpc>
            </a:pP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④遇水容易发生燃烧、爆炸的危险化学品，不得存放在潮湿或容易积水的地点。受阳光照射容易发生燃烧、爆炸的危险化学品，不得存放在露天或者高温的地方，必要时还应该采取降温和隔热措施；</a:t>
            </a:r>
            <a:endParaRPr lang="zh-CN" altLang="en-US" sz="2000" smtClean="0">
              <a:ea typeface="宋体" panose="02010600030101010101" pitchFamily="2" charset="-122"/>
            </a:endParaRPr>
          </a:p>
          <a:p>
            <a:pPr>
              <a:lnSpc>
                <a:spcPct val="90000"/>
              </a:lnSpc>
            </a:pPr>
            <a:endParaRPr lang="zh-CN" altLang="en-US"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4" name="矩形 3"/>
          <p:cNvSpPr/>
          <p:nvPr/>
        </p:nvSpPr>
        <p:spPr>
          <a:xfrm>
            <a:off x="457200" y="1700808"/>
            <a:ext cx="6400800" cy="1015663"/>
          </a:xfrm>
          <a:prstGeom prst="rect">
            <a:avLst/>
          </a:prstGeom>
        </p:spPr>
        <p:txBody>
          <a:bodyPr wrap="square">
            <a:spAutoFit/>
          </a:bodyPr>
          <a:lstStyle/>
          <a:p>
            <a:r>
              <a:rPr lang="en-US" altLang="zh-CN" sz="2000" b="1" dirty="0" smtClean="0">
                <a:solidFill>
                  <a:srgbClr val="3333CC"/>
                </a:solidFill>
              </a:rPr>
              <a:t>4.</a:t>
            </a:r>
            <a:r>
              <a:rPr lang="zh-CN" altLang="en-US" sz="2000" b="1" dirty="0" smtClean="0">
                <a:solidFill>
                  <a:srgbClr val="3333CC"/>
                </a:solidFill>
              </a:rPr>
              <a:t>危险</a:t>
            </a:r>
            <a:r>
              <a:rPr lang="zh-CN" altLang="en-US" sz="2000" b="1" dirty="0">
                <a:solidFill>
                  <a:srgbClr val="3333CC"/>
                </a:solidFill>
              </a:rPr>
              <a:t>化学品的储存安全</a:t>
            </a:r>
            <a:endParaRPr lang="zh-CN" altLang="en-US" sz="2000" b="1" dirty="0">
              <a:solidFill>
                <a:srgbClr val="3333CC"/>
              </a:solidFill>
            </a:endParaRPr>
          </a:p>
          <a:p>
            <a:endParaRPr lang="zh-CN" altLang="en-US" sz="2000" b="1" dirty="0">
              <a:solidFill>
                <a:srgbClr val="3333CC"/>
              </a:solidFill>
            </a:endParaRPr>
          </a:p>
          <a:p>
            <a:endParaRPr lang="zh-CN" altLang="en-US" sz="2000" b="1" dirty="0">
              <a:solidFill>
                <a:srgbClr val="3333CC"/>
              </a:solidFill>
            </a:endParaRPr>
          </a:p>
        </p:txBody>
      </p:sp>
      <p:sp>
        <p:nvSpPr>
          <p:cNvPr id="5" name="Rectangle 3"/>
          <p:cNvSpPr txBox="1">
            <a:spLocks noChangeArrowheads="1"/>
          </p:cNvSpPr>
          <p:nvPr/>
        </p:nvSpPr>
        <p:spPr>
          <a:xfrm>
            <a:off x="457200" y="1999381"/>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endParaRPr lang="zh-CN" altLang="en-US" sz="1800" smtClean="0">
              <a:ea typeface="宋体" panose="02010600030101010101" pitchFamily="2" charset="-122"/>
            </a:endParaRPr>
          </a:p>
          <a:p>
            <a:r>
              <a:rPr lang="zh-CN" altLang="en-US" sz="2000" smtClean="0">
                <a:ea typeface="宋体" panose="02010600030101010101" pitchFamily="2" charset="-122"/>
              </a:rPr>
              <a:t>⑤容器、包装要完整无损，如发现破损、渗漏必须立即进行安全处理</a:t>
            </a:r>
            <a:endParaRPr lang="zh-CN" altLang="en-US" sz="2000" smtClean="0">
              <a:ea typeface="宋体" panose="02010600030101010101" pitchFamily="2" charset="-122"/>
            </a:endParaRPr>
          </a:p>
          <a:p>
            <a:endParaRPr lang="zh-CN" altLang="en-US" sz="2000" smtClean="0">
              <a:ea typeface="宋体" panose="02010600030101010101" pitchFamily="2" charset="-122"/>
            </a:endParaRPr>
          </a:p>
          <a:p>
            <a:r>
              <a:rPr lang="zh-CN" altLang="en-US" sz="2000" smtClean="0">
                <a:ea typeface="宋体" panose="02010600030101010101" pitchFamily="2" charset="-122"/>
              </a:rPr>
              <a:t>⑥性质不稳定、容易分解和变质，以及混有杂质而容易引起燃烧、爆炸危险的危险化学品，应该进行检查、测温、化验、防治自燃、爆炸</a:t>
            </a:r>
            <a:endParaRPr lang="zh-CN" altLang="en-US" sz="2000" smtClean="0">
              <a:ea typeface="宋体" panose="02010600030101010101" pitchFamily="2" charset="-122"/>
            </a:endParaRPr>
          </a:p>
          <a:p>
            <a:endParaRPr lang="zh-CN" altLang="en-US" sz="2000" smtClean="0">
              <a:ea typeface="宋体" panose="02010600030101010101" pitchFamily="2" charset="-122"/>
            </a:endParaRPr>
          </a:p>
          <a:p>
            <a:r>
              <a:rPr lang="zh-CN" altLang="en-US" sz="2000" smtClean="0">
                <a:ea typeface="宋体" panose="02010600030101010101" pitchFamily="2" charset="-122"/>
              </a:rPr>
              <a:t>⑦不准在储存危险化学品的库房内或露天堆垛附近进行实验、分装、打包、焊接和其他可能引起火灾的操作。</a:t>
            </a:r>
            <a:endParaRPr lang="zh-CN" altLang="en-US" sz="2000" smtClean="0">
              <a:ea typeface="宋体" panose="02010600030101010101" pitchFamily="2" charset="-122"/>
            </a:endParaRPr>
          </a:p>
          <a:p>
            <a:endParaRPr lang="zh-CN" altLang="en-US" sz="2000" smtClean="0">
              <a:ea typeface="宋体" panose="02010600030101010101" pitchFamily="2" charset="-122"/>
            </a:endParaRPr>
          </a:p>
          <a:p>
            <a:r>
              <a:rPr lang="zh-CN" altLang="en-US" sz="2000" smtClean="0">
                <a:ea typeface="宋体" panose="02010600030101010101" pitchFamily="2" charset="-122"/>
              </a:rPr>
              <a:t>⑧库房内不得住人，工作结束时，应进行防火检查，切断电源。</a:t>
            </a:r>
            <a:endParaRPr lang="zh-CN" altLang="en-US" sz="20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2800" dirty="0" smtClean="0">
                <a:solidFill>
                  <a:srgbClr val="FF0000"/>
                </a:solidFill>
                <a:ea typeface="宋体" panose="02010600030101010101" pitchFamily="2" charset="-122"/>
              </a:rPr>
              <a:t>三、危险化学品事故的控制和防护措施</a:t>
            </a:r>
            <a:endParaRPr lang="zh-CN" altLang="en-US" sz="2800" dirty="0" smtClean="0">
              <a:solidFill>
                <a:srgbClr val="FF0000"/>
              </a:solidFill>
              <a:ea typeface="宋体" panose="02010600030101010101" pitchFamily="2" charset="-122"/>
            </a:endParaRPr>
          </a:p>
        </p:txBody>
      </p:sp>
      <p:sp>
        <p:nvSpPr>
          <p:cNvPr id="19" name="Rectangle 3"/>
          <p:cNvSpPr txBox="1">
            <a:spLocks noChangeArrowheads="1"/>
          </p:cNvSpPr>
          <p:nvPr/>
        </p:nvSpPr>
        <p:spPr>
          <a:xfrm>
            <a:off x="590872" y="1711349"/>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buFont typeface="Wingdings" panose="05000000000000000000" pitchFamily="2" charset="2"/>
              <a:buNone/>
            </a:pPr>
            <a:r>
              <a:rPr lang="zh-CN" altLang="en-US" sz="2000" b="1" dirty="0" smtClean="0">
                <a:ea typeface="宋体" panose="02010600030101010101" pitchFamily="2" charset="-122"/>
              </a:rPr>
              <a:t>本章节小结：</a:t>
            </a:r>
            <a:endParaRPr lang="zh-CN" altLang="en-US" sz="2000" b="1" dirty="0" smtClean="0">
              <a:ea typeface="宋体" panose="02010600030101010101" pitchFamily="2" charset="-122"/>
            </a:endParaRPr>
          </a:p>
          <a:p>
            <a:r>
              <a:rPr lang="en-US" altLang="zh-CN" sz="2000" b="1" dirty="0" smtClean="0">
                <a:solidFill>
                  <a:srgbClr val="3333CC"/>
                </a:solidFill>
                <a:ea typeface="宋体" panose="02010600030101010101" pitchFamily="2" charset="-122"/>
              </a:rPr>
              <a:t>1</a:t>
            </a:r>
            <a:r>
              <a:rPr lang="zh-CN" altLang="en-US" sz="2000" b="1" dirty="0">
                <a:solidFill>
                  <a:srgbClr val="3333CC"/>
                </a:solidFill>
                <a:ea typeface="宋体" panose="02010600030101010101" pitchFamily="2" charset="-122"/>
              </a:rPr>
              <a:t>、</a:t>
            </a:r>
            <a:r>
              <a:rPr lang="zh-CN" altLang="en-US" sz="2000" b="1" dirty="0" smtClean="0">
                <a:solidFill>
                  <a:srgbClr val="3333CC"/>
                </a:solidFill>
                <a:ea typeface="宋体" panose="02010600030101010101" pitchFamily="2" charset="-122"/>
              </a:rPr>
              <a:t>危险化学品中毒、污染事故的预防控 制措施</a:t>
            </a:r>
            <a:endParaRPr lang="en-US" altLang="zh-CN" sz="2000" b="1" dirty="0" smtClean="0">
              <a:solidFill>
                <a:srgbClr val="3333CC"/>
              </a:solidFill>
              <a:ea typeface="宋体" panose="02010600030101010101" pitchFamily="2" charset="-122"/>
            </a:endParaRPr>
          </a:p>
          <a:p>
            <a:pPr marL="0" indent="0">
              <a:buNone/>
            </a:pPr>
            <a:r>
              <a:rPr lang="en-US" altLang="zh-CN" sz="2000" b="1" dirty="0" smtClean="0">
                <a:solidFill>
                  <a:srgbClr val="3333CC"/>
                </a:solidFill>
                <a:ea typeface="宋体" panose="02010600030101010101" pitchFamily="2" charset="-122"/>
              </a:rPr>
              <a:t>         </a:t>
            </a:r>
            <a:r>
              <a:rPr lang="zh-CN" altLang="en-US" sz="2000" b="1" dirty="0" smtClean="0">
                <a:solidFill>
                  <a:schemeClr val="accent1">
                    <a:lumMod val="75000"/>
                  </a:schemeClr>
                </a:solidFill>
                <a:ea typeface="宋体" panose="02010600030101010101" pitchFamily="2" charset="-122"/>
              </a:rPr>
              <a:t>（替代、变更工艺、隔离、通风、个体防护、卫生）</a:t>
            </a:r>
            <a:endParaRPr lang="en-US" altLang="zh-CN" sz="2000" b="1" dirty="0" smtClean="0">
              <a:solidFill>
                <a:schemeClr val="accent1">
                  <a:lumMod val="75000"/>
                </a:schemeClr>
              </a:solidFill>
              <a:ea typeface="宋体" panose="02010600030101010101" pitchFamily="2" charset="-122"/>
            </a:endParaRPr>
          </a:p>
          <a:p>
            <a:r>
              <a:rPr lang="en-US" altLang="zh-CN" sz="2000" b="1" dirty="0" smtClean="0">
                <a:solidFill>
                  <a:srgbClr val="3333CC"/>
                </a:solidFill>
                <a:ea typeface="宋体" panose="02010600030101010101" pitchFamily="2" charset="-122"/>
              </a:rPr>
              <a:t>2</a:t>
            </a:r>
            <a:r>
              <a:rPr lang="zh-CN" altLang="en-US" sz="2000" b="1" dirty="0">
                <a:solidFill>
                  <a:srgbClr val="3333CC"/>
                </a:solidFill>
                <a:ea typeface="宋体" panose="02010600030101010101" pitchFamily="2" charset="-122"/>
              </a:rPr>
              <a:t>、</a:t>
            </a:r>
            <a:r>
              <a:rPr lang="zh-CN" altLang="en-US" sz="2000" b="1" dirty="0" smtClean="0">
                <a:solidFill>
                  <a:srgbClr val="3333CC"/>
                </a:solidFill>
                <a:ea typeface="宋体" panose="02010600030101010101" pitchFamily="2" charset="-122"/>
              </a:rPr>
              <a:t>危险</a:t>
            </a:r>
            <a:r>
              <a:rPr lang="zh-CN" altLang="en-US" sz="2000" b="1" dirty="0">
                <a:solidFill>
                  <a:srgbClr val="3333CC"/>
                </a:solidFill>
                <a:ea typeface="宋体" panose="02010600030101010101" pitchFamily="2" charset="-122"/>
              </a:rPr>
              <a:t>化学品火灾爆炸事故的预防 </a:t>
            </a:r>
            <a:endParaRPr lang="zh-CN" altLang="en-US" sz="2000" b="1" dirty="0">
              <a:solidFill>
                <a:srgbClr val="3333CC"/>
              </a:solidFill>
              <a:ea typeface="宋体" panose="02010600030101010101" pitchFamily="2" charset="-122"/>
            </a:endParaRPr>
          </a:p>
          <a:p>
            <a:endParaRPr lang="en-US" altLang="zh-CN" sz="2000" b="1" dirty="0" smtClean="0">
              <a:solidFill>
                <a:srgbClr val="3333CC"/>
              </a:solidFill>
              <a:ea typeface="宋体" panose="02010600030101010101" pitchFamily="2" charset="-122"/>
            </a:endParaRPr>
          </a:p>
          <a:p>
            <a:r>
              <a:rPr lang="en-US" altLang="zh-CN" sz="2000" b="1" dirty="0" smtClean="0">
                <a:solidFill>
                  <a:srgbClr val="3333CC"/>
                </a:solidFill>
                <a:ea typeface="宋体" panose="02010600030101010101" pitchFamily="2" charset="-122"/>
              </a:rPr>
              <a:t>3</a:t>
            </a:r>
            <a:r>
              <a:rPr lang="zh-CN" altLang="en-US" sz="2000" b="1" dirty="0">
                <a:solidFill>
                  <a:srgbClr val="3333CC"/>
                </a:solidFill>
                <a:ea typeface="宋体" panose="02010600030101010101" pitchFamily="2" charset="-122"/>
              </a:rPr>
              <a:t>、</a:t>
            </a:r>
            <a:r>
              <a:rPr lang="zh-CN" altLang="en-US" sz="2000" b="1" dirty="0" smtClean="0">
                <a:solidFill>
                  <a:srgbClr val="3333CC"/>
                </a:solidFill>
                <a:ea typeface="宋体" panose="02010600030101010101" pitchFamily="2" charset="-122"/>
              </a:rPr>
              <a:t>危险</a:t>
            </a:r>
            <a:r>
              <a:rPr lang="zh-CN" altLang="en-US" sz="2000" b="1" dirty="0">
                <a:solidFill>
                  <a:srgbClr val="3333CC"/>
                </a:solidFill>
                <a:ea typeface="宋体" panose="02010600030101010101" pitchFamily="2" charset="-122"/>
              </a:rPr>
              <a:t>化学品的运输</a:t>
            </a:r>
            <a:r>
              <a:rPr lang="zh-CN" altLang="en-US" sz="2000" b="1" dirty="0" smtClean="0">
                <a:solidFill>
                  <a:srgbClr val="3333CC"/>
                </a:solidFill>
                <a:ea typeface="宋体" panose="02010600030101010101" pitchFamily="2" charset="-122"/>
              </a:rPr>
              <a:t>安全 </a:t>
            </a:r>
            <a:endParaRPr lang="zh-CN" altLang="en-US" sz="2000" b="1" dirty="0">
              <a:solidFill>
                <a:srgbClr val="3333CC"/>
              </a:solidFill>
              <a:ea typeface="宋体" panose="02010600030101010101" pitchFamily="2" charset="-122"/>
            </a:endParaRPr>
          </a:p>
          <a:p>
            <a:endParaRPr lang="en-US" altLang="zh-CN" sz="2000" b="1" dirty="0" smtClean="0">
              <a:solidFill>
                <a:srgbClr val="3333CC"/>
              </a:solidFill>
              <a:ea typeface="宋体" panose="02010600030101010101" pitchFamily="2" charset="-122"/>
            </a:endParaRPr>
          </a:p>
          <a:p>
            <a:r>
              <a:rPr lang="en-US" altLang="zh-CN" sz="2000" b="1" dirty="0" smtClean="0">
                <a:solidFill>
                  <a:srgbClr val="3333CC"/>
                </a:solidFill>
                <a:ea typeface="宋体" panose="02010600030101010101" pitchFamily="2" charset="-122"/>
              </a:rPr>
              <a:t>4</a:t>
            </a:r>
            <a:r>
              <a:rPr lang="zh-CN" altLang="en-US" sz="2000" b="1" dirty="0">
                <a:solidFill>
                  <a:srgbClr val="3333CC"/>
                </a:solidFill>
                <a:ea typeface="宋体" panose="02010600030101010101" pitchFamily="2" charset="-122"/>
              </a:rPr>
              <a:t>、</a:t>
            </a:r>
            <a:r>
              <a:rPr lang="zh-CN" altLang="en-US" sz="2000" b="1" dirty="0" smtClean="0">
                <a:solidFill>
                  <a:srgbClr val="3333CC"/>
                </a:solidFill>
                <a:ea typeface="宋体" panose="02010600030101010101" pitchFamily="2" charset="-122"/>
              </a:rPr>
              <a:t>危险化学品的储存安全</a:t>
            </a:r>
            <a:endParaRPr lang="zh-CN" altLang="en-US" sz="2000" b="1" dirty="0" smtClean="0">
              <a:solidFill>
                <a:srgbClr val="3333CC"/>
              </a:solidFill>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980728"/>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smtClean="0">
                <a:solidFill>
                  <a:srgbClr val="FF0000"/>
                </a:solidFill>
              </a:rPr>
              <a:t>四</a:t>
            </a:r>
            <a:r>
              <a:rPr lang="en-US" altLang="zh-CN" sz="2800" b="1" dirty="0" smtClean="0">
                <a:solidFill>
                  <a:srgbClr val="FF0000"/>
                </a:solidFill>
              </a:rPr>
              <a:t>.</a:t>
            </a:r>
            <a:r>
              <a:rPr lang="zh-CN" altLang="en-US" sz="2800" b="1" dirty="0">
                <a:solidFill>
                  <a:srgbClr val="FF0000"/>
                </a:solidFill>
              </a:rPr>
              <a:t>危险化学品事故的处理方法</a:t>
            </a:r>
            <a:endParaRPr lang="zh-CN" altLang="en-US" sz="2800" b="1" dirty="0">
              <a:solidFill>
                <a:srgbClr val="FF0000"/>
              </a:solidFill>
            </a:endParaRPr>
          </a:p>
        </p:txBody>
      </p:sp>
      <p:sp>
        <p:nvSpPr>
          <p:cNvPr id="4" name="Rectangle 3"/>
          <p:cNvSpPr txBox="1">
            <a:spLocks noChangeArrowheads="1"/>
          </p:cNvSpPr>
          <p:nvPr/>
        </p:nvSpPr>
        <p:spPr>
          <a:xfrm>
            <a:off x="395536" y="1628800"/>
            <a:ext cx="8229600" cy="4886325"/>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r>
              <a:rPr lang="en-US" altLang="zh-CN" sz="2400" dirty="0" smtClean="0">
                <a:solidFill>
                  <a:srgbClr val="FF0000"/>
                </a:solidFill>
                <a:ea typeface="宋体" panose="02010600030101010101" pitchFamily="2" charset="-122"/>
              </a:rPr>
              <a:t>1. </a:t>
            </a:r>
            <a:r>
              <a:rPr lang="zh-CN" altLang="en-US" sz="2400" dirty="0" smtClean="0">
                <a:solidFill>
                  <a:srgbClr val="FF0000"/>
                </a:solidFill>
                <a:ea typeface="宋体" panose="02010600030101010101" pitchFamily="2" charset="-122"/>
              </a:rPr>
              <a:t>酸碱烧伤的应急处理方法</a:t>
            </a:r>
            <a:r>
              <a:rPr lang="zh-CN" altLang="en-US" dirty="0" smtClean="0">
                <a:ea typeface="宋体" panose="02010600030101010101" pitchFamily="2" charset="-122"/>
              </a:rPr>
              <a:t>   </a:t>
            </a:r>
            <a:endParaRPr lang="zh-CN" altLang="en-US" dirty="0" smtClean="0">
              <a:ea typeface="宋体" panose="02010600030101010101" pitchFamily="2" charset="-122"/>
            </a:endParaRPr>
          </a:p>
          <a:p>
            <a:r>
              <a:rPr lang="en-US" altLang="zh-CN" sz="2000" dirty="0" smtClean="0">
                <a:solidFill>
                  <a:srgbClr val="3333CC"/>
                </a:solidFill>
                <a:ea typeface="宋体" panose="02010600030101010101" pitchFamily="2" charset="-122"/>
              </a:rPr>
              <a:t>1.1 </a:t>
            </a:r>
            <a:r>
              <a:rPr lang="zh-CN" altLang="en-US" sz="2000" dirty="0" smtClean="0">
                <a:solidFill>
                  <a:srgbClr val="3333CC"/>
                </a:solidFill>
                <a:ea typeface="宋体" panose="02010600030101010101" pitchFamily="2" charset="-122"/>
              </a:rPr>
              <a:t>强酸</a:t>
            </a:r>
            <a:r>
              <a:rPr lang="zh-CN" altLang="en-US" sz="2000" dirty="0" smtClean="0">
                <a:ea typeface="宋体" panose="02010600030101010101" pitchFamily="2" charset="-122"/>
              </a:rPr>
              <a:t>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①、沾着皮肤时，用大量水冲洗</a:t>
            </a:r>
            <a:r>
              <a:rPr lang="en-US" altLang="zh-CN" sz="2000" dirty="0" smtClean="0">
                <a:ea typeface="宋体" panose="02010600030101010101" pitchFamily="2" charset="-122"/>
              </a:rPr>
              <a:t>15</a:t>
            </a:r>
            <a:r>
              <a:rPr lang="zh-CN" altLang="en-US" sz="2000" dirty="0" smtClean="0">
                <a:ea typeface="宋体" panose="02010600030101010101" pitchFamily="2" charset="-122"/>
              </a:rPr>
              <a:t>分钟。如果立刻进行中和，因会产生中和热，而有进一步扩大伤害的危险。因此，经充分水洗后，再用碳酸氢钠之类稀碱液或肥皂进行洗涤。但是，当沾着草酸时，若用碳酸氢钠中和，因为由碱而产生很强的刺激物，故不宜使用。此外，也可以用镁盐和钙盐中和。  </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②、进入眼睛时，撑开眼睑，用水连续洗涤</a:t>
            </a:r>
            <a:r>
              <a:rPr lang="en-US" altLang="zh-CN" sz="2000" dirty="0" smtClean="0">
                <a:ea typeface="宋体" panose="02010600030101010101" pitchFamily="2" charset="-122"/>
              </a:rPr>
              <a:t>15</a:t>
            </a:r>
            <a:r>
              <a:rPr lang="zh-CN" altLang="en-US" sz="2000" dirty="0" smtClean="0">
                <a:ea typeface="宋体" panose="02010600030101010101" pitchFamily="2" charset="-122"/>
              </a:rPr>
              <a:t>分钟。   </a:t>
            </a:r>
            <a:endParaRPr lang="zh-CN" altLang="en-US" sz="2000" dirty="0" smtClean="0">
              <a:ea typeface="宋体" panose="02010600030101010101" pitchFamily="2" charset="-122"/>
            </a:endParaRPr>
          </a:p>
          <a:p>
            <a:r>
              <a:rPr lang="en-US" altLang="zh-CN" sz="2000" dirty="0" smtClean="0">
                <a:solidFill>
                  <a:srgbClr val="3333CC"/>
                </a:solidFill>
                <a:ea typeface="宋体" panose="02010600030101010101" pitchFamily="2" charset="-122"/>
              </a:rPr>
              <a:t>1.2  </a:t>
            </a:r>
            <a:r>
              <a:rPr lang="zh-CN" altLang="en-US" sz="2000" dirty="0" smtClean="0">
                <a:solidFill>
                  <a:srgbClr val="3333CC"/>
                </a:solidFill>
                <a:ea typeface="宋体" panose="02010600030101010101" pitchFamily="2" charset="-122"/>
              </a:rPr>
              <a:t>强碱 </a:t>
            </a:r>
            <a:endParaRPr lang="zh-CN" altLang="en-US" sz="2000" dirty="0" smtClean="0">
              <a:solidFill>
                <a:srgbClr val="3333CC"/>
              </a:solidFill>
              <a:ea typeface="宋体" panose="02010600030101010101" pitchFamily="2" charset="-122"/>
            </a:endParaRPr>
          </a:p>
          <a:p>
            <a:r>
              <a:rPr lang="zh-CN" altLang="en-US" sz="2000" dirty="0" smtClean="0">
                <a:ea typeface="宋体" panose="02010600030101010101" pitchFamily="2" charset="-122"/>
              </a:rPr>
              <a:t>①、沾着皮肤时，立刻脱去衣服，尽快用水冲洗至皮肤不滑止。接着用经水稀释的醋酸或柠檬汁等进行中和。但是，若沾着生石灰时，则用油之类东西，先除去生石灰。</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②、进入眼睛时，撑开眼睑，用水连续洗涤</a:t>
            </a:r>
            <a:r>
              <a:rPr lang="en-US" altLang="zh-CN" sz="2000" dirty="0" smtClean="0">
                <a:ea typeface="宋体" panose="02010600030101010101" pitchFamily="2" charset="-122"/>
              </a:rPr>
              <a:t>15</a:t>
            </a:r>
            <a:r>
              <a:rPr lang="zh-CN" altLang="en-US" sz="2000" dirty="0" smtClean="0">
                <a:ea typeface="宋体" panose="02010600030101010101" pitchFamily="2" charset="-122"/>
              </a:rPr>
              <a:t>分钟。</a:t>
            </a:r>
            <a:endParaRPr lang="zh-CN" altLang="en-US" sz="20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899592" y="1628800"/>
            <a:ext cx="73152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pPr>
            <a:r>
              <a:rPr kumimoji="1" lang="zh-CN" altLang="en-US" sz="2800" b="1" dirty="0">
                <a:solidFill>
                  <a:srgbClr val="0000CC"/>
                </a:solidFill>
                <a:latin typeface="楷体_GB2312" pitchFamily="49" charset="-122"/>
                <a:ea typeface="楷体_GB2312" pitchFamily="49" charset="-122"/>
              </a:rPr>
              <a:t>爆炸品的主要特性</a:t>
            </a:r>
            <a:endParaRPr kumimoji="1" lang="zh-CN" altLang="en-US" sz="2800" b="1" dirty="0">
              <a:solidFill>
                <a:srgbClr val="0000CC"/>
              </a:solidFill>
              <a:latin typeface="楷体_GB2312" pitchFamily="49" charset="-122"/>
              <a:ea typeface="楷体_GB2312" pitchFamily="49" charset="-122"/>
            </a:endParaRPr>
          </a:p>
          <a:p>
            <a:pPr eaLnBrk="1" hangingPunct="1">
              <a:lnSpc>
                <a:spcPct val="120000"/>
              </a:lnSpc>
            </a:pPr>
            <a:endParaRPr kumimoji="1" lang="zh-CN" altLang="en-US" sz="2400" b="1" dirty="0">
              <a:latin typeface="楷体_GB2312" pitchFamily="49" charset="-122"/>
              <a:ea typeface="楷体_GB2312" pitchFamily="49" charset="-122"/>
            </a:endParaRPr>
          </a:p>
          <a:p>
            <a:pPr eaLnBrk="1" hangingPunct="1">
              <a:lnSpc>
                <a:spcPct val="12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爆炸性</a:t>
            </a:r>
            <a:endParaRPr lang="zh-CN" altLang="en-US" sz="2000" b="1" dirty="0">
              <a:latin typeface="楷体_GB2312" pitchFamily="49" charset="-122"/>
              <a:ea typeface="楷体_GB2312" pitchFamily="49" charset="-122"/>
            </a:endParaRPr>
          </a:p>
          <a:p>
            <a:pPr eaLnBrk="1" hangingPunct="1">
              <a:lnSpc>
                <a:spcPct val="120000"/>
              </a:lnSpc>
            </a:pPr>
            <a:r>
              <a:rPr lang="zh-CN" altLang="en-US" sz="2000" b="1" dirty="0">
                <a:latin typeface="楷体_GB2312" pitchFamily="49" charset="-122"/>
                <a:ea typeface="楷体_GB2312" pitchFamily="49" charset="-122"/>
              </a:rPr>
              <a:t>    </a:t>
            </a:r>
            <a:r>
              <a:rPr lang="zh-CN" altLang="en-US" sz="2000" b="1" u="sng" dirty="0">
                <a:latin typeface="楷体_GB2312" pitchFamily="49" charset="-122"/>
                <a:ea typeface="楷体_GB2312" pitchFamily="49" charset="-122"/>
              </a:rPr>
              <a:t>受热、撞击、摩擦、遇明火等易发生爆炸</a:t>
            </a:r>
            <a:r>
              <a:rPr lang="zh-CN" altLang="en-US" sz="2000" b="1" dirty="0">
                <a:latin typeface="楷体_GB2312" pitchFamily="49" charset="-122"/>
                <a:ea typeface="楷体_GB2312" pitchFamily="49" charset="-122"/>
              </a:rPr>
              <a:t>。</a:t>
            </a:r>
            <a:endParaRPr lang="zh-CN" altLang="en-US" sz="2000" b="1" dirty="0">
              <a:latin typeface="楷体_GB2312" pitchFamily="49" charset="-122"/>
              <a:ea typeface="楷体_GB2312" pitchFamily="49" charset="-122"/>
            </a:endParaRPr>
          </a:p>
          <a:p>
            <a:pPr eaLnBrk="1" hangingPunct="1">
              <a:lnSpc>
                <a:spcPct val="120000"/>
              </a:lnSpc>
            </a:pPr>
            <a:endParaRPr lang="zh-CN" altLang="en-US" sz="2000" b="1" dirty="0">
              <a:latin typeface="楷体_GB2312" pitchFamily="49" charset="-122"/>
              <a:ea typeface="楷体_GB2312" pitchFamily="49" charset="-122"/>
            </a:endParaRPr>
          </a:p>
          <a:p>
            <a:pPr eaLnBrk="1" hangingPunct="1">
              <a:lnSpc>
                <a:spcPct val="120000"/>
              </a:lnSpc>
            </a:pPr>
            <a:r>
              <a:rPr kumimoji="1" lang="zh-CN" altLang="en-US"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殉爆</a:t>
            </a:r>
            <a:endParaRPr lang="zh-CN" altLang="en-US" sz="2000" b="1" dirty="0">
              <a:latin typeface="楷体_GB2312" pitchFamily="49" charset="-122"/>
              <a:ea typeface="楷体_GB2312" pitchFamily="49" charset="-122"/>
            </a:endParaRPr>
          </a:p>
          <a:p>
            <a:pPr eaLnBrk="1" hangingPunct="1">
              <a:lnSpc>
                <a:spcPct val="120000"/>
              </a:lnSpc>
            </a:pPr>
            <a:r>
              <a:rPr lang="zh-CN" altLang="en-US" sz="2000" b="1" dirty="0">
                <a:latin typeface="楷体_GB2312" pitchFamily="49" charset="-122"/>
                <a:ea typeface="楷体_GB2312" pitchFamily="49" charset="-122"/>
              </a:rPr>
              <a:t>    当炸药爆炸时，能引起位于一定距离之外的炸药也发生爆炸，这种现象称为殉爆。殉爆发生的原因是冲击波的传播作用，距离越近冲击波强度越大。</a:t>
            </a:r>
            <a:endParaRPr lang="zh-CN" altLang="en-US" sz="20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a:solidFill>
                  <a:srgbClr val="FF0000"/>
                </a:solidFill>
              </a:rPr>
              <a:t>四</a:t>
            </a:r>
            <a:r>
              <a:rPr lang="en-US" altLang="zh-CN" sz="2800" b="1" dirty="0" smtClean="0">
                <a:solidFill>
                  <a:srgbClr val="FF0000"/>
                </a:solidFill>
              </a:rPr>
              <a:t>.</a:t>
            </a:r>
            <a:r>
              <a:rPr lang="zh-CN" altLang="en-US" sz="2800" b="1" dirty="0">
                <a:solidFill>
                  <a:srgbClr val="FF0000"/>
                </a:solidFill>
              </a:rPr>
              <a:t>危险化学品事故的处理方法</a:t>
            </a:r>
            <a:endParaRPr lang="zh-CN" altLang="en-US" sz="2800" b="1" dirty="0">
              <a:solidFill>
                <a:srgbClr val="FF0000"/>
              </a:solidFill>
            </a:endParaRPr>
          </a:p>
        </p:txBody>
      </p:sp>
      <p:sp>
        <p:nvSpPr>
          <p:cNvPr id="5" name="Rectangle 3"/>
          <p:cNvSpPr txBox="1">
            <a:spLocks noChangeArrowheads="1"/>
          </p:cNvSpPr>
          <p:nvPr/>
        </p:nvSpPr>
        <p:spPr>
          <a:xfrm>
            <a:off x="395536" y="1772816"/>
            <a:ext cx="8496944"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r>
              <a:rPr lang="en-US" altLang="zh-CN" sz="2400" dirty="0" smtClean="0">
                <a:solidFill>
                  <a:srgbClr val="FF0000"/>
                </a:solidFill>
                <a:ea typeface="宋体" panose="02010600030101010101" pitchFamily="2" charset="-122"/>
              </a:rPr>
              <a:t>2 </a:t>
            </a:r>
            <a:r>
              <a:rPr lang="zh-CN" altLang="en-US" sz="2400" dirty="0" smtClean="0">
                <a:solidFill>
                  <a:srgbClr val="FF0000"/>
                </a:solidFill>
                <a:ea typeface="宋体" panose="02010600030101010101" pitchFamily="2" charset="-122"/>
              </a:rPr>
              <a:t>中毒处置方案</a:t>
            </a:r>
            <a:endParaRPr lang="zh-CN" altLang="en-US" sz="2400" dirty="0" smtClean="0">
              <a:solidFill>
                <a:srgbClr val="FF0000"/>
              </a:solidFill>
              <a:ea typeface="宋体" panose="02010600030101010101" pitchFamily="2" charset="-122"/>
            </a:endParaRPr>
          </a:p>
          <a:p>
            <a:r>
              <a:rPr lang="zh-CN" altLang="en-US" sz="2000" dirty="0" smtClean="0">
                <a:ea typeface="宋体" panose="02010600030101010101" pitchFamily="2" charset="-122"/>
              </a:rPr>
              <a:t>（</a:t>
            </a:r>
            <a:r>
              <a:rPr lang="en-US" altLang="zh-CN" sz="2000" dirty="0" smtClean="0">
                <a:ea typeface="宋体" panose="02010600030101010101" pitchFamily="2" charset="-122"/>
              </a:rPr>
              <a:t>1</a:t>
            </a:r>
            <a:r>
              <a:rPr lang="zh-CN" altLang="en-US" sz="2000" dirty="0" smtClean="0">
                <a:ea typeface="宋体" panose="02010600030101010101" pitchFamily="2" charset="-122"/>
              </a:rPr>
              <a:t>）发生急性中毒应立即将中毒者送医院急救，并向院方提供中毒的原因、毒物名称等；</a:t>
            </a:r>
            <a:endParaRPr lang="zh-CN" altLang="en-US" sz="2000" dirty="0" smtClean="0">
              <a:ea typeface="宋体" panose="02010600030101010101" pitchFamily="2" charset="-122"/>
            </a:endParaRPr>
          </a:p>
          <a:p>
            <a:r>
              <a:rPr lang="zh-CN" altLang="en-US" sz="2000" dirty="0" smtClean="0">
                <a:ea typeface="宋体" panose="02010600030101010101" pitchFamily="2" charset="-122"/>
              </a:rPr>
              <a:t>（</a:t>
            </a:r>
            <a:r>
              <a:rPr lang="en-US" altLang="zh-CN" sz="2000" dirty="0" smtClean="0">
                <a:ea typeface="宋体" panose="02010600030101010101" pitchFamily="2" charset="-122"/>
              </a:rPr>
              <a:t>2</a:t>
            </a:r>
            <a:r>
              <a:rPr lang="zh-CN" altLang="en-US" sz="2000" dirty="0" smtClean="0">
                <a:ea typeface="宋体" panose="02010600030101010101" pitchFamily="2" charset="-122"/>
              </a:rPr>
              <a:t>）若不能立即到达医院，可采取现场急救处理：吸入中毒者，迅速脱离中毒现场，向上风向转移至新鲜空气处，松开患者衣领和裤带；口服中毒者，应立即用催吐的方法使毒物吐出。</a:t>
            </a:r>
            <a:endParaRPr lang="zh-CN" altLang="en-US" sz="2000" dirty="0" smtClean="0">
              <a:ea typeface="宋体" panose="02010600030101010101" pitchFamily="2" charset="-122"/>
            </a:endParaRPr>
          </a:p>
        </p:txBody>
      </p:sp>
      <p:sp>
        <p:nvSpPr>
          <p:cNvPr id="4" name="Rectangle 3"/>
          <p:cNvSpPr txBox="1">
            <a:spLocks noChangeArrowheads="1"/>
          </p:cNvSpPr>
          <p:nvPr/>
        </p:nvSpPr>
        <p:spPr>
          <a:xfrm>
            <a:off x="323528" y="4293096"/>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r>
              <a:rPr lang="en-US" altLang="zh-CN" sz="2400" dirty="0" smtClean="0">
                <a:solidFill>
                  <a:srgbClr val="FF0000"/>
                </a:solidFill>
                <a:ea typeface="宋体" panose="02010600030101010101" pitchFamily="2" charset="-122"/>
              </a:rPr>
              <a:t>3 </a:t>
            </a:r>
            <a:r>
              <a:rPr lang="zh-CN" altLang="en-US" sz="2400" dirty="0" smtClean="0">
                <a:solidFill>
                  <a:srgbClr val="FF0000"/>
                </a:solidFill>
                <a:ea typeface="宋体" panose="02010600030101010101" pitchFamily="2" charset="-122"/>
              </a:rPr>
              <a:t>电击应急处理方法</a:t>
            </a:r>
            <a:r>
              <a:rPr lang="zh-CN" altLang="en-US" sz="2400" dirty="0" smtClean="0">
                <a:ea typeface="宋体" panose="02010600030101010101" pitchFamily="2" charset="-122"/>
              </a:rPr>
              <a:t> </a:t>
            </a:r>
            <a:endParaRPr lang="zh-CN" altLang="en-US" sz="2400" dirty="0" smtClean="0">
              <a:ea typeface="宋体" panose="02010600030101010101" pitchFamily="2" charset="-122"/>
            </a:endParaRPr>
          </a:p>
          <a:p>
            <a:r>
              <a:rPr lang="zh-CN" altLang="en-US" sz="2000" dirty="0" smtClean="0">
                <a:ea typeface="宋体" panose="02010600030101010101" pitchFamily="2" charset="-122"/>
              </a:rPr>
              <a:t>    救护人员一面注意防止自身触电，一面迅速将触电者拉离电源。其方法是：切断电源；用木柄斧头切断电线；使电流流向别的回路；或者用干燥的布带、皮带、把触电者从电线上拉开。如果触电者停止呼吸划脉搏停跳时，要立刻进行人工呼吸或心脏按摩。</a:t>
            </a:r>
            <a:endParaRPr lang="zh-CN" altLang="en-US" sz="20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smtClean="0">
                <a:solidFill>
                  <a:srgbClr val="FF0000"/>
                </a:solidFill>
              </a:rPr>
              <a:t>四</a:t>
            </a:r>
            <a:r>
              <a:rPr lang="en-US" altLang="zh-CN" sz="2800" b="1" dirty="0" smtClean="0">
                <a:solidFill>
                  <a:srgbClr val="FF0000"/>
                </a:solidFill>
              </a:rPr>
              <a:t>.</a:t>
            </a:r>
            <a:r>
              <a:rPr lang="zh-CN" altLang="en-US" sz="2800" b="1" dirty="0">
                <a:solidFill>
                  <a:srgbClr val="FF0000"/>
                </a:solidFill>
              </a:rPr>
              <a:t>危险化学品事故的处理方法</a:t>
            </a:r>
            <a:endParaRPr lang="zh-CN" altLang="en-US" sz="2800" b="1" dirty="0">
              <a:solidFill>
                <a:srgbClr val="FF0000"/>
              </a:solidFill>
            </a:endParaRPr>
          </a:p>
        </p:txBody>
      </p:sp>
      <p:sp>
        <p:nvSpPr>
          <p:cNvPr id="4" name="Rectangle 3"/>
          <p:cNvSpPr txBox="1">
            <a:spLocks noChangeArrowheads="1"/>
          </p:cNvSpPr>
          <p:nvPr/>
        </p:nvSpPr>
        <p:spPr>
          <a:xfrm>
            <a:off x="457200" y="1825327"/>
            <a:ext cx="8229600" cy="4772025"/>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80000"/>
              </a:lnSpc>
            </a:pPr>
            <a:r>
              <a:rPr lang="zh-CN" altLang="en-US" sz="1600" dirty="0" smtClean="0">
                <a:ea typeface="宋体" panose="02010600030101010101" pitchFamily="2" charset="-122"/>
              </a:rPr>
              <a:t> </a:t>
            </a:r>
            <a:r>
              <a:rPr lang="en-US" altLang="zh-CN" sz="2400" dirty="0" smtClean="0">
                <a:solidFill>
                  <a:srgbClr val="FF0000"/>
                </a:solidFill>
                <a:ea typeface="宋体" panose="02010600030101010101" pitchFamily="2" charset="-122"/>
              </a:rPr>
              <a:t>4 </a:t>
            </a:r>
            <a:r>
              <a:rPr lang="zh-CN" altLang="en-US" sz="2400" dirty="0" smtClean="0">
                <a:solidFill>
                  <a:srgbClr val="FF0000"/>
                </a:solidFill>
                <a:ea typeface="宋体" panose="02010600030101010101" pitchFamily="2" charset="-122"/>
              </a:rPr>
              <a:t>烧伤的应急处理方法：冷却</a:t>
            </a:r>
            <a:r>
              <a:rPr lang="zh-CN" altLang="en-US" sz="2400" dirty="0" smtClean="0">
                <a:ea typeface="宋体" panose="02010600030101010101" pitchFamily="2" charset="-122"/>
              </a:rPr>
              <a:t> </a:t>
            </a:r>
            <a:endParaRPr lang="zh-CN" altLang="en-US" sz="2400" dirty="0" smtClean="0">
              <a:ea typeface="宋体" panose="02010600030101010101" pitchFamily="2" charset="-122"/>
            </a:endParaRPr>
          </a:p>
          <a:p>
            <a:pPr>
              <a:lnSpc>
                <a:spcPct val="80000"/>
              </a:lnSpc>
              <a:buFont typeface="Wingdings" panose="05000000000000000000" pitchFamily="2" charset="2"/>
              <a:buNone/>
            </a:pPr>
            <a:r>
              <a:rPr lang="zh-CN" altLang="en-US" sz="1600" dirty="0" smtClean="0">
                <a:ea typeface="宋体" panose="02010600030101010101" pitchFamily="2" charset="-122"/>
              </a:rPr>
              <a:t> </a:t>
            </a:r>
            <a:endParaRPr lang="zh-CN" altLang="en-US" sz="1600" dirty="0" smtClean="0">
              <a:ea typeface="宋体" panose="02010600030101010101" pitchFamily="2" charset="-122"/>
            </a:endParaRPr>
          </a:p>
          <a:p>
            <a:pPr>
              <a:lnSpc>
                <a:spcPct val="80000"/>
              </a:lnSpc>
            </a:pPr>
            <a:r>
              <a:rPr lang="zh-CN" altLang="en-US" sz="1800" dirty="0" smtClean="0">
                <a:ea typeface="宋体" panose="02010600030101010101" pitchFamily="2" charset="-122"/>
              </a:rPr>
              <a:t>    烧伤时，作为急救处理措施，将其进行冷却是最为重要的。此一措施要在受伤现场立刻进行。烧着衣服时，立即浇水灭火，然后用自来水洗去烧坏的衣服，并慢慢切除或脱去没有烧坏的部分，注意避免碰伤烧伤面。至少连续冷却</a:t>
            </a:r>
            <a:r>
              <a:rPr lang="en-US" altLang="zh-CN" sz="1800" dirty="0" smtClean="0">
                <a:ea typeface="宋体" panose="02010600030101010101" pitchFamily="2" charset="-122"/>
              </a:rPr>
              <a:t>30</a:t>
            </a:r>
            <a:r>
              <a:rPr lang="zh-CN" altLang="en-US" sz="1800" dirty="0" smtClean="0">
                <a:ea typeface="宋体" panose="02010600030101010101" pitchFamily="2" charset="-122"/>
              </a:rPr>
              <a:t>分钟至</a:t>
            </a:r>
            <a:r>
              <a:rPr lang="en-US" altLang="zh-CN" sz="1800" dirty="0" smtClean="0">
                <a:ea typeface="宋体" panose="02010600030101010101" pitchFamily="2" charset="-122"/>
              </a:rPr>
              <a:t>2</a:t>
            </a:r>
            <a:r>
              <a:rPr lang="zh-CN" altLang="en-US" sz="1800" dirty="0" smtClean="0">
                <a:ea typeface="宋体" panose="02010600030101010101" pitchFamily="2" charset="-122"/>
              </a:rPr>
              <a:t>小时左右。冷却水的温度在</a:t>
            </a:r>
            <a:r>
              <a:rPr lang="en-US" altLang="zh-CN" sz="1800" dirty="0" smtClean="0">
                <a:ea typeface="宋体" panose="02010600030101010101" pitchFamily="2" charset="-122"/>
              </a:rPr>
              <a:t>10—15</a:t>
            </a:r>
            <a:r>
              <a:rPr lang="zh-CN" altLang="en-US" sz="1600" dirty="0" smtClean="0">
                <a:ea typeface="宋体" panose="02010600030101010101" pitchFamily="2" charset="-122"/>
              </a:rPr>
              <a:t>℃</a:t>
            </a:r>
            <a:r>
              <a:rPr lang="zh-CN" altLang="en-US" sz="1800" dirty="0" smtClean="0">
                <a:ea typeface="宋体" panose="02010600030101010101" pitchFamily="2" charset="-122"/>
              </a:rPr>
              <a:t>为合适，最好为要低于这个温度。为了防止发生疼痛和损伤细胞，受伤后采用迅速冷却的方法，在</a:t>
            </a:r>
            <a:r>
              <a:rPr lang="en-US" altLang="zh-CN" sz="1800" dirty="0" smtClean="0">
                <a:ea typeface="宋体" panose="02010600030101010101" pitchFamily="2" charset="-122"/>
              </a:rPr>
              <a:t>6</a:t>
            </a:r>
            <a:r>
              <a:rPr lang="zh-CN" altLang="en-US" sz="1800" dirty="0" smtClean="0">
                <a:ea typeface="宋体" panose="02010600030101010101" pitchFamily="2" charset="-122"/>
              </a:rPr>
              <a:t>小时内有较好发效果。对不便洗涤冷却的脸及身躯等部位，可用经自来水润湿的</a:t>
            </a:r>
            <a:r>
              <a:rPr lang="en-US" altLang="zh-CN" sz="1800" dirty="0" smtClean="0">
                <a:ea typeface="宋体" panose="02010600030101010101" pitchFamily="2" charset="-122"/>
              </a:rPr>
              <a:t>2—3</a:t>
            </a:r>
            <a:r>
              <a:rPr lang="zh-CN" altLang="en-US" sz="1800" dirty="0" smtClean="0">
                <a:ea typeface="宋体" panose="02010600030101010101" pitchFamily="2" charset="-122"/>
              </a:rPr>
              <a:t>条毛巾包上冰片，把它敷于烧伤面上。要十分注意经常移动毛巾，以防同一部位过冷。若患者口腔疼痛时，可给其含冰块。即便是小面积烧伤，如果只冷却</a:t>
            </a:r>
            <a:r>
              <a:rPr lang="en-US" altLang="zh-CN" sz="1800" dirty="0" smtClean="0">
                <a:ea typeface="宋体" panose="02010600030101010101" pitchFamily="2" charset="-122"/>
              </a:rPr>
              <a:t>5—10</a:t>
            </a:r>
            <a:r>
              <a:rPr lang="zh-CN" altLang="en-US" sz="1800" dirty="0" smtClean="0">
                <a:ea typeface="宋体" panose="02010600030101010101" pitchFamily="2" charset="-122"/>
              </a:rPr>
              <a:t>分钟，则效果甚微。因此，烧伤时，必须进行长时间的冷却。但是，大面积烧伤时，要将其进行冷却在技术上较难处理。同时，还应考虑到有发生休克的危险以及“尽快入医院”这一原则。因此，严重烧伤时，应用清洁的毛巾或被单盖上烧伤面，如果可能则一面冷却，一面立刻送医院治疗。</a:t>
            </a:r>
            <a:endParaRPr lang="zh-CN" altLang="en-US" sz="1800" dirty="0" smtClean="0">
              <a:ea typeface="宋体" panose="02010600030101010101" pitchFamily="2" charset="-122"/>
            </a:endParaRPr>
          </a:p>
          <a:p>
            <a:pPr>
              <a:lnSpc>
                <a:spcPct val="80000"/>
              </a:lnSpc>
            </a:pPr>
            <a:r>
              <a:rPr lang="zh-CN" altLang="en-US" sz="1800" dirty="0" smtClean="0">
                <a:solidFill>
                  <a:srgbClr val="FF0000"/>
                </a:solidFill>
                <a:ea typeface="宋体" panose="02010600030101010101" pitchFamily="2" charset="-122"/>
              </a:rPr>
              <a:t>治疗烧伤应注意的事项</a:t>
            </a:r>
            <a:r>
              <a:rPr lang="zh-CN" altLang="en-US" sz="1800" dirty="0" smtClean="0">
                <a:ea typeface="宋体" panose="02010600030101010101" pitchFamily="2" charset="-122"/>
              </a:rPr>
              <a:t> </a:t>
            </a:r>
            <a:endParaRPr lang="zh-CN" altLang="en-US" sz="1800" dirty="0" smtClean="0">
              <a:ea typeface="宋体" panose="02010600030101010101" pitchFamily="2" charset="-122"/>
            </a:endParaRPr>
          </a:p>
          <a:p>
            <a:pPr>
              <a:lnSpc>
                <a:spcPct val="80000"/>
              </a:lnSpc>
            </a:pPr>
            <a:r>
              <a:rPr lang="zh-CN" altLang="en-US" sz="1800" dirty="0" smtClean="0">
                <a:ea typeface="宋体" panose="02010600030101010101" pitchFamily="2" charset="-122"/>
              </a:rPr>
              <a:t>如果在烧伤面上涂油或硫酸锌油之类东西，则容易被细菌感染，因而决不可使用。用酱油涂擦是荒谬的。消毒时要用洗必泰或硫柳汞溶液，不可用红汞溶液，因涂红汞后，很难观察伤面。 </a:t>
            </a:r>
            <a:endParaRPr lang="zh-CN" altLang="en-US" sz="1800" dirty="0" smtClean="0">
              <a:ea typeface="宋体" panose="02010600030101010101" pitchFamily="2" charset="-122"/>
            </a:endParaRPr>
          </a:p>
          <a:p>
            <a:pPr>
              <a:lnSpc>
                <a:spcPct val="80000"/>
              </a:lnSpc>
            </a:pPr>
            <a:endParaRPr lang="zh-CN" altLang="en-US" sz="180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smtClean="0">
                <a:solidFill>
                  <a:srgbClr val="FF0000"/>
                </a:solidFill>
              </a:rPr>
              <a:t>四</a:t>
            </a:r>
            <a:r>
              <a:rPr lang="en-US" altLang="zh-CN" sz="2800" b="1" dirty="0" smtClean="0">
                <a:solidFill>
                  <a:srgbClr val="FF0000"/>
                </a:solidFill>
              </a:rPr>
              <a:t>.</a:t>
            </a:r>
            <a:r>
              <a:rPr lang="zh-CN" altLang="en-US" sz="2800" b="1" dirty="0">
                <a:solidFill>
                  <a:srgbClr val="FF0000"/>
                </a:solidFill>
              </a:rPr>
              <a:t>危险化学品事故的处理方法</a:t>
            </a:r>
            <a:endParaRPr lang="zh-CN" altLang="en-US" sz="2800" b="1" dirty="0">
              <a:solidFill>
                <a:srgbClr val="FF0000"/>
              </a:solidFill>
            </a:endParaRPr>
          </a:p>
        </p:txBody>
      </p:sp>
      <p:sp>
        <p:nvSpPr>
          <p:cNvPr id="3" name="Rectangle 3"/>
          <p:cNvSpPr txBox="1">
            <a:spLocks noChangeArrowheads="1"/>
          </p:cNvSpPr>
          <p:nvPr/>
        </p:nvSpPr>
        <p:spPr>
          <a:xfrm>
            <a:off x="457200" y="1927373"/>
            <a:ext cx="8229600" cy="4525963"/>
          </a:xfrm>
          <a:prstGeom prst="rect">
            <a:avLst/>
          </a:prstGeom>
        </p:spPr>
        <p:txBody>
          <a:bodyPr/>
          <a:lstStyle>
            <a:lvl1pPr marL="342900" indent="-342900" algn="l" defTabSz="0" rtl="0" eaLnBrk="0" fontAlgn="base" hangingPunct="0">
              <a:spcBef>
                <a:spcPct val="20000"/>
              </a:spcBef>
              <a:spcAft>
                <a:spcPct val="0"/>
              </a:spcAft>
              <a:buBlip>
                <a:blip r:embed="rId1"/>
              </a:buBlip>
              <a:defRPr sz="3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SzPct val="75000"/>
              <a:buBlip>
                <a:blip r:embed="rId2"/>
              </a:buBlip>
              <a:defRPr sz="2800">
                <a:solidFill>
                  <a:schemeClr val="tx1"/>
                </a:solidFill>
                <a:latin typeface="+mn-lt"/>
                <a:ea typeface="+mn-ea"/>
                <a:sym typeface="Calibri" panose="020F0502020204030204" pitchFamily="34" charset="0"/>
              </a:defRPr>
            </a:lvl2pPr>
            <a:lvl3pPr marL="1143000" indent="-228600" algn="l" defTabSz="0" rtl="0" eaLnBrk="0" fontAlgn="base" hangingPunct="0">
              <a:spcBef>
                <a:spcPct val="20000"/>
              </a:spcBef>
              <a:spcAft>
                <a:spcPct val="0"/>
              </a:spcAft>
              <a:buSzPct val="75000"/>
              <a:buChar char="•"/>
              <a:defRPr sz="2400">
                <a:solidFill>
                  <a:schemeClr val="tx1"/>
                </a:solidFill>
                <a:latin typeface="+mn-lt"/>
                <a:ea typeface="+mn-ea"/>
                <a:sym typeface="Calibri" panose="020F0502020204030204" pitchFamily="34" charset="0"/>
              </a:defRPr>
            </a:lvl3pPr>
            <a:lvl4pPr marL="1600200" indent="-228600" algn="l" defTabSz="0" rtl="0" eaLnBrk="0" fontAlgn="base" hangingPunct="0">
              <a:spcBef>
                <a:spcPct val="20000"/>
              </a:spcBef>
              <a:spcAft>
                <a:spcPct val="0"/>
              </a:spcAft>
              <a:buSzPct val="75000"/>
              <a:buChar char="–"/>
              <a:defRPr sz="2000">
                <a:solidFill>
                  <a:schemeClr val="tx1"/>
                </a:solidFill>
                <a:latin typeface="+mn-lt"/>
                <a:ea typeface="+mn-ea"/>
                <a:sym typeface="Calibri" panose="020F0502020204030204" pitchFamily="34" charset="0"/>
              </a:defRPr>
            </a:lvl4pPr>
            <a:lvl5pPr marL="20574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5pPr>
            <a:lvl6pPr marL="25146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6pPr>
            <a:lvl7pPr marL="29718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7pPr>
            <a:lvl8pPr marL="34290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8pPr>
            <a:lvl9pPr marL="3886200" indent="-228600" algn="l" defTabSz="0" rtl="0" eaLnBrk="0" fontAlgn="base" hangingPunct="0">
              <a:spcBef>
                <a:spcPct val="20000"/>
              </a:spcBef>
              <a:spcAft>
                <a:spcPct val="0"/>
              </a:spcAft>
              <a:buClr>
                <a:schemeClr val="tx2"/>
              </a:buClr>
              <a:buSzPct val="75000"/>
              <a:buChar char="–"/>
              <a:defRPr sz="2000">
                <a:solidFill>
                  <a:schemeClr val="tx1"/>
                </a:solidFill>
                <a:latin typeface="+mn-lt"/>
                <a:ea typeface="+mn-ea"/>
                <a:sym typeface="Calibri" panose="020F0502020204030204" pitchFamily="34" charset="0"/>
              </a:defRPr>
            </a:lvl9pPr>
          </a:lstStyle>
          <a:p>
            <a:pPr>
              <a:lnSpc>
                <a:spcPct val="90000"/>
              </a:lnSpc>
            </a:pPr>
            <a:r>
              <a:rPr lang="en-US" altLang="zh-CN" sz="2400" smtClean="0">
                <a:solidFill>
                  <a:srgbClr val="FF0000"/>
                </a:solidFill>
                <a:ea typeface="宋体" panose="02010600030101010101" pitchFamily="2" charset="-122"/>
              </a:rPr>
              <a:t>5 </a:t>
            </a:r>
            <a:r>
              <a:rPr lang="zh-CN" altLang="en-US" sz="2400" smtClean="0">
                <a:solidFill>
                  <a:srgbClr val="FF0000"/>
                </a:solidFill>
                <a:ea typeface="宋体" panose="02010600030101010101" pitchFamily="2" charset="-122"/>
              </a:rPr>
              <a:t>由玻璃等东西造成的外伤</a:t>
            </a:r>
            <a:r>
              <a:rPr lang="zh-CN" altLang="en-US" sz="2000" smtClean="0">
                <a:ea typeface="宋体" panose="02010600030101010101" pitchFamily="2" charset="-122"/>
              </a:rPr>
              <a:t> </a:t>
            </a: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    作为紧急处理，首先要止血。大量流血时，有发生休克的危险。</a:t>
            </a:r>
            <a:endParaRPr lang="zh-CN" altLang="en-US" sz="2000" smtClean="0">
              <a:ea typeface="宋体" panose="02010600030101010101" pitchFamily="2" charset="-122"/>
            </a:endParaRPr>
          </a:p>
          <a:p>
            <a:pPr>
              <a:lnSpc>
                <a:spcPct val="90000"/>
              </a:lnSpc>
              <a:buFont typeface="Wingdings" panose="05000000000000000000" pitchFamily="2" charset="2"/>
              <a:buNone/>
            </a:pPr>
            <a:r>
              <a:rPr lang="zh-CN" altLang="en-US" sz="2000" smtClean="0">
                <a:ea typeface="宋体" panose="02010600030101010101" pitchFamily="2" charset="-122"/>
              </a:rPr>
              <a:t> </a:t>
            </a:r>
            <a:endParaRPr lang="zh-CN" altLang="en-US" sz="2000" smtClean="0">
              <a:ea typeface="宋体" panose="02010600030101010101" pitchFamily="2" charset="-122"/>
            </a:endParaRPr>
          </a:p>
          <a:p>
            <a:pPr>
              <a:lnSpc>
                <a:spcPct val="90000"/>
              </a:lnSpc>
            </a:pPr>
            <a:r>
              <a:rPr lang="en-US" altLang="zh-CN" sz="2000" smtClean="0">
                <a:solidFill>
                  <a:srgbClr val="FF0000"/>
                </a:solidFill>
                <a:ea typeface="宋体" panose="02010600030101010101" pitchFamily="2" charset="-122"/>
              </a:rPr>
              <a:t>5.1 </a:t>
            </a:r>
            <a:r>
              <a:rPr lang="zh-CN" altLang="en-US" sz="2000" smtClean="0">
                <a:solidFill>
                  <a:srgbClr val="FF0000"/>
                </a:solidFill>
                <a:ea typeface="宋体" panose="02010600030101010101" pitchFamily="2" charset="-122"/>
              </a:rPr>
              <a:t>紧急止血法</a:t>
            </a:r>
            <a:r>
              <a:rPr lang="zh-CN" altLang="en-US" sz="2000" smtClean="0">
                <a:ea typeface="宋体" panose="02010600030101010101" pitchFamily="2" charset="-122"/>
              </a:rPr>
              <a:t> </a:t>
            </a: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    原则上可直接压迫部位进行止血。即使损伤动脉，也可用手指或纱布直接压迫损伤部位，即可止血。 </a:t>
            </a: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    由玻璃造成的外伤，必须先除去碎片。若不除去，当压迫止血时，即会把它压深。 </a:t>
            </a: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损伤四肢的血管时，可用手巾等东西将其捆扎止血，以前有用止血带止血。但其操作麻烦，仅在不得已的情况下，例如残留有玻璃碎片时，才使用它。一般情况下，手巾完全可以代用。 </a:t>
            </a:r>
            <a:endParaRPr lang="zh-CN" altLang="en-US" sz="2000" smtClean="0">
              <a:ea typeface="宋体" panose="02010600030101010101" pitchFamily="2" charset="-122"/>
            </a:endParaRPr>
          </a:p>
          <a:p>
            <a:pPr>
              <a:lnSpc>
                <a:spcPct val="90000"/>
              </a:lnSpc>
            </a:pPr>
            <a:r>
              <a:rPr lang="zh-CN" altLang="en-US" sz="2000" smtClean="0">
                <a:ea typeface="宋体" panose="02010600030101010101" pitchFamily="2" charset="-122"/>
              </a:rPr>
              <a:t>用手巾止血，要把它用力捆扎靠近损伤部位关键的地方。但长时间压迫。未稍部位产生非常疼痛时，可平均</a:t>
            </a:r>
            <a:r>
              <a:rPr lang="en-US" altLang="zh-CN" sz="2000" smtClean="0">
                <a:ea typeface="宋体" panose="02010600030101010101" pitchFamily="2" charset="-122"/>
              </a:rPr>
              <a:t>5</a:t>
            </a:r>
            <a:r>
              <a:rPr lang="zh-CN" altLang="en-US" sz="2000" smtClean="0">
                <a:ea typeface="宋体" panose="02010600030101010101" pitchFamily="2" charset="-122"/>
              </a:rPr>
              <a:t>分钟放毛巾一次，约经过一分钟再捆扎起来。 </a:t>
            </a:r>
            <a:endParaRPr lang="zh-CN" altLang="en-US" sz="200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a:solidFill>
                  <a:srgbClr val="FF0000"/>
                </a:solidFill>
              </a:rPr>
              <a:t>五</a:t>
            </a:r>
            <a:r>
              <a:rPr lang="en-US" altLang="zh-CN" sz="2800" b="1" dirty="0" smtClean="0">
                <a:solidFill>
                  <a:srgbClr val="FF0000"/>
                </a:solidFill>
              </a:rPr>
              <a:t>.</a:t>
            </a:r>
            <a:r>
              <a:rPr lang="zh-CN" altLang="en-US" sz="2800" b="1" dirty="0">
                <a:solidFill>
                  <a:srgbClr val="FF0000"/>
                </a:solidFill>
              </a:rPr>
              <a:t>危险化学品的突发事件的处理</a:t>
            </a:r>
            <a:endParaRPr lang="en-US" altLang="zh-CN" sz="2800" b="1" dirty="0">
              <a:solidFill>
                <a:srgbClr val="FF0000"/>
              </a:solidFill>
            </a:endParaRPr>
          </a:p>
        </p:txBody>
      </p:sp>
      <p:graphicFrame>
        <p:nvGraphicFramePr>
          <p:cNvPr id="3" name="Group 98"/>
          <p:cNvGraphicFramePr/>
          <p:nvPr/>
        </p:nvGraphicFramePr>
        <p:xfrm>
          <a:off x="518864" y="1768862"/>
          <a:ext cx="8229600" cy="4540458"/>
        </p:xfrm>
        <a:graphic>
          <a:graphicData uri="http://schemas.openxmlformats.org/drawingml/2006/table">
            <a:tbl>
              <a:tblPr>
                <a:tableStyleId>{ED083AE6-46FA-4A59-8FB0-9F97EB10719F}</a:tableStyleId>
              </a:tblPr>
              <a:tblGrid>
                <a:gridCol w="1930400"/>
                <a:gridCol w="6299200"/>
              </a:tblGrid>
              <a:tr h="439534">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800" b="1" u="none" strike="noStrike" cap="none" normalizeH="0" baseline="0" dirty="0" smtClean="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800" b="1" u="none" strike="noStrike" cap="none" normalizeH="0" baseline="0" dirty="0" smtClean="0">
                          <a:ln>
                            <a:noFill/>
                          </a:ln>
                          <a:solidFill>
                            <a:srgbClr val="FF0000"/>
                          </a:solidFill>
                          <a:effectLst/>
                        </a:rPr>
                        <a:t>化学品类型</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800" b="1" u="none" strike="noStrike" cap="none" normalizeH="0" baseline="0" dirty="0" smtClean="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800" b="1" u="none" strike="noStrike" cap="none" normalizeH="0" baseline="0" dirty="0" smtClean="0">
                          <a:ln>
                            <a:noFill/>
                          </a:ln>
                          <a:solidFill>
                            <a:srgbClr val="FF0000"/>
                          </a:solidFill>
                          <a:effectLst/>
                        </a:rPr>
                        <a:t>灭火方法和注意事项</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330359">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水溶性液体</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水、泡沫、抗溶性泡沫、二氧化碳、干粉、干砂</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582127">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非水溶性液体</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雾状水、泡沫、二氧化碳、干粉、干砂。相对密度小于</a:t>
                      </a:r>
                      <a:r>
                        <a:rPr kumimoji="0" lang="en-US" altLang="zh-CN" sz="1500" u="none" strike="noStrike" cap="none" normalizeH="0" baseline="0" dirty="0" smtClean="0">
                          <a:ln>
                            <a:noFill/>
                          </a:ln>
                          <a:effectLst/>
                        </a:rPr>
                        <a:t>1</a:t>
                      </a:r>
                      <a:r>
                        <a:rPr kumimoji="0" lang="zh-CN" altLang="en-US" sz="1500" u="none" strike="noStrike" cap="none" normalizeH="0" baseline="0" dirty="0" smtClean="0">
                          <a:ln>
                            <a:noFill/>
                          </a:ln>
                          <a:effectLst/>
                        </a:rPr>
                        <a:t>时，用水灭火无效</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582127">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与水不发生反应的固体</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水、泡沫、二氧化碳、干粉、干砂。高温熔融状态下的易燃固体，柱状水会引起沸溅或爆炸</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327696">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自燃化学品</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干粉、干砂，禁止用水和泡沫</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583458">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遇湿易燃化学品</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干粉、干砂，禁止用水和泡沫</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330359">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有机过氧化物</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雾状水、干砂、二氧化碳</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327696">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爆炸品</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雾状水，禁止用砂土压盖</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836556">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易燃气体</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切断气源。若不能切断气源，不能熄灭燃烧的气体；把容器搬到空旷处；在安全距离内，喷水冷却容器和防护周围设施</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bl>
          </a:graphicData>
        </a:graphic>
      </p:graphicFrame>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118443"/>
            <a:ext cx="6923112" cy="715962"/>
          </a:xfrm>
          <a:prstGeom prst="rect">
            <a:avLst/>
          </a:prstGeom>
        </p:spPr>
        <p:txBody>
          <a:bodyPr/>
          <a:lstStyle>
            <a:lvl1pPr algn="l" rtl="0" eaLnBrk="0" fontAlgn="base" hangingPunct="0">
              <a:spcBef>
                <a:spcPct val="0"/>
              </a:spcBef>
              <a:spcAft>
                <a:spcPct val="0"/>
              </a:spcAft>
              <a:defRPr sz="4000" i="1">
                <a:solidFill>
                  <a:schemeClr val="tx2"/>
                </a:solidFill>
                <a:latin typeface="+mj-lt"/>
                <a:ea typeface="+mj-ea"/>
                <a:cs typeface="+mj-cs"/>
                <a:sym typeface="Calibri" panose="020F0502020204030204" pitchFamily="34" charset="0"/>
              </a:defRPr>
            </a:lvl1pPr>
            <a:lvl2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2pPr>
            <a:lvl3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3pPr>
            <a:lvl4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4pPr>
            <a:lvl5pPr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5pPr>
            <a:lvl6pPr marL="4572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6pPr>
            <a:lvl7pPr marL="9144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7pPr>
            <a:lvl8pPr marL="13716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8pPr>
            <a:lvl9pPr marL="1828800" algn="l" rtl="0" eaLnBrk="0" fontAlgn="base" hangingPunct="0">
              <a:spcBef>
                <a:spcPct val="0"/>
              </a:spcBef>
              <a:spcAft>
                <a:spcPct val="0"/>
              </a:spcAft>
              <a:defRPr sz="4000" i="1">
                <a:solidFill>
                  <a:schemeClr val="tx2"/>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pPr>
            <a:r>
              <a:rPr lang="zh-CN" altLang="en-US" sz="2800" b="1" dirty="0">
                <a:solidFill>
                  <a:srgbClr val="FF0000"/>
                </a:solidFill>
              </a:rPr>
              <a:t>五</a:t>
            </a:r>
            <a:r>
              <a:rPr lang="en-US" altLang="zh-CN" sz="2800" b="1" dirty="0" smtClean="0">
                <a:solidFill>
                  <a:srgbClr val="FF0000"/>
                </a:solidFill>
              </a:rPr>
              <a:t>.</a:t>
            </a:r>
            <a:r>
              <a:rPr lang="zh-CN" altLang="en-US" sz="2800" b="1" dirty="0">
                <a:solidFill>
                  <a:srgbClr val="FF0000"/>
                </a:solidFill>
              </a:rPr>
              <a:t>危险化学品的突发事件的处理</a:t>
            </a:r>
            <a:endParaRPr lang="en-US" altLang="zh-CN" sz="2800" b="1" dirty="0">
              <a:solidFill>
                <a:srgbClr val="FF0000"/>
              </a:solidFill>
            </a:endParaRPr>
          </a:p>
        </p:txBody>
      </p:sp>
      <p:graphicFrame>
        <p:nvGraphicFramePr>
          <p:cNvPr id="3" name="Group 44"/>
          <p:cNvGraphicFramePr/>
          <p:nvPr/>
        </p:nvGraphicFramePr>
        <p:xfrm>
          <a:off x="446856" y="2072307"/>
          <a:ext cx="8229600" cy="3228901"/>
        </p:xfrm>
        <a:graphic>
          <a:graphicData uri="http://schemas.openxmlformats.org/drawingml/2006/table">
            <a:tbl>
              <a:tblPr>
                <a:tableStyleId>{BC89EF96-8CEA-46FF-86C4-4CE0E7609802}</a:tableStyleId>
              </a:tblPr>
              <a:tblGrid>
                <a:gridCol w="2058988"/>
                <a:gridCol w="6170612"/>
              </a:tblGrid>
              <a:tr h="715233">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化学品类型</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泄漏处置</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590931">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dirty="0" smtClean="0">
                          <a:ln>
                            <a:noFill/>
                          </a:ln>
                          <a:effectLst/>
                        </a:rPr>
                        <a:t>有毒气体或易燃气体</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en-US" altLang="zh-CN" sz="1500" u="none" strike="noStrike" cap="none" normalizeH="0" baseline="0" smtClean="0">
                          <a:ln>
                            <a:noFill/>
                          </a:ln>
                          <a:effectLst/>
                        </a:rPr>
                        <a:t>(1)</a:t>
                      </a:r>
                      <a:r>
                        <a:rPr kumimoji="0" lang="zh-CN" altLang="en-US" sz="1500" u="none" strike="noStrike" cap="none" normalizeH="0" baseline="0" smtClean="0">
                          <a:ln>
                            <a:noFill/>
                          </a:ln>
                          <a:effectLst/>
                        </a:rPr>
                        <a:t>迅速撤离至安全地点，隔离、切断火源； </a:t>
                      </a:r>
                      <a:r>
                        <a:rPr kumimoji="0" lang="en-US" altLang="zh-CN" sz="1500" u="none" strike="noStrike" cap="none" normalizeH="0" baseline="0" smtClean="0">
                          <a:ln>
                            <a:noFill/>
                          </a:ln>
                          <a:effectLst/>
                        </a:rPr>
                        <a:t>(2)</a:t>
                      </a:r>
                      <a:r>
                        <a:rPr kumimoji="0" lang="zh-CN" altLang="en-US" sz="1500" u="none" strike="noStrike" cap="none" normalizeH="0" baseline="0" smtClean="0">
                          <a:ln>
                            <a:noFill/>
                          </a:ln>
                          <a:effectLst/>
                        </a:rPr>
                        <a:t>应急人员进入现场的防护； </a:t>
                      </a:r>
                      <a:r>
                        <a:rPr kumimoji="0" lang="en-US" altLang="zh-CN" sz="1500" u="none" strike="noStrike" cap="none" normalizeH="0" baseline="0" smtClean="0">
                          <a:ln>
                            <a:noFill/>
                          </a:ln>
                          <a:effectLst/>
                        </a:rPr>
                        <a:t>(3)</a:t>
                      </a:r>
                      <a:r>
                        <a:rPr kumimoji="0" lang="zh-CN" altLang="en-US" sz="1500" u="none" strike="noStrike" cap="none" normalizeH="0" baseline="0" smtClean="0">
                          <a:ln>
                            <a:noFill/>
                          </a:ln>
                          <a:effectLst/>
                        </a:rPr>
                        <a:t>切断气源； </a:t>
                      </a:r>
                      <a:r>
                        <a:rPr kumimoji="0" lang="en-US" altLang="zh-CN" sz="1500" u="none" strike="noStrike" cap="none" normalizeH="0" baseline="0" smtClean="0">
                          <a:ln>
                            <a:noFill/>
                          </a:ln>
                          <a:effectLst/>
                        </a:rPr>
                        <a:t>(4)</a:t>
                      </a:r>
                      <a:r>
                        <a:rPr kumimoji="0" lang="zh-CN" altLang="en-US" sz="1500" u="none" strike="noStrike" cap="none" normalizeH="0" baseline="0" smtClean="0">
                          <a:ln>
                            <a:noFill/>
                          </a:ln>
                          <a:effectLst/>
                        </a:rPr>
                        <a:t>通风； </a:t>
                      </a:r>
                      <a:r>
                        <a:rPr kumimoji="0" lang="en-US" altLang="zh-CN" sz="1500" u="none" strike="noStrike" cap="none" normalizeH="0" baseline="0" smtClean="0">
                          <a:ln>
                            <a:noFill/>
                          </a:ln>
                          <a:effectLst/>
                        </a:rPr>
                        <a:t>(5)</a:t>
                      </a:r>
                      <a:r>
                        <a:rPr kumimoji="0" lang="zh-CN" altLang="en-US" sz="1500" u="none" strike="noStrike" cap="none" normalizeH="0" baseline="0" smtClean="0">
                          <a:ln>
                            <a:noFill/>
                          </a:ln>
                          <a:effectLst/>
                        </a:rPr>
                        <a:t>进行适当的技术处置</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1212514">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液体</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en-US" altLang="zh-CN" sz="1500" u="none" strike="noStrike" cap="none" normalizeH="0" baseline="0" dirty="0" smtClean="0">
                          <a:ln>
                            <a:noFill/>
                          </a:ln>
                          <a:effectLst/>
                        </a:rPr>
                        <a:t>(1)</a:t>
                      </a:r>
                      <a:r>
                        <a:rPr kumimoji="0" lang="zh-CN" altLang="en-US" sz="1500" u="none" strike="noStrike" cap="none" normalizeH="0" baseline="0" dirty="0" smtClean="0">
                          <a:ln>
                            <a:noFill/>
                          </a:ln>
                          <a:effectLst/>
                        </a:rPr>
                        <a:t>隔离，切断火源； </a:t>
                      </a:r>
                      <a:r>
                        <a:rPr kumimoji="0" lang="en-US" altLang="zh-CN" sz="1500" u="none" strike="noStrike" cap="none" normalizeH="0" baseline="0" dirty="0" smtClean="0">
                          <a:ln>
                            <a:noFill/>
                          </a:ln>
                          <a:effectLst/>
                        </a:rPr>
                        <a:t>(2)</a:t>
                      </a:r>
                      <a:r>
                        <a:rPr kumimoji="0" lang="zh-CN" altLang="en-US" sz="1500" u="none" strike="noStrike" cap="none" normalizeH="0" baseline="0" dirty="0" smtClean="0">
                          <a:ln>
                            <a:noFill/>
                          </a:ln>
                          <a:effectLst/>
                        </a:rPr>
                        <a:t>应急人员进入现场的防护； </a:t>
                      </a:r>
                      <a:r>
                        <a:rPr kumimoji="0" lang="en-US" altLang="zh-CN" sz="1500" u="none" strike="noStrike" cap="none" normalizeH="0" baseline="0" dirty="0" smtClean="0">
                          <a:ln>
                            <a:noFill/>
                          </a:ln>
                          <a:effectLst/>
                        </a:rPr>
                        <a:t>(3)</a:t>
                      </a:r>
                      <a:r>
                        <a:rPr kumimoji="0" lang="zh-CN" altLang="en-US" sz="1500" u="none" strike="noStrike" cap="none" normalizeH="0" baseline="0" dirty="0" smtClean="0">
                          <a:ln>
                            <a:noFill/>
                          </a:ln>
                          <a:effectLst/>
                        </a:rPr>
                        <a:t>堵漏； </a:t>
                      </a:r>
                      <a:r>
                        <a:rPr kumimoji="0" lang="en-US" altLang="zh-CN" sz="1500" u="none" strike="noStrike" cap="none" normalizeH="0" baseline="0" dirty="0" smtClean="0">
                          <a:ln>
                            <a:noFill/>
                          </a:ln>
                          <a:effectLst/>
                        </a:rPr>
                        <a:t>(4)</a:t>
                      </a:r>
                      <a:r>
                        <a:rPr kumimoji="0" lang="zh-CN" altLang="en-US" sz="1500" u="none" strike="noStrike" cap="none" normalizeH="0" baseline="0" dirty="0" smtClean="0">
                          <a:ln>
                            <a:noFill/>
                          </a:ln>
                          <a:effectLst/>
                        </a:rPr>
                        <a:t>在保障安全情况下，围堤收容或用惰性材料吸收，也可用其他适当的处理方法； </a:t>
                      </a:r>
                      <a:r>
                        <a:rPr kumimoji="0" lang="en-US" altLang="zh-CN" sz="1500" u="none" strike="noStrike" cap="none" normalizeH="0" baseline="0" dirty="0" smtClean="0">
                          <a:ln>
                            <a:noFill/>
                          </a:ln>
                          <a:effectLst/>
                        </a:rPr>
                        <a:t>(5)</a:t>
                      </a:r>
                      <a:r>
                        <a:rPr kumimoji="0" lang="zh-CN" altLang="en-US" sz="1500" u="none" strike="noStrike" cap="none" normalizeH="0" baseline="0" dirty="0" smtClean="0">
                          <a:ln>
                            <a:noFill/>
                          </a:ln>
                          <a:effectLst/>
                        </a:rPr>
                        <a:t>进行适当的技术处理</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r h="710223">
                <a:tc>
                  <a:txBody>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endParaRPr kumimoji="0" lang="zh-CN" altLang="en-US" sz="1500" u="none" strike="noStrike" cap="none" normalizeH="0" baseline="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altLang="en-US" sz="1500" u="none" strike="noStrike" cap="none" normalizeH="0" baseline="0" smtClean="0">
                          <a:ln>
                            <a:noFill/>
                          </a:ln>
                          <a:effectLst/>
                        </a:rPr>
                        <a:t>固体</a:t>
                      </a:r>
                      <a:endParaRPr kumimoji="0" lang="zh-CN" altLang="en-US" sz="15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en-US" altLang="zh-CN" sz="1500" u="none" strike="noStrike" cap="none" normalizeH="0" baseline="0" dirty="0" smtClean="0">
                          <a:ln>
                            <a:noFill/>
                          </a:ln>
                          <a:effectLst/>
                        </a:rPr>
                        <a:t>(1)</a:t>
                      </a:r>
                      <a:r>
                        <a:rPr kumimoji="0" lang="zh-CN" altLang="en-US" sz="1500" u="none" strike="noStrike" cap="none" normalizeH="0" baseline="0" dirty="0" smtClean="0">
                          <a:ln>
                            <a:noFill/>
                          </a:ln>
                          <a:effectLst/>
                        </a:rPr>
                        <a:t>隔离； </a:t>
                      </a:r>
                      <a:r>
                        <a:rPr kumimoji="0" lang="en-US" altLang="zh-CN" sz="1500" u="none" strike="noStrike" cap="none" normalizeH="0" baseline="0" dirty="0" smtClean="0">
                          <a:ln>
                            <a:noFill/>
                          </a:ln>
                          <a:effectLst/>
                        </a:rPr>
                        <a:t>(2)</a:t>
                      </a:r>
                      <a:r>
                        <a:rPr kumimoji="0" lang="zh-CN" altLang="en-US" sz="1500" u="none" strike="noStrike" cap="none" normalizeH="0" baseline="0" dirty="0" smtClean="0">
                          <a:ln>
                            <a:noFill/>
                          </a:ln>
                          <a:effectLst/>
                        </a:rPr>
                        <a:t>应急人员的防护； </a:t>
                      </a:r>
                      <a:r>
                        <a:rPr kumimoji="0" lang="en-US" altLang="zh-CN" sz="1500" u="none" strike="noStrike" cap="none" normalizeH="0" baseline="0" dirty="0" smtClean="0">
                          <a:ln>
                            <a:noFill/>
                          </a:ln>
                          <a:effectLst/>
                        </a:rPr>
                        <a:t>(3)</a:t>
                      </a:r>
                      <a:r>
                        <a:rPr kumimoji="0" lang="zh-CN" altLang="en-US" sz="1500" u="none" strike="noStrike" cap="none" normalizeH="0" baseline="0" dirty="0" smtClean="0">
                          <a:ln>
                            <a:noFill/>
                          </a:ln>
                          <a:effectLst/>
                        </a:rPr>
                        <a:t>堵漏； </a:t>
                      </a:r>
                      <a:r>
                        <a:rPr kumimoji="0" lang="en-US" altLang="zh-CN" sz="1500" u="none" strike="noStrike" cap="none" normalizeH="0" baseline="0" dirty="0" smtClean="0">
                          <a:ln>
                            <a:noFill/>
                          </a:ln>
                          <a:effectLst/>
                        </a:rPr>
                        <a:t>(4)</a:t>
                      </a:r>
                      <a:r>
                        <a:rPr kumimoji="0" lang="zh-CN" altLang="en-US" sz="1500" u="none" strike="noStrike" cap="none" normalizeH="0" baseline="0" dirty="0" smtClean="0">
                          <a:ln>
                            <a:noFill/>
                          </a:ln>
                          <a:effectLst/>
                        </a:rPr>
                        <a:t>用适当的工具直接收集； </a:t>
                      </a:r>
                      <a:r>
                        <a:rPr kumimoji="0" lang="en-US" altLang="zh-CN" sz="1500" u="none" strike="noStrike" cap="none" normalizeH="0" baseline="0" dirty="0" smtClean="0">
                          <a:ln>
                            <a:noFill/>
                          </a:ln>
                          <a:effectLst/>
                        </a:rPr>
                        <a:t>(5)</a:t>
                      </a:r>
                      <a:r>
                        <a:rPr kumimoji="0" lang="zh-CN" altLang="en-US" sz="1500" u="none" strike="noStrike" cap="none" normalizeH="0" baseline="0" dirty="0" smtClean="0">
                          <a:ln>
                            <a:noFill/>
                          </a:ln>
                          <a:effectLst/>
                        </a:rPr>
                        <a:t>现场处置</a:t>
                      </a:r>
                      <a:endParaRPr kumimoji="0" lang="zh-CN" altLang="en-US" sz="15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horzOverflow="overflow"/>
                </a:tc>
              </a:tr>
            </a:tbl>
          </a:graphicData>
        </a:graphic>
      </p:graphicFrame>
    </p:spTree>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699760" y="3968750"/>
            <a:ext cx="312928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36285" y="4231005"/>
            <a:ext cx="10572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06895" y="4907915"/>
            <a:ext cx="85153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24" y="1102880"/>
            <a:ext cx="5513288" cy="477054"/>
          </a:xfrm>
          <a:prstGeom prst="rect">
            <a:avLst/>
          </a:prstGeom>
          <a:noFill/>
        </p:spPr>
        <p:txBody>
          <a:bodyPr wrap="square" rtlCol="0">
            <a:spAutoFit/>
          </a:bodyPr>
          <a:lstStyle/>
          <a:p>
            <a:pPr marL="0" indent="0">
              <a:buNone/>
            </a:pPr>
            <a:r>
              <a:rPr lang="en-US" altLang="zh-CN" sz="2500" b="1" i="1" dirty="0">
                <a:solidFill>
                  <a:srgbClr val="FF0000"/>
                </a:solidFill>
              </a:rPr>
              <a:t>1.2 </a:t>
            </a:r>
            <a:r>
              <a:rPr lang="zh-CN" altLang="en-US" sz="2500" b="1" i="1" dirty="0" smtClean="0">
                <a:solidFill>
                  <a:srgbClr val="FF0000"/>
                </a:solidFill>
              </a:rPr>
              <a:t>危险</a:t>
            </a:r>
            <a:r>
              <a:rPr lang="zh-CN" altLang="en-US" sz="2500" b="1" i="1" dirty="0">
                <a:solidFill>
                  <a:srgbClr val="FF0000"/>
                </a:solidFill>
              </a:rPr>
              <a:t>化学品的分类 </a:t>
            </a:r>
            <a:endParaRPr lang="zh-CN" altLang="en-US" sz="2500" b="1" i="1" dirty="0">
              <a:solidFill>
                <a:srgbClr val="FF0000"/>
              </a:solidFill>
            </a:endParaRPr>
          </a:p>
        </p:txBody>
      </p:sp>
      <p:sp>
        <p:nvSpPr>
          <p:cNvPr id="3" name="Text Box 18"/>
          <p:cNvSpPr txBox="1">
            <a:spLocks noChangeArrowheads="1"/>
          </p:cNvSpPr>
          <p:nvPr/>
        </p:nvSpPr>
        <p:spPr bwMode="auto">
          <a:xfrm>
            <a:off x="457200" y="2420888"/>
            <a:ext cx="8305800" cy="3775075"/>
          </a:xfrm>
          <a:prstGeom prst="rect">
            <a:avLst/>
          </a:prstGeom>
          <a:noFill/>
          <a:ln w="28575">
            <a:solidFill>
              <a:srgbClr val="800000"/>
            </a:solidFill>
            <a:miter lim="800000"/>
          </a:ln>
          <a:effectLst>
            <a:prstShdw prst="shdw17" dist="17961" dir="2700000">
              <a:srgbClr val="800000">
                <a:gamma/>
                <a:shade val="60000"/>
                <a:invGamma/>
              </a:srgbClr>
            </a:prstShdw>
          </a:effectLst>
          <a:extLst>
            <a:ext uri="{909E8E84-426E-40DD-AFC4-6F175D3DCCD1}">
              <a14:hiddenFill xmlns:a14="http://schemas.microsoft.com/office/drawing/2010/main">
                <a:solidFill>
                  <a:srgbClr val="EAEAEA"/>
                </a:solidFill>
              </a14:hiddenFill>
            </a:ext>
          </a:extLst>
        </p:spPr>
        <p:txBody>
          <a:bodyPr>
            <a:spAutoFit/>
          </a:bodyPr>
          <a:lstStyle/>
          <a:p>
            <a:pPr eaLnBrk="1" hangingPunct="1"/>
            <a:r>
              <a:rPr kumimoji="1" lang="en-US" altLang="zh-CN" sz="2400" b="1" dirty="0">
                <a:solidFill>
                  <a:srgbClr val="800080"/>
                </a:solidFill>
                <a:latin typeface="楷体_GB2312" pitchFamily="49" charset="-122"/>
                <a:ea typeface="楷体_GB2312" pitchFamily="49" charset="-122"/>
              </a:rPr>
              <a:t>    </a:t>
            </a:r>
            <a:r>
              <a:rPr kumimoji="1" lang="zh-CN" altLang="en-US" sz="2400" b="1" dirty="0">
                <a:solidFill>
                  <a:srgbClr val="993366"/>
                </a:solidFill>
                <a:latin typeface="楷体_GB2312" pitchFamily="49" charset="-122"/>
                <a:ea typeface="楷体_GB2312" pitchFamily="49" charset="-122"/>
              </a:rPr>
              <a:t>本类化学品系指</a:t>
            </a:r>
            <a:r>
              <a:rPr kumimoji="1" lang="zh-CN" altLang="en-US" sz="2400" b="1" dirty="0" smtClean="0">
                <a:solidFill>
                  <a:srgbClr val="993366"/>
                </a:solidFill>
                <a:latin typeface="楷体_GB2312" pitchFamily="49" charset="-122"/>
                <a:ea typeface="楷体_GB2312" pitchFamily="49" charset="-122"/>
              </a:rPr>
              <a:t>压缩、液化</a:t>
            </a:r>
            <a:r>
              <a:rPr kumimoji="1" lang="zh-CN" altLang="en-US" sz="2400" b="1" dirty="0">
                <a:solidFill>
                  <a:srgbClr val="993366"/>
                </a:solidFill>
                <a:latin typeface="楷体_GB2312" pitchFamily="49" charset="-122"/>
                <a:ea typeface="楷体_GB2312" pitchFamily="49" charset="-122"/>
              </a:rPr>
              <a:t>或加压溶解的气体，并应符合下述两种情况之一者</a:t>
            </a:r>
            <a:r>
              <a:rPr kumimoji="1" lang="en-US" altLang="zh-CN" sz="2400" b="1" dirty="0">
                <a:solidFill>
                  <a:srgbClr val="993366"/>
                </a:solidFill>
                <a:latin typeface="楷体_GB2312" pitchFamily="49" charset="-122"/>
                <a:ea typeface="楷体_GB2312" pitchFamily="49" charset="-122"/>
              </a:rPr>
              <a:t>:</a:t>
            </a:r>
            <a:r>
              <a:rPr kumimoji="1" lang="en-US" altLang="zh-CN" sz="2400" b="1" dirty="0">
                <a:solidFill>
                  <a:srgbClr val="800080"/>
                </a:solidFill>
                <a:latin typeface="楷体_GB2312" pitchFamily="49" charset="-122"/>
                <a:ea typeface="楷体_GB2312" pitchFamily="49" charset="-122"/>
              </a:rPr>
              <a:t>  </a:t>
            </a:r>
            <a:endParaRPr kumimoji="1" lang="en-US" altLang="zh-CN" sz="2400" b="1" dirty="0">
              <a:solidFill>
                <a:srgbClr val="800080"/>
              </a:solidFill>
              <a:latin typeface="楷体_GB2312" pitchFamily="49" charset="-122"/>
              <a:ea typeface="楷体_GB2312" pitchFamily="49" charset="-122"/>
            </a:endParaRPr>
          </a:p>
          <a:p>
            <a:pPr lvl="1" eaLnBrk="1" hangingPunct="1"/>
            <a:r>
              <a:rPr kumimoji="1" lang="en-US" altLang="zh-CN" sz="2000" b="1" dirty="0">
                <a:solidFill>
                  <a:srgbClr val="FF505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临界温度低于</a:t>
            </a:r>
            <a:r>
              <a:rPr kumimoji="1" lang="en-US" altLang="zh-CN" sz="2000" b="1" dirty="0">
                <a:latin typeface="楷体_GB2312" pitchFamily="49" charset="-122"/>
                <a:ea typeface="楷体_GB2312" pitchFamily="49" charset="-122"/>
              </a:rPr>
              <a:t>50℃</a:t>
            </a:r>
            <a:r>
              <a:rPr kumimoji="1" lang="zh-CN" altLang="en-US" sz="2000" b="1" dirty="0">
                <a:latin typeface="楷体_GB2312" pitchFamily="49" charset="-122"/>
                <a:ea typeface="楷体_GB2312" pitchFamily="49" charset="-122"/>
              </a:rPr>
              <a:t>时，或在</a:t>
            </a:r>
            <a:r>
              <a:rPr kumimoji="1" lang="en-US" altLang="zh-CN" sz="2000" b="1" dirty="0">
                <a:latin typeface="楷体_GB2312" pitchFamily="49" charset="-122"/>
                <a:ea typeface="楷体_GB2312" pitchFamily="49" charset="-122"/>
              </a:rPr>
              <a:t>50℃</a:t>
            </a:r>
            <a:r>
              <a:rPr kumimoji="1" lang="zh-CN" altLang="en-US" sz="2000" b="1" dirty="0">
                <a:latin typeface="楷体_GB2312" pitchFamily="49" charset="-122"/>
                <a:ea typeface="楷体_GB2312" pitchFamily="49" charset="-122"/>
              </a:rPr>
              <a:t>时，其蒸气压力大于</a:t>
            </a:r>
            <a:r>
              <a:rPr kumimoji="1" lang="en-US" altLang="zh-CN" sz="2000" b="1" dirty="0">
                <a:latin typeface="楷体_GB2312" pitchFamily="49" charset="-122"/>
                <a:ea typeface="楷体_GB2312" pitchFamily="49" charset="-122"/>
              </a:rPr>
              <a:t>294kPa</a:t>
            </a:r>
            <a:r>
              <a:rPr kumimoji="1" lang="zh-CN" altLang="en-US" sz="2000" b="1" dirty="0">
                <a:latin typeface="楷体_GB2312" pitchFamily="49" charset="-122"/>
                <a:ea typeface="楷体_GB2312" pitchFamily="49" charset="-122"/>
              </a:rPr>
              <a:t>的压缩或液化气体；</a:t>
            </a:r>
            <a:endParaRPr kumimoji="1" lang="zh-CN" altLang="en-US" sz="2000" b="1" dirty="0">
              <a:latin typeface="楷体_GB2312" pitchFamily="49" charset="-122"/>
              <a:ea typeface="楷体_GB2312" pitchFamily="49" charset="-122"/>
            </a:endParaRPr>
          </a:p>
          <a:p>
            <a:pPr lvl="1" eaLnBrk="1" hangingPunct="1"/>
            <a:r>
              <a:rPr kumimoji="1" lang="zh-CN" altLang="en-US" sz="2000" b="1" dirty="0">
                <a:solidFill>
                  <a:srgbClr val="FF5050"/>
                </a:solidFill>
                <a:latin typeface="楷体_GB2312" pitchFamily="49" charset="-122"/>
                <a:ea typeface="楷体_GB2312" pitchFamily="49" charset="-122"/>
              </a:rPr>
              <a:t>▲ </a:t>
            </a:r>
            <a:r>
              <a:rPr kumimoji="1" lang="zh-CN" altLang="en-US" sz="2000" b="1" dirty="0">
                <a:latin typeface="楷体_GB2312" pitchFamily="49" charset="-122"/>
                <a:ea typeface="楷体_GB2312" pitchFamily="49" charset="-122"/>
              </a:rPr>
              <a:t>温度在</a:t>
            </a:r>
            <a:r>
              <a:rPr kumimoji="1" lang="en-US" altLang="zh-CN" sz="2000" b="1" dirty="0">
                <a:latin typeface="楷体_GB2312" pitchFamily="49" charset="-122"/>
                <a:ea typeface="楷体_GB2312" pitchFamily="49" charset="-122"/>
              </a:rPr>
              <a:t>21.1℃</a:t>
            </a:r>
            <a:r>
              <a:rPr kumimoji="1" lang="zh-CN" altLang="en-US" sz="2000" b="1" dirty="0">
                <a:latin typeface="楷体_GB2312" pitchFamily="49" charset="-122"/>
                <a:ea typeface="楷体_GB2312" pitchFamily="49" charset="-122"/>
              </a:rPr>
              <a:t>时，气体的绝对压力大于</a:t>
            </a:r>
            <a:r>
              <a:rPr kumimoji="1" lang="en-US" altLang="zh-CN" sz="2000" b="1" dirty="0">
                <a:latin typeface="楷体_GB2312" pitchFamily="49" charset="-122"/>
                <a:ea typeface="楷体_GB2312" pitchFamily="49" charset="-122"/>
              </a:rPr>
              <a:t>275kPa</a:t>
            </a:r>
            <a:r>
              <a:rPr kumimoji="1" lang="zh-CN" altLang="en-US" sz="2000" b="1" dirty="0">
                <a:latin typeface="楷体_GB2312" pitchFamily="49" charset="-122"/>
                <a:ea typeface="楷体_GB2312" pitchFamily="49" charset="-122"/>
              </a:rPr>
              <a:t>，或在</a:t>
            </a:r>
            <a:r>
              <a:rPr kumimoji="1" lang="en-US" altLang="zh-CN" sz="2000" b="1" dirty="0">
                <a:latin typeface="楷体_GB2312" pitchFamily="49" charset="-122"/>
                <a:ea typeface="楷体_GB2312" pitchFamily="49" charset="-122"/>
              </a:rPr>
              <a:t>54.4℃</a:t>
            </a:r>
            <a:r>
              <a:rPr kumimoji="1" lang="zh-CN" altLang="en-US" sz="2000" b="1" dirty="0">
                <a:latin typeface="楷体_GB2312" pitchFamily="49" charset="-122"/>
                <a:ea typeface="楷体_GB2312" pitchFamily="49" charset="-122"/>
              </a:rPr>
              <a:t>时</a:t>
            </a:r>
            <a:r>
              <a:rPr kumimoji="1" lang="en-US" altLang="zh-CN" sz="2000" b="1" dirty="0">
                <a:latin typeface="楷体_GB2312" pitchFamily="49" charset="-122"/>
                <a:ea typeface="楷体_GB2312" pitchFamily="49" charset="-122"/>
              </a:rPr>
              <a:t>,</a:t>
            </a:r>
            <a:r>
              <a:rPr kumimoji="1" lang="zh-CN" altLang="en-US" sz="2000" b="1" dirty="0">
                <a:latin typeface="楷体_GB2312" pitchFamily="49" charset="-122"/>
                <a:ea typeface="楷体_GB2312" pitchFamily="49" charset="-122"/>
              </a:rPr>
              <a:t>气体的绝对压力大于</a:t>
            </a:r>
            <a:r>
              <a:rPr kumimoji="1" lang="en-US" altLang="zh-CN" sz="2000" b="1" dirty="0">
                <a:latin typeface="楷体_GB2312" pitchFamily="49" charset="-122"/>
                <a:ea typeface="楷体_GB2312" pitchFamily="49" charset="-122"/>
              </a:rPr>
              <a:t>715kPa</a:t>
            </a:r>
            <a:r>
              <a:rPr kumimoji="1" lang="zh-CN" altLang="en-US" sz="2000" b="1" dirty="0">
                <a:latin typeface="楷体_GB2312" pitchFamily="49" charset="-122"/>
                <a:ea typeface="楷体_GB2312" pitchFamily="49" charset="-122"/>
              </a:rPr>
              <a:t>的压缩气体；或在</a:t>
            </a:r>
            <a:r>
              <a:rPr kumimoji="1" lang="en-US" altLang="zh-CN" sz="2000" b="1" dirty="0">
                <a:latin typeface="楷体_GB2312" pitchFamily="49" charset="-122"/>
                <a:ea typeface="楷体_GB2312" pitchFamily="49" charset="-122"/>
              </a:rPr>
              <a:t>37.8℃</a:t>
            </a:r>
            <a:r>
              <a:rPr kumimoji="1" lang="zh-CN" altLang="en-US" sz="2000" b="1" dirty="0">
                <a:latin typeface="楷体_GB2312" pitchFamily="49" charset="-122"/>
                <a:ea typeface="楷体_GB2312" pitchFamily="49" charset="-122"/>
              </a:rPr>
              <a:t>时，雷德蒸气压大于</a:t>
            </a:r>
            <a:r>
              <a:rPr kumimoji="1" lang="en-US" altLang="zh-CN" sz="2000" b="1" dirty="0">
                <a:latin typeface="楷体_GB2312" pitchFamily="49" charset="-122"/>
                <a:ea typeface="楷体_GB2312" pitchFamily="49" charset="-122"/>
              </a:rPr>
              <a:t>275kPa</a:t>
            </a:r>
            <a:r>
              <a:rPr kumimoji="1" lang="zh-CN" altLang="en-US" sz="2000" b="1" dirty="0">
                <a:latin typeface="楷体_GB2312" pitchFamily="49" charset="-122"/>
                <a:ea typeface="楷体_GB2312" pitchFamily="49" charset="-122"/>
              </a:rPr>
              <a:t>的液化气体或加压溶解气体。</a:t>
            </a:r>
            <a:endParaRPr kumimoji="1" lang="zh-CN" altLang="en-US" sz="2000" b="1" dirty="0">
              <a:latin typeface="楷体_GB2312" pitchFamily="49" charset="-122"/>
              <a:ea typeface="楷体_GB2312" pitchFamily="49" charset="-122"/>
            </a:endParaRPr>
          </a:p>
          <a:p>
            <a:pPr eaLnBrk="1" hangingPunct="1"/>
            <a:endParaRPr kumimoji="1" lang="zh-CN" altLang="en-US" sz="2000" b="1" dirty="0">
              <a:latin typeface="楷体_GB2312" pitchFamily="49" charset="-122"/>
              <a:ea typeface="楷体_GB2312" pitchFamily="49" charset="-122"/>
            </a:endParaRPr>
          </a:p>
          <a:p>
            <a:pPr eaLnBrk="1" hangingPunct="1"/>
            <a:r>
              <a:rPr kumimoji="1" lang="zh-CN" altLang="en-US" sz="2400" b="1" dirty="0">
                <a:latin typeface="楷体_GB2312" pitchFamily="49" charset="-122"/>
                <a:ea typeface="楷体_GB2312" pitchFamily="49" charset="-122"/>
              </a:rPr>
              <a:t>   </a:t>
            </a:r>
            <a:r>
              <a:rPr kumimoji="1" lang="zh-CN" altLang="en-US" sz="2400" b="1" dirty="0">
                <a:solidFill>
                  <a:srgbClr val="993366"/>
                </a:solidFill>
                <a:latin typeface="楷体_GB2312" pitchFamily="49" charset="-122"/>
                <a:ea typeface="楷体_GB2312" pitchFamily="49" charset="-122"/>
              </a:rPr>
              <a:t>本类物品当受热、撞击或强烈震动时，容器内压会急剧增大，致使容器破裂爆炸，或导致气瓶阀门松动漏气，酿成火灾或中毒事故。按其性质分为以下三项：</a:t>
            </a:r>
            <a:endParaRPr kumimoji="1" lang="zh-CN" altLang="en-US" sz="2400" b="1" dirty="0">
              <a:solidFill>
                <a:srgbClr val="993366"/>
              </a:solidFill>
              <a:latin typeface="楷体_GB2312" pitchFamily="49" charset="-122"/>
              <a:ea typeface="楷体_GB2312" pitchFamily="49" charset="-122"/>
            </a:endParaRPr>
          </a:p>
        </p:txBody>
      </p:sp>
      <p:sp>
        <p:nvSpPr>
          <p:cNvPr id="4" name="AutoShape 19"/>
          <p:cNvSpPr>
            <a:spLocks noChangeArrowheads="1"/>
          </p:cNvSpPr>
          <p:nvPr/>
        </p:nvSpPr>
        <p:spPr bwMode="auto">
          <a:xfrm>
            <a:off x="395536" y="1660698"/>
            <a:ext cx="5559822" cy="685800"/>
          </a:xfrm>
          <a:prstGeom prst="roundRect">
            <a:avLst>
              <a:gd name="adj" fmla="val 16667"/>
            </a:avLst>
          </a:prstGeom>
          <a:solidFill>
            <a:srgbClr val="3399FF"/>
          </a:solidFill>
          <a:ln w="9525">
            <a:solidFill>
              <a:schemeClr val="tx1"/>
            </a:solidFill>
            <a:round/>
          </a:ln>
          <a:effectLst>
            <a:outerShdw dist="35921" dir="2700000" algn="ctr" rotWithShape="0">
              <a:srgbClr val="808080"/>
            </a:outerShdw>
          </a:effectLst>
        </p:spPr>
        <p:txBody>
          <a:bodyPr wrap="none" anchor="ctr"/>
          <a:lstStyle/>
          <a:p>
            <a:pPr algn="ctr" eaLnBrk="1" hangingPunct="1"/>
            <a:endParaRPr kumimoji="1" lang="zh-CN" altLang="zh-CN" sz="2400" b="1">
              <a:latin typeface="楷体_GB2312" pitchFamily="49" charset="-122"/>
              <a:ea typeface="楷体_GB2312" pitchFamily="49" charset="-122"/>
            </a:endParaRPr>
          </a:p>
        </p:txBody>
      </p:sp>
      <p:sp>
        <p:nvSpPr>
          <p:cNvPr id="5" name="Text Box 20"/>
          <p:cNvSpPr txBox="1">
            <a:spLocks noChangeArrowheads="1"/>
          </p:cNvSpPr>
          <p:nvPr/>
        </p:nvSpPr>
        <p:spPr bwMode="auto">
          <a:xfrm>
            <a:off x="395536" y="1736898"/>
            <a:ext cx="5818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1" hangingPunct="1"/>
            <a:r>
              <a:rPr kumimoji="1" lang="zh-CN" altLang="en-US" sz="2400" b="1" dirty="0" smtClean="0">
                <a:solidFill>
                  <a:srgbClr val="FFFF66"/>
                </a:solidFill>
                <a:latin typeface="楷体_GB2312" pitchFamily="49" charset="-122"/>
                <a:ea typeface="楷体_GB2312" pitchFamily="49" charset="-122"/>
              </a:rPr>
              <a:t>第二类：压 </a:t>
            </a:r>
            <a:r>
              <a:rPr kumimoji="1" lang="zh-CN" altLang="en-US" sz="2400" b="1" dirty="0">
                <a:solidFill>
                  <a:srgbClr val="FFFF66"/>
                </a:solidFill>
                <a:latin typeface="楷体_GB2312" pitchFamily="49" charset="-122"/>
                <a:ea typeface="楷体_GB2312" pitchFamily="49" charset="-122"/>
              </a:rPr>
              <a:t>缩 气 体 和 液 化 气 体</a:t>
            </a:r>
            <a:endParaRPr kumimoji="1" lang="zh-CN" altLang="en-US" sz="2400" b="1" dirty="0">
              <a:latin typeface="楷体_GB2312" pitchFamily="49" charset="-122"/>
              <a:ea typeface="楷体_GB2312" pitchFamily="49" charset="-122"/>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
          <p:cNvSpPr txBox="1">
            <a:spLocks noChangeArrowheads="1"/>
          </p:cNvSpPr>
          <p:nvPr/>
        </p:nvSpPr>
        <p:spPr bwMode="auto">
          <a:xfrm>
            <a:off x="2699792" y="3455317"/>
            <a:ext cx="5943600" cy="850900"/>
          </a:xfrm>
          <a:prstGeom prst="rect">
            <a:avLst/>
          </a:prstGeom>
          <a:noFill/>
          <a:ln w="28575">
            <a:solidFill>
              <a:srgbClr val="666699"/>
            </a:solidFill>
            <a:miter lim="800000"/>
          </a:ln>
          <a:effectLst>
            <a:prstShdw prst="shdw17" dist="17961" dir="2700000">
              <a:srgbClr val="666699">
                <a:gamma/>
                <a:shade val="60000"/>
                <a:invGamma/>
              </a:srgbClr>
            </a:prstShdw>
          </a:effectLst>
          <a:extLst>
            <a:ext uri="{909E8E84-426E-40DD-AFC4-6F175D3DCCD1}">
              <a14:hiddenFill xmlns:a14="http://schemas.microsoft.com/office/drawing/2010/main">
                <a:solidFill>
                  <a:schemeClr val="accent1"/>
                </a:solidFill>
              </a14:hiddenFill>
            </a:ext>
          </a:extLst>
        </p:spPr>
        <p:txBody>
          <a:bodyPr>
            <a:spAutoFit/>
          </a:bodyPr>
          <a:lstStyle/>
          <a:p>
            <a:pPr eaLnBrk="1" hangingPunct="1"/>
            <a:r>
              <a:rPr kumimoji="1" lang="zh-CN" altLang="en-US" sz="2400" b="1">
                <a:latin typeface="隶书" pitchFamily="49" charset="-122"/>
                <a:ea typeface="楷体_GB2312" pitchFamily="49" charset="-122"/>
              </a:rPr>
              <a:t>不燃气体（无毒、不燃气体包括助燃气体）如：压缩空气、氮气等。</a:t>
            </a:r>
            <a:endParaRPr kumimoji="1" lang="zh-CN" altLang="en-US" sz="2400" b="1">
              <a:latin typeface="文鼎报宋简" charset="-122"/>
              <a:ea typeface="楷体_GB2312" pitchFamily="49" charset="-122"/>
            </a:endParaRPr>
          </a:p>
        </p:txBody>
      </p:sp>
      <p:sp>
        <p:nvSpPr>
          <p:cNvPr id="7" name="Text Box 51"/>
          <p:cNvSpPr txBox="1">
            <a:spLocks noChangeArrowheads="1"/>
          </p:cNvSpPr>
          <p:nvPr/>
        </p:nvSpPr>
        <p:spPr bwMode="auto">
          <a:xfrm>
            <a:off x="2775992" y="1915442"/>
            <a:ext cx="5791200" cy="485775"/>
          </a:xfrm>
          <a:prstGeom prst="rect">
            <a:avLst/>
          </a:prstGeom>
          <a:noFill/>
          <a:ln w="28575">
            <a:solidFill>
              <a:srgbClr val="FF0000"/>
            </a:solidFill>
            <a:miter lim="800000"/>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a:spAutoFit/>
          </a:bodyPr>
          <a:lstStyle/>
          <a:p>
            <a:pPr eaLnBrk="1" hangingPunct="1"/>
            <a:r>
              <a:rPr kumimoji="1" lang="zh-CN" altLang="en-US" sz="2400" b="1">
                <a:latin typeface="隶书" pitchFamily="49" charset="-122"/>
                <a:ea typeface="楷体_GB2312" pitchFamily="49" charset="-122"/>
              </a:rPr>
              <a:t>易燃气体，如：氢气、一氧化碳、甲烷等。</a:t>
            </a:r>
            <a:endParaRPr kumimoji="1" lang="zh-CN" altLang="en-US" sz="2400" b="1">
              <a:latin typeface="隶书" pitchFamily="49" charset="-122"/>
              <a:ea typeface="楷体_GB2312" pitchFamily="49" charset="-122"/>
            </a:endParaRPr>
          </a:p>
        </p:txBody>
      </p:sp>
      <p:sp>
        <p:nvSpPr>
          <p:cNvPr id="9" name="Text Box 53"/>
          <p:cNvSpPr txBox="1">
            <a:spLocks noChangeArrowheads="1"/>
          </p:cNvSpPr>
          <p:nvPr/>
        </p:nvSpPr>
        <p:spPr bwMode="auto">
          <a:xfrm>
            <a:off x="2775992" y="5098380"/>
            <a:ext cx="5867400" cy="850900"/>
          </a:xfrm>
          <a:prstGeom prst="rect">
            <a:avLst/>
          </a:prstGeom>
          <a:noFill/>
          <a:ln w="28575">
            <a:solidFill>
              <a:srgbClr val="3366FF"/>
            </a:solidFill>
            <a:miter lim="800000"/>
          </a:ln>
          <a:effectLst>
            <a:prstShdw prst="shdw17" dist="17961" dir="2700000">
              <a:srgbClr val="3366FF">
                <a:gamma/>
                <a:shade val="60000"/>
                <a:invGamma/>
              </a:srgbClr>
            </a:prstShdw>
          </a:effectLst>
          <a:extLst>
            <a:ext uri="{909E8E84-426E-40DD-AFC4-6F175D3DCCD1}">
              <a14:hiddenFill xmlns:a14="http://schemas.microsoft.com/office/drawing/2010/main">
                <a:solidFill>
                  <a:schemeClr val="accent1"/>
                </a:solidFill>
              </a14:hiddenFill>
            </a:ext>
          </a:extLst>
        </p:spPr>
        <p:txBody>
          <a:bodyPr>
            <a:spAutoFit/>
          </a:bodyPr>
          <a:lstStyle/>
          <a:p>
            <a:pPr eaLnBrk="1" hangingPunct="1"/>
            <a:r>
              <a:rPr kumimoji="1" lang="zh-CN" altLang="en-US" sz="2400" b="1" dirty="0">
                <a:latin typeface="隶书" pitchFamily="49" charset="-122"/>
                <a:ea typeface="楷体_GB2312" pitchFamily="49" charset="-122"/>
              </a:rPr>
              <a:t>有毒气体（毒性指标同第六类）如：一氧化氮、氯气、氨等。</a:t>
            </a:r>
            <a:endParaRPr kumimoji="1" lang="zh-CN" altLang="en-US" sz="2400" b="1" dirty="0">
              <a:latin typeface="文鼎报宋简" charset="-122"/>
              <a:ea typeface="楷体_GB2312" pitchFamily="49" charset="-122"/>
            </a:endParaRPr>
          </a:p>
        </p:txBody>
      </p:sp>
      <p:pic>
        <p:nvPicPr>
          <p:cNvPr id="10" name="Picture 4" descr="Image4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177899" y="1647602"/>
            <a:ext cx="1305869" cy="1241801"/>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5" descr="Image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77899" y="3231779"/>
            <a:ext cx="1305869" cy="1241800"/>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descr="Imag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99" y="4880081"/>
            <a:ext cx="1305869" cy="121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6.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Global">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Global 1">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0099CC"/>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0099CC"/>
      </a:hlink>
      <a:folHlink>
        <a:srgbClr val="00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15884</Words>
  <Application>WPS 演示</Application>
  <PresentationFormat>全屏显示(4:3)</PresentationFormat>
  <Paragraphs>1059</Paragraphs>
  <Slides>75</Slides>
  <Notes>0</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11</vt:i4>
      </vt:variant>
      <vt:variant>
        <vt:lpstr>幻灯片标题</vt:lpstr>
      </vt:variant>
      <vt:variant>
        <vt:i4>75</vt:i4>
      </vt:variant>
    </vt:vector>
  </HeadingPairs>
  <TitlesOfParts>
    <vt:vector size="111" baseType="lpstr">
      <vt:lpstr>Arial</vt:lpstr>
      <vt:lpstr>宋体</vt:lpstr>
      <vt:lpstr>Wingdings</vt:lpstr>
      <vt:lpstr>Times New Roman</vt:lpstr>
      <vt:lpstr>DFKai-SB</vt:lpstr>
      <vt:lpstr>MingLiU-ExtB</vt:lpstr>
      <vt:lpstr>Calibri</vt:lpstr>
      <vt:lpstr>微软雅黑</vt:lpstr>
      <vt:lpstr>黑体</vt:lpstr>
      <vt:lpstr>楷体_GB2312</vt:lpstr>
      <vt:lpstr>新宋体</vt:lpstr>
      <vt:lpstr>隶书</vt:lpstr>
      <vt:lpstr>文鼎报宋简</vt:lpstr>
      <vt:lpstr>Symbol</vt:lpstr>
      <vt:lpstr>Arial Unicode MS</vt:lpstr>
      <vt:lpstr>Times New Roman</vt:lpstr>
      <vt:lpstr>CommonBullets</vt:lpstr>
      <vt:lpstr>Monotype Sorts</vt:lpstr>
      <vt:lpstr>方正综艺简体</vt:lpstr>
      <vt:lpstr>仿宋_GB2312</vt:lpstr>
      <vt:lpstr>Wingdings</vt:lpstr>
      <vt:lpstr>仿宋</vt:lpstr>
      <vt:lpstr>楷体</vt:lpstr>
      <vt:lpstr>汉仪旗黑-85S</vt:lpstr>
      <vt:lpstr>Global</vt:lpstr>
      <vt:lpstr>Word.Document.8</vt:lpstr>
      <vt:lpstr>MS_ClipArt_Gallery.2</vt:lpstr>
      <vt:lpstr>MS_ClipArt_Gallery.2</vt:lpstr>
      <vt:lpstr>Word.Document.8</vt:lpstr>
      <vt:lpstr>Word.Document.8</vt:lpstr>
      <vt:lpstr>Word.Document.8</vt:lpstr>
      <vt:lpstr>Word.Document.8</vt:lpstr>
      <vt:lpstr>Word.Document.8</vt:lpstr>
      <vt:lpstr>Word.Document.8</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Template Central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sk</dc:creator>
  <cp:lastModifiedBy>little fairy</cp:lastModifiedBy>
  <cp:revision>1805</cp:revision>
  <cp:lastPrinted>2015-01-08T02:58:00Z</cp:lastPrinted>
  <dcterms:created xsi:type="dcterms:W3CDTF">1999-03-08T11:21:00Z</dcterms:created>
  <dcterms:modified xsi:type="dcterms:W3CDTF">2023-11-23T01:23:51Z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TC011408331028</vt:lpwstr>
  </property>
  <property fmtid="{D5CDD505-2E9C-101B-9397-08002B2CF9AE}" pid="3" name="KSOProductBuildVer">
    <vt:lpwstr>2052-12.1.0.15990</vt:lpwstr>
  </property>
  <property fmtid="{D5CDD505-2E9C-101B-9397-08002B2CF9AE}" pid="4" name="ICV">
    <vt:lpwstr>29556A85069C43FE8D528BB1A56E26EC_13</vt:lpwstr>
  </property>
</Properties>
</file>