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7"/>
  </p:handoutMasterIdLst>
  <p:sldIdLst>
    <p:sldId id="438" r:id="rId3"/>
    <p:sldId id="501" r:id="rId5"/>
    <p:sldId id="327" r:id="rId6"/>
    <p:sldId id="328" r:id="rId7"/>
    <p:sldId id="329" r:id="rId8"/>
    <p:sldId id="381" r:id="rId9"/>
    <p:sldId id="330" r:id="rId10"/>
    <p:sldId id="331" r:id="rId11"/>
    <p:sldId id="332" r:id="rId12"/>
    <p:sldId id="333" r:id="rId13"/>
    <p:sldId id="379" r:id="rId14"/>
    <p:sldId id="430" r:id="rId15"/>
    <p:sldId id="431" r:id="rId16"/>
    <p:sldId id="380" r:id="rId17"/>
    <p:sldId id="375" r:id="rId18"/>
    <p:sldId id="376" r:id="rId19"/>
    <p:sldId id="377" r:id="rId20"/>
    <p:sldId id="378" r:id="rId21"/>
    <p:sldId id="437" r:id="rId22"/>
    <p:sldId id="334" r:id="rId23"/>
    <p:sldId id="335" r:id="rId24"/>
    <p:sldId id="344" r:id="rId25"/>
    <p:sldId id="346" r:id="rId26"/>
    <p:sldId id="345" r:id="rId27"/>
    <p:sldId id="347" r:id="rId28"/>
    <p:sldId id="348" r:id="rId29"/>
    <p:sldId id="349" r:id="rId30"/>
    <p:sldId id="432" r:id="rId31"/>
    <p:sldId id="433" r:id="rId32"/>
    <p:sldId id="435" r:id="rId33"/>
    <p:sldId id="350" r:id="rId34"/>
    <p:sldId id="383" r:id="rId35"/>
    <p:sldId id="351" r:id="rId36"/>
    <p:sldId id="384" r:id="rId37"/>
    <p:sldId id="385" r:id="rId38"/>
    <p:sldId id="386" r:id="rId39"/>
    <p:sldId id="387" r:id="rId40"/>
    <p:sldId id="388" r:id="rId41"/>
    <p:sldId id="389" r:id="rId42"/>
    <p:sldId id="400" r:id="rId43"/>
    <p:sldId id="401" r:id="rId44"/>
    <p:sldId id="390" r:id="rId45"/>
    <p:sldId id="392" r:id="rId46"/>
    <p:sldId id="391" r:id="rId47"/>
    <p:sldId id="398" r:id="rId48"/>
    <p:sldId id="396" r:id="rId49"/>
    <p:sldId id="399" r:id="rId50"/>
    <p:sldId id="402" r:id="rId51"/>
    <p:sldId id="421" r:id="rId52"/>
    <p:sldId id="422" r:id="rId53"/>
    <p:sldId id="423" r:id="rId54"/>
    <p:sldId id="424" r:id="rId55"/>
    <p:sldId id="425" r:id="rId56"/>
    <p:sldId id="426" r:id="rId57"/>
    <p:sldId id="365" r:id="rId58"/>
    <p:sldId id="366" r:id="rId59"/>
    <p:sldId id="367" r:id="rId60"/>
    <p:sldId id="368" r:id="rId61"/>
    <p:sldId id="427" r:id="rId62"/>
    <p:sldId id="428" r:id="rId63"/>
    <p:sldId id="429" r:id="rId64"/>
    <p:sldId id="370" r:id="rId65"/>
    <p:sldId id="502" r:id="rId66"/>
  </p:sldIdLst>
  <p:sldSz cx="12192000" cy="6858000"/>
  <p:notesSz cx="6858000" cy="9144000"/>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vWei_吕伟" initials="L"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4383"/>
    <a:srgbClr val="008CC8"/>
    <a:srgbClr val="FFFFFF"/>
    <a:srgbClr val="0A1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33" autoAdjust="0"/>
  </p:normalViewPr>
  <p:slideViewPr>
    <p:cSldViewPr snapToGrid="0" showGuides="1">
      <p:cViewPr varScale="1">
        <p:scale>
          <a:sx n="82" d="100"/>
          <a:sy n="82" d="100"/>
        </p:scale>
        <p:origin x="672" y="7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gs" Target="tags/tag33.xml"/><Relationship Id="rId71" Type="http://schemas.openxmlformats.org/officeDocument/2006/relationships/commentAuthors" Target="commentAuthors.xml"/><Relationship Id="rId70" Type="http://schemas.openxmlformats.org/officeDocument/2006/relationships/tableStyles" Target="tableStyles.xml"/><Relationship Id="rId7" Type="http://schemas.openxmlformats.org/officeDocument/2006/relationships/slide" Target="slides/slide4.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E449B5-A256-48AC-AB53-BC1207BCACC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CFE752-F2B8-4881-B6FE-A5E7ECAF43E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AFC57-2823-4065-AA49-C727894E729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EFAB8-7447-478E-B6E5-6F6EBED216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p:sp>
      <p:sp>
        <p:nvSpPr>
          <p:cNvPr id="96259" name="备注占位符 2"/>
          <p:cNvSpPr>
            <a:spLocks noGrp="1"/>
          </p:cNvSpPr>
          <p:nvPr>
            <p:ph type="body" idx="1"/>
          </p:nvPr>
        </p:nvSpPr>
        <p:spPr/>
        <p:txBody>
          <a:bodyPr wrap="square" lIns="91440" tIns="45720" rIns="91440" bIns="45720" anchor="t"/>
          <a:lstStyle/>
          <a:p>
            <a:pPr lvl="0"/>
            <a:endParaRPr lang="zh-CN" altLang="en-US" dirty="0"/>
          </a:p>
        </p:txBody>
      </p:sp>
      <p:sp>
        <p:nvSpPr>
          <p:cNvPr id="962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p:sp>
      <p:sp>
        <p:nvSpPr>
          <p:cNvPr id="77827" name="Rectangle 3"/>
          <p:cNvSpPr>
            <a:spLocks noGrp="1" noRot="1" noChangeArrowheads="1"/>
          </p:cNvSpPr>
          <p:nvPr>
            <p:ph type="body" idx="1"/>
          </p:nvPr>
        </p:nvSpPr>
        <p:spPr>
          <a:xfrm>
            <a:off x="1323764" y="3228895"/>
            <a:ext cx="7280698" cy="3058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2706688" y="517525"/>
            <a:ext cx="4513262" cy="2540000"/>
          </a:xfrm>
          <a:ln w="12700" cap="flat">
            <a:solidFill>
              <a:schemeClr val="tx1"/>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3"/>
          <p:cNvSpPr>
            <a:spLocks noGrp="1" noRot="1" noChangeArrowheads="1"/>
          </p:cNvSpPr>
          <p:nvPr>
            <p:ph type="body" idx="1"/>
          </p:nvPr>
        </p:nvSpPr>
        <p:spPr>
          <a:xfrm>
            <a:off x="1316870" y="3232437"/>
            <a:ext cx="7292189" cy="28618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908" tIns="33454" rIns="66908" bIns="33454" anchor="t"/>
          <a:lstStyle/>
          <a:p>
            <a:endParaRPr lang="es-MX"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2706688" y="517525"/>
            <a:ext cx="4513262" cy="2540000"/>
          </a:xfrm>
          <a:ln w="12700" cap="flat">
            <a:solidFill>
              <a:schemeClr val="tx1"/>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Rectangle 3"/>
          <p:cNvSpPr>
            <a:spLocks noGrp="1" noRot="1" noChangeArrowheads="1"/>
          </p:cNvSpPr>
          <p:nvPr>
            <p:ph type="body" idx="1"/>
          </p:nvPr>
        </p:nvSpPr>
        <p:spPr>
          <a:xfrm>
            <a:off x="1316870" y="3232437"/>
            <a:ext cx="7292189" cy="28618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6908" tIns="33454" rIns="66908" bIns="33454" anchor="t"/>
          <a:lstStyle/>
          <a:p>
            <a:endParaRPr lang="es-MX" altLang="zh-CN"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p:sp>
      <p:sp>
        <p:nvSpPr>
          <p:cNvPr id="100355" name="备注占位符 2"/>
          <p:cNvSpPr>
            <a:spLocks noGrp="1"/>
          </p:cNvSpPr>
          <p:nvPr>
            <p:ph type="body" idx="1"/>
          </p:nvPr>
        </p:nvSpPr>
        <p:spPr/>
        <p:txBody>
          <a:bodyPr wrap="square" lIns="91440" tIns="45720" rIns="91440" bIns="45720" anchor="t"/>
          <a:lstStyle/>
          <a:p>
            <a:pPr lvl="0"/>
            <a:endParaRPr lang="zh-CN" altLang="en-US" dirty="0">
              <a:ea typeface="华文楷体" panose="02010600040101010101" pitchFamily="2" charset="-122"/>
            </a:endParaRPr>
          </a:p>
        </p:txBody>
      </p:sp>
      <p:sp>
        <p:nvSpPr>
          <p:cNvPr id="100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CEFAB8-7447-478E-B6E5-6F6EBED216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p>
            <a:fld id="{B4771EA8-07CB-4322-BAB5-685368CB0BD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115332"/>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直角三角形 18"/>
          <p:cNvSpPr>
            <a:spLocks noChangeArrowheads="1"/>
          </p:cNvSpPr>
          <p:nvPr userDrawn="1"/>
        </p:nvSpPr>
        <p:spPr bwMode="auto">
          <a:xfrm>
            <a:off x="11782425" y="188913"/>
            <a:ext cx="107950" cy="74612"/>
          </a:xfrm>
          <a:prstGeom prst="rtTriangle">
            <a:avLst/>
          </a:prstGeom>
          <a:solidFill>
            <a:schemeClr val="tx2">
              <a:lumMod val="50000"/>
              <a:alpha val="85097"/>
            </a:schemeClr>
          </a:solidFill>
          <a:ln>
            <a:noFill/>
          </a:ln>
          <a:effectLst>
            <a:outerShdw dist="38100" dir="5400000" algn="ctr" rotWithShape="0">
              <a:srgbClr val="000000">
                <a:alpha val="37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endParaRPr lang="zh-CN" altLang="en-US" b="1">
              <a:solidFill>
                <a:srgbClr val="F9F9F9"/>
              </a:solidFill>
              <a:latin typeface="微软雅黑" panose="020B0503020204020204" pitchFamily="34" charset="-122"/>
              <a:ea typeface="微软雅黑" panose="020B0503020204020204" pitchFamily="34" charset="-122"/>
            </a:endParaRPr>
          </a:p>
        </p:txBody>
      </p:sp>
      <p:sp>
        <p:nvSpPr>
          <p:cNvPr id="8" name="矩形 19"/>
          <p:cNvSpPr>
            <a:spLocks noChangeArrowheads="1"/>
          </p:cNvSpPr>
          <p:nvPr userDrawn="1"/>
        </p:nvSpPr>
        <p:spPr bwMode="auto">
          <a:xfrm>
            <a:off x="0" y="258763"/>
            <a:ext cx="1128713" cy="438150"/>
          </a:xfrm>
          <a:prstGeom prst="rect">
            <a:avLst/>
          </a:prstGeom>
          <a:solidFill>
            <a:srgbClr val="00438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矩形 20"/>
          <p:cNvSpPr>
            <a:spLocks noChangeArrowheads="1"/>
          </p:cNvSpPr>
          <p:nvPr userDrawn="1"/>
        </p:nvSpPr>
        <p:spPr bwMode="auto">
          <a:xfrm>
            <a:off x="1244600" y="258763"/>
            <a:ext cx="10947400" cy="4381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 name="Rectangle 5"/>
          <p:cNvSpPr/>
          <p:nvPr userDrawn="1"/>
        </p:nvSpPr>
        <p:spPr bwMode="auto">
          <a:xfrm rot="16200000">
            <a:off x="11129169" y="181769"/>
            <a:ext cx="633412" cy="673100"/>
          </a:xfrm>
          <a:custGeom>
            <a:avLst/>
            <a:gdLst>
              <a:gd name="T0" fmla="*/ 535 w 4732299"/>
              <a:gd name="T1" fmla="*/ 0 h 655200"/>
              <a:gd name="T2" fmla="*/ 84781 w 4732299"/>
              <a:gd name="T3" fmla="*/ 0 h 655200"/>
              <a:gd name="T4" fmla="*/ 84781 w 4732299"/>
              <a:gd name="T5" fmla="*/ 691489 h 655200"/>
              <a:gd name="T6" fmla="*/ 0 w 4732299"/>
              <a:gd name="T7" fmla="*/ 691489 h 655200"/>
              <a:gd name="T8" fmla="*/ 0 w 4732299"/>
              <a:gd name="T9" fmla="*/ 687763 h 655200"/>
              <a:gd name="T10" fmla="*/ 455 w 4732299"/>
              <a:gd name="T11" fmla="*/ 687763 h 655200"/>
              <a:gd name="T12" fmla="*/ 7053 w 4732299"/>
              <a:gd name="T13" fmla="*/ 341788 h 655200"/>
              <a:gd name="T14" fmla="*/ 535 w 4732299"/>
              <a:gd name="T15" fmla="*/ 0 h 6552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32299" h="655200">
                <a:moveTo>
                  <a:pt x="29842" y="0"/>
                </a:moveTo>
                <a:lnTo>
                  <a:pt x="4732299" y="0"/>
                </a:lnTo>
                <a:lnTo>
                  <a:pt x="4732299" y="655200"/>
                </a:lnTo>
                <a:lnTo>
                  <a:pt x="0" y="655200"/>
                </a:lnTo>
                <a:lnTo>
                  <a:pt x="0" y="651669"/>
                </a:lnTo>
                <a:lnTo>
                  <a:pt x="25384" y="651669"/>
                </a:lnTo>
                <a:lnTo>
                  <a:pt x="393662" y="323851"/>
                </a:lnTo>
                <a:lnTo>
                  <a:pt x="29842" y="0"/>
                </a:lnTo>
                <a:close/>
              </a:path>
            </a:pathLst>
          </a:custGeom>
          <a:solidFill>
            <a:srgbClr val="008CC8"/>
          </a:solidFill>
          <a:ln>
            <a:noFill/>
          </a:ln>
        </p:spPr>
        <p:txBody>
          <a:bodyPr anchor="ctr"/>
          <a:lstStyle/>
          <a:p>
            <a:endParaRPr lang="zh-CN" altLang="en-US"/>
          </a:p>
        </p:txBody>
      </p:sp>
      <p:sp>
        <p:nvSpPr>
          <p:cNvPr id="13" name="右箭头 24"/>
          <p:cNvSpPr>
            <a:spLocks noChangeArrowheads="1"/>
          </p:cNvSpPr>
          <p:nvPr userDrawn="1"/>
        </p:nvSpPr>
        <p:spPr bwMode="auto">
          <a:xfrm>
            <a:off x="1430338" y="317500"/>
            <a:ext cx="303212" cy="342900"/>
          </a:xfrm>
          <a:prstGeom prst="rightArrow">
            <a:avLst>
              <a:gd name="adj1" fmla="val 50000"/>
              <a:gd name="adj2"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灯片编号占位符 5"/>
          <p:cNvSpPr>
            <a:spLocks noGrp="1"/>
          </p:cNvSpPr>
          <p:nvPr>
            <p:ph type="sldNum" sz="quarter" idx="4"/>
          </p:nvPr>
        </p:nvSpPr>
        <p:spPr>
          <a:xfrm>
            <a:off x="11001374" y="293914"/>
            <a:ext cx="868364" cy="365125"/>
          </a:xfrm>
          <a:prstGeom prst="rect">
            <a:avLst/>
          </a:prstGeom>
        </p:spPr>
        <p:txBody>
          <a:bodyPr vert="horz" lIns="91440" tIns="45720" rIns="91440" bIns="45720" rtlCol="0" anchor="ctr"/>
          <a:lstStyle>
            <a:lvl1pPr algn="ctr">
              <a:defRPr sz="2400">
                <a:solidFill>
                  <a:schemeClr val="bg1"/>
                </a:solidFill>
                <a:latin typeface="微软雅黑" panose="020B0503020204020204" pitchFamily="34" charset="-122"/>
                <a:ea typeface="微软雅黑" panose="020B0503020204020204" pitchFamily="34" charset="-122"/>
              </a:defRPr>
            </a:lvl1pPr>
          </a:lstStyle>
          <a:p>
            <a:fld id="{B4771EA8-07CB-4322-BAB5-685368CB0BDC}" type="slidenum">
              <a:rPr lang="zh-CN" altLang="en-US" smtClean="0"/>
            </a:fld>
            <a:endParaRPr lang="zh-CN" altLang="en-US"/>
          </a:p>
        </p:txBody>
      </p:sp>
      <p:sp>
        <p:nvSpPr>
          <p:cNvPr id="2" name="标题占位符 1"/>
          <p:cNvSpPr>
            <a:spLocks noGrp="1"/>
          </p:cNvSpPr>
          <p:nvPr>
            <p:ph type="title"/>
          </p:nvPr>
        </p:nvSpPr>
        <p:spPr>
          <a:xfrm>
            <a:off x="1733550" y="258763"/>
            <a:ext cx="9074150" cy="438151"/>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cxnSp>
        <p:nvCxnSpPr>
          <p:cNvPr id="16" name="直接连接符 15"/>
          <p:cNvCxnSpPr/>
          <p:nvPr userDrawn="1"/>
        </p:nvCxnSpPr>
        <p:spPr>
          <a:xfrm>
            <a:off x="0" y="6382726"/>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文本占位符 5"/>
          <p:cNvSpPr txBox="1"/>
          <p:nvPr userDrawn="1"/>
        </p:nvSpPr>
        <p:spPr>
          <a:xfrm>
            <a:off x="3" y="2314561"/>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3765">
              <a:buNone/>
              <a:defRPr/>
            </a:pPr>
            <a:r>
              <a:rPr lang="zh-CN" altLang="en-US" b="1" dirty="0" smtClean="0">
                <a:solidFill>
                  <a:srgbClr val="FAFAFA"/>
                </a:solidFill>
                <a:latin typeface="Arial" panose="020B0604020202020204" pitchFamily="34" charset="0"/>
                <a:ea typeface="微软雅黑" panose="020B0503020204020204" pitchFamily="34" charset="-122"/>
                <a:sym typeface="Arial" panose="020B0604020202020204" pitchFamily="34" charset="0"/>
              </a:rPr>
              <a:t>欢迎加入数万安全人认可度最高之一的社群：</a:t>
            </a:r>
            <a:r>
              <a:rPr lang="en-US" altLang="zh-CN" b="1" dirty="0" err="1" smtClean="0">
                <a:solidFill>
                  <a:srgbClr val="FAFAFA"/>
                </a:solidFill>
                <a:latin typeface="Arial" panose="020B0604020202020204" pitchFamily="34" charset="0"/>
                <a:ea typeface="微软雅黑" panose="020B0503020204020204" pitchFamily="34" charset="-122"/>
                <a:sym typeface="Arial" panose="020B0604020202020204" pitchFamily="34" charset="0"/>
              </a:rPr>
              <a:t>cqzpscy</a:t>
            </a:r>
            <a:endParaRPr lang="en-US" altLang="en-US" b="1" dirty="0">
              <a:solidFill>
                <a:srgbClr val="FAFAFA"/>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28046" y="2938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000" b="1" kern="1200">
          <a:solidFill>
            <a:schemeClr val="bg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2.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hyperlink" Target="&#32844;&#19994;&#30149;&#20998;&#31867;&#21644;&#30446;&#24405;-2014&#26368;&#26032;.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0" Type="http://schemas.openxmlformats.org/officeDocument/2006/relationships/notesSlide" Target="../notesSlides/notesSlide4.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32.xml"/><Relationship Id="rId7" Type="http://schemas.openxmlformats.org/officeDocument/2006/relationships/hyperlink" Target="http://www.bofety.com/" TargetMode="External"/><Relationship Id="rId6" Type="http://schemas.openxmlformats.org/officeDocument/2006/relationships/tags" Target="../tags/tag31.xml"/><Relationship Id="rId5" Type="http://schemas.openxmlformats.org/officeDocument/2006/relationships/image" Target="../media/image29.jpeg"/><Relationship Id="rId4" Type="http://schemas.openxmlformats.org/officeDocument/2006/relationships/tags" Target="../tags/tag30.xml"/><Relationship Id="rId3" Type="http://schemas.openxmlformats.org/officeDocument/2006/relationships/image" Target="../media/image28.jpeg"/><Relationship Id="rId2" Type="http://schemas.openxmlformats.org/officeDocument/2006/relationships/tags" Target="../tags/tag29.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image" Target="../media/image6.jpeg"/><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0" y="-12032"/>
            <a:ext cx="12192000" cy="6845969"/>
          </a:xfrm>
          <a:prstGeom prst="rect">
            <a:avLst/>
          </a:prstGeom>
          <a:blipFill dpi="0" rotWithShape="1">
            <a:blip r:embed="rId1">
              <a:extLst>
                <a:ext uri="{28A0092B-C50C-407E-A947-70E740481C1C}">
                  <a14:useLocalDpi xmlns:a14="http://schemas.microsoft.com/office/drawing/2010/main" val="0"/>
                </a:ext>
              </a:extLst>
            </a:blip>
            <a:srcRect/>
            <a:stretch>
              <a:fillRect t="-9101" b="-9627"/>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B4771EA8-07CB-4322-BAB5-685368CB0BDC}" type="slidenum">
              <a:rPr lang="zh-CN" altLang="en-US" smtClean="0"/>
            </a:fld>
            <a:endParaRPr lang="zh-CN" altLang="en-US"/>
          </a:p>
        </p:txBody>
      </p:sp>
      <p:sp>
        <p:nvSpPr>
          <p:cNvPr id="10" name="矩形 9"/>
          <p:cNvSpPr/>
          <p:nvPr/>
        </p:nvSpPr>
        <p:spPr>
          <a:xfrm>
            <a:off x="0" y="-12032"/>
            <a:ext cx="9558630" cy="1539769"/>
          </a:xfrm>
          <a:prstGeom prst="rect">
            <a:avLst/>
          </a:prstGeom>
          <a:solidFill>
            <a:srgbClr val="404040">
              <a:alpha val="52157"/>
            </a:srgbClr>
          </a:solidFill>
        </p:spPr>
        <p:txBody>
          <a:bodyPr wrap="none" anchor="ctr" anchorCtr="0">
            <a:noAutofit/>
          </a:bodyPr>
          <a:lstStyle/>
          <a:p>
            <a:pPr algn="ctr"/>
            <a:r>
              <a:rPr lang="zh-CN" altLang="en-US" sz="6600" b="1" dirty="0">
                <a:solidFill>
                  <a:schemeClr val="bg1"/>
                </a:solidFill>
                <a:latin typeface="黑体" panose="02010609060101010101" charset="-122"/>
                <a:ea typeface="黑体" panose="02010609060101010101" charset="-122"/>
              </a:rPr>
              <a:t>危险源</a:t>
            </a:r>
            <a:r>
              <a:rPr lang="zh-CN" altLang="en-US" sz="6600" b="1" dirty="0" smtClean="0">
                <a:solidFill>
                  <a:schemeClr val="bg1"/>
                </a:solidFill>
                <a:latin typeface="黑体" panose="02010609060101010101" charset="-122"/>
                <a:ea typeface="黑体" panose="02010609060101010101" charset="-122"/>
              </a:rPr>
              <a:t>辨识与风险评价</a:t>
            </a:r>
            <a:endParaRPr lang="zh-CN" altLang="en-US" sz="6600" b="1" dirty="0">
              <a:solidFill>
                <a:schemeClr val="bg1"/>
              </a:solidFill>
              <a:latin typeface="黑体" panose="02010609060101010101" charset="-122"/>
              <a:ea typeface="黑体" panose="02010609060101010101"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2306955" y="383717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1856955" y="508510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100070" y="508571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5" name="椭圆 4"/>
          <p:cNvSpPr/>
          <p:nvPr>
            <p:custDataLst>
              <p:tags r:id="rId5"/>
            </p:custDataLst>
          </p:nvPr>
        </p:nvSpPr>
        <p:spPr>
          <a:xfrm>
            <a:off x="4343185" y="508510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207842" y="958585"/>
            <a:ext cx="7343730" cy="516948"/>
          </a:xfrm>
        </p:spPr>
        <p:txBody>
          <a:bodyPr>
            <a:normAutofit fontScale="90000"/>
          </a:bodyPr>
          <a:lstStyle/>
          <a:p>
            <a:pPr fontAlgn="base"/>
            <a:r>
              <a:rPr lang="zh-CN" altLang="en-US" sz="3200" noProof="1">
                <a:solidFill>
                  <a:srgbClr val="FF0000"/>
                </a:solidFill>
                <a:sym typeface="+mn-ea"/>
              </a:rPr>
              <a:t>危险源与事故的关系</a:t>
            </a:r>
            <a:r>
              <a:rPr lang="zh-CN" altLang="en-US" sz="3200" noProof="1" smtClean="0">
                <a:solidFill>
                  <a:srgbClr val="FF0000"/>
                </a:solidFill>
                <a:cs typeface="+mn-cs"/>
              </a:rPr>
              <a:t>：</a:t>
            </a:r>
            <a:r>
              <a:rPr lang="zh-CN" altLang="en-US" sz="2800" noProof="1" smtClean="0">
                <a:solidFill>
                  <a:schemeClr val="bg1">
                    <a:lumMod val="50000"/>
                  </a:schemeClr>
                </a:solidFill>
                <a:sym typeface="+mn-ea"/>
              </a:rPr>
              <a:t>什么是危险源？</a:t>
            </a:r>
            <a:endParaRPr lang="zh-CN" altLang="en-US" sz="2800" noProof="1">
              <a:solidFill>
                <a:schemeClr val="bg1">
                  <a:lumMod val="50000"/>
                </a:schemeClr>
              </a:solidFill>
              <a:sym typeface="+mn-ea"/>
            </a:endParaRPr>
          </a:p>
        </p:txBody>
      </p:sp>
      <p:cxnSp>
        <p:nvCxnSpPr>
          <p:cNvPr id="28" name="直接连接符 27"/>
          <p:cNvCxnSpPr/>
          <p:nvPr/>
        </p:nvCxnSpPr>
        <p:spPr>
          <a:xfrm>
            <a:off x="1334842" y="1614223"/>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pic>
        <p:nvPicPr>
          <p:cNvPr id="18435" name="图片 2" descr="timg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3772" y="3416032"/>
            <a:ext cx="3248025" cy="2601913"/>
          </a:xfrm>
          <a:prstGeom prst="rect">
            <a:avLst/>
          </a:prstGeom>
          <a:noFill/>
          <a:ln w="9525">
            <a:noFill/>
          </a:ln>
        </p:spPr>
      </p:pic>
      <p:sp>
        <p:nvSpPr>
          <p:cNvPr id="18436" name="矩形 24"/>
          <p:cNvSpPr/>
          <p:nvPr/>
        </p:nvSpPr>
        <p:spPr>
          <a:xfrm>
            <a:off x="1334841" y="1871431"/>
            <a:ext cx="10101597" cy="830997"/>
          </a:xfrm>
          <a:prstGeom prst="rect">
            <a:avLst/>
          </a:prstGeom>
          <a:noFill/>
          <a:ln w="9525">
            <a:noFill/>
          </a:ln>
        </p:spPr>
        <p:txBody>
          <a:bodyPr wrap="square" anchor="t">
            <a:spAutoFit/>
          </a:bodyPr>
          <a:lstStyle/>
          <a:p>
            <a:pPr algn="just"/>
            <a:r>
              <a:rPr lang="zh-CN" altLang="en-US" sz="2400" dirty="0">
                <a:latin typeface="微软雅黑" panose="020B0503020204020204" pitchFamily="34" charset="-122"/>
                <a:ea typeface="微软雅黑" panose="020B0503020204020204" pitchFamily="34" charset="-122"/>
              </a:rPr>
              <a:t>危险源：可能导致人身伤害和（或）健康损害的根源、状态或行为，或其</a:t>
            </a:r>
            <a:r>
              <a:rPr lang="zh-CN" altLang="en-US" sz="2400" dirty="0" smtClean="0">
                <a:latin typeface="微软雅黑" panose="020B0503020204020204" pitchFamily="34" charset="-122"/>
                <a:ea typeface="微软雅黑" panose="020B0503020204020204" pitchFamily="34" charset="-122"/>
              </a:rPr>
              <a:t>组合。</a:t>
            </a:r>
            <a:endParaRPr lang="zh-CN" altLang="en-US" sz="2400" dirty="0">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smtClean="0"/>
              <a:t>8</a:t>
            </a:r>
            <a:endParaRPr lang="zh-CN" altLang="en-US" dirty="0"/>
          </a:p>
        </p:txBody>
      </p:sp>
    </p:spTree>
  </p:cSld>
  <p:clrMapOvr>
    <a:masterClrMapping/>
  </p:clrMapOvr>
  <p:timing>
    <p:tnLst>
      <p:par>
        <p:cTn id="1" dur="indefinite" restart="never" nodeType="tmRoot"/>
      </p:par>
    </p:tnLst>
    <p:bldLst>
      <p:bldP spid="18436" grpId="0"/>
      <p:bldP spid="18436" grpId="1"/>
      <p:bldP spid="18436"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367665" y="1841898"/>
            <a:ext cx="9721046" cy="389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76" tIns="43537" rIns="87076" bIns="43537">
            <a:spAutoFit/>
          </a:bodyPr>
          <a:lstStyle>
            <a:lvl1pPr defTabSz="869950" eaLnBrk="0" hangingPunct="0">
              <a:defRPr b="1">
                <a:solidFill>
                  <a:schemeClr val="tx1"/>
                </a:solidFill>
                <a:latin typeface="Arial" panose="020B0604020202020204" pitchFamily="34" charset="0"/>
                <a:ea typeface="微软雅黑" panose="020B0503020204020204" pitchFamily="34" charset="-122"/>
              </a:defRPr>
            </a:lvl1pPr>
            <a:lvl2pPr marL="742950" indent="-285750" defTabSz="869950" eaLnBrk="0" hangingPunct="0">
              <a:defRPr b="1">
                <a:solidFill>
                  <a:schemeClr val="tx1"/>
                </a:solidFill>
                <a:latin typeface="Arial" panose="020B0604020202020204" pitchFamily="34" charset="0"/>
                <a:ea typeface="微软雅黑" panose="020B0503020204020204" pitchFamily="34" charset="-122"/>
              </a:defRPr>
            </a:lvl2pPr>
            <a:lvl3pPr marL="1143000" indent="-228600" defTabSz="869950" eaLnBrk="0" hangingPunct="0">
              <a:defRPr b="1">
                <a:solidFill>
                  <a:schemeClr val="tx1"/>
                </a:solidFill>
                <a:latin typeface="Arial" panose="020B0604020202020204" pitchFamily="34" charset="0"/>
                <a:ea typeface="微软雅黑" panose="020B0503020204020204" pitchFamily="34" charset="-122"/>
              </a:defRPr>
            </a:lvl3pPr>
            <a:lvl4pPr marL="1600200" indent="-228600" defTabSz="869950" eaLnBrk="0" hangingPunct="0">
              <a:defRPr b="1">
                <a:solidFill>
                  <a:schemeClr val="tx1"/>
                </a:solidFill>
                <a:latin typeface="Arial" panose="020B0604020202020204" pitchFamily="34" charset="0"/>
                <a:ea typeface="微软雅黑" panose="020B0503020204020204" pitchFamily="34" charset="-122"/>
              </a:defRPr>
            </a:lvl4pPr>
            <a:lvl5pPr marL="2057400" indent="-228600" defTabSz="869950" eaLnBrk="0" hangingPunct="0">
              <a:defRPr b="1">
                <a:solidFill>
                  <a:schemeClr val="tx1"/>
                </a:solidFill>
                <a:latin typeface="Arial" panose="020B0604020202020204" pitchFamily="34" charset="0"/>
                <a:ea typeface="微软雅黑" panose="020B0503020204020204" pitchFamily="34" charset="-122"/>
              </a:defRPr>
            </a:lvl5pPr>
            <a:lvl6pPr marL="25146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eaLnBrk="1" hangingPunct="1">
              <a:lnSpc>
                <a:spcPct val="125000"/>
              </a:lnSpc>
            </a:pPr>
            <a:r>
              <a:rPr lang="zh-CN" altLang="en-US" sz="2200" dirty="0">
                <a:solidFill>
                  <a:srgbClr val="F51B3F"/>
                </a:solidFill>
                <a:latin typeface="微软雅黑" panose="020B0503020204020204" pitchFamily="34" charset="-122"/>
              </a:rPr>
              <a:t>第一类危险源</a:t>
            </a:r>
            <a:endParaRPr lang="zh-CN" altLang="en-US" sz="2200" dirty="0">
              <a:solidFill>
                <a:srgbClr val="F51B3F"/>
              </a:solidFill>
              <a:latin typeface="微软雅黑" panose="020B0503020204020204" pitchFamily="34" charset="-122"/>
            </a:endParaRPr>
          </a:p>
          <a:p>
            <a:pPr eaLnBrk="1" hangingPunct="1">
              <a:lnSpc>
                <a:spcPct val="125000"/>
              </a:lnSpc>
            </a:pPr>
            <a:r>
              <a:rPr lang="zh-CN" altLang="en-US" sz="2200" dirty="0">
                <a:latin typeface="微软雅黑" panose="020B0503020204020204" pitchFamily="34" charset="-122"/>
              </a:rPr>
              <a:t>      生产过程中存在的，可能发生</a:t>
            </a:r>
            <a:r>
              <a:rPr lang="zh-CN" altLang="en-US" sz="2200" dirty="0">
                <a:solidFill>
                  <a:srgbClr val="0070C0"/>
                </a:solidFill>
                <a:latin typeface="微软雅黑" panose="020B0503020204020204" pitchFamily="34" charset="-122"/>
              </a:rPr>
              <a:t>意外释放的能量（能源或能量载体）或   危险物质</a:t>
            </a:r>
            <a:r>
              <a:rPr lang="zh-CN" altLang="en-US" sz="2200" dirty="0">
                <a:latin typeface="微软雅黑" panose="020B0503020204020204" pitchFamily="34" charset="-122"/>
              </a:rPr>
              <a:t>，控制的措施是约束、限制能量或危险物质</a:t>
            </a:r>
            <a:r>
              <a:rPr lang="zh-CN" altLang="en-US" sz="2200" dirty="0" smtClean="0">
                <a:latin typeface="微软雅黑" panose="020B0503020204020204" pitchFamily="34" charset="-122"/>
              </a:rPr>
              <a:t>。</a:t>
            </a:r>
            <a:endParaRPr lang="en-US" altLang="zh-CN" sz="2200" dirty="0" smtClean="0">
              <a:latin typeface="微软雅黑" panose="020B0503020204020204" pitchFamily="34" charset="-122"/>
            </a:endParaRPr>
          </a:p>
          <a:p>
            <a:pPr eaLnBrk="1" hangingPunct="1">
              <a:lnSpc>
                <a:spcPct val="125000"/>
              </a:lnSpc>
            </a:pPr>
            <a:r>
              <a:rPr lang="zh-CN" altLang="en-US" sz="2200" dirty="0" smtClean="0">
                <a:latin typeface="微软雅黑" panose="020B0503020204020204" pitchFamily="34" charset="-122"/>
              </a:rPr>
              <a:t>      一般</a:t>
            </a:r>
            <a:r>
              <a:rPr lang="zh-CN" altLang="en-US" sz="2200" dirty="0">
                <a:latin typeface="微软雅黑" panose="020B0503020204020204" pitchFamily="34" charset="-122"/>
              </a:rPr>
              <a:t>地，能量被解释为物体做功的本领。做功的本领是无形的，只有在做功时才显现出来。因此，实际工作中往往把产生能量的能量源或拥有能量的能量载体看做第一类危险源来处理。例如，带电的导体、奔驰的车辆等。 </a:t>
            </a:r>
            <a:endParaRPr lang="en-US" altLang="zh-CN" sz="2200" dirty="0">
              <a:latin typeface="微软雅黑" panose="020B0503020204020204" pitchFamily="34" charset="-122"/>
            </a:endParaRPr>
          </a:p>
          <a:p>
            <a:pPr eaLnBrk="1" hangingPunct="1">
              <a:lnSpc>
                <a:spcPct val="125000"/>
              </a:lnSpc>
            </a:pPr>
            <a:r>
              <a:rPr lang="zh-CN" altLang="en-US" sz="2200" dirty="0" smtClean="0">
                <a:latin typeface="微软雅黑" panose="020B0503020204020204" pitchFamily="34" charset="-122"/>
              </a:rPr>
              <a:t>      为了</a:t>
            </a:r>
            <a:r>
              <a:rPr lang="zh-CN" altLang="en-US" sz="2200" dirty="0">
                <a:latin typeface="微软雅黑" panose="020B0503020204020204" pitchFamily="34" charset="-122"/>
              </a:rPr>
              <a:t>防止第一类危险源导致事故，必须采取措施约束、限制能量或危险物质，控制危险源</a:t>
            </a:r>
            <a:r>
              <a:rPr lang="zh-CN" altLang="en-US" sz="2200" dirty="0" smtClean="0">
                <a:latin typeface="微软雅黑" panose="020B0503020204020204" pitchFamily="34" charset="-122"/>
              </a:rPr>
              <a:t>。</a:t>
            </a:r>
            <a:r>
              <a:rPr lang="zh-CN" altLang="en-US" sz="2200" dirty="0">
                <a:solidFill>
                  <a:srgbClr val="0070C0"/>
                </a:solidFill>
                <a:latin typeface="微软雅黑" panose="020B0503020204020204" pitchFamily="34" charset="-122"/>
              </a:rPr>
              <a:t>根据能量意外释放理论，能量或危险物质的意外释放是伤亡事故发生的物理本质</a:t>
            </a:r>
            <a:r>
              <a:rPr lang="zh-CN" altLang="en-US" sz="2200" dirty="0" smtClean="0">
                <a:solidFill>
                  <a:srgbClr val="0070C0"/>
                </a:solidFill>
                <a:latin typeface="微软雅黑" panose="020B0503020204020204" pitchFamily="34" charset="-122"/>
              </a:rPr>
              <a:t>。</a:t>
            </a:r>
            <a:endParaRPr lang="zh-CN" altLang="en-US" sz="2200" dirty="0">
              <a:solidFill>
                <a:srgbClr val="0070C0"/>
              </a:solidFill>
              <a:latin typeface="微软雅黑" panose="020B0503020204020204" pitchFamily="34" charset="-122"/>
            </a:endParaRPr>
          </a:p>
        </p:txBody>
      </p:sp>
      <p:sp>
        <p:nvSpPr>
          <p:cNvPr id="20483" name="Text Box 3"/>
          <p:cNvSpPr txBox="1">
            <a:spLocks noChangeArrowheads="1"/>
          </p:cNvSpPr>
          <p:nvPr/>
        </p:nvSpPr>
        <p:spPr bwMode="auto">
          <a:xfrm>
            <a:off x="1367665" y="1184365"/>
            <a:ext cx="2540000" cy="4984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600">
                <a:solidFill>
                  <a:srgbClr val="000066"/>
                </a:solidFill>
                <a:latin typeface="微软雅黑" panose="020B0503020204020204" pitchFamily="34" charset="-122"/>
              </a:rPr>
              <a:t>危险源的分类</a:t>
            </a:r>
            <a:endParaRPr lang="zh-CN" altLang="en-US" sz="2600">
              <a:solidFill>
                <a:srgbClr val="000066"/>
              </a:solidFill>
              <a:latin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1" name="标题 2"/>
          <p:cNvSpPr>
            <a:spLocks noGrp="1"/>
          </p:cNvSpPr>
          <p:nvPr>
            <p:ph type="title"/>
          </p:nvPr>
        </p:nvSpPr>
        <p:spPr>
          <a:xfrm>
            <a:off x="838200" y="1013737"/>
            <a:ext cx="8353425" cy="488950"/>
          </a:xfrm>
        </p:spPr>
        <p:txBody>
          <a:bodyPr>
            <a:normAutofit fontScale="90000"/>
          </a:bodyPr>
          <a:lstStyle/>
          <a:p>
            <a:r>
              <a:rPr lang="zh-CN" altLang="en-US" sz="3200" dirty="0">
                <a:solidFill>
                  <a:srgbClr val="C00000"/>
                </a:solidFill>
                <a:latin typeface="黑体" panose="02010609060101010101" charset="-122"/>
              </a:rPr>
              <a:t>第一类危险源举例</a:t>
            </a:r>
            <a:endParaRPr lang="zh-CN" altLang="en-US" sz="3200" dirty="0">
              <a:solidFill>
                <a:srgbClr val="C00000"/>
              </a:solidFill>
            </a:endParaRPr>
          </a:p>
        </p:txBody>
      </p:sp>
      <p:sp>
        <p:nvSpPr>
          <p:cNvPr id="4" name="内容占位符 3"/>
          <p:cNvSpPr>
            <a:spLocks noGrp="1"/>
          </p:cNvSpPr>
          <p:nvPr>
            <p:ph idx="1"/>
          </p:nvPr>
        </p:nvSpPr>
        <p:spPr>
          <a:xfrm>
            <a:off x="722291" y="1574695"/>
            <a:ext cx="10515600" cy="4351338"/>
          </a:xfrm>
        </p:spPr>
        <p:txBody>
          <a:bodyPr>
            <a:noAutofit/>
          </a:bodyPr>
          <a:lstStyle/>
          <a:p>
            <a:pPr marL="514350" indent="-514350" defTabSz="915670">
              <a:lnSpc>
                <a:spcPct val="120000"/>
              </a:lnSpc>
              <a:spcBef>
                <a:spcPts val="0"/>
              </a:spcBef>
              <a:buFont typeface="+mj-lt"/>
              <a:buAutoNum type="arabicPeriod"/>
              <a:defRPr/>
            </a:pPr>
            <a:r>
              <a:rPr lang="zh-CN" altLang="en-US" sz="2400" dirty="0"/>
              <a:t>产生、供给能量的装置、设备，如工作中发电机、变压器，油罐等。</a:t>
            </a:r>
            <a:endParaRPr lang="zh-CN" altLang="en-US" sz="2400" dirty="0"/>
          </a:p>
          <a:p>
            <a:pPr marL="514350" indent="-514350" defTabSz="915670">
              <a:lnSpc>
                <a:spcPct val="120000"/>
              </a:lnSpc>
              <a:spcBef>
                <a:spcPts val="0"/>
              </a:spcBef>
              <a:buFont typeface="+mj-lt"/>
              <a:buAutoNum type="arabicPeriod"/>
              <a:defRPr/>
            </a:pPr>
            <a:r>
              <a:rPr lang="zh-CN" altLang="en-US" sz="2400" dirty="0"/>
              <a:t>能量载体，如带电的导体、行驶中的车辆等。</a:t>
            </a:r>
            <a:endParaRPr lang="zh-CN" altLang="en-US" sz="2400" dirty="0"/>
          </a:p>
          <a:p>
            <a:pPr marL="514350" indent="-514350" defTabSz="915670">
              <a:lnSpc>
                <a:spcPct val="120000"/>
              </a:lnSpc>
              <a:spcBef>
                <a:spcPts val="0"/>
              </a:spcBef>
              <a:buFont typeface="+mj-lt"/>
              <a:buAutoNum type="arabicPeriod"/>
              <a:defRPr/>
            </a:pPr>
            <a:r>
              <a:rPr lang="zh-CN" altLang="en-US" sz="2400" dirty="0"/>
              <a:t>一旦失控可能产生巨大能量的装置、设备、场所，如强烈放热反应的化工装置等。</a:t>
            </a:r>
            <a:endParaRPr lang="zh-CN" altLang="en-US" sz="2400" dirty="0"/>
          </a:p>
          <a:p>
            <a:pPr marL="514350" indent="-514350" defTabSz="915670">
              <a:lnSpc>
                <a:spcPct val="120000"/>
              </a:lnSpc>
              <a:spcBef>
                <a:spcPts val="0"/>
              </a:spcBef>
              <a:buFont typeface="+mj-lt"/>
              <a:buAutoNum type="arabicPeriod"/>
              <a:defRPr/>
            </a:pPr>
            <a:r>
              <a:rPr lang="zh-CN" altLang="en-US" sz="2400" dirty="0"/>
              <a:t>一旦失控可能发生能量蓄积或突然释放的装置、设备、场所，如各种压力容器等。</a:t>
            </a:r>
            <a:endParaRPr lang="zh-CN" altLang="en-US" sz="2400" dirty="0"/>
          </a:p>
          <a:p>
            <a:pPr marL="514350" indent="-514350" defTabSz="915670">
              <a:lnSpc>
                <a:spcPct val="120000"/>
              </a:lnSpc>
              <a:spcBef>
                <a:spcPts val="0"/>
              </a:spcBef>
              <a:buFont typeface="+mj-lt"/>
              <a:buAutoNum type="arabicPeriod"/>
              <a:defRPr/>
            </a:pPr>
            <a:r>
              <a:rPr lang="zh-CN" altLang="en-US" sz="2400" dirty="0"/>
              <a:t>危险物质，如各种有毒、有害、可燃易爆物质等。</a:t>
            </a:r>
            <a:endParaRPr lang="zh-CN" altLang="en-US" sz="2400" dirty="0"/>
          </a:p>
          <a:p>
            <a:pPr marL="514350" indent="-514350" defTabSz="915670">
              <a:lnSpc>
                <a:spcPct val="120000"/>
              </a:lnSpc>
              <a:spcBef>
                <a:spcPts val="0"/>
              </a:spcBef>
              <a:buFont typeface="+mj-lt"/>
              <a:buAutoNum type="arabicPeriod"/>
              <a:defRPr/>
            </a:pPr>
            <a:r>
              <a:rPr lang="zh-CN" altLang="en-US" sz="2400" dirty="0"/>
              <a:t>生产、加工、贮存危险物质的装置、设备、场所。</a:t>
            </a:r>
            <a:endParaRPr lang="zh-CN" altLang="en-US" sz="2400" dirty="0"/>
          </a:p>
          <a:p>
            <a:pPr marL="514350" indent="-514350" defTabSz="915670">
              <a:lnSpc>
                <a:spcPct val="120000"/>
              </a:lnSpc>
              <a:spcBef>
                <a:spcPts val="0"/>
              </a:spcBef>
              <a:buFont typeface="+mj-lt"/>
              <a:buAutoNum type="arabicPeriod"/>
              <a:defRPr/>
            </a:pPr>
            <a:r>
              <a:rPr lang="zh-CN" altLang="en-US" sz="2400" dirty="0"/>
              <a:t>人体一旦与之接触将导致能量意外释放的物体，如带电体、高温物体等。</a:t>
            </a:r>
            <a:endParaRPr lang="zh-CN" altLang="en-US" sz="24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5" name="Rectangle 2"/>
          <p:cNvSpPr>
            <a:spLocks noChangeArrowheads="1"/>
          </p:cNvSpPr>
          <p:nvPr/>
        </p:nvSpPr>
        <p:spPr bwMode="auto">
          <a:xfrm>
            <a:off x="2351089" y="549275"/>
            <a:ext cx="6929437" cy="609600"/>
          </a:xfrm>
          <a:prstGeom prst="rect">
            <a:avLst/>
          </a:prstGeom>
          <a:noFill/>
          <a:ln w="9525">
            <a:noFill/>
            <a:miter lim="800000"/>
          </a:ln>
        </p:spPr>
        <p:txBody>
          <a:bodyPr anchor="ctr"/>
          <a:lstStyle/>
          <a:p>
            <a:pPr algn="ctr"/>
            <a:endParaRPr lang="zh-CN" altLang="en-US" sz="4000">
              <a:latin typeface="Verdana" panose="020B0604030504040204" pitchFamily="34" charset="0"/>
            </a:endParaRPr>
          </a:p>
        </p:txBody>
      </p:sp>
      <p:sp>
        <p:nvSpPr>
          <p:cNvPr id="1112068" name="Text Box 6"/>
          <p:cNvSpPr txBox="1">
            <a:spLocks noChangeArrowheads="1"/>
          </p:cNvSpPr>
          <p:nvPr/>
        </p:nvSpPr>
        <p:spPr bwMode="auto">
          <a:xfrm>
            <a:off x="1524000" y="4868863"/>
            <a:ext cx="2236788" cy="366712"/>
          </a:xfrm>
          <a:prstGeom prst="rect">
            <a:avLst/>
          </a:prstGeom>
          <a:noFill/>
          <a:ln w="9525">
            <a:noFill/>
            <a:miter lim="800000"/>
          </a:ln>
        </p:spPr>
        <p:txBody>
          <a:bodyPr>
            <a:spAutoFit/>
          </a:bodyPr>
          <a:lstStyle/>
          <a:p>
            <a:endParaRPr lang="zh-CN" altLang="en-US"/>
          </a:p>
        </p:txBody>
      </p:sp>
      <p:sp>
        <p:nvSpPr>
          <p:cNvPr id="1112069" name="Text Box 7"/>
          <p:cNvSpPr txBox="1">
            <a:spLocks noChangeArrowheads="1"/>
          </p:cNvSpPr>
          <p:nvPr/>
        </p:nvSpPr>
        <p:spPr bwMode="auto">
          <a:xfrm>
            <a:off x="1981200" y="838201"/>
            <a:ext cx="8153400" cy="366713"/>
          </a:xfrm>
          <a:prstGeom prst="rect">
            <a:avLst/>
          </a:prstGeom>
          <a:noFill/>
          <a:ln w="9525">
            <a:noFill/>
            <a:miter lim="800000"/>
          </a:ln>
        </p:spPr>
        <p:txBody>
          <a:bodyPr>
            <a:spAutoFit/>
          </a:bodyPr>
          <a:lstStyle/>
          <a:p>
            <a:pPr>
              <a:spcBef>
                <a:spcPct val="50000"/>
              </a:spcBef>
            </a:pPr>
            <a:endParaRPr lang="zh-CN" altLang="en-US">
              <a:solidFill>
                <a:srgbClr val="C00000"/>
              </a:solidFill>
            </a:endParaRPr>
          </a:p>
        </p:txBody>
      </p:sp>
      <p:pic>
        <p:nvPicPr>
          <p:cNvPr id="1112070" name="Picture 8"/>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5126" y="4696029"/>
            <a:ext cx="2236788" cy="1651000"/>
          </a:xfrm>
          <a:prstGeom prst="rect">
            <a:avLst/>
          </a:prstGeom>
          <a:noFill/>
          <a:ln w="9525">
            <a:noFill/>
            <a:miter lim="800000"/>
            <a:headEnd/>
            <a:tailEnd/>
          </a:ln>
        </p:spPr>
      </p:pic>
      <p:sp>
        <p:nvSpPr>
          <p:cNvPr id="1112071" name="Text Box 9"/>
          <p:cNvSpPr txBox="1">
            <a:spLocks noChangeArrowheads="1"/>
          </p:cNvSpPr>
          <p:nvPr/>
        </p:nvSpPr>
        <p:spPr bwMode="auto">
          <a:xfrm>
            <a:off x="5595938" y="4131100"/>
            <a:ext cx="1676400" cy="457200"/>
          </a:xfrm>
          <a:prstGeom prst="rect">
            <a:avLst/>
          </a:prstGeom>
          <a:noFill/>
          <a:ln w="9525">
            <a:noFill/>
            <a:miter lim="800000"/>
          </a:ln>
        </p:spPr>
        <p:txBody>
          <a:bodyPr>
            <a:spAutoFit/>
          </a:bodyPr>
          <a:lstStyle/>
          <a:p>
            <a:pPr>
              <a:spcBef>
                <a:spcPct val="50000"/>
              </a:spcBef>
            </a:pPr>
            <a:r>
              <a:rPr lang="zh-CN" altLang="en-US" sz="2400" dirty="0"/>
              <a:t>化学能</a:t>
            </a:r>
            <a:endParaRPr lang="zh-CN" altLang="en-US" sz="2400" dirty="0"/>
          </a:p>
        </p:txBody>
      </p:sp>
      <p:pic>
        <p:nvPicPr>
          <p:cNvPr id="82954" name="Picture 10" descr="steamlea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1" y="1785926"/>
            <a:ext cx="1970293" cy="193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12073" name="Picture 12" descr="gongchengshebei2_0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069" y="1465988"/>
            <a:ext cx="1820863" cy="2376487"/>
          </a:xfrm>
          <a:prstGeom prst="rect">
            <a:avLst/>
          </a:prstGeom>
          <a:noFill/>
          <a:ln w="9525">
            <a:noFill/>
            <a:miter lim="800000"/>
            <a:headEnd/>
            <a:tailEnd/>
          </a:ln>
        </p:spPr>
      </p:pic>
      <p:sp>
        <p:nvSpPr>
          <p:cNvPr id="1112074" name="Text Box 13"/>
          <p:cNvSpPr txBox="1">
            <a:spLocks noChangeArrowheads="1"/>
          </p:cNvSpPr>
          <p:nvPr/>
        </p:nvSpPr>
        <p:spPr bwMode="auto">
          <a:xfrm>
            <a:off x="8953501" y="1285875"/>
            <a:ext cx="1103313" cy="457200"/>
          </a:xfrm>
          <a:prstGeom prst="rect">
            <a:avLst/>
          </a:prstGeom>
          <a:noFill/>
          <a:ln w="9525">
            <a:noFill/>
            <a:miter lim="800000"/>
          </a:ln>
        </p:spPr>
        <p:txBody>
          <a:bodyPr>
            <a:spAutoFit/>
          </a:bodyPr>
          <a:lstStyle/>
          <a:p>
            <a:r>
              <a:rPr lang="zh-CN" altLang="en-US" sz="2400"/>
              <a:t>高位能</a:t>
            </a:r>
            <a:endParaRPr lang="zh-CN" altLang="en-US" sz="2400"/>
          </a:p>
        </p:txBody>
      </p:sp>
      <p:pic>
        <p:nvPicPr>
          <p:cNvPr id="111207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6544" y="4518025"/>
            <a:ext cx="1803400" cy="1803400"/>
          </a:xfrm>
          <a:prstGeom prst="rect">
            <a:avLst/>
          </a:prstGeom>
          <a:noFill/>
          <a:ln w="9525">
            <a:noFill/>
            <a:miter lim="800000"/>
            <a:headEnd/>
            <a:tailEnd/>
          </a:ln>
        </p:spPr>
      </p:pic>
      <p:sp>
        <p:nvSpPr>
          <p:cNvPr id="1112076" name="Rectangle 15"/>
          <p:cNvSpPr>
            <a:spLocks noChangeArrowheads="1"/>
          </p:cNvSpPr>
          <p:nvPr/>
        </p:nvSpPr>
        <p:spPr bwMode="auto">
          <a:xfrm>
            <a:off x="8262225" y="4060825"/>
            <a:ext cx="1103312" cy="457200"/>
          </a:xfrm>
          <a:prstGeom prst="rect">
            <a:avLst/>
          </a:prstGeom>
          <a:noFill/>
          <a:ln w="9525">
            <a:noFill/>
            <a:miter lim="800000"/>
          </a:ln>
        </p:spPr>
        <p:txBody>
          <a:bodyPr wrap="none">
            <a:spAutoFit/>
          </a:bodyPr>
          <a:lstStyle/>
          <a:p>
            <a:pPr>
              <a:spcBef>
                <a:spcPct val="50000"/>
              </a:spcBef>
            </a:pPr>
            <a:r>
              <a:rPr lang="zh-CN" altLang="en-US" sz="2400"/>
              <a:t>机械能</a:t>
            </a:r>
            <a:endParaRPr lang="zh-CN" altLang="en-US" sz="2400"/>
          </a:p>
        </p:txBody>
      </p:sp>
      <p:pic>
        <p:nvPicPr>
          <p:cNvPr id="111207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725" y="5084763"/>
            <a:ext cx="381000" cy="334962"/>
          </a:xfrm>
          <a:prstGeom prst="rect">
            <a:avLst/>
          </a:prstGeom>
          <a:noFill/>
          <a:ln w="9525">
            <a:noFill/>
            <a:miter lim="800000"/>
            <a:headEnd/>
            <a:tailEnd/>
          </a:ln>
        </p:spPr>
      </p:pic>
      <p:sp>
        <p:nvSpPr>
          <p:cNvPr id="1112078" name="Text Box 17"/>
          <p:cNvSpPr txBox="1">
            <a:spLocks noChangeArrowheads="1"/>
          </p:cNvSpPr>
          <p:nvPr/>
        </p:nvSpPr>
        <p:spPr bwMode="auto">
          <a:xfrm>
            <a:off x="2931319" y="1687514"/>
            <a:ext cx="1008062" cy="457200"/>
          </a:xfrm>
          <a:prstGeom prst="rect">
            <a:avLst/>
          </a:prstGeom>
          <a:noFill/>
          <a:ln w="9525">
            <a:noFill/>
            <a:miter lim="800000"/>
          </a:ln>
        </p:spPr>
        <p:txBody>
          <a:bodyPr>
            <a:spAutoFit/>
          </a:bodyPr>
          <a:lstStyle/>
          <a:p>
            <a:pPr>
              <a:spcBef>
                <a:spcPct val="50000"/>
              </a:spcBef>
            </a:pPr>
            <a:r>
              <a:rPr lang="zh-CN" altLang="en-US" sz="2400"/>
              <a:t>电能</a:t>
            </a:r>
            <a:endParaRPr lang="zh-CN" altLang="en-US" sz="2400"/>
          </a:p>
        </p:txBody>
      </p:sp>
      <p:sp>
        <p:nvSpPr>
          <p:cNvPr id="1112079" name="Text Box 18"/>
          <p:cNvSpPr txBox="1">
            <a:spLocks noChangeArrowheads="1"/>
          </p:cNvSpPr>
          <p:nvPr/>
        </p:nvSpPr>
        <p:spPr bwMode="auto">
          <a:xfrm>
            <a:off x="5160514" y="1246489"/>
            <a:ext cx="2513015" cy="461665"/>
          </a:xfrm>
          <a:prstGeom prst="rect">
            <a:avLst/>
          </a:prstGeom>
          <a:noFill/>
          <a:ln w="9525">
            <a:noFill/>
            <a:miter lim="800000"/>
          </a:ln>
        </p:spPr>
        <p:txBody>
          <a:bodyPr wrap="square">
            <a:spAutoFit/>
          </a:bodyPr>
          <a:lstStyle/>
          <a:p>
            <a:pPr>
              <a:spcBef>
                <a:spcPct val="50000"/>
              </a:spcBef>
            </a:pPr>
            <a:r>
              <a:rPr lang="zh-CN" altLang="en-US" sz="2400"/>
              <a:t>高温物体（热能）</a:t>
            </a:r>
            <a:endParaRPr lang="zh-CN" altLang="en-US" sz="2400"/>
          </a:p>
        </p:txBody>
      </p:sp>
      <p:pic>
        <p:nvPicPr>
          <p:cNvPr id="1112080" name="Picture 19" descr="6186245213_6915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1934" y="2267900"/>
            <a:ext cx="2263775" cy="1439862"/>
          </a:xfrm>
          <a:prstGeom prst="rect">
            <a:avLst/>
          </a:prstGeom>
          <a:noFill/>
          <a:ln w="9525">
            <a:noFill/>
            <a:miter lim="800000"/>
            <a:headEnd/>
            <a:tailEnd/>
          </a:ln>
        </p:spPr>
      </p:pic>
      <p:pic>
        <p:nvPicPr>
          <p:cNvPr id="1112081" name="Picture 20" descr="medical_hospit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126" y="4629354"/>
            <a:ext cx="1717675" cy="1717675"/>
          </a:xfrm>
          <a:prstGeom prst="rect">
            <a:avLst/>
          </a:prstGeom>
          <a:noFill/>
          <a:ln w="9525">
            <a:noFill/>
            <a:miter lim="800000"/>
            <a:headEnd/>
            <a:tailEnd/>
          </a:ln>
        </p:spPr>
      </p:pic>
      <p:sp>
        <p:nvSpPr>
          <p:cNvPr id="1112082" name="Text Box 21"/>
          <p:cNvSpPr txBox="1">
            <a:spLocks noChangeArrowheads="1"/>
          </p:cNvSpPr>
          <p:nvPr/>
        </p:nvSpPr>
        <p:spPr bwMode="auto">
          <a:xfrm>
            <a:off x="2524126" y="4106536"/>
            <a:ext cx="1717675" cy="461665"/>
          </a:xfrm>
          <a:prstGeom prst="rect">
            <a:avLst/>
          </a:prstGeom>
          <a:noFill/>
          <a:ln w="9525">
            <a:noFill/>
            <a:miter lim="800000"/>
          </a:ln>
        </p:spPr>
        <p:txBody>
          <a:bodyPr wrap="square">
            <a:spAutoFit/>
          </a:bodyPr>
          <a:lstStyle/>
          <a:p>
            <a:pPr>
              <a:spcBef>
                <a:spcPct val="50000"/>
              </a:spcBef>
            </a:pPr>
            <a:r>
              <a:rPr lang="zh-CN" altLang="en-US" sz="2400" dirty="0" smtClean="0"/>
              <a:t>危险物质</a:t>
            </a:r>
            <a:endParaRPr lang="en-US" altLang="zh-CN" sz="2400" dirty="0"/>
          </a:p>
        </p:txBody>
      </p:sp>
      <p:sp>
        <p:nvSpPr>
          <p:cNvPr id="1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367665" y="1184365"/>
            <a:ext cx="2540000" cy="4984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600">
                <a:solidFill>
                  <a:srgbClr val="000066"/>
                </a:solidFill>
                <a:latin typeface="微软雅黑" panose="020B0503020204020204" pitchFamily="34" charset="-122"/>
              </a:rPr>
              <a:t>危险源的分类</a:t>
            </a:r>
            <a:endParaRPr lang="zh-CN" altLang="en-US" sz="2600">
              <a:solidFill>
                <a:srgbClr val="000066"/>
              </a:solidFill>
              <a:latin typeface="微软雅黑" panose="020B0503020204020204" pitchFamily="34" charset="-122"/>
            </a:endParaRPr>
          </a:p>
        </p:txBody>
      </p:sp>
      <p:sp>
        <p:nvSpPr>
          <p:cNvPr id="9" name="Text Box 2"/>
          <p:cNvSpPr txBox="1">
            <a:spLocks noChangeArrowheads="1"/>
          </p:cNvSpPr>
          <p:nvPr/>
        </p:nvSpPr>
        <p:spPr bwMode="auto">
          <a:xfrm>
            <a:off x="1367665" y="2112355"/>
            <a:ext cx="9502104" cy="28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76" tIns="43537" rIns="87076" bIns="43537">
            <a:spAutoFit/>
          </a:bodyPr>
          <a:lstStyle>
            <a:lvl1pPr defTabSz="869950" eaLnBrk="0" hangingPunct="0">
              <a:defRPr b="1">
                <a:solidFill>
                  <a:schemeClr val="tx1"/>
                </a:solidFill>
                <a:latin typeface="Arial" panose="020B0604020202020204" pitchFamily="34" charset="0"/>
                <a:ea typeface="微软雅黑" panose="020B0503020204020204" pitchFamily="34" charset="-122"/>
              </a:defRPr>
            </a:lvl1pPr>
            <a:lvl2pPr marL="742950" indent="-285750" defTabSz="869950" eaLnBrk="0" hangingPunct="0">
              <a:defRPr b="1">
                <a:solidFill>
                  <a:schemeClr val="tx1"/>
                </a:solidFill>
                <a:latin typeface="Arial" panose="020B0604020202020204" pitchFamily="34" charset="0"/>
                <a:ea typeface="微软雅黑" panose="020B0503020204020204" pitchFamily="34" charset="-122"/>
              </a:defRPr>
            </a:lvl2pPr>
            <a:lvl3pPr marL="1143000" indent="-228600" defTabSz="869950" eaLnBrk="0" hangingPunct="0">
              <a:defRPr b="1">
                <a:solidFill>
                  <a:schemeClr val="tx1"/>
                </a:solidFill>
                <a:latin typeface="Arial" panose="020B0604020202020204" pitchFamily="34" charset="0"/>
                <a:ea typeface="微软雅黑" panose="020B0503020204020204" pitchFamily="34" charset="-122"/>
              </a:defRPr>
            </a:lvl3pPr>
            <a:lvl4pPr marL="1600200" indent="-228600" defTabSz="869950" eaLnBrk="0" hangingPunct="0">
              <a:defRPr b="1">
                <a:solidFill>
                  <a:schemeClr val="tx1"/>
                </a:solidFill>
                <a:latin typeface="Arial" panose="020B0604020202020204" pitchFamily="34" charset="0"/>
                <a:ea typeface="微软雅黑" panose="020B0503020204020204" pitchFamily="34" charset="-122"/>
              </a:defRPr>
            </a:lvl4pPr>
            <a:lvl5pPr marL="2057400" indent="-228600" defTabSz="869950" eaLnBrk="0" hangingPunct="0">
              <a:defRPr b="1">
                <a:solidFill>
                  <a:schemeClr val="tx1"/>
                </a:solidFill>
                <a:latin typeface="Arial" panose="020B0604020202020204" pitchFamily="34" charset="0"/>
                <a:ea typeface="微软雅黑" panose="020B0503020204020204" pitchFamily="34" charset="-122"/>
              </a:defRPr>
            </a:lvl5pPr>
            <a:lvl6pPr marL="25146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6pPr>
            <a:lvl7pPr marL="29718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7pPr>
            <a:lvl8pPr marL="34290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8pPr>
            <a:lvl9pPr marL="3886200" indent="-228600" defTabSz="86995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微软雅黑" panose="020B0503020204020204" pitchFamily="34" charset="-122"/>
              </a:defRPr>
            </a:lvl9pPr>
          </a:lstStyle>
          <a:p>
            <a:pPr eaLnBrk="1" hangingPunct="1">
              <a:lnSpc>
                <a:spcPct val="125000"/>
              </a:lnSpc>
            </a:pPr>
            <a:r>
              <a:rPr lang="zh-CN" altLang="en-US" sz="2400" dirty="0" smtClean="0">
                <a:solidFill>
                  <a:srgbClr val="F51B3F"/>
                </a:solidFill>
                <a:latin typeface="微软雅黑" panose="020B0503020204020204" pitchFamily="34" charset="-122"/>
              </a:rPr>
              <a:t>第二类</a:t>
            </a:r>
            <a:r>
              <a:rPr lang="zh-CN" altLang="en-US" sz="2400" dirty="0">
                <a:solidFill>
                  <a:srgbClr val="F51B3F"/>
                </a:solidFill>
                <a:latin typeface="微软雅黑" panose="020B0503020204020204" pitchFamily="34" charset="-122"/>
              </a:rPr>
              <a:t>危险源</a:t>
            </a:r>
            <a:endParaRPr lang="zh-CN" altLang="en-US" sz="2400" dirty="0">
              <a:solidFill>
                <a:srgbClr val="F51B3F"/>
              </a:solidFill>
              <a:latin typeface="微软雅黑" panose="020B0503020204020204" pitchFamily="34" charset="-122"/>
            </a:endParaRPr>
          </a:p>
          <a:p>
            <a:pPr eaLnBrk="1" hangingPunct="1">
              <a:lnSpc>
                <a:spcPct val="125000"/>
              </a:lnSpc>
            </a:pPr>
            <a:r>
              <a:rPr lang="zh-CN" altLang="en-US" sz="2400" dirty="0">
                <a:latin typeface="微软雅黑" panose="020B0503020204020204" pitchFamily="34" charset="-122"/>
              </a:rPr>
              <a:t>       正常情况下，生产过程中的能量或危险物质受到约束或限制，不会发生意外释放，即不会发生事故。但是，一旦这些约束或限制能量或危险物质的措施受到破坏或失效（故障），则将发生事故</a:t>
            </a:r>
            <a:r>
              <a:rPr lang="zh-CN" altLang="en-US" sz="2400" dirty="0" smtClean="0">
                <a:latin typeface="微软雅黑" panose="020B0503020204020204" pitchFamily="34" charset="-122"/>
              </a:rPr>
              <a:t>。</a:t>
            </a:r>
            <a:endParaRPr lang="en-US" altLang="zh-CN" sz="2400" dirty="0" smtClean="0">
              <a:latin typeface="微软雅黑" panose="020B0503020204020204" pitchFamily="34" charset="-122"/>
            </a:endParaRPr>
          </a:p>
          <a:p>
            <a:pPr eaLnBrk="1" hangingPunct="1">
              <a:lnSpc>
                <a:spcPct val="125000"/>
              </a:lnSpc>
            </a:pPr>
            <a:r>
              <a:rPr lang="en-US" altLang="zh-CN" sz="2400" dirty="0">
                <a:solidFill>
                  <a:srgbClr val="0070C0"/>
                </a:solidFill>
                <a:latin typeface="微软雅黑" panose="020B0503020204020204" pitchFamily="34" charset="-122"/>
              </a:rPr>
              <a:t> </a:t>
            </a:r>
            <a:r>
              <a:rPr lang="en-US" altLang="zh-CN" sz="2400" dirty="0" smtClean="0">
                <a:solidFill>
                  <a:srgbClr val="0070C0"/>
                </a:solidFill>
                <a:latin typeface="微软雅黑" panose="020B0503020204020204" pitchFamily="34" charset="-122"/>
              </a:rPr>
              <a:t>     </a:t>
            </a:r>
            <a:r>
              <a:rPr lang="zh-CN" altLang="en-US" sz="2400" dirty="0" smtClean="0">
                <a:solidFill>
                  <a:srgbClr val="0070C0"/>
                </a:solidFill>
                <a:latin typeface="微软雅黑" panose="020B0503020204020204" pitchFamily="34" charset="-122"/>
              </a:rPr>
              <a:t>导致</a:t>
            </a:r>
            <a:r>
              <a:rPr lang="zh-CN" altLang="en-US" sz="2400" dirty="0">
                <a:solidFill>
                  <a:srgbClr val="0070C0"/>
                </a:solidFill>
                <a:latin typeface="微软雅黑" panose="020B0503020204020204" pitchFamily="34" charset="-122"/>
              </a:rPr>
              <a:t>能量或危险物质约束或限制措施破坏或失效的各种因素称作第二类危险源。</a:t>
            </a:r>
            <a:endParaRPr lang="zh-CN" altLang="en-US" sz="2400" dirty="0">
              <a:solidFill>
                <a:srgbClr val="0070C0"/>
              </a:solidFill>
              <a:latin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89" name="标题 5"/>
          <p:cNvSpPr>
            <a:spLocks noGrp="1"/>
          </p:cNvSpPr>
          <p:nvPr>
            <p:ph type="title"/>
          </p:nvPr>
        </p:nvSpPr>
        <p:spPr>
          <a:xfrm>
            <a:off x="786685" y="967101"/>
            <a:ext cx="9074150" cy="438151"/>
          </a:xfrm>
        </p:spPr>
        <p:txBody>
          <a:bodyPr>
            <a:normAutofit fontScale="90000"/>
          </a:bodyPr>
          <a:lstStyle/>
          <a:p>
            <a:r>
              <a:rPr lang="zh-CN" altLang="en-US" sz="3200" dirty="0">
                <a:solidFill>
                  <a:srgbClr val="C00000"/>
                </a:solidFill>
                <a:latin typeface="黑体" panose="02010609060101010101" charset="-122"/>
              </a:rPr>
              <a:t>第二类危险源举例</a:t>
            </a:r>
            <a:endParaRPr lang="zh-CN" altLang="en-US" sz="3200" dirty="0">
              <a:solidFill>
                <a:srgbClr val="C00000"/>
              </a:solidFill>
            </a:endParaRPr>
          </a:p>
        </p:txBody>
      </p:sp>
      <p:sp>
        <p:nvSpPr>
          <p:cNvPr id="4" name="内容占位符 3"/>
          <p:cNvSpPr>
            <a:spLocks noGrp="1"/>
          </p:cNvSpPr>
          <p:nvPr>
            <p:ph idx="1"/>
          </p:nvPr>
        </p:nvSpPr>
        <p:spPr>
          <a:xfrm>
            <a:off x="606381" y="1617607"/>
            <a:ext cx="11087636" cy="4655905"/>
          </a:xfrm>
        </p:spPr>
        <p:txBody>
          <a:bodyPr>
            <a:noAutofit/>
          </a:bodyPr>
          <a:lstStyle/>
          <a:p>
            <a:pPr marL="0" indent="0">
              <a:lnSpc>
                <a:spcPct val="100000"/>
              </a:lnSpc>
              <a:spcBef>
                <a:spcPts val="0"/>
              </a:spcBef>
              <a:buNone/>
              <a:defRPr/>
            </a:pPr>
            <a:r>
              <a:rPr lang="zh-CN" altLang="zh-CN" sz="2200" dirty="0"/>
              <a:t>第二类危险源包括人、物、</a:t>
            </a:r>
            <a:r>
              <a:rPr lang="zh-CN" altLang="zh-CN" sz="2200" dirty="0" smtClean="0"/>
              <a:t>环境</a:t>
            </a:r>
            <a:r>
              <a:rPr lang="zh-CN" altLang="en-US" sz="2200" dirty="0" smtClean="0"/>
              <a:t>、管理四</a:t>
            </a:r>
            <a:r>
              <a:rPr lang="zh-CN" altLang="zh-CN" sz="2200" dirty="0" smtClean="0"/>
              <a:t>个</a:t>
            </a:r>
            <a:r>
              <a:rPr lang="zh-CN" altLang="zh-CN" sz="2200" dirty="0"/>
              <a:t>方面的问题</a:t>
            </a:r>
            <a:r>
              <a:rPr lang="zh-CN" altLang="zh-CN" sz="2200" dirty="0" smtClean="0"/>
              <a:t>：</a:t>
            </a:r>
            <a:endParaRPr lang="en-US" altLang="zh-CN" sz="2200" dirty="0" smtClean="0"/>
          </a:p>
          <a:p>
            <a:pPr marL="0" indent="0">
              <a:lnSpc>
                <a:spcPct val="100000"/>
              </a:lnSpc>
              <a:spcBef>
                <a:spcPts val="0"/>
              </a:spcBef>
              <a:buNone/>
              <a:defRPr/>
            </a:pPr>
            <a:r>
              <a:rPr lang="zh-CN" altLang="en-US" sz="2200" dirty="0"/>
              <a:t> </a:t>
            </a:r>
            <a:r>
              <a:rPr lang="zh-CN" altLang="en-US" sz="2200" dirty="0" smtClean="0"/>
              <a:t>   （</a:t>
            </a:r>
            <a:r>
              <a:rPr lang="en-US" altLang="zh-CN" sz="2200" dirty="0"/>
              <a:t>1</a:t>
            </a:r>
            <a:r>
              <a:rPr lang="zh-CN" altLang="en-US" sz="2200" dirty="0"/>
              <a:t>）人的因素</a:t>
            </a:r>
            <a:endParaRPr lang="zh-CN" altLang="en-US" sz="2200" dirty="0"/>
          </a:p>
          <a:p>
            <a:pPr marL="0" indent="0">
              <a:lnSpc>
                <a:spcPct val="100000"/>
              </a:lnSpc>
              <a:spcBef>
                <a:spcPts val="0"/>
              </a:spcBef>
              <a:buNone/>
              <a:defRPr/>
            </a:pPr>
            <a:r>
              <a:rPr lang="zh-CN" altLang="en-US" sz="2200" dirty="0"/>
              <a:t>     人的失误是指人的行为结果偏离了被要求的标准，即没有完成规定功能的现象。人的不安全行为也属于人的失误。</a:t>
            </a:r>
            <a:endParaRPr lang="zh-CN" altLang="en-US" sz="2200" dirty="0"/>
          </a:p>
          <a:p>
            <a:pPr marL="0" indent="0">
              <a:lnSpc>
                <a:spcPct val="100000"/>
              </a:lnSpc>
              <a:spcBef>
                <a:spcPts val="0"/>
              </a:spcBef>
              <a:buNone/>
              <a:defRPr/>
            </a:pPr>
            <a:r>
              <a:rPr lang="zh-CN" altLang="en-US" sz="2200" dirty="0"/>
              <a:t>    （</a:t>
            </a:r>
            <a:r>
              <a:rPr lang="en-US" altLang="zh-CN" sz="2200" dirty="0"/>
              <a:t>2</a:t>
            </a:r>
            <a:r>
              <a:rPr lang="zh-CN" altLang="en-US" sz="2200" dirty="0"/>
              <a:t>）物的因素</a:t>
            </a:r>
            <a:endParaRPr lang="zh-CN" altLang="en-US" sz="2200" dirty="0"/>
          </a:p>
          <a:p>
            <a:pPr marL="0" indent="0">
              <a:lnSpc>
                <a:spcPct val="100000"/>
              </a:lnSpc>
              <a:spcBef>
                <a:spcPts val="0"/>
              </a:spcBef>
              <a:buNone/>
              <a:defRPr/>
            </a:pPr>
            <a:r>
              <a:rPr lang="zh-CN" altLang="en-US" sz="2200" dirty="0"/>
              <a:t>     物的故障是指机械设备、装置、元部件等由于性能低下而不能实现预定的功能的现象。从安全功能的角度，物的不安全状态也是物的故障。物的故障可能是固有的，也可能由于维修、使用不当化等原因造成的。</a:t>
            </a:r>
            <a:endParaRPr lang="zh-CN" altLang="en-US" sz="2200" dirty="0"/>
          </a:p>
          <a:p>
            <a:pPr marL="0" indent="0">
              <a:lnSpc>
                <a:spcPct val="100000"/>
              </a:lnSpc>
              <a:spcBef>
                <a:spcPts val="0"/>
              </a:spcBef>
              <a:buNone/>
              <a:defRPr/>
            </a:pPr>
            <a:r>
              <a:rPr lang="zh-CN" altLang="en-US" sz="2200" dirty="0"/>
              <a:t>    （</a:t>
            </a:r>
            <a:r>
              <a:rPr lang="en-US" altLang="zh-CN" sz="2200" dirty="0"/>
              <a:t>3</a:t>
            </a:r>
            <a:r>
              <a:rPr lang="zh-CN" altLang="en-US" sz="2200" dirty="0"/>
              <a:t>）环境因素</a:t>
            </a:r>
            <a:endParaRPr lang="zh-CN" altLang="en-US" sz="2200" dirty="0"/>
          </a:p>
          <a:p>
            <a:pPr marL="0" indent="0">
              <a:lnSpc>
                <a:spcPct val="100000"/>
              </a:lnSpc>
              <a:spcBef>
                <a:spcPts val="0"/>
              </a:spcBef>
              <a:buNone/>
              <a:defRPr/>
            </a:pPr>
            <a:r>
              <a:rPr lang="zh-CN" altLang="en-US" sz="2200" dirty="0"/>
              <a:t>     人和物存在的环境，即生产作业环境中的温度、湿度、噪声、振动、照明或通风换气等方面的问题，会促使人的失误或物的故障发生。</a:t>
            </a:r>
            <a:endParaRPr lang="zh-CN" altLang="en-US" sz="2200" dirty="0"/>
          </a:p>
          <a:p>
            <a:pPr marL="0" indent="0">
              <a:lnSpc>
                <a:spcPct val="100000"/>
              </a:lnSpc>
              <a:spcBef>
                <a:spcPts val="0"/>
              </a:spcBef>
              <a:buNone/>
              <a:defRPr/>
            </a:pPr>
            <a:r>
              <a:rPr lang="zh-CN" altLang="en-US" sz="2200" dirty="0"/>
              <a:t>    （</a:t>
            </a:r>
            <a:r>
              <a:rPr lang="en-US" altLang="zh-CN" sz="2200" dirty="0"/>
              <a:t>4</a:t>
            </a:r>
            <a:r>
              <a:rPr lang="zh-CN" altLang="en-US" sz="2200" dirty="0"/>
              <a:t>）管理因素</a:t>
            </a:r>
            <a:endParaRPr lang="zh-CN" altLang="en-US" sz="2200" dirty="0"/>
          </a:p>
          <a:p>
            <a:pPr marL="0" indent="0">
              <a:lnSpc>
                <a:spcPct val="100000"/>
              </a:lnSpc>
              <a:spcBef>
                <a:spcPts val="0"/>
              </a:spcBef>
              <a:buNone/>
              <a:defRPr/>
            </a:pPr>
            <a:r>
              <a:rPr lang="zh-CN" altLang="en-US" sz="2200" dirty="0"/>
              <a:t>     管理的缺陷，如制度不完善、责任制未落实、培训制度不完善等。</a:t>
            </a:r>
            <a:endParaRPr lang="zh-CN" altLang="zh-CN" sz="22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3" name="Rectangle 2"/>
          <p:cNvSpPr>
            <a:spLocks noChangeArrowheads="1"/>
          </p:cNvSpPr>
          <p:nvPr/>
        </p:nvSpPr>
        <p:spPr bwMode="auto">
          <a:xfrm>
            <a:off x="2351089" y="908050"/>
            <a:ext cx="6929437" cy="609600"/>
          </a:xfrm>
          <a:prstGeom prst="rect">
            <a:avLst/>
          </a:prstGeom>
          <a:noFill/>
          <a:ln w="9525">
            <a:noFill/>
            <a:miter lim="800000"/>
          </a:ln>
        </p:spPr>
        <p:txBody>
          <a:bodyPr anchor="ctr"/>
          <a:lstStyle/>
          <a:p>
            <a:pPr algn="ctr"/>
            <a:endParaRPr lang="zh-CN" altLang="en-US" sz="4000">
              <a:latin typeface="Verdana" panose="020B0604030504040204" pitchFamily="34" charset="0"/>
            </a:endParaRPr>
          </a:p>
        </p:txBody>
      </p:sp>
      <p:pic>
        <p:nvPicPr>
          <p:cNvPr id="100456" name="Picture 10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09750" y="1571625"/>
            <a:ext cx="1968500" cy="2159000"/>
          </a:xfrm>
          <a:prstGeom prst="rect">
            <a:avLst/>
          </a:prstGeom>
          <a:noFill/>
          <a:ln w="9525">
            <a:noFill/>
            <a:miter lim="800000"/>
            <a:headEnd/>
            <a:tailEnd/>
          </a:ln>
        </p:spPr>
      </p:pic>
      <p:pic>
        <p:nvPicPr>
          <p:cNvPr id="100457" name="Picture 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959" y="1519103"/>
            <a:ext cx="1943100" cy="2159000"/>
          </a:xfrm>
          <a:prstGeom prst="rect">
            <a:avLst/>
          </a:prstGeom>
          <a:noFill/>
          <a:ln w="9525">
            <a:noFill/>
            <a:miter lim="800000"/>
            <a:headEnd/>
            <a:tailEnd/>
          </a:ln>
        </p:spPr>
      </p:pic>
      <p:pic>
        <p:nvPicPr>
          <p:cNvPr id="100527" name="Picture 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059" y="4143375"/>
            <a:ext cx="2146300" cy="1770063"/>
          </a:xfrm>
          <a:prstGeom prst="rect">
            <a:avLst/>
          </a:prstGeom>
          <a:noFill/>
          <a:ln w="9525">
            <a:noFill/>
            <a:miter lim="800000"/>
            <a:headEnd/>
            <a:tailEnd/>
          </a:ln>
        </p:spPr>
      </p:pic>
      <p:pic>
        <p:nvPicPr>
          <p:cNvPr id="100528" name="Picture 1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289" y="3865527"/>
            <a:ext cx="2220543" cy="2179705"/>
          </a:xfrm>
          <a:prstGeom prst="rect">
            <a:avLst/>
          </a:prstGeom>
          <a:noFill/>
          <a:ln w="9525">
            <a:noFill/>
            <a:miter lim="800000"/>
            <a:headEnd/>
            <a:tailEnd/>
          </a:ln>
        </p:spPr>
      </p:pic>
      <p:pic>
        <p:nvPicPr>
          <p:cNvPr id="1114119" name="Picture 6" descr="26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3952114"/>
            <a:ext cx="2190750" cy="2379662"/>
          </a:xfrm>
          <a:prstGeom prst="rect">
            <a:avLst/>
          </a:prstGeom>
          <a:noFill/>
          <a:ln w="9525">
            <a:noFill/>
            <a:miter lim="800000"/>
            <a:headEnd/>
            <a:tailEnd/>
          </a:ln>
        </p:spPr>
      </p:pic>
      <p:pic>
        <p:nvPicPr>
          <p:cNvPr id="1114120" name="Picture 8" descr="2233">
            <a:hlinkClick r:id=""/>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055" y="4056094"/>
            <a:ext cx="2271713" cy="1989138"/>
          </a:xfrm>
          <a:prstGeom prst="rect">
            <a:avLst/>
          </a:prstGeom>
          <a:noFill/>
          <a:ln w="9525">
            <a:noFill/>
            <a:miter lim="800000"/>
            <a:headEnd/>
            <a:tailEnd/>
          </a:ln>
        </p:spPr>
      </p:pic>
      <p:pic>
        <p:nvPicPr>
          <p:cNvPr id="1114121" name="Picture 9" descr="2785">
            <a:hlinkClick r:id=""/>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4266" y="1517650"/>
            <a:ext cx="2792413" cy="2016125"/>
          </a:xfrm>
          <a:prstGeom prst="rect">
            <a:avLst/>
          </a:prstGeom>
          <a:noFill/>
          <a:ln w="9525">
            <a:noFill/>
            <a:miter lim="800000"/>
            <a:headEnd/>
            <a:tailEnd/>
          </a:ln>
        </p:spPr>
      </p:pic>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7" name="标题 2"/>
          <p:cNvSpPr>
            <a:spLocks noGrp="1"/>
          </p:cNvSpPr>
          <p:nvPr>
            <p:ph type="title"/>
          </p:nvPr>
        </p:nvSpPr>
        <p:spPr>
          <a:xfrm>
            <a:off x="838200" y="870857"/>
            <a:ext cx="8353425" cy="488950"/>
          </a:xfrm>
        </p:spPr>
        <p:txBody>
          <a:bodyPr>
            <a:normAutofit fontScale="90000"/>
          </a:bodyPr>
          <a:lstStyle/>
          <a:p>
            <a:r>
              <a:rPr lang="zh-CN" altLang="en-US" sz="3200" dirty="0">
                <a:solidFill>
                  <a:srgbClr val="C00000"/>
                </a:solidFill>
                <a:latin typeface="黑体" panose="02010609060101010101" charset="-122"/>
              </a:rPr>
              <a:t>两类危险源之间的关系</a:t>
            </a:r>
            <a:endParaRPr lang="zh-CN" altLang="en-US" sz="3200" dirty="0">
              <a:solidFill>
                <a:srgbClr val="C00000"/>
              </a:solidFill>
            </a:endParaRPr>
          </a:p>
        </p:txBody>
      </p:sp>
      <p:sp>
        <p:nvSpPr>
          <p:cNvPr id="1115138" name="内容占位符 3"/>
          <p:cNvSpPr>
            <a:spLocks noGrp="1"/>
          </p:cNvSpPr>
          <p:nvPr>
            <p:ph idx="1"/>
          </p:nvPr>
        </p:nvSpPr>
        <p:spPr>
          <a:xfrm>
            <a:off x="709411" y="1674454"/>
            <a:ext cx="10515600" cy="4706874"/>
          </a:xfrm>
        </p:spPr>
        <p:txBody>
          <a:bodyPr>
            <a:noAutofit/>
          </a:bodyPr>
          <a:lstStyle/>
          <a:p>
            <a:pPr>
              <a:lnSpc>
                <a:spcPct val="110000"/>
              </a:lnSpc>
              <a:spcBef>
                <a:spcPct val="0"/>
              </a:spcBef>
            </a:pPr>
            <a:endParaRPr lang="zh-CN" altLang="zh-CN" sz="2400" dirty="0"/>
          </a:p>
          <a:p>
            <a:pPr>
              <a:lnSpc>
                <a:spcPct val="110000"/>
              </a:lnSpc>
              <a:spcBef>
                <a:spcPct val="0"/>
              </a:spcBef>
              <a:buFont typeface="Wingdings" panose="05000000000000000000" pitchFamily="2" charset="2"/>
              <a:buChar char="u"/>
            </a:pPr>
            <a:r>
              <a:rPr lang="zh-CN" altLang="zh-CN" sz="2400" dirty="0"/>
              <a:t>一起事故的发生往往是两类危险源共同作用的结果。</a:t>
            </a:r>
            <a:endParaRPr lang="en-US" altLang="zh-CN" sz="2400" dirty="0"/>
          </a:p>
          <a:p>
            <a:pPr lvl="3">
              <a:lnSpc>
                <a:spcPct val="110000"/>
              </a:lnSpc>
              <a:spcBef>
                <a:spcPct val="0"/>
              </a:spcBef>
            </a:pPr>
            <a:r>
              <a:rPr lang="zh-CN" altLang="zh-CN" sz="2400" dirty="0" smtClean="0"/>
              <a:t>第一类危险源是事故发生的</a:t>
            </a:r>
            <a:r>
              <a:rPr lang="zh-CN" altLang="zh-CN" sz="2400" dirty="0" smtClean="0">
                <a:solidFill>
                  <a:srgbClr val="0070C0"/>
                </a:solidFill>
              </a:rPr>
              <a:t>能量主体</a:t>
            </a:r>
            <a:r>
              <a:rPr lang="zh-CN" altLang="zh-CN" sz="2400" dirty="0" smtClean="0"/>
              <a:t>，决定事故后果的</a:t>
            </a:r>
            <a:r>
              <a:rPr lang="zh-CN" altLang="zh-CN" sz="2400" dirty="0" smtClean="0">
                <a:solidFill>
                  <a:srgbClr val="0070C0"/>
                </a:solidFill>
              </a:rPr>
              <a:t>严重程度</a:t>
            </a:r>
            <a:r>
              <a:rPr lang="zh-CN" altLang="zh-CN" sz="2400" dirty="0" smtClean="0"/>
              <a:t>。</a:t>
            </a:r>
            <a:endParaRPr lang="en-US" altLang="zh-CN" sz="2400" dirty="0" smtClean="0"/>
          </a:p>
          <a:p>
            <a:pPr lvl="3">
              <a:lnSpc>
                <a:spcPct val="110000"/>
              </a:lnSpc>
              <a:spcBef>
                <a:spcPct val="0"/>
              </a:spcBef>
            </a:pPr>
            <a:r>
              <a:rPr lang="zh-CN" altLang="zh-CN" sz="2400" dirty="0" smtClean="0"/>
              <a:t>第二类危险</a:t>
            </a:r>
            <a:r>
              <a:rPr lang="zh-CN" altLang="zh-CN" sz="2400" smtClean="0"/>
              <a:t>源是</a:t>
            </a:r>
            <a:r>
              <a:rPr lang="en-US" altLang="zh-CN" sz="2400"/>
              <a:t>[</a:t>
            </a:r>
            <a:r>
              <a:rPr lang="zh-CN" altLang="en-US" sz="2400"/>
              <a:t>获取资料咨询微信：</a:t>
            </a:r>
            <a:r>
              <a:rPr lang="en-US" altLang="zh-CN" sz="2400"/>
              <a:t>ansyingsj1]</a:t>
            </a:r>
            <a:r>
              <a:rPr lang="zh-CN" altLang="zh-CN" sz="2400" smtClean="0"/>
              <a:t>第</a:t>
            </a:r>
            <a:r>
              <a:rPr lang="zh-CN" altLang="zh-CN" sz="2400" dirty="0" smtClean="0"/>
              <a:t>一类危险源造成事故的</a:t>
            </a:r>
            <a:r>
              <a:rPr lang="zh-CN" altLang="zh-CN" sz="2400" dirty="0" smtClean="0">
                <a:solidFill>
                  <a:srgbClr val="0070C0"/>
                </a:solidFill>
              </a:rPr>
              <a:t>必要条件</a:t>
            </a:r>
            <a:r>
              <a:rPr lang="zh-CN" altLang="zh-CN" sz="2400" dirty="0" smtClean="0"/>
              <a:t>，决定事故发生的</a:t>
            </a:r>
            <a:r>
              <a:rPr lang="zh-CN" altLang="zh-CN" sz="2400" dirty="0" smtClean="0">
                <a:solidFill>
                  <a:srgbClr val="0070C0"/>
                </a:solidFill>
              </a:rPr>
              <a:t>可能性</a:t>
            </a:r>
            <a:r>
              <a:rPr lang="zh-CN" altLang="zh-CN" sz="2400" dirty="0" smtClean="0"/>
              <a:t>。</a:t>
            </a:r>
            <a:endParaRPr lang="zh-CN" altLang="zh-CN" sz="2400" dirty="0" smtClean="0"/>
          </a:p>
          <a:p>
            <a:pPr lvl="3">
              <a:lnSpc>
                <a:spcPct val="110000"/>
              </a:lnSpc>
              <a:spcBef>
                <a:spcPct val="0"/>
              </a:spcBef>
            </a:pPr>
            <a:endParaRPr lang="zh-CN" altLang="zh-CN" sz="2400" dirty="0" smtClean="0"/>
          </a:p>
          <a:p>
            <a:pPr>
              <a:lnSpc>
                <a:spcPct val="110000"/>
              </a:lnSpc>
              <a:spcBef>
                <a:spcPct val="0"/>
              </a:spcBef>
              <a:buFont typeface="Wingdings" panose="05000000000000000000" pitchFamily="2" charset="2"/>
              <a:buChar char="u"/>
            </a:pPr>
            <a:r>
              <a:rPr lang="zh-CN" altLang="zh-CN" sz="2400" dirty="0"/>
              <a:t>两类危险源相互关联、相互依存。</a:t>
            </a:r>
            <a:endParaRPr lang="en-US" altLang="zh-CN" sz="2400" dirty="0"/>
          </a:p>
          <a:p>
            <a:pPr lvl="3">
              <a:lnSpc>
                <a:spcPct val="110000"/>
              </a:lnSpc>
              <a:spcBef>
                <a:spcPct val="0"/>
              </a:spcBef>
            </a:pPr>
            <a:r>
              <a:rPr lang="zh-CN" altLang="zh-CN" sz="2400" dirty="0" smtClean="0"/>
              <a:t>第一类危险源的存在是第二类危险源出现的</a:t>
            </a:r>
            <a:r>
              <a:rPr lang="zh-CN" altLang="zh-CN" sz="2400" b="1" dirty="0" smtClean="0"/>
              <a:t>前提</a:t>
            </a:r>
            <a:r>
              <a:rPr lang="zh-CN" altLang="zh-CN" sz="2400" dirty="0" smtClean="0"/>
              <a:t>。</a:t>
            </a:r>
            <a:endParaRPr lang="en-US" altLang="zh-CN" sz="2400" dirty="0" smtClean="0"/>
          </a:p>
          <a:p>
            <a:pPr lvl="3">
              <a:lnSpc>
                <a:spcPct val="110000"/>
              </a:lnSpc>
              <a:spcBef>
                <a:spcPct val="0"/>
              </a:spcBef>
            </a:pPr>
            <a:r>
              <a:rPr lang="zh-CN" altLang="zh-CN" sz="2400" dirty="0" smtClean="0"/>
              <a:t>第二类危险源的出现是第一类危险源导致事故的</a:t>
            </a:r>
            <a:r>
              <a:rPr lang="zh-CN" altLang="zh-CN" sz="2400" b="1" dirty="0" smtClean="0"/>
              <a:t>必要条件</a:t>
            </a:r>
            <a:r>
              <a:rPr lang="zh-CN" altLang="en-US" sz="2400" dirty="0" smtClean="0"/>
              <a:t>。</a:t>
            </a:r>
            <a:endParaRPr lang="zh-CN" altLang="en-US" sz="2400"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a:t>
            </a:r>
            <a:fld id="{B4771EA8-07CB-4322-BAB5-685368CB0BDC}" type="slidenum">
              <a:rPr lang="zh-CN" altLang="en-US" sz="2400" dirty="0" smtClean="0">
                <a:solidFill>
                  <a:schemeClr val="bg1"/>
                </a:solidFill>
                <a:latin typeface="微软雅黑" panose="020B0503020204020204" pitchFamily="34" charset="-122"/>
                <a:ea typeface="微软雅黑" panose="020B0503020204020204" pitchFamily="34" charset="-122"/>
              </a:rPr>
            </a:fld>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6"/>
          <p:cNvGraphicFramePr>
            <a:graphicFrameLocks noGrp="1"/>
          </p:cNvGraphicFramePr>
          <p:nvPr/>
        </p:nvGraphicFramePr>
        <p:xfrm>
          <a:off x="1071025" y="1614891"/>
          <a:ext cx="9708591" cy="4106739"/>
        </p:xfrm>
        <a:graphic>
          <a:graphicData uri="http://schemas.openxmlformats.org/drawingml/2006/table">
            <a:tbl>
              <a:tblPr/>
              <a:tblGrid>
                <a:gridCol w="2019905"/>
                <a:gridCol w="3177623"/>
                <a:gridCol w="4511063"/>
              </a:tblGrid>
              <a:tr h="4207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危险源</a:t>
                      </a:r>
                      <a:endPar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20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rPr>
                        <a:t>根源（先天）</a:t>
                      </a:r>
                      <a:endParaRPr kumimoji="1" lang="zh-CN" altLang="en-US" sz="2000" b="1"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mn-cs"/>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状态（后天）</a:t>
                      </a:r>
                      <a:endPar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62119">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能量意外释放理论</a:t>
                      </a:r>
                      <a:endPar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第一类危险源</a:t>
                      </a:r>
                      <a:endPar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能量</a:t>
                      </a: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能源或能量载体</a:t>
                      </a:r>
                      <a:r>
                        <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endParaRPr kumimoji="1"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危险物质</a:t>
                      </a:r>
                      <a:endPar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第二类危险源</a:t>
                      </a:r>
                      <a:endPar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导致</a:t>
                      </a:r>
                      <a:r>
                        <a:rPr kumimoji="1"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第一类危险源</a:t>
                      </a:r>
                      <a:r>
                        <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约束或限制措施破坏或失效的各种因素：</a:t>
                      </a:r>
                      <a:endParaRPr kumimoji="1"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人的因素   </a:t>
                      </a:r>
                      <a:endPar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sym typeface="+mn-ea"/>
                        </a:rPr>
                        <a:t>物的因素</a:t>
                      </a:r>
                      <a:endParaRPr kumimoji="1" lang="en-US" altLang="zh-CN"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1" dirty="0" smtClean="0">
                          <a:ln>
                            <a:noFill/>
                          </a:ln>
                          <a:solidFill>
                            <a:schemeClr val="tx2"/>
                          </a:solidFill>
                          <a:latin typeface="微软雅黑" panose="020B0503020204020204" pitchFamily="34" charset="-122"/>
                          <a:ea typeface="微软雅黑" panose="020B0503020204020204" pitchFamily="34" charset="-122"/>
                          <a:sym typeface="+mn-ea"/>
                        </a:rPr>
                        <a:t>    环境因素</a:t>
                      </a: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endParaRPr kumimoji="1" lang="en-US" altLang="zh-CN"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管理因素</a:t>
                      </a:r>
                      <a:r>
                        <a:rPr kumimoji="1" lang="en-US" altLang="zh-CN"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r>
                        <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rPr>
                        <a:t>                                                                   </a:t>
                      </a:r>
                      <a:endParaRPr kumimoji="1" lang="zh-CN" altLang="en-US" sz="2000" b="1" i="0" u="none" strike="noStrike" cap="none" normalizeH="0" baseline="0" dirty="0" smtClean="0">
                        <a:ln>
                          <a:noFill/>
                        </a:ln>
                        <a:solidFill>
                          <a:schemeClr val="tx2"/>
                        </a:solidFill>
                        <a:effectLst/>
                        <a:latin typeface="微软雅黑" panose="020B0503020204020204" pitchFamily="34" charset="-122"/>
                        <a:ea typeface="微软雅黑" panose="020B0503020204020204" pitchFamily="34"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124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风 险</a:t>
                      </a:r>
                      <a:endParaRPr kumimoji="0"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后果严重性</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发生可能性</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276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rPr>
                        <a:t>事故</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发生</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前提</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必要条件</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 name="标题 2"/>
          <p:cNvSpPr>
            <a:spLocks noGrp="1"/>
          </p:cNvSpPr>
          <p:nvPr>
            <p:ph type="title"/>
          </p:nvPr>
        </p:nvSpPr>
        <p:spPr>
          <a:xfrm>
            <a:off x="838200" y="870857"/>
            <a:ext cx="8353425" cy="488950"/>
          </a:xfrm>
        </p:spPr>
        <p:txBody>
          <a:bodyPr>
            <a:normAutofit fontScale="90000"/>
          </a:bodyPr>
          <a:lstStyle/>
          <a:p>
            <a:r>
              <a:rPr lang="zh-CN" altLang="en-US" sz="3200" dirty="0">
                <a:solidFill>
                  <a:srgbClr val="C00000"/>
                </a:solidFill>
                <a:latin typeface="黑体" panose="02010609060101010101" charset="-122"/>
              </a:rPr>
              <a:t>两类危险源之间的关系</a:t>
            </a:r>
            <a:endParaRPr lang="zh-CN" altLang="en-US" sz="3200" dirty="0">
              <a:solidFill>
                <a:srgbClr val="C00000"/>
              </a:solidFill>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idx="1"/>
          </p:nvPr>
        </p:nvSpPr>
        <p:spPr>
          <a:xfrm>
            <a:off x="1032183" y="1448048"/>
            <a:ext cx="8229600" cy="2160587"/>
          </a:xfrm>
        </p:spPr>
        <p:txBody>
          <a:bodyPr vert="horz" wrap="square" lIns="91440" tIns="45720" rIns="91440" bIns="45720" rtlCol="0" anchor="t">
            <a:normAutofit/>
          </a:bodyPr>
          <a:lstStyle/>
          <a:p>
            <a:r>
              <a:rPr lang="zh-CN" altLang="en-US" sz="2400" b="1" dirty="0">
                <a:solidFill>
                  <a:srgbClr val="00CC99"/>
                </a:solidFill>
              </a:rPr>
              <a:t>第一类危险源：</a:t>
            </a:r>
            <a:r>
              <a:rPr lang="zh-CN" altLang="en-US" sz="4400" dirty="0">
                <a:solidFill>
                  <a:srgbClr val="FF0000"/>
                </a:solidFill>
                <a:ea typeface="华文琥珀" panose="02010800040101010101" pitchFamily="2" charset="-122"/>
              </a:rPr>
              <a:t>老虎</a:t>
            </a:r>
            <a:endParaRPr lang="zh-CN" altLang="en-US" sz="4400" dirty="0">
              <a:solidFill>
                <a:srgbClr val="FF0000"/>
              </a:solidFill>
              <a:ea typeface="华文琥珀" panose="02010800040101010101" pitchFamily="2" charset="-122"/>
            </a:endParaRPr>
          </a:p>
          <a:p>
            <a:r>
              <a:rPr lang="zh-CN" altLang="en-US" sz="2400" b="1" dirty="0">
                <a:solidFill>
                  <a:srgbClr val="00CC99"/>
                </a:solidFill>
              </a:rPr>
              <a:t>第二类危险源：</a:t>
            </a:r>
            <a:r>
              <a:rPr lang="zh-CN" altLang="en-US" sz="4400" dirty="0">
                <a:solidFill>
                  <a:srgbClr val="FF0000"/>
                </a:solidFill>
                <a:ea typeface="华文琥珀" panose="02010800040101010101" pitchFamily="2" charset="-122"/>
              </a:rPr>
              <a:t>未上锁的笼子</a:t>
            </a:r>
            <a:endParaRPr lang="zh-CN" altLang="en-US" sz="4400" dirty="0">
              <a:solidFill>
                <a:srgbClr val="FF0000"/>
              </a:solidFill>
              <a:ea typeface="华文琥珀" panose="02010800040101010101" pitchFamily="2" charset="-122"/>
            </a:endParaRPr>
          </a:p>
          <a:p>
            <a:pPr>
              <a:buFont typeface="Wingdings" panose="05000000000000000000" pitchFamily="2" charset="2"/>
              <a:buNone/>
            </a:pPr>
            <a:r>
              <a:rPr lang="zh-CN" altLang="en-US" sz="4000" b="1" dirty="0">
                <a:solidFill>
                  <a:srgbClr val="FF0000"/>
                </a:solidFill>
                <a:latin typeface="华文琥珀" panose="02010800040101010101" pitchFamily="2" charset="-122"/>
                <a:ea typeface="华文琥珀" panose="02010800040101010101" pitchFamily="2" charset="-122"/>
              </a:rPr>
              <a:t>老虎</a:t>
            </a:r>
            <a:r>
              <a:rPr lang="en-US" altLang="zh-CN" sz="4000" b="1" dirty="0">
                <a:solidFill>
                  <a:srgbClr val="FF0000"/>
                </a:solidFill>
                <a:latin typeface="华文琥珀" panose="02010800040101010101" pitchFamily="2" charset="-122"/>
                <a:ea typeface="华文琥珀" panose="02010800040101010101" pitchFamily="2" charset="-122"/>
              </a:rPr>
              <a:t>+</a:t>
            </a:r>
            <a:r>
              <a:rPr lang="zh-CN" altLang="en-US" sz="4000" b="1" dirty="0">
                <a:solidFill>
                  <a:srgbClr val="FF0000"/>
                </a:solidFill>
                <a:latin typeface="华文琥珀" panose="02010800040101010101" pitchFamily="2" charset="-122"/>
                <a:ea typeface="华文琥珀" panose="02010800040101010101" pitchFamily="2" charset="-122"/>
              </a:rPr>
              <a:t>未上锁的笼子</a:t>
            </a:r>
            <a:r>
              <a:rPr lang="en-US" altLang="zh-CN" sz="4000" b="1" dirty="0">
                <a:solidFill>
                  <a:srgbClr val="FF0000"/>
                </a:solidFill>
                <a:latin typeface="华文琥珀" panose="02010800040101010101" pitchFamily="2" charset="-122"/>
                <a:ea typeface="华文琥珀" panose="02010800040101010101" pitchFamily="2" charset="-122"/>
              </a:rPr>
              <a:t>=</a:t>
            </a:r>
            <a:r>
              <a:rPr lang="zh-CN" altLang="en-US" sz="4000" b="1" dirty="0">
                <a:solidFill>
                  <a:srgbClr val="FF0000"/>
                </a:solidFill>
                <a:latin typeface="华文琥珀" panose="02010800040101010101" pitchFamily="2" charset="-122"/>
                <a:ea typeface="华文琥珀" panose="02010800040101010101" pitchFamily="2" charset="-122"/>
              </a:rPr>
              <a:t>事故</a:t>
            </a:r>
            <a:endParaRPr lang="zh-CN" altLang="en-US" sz="4000" b="1" dirty="0">
              <a:solidFill>
                <a:srgbClr val="FF0000"/>
              </a:solidFill>
              <a:latin typeface="华文琥珀" panose="02010800040101010101" pitchFamily="2" charset="-122"/>
              <a:ea typeface="华文琥珀" panose="02010800040101010101" pitchFamily="2" charset="-122"/>
            </a:endParaRPr>
          </a:p>
        </p:txBody>
      </p:sp>
      <p:pic>
        <p:nvPicPr>
          <p:cNvPr id="74758" name="Picture 9" descr="640?wx_fmt=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95784" y="3899255"/>
            <a:ext cx="4897437" cy="2781300"/>
          </a:xfrm>
          <a:prstGeom prst="rect">
            <a:avLst/>
          </a:prstGeom>
          <a:noFill/>
          <a:ln w="9525">
            <a:noFill/>
          </a:ln>
        </p:spPr>
      </p:pic>
      <p:pic>
        <p:nvPicPr>
          <p:cNvPr id="10" name="Picture 4" desc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128" y="1302737"/>
            <a:ext cx="3003310" cy="2451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43383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313690" y="836930"/>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spd="slow" advClick="0" advTm="5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09859" y="1457325"/>
            <a:ext cx="8332631" cy="4295068"/>
            <a:chOff x="486559" y="2411175"/>
            <a:chExt cx="5256212" cy="2717021"/>
          </a:xfrm>
        </p:grpSpPr>
        <p:sp>
          <p:nvSpPr>
            <p:cNvPr id="27" name="Text Box 2"/>
            <p:cNvSpPr txBox="1"/>
            <p:nvPr/>
          </p:nvSpPr>
          <p:spPr>
            <a:xfrm>
              <a:off x="2034371" y="3924062"/>
              <a:ext cx="2303463" cy="351061"/>
            </a:xfrm>
            <a:prstGeom prst="rect">
              <a:avLst/>
            </a:prstGeom>
            <a:no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Char char="n"/>
              </a:pP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29" name="Text Box 3"/>
            <p:cNvSpPr txBox="1"/>
            <p:nvPr/>
          </p:nvSpPr>
          <p:spPr>
            <a:xfrm>
              <a:off x="486559" y="3616087"/>
              <a:ext cx="1441450" cy="351061"/>
            </a:xfrm>
            <a:prstGeom prst="rect">
              <a:avLst/>
            </a:prstGeom>
            <a:solidFill>
              <a:srgbClr val="CCFFFF"/>
            </a:solidFill>
            <a:ln w="9525">
              <a:noFill/>
            </a:ln>
          </p:spPr>
          <p:txBody>
            <a:bodyPr>
              <a:spAutoFit/>
            </a:bodyPr>
            <a:lstStyle/>
            <a:p>
              <a:pPr marL="342900" lvl="0" indent="-342900" algn="ctr" eaLnBrk="1" hangingPunct="1">
                <a:spcBef>
                  <a:spcPct val="2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危险源</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0" name="AutoShape 4"/>
            <p:cNvSpPr/>
            <p:nvPr/>
          </p:nvSpPr>
          <p:spPr>
            <a:xfrm>
              <a:off x="2359809" y="3927237"/>
              <a:ext cx="1511300" cy="76200"/>
            </a:xfrm>
            <a:prstGeom prst="leftArrow">
              <a:avLst>
                <a:gd name="adj1" fmla="val 50000"/>
                <a:gd name="adj2" fmla="val 495833"/>
              </a:avLst>
            </a:prstGeom>
            <a:solidFill>
              <a:srgbClr val="CCFFFF"/>
            </a:solidFill>
            <a:ln w="9525" cap="flat" cmpd="sng">
              <a:solidFill>
                <a:srgbClr val="FF3300"/>
              </a:solidFill>
              <a:prstDash val="solid"/>
              <a:miter/>
              <a:headEnd type="none" w="med" len="med"/>
              <a:tailEnd type="none" w="med" len="med"/>
            </a:ln>
          </p:spPr>
          <p:txBody>
            <a:bodyPr wrap="none" anchor="ctr"/>
            <a:lstStyle/>
            <a:p>
              <a:pPr lvl="0" algn="ctr" eaLnBrk="1" hangingPunct="1"/>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31" name="AutoShape 5"/>
            <p:cNvSpPr/>
            <p:nvPr/>
          </p:nvSpPr>
          <p:spPr>
            <a:xfrm>
              <a:off x="2286784" y="3700225"/>
              <a:ext cx="1728787" cy="74612"/>
            </a:xfrm>
            <a:prstGeom prst="rightArrow">
              <a:avLst>
                <a:gd name="adj1" fmla="val 50000"/>
                <a:gd name="adj2" fmla="val 579259"/>
              </a:avLst>
            </a:prstGeom>
            <a:solidFill>
              <a:srgbClr val="CCFFFF"/>
            </a:solidFill>
            <a:ln w="9525" cap="flat" cmpd="sng">
              <a:solidFill>
                <a:srgbClr val="FF3300"/>
              </a:solidFill>
              <a:prstDash val="solid"/>
              <a:miter/>
              <a:headEnd type="none" w="med" len="med"/>
              <a:tailEnd type="none" w="med" len="med"/>
            </a:ln>
          </p:spPr>
          <p:txBody>
            <a:bodyPr wrap="none" anchor="ctr"/>
            <a:lstStyle/>
            <a:p>
              <a:pPr lvl="0" algn="ctr" eaLnBrk="1" hangingPunct="1"/>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32" name="Text Box 6"/>
            <p:cNvSpPr txBox="1"/>
            <p:nvPr/>
          </p:nvSpPr>
          <p:spPr>
            <a:xfrm>
              <a:off x="4087009" y="3625612"/>
              <a:ext cx="1655762" cy="351061"/>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事故</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3" name="Text Box 7"/>
            <p:cNvSpPr txBox="1"/>
            <p:nvPr/>
          </p:nvSpPr>
          <p:spPr>
            <a:xfrm>
              <a:off x="1928009" y="2411175"/>
              <a:ext cx="2592387" cy="772334"/>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触发条件控制不力</a:t>
              </a:r>
              <a:endParaRPr lang="zh-CN" altLang="zh-CN" sz="2400" b="1" dirty="0">
                <a:solidFill>
                  <a:schemeClr val="tx2"/>
                </a:solidFill>
                <a:latin typeface="微软雅黑" panose="020B0503020204020204" pitchFamily="34" charset="-122"/>
                <a:ea typeface="微软雅黑" panose="020B0503020204020204" pitchFamily="34" charset="-122"/>
              </a:endParaRPr>
            </a:p>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（存在事故隐患）</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sp>
          <p:nvSpPr>
            <p:cNvPr id="35" name="Text Box 8"/>
            <p:cNvSpPr txBox="1"/>
            <p:nvPr/>
          </p:nvSpPr>
          <p:spPr>
            <a:xfrm>
              <a:off x="1818471" y="4355862"/>
              <a:ext cx="2592388" cy="772334"/>
            </a:xfrm>
            <a:prstGeom prst="rect">
              <a:avLst/>
            </a:prstGeom>
            <a:solidFill>
              <a:srgbClr val="CCFFFF"/>
            </a:solidFill>
            <a:ln w="9525">
              <a:noFill/>
            </a:ln>
          </p:spPr>
          <p:txBody>
            <a:bodyPr>
              <a:spAutoFit/>
            </a:bodyPr>
            <a:lstStyle/>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触发条件控制得力</a:t>
              </a:r>
              <a:endParaRPr lang="zh-CN" altLang="zh-CN" sz="2400" b="1" dirty="0">
                <a:solidFill>
                  <a:schemeClr val="tx2"/>
                </a:solidFill>
                <a:latin typeface="微软雅黑" panose="020B0503020204020204" pitchFamily="34" charset="-122"/>
                <a:ea typeface="微软雅黑" panose="020B0503020204020204" pitchFamily="34" charset="-122"/>
              </a:endParaRPr>
            </a:p>
            <a:p>
              <a:pPr marL="342900" lvl="0" indent="-342900" algn="ctr" eaLnBrk="1" hangingPunct="1">
                <a:spcBef>
                  <a:spcPct val="50000"/>
                </a:spcBef>
                <a:buClr>
                  <a:schemeClr val="accent1"/>
                </a:buClr>
                <a:buSzPct val="65000"/>
                <a:buFont typeface="Wingdings" panose="05000000000000000000" pitchFamily="2" charset="2"/>
                <a:buNone/>
              </a:pPr>
              <a:r>
                <a:rPr lang="zh-CN" altLang="zh-CN" sz="2400" b="1" dirty="0">
                  <a:solidFill>
                    <a:schemeClr val="tx2"/>
                  </a:solidFill>
                  <a:latin typeface="微软雅黑" panose="020B0503020204020204" pitchFamily="34" charset="-122"/>
                  <a:ea typeface="微软雅黑" panose="020B0503020204020204" pitchFamily="34" charset="-122"/>
                </a:rPr>
                <a:t>（控制事故隐患）</a:t>
              </a:r>
              <a:endParaRPr lang="zh-CN" altLang="zh-CN" sz="2400" b="1" dirty="0">
                <a:solidFill>
                  <a:schemeClr val="tx2"/>
                </a:solidFill>
                <a:latin typeface="微软雅黑" panose="020B0503020204020204" pitchFamily="34" charset="-122"/>
                <a:ea typeface="微软雅黑" panose="020B0503020204020204" pitchFamily="34" charset="-122"/>
              </a:endParaRPr>
            </a:p>
          </p:txBody>
        </p:sp>
      </p:grpSp>
      <p:sp>
        <p:nvSpPr>
          <p:cNvPr id="11"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a:t>
              </a:r>
              <a:r>
                <a:rPr lang="en-US" sz="5400" noProof="1">
                  <a:ea typeface="微软雅黑" panose="020B0503020204020204" pitchFamily="34" charset="-122"/>
                </a:rPr>
                <a:t>3</a:t>
              </a:r>
              <a:endParaRPr lang="en-US" sz="5400" noProof="1">
                <a:ea typeface="微软雅黑" panose="020B0503020204020204" pitchFamily="34" charset="-122"/>
              </a:endParaRPr>
            </a:p>
          </p:txBody>
        </p:sp>
      </p:grpSp>
      <p:sp>
        <p:nvSpPr>
          <p:cNvPr id="20483" name="矩形 5"/>
          <p:cNvSpPr/>
          <p:nvPr/>
        </p:nvSpPr>
        <p:spPr>
          <a:xfrm>
            <a:off x="4868863" y="2014539"/>
            <a:ext cx="3785740" cy="2708434"/>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第三部分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5400" b="1" dirty="0" smtClean="0">
                <a:solidFill>
                  <a:srgbClr val="FF0000"/>
                </a:solidFill>
                <a:latin typeface="微软雅黑" panose="020B0503020204020204" pitchFamily="34" charset="-122"/>
                <a:ea typeface="微软雅黑" panose="020B0503020204020204" pitchFamily="34" charset="-122"/>
              </a:rPr>
              <a:t>危险源管理</a:t>
            </a:r>
            <a:r>
              <a:rPr lang="en-US" altLang="zh-CN" sz="2400" b="1" dirty="0" smtClean="0">
                <a:solidFill>
                  <a:srgbClr val="7F7F7F"/>
                </a:solidFill>
                <a:latin typeface="微软雅黑" panose="020B0503020204020204" pitchFamily="34" charset="-122"/>
                <a:ea typeface="微软雅黑" panose="020B0503020204020204" pitchFamily="34" charset="-122"/>
              </a:rPr>
              <a:t> </a:t>
            </a:r>
            <a:endParaRPr lang="en-US" altLang="zh-CN" sz="2400" b="1" dirty="0" smtClean="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smtClean="0">
                <a:solidFill>
                  <a:srgbClr val="FF0000"/>
                </a:solidFill>
                <a:latin typeface="微软雅黑" panose="020B0503020204020204" pitchFamily="34" charset="-122"/>
                <a:ea typeface="微软雅黑" panose="020B0503020204020204" pitchFamily="34" charset="-122"/>
              </a:rPr>
              <a:t>※</a:t>
            </a:r>
            <a:r>
              <a:rPr lang="en-US" altLang="zh-CN" sz="2400" b="1" dirty="0" smtClean="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危险</a:t>
            </a:r>
            <a:r>
              <a:rPr lang="zh-CN" altLang="en-US" sz="2400" b="1" dirty="0" smtClean="0">
                <a:solidFill>
                  <a:srgbClr val="7F7F7F"/>
                </a:solidFill>
                <a:latin typeface="微软雅黑" panose="020B0503020204020204" pitchFamily="34" charset="-122"/>
                <a:ea typeface="微软雅黑" panose="020B0503020204020204" pitchFamily="34" charset="-122"/>
              </a:rPr>
              <a:t>源辨识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smtClean="0">
                <a:solidFill>
                  <a:srgbClr val="7F7F7F"/>
                </a:solidFill>
                <a:latin typeface="微软雅黑" panose="020B0503020204020204" pitchFamily="34" charset="-122"/>
                <a:ea typeface="微软雅黑" panose="020B0503020204020204" pitchFamily="34" charset="-122"/>
              </a:rPr>
              <a:t>风险评价  </a:t>
            </a:r>
            <a:endParaRPr lang="en-US" altLang="zh-CN" sz="2400" b="1" dirty="0" smtClean="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smtClean="0">
                <a:solidFill>
                  <a:srgbClr val="7F7F7F"/>
                </a:solidFill>
                <a:latin typeface="微软雅黑" panose="020B0503020204020204" pitchFamily="34" charset="-122"/>
                <a:ea typeface="微软雅黑" panose="020B0503020204020204" pitchFamily="34" charset="-122"/>
              </a:rPr>
              <a:t>风险</a:t>
            </a:r>
            <a:r>
              <a:rPr lang="zh-CN" altLang="en-US" sz="2400" b="1" dirty="0">
                <a:solidFill>
                  <a:srgbClr val="7F7F7F"/>
                </a:solidFill>
                <a:latin typeface="微软雅黑" panose="020B0503020204020204" pitchFamily="34" charset="-122"/>
                <a:ea typeface="微软雅黑" panose="020B0503020204020204" pitchFamily="34" charset="-122"/>
              </a:rPr>
              <a:t>控制</a:t>
            </a:r>
            <a:r>
              <a:rPr lang="zh-CN" altLang="en-US" sz="2400" b="1" dirty="0" smtClean="0">
                <a:solidFill>
                  <a:srgbClr val="7F7F7F"/>
                </a:solidFill>
                <a:latin typeface="微软雅黑" panose="020B0503020204020204" pitchFamily="34" charset="-122"/>
                <a:ea typeface="微软雅黑" panose="020B0503020204020204" pitchFamily="34" charset="-122"/>
              </a:rPr>
              <a:t>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WordArt 4" descr="白色大理石"/>
          <p:cNvSpPr>
            <a:spLocks noTextEdit="1"/>
          </p:cNvSpPr>
          <p:nvPr/>
        </p:nvSpPr>
        <p:spPr>
          <a:xfrm>
            <a:off x="1774826" y="1103313"/>
            <a:ext cx="5610225" cy="457200"/>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为什么要开展危险源辩识工作</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196" name="Text Box 5"/>
          <p:cNvSpPr txBox="1"/>
          <p:nvPr/>
        </p:nvSpPr>
        <p:spPr>
          <a:xfrm>
            <a:off x="2044700" y="1643063"/>
            <a:ext cx="4495800" cy="457200"/>
          </a:xfrm>
          <a:prstGeom prst="rect">
            <a:avLst/>
          </a:prstGeom>
          <a:noFill/>
          <a:ln w="9525">
            <a:noFill/>
          </a:ln>
        </p:spPr>
        <p:txBody>
          <a:bodyPr>
            <a:spAutoFit/>
          </a:bodyPr>
          <a:lstStyle/>
          <a:p>
            <a:pPr lvl="0">
              <a:spcBef>
                <a:spcPct val="50000"/>
              </a:spcBef>
            </a:pPr>
            <a:r>
              <a:rPr lang="zh-CN" altLang="en-US" sz="2400" b="1" dirty="0">
                <a:solidFill>
                  <a:srgbClr val="FF0000"/>
                </a:solidFill>
                <a:latin typeface="Franklin Gothic Book" panose="020B0503020102020204" pitchFamily="34" charset="0"/>
                <a:ea typeface="华文楷体" panose="02010600040101010101" pitchFamily="2" charset="-122"/>
              </a:rPr>
              <a:t>启示</a:t>
            </a:r>
            <a:r>
              <a:rPr lang="zh-CN" altLang="en-US" sz="2400" b="1" dirty="0">
                <a:solidFill>
                  <a:srgbClr val="FF0066"/>
                </a:solidFill>
                <a:latin typeface="Franklin Gothic Book" panose="020B0503020102020204" pitchFamily="34" charset="0"/>
                <a:ea typeface="华文楷体" panose="02010600040101010101" pitchFamily="2" charset="-122"/>
              </a:rPr>
              <a:t>：</a:t>
            </a:r>
            <a:r>
              <a:rPr lang="zh-CN" altLang="en-US" sz="2400" b="1" dirty="0">
                <a:solidFill>
                  <a:srgbClr val="0000FF"/>
                </a:solidFill>
                <a:latin typeface="宋体" panose="02010600030101010101" pitchFamily="2" charset="-122"/>
                <a:ea typeface="华文楷体" panose="02010600040101010101" pitchFamily="2" charset="-122"/>
              </a:rPr>
              <a:t>扁鹊论医与预防管理</a:t>
            </a:r>
            <a:endParaRPr lang="zh-CN" altLang="en-US" sz="2400" b="1" dirty="0">
              <a:solidFill>
                <a:srgbClr val="0000FF"/>
              </a:solidFill>
              <a:latin typeface="宋体" panose="02010600030101010101" pitchFamily="2" charset="-122"/>
              <a:ea typeface="华文楷体" panose="02010600040101010101" pitchFamily="2" charset="-122"/>
            </a:endParaRPr>
          </a:p>
        </p:txBody>
      </p:sp>
      <p:sp>
        <p:nvSpPr>
          <p:cNvPr id="8197" name="AutoShape 2"/>
          <p:cNvSpPr/>
          <p:nvPr/>
        </p:nvSpPr>
        <p:spPr>
          <a:xfrm>
            <a:off x="1501163" y="2182813"/>
            <a:ext cx="9202868" cy="4219322"/>
          </a:xfrm>
          <a:prstGeom prst="roundRect">
            <a:avLst>
              <a:gd name="adj" fmla="val 16667"/>
            </a:avLst>
          </a:prstGeom>
          <a:noFill/>
          <a:ln w="9525">
            <a:noFill/>
          </a:ln>
        </p:spPr>
        <p:txBody>
          <a:bodyPr wrap="square" lIns="18000" tIns="10800" rIns="18000" bIns="10800">
            <a:spAutoFit/>
          </a:bodyPr>
          <a:lstStyle/>
          <a:p>
            <a:pPr lvl="0">
              <a:spcBef>
                <a:spcPct val="20000"/>
              </a:spcBef>
            </a:pPr>
            <a:r>
              <a:rPr lang="zh-CN" altLang="en-US" sz="2200" dirty="0">
                <a:latin typeface="微软雅黑" panose="020B0503020204020204" pitchFamily="34" charset="-122"/>
                <a:ea typeface="微软雅黑" panose="020B0503020204020204" pitchFamily="34" charset="-122"/>
              </a:rPr>
              <a:t>魏文王问扁鹊：你们兄弟三人，都精医术，到底哪一位最好呢？</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扁鹊答说：长兄最好，二哥次之，我最</a:t>
            </a:r>
            <a:r>
              <a:rPr lang="zh-CN" altLang="en-US" sz="2200" dirty="0" smtClean="0">
                <a:latin typeface="微软雅黑" panose="020B0503020204020204" pitchFamily="34" charset="-122"/>
                <a:ea typeface="微软雅黑" panose="020B0503020204020204" pitchFamily="34" charset="-122"/>
              </a:rPr>
              <a:t>差。</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smtClean="0">
                <a:latin typeface="微软雅黑" panose="020B0503020204020204" pitchFamily="34" charset="-122"/>
                <a:ea typeface="微软雅黑" panose="020B0503020204020204" pitchFamily="34" charset="-122"/>
              </a:rPr>
              <a:t>魏文王</a:t>
            </a:r>
            <a:r>
              <a:rPr lang="zh-CN" altLang="en-US" sz="2200" dirty="0">
                <a:latin typeface="微软雅黑" panose="020B0503020204020204" pitchFamily="34" charset="-122"/>
                <a:ea typeface="微软雅黑" panose="020B0503020204020204" pitchFamily="34" charset="-122"/>
              </a:rPr>
              <a:t>再问：那么为什么你最出名呢？　</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扁鹊答说：</a:t>
            </a:r>
            <a:endParaRPr lang="zh-CN" altLang="en-US" sz="2200" dirty="0">
              <a:latin typeface="微软雅黑" panose="020B0503020204020204" pitchFamily="34" charset="-122"/>
              <a:ea typeface="微软雅黑" panose="020B0503020204020204" pitchFamily="34" charset="-122"/>
            </a:endParaRPr>
          </a:p>
          <a:p>
            <a:pPr lvl="0">
              <a:spcBef>
                <a:spcPct val="20000"/>
              </a:spcBef>
            </a:pPr>
            <a:r>
              <a:rPr lang="zh-CN" altLang="en-US" sz="2200" dirty="0">
                <a:latin typeface="微软雅黑" panose="020B0503020204020204" pitchFamily="34" charset="-122"/>
                <a:ea typeface="微软雅黑" panose="020B0503020204020204" pitchFamily="34" charset="-122"/>
              </a:rPr>
              <a:t>    长兄治病于病情发作之前。一般人不知其能事先铲除病因，故名气无法传出去，只有我们家的人才</a:t>
            </a:r>
            <a:r>
              <a:rPr lang="zh-CN" altLang="en-US" sz="2200" dirty="0" smtClean="0">
                <a:latin typeface="微软雅黑" panose="020B0503020204020204" pitchFamily="34" charset="-122"/>
                <a:ea typeface="微软雅黑" panose="020B0503020204020204" pitchFamily="34" charset="-122"/>
              </a:rPr>
              <a:t>知道。 </a:t>
            </a:r>
            <a:endParaRPr lang="en-US" altLang="zh-CN" sz="2200" dirty="0" smtClean="0">
              <a:latin typeface="微软雅黑" panose="020B0503020204020204" pitchFamily="34" charset="-122"/>
              <a:ea typeface="微软雅黑" panose="020B0503020204020204" pitchFamily="34" charset="-122"/>
            </a:endParaRPr>
          </a:p>
          <a:p>
            <a:pPr lvl="0">
              <a:spcBef>
                <a:spcPct val="20000"/>
              </a:spcBef>
            </a:pPr>
            <a:r>
              <a:rPr lang="en-US" altLang="zh-CN" sz="2200"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二哥</a:t>
            </a:r>
            <a:r>
              <a:rPr lang="zh-CN" altLang="en-US" sz="2200" dirty="0">
                <a:latin typeface="微软雅黑" panose="020B0503020204020204" pitchFamily="34" charset="-122"/>
                <a:ea typeface="微软雅黑" panose="020B0503020204020204" pitchFamily="34" charset="-122"/>
              </a:rPr>
              <a:t>治病于病情初起之时。一般人以为他只能治轻微小病，所以他的名气只有本乡里邻居知道，无法声名</a:t>
            </a:r>
            <a:r>
              <a:rPr lang="zh-CN" altLang="en-US" sz="2200" dirty="0" smtClean="0">
                <a:latin typeface="微软雅黑" panose="020B0503020204020204" pitchFamily="34" charset="-122"/>
                <a:ea typeface="微软雅黑" panose="020B0503020204020204" pitchFamily="34" charset="-122"/>
              </a:rPr>
              <a:t>远扬。</a:t>
            </a:r>
            <a:endParaRPr lang="en-US" altLang="zh-CN" sz="2200" dirty="0" smtClean="0">
              <a:latin typeface="微软雅黑" panose="020B0503020204020204" pitchFamily="34" charset="-122"/>
              <a:ea typeface="微软雅黑" panose="020B0503020204020204" pitchFamily="34" charset="-122"/>
            </a:endParaRPr>
          </a:p>
          <a:p>
            <a:pPr lvl="0">
              <a:spcBef>
                <a:spcPct val="20000"/>
              </a:spcBef>
            </a:pPr>
            <a:r>
              <a:rPr lang="zh-CN" altLang="en-US" sz="2200" dirty="0" smtClean="0">
                <a:latin typeface="微软雅黑" panose="020B0503020204020204" pitchFamily="34" charset="-122"/>
                <a:ea typeface="微软雅黑" panose="020B0503020204020204" pitchFamily="34" charset="-122"/>
              </a:rPr>
              <a:t>    </a:t>
            </a:r>
            <a:r>
              <a:rPr lang="zh-CN" altLang="en-US" sz="2200" dirty="0">
                <a:latin typeface="微软雅黑" panose="020B0503020204020204" pitchFamily="34" charset="-122"/>
                <a:ea typeface="微软雅黑" panose="020B0503020204020204" pitchFamily="34" charset="-122"/>
              </a:rPr>
              <a:t>我治病于病情严重之时。别人都看到我在经脉上穿针引线、实施大手术，以为我医术高明，名气响遍</a:t>
            </a:r>
            <a:r>
              <a:rPr lang="zh-CN" altLang="en-US" sz="2200" dirty="0" smtClean="0">
                <a:latin typeface="微软雅黑" panose="020B0503020204020204" pitchFamily="34" charset="-122"/>
                <a:ea typeface="微软雅黑" panose="020B0503020204020204" pitchFamily="34" charset="-122"/>
              </a:rPr>
              <a:t>全国。</a:t>
            </a:r>
            <a:endParaRPr lang="zh-CN" altLang="en-US" sz="2200" u="sng" dirty="0">
              <a:solidFill>
                <a:srgbClr val="FF0000"/>
              </a:solidFill>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7146646" y="4292474"/>
            <a:ext cx="3518912" cy="400110"/>
          </a:xfrm>
          <a:prstGeom prst="rect">
            <a:avLst/>
          </a:prstGeom>
        </p:spPr>
        <p:txBody>
          <a:bodyPr wrap="none">
            <a:spAutoFit/>
          </a:bodyPr>
          <a:lstStyle/>
          <a:p>
            <a:pPr lvl="0">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（识别危害、主动预防事故）</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7204354" y="5075285"/>
            <a:ext cx="3461204" cy="400110"/>
          </a:xfrm>
          <a:prstGeom prst="rect">
            <a:avLst/>
          </a:prstGeom>
        </p:spPr>
        <p:txBody>
          <a:bodyPr wrap="none">
            <a:spAutoFit/>
          </a:bodyPr>
          <a:lstStyle/>
          <a:p>
            <a:pPr>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（险兆事件</a:t>
            </a:r>
            <a:r>
              <a:rPr lang="en-US" altLang="zh-CN" sz="2000" b="1" u="sng" dirty="0">
                <a:solidFill>
                  <a:srgbClr val="FF0000"/>
                </a:solidFill>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苗头</a:t>
            </a:r>
            <a:r>
              <a:rPr lang="en-US" altLang="zh-CN" sz="2000" b="1" u="sng" dirty="0">
                <a:solidFill>
                  <a:srgbClr val="FF0000"/>
                </a:solidFill>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四不放过）</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7146646" y="5858096"/>
            <a:ext cx="3518912" cy="400110"/>
          </a:xfrm>
          <a:prstGeom prst="rect">
            <a:avLst/>
          </a:prstGeom>
        </p:spPr>
        <p:txBody>
          <a:bodyPr wrap="none">
            <a:spAutoFit/>
          </a:bodyPr>
          <a:lstStyle/>
          <a:p>
            <a:pPr>
              <a:spcBef>
                <a:spcPct val="20000"/>
              </a:spcBef>
            </a:pPr>
            <a:r>
              <a:rPr lang="zh-CN" altLang="en-US" sz="2000" b="1" u="sng" dirty="0">
                <a:solidFill>
                  <a:srgbClr val="FF0000"/>
                </a:solidFill>
                <a:latin typeface="微软雅黑" panose="020B0503020204020204" pitchFamily="34" charset="-122"/>
                <a:ea typeface="微软雅黑" panose="020B0503020204020204" pitchFamily="34" charset="-122"/>
              </a:rPr>
              <a:t>（注重事故处理和应急处置）</a:t>
            </a:r>
            <a:endParaRPr lang="zh-CN" altLang="en-US" sz="2000" b="1" u="sng"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p:cNvSpPr>
          <p:nvPr>
            <p:ph idx="1"/>
          </p:nvPr>
        </p:nvSpPr>
        <p:spPr>
          <a:xfrm>
            <a:off x="1289766" y="1419517"/>
            <a:ext cx="9155000" cy="4438357"/>
          </a:xfrm>
        </p:spPr>
        <p:txBody>
          <a:bodyPr vert="horz" wrap="square" lIns="91440" tIns="45720" rIns="91440" bIns="45720" rtlCol="0" anchor="t">
            <a:noAutofit/>
          </a:bodyPr>
          <a:lstStyle/>
          <a:p>
            <a:pPr marL="0" indent="0" eaLnBrk="1" hangingPunct="1">
              <a:lnSpc>
                <a:spcPct val="110000"/>
              </a:lnSpc>
              <a:buNone/>
            </a:pPr>
            <a:r>
              <a:rPr lang="zh-CN" altLang="zh-CN" sz="2800" b="1" dirty="0"/>
              <a:t>危险源辨识的含义</a:t>
            </a:r>
            <a:endParaRPr lang="zh-CN" altLang="zh-CN" sz="2800" b="1" dirty="0"/>
          </a:p>
          <a:p>
            <a:pPr eaLnBrk="1" hangingPunct="1">
              <a:lnSpc>
                <a:spcPct val="110000"/>
              </a:lnSpc>
              <a:buFont typeface="Wingdings" panose="05000000000000000000" pitchFamily="2" charset="2"/>
              <a:buChar char="n"/>
            </a:pPr>
            <a:r>
              <a:rPr lang="en-US" altLang="zh-CN" sz="2800" b="1" dirty="0" smtClean="0"/>
              <a:t> </a:t>
            </a:r>
            <a:r>
              <a:rPr lang="zh-CN" altLang="zh-CN" sz="2800" b="1" dirty="0" smtClean="0"/>
              <a:t>狭义</a:t>
            </a:r>
            <a:r>
              <a:rPr lang="zh-CN" altLang="zh-CN" sz="2800" b="1" dirty="0"/>
              <a:t>来说</a:t>
            </a:r>
            <a:r>
              <a:rPr lang="zh-CN" altLang="zh-CN" sz="2800" dirty="0"/>
              <a:t>，危险源辨识包括危险源</a:t>
            </a:r>
            <a:r>
              <a:rPr lang="zh-CN" altLang="zh-CN" sz="2800" dirty="0">
                <a:solidFill>
                  <a:srgbClr val="FF3300"/>
                </a:solidFill>
              </a:rPr>
              <a:t>普查</a:t>
            </a:r>
            <a:r>
              <a:rPr lang="zh-CN" altLang="zh-CN" sz="2800" dirty="0"/>
              <a:t>、</a:t>
            </a:r>
            <a:r>
              <a:rPr lang="zh-CN" altLang="zh-CN" sz="2800" dirty="0">
                <a:solidFill>
                  <a:srgbClr val="FF3300"/>
                </a:solidFill>
              </a:rPr>
              <a:t>单元划分</a:t>
            </a:r>
            <a:r>
              <a:rPr lang="zh-CN" altLang="zh-CN" sz="2800" dirty="0"/>
              <a:t>以及对</a:t>
            </a:r>
            <a:r>
              <a:rPr lang="zh-CN" altLang="zh-CN" sz="2800" dirty="0">
                <a:solidFill>
                  <a:srgbClr val="FF3300"/>
                </a:solidFill>
              </a:rPr>
              <a:t>危险源的初步分析</a:t>
            </a:r>
            <a:r>
              <a:rPr lang="zh-CN" altLang="zh-CN" sz="2800" dirty="0"/>
              <a:t>等内容。</a:t>
            </a:r>
            <a:endParaRPr lang="zh-CN" altLang="zh-CN" sz="2800" dirty="0"/>
          </a:p>
          <a:p>
            <a:pPr eaLnBrk="1" hangingPunct="1">
              <a:lnSpc>
                <a:spcPct val="110000"/>
              </a:lnSpc>
              <a:buFont typeface="Wingdings" panose="05000000000000000000" pitchFamily="2" charset="2"/>
              <a:buChar char="n"/>
            </a:pPr>
            <a:r>
              <a:rPr lang="en-US" altLang="zh-CN" sz="2800" b="1" dirty="0" smtClean="0"/>
              <a:t> </a:t>
            </a:r>
            <a:r>
              <a:rPr lang="zh-CN" altLang="zh-CN" sz="2800" b="1" dirty="0" smtClean="0"/>
              <a:t>广义</a:t>
            </a:r>
            <a:r>
              <a:rPr lang="zh-CN" altLang="zh-CN" sz="2800" b="1" dirty="0"/>
              <a:t>来说</a:t>
            </a:r>
            <a:r>
              <a:rPr lang="zh-CN" altLang="zh-CN" sz="2800" dirty="0"/>
              <a:t>，还应包括危险源评价的内容。</a:t>
            </a:r>
            <a:endParaRPr lang="zh-CN" altLang="zh-CN" sz="2800" dirty="0"/>
          </a:p>
          <a:p>
            <a:pPr marL="0" indent="0" eaLnBrk="1" hangingPunct="1">
              <a:lnSpc>
                <a:spcPct val="110000"/>
              </a:lnSpc>
              <a:buNone/>
            </a:pPr>
            <a:r>
              <a:rPr lang="en-US" altLang="zh-CN" sz="2800" dirty="0" smtClean="0"/>
              <a:t>       </a:t>
            </a:r>
            <a:r>
              <a:rPr lang="zh-CN" altLang="zh-CN" sz="2800" dirty="0" smtClean="0"/>
              <a:t>当</a:t>
            </a:r>
            <a:r>
              <a:rPr lang="zh-CN" altLang="zh-CN" sz="2800" dirty="0"/>
              <a:t>初步辨识的结果不能满足</a:t>
            </a:r>
            <a:r>
              <a:rPr lang="zh-CN" altLang="zh-CN" sz="2800" dirty="0">
                <a:solidFill>
                  <a:srgbClr val="FF3300"/>
                </a:solidFill>
              </a:rPr>
              <a:t>危险源分级</a:t>
            </a:r>
            <a:r>
              <a:rPr lang="zh-CN" altLang="zh-CN" sz="2800" dirty="0"/>
              <a:t>的要求时，就需要在此基础上开展</a:t>
            </a:r>
            <a:r>
              <a:rPr lang="zh-CN" altLang="zh-CN" sz="2800" dirty="0" smtClean="0">
                <a:solidFill>
                  <a:srgbClr val="FF3300"/>
                </a:solidFill>
              </a:rPr>
              <a:t>定量</a:t>
            </a:r>
            <a:r>
              <a:rPr lang="zh-CN" altLang="en-US" sz="2800" dirty="0" smtClean="0">
                <a:solidFill>
                  <a:srgbClr val="FF3300"/>
                </a:solidFill>
              </a:rPr>
              <a:t>、定性</a:t>
            </a:r>
            <a:r>
              <a:rPr lang="zh-CN" altLang="zh-CN" sz="2800" dirty="0" smtClean="0">
                <a:solidFill>
                  <a:srgbClr val="FF3300"/>
                </a:solidFill>
              </a:rPr>
              <a:t>评价</a:t>
            </a:r>
            <a:r>
              <a:rPr lang="zh-CN" altLang="zh-CN" sz="2800" dirty="0">
                <a:solidFill>
                  <a:srgbClr val="FF3300"/>
                </a:solidFill>
              </a:rPr>
              <a:t>，</a:t>
            </a:r>
            <a:r>
              <a:rPr lang="zh-CN" altLang="zh-CN" sz="2800" dirty="0"/>
              <a:t>确定其产生事故的</a:t>
            </a:r>
            <a:r>
              <a:rPr lang="zh-CN" altLang="zh-CN" sz="2800" dirty="0">
                <a:solidFill>
                  <a:srgbClr val="FF3300"/>
                </a:solidFill>
              </a:rPr>
              <a:t>后果大小和发生概率</a:t>
            </a:r>
            <a:r>
              <a:rPr lang="zh-CN" altLang="zh-CN" sz="2800" dirty="0"/>
              <a:t>，根据评价结果的</a:t>
            </a:r>
            <a:r>
              <a:rPr lang="zh-CN" altLang="zh-CN" sz="2800" dirty="0">
                <a:solidFill>
                  <a:srgbClr val="FF3300"/>
                </a:solidFill>
              </a:rPr>
              <a:t>可接受范围进行</a:t>
            </a:r>
            <a:r>
              <a:rPr lang="zh-CN" altLang="zh-CN" sz="2800" dirty="0" smtClean="0">
                <a:solidFill>
                  <a:srgbClr val="FF3300"/>
                </a:solidFill>
              </a:rPr>
              <a:t>分级</a:t>
            </a:r>
            <a:r>
              <a:rPr lang="zh-CN" altLang="en-US" sz="2800" dirty="0" smtClean="0">
                <a:solidFill>
                  <a:srgbClr val="FF3300"/>
                </a:solidFill>
              </a:rPr>
              <a:t>，</a:t>
            </a:r>
            <a:r>
              <a:rPr lang="zh-CN" altLang="en-US" sz="2800" dirty="0" smtClean="0"/>
              <a:t>并</a:t>
            </a:r>
            <a:r>
              <a:rPr lang="zh-CN" altLang="en-US" sz="2800" dirty="0" smtClean="0">
                <a:solidFill>
                  <a:srgbClr val="FF3300"/>
                </a:solidFill>
              </a:rPr>
              <a:t>制定控制措施</a:t>
            </a:r>
            <a:r>
              <a:rPr lang="zh-CN" altLang="zh-CN" sz="2800" dirty="0" smtClean="0"/>
              <a:t>。</a:t>
            </a:r>
            <a:r>
              <a:rPr lang="zh-CN" altLang="zh-CN" sz="2800" dirty="0"/>
              <a:t>这也就是</a:t>
            </a:r>
            <a:r>
              <a:rPr lang="zh-CN" altLang="zh-CN" sz="2800" dirty="0">
                <a:solidFill>
                  <a:srgbClr val="FF3300"/>
                </a:solidFill>
              </a:rPr>
              <a:t>广义</a:t>
            </a:r>
            <a:r>
              <a:rPr lang="zh-CN" altLang="zh-CN" sz="2800" dirty="0"/>
              <a:t>上危险源</a:t>
            </a:r>
            <a:r>
              <a:rPr lang="zh-CN" altLang="zh-CN" sz="2800" dirty="0">
                <a:solidFill>
                  <a:srgbClr val="FF3300"/>
                </a:solidFill>
              </a:rPr>
              <a:t>辨识</a:t>
            </a:r>
            <a:r>
              <a:rPr lang="zh-CN" altLang="zh-CN" sz="2800" dirty="0"/>
              <a:t>的整个过程。</a:t>
            </a:r>
            <a:endParaRPr lang="zh-CN" altLang="zh-CN" sz="2800"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3"/>
          <p:cNvSpPr/>
          <p:nvPr/>
        </p:nvSpPr>
        <p:spPr>
          <a:xfrm>
            <a:off x="3921123" y="1671637"/>
            <a:ext cx="5530850" cy="3048000"/>
          </a:xfrm>
          <a:prstGeom prst="ellipse">
            <a:avLst/>
          </a:prstGeom>
          <a:noFill/>
          <a:ln w="25400" cap="flat" cmpd="sng">
            <a:solidFill>
              <a:schemeClr val="accent1"/>
            </a:solidFill>
            <a:prstDash val="solid"/>
            <a:miter/>
            <a:headEnd type="none" w="med" len="med"/>
            <a:tailEnd type="none" w="med" len="med"/>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7" name="Oval 4"/>
          <p:cNvSpPr/>
          <p:nvPr/>
        </p:nvSpPr>
        <p:spPr>
          <a:xfrm>
            <a:off x="5783262" y="3832224"/>
            <a:ext cx="2147887" cy="1447800"/>
          </a:xfrm>
          <a:prstGeom prst="ellipse">
            <a:avLst/>
          </a:prstGeom>
          <a:gradFill rotWithShape="1">
            <a:gsLst>
              <a:gs pos="0">
                <a:srgbClr val="00CCFF"/>
              </a:gs>
              <a:gs pos="100000">
                <a:srgbClr val="003A49"/>
              </a:gs>
            </a:gsLst>
            <a:lin ang="5400000" scaled="1"/>
            <a:tileRect/>
          </a:gradFill>
          <a:ln w="9525">
            <a:noFill/>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8" name="Oval 5"/>
          <p:cNvSpPr/>
          <p:nvPr/>
        </p:nvSpPr>
        <p:spPr>
          <a:xfrm>
            <a:off x="7858124" y="1816099"/>
            <a:ext cx="1935163" cy="1447800"/>
          </a:xfrm>
          <a:prstGeom prst="ellipse">
            <a:avLst/>
          </a:prstGeom>
          <a:gradFill rotWithShape="1">
            <a:gsLst>
              <a:gs pos="0">
                <a:srgbClr val="00CCFF"/>
              </a:gs>
              <a:gs pos="100000">
                <a:srgbClr val="003A49"/>
              </a:gs>
            </a:gsLst>
            <a:lin ang="5400000" scaled="1"/>
            <a:tileRect/>
          </a:gradFill>
          <a:ln w="9525">
            <a:noFill/>
          </a:ln>
        </p:spPr>
        <p:txBody>
          <a:bodyPr wrap="none" anchor="ctr"/>
          <a:lstStyle/>
          <a:p>
            <a:pPr lvl="0"/>
            <a:endParaRPr lang="zh-CN" altLang="en-US" sz="2000" dirty="0">
              <a:latin typeface="Calibri" panose="020F0502020204030204" pitchFamily="34" charset="0"/>
              <a:ea typeface="宋体" panose="02010600030101010101" pitchFamily="2" charset="-122"/>
            </a:endParaRPr>
          </a:p>
        </p:txBody>
      </p:sp>
      <p:sp>
        <p:nvSpPr>
          <p:cNvPr id="36869" name="Oval 6"/>
          <p:cNvSpPr/>
          <p:nvPr/>
        </p:nvSpPr>
        <p:spPr>
          <a:xfrm>
            <a:off x="3059112" y="1744662"/>
            <a:ext cx="2078037" cy="1524000"/>
          </a:xfrm>
          <a:prstGeom prst="ellipse">
            <a:avLst/>
          </a:prstGeom>
          <a:gradFill rotWithShape="1">
            <a:gsLst>
              <a:gs pos="0">
                <a:srgbClr val="00CCFF"/>
              </a:gs>
              <a:gs pos="100000">
                <a:srgbClr val="003A49"/>
              </a:gs>
            </a:gsLst>
            <a:lin ang="5400000" scaled="1"/>
            <a:tileRect/>
          </a:gradFill>
          <a:ln w="9525">
            <a:noFill/>
          </a:ln>
        </p:spPr>
        <p:txBody>
          <a:bodyPr wrap="none" lIns="91160" tIns="45580" rIns="91160" bIns="45580" anchor="ctr"/>
          <a:lstStyle/>
          <a:p>
            <a:pPr algn="ctr" defTabSz="909955"/>
            <a:endParaRPr lang="zh-CN" altLang="zh-CN" sz="2000" dirty="0">
              <a:solidFill>
                <a:schemeClr val="bg1"/>
              </a:solidFill>
              <a:latin typeface="Arial" panose="020B0604020202020204" pitchFamily="34" charset="0"/>
              <a:ea typeface="宋体" panose="02010600030101010101" pitchFamily="2" charset="-122"/>
            </a:endParaRPr>
          </a:p>
        </p:txBody>
      </p:sp>
      <p:sp>
        <p:nvSpPr>
          <p:cNvPr id="36870" name="Text Box 7"/>
          <p:cNvSpPr txBox="1"/>
          <p:nvPr/>
        </p:nvSpPr>
        <p:spPr>
          <a:xfrm>
            <a:off x="3059112" y="2032000"/>
            <a:ext cx="1970087"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1</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危险源辨识</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36871" name="Text Box 8"/>
          <p:cNvSpPr txBox="1"/>
          <p:nvPr/>
        </p:nvSpPr>
        <p:spPr>
          <a:xfrm>
            <a:off x="7827962" y="2044700"/>
            <a:ext cx="2046287"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2</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风险评价</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36872" name="Text Box 9"/>
          <p:cNvSpPr txBox="1"/>
          <p:nvPr/>
        </p:nvSpPr>
        <p:spPr>
          <a:xfrm>
            <a:off x="5857873" y="4205287"/>
            <a:ext cx="2046288" cy="861492"/>
          </a:xfrm>
          <a:prstGeom prst="rect">
            <a:avLst/>
          </a:prstGeom>
          <a:noFill/>
          <a:ln w="9525">
            <a:noFill/>
          </a:ln>
        </p:spPr>
        <p:txBody>
          <a:bodyPr lIns="91160" tIns="45580" rIns="91160" bIns="45580">
            <a:spAutoFit/>
          </a:bodyPr>
          <a:lstStyle/>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步骤</a:t>
            </a:r>
            <a:r>
              <a:rPr lang="en-US" altLang="zh-CN" sz="2000" b="1" dirty="0">
                <a:solidFill>
                  <a:srgbClr val="000000"/>
                </a:solidFill>
                <a:latin typeface="微软雅黑" panose="020B0503020204020204" pitchFamily="34" charset="-122"/>
                <a:ea typeface="微软雅黑" panose="020B0503020204020204" pitchFamily="34" charset="-122"/>
              </a:rPr>
              <a:t>3</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defTabSz="909955">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风险控制</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673802" name="Rectangle 10"/>
          <p:cNvSpPr>
            <a:spLocks noGrp="1" noRot="1" noChangeArrowheads="1"/>
          </p:cNvSpPr>
          <p:nvPr>
            <p:ph idx="1"/>
          </p:nvPr>
        </p:nvSpPr>
        <p:spPr>
          <a:xfrm>
            <a:off x="5353048" y="5416549"/>
            <a:ext cx="5534027" cy="863600"/>
          </a:xfrm>
        </p:spPr>
        <p:txBody>
          <a:bodyPr vert="horz" wrap="square" lIns="91440" tIns="45720" rIns="91440" bIns="45720" numCol="1" rtlCol="0" anchor="t" anchorCtr="0" compatLnSpc="1">
            <a:noAutofit/>
          </a:bodyPr>
          <a:lstStyle/>
          <a:p>
            <a:pPr marL="171450" indent="-171450" defTabSz="685800" eaLnBrk="0" fontAlgn="base" hangingPunct="0">
              <a:lnSpc>
                <a:spcPct val="130000"/>
              </a:lnSpc>
              <a:spcBef>
                <a:spcPts val="750"/>
              </a:spcBef>
              <a:spcAft>
                <a:spcPct val="0"/>
              </a:spcAft>
              <a:buClr>
                <a:schemeClr val="hlink"/>
              </a:buClr>
              <a:buFont typeface="Arial" panose="020B0604020202020204" pitchFamily="34" charset="0"/>
              <a:buChar char="۞"/>
              <a:defRPr/>
            </a:pPr>
            <a:r>
              <a:rPr lang="zh-CN" altLang="en-US" sz="2000" b="1" dirty="0">
                <a:latin typeface="+mn-lt"/>
                <a:ea typeface="+mn-ea"/>
              </a:rPr>
              <a:t>步骤：</a:t>
            </a:r>
            <a:r>
              <a:rPr kumimoji="1" lang="zh-CN" altLang="en-US" sz="2000" b="1" dirty="0">
                <a:latin typeface="+mn-lt"/>
                <a:ea typeface="+mn-ea"/>
              </a:rPr>
              <a:t>危险源辨识→风险评价→确定风险等级→制定风险控制措施方法→更新</a:t>
            </a:r>
            <a:r>
              <a:rPr kumimoji="1" lang="zh-CN" altLang="en-US" sz="2000" dirty="0">
                <a:latin typeface="+mn-lt"/>
                <a:ea typeface="+mn-ea"/>
              </a:rPr>
              <a:t>  </a:t>
            </a:r>
            <a:endParaRPr kumimoji="1" lang="zh-CN" altLang="en-US" sz="2000" dirty="0">
              <a:latin typeface="+mn-lt"/>
              <a:ea typeface="+mn-ea"/>
            </a:endParaRPr>
          </a:p>
        </p:txBody>
      </p:sp>
      <p:sp>
        <p:nvSpPr>
          <p:cNvPr id="673803" name="AutoShape 11"/>
          <p:cNvSpPr/>
          <p:nvPr/>
        </p:nvSpPr>
        <p:spPr bwMode="auto">
          <a:xfrm>
            <a:off x="1772659" y="4627563"/>
            <a:ext cx="2131002" cy="1652586"/>
          </a:xfrm>
          <a:prstGeom prst="borderCallout2">
            <a:avLst>
              <a:gd name="adj1" fmla="val 7940"/>
              <a:gd name="adj2" fmla="val 104231"/>
              <a:gd name="adj3" fmla="val 7940"/>
              <a:gd name="adj4" fmla="val 140565"/>
              <a:gd name="adj5" fmla="val -12792"/>
              <a:gd name="adj6" fmla="val 161903"/>
            </a:avLst>
          </a:prstGeom>
          <a:noFill/>
          <a:ln w="25400">
            <a:solidFill>
              <a:schemeClr val="accent1"/>
            </a:solidFill>
            <a:miter lim="800000"/>
          </a:ln>
          <a:effectLst/>
        </p:spPr>
        <p:txBody>
          <a:bodyPr lIns="91160" tIns="45580" rIns="91160" bIns="45580"/>
          <a:lstStyle>
            <a:lvl1pPr defTabSz="909320">
              <a:defRPr>
                <a:solidFill>
                  <a:schemeClr val="tx1"/>
                </a:solidFill>
                <a:latin typeface="Arial" panose="020B0604020202020204" pitchFamily="34" charset="0"/>
                <a:ea typeface="宋体" panose="02010600030101010101" pitchFamily="2" charset="-122"/>
              </a:defRPr>
            </a:lvl1pPr>
            <a:lvl2pPr marL="454025" defTabSz="909320">
              <a:defRPr>
                <a:solidFill>
                  <a:schemeClr val="tx1"/>
                </a:solidFill>
                <a:latin typeface="Arial" panose="020B0604020202020204" pitchFamily="34" charset="0"/>
                <a:ea typeface="宋体" panose="02010600030101010101" pitchFamily="2" charset="-122"/>
              </a:defRPr>
            </a:lvl2pPr>
            <a:lvl3pPr marL="909955" defTabSz="909320">
              <a:defRPr>
                <a:solidFill>
                  <a:schemeClr val="tx1"/>
                </a:solidFill>
                <a:latin typeface="Arial" panose="020B0604020202020204" pitchFamily="34" charset="0"/>
                <a:ea typeface="宋体" panose="02010600030101010101" pitchFamily="2" charset="-122"/>
              </a:defRPr>
            </a:lvl3pPr>
            <a:lvl4pPr marL="1363980" defTabSz="909320">
              <a:defRPr>
                <a:solidFill>
                  <a:schemeClr val="tx1"/>
                </a:solidFill>
                <a:latin typeface="Arial" panose="020B0604020202020204" pitchFamily="34" charset="0"/>
                <a:ea typeface="宋体" panose="02010600030101010101" pitchFamily="2" charset="-122"/>
              </a:defRPr>
            </a:lvl4pPr>
            <a:lvl5pPr marL="1819275" defTabSz="909320">
              <a:defRPr>
                <a:solidFill>
                  <a:schemeClr val="tx1"/>
                </a:solidFill>
                <a:latin typeface="Arial" panose="020B0604020202020204" pitchFamily="34" charset="0"/>
                <a:ea typeface="宋体" panose="02010600030101010101" pitchFamily="2" charset="-122"/>
              </a:defRPr>
            </a:lvl5pPr>
            <a:lvl6pPr marL="22764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336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08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48075" defTabSz="9093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新工艺</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新物质</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a:solidFill>
                  <a:srgbClr val="000000"/>
                </a:solidFill>
                <a:latin typeface="微软雅黑" panose="020B0503020204020204" pitchFamily="34" charset="-122"/>
                <a:ea typeface="微软雅黑" panose="020B0503020204020204" pitchFamily="34" charset="-122"/>
              </a:rPr>
              <a:t>新厂区</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zh-CN" altLang="en-US" sz="1600" b="1" dirty="0" smtClean="0">
                <a:solidFill>
                  <a:srgbClr val="000000"/>
                </a:solidFill>
                <a:latin typeface="微软雅黑" panose="020B0503020204020204" pitchFamily="34" charset="-122"/>
                <a:ea typeface="微软雅黑" panose="020B0503020204020204" pitchFamily="34" charset="-122"/>
              </a:rPr>
              <a:t>新设备</a:t>
            </a:r>
            <a:endParaRPr kumimoji="1" lang="en-US" altLang="zh-CN" sz="1600" b="1" dirty="0" smtClean="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en-US" altLang="zh-CN" sz="1600" b="1" dirty="0" smtClean="0">
                <a:solidFill>
                  <a:srgbClr val="000000"/>
                </a:solidFill>
                <a:latin typeface="微软雅黑" panose="020B0503020204020204" pitchFamily="34" charset="-122"/>
                <a:ea typeface="微软雅黑" panose="020B0503020204020204" pitchFamily="34" charset="-122"/>
              </a:rPr>
              <a:t>OHS</a:t>
            </a:r>
            <a:r>
              <a:rPr kumimoji="1" lang="zh-CN" altLang="en-US" sz="1600" b="1" dirty="0" smtClean="0">
                <a:solidFill>
                  <a:srgbClr val="000000"/>
                </a:solidFill>
                <a:latin typeface="微软雅黑" panose="020B0503020204020204" pitchFamily="34" charset="-122"/>
                <a:ea typeface="微软雅黑" panose="020B0503020204020204" pitchFamily="34" charset="-122"/>
              </a:rPr>
              <a:t>法规</a:t>
            </a:r>
            <a:r>
              <a:rPr kumimoji="1" lang="zh-CN" altLang="en-US" sz="1600" b="1" dirty="0">
                <a:solidFill>
                  <a:srgbClr val="000000"/>
                </a:solidFill>
                <a:latin typeface="微软雅黑" panose="020B0503020204020204" pitchFamily="34" charset="-122"/>
                <a:ea typeface="微软雅黑" panose="020B0503020204020204" pitchFamily="34" charset="-122"/>
              </a:rPr>
              <a:t>变化</a:t>
            </a:r>
            <a:endParaRPr kumimoji="1" lang="zh-CN" altLang="en-US" sz="1600" b="1" dirty="0">
              <a:solidFill>
                <a:srgbClr val="00000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defRPr/>
            </a:pPr>
            <a:r>
              <a:rPr kumimoji="1" lang="en-US" altLang="zh-CN" sz="1600" b="1" dirty="0">
                <a:solidFill>
                  <a:srgbClr val="000000"/>
                </a:solidFill>
                <a:latin typeface="微软雅黑" panose="020B0503020204020204" pitchFamily="34" charset="-122"/>
                <a:ea typeface="微软雅黑" panose="020B0503020204020204" pitchFamily="34" charset="-122"/>
              </a:rPr>
              <a:t>……</a:t>
            </a:r>
            <a:endParaRPr kumimoji="1"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36875" name="Line 12"/>
          <p:cNvSpPr/>
          <p:nvPr/>
        </p:nvSpPr>
        <p:spPr>
          <a:xfrm flipH="1" flipV="1">
            <a:off x="3921123" y="3255962"/>
            <a:ext cx="69850" cy="215900"/>
          </a:xfrm>
          <a:prstGeom prst="line">
            <a:avLst/>
          </a:prstGeom>
          <a:ln w="9525" cap="flat" cmpd="sng">
            <a:solidFill>
              <a:srgbClr val="31859C"/>
            </a:solidFill>
            <a:prstDash val="solid"/>
            <a:headEnd type="none" w="med" len="med"/>
            <a:tailEnd type="triangle" w="med" len="med"/>
          </a:ln>
        </p:spPr>
      </p:sp>
      <p:sp>
        <p:nvSpPr>
          <p:cNvPr id="36876" name="Line 13"/>
          <p:cNvSpPr/>
          <p:nvPr/>
        </p:nvSpPr>
        <p:spPr>
          <a:xfrm flipH="1">
            <a:off x="7931149" y="4479925"/>
            <a:ext cx="142875" cy="73025"/>
          </a:xfrm>
          <a:prstGeom prst="line">
            <a:avLst/>
          </a:prstGeom>
          <a:ln w="9525" cap="flat" cmpd="sng">
            <a:solidFill>
              <a:srgbClr val="31859C"/>
            </a:solidFill>
            <a:prstDash val="solid"/>
            <a:headEnd type="none" w="med" len="med"/>
            <a:tailEnd type="triangle" w="med" len="med"/>
          </a:ln>
        </p:spPr>
      </p:sp>
      <p:sp>
        <p:nvSpPr>
          <p:cNvPr id="36877" name="Line 14"/>
          <p:cNvSpPr/>
          <p:nvPr/>
        </p:nvSpPr>
        <p:spPr>
          <a:xfrm>
            <a:off x="8074023" y="1887538"/>
            <a:ext cx="141288" cy="73025"/>
          </a:xfrm>
          <a:prstGeom prst="line">
            <a:avLst/>
          </a:prstGeom>
          <a:ln w="9525" cap="flat" cmpd="sng">
            <a:solidFill>
              <a:srgbClr val="31859C"/>
            </a:solidFill>
            <a:prstDash val="solid"/>
            <a:headEnd type="none" w="med" len="med"/>
            <a:tailEnd type="triangle" w="med" len="med"/>
          </a:ln>
        </p:spPr>
      </p:sp>
      <p:sp>
        <p:nvSpPr>
          <p:cNvPr id="1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777115" y="1193242"/>
            <a:ext cx="8451850" cy="796925"/>
          </a:xfrm>
        </p:spPr>
        <p:txBody>
          <a:bodyPr vert="horz" wrap="square" lIns="91440" tIns="45720" rIns="91440" bIns="45720" rtlCol="0" anchor="ctr">
            <a:normAutofit/>
          </a:bodyPr>
          <a:lstStyle/>
          <a:p>
            <a:r>
              <a:rPr lang="zh-CN" altLang="en-US" sz="3200" dirty="0">
                <a:ln w="0"/>
                <a:solidFill>
                  <a:srgbClr val="C00000"/>
                </a:solidFill>
                <a:effectLst>
                  <a:outerShdw blurRad="38100" dist="19050" dir="2700000" algn="tl" rotWithShape="0">
                    <a:schemeClr val="dk1">
                      <a:alpha val="40000"/>
                    </a:schemeClr>
                  </a:outerShdw>
                </a:effectLst>
                <a:cs typeface="+mn-cs"/>
              </a:rPr>
              <a:t>开展危险源辨识工作的目的？</a:t>
            </a:r>
            <a:endParaRPr lang="zh-CN" altLang="en-US" sz="3200" dirty="0">
              <a:ln w="0"/>
              <a:solidFill>
                <a:srgbClr val="C00000"/>
              </a:solidFill>
              <a:effectLst>
                <a:outerShdw blurRad="38100" dist="19050" dir="2700000" algn="tl" rotWithShape="0">
                  <a:schemeClr val="dk1">
                    <a:alpha val="40000"/>
                  </a:schemeClr>
                </a:outerShdw>
              </a:effectLst>
              <a:cs typeface="+mn-cs"/>
            </a:endParaRPr>
          </a:p>
        </p:txBody>
      </p:sp>
      <p:sp>
        <p:nvSpPr>
          <p:cNvPr id="665603" name="Rectangle 3"/>
          <p:cNvSpPr>
            <a:spLocks noGrp="1" noChangeArrowheads="1"/>
          </p:cNvSpPr>
          <p:nvPr>
            <p:ph idx="1"/>
          </p:nvPr>
        </p:nvSpPr>
        <p:spPr>
          <a:xfrm>
            <a:off x="777116" y="2144714"/>
            <a:ext cx="10375988" cy="3328807"/>
          </a:xfrm>
        </p:spPr>
        <p:txBody>
          <a:bodyPr vert="horz" wrap="square" lIns="91440" tIns="45720" rIns="91440" bIns="45720" numCol="1" rtlCol="0" anchor="t" anchorCtr="0" compatLnSpc="1">
            <a:noAutofit/>
          </a:bodyPr>
          <a:lstStyle/>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是贯彻“安全第一、</a:t>
            </a:r>
            <a:r>
              <a:rPr lang="zh-CN" altLang="en-US" sz="2400" b="1" dirty="0" smtClean="0"/>
              <a:t>预防为主、综合治理”</a:t>
            </a:r>
            <a:r>
              <a:rPr lang="zh-CN" altLang="en-US" sz="2400" b="1" dirty="0"/>
              <a:t>方针的有效手段和具体体现；</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是全面挖掘系统内潜在危险因素，分析危险可能引起事故的条件、后果及影响，提出消除和控制事故的措施，为后续风险评价提供依据；</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是真正实现</a:t>
            </a:r>
            <a:r>
              <a:rPr lang="zh-CN" altLang="en-US" sz="2400" b="1" smtClean="0"/>
              <a:t>“四不伤害”，</a:t>
            </a:r>
            <a:r>
              <a:rPr lang="en-US" altLang="zh-CN" sz="2400" b="1"/>
              <a:t>[</a:t>
            </a:r>
            <a:r>
              <a:rPr lang="zh-CN" altLang="en-US" sz="2400" b="1"/>
              <a:t>获取资料咨询微信：</a:t>
            </a:r>
            <a:r>
              <a:rPr lang="en-US" altLang="zh-CN" sz="2400" b="1"/>
              <a:t>ansyingsj1]</a:t>
            </a:r>
            <a:r>
              <a:rPr lang="zh-CN" altLang="en-US" sz="2400" b="1" smtClean="0"/>
              <a:t>落实</a:t>
            </a:r>
            <a:r>
              <a:rPr lang="zh-CN" altLang="en-US" sz="2400" b="1" dirty="0"/>
              <a:t>各项安全管理规章制度的有力武器；</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是杜绝各类事故隐患的有效措施；</a:t>
            </a:r>
            <a:endParaRPr lang="zh-CN" altLang="en-US" sz="2400" b="1" dirty="0"/>
          </a:p>
          <a:p>
            <a:pPr defTabSz="685800" eaLnBrk="0" fontAlgn="base" hangingPunct="0">
              <a:lnSpc>
                <a:spcPct val="130000"/>
              </a:lnSpc>
              <a:spcBef>
                <a:spcPts val="750"/>
              </a:spcBef>
              <a:spcAft>
                <a:spcPct val="0"/>
              </a:spcAft>
              <a:buFont typeface="Wingdings" panose="05000000000000000000" pitchFamily="2" charset="2"/>
              <a:buChar char="Ø"/>
              <a:defRPr/>
            </a:pPr>
            <a:r>
              <a:rPr lang="zh-CN" altLang="en-US" sz="2400" b="1" dirty="0"/>
              <a:t>是实现公司安全生产的重要环节。</a:t>
            </a:r>
            <a:endParaRPr lang="zh-CN" altLang="en-US" sz="24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095935" y="1236372"/>
            <a:ext cx="8188325" cy="787446"/>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简言之</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666627" name="Rectangle 3"/>
          <p:cNvSpPr>
            <a:spLocks noGrp="1" noChangeArrowheads="1"/>
          </p:cNvSpPr>
          <p:nvPr>
            <p:ph idx="1"/>
          </p:nvPr>
        </p:nvSpPr>
        <p:spPr>
          <a:xfrm>
            <a:off x="1095935" y="2170628"/>
            <a:ext cx="9799592" cy="3844925"/>
          </a:xfrm>
        </p:spPr>
        <p:txBody>
          <a:bodyPr vert="horz" wrap="square" lIns="91440" tIns="45720" rIns="91440" bIns="45720" numCol="1" rtlCol="0" anchor="t" anchorCtr="0" compatLnSpc="1">
            <a:normAutofit/>
          </a:bodyPr>
          <a:lstStyle/>
          <a:p>
            <a:pPr marL="171450" indent="-171450" defTabSz="685800" eaLnBrk="0" fontAlgn="base" hangingPunct="0">
              <a:lnSpc>
                <a:spcPct val="150000"/>
              </a:lnSpc>
              <a:spcBef>
                <a:spcPts val="750"/>
              </a:spcBef>
              <a:spcAft>
                <a:spcPct val="0"/>
              </a:spcAft>
              <a:defRPr/>
            </a:pPr>
            <a:r>
              <a:rPr lang="zh-CN" altLang="en-US" sz="2800" b="1" dirty="0"/>
              <a:t>危险源辨识的</a:t>
            </a:r>
            <a:r>
              <a:rPr lang="zh-CN" altLang="en-US" sz="2800" b="1" dirty="0">
                <a:solidFill>
                  <a:schemeClr val="hlink"/>
                </a:solidFill>
              </a:rPr>
              <a:t>任务</a:t>
            </a:r>
            <a:r>
              <a:rPr lang="zh-CN" altLang="en-US" sz="2800" b="1" dirty="0"/>
              <a:t>是把危险找出来，目的是针对危险源进行</a:t>
            </a:r>
            <a:r>
              <a:rPr lang="zh-CN" altLang="en-US" sz="2800" b="1" dirty="0">
                <a:solidFill>
                  <a:schemeClr val="hlink"/>
                </a:solidFill>
              </a:rPr>
              <a:t>安全监控</a:t>
            </a:r>
            <a:r>
              <a:rPr lang="zh-CN" altLang="en-US" sz="2800" b="1" dirty="0"/>
              <a:t>，并制定行之有效的</a:t>
            </a:r>
            <a:r>
              <a:rPr lang="zh-CN" altLang="en-US" sz="2800" b="1" dirty="0">
                <a:solidFill>
                  <a:schemeClr val="hlink"/>
                </a:solidFill>
              </a:rPr>
              <a:t>防范措施</a:t>
            </a:r>
            <a:r>
              <a:rPr lang="zh-CN" altLang="en-US" sz="2800" b="1" dirty="0"/>
              <a:t>，逐步提高本质安全程度。</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危险源辨识的</a:t>
            </a:r>
            <a:r>
              <a:rPr lang="zh-CN" altLang="en-US" sz="2800" b="1" dirty="0">
                <a:solidFill>
                  <a:schemeClr val="hlink"/>
                </a:solidFill>
              </a:rPr>
              <a:t>实质</a:t>
            </a:r>
            <a:r>
              <a:rPr lang="zh-CN" altLang="en-US" sz="2800" b="1" dirty="0"/>
              <a:t>是人们对辨识对象客观实际进行系统认识的过程。</a:t>
            </a:r>
            <a:endParaRPr lang="zh-CN" altLang="en-US" sz="28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668675" name="Rectangle 3"/>
          <p:cNvSpPr>
            <a:spLocks noGrp="1" noChangeArrowheads="1"/>
          </p:cNvSpPr>
          <p:nvPr>
            <p:ph idx="1"/>
          </p:nvPr>
        </p:nvSpPr>
        <p:spPr>
          <a:xfrm>
            <a:off x="900829" y="2289354"/>
            <a:ext cx="10187189" cy="3600450"/>
          </a:xfrm>
        </p:spPr>
        <p:txBody>
          <a:bodyPr vert="horz" wrap="square" lIns="91440" tIns="45720" rIns="91440" bIns="45720" numCol="1" rtlCol="0" anchor="t" anchorCtr="0" compatLnSpc="1">
            <a:noAutofit/>
          </a:bodyPr>
          <a:lstStyle/>
          <a:p>
            <a:pPr marL="171450" indent="-171450" defTabSz="685800" eaLnBrk="0" fontAlgn="base" hangingPunct="0">
              <a:lnSpc>
                <a:spcPct val="150000"/>
              </a:lnSpc>
              <a:spcBef>
                <a:spcPts val="750"/>
              </a:spcBef>
              <a:spcAft>
                <a:spcPct val="0"/>
              </a:spcAft>
              <a:defRPr/>
            </a:pPr>
            <a:r>
              <a:rPr lang="zh-CN" altLang="en-US" sz="2800" b="1" dirty="0"/>
              <a:t>依靠全员开展危险源辨识工作</a:t>
            </a:r>
            <a:r>
              <a:rPr lang="en-US" altLang="zh-CN" sz="2800" b="1" dirty="0"/>
              <a:t>——</a:t>
            </a:r>
            <a:r>
              <a:rPr lang="zh-CN" altLang="en-US" sz="2800" b="1" dirty="0"/>
              <a:t>要教育和动员全体员工积极参加，辨识和查找身边的</a:t>
            </a:r>
            <a:r>
              <a:rPr lang="zh-CN" altLang="en-US" sz="2800" b="1" dirty="0" smtClean="0"/>
              <a:t>危险</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保证投入必要的人力、物力和资金</a:t>
            </a:r>
            <a:r>
              <a:rPr lang="en-US" altLang="zh-CN" sz="2800" b="1" dirty="0"/>
              <a:t>——</a:t>
            </a:r>
            <a:r>
              <a:rPr lang="zh-CN" altLang="en-US" sz="2800" b="1" dirty="0"/>
              <a:t>领导支持、全员</a:t>
            </a:r>
            <a:r>
              <a:rPr lang="zh-CN" altLang="en-US" sz="2800" b="1" dirty="0" smtClean="0"/>
              <a:t>参与</a:t>
            </a:r>
            <a:endParaRPr lang="zh-CN" altLang="en-US" sz="2800" b="1" dirty="0"/>
          </a:p>
          <a:p>
            <a:pPr marL="171450" indent="-171450" defTabSz="685800" eaLnBrk="0" fontAlgn="base" hangingPunct="0">
              <a:lnSpc>
                <a:spcPct val="150000"/>
              </a:lnSpc>
              <a:spcBef>
                <a:spcPts val="750"/>
              </a:spcBef>
              <a:spcAft>
                <a:spcPct val="0"/>
              </a:spcAft>
              <a:defRPr/>
            </a:pPr>
            <a:r>
              <a:rPr lang="zh-CN" altLang="en-US" sz="2800" b="1" dirty="0"/>
              <a:t>保证危险辨识工作的效果</a:t>
            </a:r>
            <a:r>
              <a:rPr lang="en-US" altLang="zh-CN" sz="2800" b="1" dirty="0"/>
              <a:t>——</a:t>
            </a:r>
            <a:r>
              <a:rPr lang="zh-CN" altLang="en-US" sz="2800" b="1" dirty="0"/>
              <a:t>必须</a:t>
            </a:r>
            <a:r>
              <a:rPr lang="zh-CN" altLang="en-US" sz="2800" b="1" dirty="0" smtClean="0"/>
              <a:t>抓好几</a:t>
            </a:r>
            <a:r>
              <a:rPr lang="zh-CN" altLang="en-US" sz="2800" b="1" dirty="0"/>
              <a:t>项</a:t>
            </a:r>
            <a:r>
              <a:rPr lang="zh-CN" altLang="en-US" sz="2800" b="1" dirty="0" smtClean="0"/>
              <a:t>工作</a:t>
            </a:r>
            <a:endParaRPr lang="zh-CN" altLang="en-US" sz="2800" b="1" dirty="0"/>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smtClean="0"/>
              <a:t>26</a:t>
            </a:r>
            <a:endParaRPr lang="zh-CN" altLang="en-US" dirty="0"/>
          </a:p>
        </p:txBody>
      </p:sp>
      <p:sp>
        <p:nvSpPr>
          <p:cNvPr id="5" name="矩形 4"/>
          <p:cNvSpPr/>
          <p:nvPr/>
        </p:nvSpPr>
        <p:spPr>
          <a:xfrm>
            <a:off x="900829" y="2047741"/>
            <a:ext cx="10282238" cy="4039077"/>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危险源辨识不是哪一个人或部门的</a:t>
            </a:r>
            <a:r>
              <a:rPr lang="zh-CN" altLang="en-US" sz="2800" b="1" dirty="0" smtClean="0">
                <a:latin typeface="微软雅黑" panose="020B0503020204020204" pitchFamily="34" charset="-122"/>
                <a:ea typeface="微软雅黑" panose="020B0503020204020204" pitchFamily="34" charset="-122"/>
              </a:rPr>
              <a:t>事</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是</a:t>
            </a:r>
            <a:r>
              <a:rPr lang="zh-CN" altLang="en-US" sz="2800" b="1" dirty="0">
                <a:latin typeface="微软雅黑" panose="020B0503020204020204" pitchFamily="34" charset="-122"/>
                <a:ea typeface="微软雅黑" panose="020B0503020204020204" pitchFamily="34" charset="-122"/>
              </a:rPr>
              <a:t>涉及每位员工的切身利益和自己人身安全的</a:t>
            </a:r>
            <a:r>
              <a:rPr lang="zh-CN" altLang="en-US" sz="2800" b="1" dirty="0" smtClean="0">
                <a:latin typeface="微软雅黑" panose="020B0503020204020204" pitchFamily="34" charset="-122"/>
                <a:ea typeface="微软雅黑" panose="020B0503020204020204" pitchFamily="34" charset="-122"/>
              </a:rPr>
              <a:t>大事 </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特别是</a:t>
            </a:r>
            <a:r>
              <a:rPr lang="zh-CN" altLang="en-US" sz="2800" b="1" dirty="0">
                <a:latin typeface="微软雅黑" panose="020B0503020204020204" pitchFamily="34" charset="-122"/>
                <a:ea typeface="微软雅黑" panose="020B0503020204020204" pitchFamily="34" charset="-122"/>
              </a:rPr>
              <a:t>岗位员工，每天在作业现场与设备打交道，最清楚</a:t>
            </a:r>
            <a:r>
              <a:rPr lang="zh-CN" altLang="en-US" sz="2800" b="1" dirty="0" smtClean="0">
                <a:latin typeface="微软雅黑" panose="020B0503020204020204" pitchFamily="34" charset="-122"/>
                <a:ea typeface="微软雅黑" panose="020B0503020204020204" pitchFamily="34" charset="-122"/>
              </a:rPr>
              <a:t>现场的</a:t>
            </a:r>
            <a:r>
              <a:rPr lang="zh-CN" altLang="en-US" sz="2800" b="1" dirty="0">
                <a:latin typeface="微软雅黑" panose="020B0503020204020204" pitchFamily="34" charset="-122"/>
                <a:ea typeface="微软雅黑" panose="020B0503020204020204" pitchFamily="34" charset="-122"/>
              </a:rPr>
              <a:t>不安全因素在</a:t>
            </a:r>
            <a:r>
              <a:rPr lang="zh-CN" altLang="en-US" sz="2800" b="1" dirty="0" smtClean="0">
                <a:latin typeface="微软雅黑" panose="020B0503020204020204" pitchFamily="34" charset="-122"/>
                <a:ea typeface="微软雅黑" panose="020B0503020204020204" pitchFamily="34" charset="-122"/>
              </a:rPr>
              <a:t>哪里</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各</a:t>
            </a:r>
            <a:r>
              <a:rPr lang="zh-CN" altLang="en-US" sz="2800" b="1" dirty="0">
                <a:latin typeface="微软雅黑" panose="020B0503020204020204" pitchFamily="34" charset="-122"/>
                <a:ea typeface="微软雅黑" panose="020B0503020204020204" pitchFamily="34" charset="-122"/>
              </a:rPr>
              <a:t>类专业人员与岗位员工要密切配合，共同辨识、查找身边</a:t>
            </a:r>
            <a:r>
              <a:rPr lang="zh-CN" altLang="en-US" sz="2800" b="1" dirty="0" smtClean="0">
                <a:latin typeface="微软雅黑" panose="020B0503020204020204" pitchFamily="34" charset="-122"/>
                <a:ea typeface="微软雅黑" panose="020B0503020204020204" pitchFamily="34" charset="-122"/>
              </a:rPr>
              <a:t>的危险</a:t>
            </a:r>
            <a:r>
              <a:rPr lang="zh-CN" altLang="en-US" sz="2800" b="1" dirty="0">
                <a:latin typeface="微软雅黑" panose="020B0503020204020204" pitchFamily="34" charset="-122"/>
                <a:ea typeface="微软雅黑" panose="020B0503020204020204" pitchFamily="34" charset="-122"/>
              </a:rPr>
              <a:t>因素</a:t>
            </a:r>
            <a:endParaRPr lang="zh-CN" altLang="en-US" sz="28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smtClean="0"/>
              <a:t>27</a:t>
            </a:r>
            <a:endParaRPr lang="zh-CN" altLang="en-US" dirty="0"/>
          </a:p>
        </p:txBody>
      </p:sp>
      <p:sp>
        <p:nvSpPr>
          <p:cNvPr id="5" name="矩形 4"/>
          <p:cNvSpPr/>
          <p:nvPr/>
        </p:nvSpPr>
        <p:spPr>
          <a:xfrm>
            <a:off x="836290" y="2047741"/>
            <a:ext cx="9893624" cy="3584198"/>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800" b="1" dirty="0">
                <a:latin typeface="微软雅黑" panose="020B0503020204020204" pitchFamily="34" charset="-122"/>
                <a:ea typeface="微软雅黑" panose="020B0503020204020204" pitchFamily="34" charset="-122"/>
              </a:rPr>
              <a:t>危险源辨识工作，是一项系统工程，不是哪一个部门能够</a:t>
            </a:r>
            <a:r>
              <a:rPr lang="zh-CN" altLang="en-US" sz="2800" b="1" dirty="0" smtClean="0">
                <a:latin typeface="微软雅黑" panose="020B0503020204020204" pitchFamily="34" charset="-122"/>
                <a:ea typeface="微软雅黑" panose="020B0503020204020204" pitchFamily="34" charset="-122"/>
              </a:rPr>
              <a:t>独立完成的</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它</a:t>
            </a:r>
            <a:r>
              <a:rPr lang="zh-CN" altLang="en-US" sz="2800" b="1" dirty="0">
                <a:latin typeface="微软雅黑" panose="020B0503020204020204" pitchFamily="34" charset="-122"/>
                <a:ea typeface="微软雅黑" panose="020B0503020204020204" pitchFamily="34" charset="-122"/>
              </a:rPr>
              <a:t>需要方方面面的协调和配合，包括部门与部门间、部门与</a:t>
            </a:r>
            <a:r>
              <a:rPr lang="zh-CN" altLang="en-US" sz="2800" b="1" dirty="0" smtClean="0">
                <a:latin typeface="微软雅黑" panose="020B0503020204020204" pitchFamily="34" charset="-122"/>
                <a:ea typeface="微软雅黑" panose="020B0503020204020204" pitchFamily="34" charset="-122"/>
              </a:rPr>
              <a:t>单位</a:t>
            </a:r>
            <a:r>
              <a:rPr lang="zh-CN" altLang="en-US" sz="2800" b="1" dirty="0">
                <a:latin typeface="微软雅黑" panose="020B0503020204020204" pitchFamily="34" charset="-122"/>
                <a:ea typeface="微软雅黑" panose="020B0503020204020204" pitchFamily="34" charset="-122"/>
              </a:rPr>
              <a:t>间、各专业技术人员的指导和支撑</a:t>
            </a:r>
            <a:r>
              <a:rPr lang="zh-CN" altLang="en-US" sz="2800" b="1" dirty="0" smtClean="0">
                <a:latin typeface="微软雅黑" panose="020B0503020204020204" pitchFamily="34" charset="-122"/>
                <a:ea typeface="微软雅黑" panose="020B0503020204020204" pitchFamily="34" charset="-122"/>
              </a:rPr>
              <a:t>等等</a:t>
            </a:r>
            <a:endParaRPr lang="en-US" altLang="zh-CN" sz="28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800" b="1" dirty="0" smtClean="0">
                <a:latin typeface="微软雅黑" panose="020B0503020204020204" pitchFamily="34" charset="-122"/>
                <a:ea typeface="微软雅黑" panose="020B0503020204020204" pitchFamily="34" charset="-122"/>
              </a:rPr>
              <a:t>更</a:t>
            </a:r>
            <a:r>
              <a:rPr lang="zh-CN" altLang="en-US" sz="2800" b="1" dirty="0">
                <a:latin typeface="微软雅黑" panose="020B0503020204020204" pitchFamily="34" charset="-122"/>
                <a:ea typeface="微软雅黑" panose="020B0503020204020204" pitchFamily="34" charset="-122"/>
              </a:rPr>
              <a:t>需要领导的支持和全员的积极</a:t>
            </a:r>
            <a:r>
              <a:rPr lang="zh-CN" altLang="en-US" sz="2800" b="1" dirty="0" smtClean="0">
                <a:latin typeface="微软雅黑" panose="020B0503020204020204" pitchFamily="34" charset="-122"/>
                <a:ea typeface="微软雅黑" panose="020B0503020204020204" pitchFamily="34" charset="-122"/>
              </a:rPr>
              <a:t>参与</a:t>
            </a:r>
            <a:endParaRPr lang="zh-CN" altLang="en-US" sz="2800" b="1" dirty="0" smtClean="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771190" y="1128078"/>
            <a:ext cx="2472647" cy="2266943"/>
          </a:xfrm>
          <a:prstGeom prst="ellipse">
            <a:avLst/>
          </a:prstGeom>
          <a:effectLst>
            <a:reflection blurRad="6350" stA="50000" endA="300" endPos="55500" dist="50800" dir="5400000" sy="-100000" algn="bl" rotWithShape="0"/>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r>
              <a:rPr lang="zh-CN" altLang="en-US" sz="4800" b="1" noProof="1">
                <a:solidFill>
                  <a:schemeClr val="tx1">
                    <a:lumMod val="95000"/>
                    <a:lumOff val="5000"/>
                  </a:schemeClr>
                </a:solidFill>
                <a:latin typeface="微软雅黑" panose="020B0503020204020204" pitchFamily="34" charset="-122"/>
                <a:ea typeface="微软雅黑" panose="020B0503020204020204" pitchFamily="34" charset="-122"/>
              </a:rPr>
              <a:t>目录</a:t>
            </a:r>
            <a:endParaRPr lang="zh-CN" altLang="en-US" sz="4800" b="1" noProof="1">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041391" y="3181351"/>
            <a:ext cx="1589405" cy="1214755"/>
            <a:chOff x="2071670" y="1928802"/>
            <a:chExt cx="1571636" cy="1357346"/>
          </a:xfrm>
        </p:grpSpPr>
        <p:sp>
          <p:nvSpPr>
            <p:cNvPr id="26" name="六边形 25"/>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27" name="六边形 26"/>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02</a:t>
              </a:r>
              <a:endParaRPr lang="zh-CN" altLang="en-US" sz="5400" noProof="1">
                <a:ea typeface="微软雅黑" panose="020B0503020204020204" pitchFamily="34" charset="-122"/>
              </a:endParaRPr>
            </a:p>
          </p:txBody>
        </p:sp>
      </p:grpSp>
      <p:grpSp>
        <p:nvGrpSpPr>
          <p:cNvPr id="28" name="组合 27"/>
          <p:cNvGrpSpPr/>
          <p:nvPr/>
        </p:nvGrpSpPr>
        <p:grpSpPr>
          <a:xfrm>
            <a:off x="4893310" y="2569211"/>
            <a:ext cx="1589406" cy="1214755"/>
            <a:chOff x="2071670" y="1928802"/>
            <a:chExt cx="1571636" cy="1357346"/>
          </a:xfrm>
        </p:grpSpPr>
        <p:sp>
          <p:nvSpPr>
            <p:cNvPr id="29" name="六边形 28"/>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30" name="六边形 29"/>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01</a:t>
              </a:r>
              <a:endParaRPr lang="zh-CN" altLang="en-US" sz="5400" noProof="1">
                <a:ea typeface="微软雅黑" panose="020B0503020204020204" pitchFamily="34" charset="-122"/>
              </a:endParaRPr>
            </a:p>
          </p:txBody>
        </p:sp>
      </p:grpSp>
      <p:grpSp>
        <p:nvGrpSpPr>
          <p:cNvPr id="34" name="组合 33"/>
          <p:cNvGrpSpPr/>
          <p:nvPr/>
        </p:nvGrpSpPr>
        <p:grpSpPr>
          <a:xfrm>
            <a:off x="7193916" y="2557780"/>
            <a:ext cx="1589405" cy="1214756"/>
            <a:chOff x="2071670" y="1928802"/>
            <a:chExt cx="1571636" cy="1357346"/>
          </a:xfrm>
        </p:grpSpPr>
        <p:sp>
          <p:nvSpPr>
            <p:cNvPr id="35" name="六边形 34"/>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36" name="六边形 35"/>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03</a:t>
              </a:r>
              <a:endParaRPr lang="zh-CN" altLang="en-US" sz="5400" noProof="1">
                <a:ea typeface="微软雅黑" panose="020B0503020204020204" pitchFamily="34" charset="-122"/>
              </a:endParaRPr>
            </a:p>
          </p:txBody>
        </p:sp>
      </p:grpSp>
      <p:sp>
        <p:nvSpPr>
          <p:cNvPr id="37" name="矩形 36"/>
          <p:cNvSpPr/>
          <p:nvPr/>
        </p:nvSpPr>
        <p:spPr>
          <a:xfrm>
            <a:off x="5251450" y="3784601"/>
            <a:ext cx="820738" cy="185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认知事故</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113638" y="1127126"/>
            <a:ext cx="1325390" cy="1857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危险源与</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事故的关系</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7547020" y="3784601"/>
            <a:ext cx="991673" cy="185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r>
              <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rPr>
              <a:t>危险</a:t>
            </a:r>
            <a:r>
              <a:rPr lang="zh-CN" altLang="en-US" sz="2800" b="1" noProof="1" smtClean="0">
                <a:solidFill>
                  <a:schemeClr val="tx1">
                    <a:lumMod val="65000"/>
                    <a:lumOff val="35000"/>
                  </a:schemeClr>
                </a:solidFill>
                <a:latin typeface="微软雅黑" panose="020B0503020204020204" pitchFamily="34" charset="-122"/>
                <a:ea typeface="微软雅黑" panose="020B0503020204020204" pitchFamily="34" charset="-122"/>
              </a:rPr>
              <a:t>源管理</a:t>
            </a:r>
            <a:endParaRPr lang="zh-CN" altLang="en-US" sz="2800"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灯片编号占位符 3"/>
          <p:cNvSpPr>
            <a:spLocks noGrp="1"/>
          </p:cNvSpPr>
          <p:nvPr>
            <p:ph type="sldNum" sz="quarter" idx="12"/>
          </p:nvPr>
        </p:nvSpPr>
        <p:spPr>
          <a:xfrm>
            <a:off x="11001374" y="293914"/>
            <a:ext cx="868364" cy="365125"/>
          </a:xfrm>
        </p:spPr>
        <p:txBody>
          <a:bodyPr/>
          <a:lstStyle/>
          <a:p>
            <a:r>
              <a:rPr lang="en-US" altLang="zh-CN" dirty="0" smtClean="0"/>
              <a:t>1</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smtClean="0"/>
              <a:t>28</a:t>
            </a:r>
            <a:endParaRPr lang="zh-CN" altLang="en-US" dirty="0"/>
          </a:p>
        </p:txBody>
      </p:sp>
      <p:sp>
        <p:nvSpPr>
          <p:cNvPr id="5" name="矩形 4"/>
          <p:cNvSpPr/>
          <p:nvPr/>
        </p:nvSpPr>
        <p:spPr>
          <a:xfrm>
            <a:off x="754063" y="1986725"/>
            <a:ext cx="10818812" cy="4142613"/>
          </a:xfrm>
          <a:prstGeom prst="rect">
            <a:avLst/>
          </a:prstGeom>
        </p:spPr>
        <p:txBody>
          <a:bodyPr vert="horz" wrap="square" lIns="91440" tIns="45720" rIns="91440" bIns="45720" numCol="1" rtlCol="0" anchor="t" anchorCtr="0" compatLnSpc="1">
            <a:noAutofit/>
          </a:bodyPr>
          <a:lstStyle/>
          <a:p>
            <a:pPr marL="514350" indent="-514350" defTabSz="685800" eaLnBrk="0" fontAlgn="base" hangingPunct="0">
              <a:lnSpc>
                <a:spcPct val="150000"/>
              </a:lnSpc>
              <a:spcBef>
                <a:spcPts val="750"/>
              </a:spcBef>
              <a:spcAft>
                <a:spcPct val="0"/>
              </a:spcAft>
              <a:buFont typeface="+mj-lt"/>
              <a:buAutoNum type="arabicPeriod"/>
            </a:pPr>
            <a:r>
              <a:rPr lang="zh-CN" altLang="en-US" sz="2600" b="1" dirty="0" smtClean="0">
                <a:latin typeface="微软雅黑" panose="020B0503020204020204" pitchFamily="34" charset="-122"/>
                <a:ea typeface="微软雅黑" panose="020B0503020204020204" pitchFamily="34" charset="-122"/>
              </a:rPr>
              <a:t>发挥</a:t>
            </a:r>
            <a:r>
              <a:rPr lang="zh-CN" altLang="en-US" sz="2600" b="1" dirty="0">
                <a:latin typeface="微软雅黑" panose="020B0503020204020204" pitchFamily="34" charset="-122"/>
                <a:ea typeface="微软雅黑" panose="020B0503020204020204" pitchFamily="34" charset="-122"/>
              </a:rPr>
              <a:t>好班组长骨干的带头作用，组织班组成员积极</a:t>
            </a:r>
            <a:r>
              <a:rPr lang="zh-CN" altLang="en-US" sz="2600" b="1" dirty="0" smtClean="0">
                <a:latin typeface="微软雅黑" panose="020B0503020204020204" pitchFamily="34" charset="-122"/>
                <a:ea typeface="微软雅黑" panose="020B0503020204020204" pitchFamily="34" charset="-122"/>
              </a:rPr>
              <a:t>开展</a:t>
            </a:r>
            <a:endParaRPr lang="en-US" altLang="zh-CN" sz="26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smtClean="0">
                <a:latin typeface="微软雅黑" panose="020B0503020204020204" pitchFamily="34" charset="-122"/>
                <a:ea typeface="微软雅黑" panose="020B0503020204020204" pitchFamily="34" charset="-122"/>
              </a:rPr>
              <a:t> </a:t>
            </a:r>
            <a:r>
              <a:rPr lang="zh-CN" altLang="en-US" sz="2600" b="1" dirty="0">
                <a:latin typeface="微软雅黑" panose="020B0503020204020204" pitchFamily="34" charset="-122"/>
                <a:ea typeface="微软雅黑" panose="020B0503020204020204" pitchFamily="34" charset="-122"/>
              </a:rPr>
              <a:t>加强领导，组织评比，表扬优秀、鞭策落后； 集思广益、互帮互学、发动全员参与，提高主人翁意识，变“要我安全” 为</a:t>
            </a:r>
            <a:r>
              <a:rPr lang="zh-CN" altLang="en-US" sz="2600" b="1" dirty="0" smtClean="0">
                <a:latin typeface="微软雅黑" panose="020B0503020204020204" pitchFamily="34" charset="-122"/>
                <a:ea typeface="微软雅黑" panose="020B0503020204020204" pitchFamily="34" charset="-122"/>
              </a:rPr>
              <a:t>“我要安全</a:t>
            </a:r>
            <a:endParaRPr lang="en-US" altLang="zh-CN" sz="26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smtClean="0">
                <a:latin typeface="微软雅黑" panose="020B0503020204020204" pitchFamily="34" charset="-122"/>
                <a:ea typeface="微软雅黑" panose="020B0503020204020204" pitchFamily="34" charset="-122"/>
              </a:rPr>
              <a:t>加强</a:t>
            </a:r>
            <a:r>
              <a:rPr lang="zh-CN" altLang="en-US" sz="2600" b="1" dirty="0">
                <a:latin typeface="微软雅黑" panose="020B0503020204020204" pitchFamily="34" charset="-122"/>
                <a:ea typeface="微软雅黑" panose="020B0503020204020204" pitchFamily="34" charset="-122"/>
              </a:rPr>
              <a:t>危险源辨识工作结果的审查，确保工作</a:t>
            </a:r>
            <a:r>
              <a:rPr lang="zh-CN" altLang="en-US" sz="2600" b="1" dirty="0" smtClean="0">
                <a:latin typeface="微软雅黑" panose="020B0503020204020204" pitchFamily="34" charset="-122"/>
                <a:ea typeface="微软雅黑" panose="020B0503020204020204" pitchFamily="34" charset="-122"/>
              </a:rPr>
              <a:t>质量</a:t>
            </a:r>
            <a:endParaRPr lang="en-US" altLang="zh-CN" sz="2600" b="1" dirty="0" smtClean="0">
              <a:latin typeface="微软雅黑" panose="020B0503020204020204" pitchFamily="34" charset="-122"/>
              <a:ea typeface="微软雅黑" panose="020B0503020204020204" pitchFamily="34" charset="-122"/>
            </a:endParaRPr>
          </a:p>
          <a:p>
            <a:pPr marL="514350" indent="-514350" defTabSz="685800" eaLnBrk="0" fontAlgn="base" hangingPunct="0">
              <a:lnSpc>
                <a:spcPct val="150000"/>
              </a:lnSpc>
              <a:spcBef>
                <a:spcPts val="750"/>
              </a:spcBef>
              <a:spcAft>
                <a:spcPct val="0"/>
              </a:spcAft>
              <a:buFont typeface="+mj-lt"/>
              <a:buAutoNum type="arabicPeriod"/>
            </a:pPr>
            <a:r>
              <a:rPr lang="zh-CN" altLang="en-US" sz="2600" b="1" dirty="0" smtClean="0">
                <a:latin typeface="微软雅黑" panose="020B0503020204020204" pitchFamily="34" charset="-122"/>
                <a:ea typeface="微软雅黑" panose="020B0503020204020204" pitchFamily="34" charset="-122"/>
              </a:rPr>
              <a:t>要</a:t>
            </a:r>
            <a:r>
              <a:rPr lang="zh-CN" altLang="en-US" sz="2600" b="1" dirty="0">
                <a:latin typeface="微软雅黑" panose="020B0503020204020204" pitchFamily="34" charset="-122"/>
                <a:ea typeface="微软雅黑" panose="020B0503020204020204" pitchFamily="34" charset="-122"/>
              </a:rPr>
              <a:t>将危险源与各类检查、隐患整改、岗位操作、安全日活动等密切联系， 达到明确危险、危害，控制风险，预防控制事故发生的目的</a:t>
            </a:r>
            <a:endParaRPr lang="zh-CN" altLang="en-US" sz="2600" b="1" dirty="0">
              <a:latin typeface="微软雅黑" panose="020B0503020204020204" pitchFamily="34" charset="-122"/>
              <a:ea typeface="微软雅黑" panose="020B0503020204020204" pitchFamily="34" charset="-122"/>
            </a:endParaRPr>
          </a:p>
        </p:txBody>
      </p:sp>
      <p:sp>
        <p:nvSpPr>
          <p:cNvPr id="6" name="Rectangle 2"/>
          <p:cNvSpPr>
            <a:spLocks noGrp="1"/>
          </p:cNvSpPr>
          <p:nvPr>
            <p:ph type="title"/>
          </p:nvPr>
        </p:nvSpPr>
        <p:spPr>
          <a:xfrm>
            <a:off x="900829" y="1196284"/>
            <a:ext cx="8664575" cy="851457"/>
          </a:xfrm>
        </p:spPr>
        <p:txBody>
          <a:bodyPr vert="horz" wrap="square" lIns="91440" tIns="45720" rIns="91440" bIns="45720" rtlCol="0" anchor="ctr">
            <a:normAutofit/>
          </a:bodyPr>
          <a:lstStyle/>
          <a:p>
            <a:r>
              <a:rPr lang="zh-CN" altLang="en-US" sz="3600" dirty="0">
                <a:ln w="0"/>
                <a:solidFill>
                  <a:srgbClr val="C00000"/>
                </a:solidFill>
                <a:effectLst>
                  <a:outerShdw blurRad="38100" dist="19050" dir="2700000" algn="tl" rotWithShape="0">
                    <a:schemeClr val="dk1">
                      <a:alpha val="40000"/>
                    </a:schemeClr>
                  </a:outerShdw>
                </a:effectLst>
                <a:cs typeface="+mn-cs"/>
              </a:rPr>
              <a:t>开展危险源辨识工作的着手点</a:t>
            </a:r>
            <a:endParaRPr lang="zh-CN" altLang="en-US" sz="3600" dirty="0">
              <a:ln w="0"/>
              <a:solidFill>
                <a:srgbClr val="C00000"/>
              </a:solidFill>
              <a:effectLst>
                <a:outerShdw blurRad="38100" dist="19050" dir="2700000" algn="tl" rotWithShape="0">
                  <a:schemeClr val="dk1">
                    <a:alpha val="40000"/>
                  </a:schemeClr>
                </a:outerShdw>
              </a:effectLst>
              <a:cs typeface="+mn-cs"/>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a:xfrm>
            <a:off x="1266223" y="1097453"/>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、风险评价和风险控制过程（基本步骤）</a:t>
            </a:r>
            <a:endPar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41988" name="Group 5"/>
          <p:cNvGrpSpPr/>
          <p:nvPr/>
        </p:nvGrpSpPr>
        <p:grpSpPr>
          <a:xfrm>
            <a:off x="1050320" y="1692921"/>
            <a:ext cx="9780810" cy="4656362"/>
            <a:chOff x="475" y="1152"/>
            <a:chExt cx="4661" cy="2736"/>
          </a:xfrm>
        </p:grpSpPr>
        <p:sp>
          <p:nvSpPr>
            <p:cNvPr id="42011" name="AutoShape 6"/>
            <p:cNvSpPr/>
            <p:nvPr/>
          </p:nvSpPr>
          <p:spPr>
            <a:xfrm rot="10800000">
              <a:off x="960" y="1488"/>
              <a:ext cx="1152" cy="384"/>
            </a:xfrm>
            <a:prstGeom prst="wedgeRectCallout">
              <a:avLst>
                <a:gd name="adj1" fmla="val -67278"/>
                <a:gd name="adj2" fmla="val -59898"/>
              </a:avLst>
            </a:prstGeom>
            <a:solidFill>
              <a:srgbClr val="FF3300"/>
            </a:solidFill>
            <a:ln w="9525" cap="flat" cmpd="sng">
              <a:solidFill>
                <a:schemeClr val="tx1"/>
              </a:solidFill>
              <a:prstDash val="solid"/>
              <a:miter/>
              <a:headEnd type="none" w="med" len="med"/>
              <a:tailEnd type="none" w="med" len="med"/>
            </a:ln>
          </p:spPr>
          <p:txBody>
            <a:bodyPr rot="10800000" wrap="none" anchor="ctr"/>
            <a:lstStyle/>
            <a:p>
              <a:pPr lvl="0" algn="ctr"/>
              <a:r>
                <a:rPr lang="zh-CN" altLang="en-US" sz="1600" dirty="0">
                  <a:latin typeface="Franklin Gothic Book" panose="020B0503020102020204" pitchFamily="34" charset="0"/>
                  <a:ea typeface="华文楷体" panose="02010600040101010101" pitchFamily="2" charset="-122"/>
                </a:rPr>
                <a:t>考虑谁会受到伤害</a:t>
              </a:r>
              <a:endParaRPr lang="zh-CN" altLang="en-US" sz="1600" dirty="0">
                <a:latin typeface="Franklin Gothic Book" panose="020B0503020102020204" pitchFamily="34" charset="0"/>
                <a:ea typeface="华文楷体" panose="02010600040101010101" pitchFamily="2" charset="-122"/>
              </a:endParaRPr>
            </a:p>
            <a:p>
              <a:pPr lvl="0" algn="ctr"/>
              <a:r>
                <a:rPr lang="zh-CN" altLang="en-US" sz="1600" dirty="0">
                  <a:latin typeface="Franklin Gothic Book" panose="020B0503020102020204" pitchFamily="34" charset="0"/>
                  <a:ea typeface="华文楷体" panose="02010600040101010101" pitchFamily="2" charset="-122"/>
                </a:rPr>
                <a:t>以及如何受到伤害</a:t>
              </a:r>
              <a:endParaRPr lang="zh-CN" altLang="en-US" sz="2000" dirty="0">
                <a:latin typeface="Franklin Gothic Book" panose="020B0503020102020204" pitchFamily="34" charset="0"/>
                <a:ea typeface="华文楷体" panose="02010600040101010101" pitchFamily="2" charset="-122"/>
              </a:endParaRPr>
            </a:p>
          </p:txBody>
        </p:sp>
        <p:grpSp>
          <p:nvGrpSpPr>
            <p:cNvPr id="42012" name="Group 7"/>
            <p:cNvGrpSpPr/>
            <p:nvPr/>
          </p:nvGrpSpPr>
          <p:grpSpPr>
            <a:xfrm>
              <a:off x="1872" y="1248"/>
              <a:ext cx="1680" cy="2640"/>
              <a:chOff x="1872" y="1248"/>
              <a:chExt cx="1680" cy="2640"/>
            </a:xfrm>
          </p:grpSpPr>
          <p:sp>
            <p:nvSpPr>
              <p:cNvPr id="42018" name="Text Box 8"/>
              <p:cNvSpPr txBox="1"/>
              <p:nvPr/>
            </p:nvSpPr>
            <p:spPr>
              <a:xfrm>
                <a:off x="2208" y="1248"/>
                <a:ext cx="1008"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划分作业活动</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19" name="Text Box 9"/>
              <p:cNvSpPr txBox="1"/>
              <p:nvPr/>
            </p:nvSpPr>
            <p:spPr>
              <a:xfrm>
                <a:off x="2320" y="1720"/>
                <a:ext cx="808"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辨识危害</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0" name="Text Box 10"/>
              <p:cNvSpPr txBox="1"/>
              <p:nvPr/>
            </p:nvSpPr>
            <p:spPr>
              <a:xfrm>
                <a:off x="2280" y="2176"/>
                <a:ext cx="864"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风险评价</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1" name="Text Box 11"/>
              <p:cNvSpPr txBox="1"/>
              <p:nvPr/>
            </p:nvSpPr>
            <p:spPr>
              <a:xfrm>
                <a:off x="1936" y="2664"/>
                <a:ext cx="1544"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确定风险是否可承受</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2" name="Text Box 12"/>
              <p:cNvSpPr txBox="1"/>
              <p:nvPr/>
            </p:nvSpPr>
            <p:spPr>
              <a:xfrm>
                <a:off x="1872" y="3144"/>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制定风险控制措施计划</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3" name="Text Box 13"/>
              <p:cNvSpPr txBox="1"/>
              <p:nvPr/>
            </p:nvSpPr>
            <p:spPr>
              <a:xfrm>
                <a:off x="1872" y="3632"/>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评审措施计划的充分性</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24" name="Line 14"/>
              <p:cNvSpPr/>
              <p:nvPr/>
            </p:nvSpPr>
            <p:spPr>
              <a:xfrm>
                <a:off x="2712" y="1512"/>
                <a:ext cx="0" cy="192"/>
              </a:xfrm>
              <a:prstGeom prst="line">
                <a:avLst/>
              </a:prstGeom>
              <a:ln w="9525" cap="flat" cmpd="sng">
                <a:solidFill>
                  <a:schemeClr val="tx1"/>
                </a:solidFill>
                <a:prstDash val="solid"/>
                <a:headEnd type="none" w="med" len="med"/>
                <a:tailEnd type="triangle" w="med" len="med"/>
              </a:ln>
            </p:spPr>
          </p:sp>
          <p:sp>
            <p:nvSpPr>
              <p:cNvPr id="42025" name="Line 15"/>
              <p:cNvSpPr/>
              <p:nvPr/>
            </p:nvSpPr>
            <p:spPr>
              <a:xfrm>
                <a:off x="2712" y="1976"/>
                <a:ext cx="0" cy="192"/>
              </a:xfrm>
              <a:prstGeom prst="line">
                <a:avLst/>
              </a:prstGeom>
              <a:ln w="9525" cap="flat" cmpd="sng">
                <a:solidFill>
                  <a:schemeClr val="tx1"/>
                </a:solidFill>
                <a:prstDash val="solid"/>
                <a:headEnd type="none" w="med" len="med"/>
                <a:tailEnd type="triangle" w="med" len="med"/>
              </a:ln>
            </p:spPr>
          </p:sp>
          <p:sp>
            <p:nvSpPr>
              <p:cNvPr id="42026" name="Line 16"/>
              <p:cNvSpPr/>
              <p:nvPr/>
            </p:nvSpPr>
            <p:spPr>
              <a:xfrm>
                <a:off x="2712" y="2448"/>
                <a:ext cx="0" cy="192"/>
              </a:xfrm>
              <a:prstGeom prst="line">
                <a:avLst/>
              </a:prstGeom>
              <a:ln w="9525" cap="flat" cmpd="sng">
                <a:solidFill>
                  <a:schemeClr val="tx1"/>
                </a:solidFill>
                <a:prstDash val="solid"/>
                <a:headEnd type="none" w="med" len="med"/>
                <a:tailEnd type="triangle" w="med" len="med"/>
              </a:ln>
            </p:spPr>
          </p:sp>
          <p:sp>
            <p:nvSpPr>
              <p:cNvPr id="42027" name="Line 17"/>
              <p:cNvSpPr/>
              <p:nvPr/>
            </p:nvSpPr>
            <p:spPr>
              <a:xfrm>
                <a:off x="2712" y="2928"/>
                <a:ext cx="0" cy="192"/>
              </a:xfrm>
              <a:prstGeom prst="line">
                <a:avLst/>
              </a:prstGeom>
              <a:ln w="9525" cap="flat" cmpd="sng">
                <a:solidFill>
                  <a:schemeClr val="tx1"/>
                </a:solidFill>
                <a:prstDash val="solid"/>
                <a:headEnd type="none" w="med" len="med"/>
                <a:tailEnd type="triangle" w="med" len="med"/>
              </a:ln>
            </p:spPr>
          </p:sp>
          <p:sp>
            <p:nvSpPr>
              <p:cNvPr id="42028" name="Line 18"/>
              <p:cNvSpPr/>
              <p:nvPr/>
            </p:nvSpPr>
            <p:spPr>
              <a:xfrm>
                <a:off x="2712" y="3408"/>
                <a:ext cx="0" cy="192"/>
              </a:xfrm>
              <a:prstGeom prst="line">
                <a:avLst/>
              </a:prstGeom>
              <a:ln w="9525" cap="flat" cmpd="sng">
                <a:solidFill>
                  <a:schemeClr val="tx1"/>
                </a:solidFill>
                <a:prstDash val="solid"/>
                <a:headEnd type="none" w="med" len="med"/>
                <a:tailEnd type="triangle" w="med" len="med"/>
              </a:ln>
            </p:spPr>
          </p:sp>
        </p:grpSp>
        <p:sp>
          <p:nvSpPr>
            <p:cNvPr id="42013" name="AutoShape 19"/>
            <p:cNvSpPr/>
            <p:nvPr/>
          </p:nvSpPr>
          <p:spPr>
            <a:xfrm>
              <a:off x="3504" y="1152"/>
              <a:ext cx="1632" cy="480"/>
            </a:xfrm>
            <a:prstGeom prst="wedgeRectCallout">
              <a:avLst>
                <a:gd name="adj1" fmla="val -67463"/>
                <a:gd name="adj2" fmla="val 13958"/>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根据作业类型明了作业区域</a:t>
              </a:r>
              <a:endParaRPr lang="zh-CN" altLang="en-US" sz="1600" dirty="0">
                <a:latin typeface="Franklin Gothic Book" panose="020B0503020102020204" pitchFamily="34" charset="0"/>
                <a:ea typeface="华文楷体" panose="02010600040101010101" pitchFamily="2" charset="-122"/>
              </a:endParaRPr>
            </a:p>
          </p:txBody>
        </p:sp>
        <p:sp>
          <p:nvSpPr>
            <p:cNvPr id="42014" name="AutoShape 20"/>
            <p:cNvSpPr/>
            <p:nvPr/>
          </p:nvSpPr>
          <p:spPr>
            <a:xfrm>
              <a:off x="3484" y="2028"/>
              <a:ext cx="1528" cy="432"/>
            </a:xfrm>
            <a:prstGeom prst="wedgeRectCallout">
              <a:avLst>
                <a:gd name="adj1" fmla="val -71407"/>
                <a:gd name="adj2" fmla="val -6069"/>
              </a:avLst>
            </a:prstGeom>
            <a:solidFill>
              <a:srgbClr val="00B05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假定计划或现有措施适当，</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对与危害有关的风险做出</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主观评价</a:t>
              </a:r>
              <a:endParaRPr lang="zh-CN" altLang="en-US" sz="1600" dirty="0">
                <a:latin typeface="Franklin Gothic Book" panose="020B0503020102020204" pitchFamily="34" charset="0"/>
                <a:ea typeface="华文楷体" panose="02010600040101010101" pitchFamily="2" charset="-122"/>
              </a:endParaRPr>
            </a:p>
          </p:txBody>
        </p:sp>
        <p:sp>
          <p:nvSpPr>
            <p:cNvPr id="42015" name="AutoShape 21"/>
            <p:cNvSpPr/>
            <p:nvPr/>
          </p:nvSpPr>
          <p:spPr>
            <a:xfrm>
              <a:off x="3809" y="3072"/>
              <a:ext cx="1248" cy="432"/>
            </a:xfrm>
            <a:prstGeom prst="wedgeRectCallout">
              <a:avLst>
                <a:gd name="adj1" fmla="val -69972"/>
                <a:gd name="adj2" fmla="val -10718"/>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编制计划以处理评价</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中发现的、需要重视</a:t>
              </a:r>
              <a:endParaRPr lang="zh-CN" altLang="en-US" sz="1600" dirty="0">
                <a:latin typeface="Franklin Gothic Book" panose="020B0503020102020204" pitchFamily="34" charset="0"/>
                <a:ea typeface="华文楷体" panose="02010600040101010101" pitchFamily="2" charset="-122"/>
              </a:endParaRPr>
            </a:p>
            <a:p>
              <a:pPr lvl="0"/>
              <a:r>
                <a:rPr lang="zh-CN" altLang="en-US" sz="1600" dirty="0">
                  <a:latin typeface="Franklin Gothic Book" panose="020B0503020102020204" pitchFamily="34" charset="0"/>
                  <a:ea typeface="华文楷体" panose="02010600040101010101" pitchFamily="2" charset="-122"/>
                </a:rPr>
                <a:t>的任何问题</a:t>
              </a:r>
              <a:endParaRPr lang="zh-CN" altLang="en-US" sz="1600" dirty="0">
                <a:latin typeface="Franklin Gothic Book" panose="020B0503020102020204" pitchFamily="34" charset="0"/>
                <a:ea typeface="华文楷体" panose="02010600040101010101" pitchFamily="2" charset="-122"/>
              </a:endParaRPr>
            </a:p>
          </p:txBody>
        </p:sp>
        <p:sp>
          <p:nvSpPr>
            <p:cNvPr id="42016" name="AutoShape 22"/>
            <p:cNvSpPr/>
            <p:nvPr/>
          </p:nvSpPr>
          <p:spPr>
            <a:xfrm rot="-5400000">
              <a:off x="854" y="1874"/>
              <a:ext cx="480" cy="1147"/>
            </a:xfrm>
            <a:prstGeom prst="wedgeRectCallout">
              <a:avLst>
                <a:gd name="adj1" fmla="val -47935"/>
                <a:gd name="adj2" fmla="val 71750"/>
              </a:avLst>
            </a:prstGeom>
            <a:solidFill>
              <a:srgbClr val="00B0F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华文楷体" panose="02010600040101010101" pitchFamily="2" charset="-122"/>
                <a:ea typeface="华文楷体" panose="02010600040101010101" pitchFamily="2" charset="-122"/>
              </a:endParaRPr>
            </a:p>
          </p:txBody>
        </p:sp>
        <p:sp>
          <p:nvSpPr>
            <p:cNvPr id="42017" name="AutoShape 23"/>
            <p:cNvSpPr/>
            <p:nvPr/>
          </p:nvSpPr>
          <p:spPr>
            <a:xfrm rot="-5400000">
              <a:off x="808" y="2938"/>
              <a:ext cx="480" cy="1147"/>
            </a:xfrm>
            <a:prstGeom prst="wedgeRectCallout">
              <a:avLst>
                <a:gd name="adj1" fmla="val -43750"/>
                <a:gd name="adj2" fmla="val 70000"/>
              </a:avLst>
            </a:prstGeom>
            <a:solidFill>
              <a:srgbClr val="00B05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Franklin Gothic Book" panose="020B0503020102020204" pitchFamily="34" charset="0"/>
                <a:ea typeface="华文楷体" panose="02010600040101010101" pitchFamily="2" charset="-122"/>
              </a:endParaRPr>
            </a:p>
          </p:txBody>
        </p:sp>
      </p:grpSp>
      <p:grpSp>
        <p:nvGrpSpPr>
          <p:cNvPr id="41989" name="Group 5"/>
          <p:cNvGrpSpPr/>
          <p:nvPr/>
        </p:nvGrpSpPr>
        <p:grpSpPr>
          <a:xfrm>
            <a:off x="1048222" y="1692921"/>
            <a:ext cx="9782908" cy="4656362"/>
            <a:chOff x="474" y="1152"/>
            <a:chExt cx="4662" cy="2736"/>
          </a:xfrm>
        </p:grpSpPr>
        <p:sp>
          <p:nvSpPr>
            <p:cNvPr id="41993" name="AutoShape 6"/>
            <p:cNvSpPr/>
            <p:nvPr/>
          </p:nvSpPr>
          <p:spPr>
            <a:xfrm rot="10800000">
              <a:off x="960" y="1488"/>
              <a:ext cx="1152" cy="384"/>
            </a:xfrm>
            <a:prstGeom prst="wedgeRectCallout">
              <a:avLst>
                <a:gd name="adj1" fmla="val -67278"/>
                <a:gd name="adj2" fmla="val -59898"/>
              </a:avLst>
            </a:prstGeom>
            <a:solidFill>
              <a:srgbClr val="FF3300"/>
            </a:solidFill>
            <a:ln w="9525" cap="flat" cmpd="sng">
              <a:solidFill>
                <a:schemeClr val="tx1"/>
              </a:solidFill>
              <a:prstDash val="solid"/>
              <a:miter/>
              <a:headEnd type="none" w="med" len="med"/>
              <a:tailEnd type="none" w="med" len="med"/>
            </a:ln>
          </p:spPr>
          <p:txBody>
            <a:bodyPr rot="10800000" wrap="none" anchor="ctr"/>
            <a:lstStyle/>
            <a:p>
              <a:pPr lvl="0" algn="ctr"/>
              <a:r>
                <a:rPr lang="zh-CN" altLang="en-US" sz="1600" dirty="0">
                  <a:latin typeface="Franklin Gothic Book" panose="020B0503020102020204" pitchFamily="34" charset="0"/>
                  <a:ea typeface="华文楷体" panose="02010600040101010101" pitchFamily="2" charset="-122"/>
                </a:rPr>
                <a:t>考虑谁会受到伤害</a:t>
              </a:r>
              <a:endParaRPr lang="zh-CN" altLang="en-US" sz="1600" dirty="0">
                <a:latin typeface="Franklin Gothic Book" panose="020B0503020102020204" pitchFamily="34" charset="0"/>
                <a:ea typeface="华文楷体" panose="02010600040101010101" pitchFamily="2" charset="-122"/>
              </a:endParaRPr>
            </a:p>
            <a:p>
              <a:pPr lvl="0" algn="ctr"/>
              <a:r>
                <a:rPr lang="zh-CN" altLang="en-US" sz="1600" dirty="0">
                  <a:latin typeface="Franklin Gothic Book" panose="020B0503020102020204" pitchFamily="34" charset="0"/>
                  <a:ea typeface="华文楷体" panose="02010600040101010101" pitchFamily="2" charset="-122"/>
                </a:rPr>
                <a:t>以及如何受到伤害</a:t>
              </a:r>
              <a:endParaRPr lang="zh-CN" altLang="en-US" sz="2000" dirty="0">
                <a:latin typeface="Franklin Gothic Book" panose="020B0503020102020204" pitchFamily="34" charset="0"/>
                <a:ea typeface="华文楷体" panose="02010600040101010101" pitchFamily="2" charset="-122"/>
              </a:endParaRPr>
            </a:p>
          </p:txBody>
        </p:sp>
        <p:grpSp>
          <p:nvGrpSpPr>
            <p:cNvPr id="41994" name="Group 7"/>
            <p:cNvGrpSpPr/>
            <p:nvPr/>
          </p:nvGrpSpPr>
          <p:grpSpPr>
            <a:xfrm>
              <a:off x="1872" y="1258"/>
              <a:ext cx="1680" cy="2630"/>
              <a:chOff x="1872" y="1258"/>
              <a:chExt cx="1680" cy="2630"/>
            </a:xfrm>
          </p:grpSpPr>
          <p:sp>
            <p:nvSpPr>
              <p:cNvPr id="42000" name="Text Box 8"/>
              <p:cNvSpPr txBox="1"/>
              <p:nvPr/>
            </p:nvSpPr>
            <p:spPr>
              <a:xfrm>
                <a:off x="2208" y="1258"/>
                <a:ext cx="1008" cy="235"/>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划分作业活动</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1" name="Text Box 9"/>
              <p:cNvSpPr txBox="1"/>
              <p:nvPr/>
            </p:nvSpPr>
            <p:spPr>
              <a:xfrm>
                <a:off x="2320" y="1720"/>
                <a:ext cx="808"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辨识危害</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2" name="Text Box 10"/>
              <p:cNvSpPr txBox="1"/>
              <p:nvPr/>
            </p:nvSpPr>
            <p:spPr>
              <a:xfrm>
                <a:off x="2280" y="2176"/>
                <a:ext cx="864" cy="256"/>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风险评价</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3" name="Text Box 11"/>
              <p:cNvSpPr txBox="1"/>
              <p:nvPr/>
            </p:nvSpPr>
            <p:spPr>
              <a:xfrm>
                <a:off x="1936" y="2664"/>
                <a:ext cx="1544"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确定风险是否可承受</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4" name="Text Box 12"/>
              <p:cNvSpPr txBox="1"/>
              <p:nvPr/>
            </p:nvSpPr>
            <p:spPr>
              <a:xfrm>
                <a:off x="1872" y="3144"/>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制定风险控制措施计划</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5" name="Text Box 13"/>
              <p:cNvSpPr txBox="1"/>
              <p:nvPr/>
            </p:nvSpPr>
            <p:spPr>
              <a:xfrm>
                <a:off x="1872" y="3632"/>
                <a:ext cx="1680" cy="256"/>
              </a:xfrm>
              <a:prstGeom prst="rect">
                <a:avLst/>
              </a:prstGeom>
              <a:solidFill>
                <a:srgbClr val="FFFF00"/>
              </a:solidFill>
              <a:ln w="9525" cap="flat" cmpd="sng">
                <a:solidFill>
                  <a:schemeClr val="tx1"/>
                </a:solidFill>
                <a:prstDash val="solid"/>
                <a:miter/>
                <a:headEnd type="none" w="med" len="med"/>
                <a:tailEnd type="none" w="med" len="med"/>
              </a:ln>
            </p:spPr>
            <p:txBody>
              <a:bodyPr lIns="0" rIns="0" anchor="ctr">
                <a:spAutoFit/>
              </a:bodyPr>
              <a:lstStyle/>
              <a:p>
                <a:pPr lvl="0" algn="ctr">
                  <a:spcBef>
                    <a:spcPct val="50000"/>
                  </a:spcBef>
                </a:pPr>
                <a:r>
                  <a:rPr lang="zh-CN" altLang="en-US" sz="2000" b="1" dirty="0">
                    <a:solidFill>
                      <a:srgbClr val="FF0000"/>
                    </a:solidFill>
                    <a:latin typeface="Franklin Gothic Book" panose="020B0503020102020204" pitchFamily="34" charset="0"/>
                    <a:ea typeface="华文楷体" panose="02010600040101010101" pitchFamily="2" charset="-122"/>
                  </a:rPr>
                  <a:t>评审措施计划的充分性</a:t>
                </a:r>
                <a:endParaRPr lang="zh-CN" altLang="en-US" sz="2000" b="1" dirty="0">
                  <a:solidFill>
                    <a:srgbClr val="FF0000"/>
                  </a:solidFill>
                  <a:latin typeface="Franklin Gothic Book" panose="020B0503020102020204" pitchFamily="34" charset="0"/>
                  <a:ea typeface="华文楷体" panose="02010600040101010101" pitchFamily="2" charset="-122"/>
                </a:endParaRPr>
              </a:p>
            </p:txBody>
          </p:sp>
          <p:sp>
            <p:nvSpPr>
              <p:cNvPr id="42006" name="Line 14"/>
              <p:cNvSpPr/>
              <p:nvPr/>
            </p:nvSpPr>
            <p:spPr>
              <a:xfrm>
                <a:off x="2712" y="1512"/>
                <a:ext cx="0" cy="192"/>
              </a:xfrm>
              <a:prstGeom prst="line">
                <a:avLst/>
              </a:prstGeom>
              <a:ln w="9525" cap="flat" cmpd="sng">
                <a:solidFill>
                  <a:schemeClr val="tx1"/>
                </a:solidFill>
                <a:prstDash val="solid"/>
                <a:headEnd type="none" w="med" len="med"/>
                <a:tailEnd type="triangle" w="med" len="med"/>
              </a:ln>
            </p:spPr>
          </p:sp>
          <p:sp>
            <p:nvSpPr>
              <p:cNvPr id="42007" name="Line 15"/>
              <p:cNvSpPr/>
              <p:nvPr/>
            </p:nvSpPr>
            <p:spPr>
              <a:xfrm>
                <a:off x="2712" y="1976"/>
                <a:ext cx="0" cy="192"/>
              </a:xfrm>
              <a:prstGeom prst="line">
                <a:avLst/>
              </a:prstGeom>
              <a:ln w="9525" cap="flat" cmpd="sng">
                <a:solidFill>
                  <a:schemeClr val="tx1"/>
                </a:solidFill>
                <a:prstDash val="solid"/>
                <a:headEnd type="none" w="med" len="med"/>
                <a:tailEnd type="triangle" w="med" len="med"/>
              </a:ln>
            </p:spPr>
          </p:sp>
          <p:sp>
            <p:nvSpPr>
              <p:cNvPr id="42008" name="Line 16"/>
              <p:cNvSpPr/>
              <p:nvPr/>
            </p:nvSpPr>
            <p:spPr>
              <a:xfrm>
                <a:off x="2712" y="2448"/>
                <a:ext cx="0" cy="192"/>
              </a:xfrm>
              <a:prstGeom prst="line">
                <a:avLst/>
              </a:prstGeom>
              <a:ln w="9525" cap="flat" cmpd="sng">
                <a:solidFill>
                  <a:schemeClr val="tx1"/>
                </a:solidFill>
                <a:prstDash val="solid"/>
                <a:headEnd type="none" w="med" len="med"/>
                <a:tailEnd type="triangle" w="med" len="med"/>
              </a:ln>
            </p:spPr>
          </p:sp>
          <p:sp>
            <p:nvSpPr>
              <p:cNvPr id="42009" name="Line 17"/>
              <p:cNvSpPr/>
              <p:nvPr/>
            </p:nvSpPr>
            <p:spPr>
              <a:xfrm>
                <a:off x="2712" y="2928"/>
                <a:ext cx="0" cy="192"/>
              </a:xfrm>
              <a:prstGeom prst="line">
                <a:avLst/>
              </a:prstGeom>
              <a:ln w="9525" cap="flat" cmpd="sng">
                <a:solidFill>
                  <a:schemeClr val="tx1"/>
                </a:solidFill>
                <a:prstDash val="solid"/>
                <a:headEnd type="none" w="med" len="med"/>
                <a:tailEnd type="triangle" w="med" len="med"/>
              </a:ln>
            </p:spPr>
          </p:sp>
          <p:sp>
            <p:nvSpPr>
              <p:cNvPr id="42010" name="Line 18"/>
              <p:cNvSpPr/>
              <p:nvPr/>
            </p:nvSpPr>
            <p:spPr>
              <a:xfrm>
                <a:off x="2712" y="3408"/>
                <a:ext cx="0" cy="192"/>
              </a:xfrm>
              <a:prstGeom prst="line">
                <a:avLst/>
              </a:prstGeom>
              <a:ln w="9525" cap="flat" cmpd="sng">
                <a:solidFill>
                  <a:schemeClr val="tx1"/>
                </a:solidFill>
                <a:prstDash val="solid"/>
                <a:headEnd type="none" w="med" len="med"/>
                <a:tailEnd type="triangle" w="med" len="med"/>
              </a:ln>
            </p:spPr>
          </p:sp>
        </p:grpSp>
        <p:sp>
          <p:nvSpPr>
            <p:cNvPr id="41995" name="AutoShape 19"/>
            <p:cNvSpPr/>
            <p:nvPr/>
          </p:nvSpPr>
          <p:spPr>
            <a:xfrm>
              <a:off x="3504" y="1152"/>
              <a:ext cx="1632" cy="480"/>
            </a:xfrm>
            <a:prstGeom prst="wedgeRectCallout">
              <a:avLst>
                <a:gd name="adj1" fmla="val -67463"/>
                <a:gd name="adj2" fmla="val 13958"/>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根据作业</a:t>
              </a:r>
              <a:r>
                <a:rPr lang="zh-CN" altLang="en-US" sz="1600" dirty="0" smtClean="0">
                  <a:latin typeface="Franklin Gothic Book" panose="020B0503020102020204" pitchFamily="34" charset="0"/>
                  <a:ea typeface="华文楷体" panose="02010600040101010101" pitchFamily="2" charset="-122"/>
                </a:rPr>
                <a:t>类型明确作业</a:t>
              </a:r>
              <a:r>
                <a:rPr lang="zh-CN" altLang="en-US" sz="1600" dirty="0">
                  <a:latin typeface="Franklin Gothic Book" panose="020B0503020102020204" pitchFamily="34" charset="0"/>
                  <a:ea typeface="华文楷体" panose="02010600040101010101" pitchFamily="2" charset="-122"/>
                </a:rPr>
                <a:t>区域</a:t>
              </a:r>
              <a:endParaRPr lang="zh-CN" altLang="en-US" sz="1600" dirty="0">
                <a:latin typeface="Franklin Gothic Book" panose="020B0503020102020204" pitchFamily="34" charset="0"/>
                <a:ea typeface="华文楷体" panose="02010600040101010101" pitchFamily="2" charset="-122"/>
              </a:endParaRPr>
            </a:p>
          </p:txBody>
        </p:sp>
        <p:sp>
          <p:nvSpPr>
            <p:cNvPr id="41996" name="AutoShape 20"/>
            <p:cNvSpPr/>
            <p:nvPr/>
          </p:nvSpPr>
          <p:spPr>
            <a:xfrm>
              <a:off x="3484" y="2028"/>
              <a:ext cx="1528" cy="432"/>
            </a:xfrm>
            <a:prstGeom prst="wedgeRectCallout">
              <a:avLst>
                <a:gd name="adj1" fmla="val -71407"/>
                <a:gd name="adj2" fmla="val -6069"/>
              </a:avLst>
            </a:prstGeom>
            <a:solidFill>
              <a:srgbClr val="00B050"/>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假定计划或现有措施适当</a:t>
              </a:r>
              <a:r>
                <a:rPr lang="zh-CN" altLang="en-US" sz="1600" dirty="0" smtClean="0">
                  <a:latin typeface="Franklin Gothic Book" panose="020B0503020102020204" pitchFamily="34" charset="0"/>
                  <a:ea typeface="华文楷体" panose="02010600040101010101" pitchFamily="2" charset="-122"/>
                </a:rPr>
                <a:t>，对与</a:t>
              </a:r>
              <a:endParaRPr lang="en-US" altLang="zh-CN" sz="1600" dirty="0" smtClean="0">
                <a:latin typeface="Franklin Gothic Book" panose="020B0503020102020204" pitchFamily="34" charset="0"/>
                <a:ea typeface="华文楷体" panose="02010600040101010101" pitchFamily="2" charset="-122"/>
              </a:endParaRPr>
            </a:p>
            <a:p>
              <a:pPr lvl="0"/>
              <a:r>
                <a:rPr lang="zh-CN" altLang="en-US" sz="1600" dirty="0" smtClean="0">
                  <a:latin typeface="Franklin Gothic Book" panose="020B0503020102020204" pitchFamily="34" charset="0"/>
                  <a:ea typeface="华文楷体" panose="02010600040101010101" pitchFamily="2" charset="-122"/>
                </a:rPr>
                <a:t>危害</a:t>
              </a:r>
              <a:r>
                <a:rPr lang="zh-CN" altLang="en-US" sz="1600" dirty="0">
                  <a:latin typeface="Franklin Gothic Book" panose="020B0503020102020204" pitchFamily="34" charset="0"/>
                  <a:ea typeface="华文楷体" panose="02010600040101010101" pitchFamily="2" charset="-122"/>
                </a:rPr>
                <a:t>有关的风险</a:t>
              </a:r>
              <a:r>
                <a:rPr lang="zh-CN" altLang="en-US" sz="1600" dirty="0" smtClean="0">
                  <a:latin typeface="Franklin Gothic Book" panose="020B0503020102020204" pitchFamily="34" charset="0"/>
                  <a:ea typeface="华文楷体" panose="02010600040101010101" pitchFamily="2" charset="-122"/>
                </a:rPr>
                <a:t>做出主观</a:t>
              </a:r>
              <a:r>
                <a:rPr lang="zh-CN" altLang="en-US" sz="1600" dirty="0">
                  <a:latin typeface="Franklin Gothic Book" panose="020B0503020102020204" pitchFamily="34" charset="0"/>
                  <a:ea typeface="华文楷体" panose="02010600040101010101" pitchFamily="2" charset="-122"/>
                </a:rPr>
                <a:t>评价</a:t>
              </a:r>
              <a:endParaRPr lang="zh-CN" altLang="en-US" sz="1600" dirty="0">
                <a:latin typeface="Franklin Gothic Book" panose="020B0503020102020204" pitchFamily="34" charset="0"/>
                <a:ea typeface="华文楷体" panose="02010600040101010101" pitchFamily="2" charset="-122"/>
              </a:endParaRPr>
            </a:p>
          </p:txBody>
        </p:sp>
        <p:sp>
          <p:nvSpPr>
            <p:cNvPr id="41997" name="AutoShape 21"/>
            <p:cNvSpPr/>
            <p:nvPr/>
          </p:nvSpPr>
          <p:spPr>
            <a:xfrm>
              <a:off x="3809" y="3072"/>
              <a:ext cx="1248" cy="432"/>
            </a:xfrm>
            <a:prstGeom prst="wedgeRectCallout">
              <a:avLst>
                <a:gd name="adj1" fmla="val -69972"/>
                <a:gd name="adj2" fmla="val -10718"/>
              </a:avLst>
            </a:prstGeom>
            <a:solidFill>
              <a:schemeClr val="accent1"/>
            </a:solidFill>
            <a:ln w="9525" cap="flat" cmpd="sng">
              <a:solidFill>
                <a:schemeClr val="tx1"/>
              </a:solidFill>
              <a:prstDash val="solid"/>
              <a:miter/>
              <a:headEnd type="none" w="med" len="med"/>
              <a:tailEnd type="none" w="med" len="med"/>
            </a:ln>
          </p:spPr>
          <p:txBody>
            <a:bodyPr wrap="none" anchor="ctr"/>
            <a:lstStyle/>
            <a:p>
              <a:pPr lvl="0"/>
              <a:r>
                <a:rPr lang="zh-CN" altLang="en-US" sz="1600" dirty="0">
                  <a:latin typeface="Franklin Gothic Book" panose="020B0503020102020204" pitchFamily="34" charset="0"/>
                  <a:ea typeface="华文楷体" panose="02010600040101010101" pitchFamily="2" charset="-122"/>
                </a:rPr>
                <a:t>编制计划以处理</a:t>
              </a:r>
              <a:r>
                <a:rPr lang="zh-CN" altLang="en-US" sz="1600" dirty="0" smtClean="0">
                  <a:latin typeface="Franklin Gothic Book" panose="020B0503020102020204" pitchFamily="34" charset="0"/>
                  <a:ea typeface="华文楷体" panose="02010600040101010101" pitchFamily="2" charset="-122"/>
                </a:rPr>
                <a:t>评价中发现</a:t>
              </a:r>
              <a:endParaRPr lang="en-US" altLang="zh-CN" sz="1600" dirty="0" smtClean="0">
                <a:latin typeface="Franklin Gothic Book" panose="020B0503020102020204" pitchFamily="34" charset="0"/>
                <a:ea typeface="华文楷体" panose="02010600040101010101" pitchFamily="2" charset="-122"/>
              </a:endParaRPr>
            </a:p>
            <a:p>
              <a:pPr lvl="0"/>
              <a:r>
                <a:rPr lang="zh-CN" altLang="en-US" sz="1600" dirty="0" smtClean="0">
                  <a:latin typeface="Franklin Gothic Book" panose="020B0503020102020204" pitchFamily="34" charset="0"/>
                  <a:ea typeface="华文楷体" panose="02010600040101010101" pitchFamily="2" charset="-122"/>
                </a:rPr>
                <a:t>的</a:t>
              </a:r>
              <a:r>
                <a:rPr lang="zh-CN" altLang="en-US" sz="1600" dirty="0">
                  <a:latin typeface="Franklin Gothic Book" panose="020B0503020102020204" pitchFamily="34" charset="0"/>
                  <a:ea typeface="华文楷体" panose="02010600040101010101" pitchFamily="2" charset="-122"/>
                </a:rPr>
                <a:t>、需要</a:t>
              </a:r>
              <a:r>
                <a:rPr lang="zh-CN" altLang="en-US" sz="1600" dirty="0" smtClean="0">
                  <a:latin typeface="Franklin Gothic Book" panose="020B0503020102020204" pitchFamily="34" charset="0"/>
                  <a:ea typeface="华文楷体" panose="02010600040101010101" pitchFamily="2" charset="-122"/>
                </a:rPr>
                <a:t>重视的</a:t>
              </a:r>
              <a:r>
                <a:rPr lang="zh-CN" altLang="en-US" sz="1600" dirty="0">
                  <a:latin typeface="Franklin Gothic Book" panose="020B0503020102020204" pitchFamily="34" charset="0"/>
                  <a:ea typeface="华文楷体" panose="02010600040101010101" pitchFamily="2" charset="-122"/>
                </a:rPr>
                <a:t>任何问题</a:t>
              </a:r>
              <a:endParaRPr lang="zh-CN" altLang="en-US" sz="1600" dirty="0">
                <a:latin typeface="Franklin Gothic Book" panose="020B0503020102020204" pitchFamily="34" charset="0"/>
                <a:ea typeface="华文楷体" panose="02010600040101010101" pitchFamily="2" charset="-122"/>
              </a:endParaRPr>
            </a:p>
          </p:txBody>
        </p:sp>
        <p:sp>
          <p:nvSpPr>
            <p:cNvPr id="41998" name="AutoShape 22"/>
            <p:cNvSpPr/>
            <p:nvPr/>
          </p:nvSpPr>
          <p:spPr>
            <a:xfrm rot="-5400000">
              <a:off x="854" y="1874"/>
              <a:ext cx="480" cy="1147"/>
            </a:xfrm>
            <a:prstGeom prst="wedgeRectCallout">
              <a:avLst>
                <a:gd name="adj1" fmla="val -47935"/>
                <a:gd name="adj2" fmla="val 71750"/>
              </a:avLst>
            </a:prstGeom>
            <a:solidFill>
              <a:srgbClr val="00B0F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华文楷体" panose="02010600040101010101" pitchFamily="2" charset="-122"/>
                <a:ea typeface="华文楷体" panose="02010600040101010101" pitchFamily="2" charset="-122"/>
              </a:endParaRPr>
            </a:p>
          </p:txBody>
        </p:sp>
        <p:sp>
          <p:nvSpPr>
            <p:cNvPr id="41999" name="AutoShape 23"/>
            <p:cNvSpPr/>
            <p:nvPr/>
          </p:nvSpPr>
          <p:spPr>
            <a:xfrm rot="-5400000">
              <a:off x="808" y="2938"/>
              <a:ext cx="480" cy="1147"/>
            </a:xfrm>
            <a:prstGeom prst="wedgeRectCallout">
              <a:avLst>
                <a:gd name="adj1" fmla="val -43750"/>
                <a:gd name="adj2" fmla="val 70000"/>
              </a:avLst>
            </a:prstGeom>
            <a:solidFill>
              <a:srgbClr val="00B050"/>
            </a:solidFill>
            <a:ln w="9525" cap="flat" cmpd="sng">
              <a:solidFill>
                <a:schemeClr val="tx1"/>
              </a:solidFill>
              <a:prstDash val="solid"/>
              <a:miter/>
              <a:headEnd type="none" w="med" len="med"/>
              <a:tailEnd type="none" w="med" len="med"/>
            </a:ln>
          </p:spPr>
          <p:txBody>
            <a:bodyPr vert="eaVert" wrap="none" lIns="0" tIns="0" rIns="0" bIns="0" anchor="ctr"/>
            <a:lstStyle/>
            <a:p>
              <a:pPr lvl="0"/>
              <a:endParaRPr lang="zh-CN" altLang="zh-CN" sz="1600" dirty="0">
                <a:latin typeface="Franklin Gothic Book" panose="020B0503020102020204" pitchFamily="34" charset="0"/>
                <a:ea typeface="华文楷体" panose="02010600040101010101" pitchFamily="2" charset="-122"/>
              </a:endParaRPr>
            </a:p>
          </p:txBody>
        </p:sp>
      </p:grpSp>
      <p:sp>
        <p:nvSpPr>
          <p:cNvPr id="41990" name="Rectangle 63"/>
          <p:cNvSpPr/>
          <p:nvPr/>
        </p:nvSpPr>
        <p:spPr>
          <a:xfrm>
            <a:off x="1266223" y="3443904"/>
            <a:ext cx="2986169" cy="842650"/>
          </a:xfrm>
          <a:prstGeom prst="rect">
            <a:avLst/>
          </a:prstGeom>
          <a:noFill/>
          <a:ln w="9525">
            <a:noFill/>
          </a:ln>
        </p:spPr>
        <p:txBody>
          <a:bodyPr wrap="square">
            <a:spAutoFit/>
          </a:bodyPr>
          <a:lstStyle/>
          <a:p>
            <a:pPr lvl="0"/>
            <a:r>
              <a:rPr lang="zh-CN" altLang="en-US" sz="1600" dirty="0">
                <a:latin typeface="Calibri" panose="020F0502020204030204" pitchFamily="34" charset="0"/>
                <a:ea typeface="楷体" panose="02010609060101010101" pitchFamily="49" charset="-122"/>
              </a:rPr>
              <a:t>判断计划或现有措施</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是否足以把危害控制</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住并符合法律要求</a:t>
            </a:r>
            <a:endParaRPr lang="zh-CN" altLang="en-US" sz="1600" dirty="0">
              <a:latin typeface="Calibri" panose="020F0502020204030204" pitchFamily="34" charset="0"/>
              <a:ea typeface="楷体" panose="02010609060101010101" pitchFamily="49" charset="-122"/>
            </a:endParaRPr>
          </a:p>
        </p:txBody>
      </p:sp>
      <p:sp>
        <p:nvSpPr>
          <p:cNvPr id="41991" name="Rectangle 65"/>
          <p:cNvSpPr/>
          <p:nvPr/>
        </p:nvSpPr>
        <p:spPr>
          <a:xfrm>
            <a:off x="1181368" y="5300070"/>
            <a:ext cx="6043496" cy="842650"/>
          </a:xfrm>
          <a:prstGeom prst="rect">
            <a:avLst/>
          </a:prstGeom>
          <a:noFill/>
          <a:ln w="9525">
            <a:noFill/>
          </a:ln>
        </p:spPr>
        <p:txBody>
          <a:bodyPr wrap="square">
            <a:spAutoFit/>
          </a:bodyPr>
          <a:lstStyle/>
          <a:p>
            <a:pPr lvl="0"/>
            <a:r>
              <a:rPr lang="zh-CN" altLang="en-US" sz="1600" dirty="0">
                <a:latin typeface="Calibri" panose="020F0502020204030204" pitchFamily="34" charset="0"/>
                <a:ea typeface="楷体" panose="02010609060101010101" pitchFamily="49" charset="-122"/>
              </a:rPr>
              <a:t>针对已修正的措施重</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新评价风险，并检查</a:t>
            </a:r>
            <a:endParaRPr lang="zh-CN" altLang="en-US" sz="1600" dirty="0">
              <a:latin typeface="Calibri" panose="020F0502020204030204" pitchFamily="34" charset="0"/>
              <a:ea typeface="楷体" panose="02010609060101010101" pitchFamily="49" charset="-122"/>
            </a:endParaRPr>
          </a:p>
          <a:p>
            <a:pPr lvl="0"/>
            <a:r>
              <a:rPr lang="zh-CN" altLang="en-US" sz="1600" dirty="0">
                <a:latin typeface="Calibri" panose="020F0502020204030204" pitchFamily="34" charset="0"/>
                <a:ea typeface="楷体" panose="02010609060101010101" pitchFamily="49" charset="-122"/>
              </a:rPr>
              <a:t>风险是否可承受</a:t>
            </a:r>
            <a:endParaRPr lang="zh-CN" altLang="en-US" sz="1600" dirty="0">
              <a:latin typeface="Calibri" panose="020F0502020204030204" pitchFamily="34" charset="0"/>
              <a:ea typeface="楷体" panose="02010609060101010101" pitchFamily="49" charset="-122"/>
            </a:endParaRPr>
          </a:p>
        </p:txBody>
      </p:sp>
      <p:sp>
        <p:nvSpPr>
          <p:cNvPr id="4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4"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266223" y="1742262"/>
            <a:ext cx="9604978"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eaLnBrk="1" hangingPunct="1">
              <a:spcBef>
                <a:spcPct val="50000"/>
              </a:spcBef>
            </a:pPr>
            <a:r>
              <a:rPr lang="zh-CN" altLang="en-US" sz="2400" b="1" dirty="0" smtClean="0">
                <a:solidFill>
                  <a:schemeClr val="tx2"/>
                </a:solidFill>
                <a:latin typeface="微软雅黑" panose="020B0503020204020204" pitchFamily="34" charset="-122"/>
                <a:ea typeface="微软雅黑" panose="020B0503020204020204" pitchFamily="34" charset="-122"/>
              </a:rPr>
              <a:t>作业</a:t>
            </a:r>
            <a:r>
              <a:rPr lang="zh-CN" altLang="en-US" sz="2400" b="1" dirty="0">
                <a:solidFill>
                  <a:schemeClr val="tx2"/>
                </a:solidFill>
                <a:latin typeface="微软雅黑" panose="020B0503020204020204" pitchFamily="34" charset="-122"/>
                <a:ea typeface="微软雅黑" panose="020B0503020204020204" pitchFamily="34" charset="-122"/>
              </a:rPr>
              <a:t>活动分类</a:t>
            </a:r>
            <a:endParaRPr lang="zh-CN" altLang="en-US"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r>
              <a:rPr lang="zh-CN" altLang="en-US" sz="2400" b="1" dirty="0">
                <a:solidFill>
                  <a:schemeClr val="tx2"/>
                </a:solidFill>
                <a:latin typeface="微软雅黑" panose="020B0503020204020204" pitchFamily="34" charset="-122"/>
                <a:ea typeface="微软雅黑" panose="020B0503020204020204" pitchFamily="34" charset="-122"/>
              </a:rPr>
              <a:t>        在开展危险源辨识、风险评价和风险控制之前，首先要准备一份作业活动表，用合理且易于控制的方式对其进行分类并收集必要的</a:t>
            </a:r>
            <a:r>
              <a:rPr lang="zh-CN" altLang="en-US" sz="2400" b="1">
                <a:solidFill>
                  <a:schemeClr val="tx2"/>
                </a:solidFill>
                <a:latin typeface="微软雅黑" panose="020B0503020204020204" pitchFamily="34" charset="-122"/>
                <a:ea typeface="微软雅黑" panose="020B0503020204020204" pitchFamily="34" charset="-122"/>
              </a:rPr>
              <a:t>信息</a:t>
            </a:r>
            <a:r>
              <a:rPr lang="zh-CN" altLang="en-US" sz="2400" b="1" smtClean="0">
                <a:solidFill>
                  <a:schemeClr val="tx2"/>
                </a:solidFill>
                <a:latin typeface="微软雅黑" panose="020B0503020204020204" pitchFamily="34" charset="-122"/>
                <a:ea typeface="微软雅黑" panose="020B0503020204020204" pitchFamily="34" charset="-122"/>
              </a:rPr>
              <a:t>。</a:t>
            </a:r>
            <a:r>
              <a:rPr lang="en-US" altLang="zh-CN" sz="2400" b="1">
                <a:solidFill>
                  <a:schemeClr val="tx2"/>
                </a:solidFill>
                <a:latin typeface="微软雅黑" panose="020B0503020204020204" pitchFamily="34" charset="-122"/>
                <a:ea typeface="微软雅黑" panose="020B0503020204020204" pitchFamily="34" charset="-122"/>
              </a:rPr>
              <a:t>[</a:t>
            </a:r>
            <a:r>
              <a:rPr lang="zh-CN" altLang="en-US" sz="2400" b="1">
                <a:solidFill>
                  <a:schemeClr val="tx2"/>
                </a:solidFill>
                <a:latin typeface="微软雅黑" panose="020B0503020204020204" pitchFamily="34" charset="-122"/>
                <a:ea typeface="微软雅黑" panose="020B0503020204020204" pitchFamily="34" charset="-122"/>
              </a:rPr>
              <a:t>获取资料咨询微信：</a:t>
            </a:r>
            <a:r>
              <a:rPr lang="en-US" altLang="zh-CN" sz="2400" b="1">
                <a:solidFill>
                  <a:schemeClr val="tx2"/>
                </a:solidFill>
                <a:latin typeface="微软雅黑" panose="020B0503020204020204" pitchFamily="34" charset="-122"/>
                <a:ea typeface="微软雅黑" panose="020B0503020204020204" pitchFamily="34" charset="-122"/>
              </a:rPr>
              <a:t>ansyingsj1]</a:t>
            </a:r>
            <a:r>
              <a:rPr lang="zh-CN" altLang="en-US" sz="2400" b="1" smtClean="0">
                <a:solidFill>
                  <a:schemeClr val="tx2"/>
                </a:solidFill>
                <a:latin typeface="微软雅黑" panose="020B0503020204020204" pitchFamily="34" charset="-122"/>
                <a:ea typeface="微软雅黑" panose="020B0503020204020204" pitchFamily="34" charset="-122"/>
              </a:rPr>
              <a:t>例如</a:t>
            </a:r>
            <a:r>
              <a:rPr lang="zh-CN" altLang="en-US" sz="2400" b="1" dirty="0">
                <a:solidFill>
                  <a:schemeClr val="tx2"/>
                </a:solidFill>
                <a:latin typeface="微软雅黑" panose="020B0503020204020204" pitchFamily="34" charset="-122"/>
                <a:ea typeface="微软雅黑" panose="020B0503020204020204" pitchFamily="34" charset="-122"/>
              </a:rPr>
              <a:t>，其中必须包括不常见的维修任务，以及日常的生产活动。</a:t>
            </a:r>
            <a:endParaRPr lang="zh-CN" altLang="en-US" sz="2400" b="1" dirty="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eaLnBrk="0" hangingPunct="0">
              <a:spcBef>
                <a:spcPts val="1000"/>
              </a:spcBef>
            </a:pPr>
            <a:r>
              <a:rPr lang="zh-CN" altLang="en-US" sz="2400" b="1" dirty="0" smtClean="0">
                <a:solidFill>
                  <a:schemeClr val="tx2"/>
                </a:solidFill>
                <a:latin typeface="微软雅黑" panose="020B0503020204020204" pitchFamily="34" charset="-122"/>
                <a:ea typeface="微软雅黑" panose="020B0503020204020204" pitchFamily="34" charset="-122"/>
              </a:rPr>
              <a:t>要求</a:t>
            </a:r>
            <a:r>
              <a:rPr lang="zh-CN" altLang="en-US" sz="2400" b="1" dirty="0">
                <a:solidFill>
                  <a:schemeClr val="tx2"/>
                </a:solidFill>
                <a:latin typeface="微软雅黑" panose="020B0503020204020204" pitchFamily="34" charset="-122"/>
                <a:ea typeface="微软雅黑" panose="020B0503020204020204" pitchFamily="34" charset="-122"/>
              </a:rPr>
              <a:t>：每种作业活动既不能太复杂，如多达几十个步骤，也不能太简单，仅一两个步骤或内容。</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p:nvPr/>
        </p:nvSpPr>
        <p:spPr>
          <a:xfrm>
            <a:off x="1266224" y="1717145"/>
            <a:ext cx="1028335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危险源辨识应</a:t>
            </a:r>
            <a:r>
              <a:rPr lang="zh-TW" altLang="en-US" sz="2000" b="1" dirty="0">
                <a:solidFill>
                  <a:schemeClr val="tx2"/>
                </a:solidFill>
                <a:latin typeface="微软雅黑" panose="020B0503020204020204" pitchFamily="34" charset="-122"/>
                <a:ea typeface="微软雅黑" panose="020B0503020204020204" pitchFamily="34" charset="-122"/>
              </a:rPr>
              <a:t>考</a:t>
            </a:r>
            <a:r>
              <a:rPr lang="zh-CN" altLang="en-US" sz="2000" b="1" dirty="0">
                <a:solidFill>
                  <a:schemeClr val="tx2"/>
                </a:solidFill>
                <a:latin typeface="微软雅黑" panose="020B0503020204020204" pitchFamily="34" charset="-122"/>
                <a:ea typeface="微软雅黑" panose="020B0503020204020204" pitchFamily="34" charset="-122"/>
              </a:rPr>
              <a:t>虑</a:t>
            </a:r>
            <a:r>
              <a:rPr lang="en-US" altLang="zh-CN" sz="2000" b="1" dirty="0" smtClean="0">
                <a:solidFill>
                  <a:schemeClr val="tx2"/>
                </a:solidFill>
                <a:latin typeface="微软雅黑" panose="020B0503020204020204" pitchFamily="34" charset="-122"/>
                <a:ea typeface="微软雅黑" panose="020B0503020204020204" pitchFamily="34" charset="-122"/>
              </a:rPr>
              <a:t>:               GB/T28001-2011</a:t>
            </a:r>
            <a:r>
              <a:rPr lang="zh-CN" altLang="en-US" sz="2000" b="1" dirty="0" smtClean="0">
                <a:solidFill>
                  <a:schemeClr val="tx2"/>
                </a:solidFill>
                <a:latin typeface="微软雅黑" panose="020B0503020204020204" pitchFamily="34" charset="-122"/>
                <a:ea typeface="微软雅黑" panose="020B0503020204020204" pitchFamily="34" charset="-122"/>
              </a:rPr>
              <a:t>职业健康安全管理体系</a:t>
            </a:r>
            <a:endParaRPr lang="en-US" altLang="zh-CN"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a)</a:t>
            </a:r>
            <a:r>
              <a:rPr lang="zh-CN" altLang="en-US" sz="2000" b="1" dirty="0" smtClean="0">
                <a:solidFill>
                  <a:schemeClr val="tx2"/>
                </a:solidFill>
                <a:latin typeface="微软雅黑" panose="020B0503020204020204" pitchFamily="34" charset="-122"/>
                <a:ea typeface="微软雅黑" panose="020B0503020204020204" pitchFamily="34" charset="-122"/>
              </a:rPr>
              <a:t>常规和非常规的活动；</a:t>
            </a:r>
            <a:r>
              <a:rPr lang="zh-TW" altLang="en-US" sz="2000" b="1" dirty="0" smtClean="0">
                <a:solidFill>
                  <a:schemeClr val="tx2"/>
                </a:solidFill>
                <a:latin typeface="微软雅黑" panose="020B0503020204020204" pitchFamily="34" charset="-122"/>
                <a:ea typeface="微软雅黑" panose="020B0503020204020204" pitchFamily="34" charset="-122"/>
              </a:rPr>
              <a:t> </a:t>
            </a:r>
            <a:endParaRPr lang="zh-TW"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b)</a:t>
            </a:r>
            <a:r>
              <a:rPr lang="zh-TW" altLang="en-US" sz="2000" b="1" dirty="0" smtClean="0">
                <a:solidFill>
                  <a:schemeClr val="tx2"/>
                </a:solidFill>
                <a:latin typeface="微软雅黑" panose="020B0503020204020204" pitchFamily="34" charset="-122"/>
                <a:ea typeface="微软雅黑" panose="020B0503020204020204" pitchFamily="34" charset="-122"/>
              </a:rPr>
              <a:t>所有</a:t>
            </a:r>
            <a:r>
              <a:rPr lang="zh-CN" altLang="en-US" sz="2000" b="1" dirty="0" smtClean="0">
                <a:solidFill>
                  <a:schemeClr val="tx2"/>
                </a:solidFill>
                <a:latin typeface="微软雅黑" panose="020B0503020204020204" pitchFamily="34" charset="-122"/>
                <a:ea typeface="微软雅黑" panose="020B0503020204020204" pitchFamily="34" charset="-122"/>
              </a:rPr>
              <a:t>进入作业场所人员</a:t>
            </a:r>
            <a:r>
              <a:rPr lang="en-US" altLang="zh-CN" sz="2000" b="1" dirty="0" smtClean="0">
                <a:solidFill>
                  <a:schemeClr val="tx2"/>
                </a:solidFill>
                <a:latin typeface="微软雅黑" panose="020B0503020204020204" pitchFamily="34" charset="-122"/>
                <a:ea typeface="微软雅黑" panose="020B0503020204020204" pitchFamily="34" charset="-122"/>
              </a:rPr>
              <a:t>(</a:t>
            </a:r>
            <a:r>
              <a:rPr lang="zh-TW" altLang="en-US" sz="2000" b="1" dirty="0" smtClean="0">
                <a:solidFill>
                  <a:schemeClr val="tx2"/>
                </a:solidFill>
                <a:latin typeface="微软雅黑" panose="020B0503020204020204" pitchFamily="34" charset="-122"/>
                <a:ea typeface="微软雅黑" panose="020B0503020204020204" pitchFamily="34" charset="-122"/>
              </a:rPr>
              <a:t>包括</a:t>
            </a:r>
            <a:r>
              <a:rPr lang="zh-CN" altLang="en-US" sz="2000" b="1" dirty="0" smtClean="0">
                <a:solidFill>
                  <a:schemeClr val="tx2"/>
                </a:solidFill>
                <a:latin typeface="微软雅黑" panose="020B0503020204020204" pitchFamily="34" charset="-122"/>
                <a:ea typeface="微软雅黑" panose="020B0503020204020204" pitchFamily="34" charset="-122"/>
              </a:rPr>
              <a:t>合同方人员和访问者</a:t>
            </a:r>
            <a:r>
              <a:rPr lang="en-US" altLang="zh-CN" sz="2000" b="1" dirty="0" smtClean="0">
                <a:solidFill>
                  <a:schemeClr val="tx2"/>
                </a:solidFill>
                <a:latin typeface="微软雅黑" panose="020B0503020204020204" pitchFamily="34" charset="-122"/>
                <a:ea typeface="微软雅黑" panose="020B0503020204020204" pitchFamily="34" charset="-122"/>
              </a:rPr>
              <a:t>)</a:t>
            </a:r>
            <a:r>
              <a:rPr lang="zh-CN" altLang="en-US" sz="2000" b="1" dirty="0" smtClean="0">
                <a:solidFill>
                  <a:schemeClr val="tx2"/>
                </a:solidFill>
                <a:latin typeface="微软雅黑" panose="020B0503020204020204" pitchFamily="34" charset="-122"/>
                <a:ea typeface="微软雅黑" panose="020B0503020204020204" pitchFamily="34" charset="-122"/>
              </a:rPr>
              <a:t>的活动；</a:t>
            </a:r>
            <a:r>
              <a:rPr lang="zh-TW" altLang="en-US" sz="2000" b="1" dirty="0" smtClean="0">
                <a:solidFill>
                  <a:schemeClr val="tx2"/>
                </a:solidFill>
                <a:latin typeface="微软雅黑" panose="020B0503020204020204" pitchFamily="34" charset="-122"/>
                <a:ea typeface="微软雅黑" panose="020B0503020204020204" pitchFamily="34" charset="-122"/>
              </a:rPr>
              <a:t> </a:t>
            </a:r>
            <a:endParaRPr lang="zh-TW"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c)</a:t>
            </a:r>
            <a:r>
              <a:rPr lang="zh-TW" altLang="en-US" sz="2000" b="1" dirty="0" smtClean="0">
                <a:solidFill>
                  <a:schemeClr val="tx2"/>
                </a:solidFill>
                <a:latin typeface="微软雅黑" panose="020B0503020204020204" pitchFamily="34" charset="-122"/>
                <a:ea typeface="微软雅黑" panose="020B0503020204020204" pitchFamily="34" charset="-122"/>
              </a:rPr>
              <a:t>人</a:t>
            </a:r>
            <a:r>
              <a:rPr lang="zh-CN" altLang="en-US" sz="2000" b="1" dirty="0" smtClean="0">
                <a:solidFill>
                  <a:schemeClr val="tx2"/>
                </a:solidFill>
                <a:latin typeface="微软雅黑" panose="020B0503020204020204" pitchFamily="34" charset="-122"/>
                <a:ea typeface="微软雅黑" panose="020B0503020204020204" pitchFamily="34" charset="-122"/>
              </a:rPr>
              <a:t>员</a:t>
            </a:r>
            <a:r>
              <a:rPr lang="zh-TW" altLang="en-US" sz="2000" b="1" dirty="0" smtClean="0">
                <a:solidFill>
                  <a:schemeClr val="tx2"/>
                </a:solidFill>
                <a:latin typeface="微软雅黑" panose="020B0503020204020204" pitchFamily="34" charset="-122"/>
                <a:ea typeface="微软雅黑" panose="020B0503020204020204" pitchFamily="34" charset="-122"/>
              </a:rPr>
              <a:t>行</a:t>
            </a:r>
            <a:r>
              <a:rPr lang="zh-CN" altLang="en-US" sz="2000" b="1" dirty="0" smtClean="0">
                <a:solidFill>
                  <a:schemeClr val="tx2"/>
                </a:solidFill>
                <a:latin typeface="微软雅黑" panose="020B0503020204020204" pitchFamily="34" charset="-122"/>
                <a:ea typeface="微软雅黑" panose="020B0503020204020204" pitchFamily="34" charset="-122"/>
              </a:rPr>
              <a:t>为</a:t>
            </a:r>
            <a:r>
              <a:rPr lang="zh-TW" altLang="en-US" sz="2000" b="1" dirty="0" smtClean="0">
                <a:solidFill>
                  <a:schemeClr val="tx2"/>
                </a:solidFill>
                <a:latin typeface="微软雅黑" panose="020B0503020204020204" pitchFamily="34" charset="-122"/>
                <a:ea typeface="微软雅黑" panose="020B0503020204020204" pitchFamily="34" charset="-122"/>
              </a:rPr>
              <a:t>，能力及其他人</a:t>
            </a:r>
            <a:r>
              <a:rPr lang="zh-CN" altLang="en-US" sz="2000" b="1" dirty="0" smtClean="0">
                <a:solidFill>
                  <a:schemeClr val="tx2"/>
                </a:solidFill>
                <a:latin typeface="微软雅黑" panose="020B0503020204020204" pitchFamily="34" charset="-122"/>
                <a:ea typeface="微软雅黑" panose="020B0503020204020204" pitchFamily="34" charset="-122"/>
              </a:rPr>
              <a:t>为</a:t>
            </a:r>
            <a:r>
              <a:rPr lang="zh-TW" altLang="en-US" sz="2000" b="1" dirty="0" smtClean="0">
                <a:solidFill>
                  <a:schemeClr val="tx2"/>
                </a:solidFill>
                <a:latin typeface="微软雅黑" panose="020B0503020204020204" pitchFamily="34" charset="-122"/>
                <a:ea typeface="微软雅黑" panose="020B0503020204020204" pitchFamily="34" charset="-122"/>
              </a:rPr>
              <a:t>因素；</a:t>
            </a:r>
            <a:endParaRPr lang="zh-TW"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d)</a:t>
            </a:r>
            <a:r>
              <a:rPr lang="zh-CN" altLang="en-US" sz="2000" b="1" dirty="0" smtClean="0">
                <a:solidFill>
                  <a:schemeClr val="tx2"/>
                </a:solidFill>
                <a:latin typeface="微软雅黑" panose="020B0503020204020204" pitchFamily="34" charset="-122"/>
                <a:ea typeface="微软雅黑" panose="020B0503020204020204" pitchFamily="34" charset="-122"/>
              </a:rPr>
              <a:t>来</a:t>
            </a:r>
            <a:r>
              <a:rPr lang="zh-TW" altLang="en-US" sz="2000" b="1" dirty="0" smtClean="0">
                <a:solidFill>
                  <a:schemeClr val="tx2"/>
                </a:solidFill>
                <a:latin typeface="微软雅黑" panose="020B0503020204020204" pitchFamily="34" charset="-122"/>
                <a:ea typeface="微软雅黑" panose="020B0503020204020204" pitchFamily="34" charset="-122"/>
              </a:rPr>
              <a:t>自工作</a:t>
            </a:r>
            <a:r>
              <a:rPr lang="zh-CN" altLang="en-US" sz="2000" b="1" dirty="0" smtClean="0">
                <a:solidFill>
                  <a:schemeClr val="tx2"/>
                </a:solidFill>
                <a:latin typeface="微软雅黑" panose="020B0503020204020204" pitchFamily="34" charset="-122"/>
                <a:ea typeface="微软雅黑" panose="020B0503020204020204" pitchFamily="34" charset="-122"/>
              </a:rPr>
              <a:t>场</a:t>
            </a:r>
            <a:r>
              <a:rPr lang="zh-TW" altLang="en-US" sz="2000" b="1" dirty="0" smtClean="0">
                <a:solidFill>
                  <a:schemeClr val="tx2"/>
                </a:solidFill>
                <a:latin typeface="微软雅黑" panose="020B0503020204020204" pitchFamily="34" charset="-122"/>
                <a:ea typeface="微软雅黑" panose="020B0503020204020204" pitchFamily="34" charset="-122"/>
              </a:rPr>
              <a:t>所外部</a:t>
            </a:r>
            <a:r>
              <a:rPr lang="zh-CN" altLang="en-US" sz="2000" b="1" dirty="0" smtClean="0">
                <a:solidFill>
                  <a:schemeClr val="tx2"/>
                </a:solidFill>
                <a:latin typeface="微软雅黑" panose="020B0503020204020204" pitchFamily="34" charset="-122"/>
                <a:ea typeface="微软雅黑" panose="020B0503020204020204" pitchFamily="34" charset="-122"/>
              </a:rPr>
              <a:t>会对</a:t>
            </a:r>
            <a:r>
              <a:rPr lang="zh-TW" altLang="en-US" sz="2000" b="1" dirty="0" smtClean="0">
                <a:solidFill>
                  <a:schemeClr val="tx2"/>
                </a:solidFill>
                <a:latin typeface="微软雅黑" panose="020B0503020204020204" pitchFamily="34" charset="-122"/>
                <a:ea typeface="微软雅黑" panose="020B0503020204020204" pitchFamily="34" charset="-122"/>
              </a:rPr>
              <a:t>工作</a:t>
            </a:r>
            <a:r>
              <a:rPr lang="zh-CN" altLang="en-US" sz="2000" b="1" dirty="0" smtClean="0">
                <a:solidFill>
                  <a:schemeClr val="tx2"/>
                </a:solidFill>
                <a:latin typeface="微软雅黑" panose="020B0503020204020204" pitchFamily="34" charset="-122"/>
                <a:ea typeface="微软雅黑" panose="020B0503020204020204" pitchFamily="34" charset="-122"/>
              </a:rPr>
              <a:t>场</a:t>
            </a:r>
            <a:r>
              <a:rPr lang="zh-TW" altLang="en-US" sz="2000" b="1" dirty="0" smtClean="0">
                <a:solidFill>
                  <a:schemeClr val="tx2"/>
                </a:solidFill>
                <a:latin typeface="微软雅黑" panose="020B0503020204020204" pitchFamily="34" charset="-122"/>
                <a:ea typeface="微软雅黑" panose="020B0503020204020204" pitchFamily="34" charset="-122"/>
              </a:rPr>
              <a:t>所</a:t>
            </a:r>
            <a:r>
              <a:rPr lang="zh-CN" altLang="en-US" sz="2000" b="1" dirty="0" smtClean="0">
                <a:solidFill>
                  <a:schemeClr val="tx2"/>
                </a:solidFill>
                <a:latin typeface="微软雅黑" panose="020B0503020204020204" pitchFamily="34" charset="-122"/>
                <a:ea typeface="微软雅黑" panose="020B0503020204020204" pitchFamily="34" charset="-122"/>
              </a:rPr>
              <a:t>内组织控制下</a:t>
            </a:r>
            <a:r>
              <a:rPr lang="zh-TW" altLang="en-US" sz="2000" b="1" dirty="0" smtClean="0">
                <a:solidFill>
                  <a:schemeClr val="tx2"/>
                </a:solidFill>
                <a:latin typeface="微软雅黑" panose="020B0503020204020204" pitchFamily="34" charset="-122"/>
                <a:ea typeface="微软雅黑" panose="020B0503020204020204" pitchFamily="34" charset="-122"/>
              </a:rPr>
              <a:t>的人</a:t>
            </a:r>
            <a:r>
              <a:rPr lang="zh-CN" altLang="en-US" sz="2000" b="1" dirty="0" smtClean="0">
                <a:solidFill>
                  <a:schemeClr val="tx2"/>
                </a:solidFill>
                <a:latin typeface="微软雅黑" panose="020B0503020204020204" pitchFamily="34" charset="-122"/>
                <a:ea typeface="微软雅黑" panose="020B0503020204020204" pitchFamily="34" charset="-122"/>
              </a:rPr>
              <a:t>员</a:t>
            </a:r>
            <a:r>
              <a:rPr lang="zh-TW" altLang="en-US" sz="2000" b="1" dirty="0" smtClean="0">
                <a:solidFill>
                  <a:schemeClr val="tx2"/>
                </a:solidFill>
                <a:latin typeface="微软雅黑" panose="020B0503020204020204" pitchFamily="34" charset="-122"/>
                <a:ea typeface="微软雅黑" panose="020B0503020204020204" pitchFamily="34" charset="-122"/>
              </a:rPr>
              <a:t>造成</a:t>
            </a:r>
            <a:r>
              <a:rPr lang="zh-CN" altLang="en-US" sz="2000" b="1" dirty="0" smtClean="0">
                <a:solidFill>
                  <a:schemeClr val="tx2"/>
                </a:solidFill>
                <a:latin typeface="微软雅黑" panose="020B0503020204020204" pitchFamily="34" charset="-122"/>
                <a:ea typeface="微软雅黑" panose="020B0503020204020204" pitchFamily="34" charset="-122"/>
              </a:rPr>
              <a:t>不利的职业健康安全的危险源；</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en-US" altLang="zh-CN" sz="2000" b="1" dirty="0" smtClean="0">
                <a:solidFill>
                  <a:schemeClr val="tx2"/>
                </a:solidFill>
                <a:latin typeface="微软雅黑" panose="020B0503020204020204" pitchFamily="34" charset="-122"/>
                <a:ea typeface="微软雅黑" panose="020B0503020204020204" pitchFamily="34" charset="-122"/>
              </a:rPr>
              <a:t>e)</a:t>
            </a:r>
            <a:r>
              <a:rPr lang="zh-CN" altLang="en-US" sz="2000" b="1" dirty="0" smtClean="0">
                <a:solidFill>
                  <a:schemeClr val="tx2"/>
                </a:solidFill>
                <a:latin typeface="微软雅黑" panose="020B0503020204020204" pitchFamily="34" charset="-122"/>
                <a:ea typeface="微软雅黑" panose="020B0503020204020204" pitchFamily="34" charset="-122"/>
              </a:rPr>
              <a:t>来</a:t>
            </a:r>
            <a:r>
              <a:rPr lang="zh-TW" altLang="en-US" sz="2000" b="1" dirty="0" smtClean="0">
                <a:solidFill>
                  <a:schemeClr val="tx2"/>
                </a:solidFill>
                <a:latin typeface="微软雅黑" panose="020B0503020204020204" pitchFamily="34" charset="-122"/>
                <a:ea typeface="微软雅黑" panose="020B0503020204020204" pitchFamily="34" charset="-122"/>
              </a:rPr>
              <a:t>自工作</a:t>
            </a:r>
            <a:r>
              <a:rPr lang="zh-CN" altLang="en-US" sz="2000" b="1" dirty="0" smtClean="0">
                <a:solidFill>
                  <a:schemeClr val="tx2"/>
                </a:solidFill>
                <a:latin typeface="微软雅黑" panose="020B0503020204020204" pitchFamily="34" charset="-122"/>
                <a:ea typeface="微软雅黑" panose="020B0503020204020204" pitchFamily="34" charset="-122"/>
              </a:rPr>
              <a:t>场</a:t>
            </a:r>
            <a:r>
              <a:rPr lang="zh-TW" altLang="en-US" sz="2000" b="1" dirty="0" smtClean="0">
                <a:solidFill>
                  <a:schemeClr val="tx2"/>
                </a:solidFill>
                <a:latin typeface="微软雅黑" panose="020B0503020204020204" pitchFamily="34" charset="-122"/>
                <a:ea typeface="微软雅黑" panose="020B0503020204020204" pitchFamily="34" charset="-122"/>
              </a:rPr>
              <a:t>所附近</a:t>
            </a:r>
            <a:r>
              <a:rPr lang="zh-CN" altLang="en-US" sz="2000" b="1" dirty="0" smtClean="0">
                <a:solidFill>
                  <a:schemeClr val="tx2"/>
                </a:solidFill>
                <a:latin typeface="微软雅黑" panose="020B0503020204020204" pitchFamily="34" charset="-122"/>
                <a:ea typeface="微软雅黑" panose="020B0503020204020204" pitchFamily="34" charset="-122"/>
              </a:rPr>
              <a:t>、在组织控制</a:t>
            </a:r>
            <a:r>
              <a:rPr lang="zh-TW" altLang="en-US" sz="2000" b="1" dirty="0" smtClean="0">
                <a:solidFill>
                  <a:schemeClr val="tx2"/>
                </a:solidFill>
                <a:latin typeface="微软雅黑" panose="020B0503020204020204" pitchFamily="34" charset="-122"/>
                <a:ea typeface="微软雅黑" panose="020B0503020204020204" pitchFamily="34" charset="-122"/>
              </a:rPr>
              <a:t>下</a:t>
            </a:r>
            <a:r>
              <a:rPr lang="zh-CN" altLang="en-US" sz="2000" b="1" dirty="0" smtClean="0">
                <a:solidFill>
                  <a:schemeClr val="tx2"/>
                </a:solidFill>
                <a:latin typeface="微软雅黑" panose="020B0503020204020204" pitchFamily="34" charset="-122"/>
                <a:ea typeface="微软雅黑" panose="020B0503020204020204" pitchFamily="34" charset="-122"/>
              </a:rPr>
              <a:t>的与工作有关的</a:t>
            </a:r>
            <a:r>
              <a:rPr lang="zh-TW" altLang="en-US" sz="2000" b="1" dirty="0" smtClean="0">
                <a:solidFill>
                  <a:schemeClr val="tx2"/>
                </a:solidFill>
                <a:latin typeface="微软雅黑" panose="020B0503020204020204" pitchFamily="34" charset="-122"/>
                <a:ea typeface="微软雅黑" panose="020B0503020204020204" pitchFamily="34" charset="-122"/>
              </a:rPr>
              <a:t>活</a:t>
            </a:r>
            <a:r>
              <a:rPr lang="zh-CN" altLang="en-US" sz="2000" b="1" dirty="0" smtClean="0">
                <a:solidFill>
                  <a:schemeClr val="tx2"/>
                </a:solidFill>
                <a:latin typeface="微软雅黑" panose="020B0503020204020204" pitchFamily="34" charset="-122"/>
                <a:ea typeface="微软雅黑" panose="020B0503020204020204" pitchFamily="34" charset="-122"/>
              </a:rPr>
              <a:t>动产</a:t>
            </a:r>
            <a:r>
              <a:rPr lang="zh-TW" altLang="en-US" sz="2000" b="1" dirty="0" smtClean="0">
                <a:solidFill>
                  <a:schemeClr val="tx2"/>
                </a:solidFill>
                <a:latin typeface="微软雅黑" panose="020B0503020204020204" pitchFamily="34" charset="-122"/>
                <a:ea typeface="微软雅黑" panose="020B0503020204020204" pitchFamily="34" charset="-122"/>
              </a:rPr>
              <a:t>生</a:t>
            </a:r>
            <a:r>
              <a:rPr lang="zh-CN" altLang="en-US" sz="2000" b="1" dirty="0" smtClean="0">
                <a:solidFill>
                  <a:schemeClr val="tx2"/>
                </a:solidFill>
                <a:latin typeface="微软雅黑" panose="020B0503020204020204" pitchFamily="34" charset="-122"/>
                <a:ea typeface="微软雅黑" panose="020B0503020204020204" pitchFamily="34" charset="-122"/>
              </a:rPr>
              <a:t>的危险源；</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smtClean="0">
                <a:solidFill>
                  <a:schemeClr val="tx2"/>
                </a:solidFill>
                <a:latin typeface="微软雅黑" panose="020B0503020204020204" pitchFamily="34" charset="-122"/>
                <a:ea typeface="微软雅黑" panose="020B0503020204020204" pitchFamily="34" charset="-122"/>
              </a:rPr>
              <a:t>f)工作场所中的基础设施、设备和材料，不论其由组织或其他单位提供；</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smtClean="0">
                <a:solidFill>
                  <a:schemeClr val="tx2"/>
                </a:solidFill>
                <a:latin typeface="微软雅黑" panose="020B0503020204020204" pitchFamily="34" charset="-122"/>
                <a:ea typeface="微软雅黑" panose="020B0503020204020204" pitchFamily="34" charset="-122"/>
              </a:rPr>
              <a:t>g) 组织、组织的活动或材料的变化或已纳入计划的变化；</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smtClean="0">
                <a:solidFill>
                  <a:schemeClr val="tx2"/>
                </a:solidFill>
                <a:latin typeface="微软雅黑" panose="020B0503020204020204" pitchFamily="34" charset="-122"/>
                <a:ea typeface="微软雅黑" panose="020B0503020204020204" pitchFamily="34" charset="-122"/>
              </a:rPr>
              <a:t>h)职业健康安全管理体系的变更，包括临时的变化及其对运行、过程和活动的影响；</a:t>
            </a:r>
            <a:endParaRPr lang="zh-CN" altLang="en-US" sz="2000" b="1" dirty="0" smtClean="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smtClean="0">
                <a:solidFill>
                  <a:schemeClr val="tx2"/>
                </a:solidFill>
                <a:latin typeface="微软雅黑" panose="020B0503020204020204" pitchFamily="34" charset="-122"/>
                <a:ea typeface="微软雅黑" panose="020B0503020204020204" pitchFamily="34" charset="-122"/>
              </a:rPr>
              <a:t>i</a:t>
            </a:r>
            <a:r>
              <a:rPr lang="zh-CN" altLang="en-US" sz="2000" b="1" dirty="0">
                <a:solidFill>
                  <a:schemeClr val="tx2"/>
                </a:solidFill>
                <a:latin typeface="微软雅黑" panose="020B0503020204020204" pitchFamily="34" charset="-122"/>
                <a:ea typeface="微软雅黑" panose="020B0503020204020204" pitchFamily="34" charset="-122"/>
              </a:rPr>
              <a:t>)任何与风险评价和必要控制方法的实施有关的适用的法定义务；</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25000"/>
              </a:lnSpc>
            </a:pPr>
            <a:r>
              <a:rPr lang="zh-CN" altLang="en-US" sz="2000" b="1" dirty="0">
                <a:solidFill>
                  <a:schemeClr val="tx2"/>
                </a:solidFill>
                <a:latin typeface="微软雅黑" panose="020B0503020204020204" pitchFamily="34" charset="-122"/>
                <a:ea typeface="微软雅黑" panose="020B0503020204020204" pitchFamily="34" charset="-122"/>
              </a:rPr>
              <a:t>j)对工作场所、过程、装置、机械/设备、运行程序和工作组织的设计，包括其与人的能力相适应。</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3575050" y="2060575"/>
            <a:ext cx="4465638" cy="3455988"/>
          </a:xfrm>
          <a:prstGeom prst="ellipse">
            <a:avLst/>
          </a:prstGeom>
          <a:solidFill>
            <a:srgbClr val="DEE6FE"/>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endParaRPr kumimoji="1" lang="zh-CN" altLang="en-US" sz="2300">
              <a:latin typeface="Times New Roman" panose="02020603050405020304" pitchFamily="18" charset="0"/>
            </a:endParaRPr>
          </a:p>
        </p:txBody>
      </p:sp>
      <p:sp>
        <p:nvSpPr>
          <p:cNvPr id="30723" name="Oval 3"/>
          <p:cNvSpPr>
            <a:spLocks noChangeArrowheads="1"/>
          </p:cNvSpPr>
          <p:nvPr/>
        </p:nvSpPr>
        <p:spPr bwMode="auto">
          <a:xfrm>
            <a:off x="6167438" y="2997200"/>
            <a:ext cx="914400" cy="914400"/>
          </a:xfrm>
          <a:prstGeom prst="ellipse">
            <a:avLst/>
          </a:prstGeom>
          <a:solidFill>
            <a:schemeClr val="folHlink"/>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3333FF"/>
                </a:solidFill>
                <a:latin typeface="Times New Roman" panose="02020603050405020304" pitchFamily="18" charset="0"/>
              </a:rPr>
              <a:t>工具</a:t>
            </a:r>
            <a:endParaRPr kumimoji="1" lang="zh-CN" altLang="en-US" sz="1900" b="1">
              <a:solidFill>
                <a:srgbClr val="3333FF"/>
              </a:solidFill>
              <a:latin typeface="Times New Roman" panose="02020603050405020304" pitchFamily="18" charset="0"/>
            </a:endParaRPr>
          </a:p>
          <a:p>
            <a:pPr defTabSz="869950"/>
            <a:r>
              <a:rPr kumimoji="1" lang="zh-CN" altLang="en-US" sz="1900" b="1">
                <a:solidFill>
                  <a:srgbClr val="3333FF"/>
                </a:solidFill>
                <a:latin typeface="Times New Roman" panose="02020603050405020304" pitchFamily="18" charset="0"/>
              </a:rPr>
              <a:t>设备</a:t>
            </a:r>
            <a:endParaRPr kumimoji="1" lang="zh-CN" altLang="en-US" sz="1900" b="1">
              <a:solidFill>
                <a:srgbClr val="3333FF"/>
              </a:solidFill>
              <a:latin typeface="Times New Roman" panose="02020603050405020304" pitchFamily="18" charset="0"/>
            </a:endParaRPr>
          </a:p>
        </p:txBody>
      </p:sp>
      <p:sp>
        <p:nvSpPr>
          <p:cNvPr id="30724" name="Oval 4"/>
          <p:cNvSpPr>
            <a:spLocks noChangeArrowheads="1"/>
          </p:cNvSpPr>
          <p:nvPr/>
        </p:nvSpPr>
        <p:spPr bwMode="auto">
          <a:xfrm>
            <a:off x="5159375" y="2422525"/>
            <a:ext cx="914400" cy="914400"/>
          </a:xfrm>
          <a:prstGeom prst="ellipse">
            <a:avLst/>
          </a:prstGeom>
          <a:solidFill>
            <a:srgbClr val="CCFF33"/>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CC0099"/>
                </a:solidFill>
                <a:latin typeface="Times New Roman" panose="02020603050405020304" pitchFamily="18" charset="0"/>
              </a:rPr>
              <a:t>维修</a:t>
            </a:r>
            <a:endParaRPr kumimoji="1" lang="zh-CN" altLang="en-US" sz="1900" b="1">
              <a:solidFill>
                <a:srgbClr val="CC0099"/>
              </a:solidFill>
              <a:latin typeface="Times New Roman" panose="02020603050405020304" pitchFamily="18" charset="0"/>
            </a:endParaRPr>
          </a:p>
          <a:p>
            <a:pPr defTabSz="869950"/>
            <a:r>
              <a:rPr kumimoji="1" lang="zh-CN" altLang="en-US" sz="1900" b="1">
                <a:solidFill>
                  <a:srgbClr val="CC0099"/>
                </a:solidFill>
                <a:latin typeface="Times New Roman" panose="02020603050405020304" pitchFamily="18" charset="0"/>
              </a:rPr>
              <a:t>活动</a:t>
            </a:r>
            <a:endParaRPr kumimoji="1" lang="zh-CN" altLang="en-US" sz="1900" b="1">
              <a:solidFill>
                <a:srgbClr val="CC0099"/>
              </a:solidFill>
              <a:latin typeface="Times New Roman" panose="02020603050405020304" pitchFamily="18" charset="0"/>
            </a:endParaRPr>
          </a:p>
        </p:txBody>
      </p:sp>
      <p:sp>
        <p:nvSpPr>
          <p:cNvPr id="30725" name="Oval 5"/>
          <p:cNvSpPr>
            <a:spLocks noChangeArrowheads="1"/>
          </p:cNvSpPr>
          <p:nvPr/>
        </p:nvSpPr>
        <p:spPr bwMode="auto">
          <a:xfrm>
            <a:off x="3935413" y="2852738"/>
            <a:ext cx="914400" cy="914400"/>
          </a:xfrm>
          <a:prstGeom prst="ellipse">
            <a:avLst/>
          </a:prstGeom>
          <a:solidFill>
            <a:srgbClr val="DDDDDD"/>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009900"/>
                </a:solidFill>
                <a:latin typeface="Times New Roman" panose="02020603050405020304" pitchFamily="18" charset="0"/>
              </a:rPr>
              <a:t>仓储</a:t>
            </a:r>
            <a:endParaRPr kumimoji="1" lang="zh-CN" altLang="en-US" sz="1900" b="1">
              <a:solidFill>
                <a:srgbClr val="009900"/>
              </a:solidFill>
              <a:latin typeface="Times New Roman" panose="02020603050405020304" pitchFamily="18" charset="0"/>
            </a:endParaRPr>
          </a:p>
          <a:p>
            <a:pPr defTabSz="869950"/>
            <a:r>
              <a:rPr kumimoji="1" lang="zh-CN" altLang="en-US" sz="1900" b="1">
                <a:solidFill>
                  <a:srgbClr val="009900"/>
                </a:solidFill>
                <a:latin typeface="Times New Roman" panose="02020603050405020304" pitchFamily="18" charset="0"/>
              </a:rPr>
              <a:t>物流</a:t>
            </a:r>
            <a:endParaRPr kumimoji="1" lang="zh-CN" altLang="en-US" sz="1900" b="1">
              <a:solidFill>
                <a:srgbClr val="009900"/>
              </a:solidFill>
              <a:latin typeface="Times New Roman" panose="02020603050405020304" pitchFamily="18" charset="0"/>
            </a:endParaRPr>
          </a:p>
        </p:txBody>
      </p:sp>
      <p:sp>
        <p:nvSpPr>
          <p:cNvPr id="30726" name="Oval 6"/>
          <p:cNvSpPr>
            <a:spLocks noChangeArrowheads="1"/>
          </p:cNvSpPr>
          <p:nvPr/>
        </p:nvSpPr>
        <p:spPr bwMode="auto">
          <a:xfrm>
            <a:off x="4656138" y="4005263"/>
            <a:ext cx="914400" cy="914400"/>
          </a:xfrm>
          <a:prstGeom prst="ellipse">
            <a:avLst/>
          </a:prstGeom>
          <a:solidFill>
            <a:srgbClr val="CC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1900" b="1">
                <a:solidFill>
                  <a:srgbClr val="FF0000"/>
                </a:solidFill>
                <a:latin typeface="Times New Roman" panose="02020603050405020304" pitchFamily="18" charset="0"/>
              </a:rPr>
              <a:t>动力</a:t>
            </a:r>
            <a:endParaRPr kumimoji="1" lang="zh-CN" altLang="en-US" sz="1900" b="1">
              <a:solidFill>
                <a:srgbClr val="FF0000"/>
              </a:solidFill>
              <a:latin typeface="Times New Roman" panose="02020603050405020304" pitchFamily="18" charset="0"/>
            </a:endParaRPr>
          </a:p>
          <a:p>
            <a:pPr defTabSz="869950"/>
            <a:r>
              <a:rPr kumimoji="1" lang="zh-CN" altLang="en-US" sz="1900" b="1">
                <a:solidFill>
                  <a:srgbClr val="FF0000"/>
                </a:solidFill>
                <a:latin typeface="Times New Roman" panose="02020603050405020304" pitchFamily="18" charset="0"/>
              </a:rPr>
              <a:t>系统</a:t>
            </a:r>
            <a:endParaRPr kumimoji="1" lang="zh-CN" altLang="en-US" sz="1900" b="1">
              <a:solidFill>
                <a:srgbClr val="FF0000"/>
              </a:solidFill>
              <a:latin typeface="Times New Roman" panose="02020603050405020304" pitchFamily="18" charset="0"/>
            </a:endParaRPr>
          </a:p>
        </p:txBody>
      </p:sp>
      <p:sp>
        <p:nvSpPr>
          <p:cNvPr id="30727" name="Rectangle 7"/>
          <p:cNvSpPr>
            <a:spLocks noChangeArrowheads="1"/>
          </p:cNvSpPr>
          <p:nvPr/>
        </p:nvSpPr>
        <p:spPr bwMode="auto">
          <a:xfrm>
            <a:off x="5880100" y="4222751"/>
            <a:ext cx="1511300" cy="574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solidFill>
                  <a:srgbClr val="FF0000"/>
                </a:solidFill>
                <a:latin typeface="Times New Roman" panose="02020603050405020304" pitchFamily="18" charset="0"/>
              </a:rPr>
              <a:t>生产现场</a:t>
            </a:r>
            <a:endParaRPr kumimoji="1" lang="zh-CN" altLang="en-US" sz="2300">
              <a:solidFill>
                <a:srgbClr val="FF0000"/>
              </a:solidFill>
              <a:latin typeface="Times New Roman" panose="02020603050405020304" pitchFamily="18" charset="0"/>
            </a:endParaRPr>
          </a:p>
        </p:txBody>
      </p:sp>
      <p:sp>
        <p:nvSpPr>
          <p:cNvPr id="30728" name="Oval 8"/>
          <p:cNvSpPr>
            <a:spLocks noChangeArrowheads="1"/>
          </p:cNvSpPr>
          <p:nvPr/>
        </p:nvSpPr>
        <p:spPr bwMode="auto">
          <a:xfrm>
            <a:off x="7248526" y="3644900"/>
            <a:ext cx="576263" cy="4318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29" name="Oval 9"/>
          <p:cNvSpPr>
            <a:spLocks noChangeArrowheads="1"/>
          </p:cNvSpPr>
          <p:nvPr/>
        </p:nvSpPr>
        <p:spPr bwMode="auto">
          <a:xfrm>
            <a:off x="5664200" y="3789364"/>
            <a:ext cx="431800" cy="504825"/>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30" name="Oval 10"/>
          <p:cNvSpPr>
            <a:spLocks noChangeArrowheads="1"/>
          </p:cNvSpPr>
          <p:nvPr/>
        </p:nvSpPr>
        <p:spPr bwMode="auto">
          <a:xfrm>
            <a:off x="4151313" y="4294188"/>
            <a:ext cx="360362" cy="430212"/>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31" name="Oval 11"/>
          <p:cNvSpPr>
            <a:spLocks noChangeArrowheads="1"/>
          </p:cNvSpPr>
          <p:nvPr/>
        </p:nvSpPr>
        <p:spPr bwMode="auto">
          <a:xfrm>
            <a:off x="2063751" y="5084763"/>
            <a:ext cx="1439863" cy="9144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FF0000"/>
                </a:solidFill>
                <a:latin typeface="Times New Roman" panose="02020603050405020304" pitchFamily="18" charset="0"/>
              </a:rPr>
              <a:t>空压机</a:t>
            </a:r>
            <a:endParaRPr kumimoji="1" lang="zh-CN" altLang="en-US" sz="2300" b="1">
              <a:solidFill>
                <a:srgbClr val="FF0000"/>
              </a:solidFill>
              <a:latin typeface="Times New Roman" panose="02020603050405020304" pitchFamily="18" charset="0"/>
            </a:endParaRPr>
          </a:p>
        </p:txBody>
      </p:sp>
      <p:sp>
        <p:nvSpPr>
          <p:cNvPr id="30732" name="Oval 12"/>
          <p:cNvSpPr>
            <a:spLocks noChangeArrowheads="1"/>
          </p:cNvSpPr>
          <p:nvPr/>
        </p:nvSpPr>
        <p:spPr bwMode="auto">
          <a:xfrm>
            <a:off x="2063750" y="2060575"/>
            <a:ext cx="1295400" cy="914400"/>
          </a:xfrm>
          <a:prstGeom prst="ellipse">
            <a:avLst/>
          </a:prstGeom>
          <a:solidFill>
            <a:srgbClr val="DDDDDD"/>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CC0099"/>
                </a:solidFill>
                <a:latin typeface="Times New Roman" panose="02020603050405020304" pitchFamily="18" charset="0"/>
              </a:rPr>
              <a:t>配电站</a:t>
            </a:r>
            <a:endParaRPr kumimoji="1" lang="zh-CN" altLang="en-US" sz="2300" b="1">
              <a:solidFill>
                <a:srgbClr val="CC0099"/>
              </a:solidFill>
              <a:latin typeface="Times New Roman" panose="02020603050405020304" pitchFamily="18" charset="0"/>
            </a:endParaRPr>
          </a:p>
        </p:txBody>
      </p:sp>
      <p:sp>
        <p:nvSpPr>
          <p:cNvPr id="30733" name="Oval 13"/>
          <p:cNvSpPr>
            <a:spLocks noChangeArrowheads="1"/>
          </p:cNvSpPr>
          <p:nvPr/>
        </p:nvSpPr>
        <p:spPr bwMode="auto">
          <a:xfrm>
            <a:off x="7248525" y="2493963"/>
            <a:ext cx="914400" cy="914400"/>
          </a:xfrm>
          <a:prstGeom prst="ellipse">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000099"/>
                </a:solidFill>
                <a:latin typeface="Times New Roman" panose="02020603050405020304" pitchFamily="18" charset="0"/>
              </a:rPr>
              <a:t>电梯</a:t>
            </a:r>
            <a:endParaRPr kumimoji="1" lang="zh-CN" altLang="en-US" sz="2300" b="1">
              <a:solidFill>
                <a:srgbClr val="000099"/>
              </a:solidFill>
              <a:latin typeface="Times New Roman" panose="02020603050405020304" pitchFamily="18" charset="0"/>
            </a:endParaRPr>
          </a:p>
        </p:txBody>
      </p:sp>
      <p:sp>
        <p:nvSpPr>
          <p:cNvPr id="30734" name="Rectangle 14"/>
          <p:cNvSpPr>
            <a:spLocks noChangeArrowheads="1"/>
          </p:cNvSpPr>
          <p:nvPr/>
        </p:nvSpPr>
        <p:spPr bwMode="auto">
          <a:xfrm>
            <a:off x="9120188" y="4868863"/>
            <a:ext cx="914400" cy="914400"/>
          </a:xfrm>
          <a:prstGeom prst="rect">
            <a:avLst/>
          </a:prstGeom>
          <a:solidFill>
            <a:srgbClr val="DEE6F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009900"/>
                </a:solidFill>
                <a:latin typeface="Times New Roman" panose="02020603050405020304" pitchFamily="18" charset="0"/>
              </a:rPr>
              <a:t>食堂</a:t>
            </a:r>
            <a:endParaRPr kumimoji="1" lang="zh-CN" altLang="en-US" sz="2300" b="1">
              <a:solidFill>
                <a:srgbClr val="009900"/>
              </a:solidFill>
              <a:latin typeface="Times New Roman" panose="02020603050405020304" pitchFamily="18" charset="0"/>
            </a:endParaRPr>
          </a:p>
        </p:txBody>
      </p:sp>
      <p:sp>
        <p:nvSpPr>
          <p:cNvPr id="30735" name="Rectangle 15"/>
          <p:cNvSpPr>
            <a:spLocks noChangeArrowheads="1"/>
          </p:cNvSpPr>
          <p:nvPr/>
        </p:nvSpPr>
        <p:spPr bwMode="auto">
          <a:xfrm>
            <a:off x="9120188" y="2276475"/>
            <a:ext cx="914400" cy="914400"/>
          </a:xfrm>
          <a:prstGeom prst="rect">
            <a:avLst/>
          </a:prstGeom>
          <a:solidFill>
            <a:srgbClr val="FF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3333FF"/>
                </a:solidFill>
                <a:latin typeface="Times New Roman" panose="02020603050405020304" pitchFamily="18" charset="0"/>
              </a:rPr>
              <a:t>宿舍</a:t>
            </a:r>
            <a:endParaRPr kumimoji="1" lang="zh-CN" altLang="en-US" sz="2300" b="1">
              <a:solidFill>
                <a:srgbClr val="3333FF"/>
              </a:solidFill>
              <a:latin typeface="Times New Roman" panose="02020603050405020304" pitchFamily="18" charset="0"/>
            </a:endParaRPr>
          </a:p>
        </p:txBody>
      </p:sp>
      <p:sp>
        <p:nvSpPr>
          <p:cNvPr id="30736" name="Rectangle 16"/>
          <p:cNvSpPr>
            <a:spLocks noChangeArrowheads="1"/>
          </p:cNvSpPr>
          <p:nvPr/>
        </p:nvSpPr>
        <p:spPr bwMode="auto">
          <a:xfrm>
            <a:off x="5160963" y="5229226"/>
            <a:ext cx="1511300" cy="722313"/>
          </a:xfrm>
          <a:prstGeom prst="rect">
            <a:avLst/>
          </a:prstGeom>
          <a:solidFill>
            <a:srgbClr val="FFFFCC"/>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CC0099"/>
                </a:solidFill>
                <a:latin typeface="Times New Roman" panose="02020603050405020304" pitchFamily="18" charset="0"/>
              </a:rPr>
              <a:t>办公室</a:t>
            </a:r>
            <a:endParaRPr kumimoji="1" lang="zh-CN" altLang="en-US" sz="2300" b="1">
              <a:solidFill>
                <a:srgbClr val="CC0099"/>
              </a:solidFill>
              <a:latin typeface="Times New Roman" panose="02020603050405020304" pitchFamily="18" charset="0"/>
            </a:endParaRPr>
          </a:p>
        </p:txBody>
      </p:sp>
      <p:sp>
        <p:nvSpPr>
          <p:cNvPr id="30737" name="Oval 17"/>
          <p:cNvSpPr>
            <a:spLocks noChangeArrowheads="1"/>
          </p:cNvSpPr>
          <p:nvPr/>
        </p:nvSpPr>
        <p:spPr bwMode="auto">
          <a:xfrm>
            <a:off x="7680325" y="5084763"/>
            <a:ext cx="914400" cy="914400"/>
          </a:xfrm>
          <a:prstGeom prst="ellipse">
            <a:avLst/>
          </a:prstGeom>
          <a:noFill/>
          <a:ln w="9525">
            <a:solidFill>
              <a:srgbClr val="FF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latin typeface="Times New Roman" panose="02020603050405020304" pitchFamily="18" charset="0"/>
              </a:rPr>
              <a:t>车辆</a:t>
            </a:r>
            <a:endParaRPr kumimoji="1" lang="zh-CN" altLang="en-US" sz="2300">
              <a:latin typeface="Times New Roman" panose="02020603050405020304" pitchFamily="18" charset="0"/>
            </a:endParaRPr>
          </a:p>
        </p:txBody>
      </p:sp>
      <p:sp>
        <p:nvSpPr>
          <p:cNvPr id="30738" name="Oval 18"/>
          <p:cNvSpPr>
            <a:spLocks noChangeArrowheads="1"/>
          </p:cNvSpPr>
          <p:nvPr/>
        </p:nvSpPr>
        <p:spPr bwMode="auto">
          <a:xfrm>
            <a:off x="2208213" y="3429000"/>
            <a:ext cx="914400" cy="914400"/>
          </a:xfrm>
          <a:prstGeom prst="ellipse">
            <a:avLst/>
          </a:prstGeom>
          <a:noFill/>
          <a:ln w="9525">
            <a:solidFill>
              <a:srgbClr val="FF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a:latin typeface="Times New Roman" panose="02020603050405020304" pitchFamily="18" charset="0"/>
              </a:rPr>
              <a:t>车辆</a:t>
            </a:r>
            <a:endParaRPr kumimoji="1" lang="zh-CN" altLang="en-US" sz="2300">
              <a:latin typeface="Times New Roman" panose="02020603050405020304" pitchFamily="18" charset="0"/>
            </a:endParaRPr>
          </a:p>
        </p:txBody>
      </p:sp>
      <p:sp>
        <p:nvSpPr>
          <p:cNvPr id="30739" name="Oval 19"/>
          <p:cNvSpPr>
            <a:spLocks noChangeArrowheads="1"/>
          </p:cNvSpPr>
          <p:nvPr/>
        </p:nvSpPr>
        <p:spPr bwMode="auto">
          <a:xfrm>
            <a:off x="3863975" y="1846264"/>
            <a:ext cx="1296988" cy="719137"/>
          </a:xfrm>
          <a:prstGeom prst="ellipse">
            <a:avLst/>
          </a:prstGeom>
          <a:solidFill>
            <a:srgbClr val="FFCC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076" tIns="43537" rIns="87076" bIns="43537" anchor="ctr"/>
          <a:lstStyle/>
          <a:p>
            <a:pPr defTabSz="869950"/>
            <a:r>
              <a:rPr kumimoji="1" lang="zh-CN" altLang="en-US" sz="2300" b="1">
                <a:solidFill>
                  <a:srgbClr val="3333FF"/>
                </a:solidFill>
                <a:latin typeface="Times New Roman" panose="02020603050405020304" pitchFamily="18" charset="0"/>
              </a:rPr>
              <a:t>试验活动</a:t>
            </a:r>
            <a:endParaRPr kumimoji="1" lang="zh-CN" altLang="en-US" sz="2300" b="1">
              <a:solidFill>
                <a:srgbClr val="3333FF"/>
              </a:solidFill>
              <a:latin typeface="Times New Roman" panose="02020603050405020304" pitchFamily="18" charset="0"/>
            </a:endParaRPr>
          </a:p>
        </p:txBody>
      </p:sp>
      <p:sp>
        <p:nvSpPr>
          <p:cNvPr id="25"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划分作业活动</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05000" y="5507039"/>
            <a:ext cx="8534400" cy="44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7076" tIns="43537" rIns="87076" bIns="43537">
            <a:spAutoFit/>
          </a:bodyPr>
          <a:lstStyle>
            <a:lvl1pPr marL="269875" indent="-269875"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buFontTx/>
              <a:buChar char="•"/>
            </a:pPr>
            <a:endParaRPr kumimoji="1" lang="zh-CN" altLang="en-US" sz="2300" b="1">
              <a:solidFill>
                <a:srgbClr val="0000CC"/>
              </a:solidFill>
              <a:latin typeface="楷体_GB2312" pitchFamily="49" charset="-122"/>
              <a:ea typeface="楷体_GB2312" pitchFamily="49" charset="-122"/>
            </a:endParaRPr>
          </a:p>
        </p:txBody>
      </p:sp>
      <p:sp>
        <p:nvSpPr>
          <p:cNvPr id="32771" name="Rectangle 3"/>
          <p:cNvSpPr>
            <a:spLocks noChangeArrowheads="1"/>
          </p:cNvSpPr>
          <p:nvPr/>
        </p:nvSpPr>
        <p:spPr bwMode="auto">
          <a:xfrm>
            <a:off x="1266223" y="2025386"/>
            <a:ext cx="943080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400" b="1" dirty="0" smtClean="0">
                <a:solidFill>
                  <a:schemeClr val="tx2"/>
                </a:solidFill>
                <a:latin typeface="微软雅黑" panose="020B0503020204020204" pitchFamily="34" charset="-122"/>
                <a:ea typeface="微软雅黑" panose="020B0503020204020204" pitchFamily="34" charset="-122"/>
              </a:rPr>
              <a:t>（</a:t>
            </a:r>
            <a:r>
              <a:rPr lang="en-US" altLang="zh-CN" sz="2400" b="1" dirty="0" smtClean="0">
                <a:solidFill>
                  <a:schemeClr val="tx2"/>
                </a:solidFill>
                <a:latin typeface="微软雅黑" panose="020B0503020204020204" pitchFamily="34" charset="-122"/>
                <a:ea typeface="微软雅黑" panose="020B0503020204020204" pitchFamily="34" charset="-122"/>
              </a:rPr>
              <a:t>1</a:t>
            </a:r>
            <a:r>
              <a:rPr lang="zh-CN" altLang="en-US" sz="2400" b="1" dirty="0" smtClean="0">
                <a:solidFill>
                  <a:schemeClr val="tx2"/>
                </a:solidFill>
                <a:latin typeface="微软雅黑" panose="020B0503020204020204" pitchFamily="34" charset="-122"/>
                <a:ea typeface="微软雅黑" panose="020B0503020204020204" pitchFamily="34" charset="-122"/>
              </a:rPr>
              <a:t>）有助于</a:t>
            </a:r>
            <a:r>
              <a:rPr lang="zh-CN" altLang="en-US" sz="2400" b="1" dirty="0">
                <a:solidFill>
                  <a:schemeClr val="tx2"/>
                </a:solidFill>
                <a:latin typeface="微软雅黑" panose="020B0503020204020204" pitchFamily="34" charset="-122"/>
                <a:ea typeface="微软雅黑" panose="020B0503020204020204" pitchFamily="34" charset="-122"/>
              </a:rPr>
              <a:t>危险源辨识的三个问题：</a:t>
            </a:r>
            <a:endParaRPr lang="zh-CN" altLang="en-US"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chemeClr val="tx2"/>
                </a:solidFill>
                <a:latin typeface="微软雅黑" panose="020B0503020204020204" pitchFamily="34" charset="-122"/>
                <a:ea typeface="微软雅黑" panose="020B0503020204020204" pitchFamily="34" charset="-122"/>
              </a:rPr>
              <a:t> </a:t>
            </a:r>
            <a:r>
              <a:rPr lang="zh-CN" altLang="en-US" sz="2400" b="1" dirty="0" smtClean="0">
                <a:solidFill>
                  <a:schemeClr val="tx2"/>
                </a:solidFill>
                <a:latin typeface="微软雅黑" panose="020B0503020204020204" pitchFamily="34" charset="-122"/>
                <a:ea typeface="微软雅黑" panose="020B0503020204020204" pitchFamily="34" charset="-122"/>
              </a:rPr>
              <a:t>        存在</a:t>
            </a:r>
            <a:r>
              <a:rPr lang="zh-CN" altLang="en-US" sz="2400" b="1" dirty="0">
                <a:solidFill>
                  <a:schemeClr val="tx2"/>
                </a:solidFill>
                <a:latin typeface="微软雅黑" panose="020B0503020204020204" pitchFamily="34" charset="-122"/>
                <a:ea typeface="微软雅黑" panose="020B0503020204020204" pitchFamily="34" charset="-122"/>
              </a:rPr>
              <a:t>什么危险</a:t>
            </a:r>
            <a:r>
              <a:rPr lang="zh-CN" altLang="en-US" sz="2400" b="1" dirty="0" smtClean="0">
                <a:solidFill>
                  <a:schemeClr val="tx2"/>
                </a:solidFill>
                <a:latin typeface="微软雅黑" panose="020B0503020204020204" pitchFamily="34" charset="-122"/>
                <a:ea typeface="微软雅黑" panose="020B0503020204020204" pitchFamily="34" charset="-122"/>
              </a:rPr>
              <a:t>源</a:t>
            </a:r>
            <a:r>
              <a:rPr lang="en-US" altLang="zh-CN" sz="2400" b="1" dirty="0" smtClean="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en-US" altLang="zh-CN" sz="2400" b="1" dirty="0">
                <a:solidFill>
                  <a:schemeClr val="tx2"/>
                </a:solidFill>
                <a:latin typeface="微软雅黑" panose="020B0503020204020204" pitchFamily="34" charset="-122"/>
                <a:ea typeface="微软雅黑" panose="020B0503020204020204" pitchFamily="34" charset="-122"/>
              </a:rPr>
              <a:t> </a:t>
            </a:r>
            <a:r>
              <a:rPr lang="en-US" altLang="zh-CN" sz="2400" b="1" dirty="0" smtClean="0">
                <a:solidFill>
                  <a:schemeClr val="tx2"/>
                </a:solidFill>
                <a:latin typeface="微软雅黑" panose="020B0503020204020204" pitchFamily="34" charset="-122"/>
                <a:ea typeface="微软雅黑" panose="020B0503020204020204" pitchFamily="34" charset="-122"/>
              </a:rPr>
              <a:t>        </a:t>
            </a:r>
            <a:r>
              <a:rPr lang="zh-CN" altLang="en-US" sz="2400" b="1" dirty="0" smtClean="0">
                <a:solidFill>
                  <a:schemeClr val="tx2"/>
                </a:solidFill>
                <a:latin typeface="微软雅黑" panose="020B0503020204020204" pitchFamily="34" charset="-122"/>
                <a:ea typeface="微软雅黑" panose="020B0503020204020204" pitchFamily="34" charset="-122"/>
              </a:rPr>
              <a:t>谁</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什么</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会受到伤害</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en-US" altLang="zh-CN" sz="2400" b="1" dirty="0">
                <a:solidFill>
                  <a:schemeClr val="tx2"/>
                </a:solidFill>
                <a:latin typeface="微软雅黑" panose="020B0503020204020204" pitchFamily="34" charset="-122"/>
                <a:ea typeface="微软雅黑" panose="020B0503020204020204" pitchFamily="34" charset="-122"/>
              </a:rPr>
              <a:t> </a:t>
            </a:r>
            <a:r>
              <a:rPr lang="en-US" altLang="zh-CN" sz="2400" b="1" dirty="0" smtClean="0">
                <a:solidFill>
                  <a:schemeClr val="tx2"/>
                </a:solidFill>
                <a:latin typeface="微软雅黑" panose="020B0503020204020204" pitchFamily="34" charset="-122"/>
                <a:ea typeface="微软雅黑" panose="020B0503020204020204" pitchFamily="34" charset="-122"/>
              </a:rPr>
              <a:t>        </a:t>
            </a:r>
            <a:r>
              <a:rPr lang="zh-CN" altLang="en-US" sz="2400" b="1" dirty="0" smtClean="0">
                <a:solidFill>
                  <a:schemeClr val="tx2"/>
                </a:solidFill>
                <a:latin typeface="微软雅黑" panose="020B0503020204020204" pitchFamily="34" charset="-122"/>
                <a:ea typeface="微软雅黑" panose="020B0503020204020204" pitchFamily="34" charset="-122"/>
              </a:rPr>
              <a:t>伤害</a:t>
            </a:r>
            <a:r>
              <a:rPr lang="zh-CN" altLang="en-US" sz="2400" b="1" dirty="0">
                <a:solidFill>
                  <a:schemeClr val="tx2"/>
                </a:solidFill>
                <a:latin typeface="微软雅黑" panose="020B0503020204020204" pitchFamily="34" charset="-122"/>
                <a:ea typeface="微软雅黑" panose="020B0503020204020204" pitchFamily="34" charset="-122"/>
              </a:rPr>
              <a:t>怎样发生</a:t>
            </a:r>
            <a:r>
              <a:rPr lang="en-US" altLang="zh-CN" sz="2400" b="1" dirty="0">
                <a:solidFill>
                  <a:schemeClr val="tx2"/>
                </a:solidFill>
                <a:latin typeface="微软雅黑" panose="020B0503020204020204" pitchFamily="34" charset="-122"/>
                <a:ea typeface="微软雅黑" panose="020B0503020204020204" pitchFamily="34" charset="-122"/>
              </a:rPr>
              <a:t>?</a:t>
            </a:r>
            <a:endParaRPr lang="en-US" altLang="zh-CN" sz="2400" b="1" dirty="0">
              <a:solidFill>
                <a:schemeClr val="tx2"/>
              </a:solidFill>
              <a:latin typeface="微软雅黑" panose="020B0503020204020204" pitchFamily="34" charset="-122"/>
              <a:ea typeface="微软雅黑" panose="020B0503020204020204" pitchFamily="34" charset="-122"/>
            </a:endParaRPr>
          </a:p>
          <a:p>
            <a:pPr>
              <a:spcBef>
                <a:spcPct val="50000"/>
              </a:spcBef>
            </a:pPr>
            <a:r>
              <a:rPr lang="zh-CN" altLang="en-US" sz="2000" b="1" dirty="0">
                <a:solidFill>
                  <a:schemeClr val="tx2"/>
                </a:solidFill>
                <a:latin typeface="微软雅黑" panose="020B0503020204020204" pitchFamily="34" charset="-122"/>
                <a:ea typeface="微软雅黑" panose="020B0503020204020204" pitchFamily="34" charset="-122"/>
              </a:rPr>
              <a:t>    </a:t>
            </a:r>
            <a:r>
              <a:rPr lang="zh-CN" altLang="en-US" sz="2000" b="1" dirty="0" smtClean="0">
                <a:solidFill>
                  <a:schemeClr val="tx2"/>
                </a:solidFill>
                <a:latin typeface="微软雅黑" panose="020B0503020204020204" pitchFamily="34" charset="-122"/>
                <a:ea typeface="微软雅黑" panose="020B0503020204020204" pitchFamily="34" charset="-122"/>
              </a:rPr>
              <a:t>                          </a:t>
            </a:r>
            <a:r>
              <a:rPr lang="zh-CN" altLang="en-US" sz="3200" b="1" dirty="0">
                <a:solidFill>
                  <a:srgbClr val="FF0000"/>
                </a:solidFill>
                <a:latin typeface="微软雅黑" panose="020B0503020204020204" pitchFamily="34" charset="-122"/>
                <a:ea typeface="微软雅黑" panose="020B0503020204020204" pitchFamily="34" charset="-122"/>
              </a:rPr>
              <a:t>“三种时态”“三种状态”</a:t>
            </a:r>
            <a:endParaRPr lang="zh-CN" altLang="en-US" sz="3200" b="1" dirty="0">
              <a:solidFill>
                <a:srgbClr val="FF0000"/>
              </a:solidFill>
              <a:latin typeface="微软雅黑" panose="020B0503020204020204" pitchFamily="34" charset="-122"/>
              <a:ea typeface="微软雅黑" panose="020B0503020204020204" pitchFamily="34" charset="-122"/>
            </a:endParaRPr>
          </a:p>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  </a:t>
            </a:r>
            <a:r>
              <a:rPr lang="zh-CN" altLang="en-US" sz="3200" b="1" dirty="0" smtClean="0">
                <a:solidFill>
                  <a:srgbClr val="FF0000"/>
                </a:solidFill>
                <a:latin typeface="微软雅黑" panose="020B0503020204020204" pitchFamily="34" charset="-122"/>
                <a:ea typeface="微软雅黑" panose="020B0503020204020204" pitchFamily="34" charset="-122"/>
              </a:rPr>
              <a:t>                 “四个方面”</a:t>
            </a:r>
            <a:r>
              <a:rPr lang="zh-CN" altLang="en-US" sz="3200" b="1" dirty="0">
                <a:solidFill>
                  <a:srgbClr val="FF0000"/>
                </a:solidFill>
                <a:latin typeface="微软雅黑" panose="020B0503020204020204" pitchFamily="34" charset="-122"/>
                <a:ea typeface="微软雅黑" panose="020B0503020204020204" pitchFamily="34" charset="-122"/>
              </a:rPr>
              <a:t>“两个种类”</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8" name="Text Box 4"/>
          <p:cNvSpPr txBox="1">
            <a:spLocks noChangeArrowheads="1"/>
          </p:cNvSpPr>
          <p:nvPr/>
        </p:nvSpPr>
        <p:spPr>
          <a:xfrm>
            <a:off x="1266223" y="1010369"/>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辨识危害</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51542" y="1008068"/>
            <a:ext cx="10900229" cy="197592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a) </a:t>
            </a:r>
            <a:r>
              <a:rPr lang="zh-CN" altLang="en-US" sz="2400" b="1" dirty="0">
                <a:solidFill>
                  <a:schemeClr val="tx2"/>
                </a:solidFill>
                <a:latin typeface="微软雅黑" panose="020B0503020204020204" pitchFamily="34" charset="-122"/>
                <a:ea typeface="微软雅黑" panose="020B0503020204020204" pitchFamily="34" charset="-122"/>
              </a:rPr>
              <a:t>三种时态</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(1) </a:t>
            </a:r>
            <a:r>
              <a:rPr lang="zh-CN" altLang="en-US" sz="2400" b="1" dirty="0">
                <a:solidFill>
                  <a:schemeClr val="tx2"/>
                </a:solidFill>
                <a:latin typeface="微软雅黑" panose="020B0503020204020204" pitchFamily="34" charset="-122"/>
                <a:ea typeface="微软雅黑" panose="020B0503020204020204" pitchFamily="34" charset="-122"/>
              </a:rPr>
              <a:t>过去时态：作业活动及场所过去所遗留</a:t>
            </a:r>
            <a:r>
              <a:rPr lang="zh-CN" altLang="en-US" sz="2400" b="1" dirty="0" smtClean="0">
                <a:solidFill>
                  <a:schemeClr val="tx2"/>
                </a:solidFill>
                <a:latin typeface="微软雅黑" panose="020B0503020204020204" pitchFamily="34" charset="-122"/>
                <a:ea typeface="微软雅黑" panose="020B0503020204020204" pitchFamily="34" charset="-122"/>
              </a:rPr>
              <a:t>的（</a:t>
            </a:r>
            <a:r>
              <a:rPr lang="zh-CN" altLang="en-US" sz="2400" b="1" dirty="0">
                <a:solidFill>
                  <a:schemeClr val="tx2"/>
                </a:solidFill>
                <a:latin typeface="微软雅黑" panose="020B0503020204020204" pitchFamily="34" charset="-122"/>
                <a:ea typeface="微软雅黑" panose="020B0503020204020204" pitchFamily="34" charset="-122"/>
              </a:rPr>
              <a:t>可能时</a:t>
            </a:r>
            <a:r>
              <a:rPr lang="zh-CN" altLang="en-US" sz="2400" b="1" dirty="0" smtClean="0">
                <a:solidFill>
                  <a:schemeClr val="tx2"/>
                </a:solidFill>
                <a:latin typeface="微软雅黑" panose="020B0503020204020204" pitchFamily="34" charset="-122"/>
                <a:ea typeface="微软雅黑" panose="020B0503020204020204" pitchFamily="34" charset="-122"/>
              </a:rPr>
              <a:t>）</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(2) </a:t>
            </a:r>
            <a:r>
              <a:rPr lang="zh-CN" altLang="en-US" sz="2400" b="1" dirty="0">
                <a:solidFill>
                  <a:schemeClr val="tx2"/>
                </a:solidFill>
                <a:latin typeface="微软雅黑" panose="020B0503020204020204" pitchFamily="34" charset="-122"/>
                <a:ea typeface="微软雅黑" panose="020B0503020204020204" pitchFamily="34" charset="-122"/>
              </a:rPr>
              <a:t>现在时态：作业活动及场所在现有（或拟定）控制措施下</a:t>
            </a:r>
            <a:r>
              <a:rPr lang="zh-CN" altLang="en-US" sz="2400" b="1" dirty="0" smtClean="0">
                <a:solidFill>
                  <a:schemeClr val="tx2"/>
                </a:solidFill>
                <a:latin typeface="微软雅黑" panose="020B0503020204020204" pitchFamily="34" charset="-122"/>
                <a:ea typeface="微软雅黑" panose="020B0503020204020204" pitchFamily="34" charset="-122"/>
              </a:rPr>
              <a:t>的</a:t>
            </a:r>
            <a:endParaRPr lang="zh-CN" altLang="en-US" sz="2400" b="1" dirty="0">
              <a:solidFill>
                <a:schemeClr val="tx2"/>
              </a:solidFill>
              <a:latin typeface="微软雅黑" panose="020B0503020204020204" pitchFamily="34" charset="-122"/>
              <a:ea typeface="微软雅黑" panose="020B0503020204020204" pitchFamily="34" charset="-122"/>
            </a:endParaRPr>
          </a:p>
          <a:p>
            <a:pPr marL="0" indent="0" defTabSz="1085850">
              <a:spcBef>
                <a:spcPct val="50000"/>
              </a:spcBef>
              <a:buNone/>
            </a:pPr>
            <a:r>
              <a:rPr lang="en-US" altLang="zh-CN" sz="2400" b="1" dirty="0">
                <a:solidFill>
                  <a:schemeClr val="tx2"/>
                </a:solidFill>
                <a:latin typeface="微软雅黑" panose="020B0503020204020204" pitchFamily="34" charset="-122"/>
                <a:ea typeface="微软雅黑" panose="020B0503020204020204" pitchFamily="34" charset="-122"/>
              </a:rPr>
              <a:t>    (3) </a:t>
            </a:r>
            <a:r>
              <a:rPr lang="zh-CN" altLang="en-US" sz="2400" b="1" dirty="0">
                <a:solidFill>
                  <a:schemeClr val="tx2"/>
                </a:solidFill>
                <a:latin typeface="微软雅黑" panose="020B0503020204020204" pitchFamily="34" charset="-122"/>
                <a:ea typeface="微软雅黑" panose="020B0503020204020204" pitchFamily="34" charset="-122"/>
              </a:rPr>
              <a:t>将来时态：作业活动在开展后可能出现</a:t>
            </a:r>
            <a:r>
              <a:rPr lang="zh-CN" altLang="en-US" sz="2400" b="1" dirty="0" smtClean="0">
                <a:solidFill>
                  <a:schemeClr val="tx2"/>
                </a:solidFill>
                <a:latin typeface="微软雅黑" panose="020B0503020204020204" pitchFamily="34" charset="-122"/>
                <a:ea typeface="微软雅黑" panose="020B0503020204020204" pitchFamily="34" charset="-122"/>
              </a:rPr>
              <a:t>的</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5" name="Rectangle 2"/>
          <p:cNvSpPr>
            <a:spLocks noChangeArrowheads="1"/>
          </p:cNvSpPr>
          <p:nvPr/>
        </p:nvSpPr>
        <p:spPr bwMode="auto">
          <a:xfrm>
            <a:off x="551542" y="3098911"/>
            <a:ext cx="11190515" cy="330552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b</a:t>
            </a:r>
            <a:r>
              <a:rPr lang="zh-CN" altLang="en-US" sz="2400" b="1" dirty="0">
                <a:solidFill>
                  <a:schemeClr val="tx2"/>
                </a:solidFill>
                <a:latin typeface="微软雅黑" panose="020B0503020204020204" pitchFamily="34" charset="-122"/>
                <a:ea typeface="微软雅黑" panose="020B0503020204020204" pitchFamily="34" charset="-122"/>
              </a:rPr>
              <a:t>）三种状态</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(1) </a:t>
            </a:r>
            <a:r>
              <a:rPr lang="zh-CN" altLang="en-US" sz="2400" b="1" dirty="0">
                <a:solidFill>
                  <a:schemeClr val="tx2"/>
                </a:solidFill>
                <a:latin typeface="微软雅黑" panose="020B0503020204020204" pitchFamily="34" charset="-122"/>
                <a:ea typeface="微软雅黑" panose="020B0503020204020204" pitchFamily="34" charset="-122"/>
              </a:rPr>
              <a:t>正常状态（常规）：指正常的活动、经营、服务情况，作业活动按正常的活动、经营、服务流程进行，包括机械设备</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工具等正常</a:t>
            </a:r>
            <a:r>
              <a:rPr lang="zh-CN" altLang="en-US" sz="2400" b="1" dirty="0" smtClean="0">
                <a:solidFill>
                  <a:schemeClr val="tx2"/>
                </a:solidFill>
                <a:latin typeface="微软雅黑" panose="020B0503020204020204" pitchFamily="34" charset="-122"/>
                <a:ea typeface="微软雅黑" panose="020B0503020204020204" pitchFamily="34" charset="-122"/>
              </a:rPr>
              <a:t>工作</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(2) </a:t>
            </a:r>
            <a:r>
              <a:rPr lang="zh-CN" altLang="en-US" sz="2400" b="1" dirty="0">
                <a:solidFill>
                  <a:schemeClr val="tx2"/>
                </a:solidFill>
                <a:latin typeface="微软雅黑" panose="020B0503020204020204" pitchFamily="34" charset="-122"/>
                <a:ea typeface="微软雅黑" panose="020B0503020204020204" pitchFamily="34" charset="-122"/>
              </a:rPr>
              <a:t>异常状态（非常规）：非正常的活动、经营、服务情况，作业活动不能按正常的活动、经营、服务流程进行，包括机械设备的试运转、停机及发生故障和恶劣天气（雨天</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高温</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寒冷</a:t>
            </a:r>
            <a:r>
              <a:rPr lang="zh-CN" altLang="en-US" sz="2400" b="1" dirty="0" smtClean="0">
                <a:solidFill>
                  <a:schemeClr val="tx2"/>
                </a:solidFill>
                <a:latin typeface="微软雅黑" panose="020B0503020204020204" pitchFamily="34" charset="-122"/>
                <a:ea typeface="微软雅黑" panose="020B0503020204020204" pitchFamily="34" charset="-122"/>
              </a:rPr>
              <a:t>）</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    (3) </a:t>
            </a:r>
            <a:r>
              <a:rPr lang="zh-CN" altLang="en-US" sz="2400" b="1" dirty="0">
                <a:solidFill>
                  <a:schemeClr val="tx2"/>
                </a:solidFill>
                <a:latin typeface="微软雅黑" panose="020B0503020204020204" pitchFamily="34" charset="-122"/>
                <a:ea typeface="微软雅黑" panose="020B0503020204020204" pitchFamily="34" charset="-122"/>
              </a:rPr>
              <a:t>紧急状态（事故）：指不能预见何时发生</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可能带来的重大危害，如地震</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火灾</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爆炸、倒塌等</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783771" y="1209721"/>
            <a:ext cx="10348686" cy="188256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eaLnBrk="1" hangingPunct="1">
              <a:lnSpc>
                <a:spcPct val="90000"/>
              </a:lnSpc>
              <a:spcBef>
                <a:spcPct val="500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1pPr>
            <a:lvl2pPr marL="685800" indent="-228600" eaLnBrk="0" hangingPunct="0">
              <a:lnSpc>
                <a:spcPct val="90000"/>
              </a:lnSpc>
              <a:spcBef>
                <a:spcPts val="500"/>
              </a:spcBef>
              <a:buFont typeface="Arial" panose="020B0604020202020204" pitchFamily="34" charset="0"/>
              <a:buChar char="•"/>
              <a:defRPr sz="2400">
                <a:latin typeface="+mn-lt"/>
                <a:ea typeface="+mn-ea"/>
              </a:defRPr>
            </a:lvl2pPr>
            <a:lvl3pPr marL="1143000" indent="-228600" eaLnBrk="0" hangingPunct="0">
              <a:lnSpc>
                <a:spcPct val="90000"/>
              </a:lnSpc>
              <a:spcBef>
                <a:spcPts val="500"/>
              </a:spcBef>
              <a:buFont typeface="Arial" panose="020B0604020202020204" pitchFamily="34" charset="0"/>
              <a:buChar char="•"/>
              <a:defRPr sz="2000">
                <a:latin typeface="+mn-lt"/>
                <a:ea typeface="+mn-ea"/>
              </a:defRPr>
            </a:lvl3pPr>
            <a:lvl4pPr marL="1600200" indent="-228600" eaLnBrk="0" hangingPunct="0">
              <a:lnSpc>
                <a:spcPct val="90000"/>
              </a:lnSpc>
              <a:spcBef>
                <a:spcPts val="500"/>
              </a:spcBef>
              <a:buFont typeface="Arial" panose="020B0604020202020204" pitchFamily="34" charset="0"/>
              <a:buChar char="•"/>
              <a:defRPr>
                <a:latin typeface="+mn-lt"/>
                <a:ea typeface="+mn-ea"/>
              </a:defRPr>
            </a:lvl4pPr>
            <a:lvl5pPr marL="2057400" indent="-228600" eaLnBrk="0" hangingPunct="0">
              <a:lnSpc>
                <a:spcPct val="90000"/>
              </a:lnSpc>
              <a:spcBef>
                <a:spcPts val="500"/>
              </a:spcBef>
              <a:buFont typeface="Arial" panose="020B0604020202020204" pitchFamily="34" charset="0"/>
              <a:buChar char="•"/>
              <a:defRPr>
                <a:latin typeface="+mn-lt"/>
                <a:ea typeface="+mn-ea"/>
              </a:defRPr>
            </a:lvl5pPr>
            <a:lvl6pPr marL="2514600" indent="-228600" fontAlgn="base">
              <a:lnSpc>
                <a:spcPct val="90000"/>
              </a:lnSpc>
              <a:spcBef>
                <a:spcPts val="500"/>
              </a:spcBef>
              <a:spcAft>
                <a:spcPct val="0"/>
              </a:spcAft>
              <a:buFont typeface="Arial" panose="020B0604020202020204" pitchFamily="34" charset="0"/>
              <a:buChar char="•"/>
              <a:defRPr>
                <a:latin typeface="+mn-lt"/>
                <a:ea typeface="+mn-ea"/>
              </a:defRPr>
            </a:lvl6pPr>
            <a:lvl7pPr marL="2971800" indent="-228600" fontAlgn="base">
              <a:lnSpc>
                <a:spcPct val="90000"/>
              </a:lnSpc>
              <a:spcBef>
                <a:spcPts val="500"/>
              </a:spcBef>
              <a:spcAft>
                <a:spcPct val="0"/>
              </a:spcAft>
              <a:buFont typeface="Arial" panose="020B0604020202020204" pitchFamily="34" charset="0"/>
              <a:buChar char="•"/>
              <a:defRPr>
                <a:latin typeface="+mn-lt"/>
                <a:ea typeface="+mn-ea"/>
              </a:defRPr>
            </a:lvl7pPr>
            <a:lvl8pPr marL="3429000" indent="-228600" fontAlgn="base">
              <a:lnSpc>
                <a:spcPct val="90000"/>
              </a:lnSpc>
              <a:spcBef>
                <a:spcPts val="500"/>
              </a:spcBef>
              <a:spcAft>
                <a:spcPct val="0"/>
              </a:spcAft>
              <a:buFont typeface="Arial" panose="020B0604020202020204" pitchFamily="34" charset="0"/>
              <a:buChar char="•"/>
              <a:defRPr>
                <a:latin typeface="+mn-lt"/>
                <a:ea typeface="+mn-ea"/>
              </a:defRPr>
            </a:lvl8pPr>
            <a:lvl9pPr marL="3886200" indent="-228600" fontAlgn="base">
              <a:lnSpc>
                <a:spcPct val="90000"/>
              </a:lnSpc>
              <a:spcBef>
                <a:spcPts val="500"/>
              </a:spcBef>
              <a:spcAft>
                <a:spcPct val="0"/>
              </a:spcAft>
              <a:buFont typeface="Arial" panose="020B0604020202020204" pitchFamily="34" charset="0"/>
              <a:buChar char="•"/>
              <a:defRPr>
                <a:latin typeface="+mn-lt"/>
                <a:ea typeface="+mn-ea"/>
              </a:defRPr>
            </a:lvl9pPr>
          </a:lstStyle>
          <a:p>
            <a:r>
              <a:rPr lang="en-US" altLang="zh-CN" sz="2400" dirty="0"/>
              <a:t>c) </a:t>
            </a:r>
            <a:r>
              <a:rPr lang="zh-CN" altLang="en-US" sz="2400" dirty="0"/>
              <a:t>两个种类：</a:t>
            </a:r>
            <a:endParaRPr lang="zh-CN" altLang="en-US" sz="2400" dirty="0"/>
          </a:p>
          <a:p>
            <a:pPr marL="457200" lvl="1" indent="0">
              <a:buNone/>
            </a:pPr>
            <a:r>
              <a:rPr lang="zh-CN" altLang="en-US" b="1" dirty="0">
                <a:solidFill>
                  <a:schemeClr val="tx2"/>
                </a:solidFill>
                <a:latin typeface="微软雅黑" panose="020B0503020204020204" pitchFamily="34" charset="-122"/>
                <a:ea typeface="微软雅黑" panose="020B0503020204020204" pitchFamily="34" charset="-122"/>
              </a:rPr>
              <a:t>（</a:t>
            </a:r>
            <a:r>
              <a:rPr lang="en-US" altLang="zh-CN" b="1" dirty="0">
                <a:solidFill>
                  <a:schemeClr val="tx2"/>
                </a:solidFill>
                <a:latin typeface="微软雅黑" panose="020B0503020204020204" pitchFamily="34" charset="-122"/>
                <a:ea typeface="微软雅黑" panose="020B0503020204020204" pitchFamily="34" charset="-122"/>
              </a:rPr>
              <a:t>1</a:t>
            </a:r>
            <a:r>
              <a:rPr lang="zh-CN" altLang="en-US" b="1" dirty="0">
                <a:solidFill>
                  <a:schemeClr val="tx2"/>
                </a:solidFill>
                <a:latin typeface="微软雅黑" panose="020B0503020204020204" pitchFamily="34" charset="-122"/>
                <a:ea typeface="微软雅黑" panose="020B0503020204020204" pitchFamily="34" charset="-122"/>
              </a:rPr>
              <a:t>）第一类危险源：存在的、可能发生意外释放的能量（能源或能量载体）或危险</a:t>
            </a:r>
            <a:r>
              <a:rPr lang="zh-CN" altLang="en-US" b="1" dirty="0" smtClean="0">
                <a:solidFill>
                  <a:schemeClr val="tx2"/>
                </a:solidFill>
                <a:latin typeface="微软雅黑" panose="020B0503020204020204" pitchFamily="34" charset="-122"/>
                <a:ea typeface="微软雅黑" panose="020B0503020204020204" pitchFamily="34" charset="-122"/>
              </a:rPr>
              <a:t>物质  </a:t>
            </a:r>
            <a:endParaRPr lang="zh-CN" altLang="en-US" b="1" dirty="0">
              <a:solidFill>
                <a:schemeClr val="tx2"/>
              </a:solidFill>
              <a:latin typeface="微软雅黑" panose="020B0503020204020204" pitchFamily="34" charset="-122"/>
              <a:ea typeface="微软雅黑" panose="020B0503020204020204" pitchFamily="34" charset="-122"/>
            </a:endParaRPr>
          </a:p>
          <a:p>
            <a:pPr marL="457200" lvl="1" indent="0">
              <a:buNone/>
            </a:pPr>
            <a:r>
              <a:rPr lang="zh-CN" altLang="en-US" b="1" dirty="0">
                <a:solidFill>
                  <a:schemeClr val="tx2"/>
                </a:solidFill>
                <a:latin typeface="微软雅黑" panose="020B0503020204020204" pitchFamily="34" charset="-122"/>
                <a:ea typeface="微软雅黑" panose="020B0503020204020204" pitchFamily="34" charset="-122"/>
              </a:rPr>
              <a:t>（</a:t>
            </a:r>
            <a:r>
              <a:rPr lang="en-US" altLang="zh-CN" b="1" dirty="0">
                <a:solidFill>
                  <a:schemeClr val="tx2"/>
                </a:solidFill>
                <a:latin typeface="微软雅黑" panose="020B0503020204020204" pitchFamily="34" charset="-122"/>
                <a:ea typeface="微软雅黑" panose="020B0503020204020204" pitchFamily="34" charset="-122"/>
              </a:rPr>
              <a:t>2</a:t>
            </a:r>
            <a:r>
              <a:rPr lang="zh-CN" altLang="en-US" b="1" dirty="0">
                <a:solidFill>
                  <a:schemeClr val="tx2"/>
                </a:solidFill>
                <a:latin typeface="微软雅黑" panose="020B0503020204020204" pitchFamily="34" charset="-122"/>
                <a:ea typeface="微软雅黑" panose="020B0503020204020204" pitchFamily="34" charset="-122"/>
              </a:rPr>
              <a:t>）第二类危险源：可能引发事故或伤害的人的不安全行为、物的不安全状态、作业环境的不良因素、管理缺陷</a:t>
            </a:r>
            <a:r>
              <a:rPr lang="zh-CN" altLang="en-US" b="1" dirty="0" smtClean="0">
                <a:solidFill>
                  <a:schemeClr val="tx2"/>
                </a:solidFill>
                <a:latin typeface="微软雅黑" panose="020B0503020204020204" pitchFamily="34" charset="-122"/>
                <a:ea typeface="微软雅黑" panose="020B0503020204020204" pitchFamily="34" charset="-122"/>
              </a:rPr>
              <a:t>等</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5" name="Text Box 2"/>
          <p:cNvSpPr txBox="1">
            <a:spLocks noChangeArrowheads="1"/>
          </p:cNvSpPr>
          <p:nvPr/>
        </p:nvSpPr>
        <p:spPr bwMode="auto">
          <a:xfrm>
            <a:off x="783770" y="3354509"/>
            <a:ext cx="10479316" cy="286027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indent="0" eaLnBrk="1" hangingPunct="1">
              <a:lnSpc>
                <a:spcPct val="90000"/>
              </a:lnSpc>
              <a:spcBef>
                <a:spcPct val="500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1pPr>
            <a:lvl2pPr marL="457200" lvl="1" indent="0" eaLnBrk="0" hangingPunct="0">
              <a:lnSpc>
                <a:spcPct val="90000"/>
              </a:lnSpc>
              <a:spcBef>
                <a:spcPts val="500"/>
              </a:spcBef>
              <a:buFont typeface="Arial" panose="020B0604020202020204" pitchFamily="34" charset="0"/>
              <a:buNone/>
              <a:defRPr sz="2000" b="1">
                <a:solidFill>
                  <a:schemeClr val="tx2"/>
                </a:solidFill>
                <a:latin typeface="微软雅黑" panose="020B0503020204020204" pitchFamily="34" charset="-122"/>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latin typeface="+mn-lt"/>
                <a:ea typeface="+mn-ea"/>
              </a:defRPr>
            </a:lvl3pPr>
            <a:lvl4pPr marL="1600200" indent="-228600" eaLnBrk="0" hangingPunct="0">
              <a:lnSpc>
                <a:spcPct val="90000"/>
              </a:lnSpc>
              <a:spcBef>
                <a:spcPts val="500"/>
              </a:spcBef>
              <a:buFont typeface="Arial" panose="020B0604020202020204" pitchFamily="34" charset="0"/>
              <a:buChar char="•"/>
              <a:defRPr>
                <a:latin typeface="+mn-lt"/>
                <a:ea typeface="+mn-ea"/>
              </a:defRPr>
            </a:lvl4pPr>
            <a:lvl5pPr marL="2057400" indent="-228600" eaLnBrk="0" hangingPunct="0">
              <a:lnSpc>
                <a:spcPct val="90000"/>
              </a:lnSpc>
              <a:spcBef>
                <a:spcPts val="500"/>
              </a:spcBef>
              <a:buFont typeface="Arial" panose="020B0604020202020204" pitchFamily="34" charset="0"/>
              <a:buChar char="•"/>
              <a:defRPr>
                <a:latin typeface="+mn-lt"/>
                <a:ea typeface="+mn-ea"/>
              </a:defRPr>
            </a:lvl5pPr>
            <a:lvl6pPr marL="2514600" indent="-228600" fontAlgn="base">
              <a:lnSpc>
                <a:spcPct val="90000"/>
              </a:lnSpc>
              <a:spcBef>
                <a:spcPts val="500"/>
              </a:spcBef>
              <a:spcAft>
                <a:spcPct val="0"/>
              </a:spcAft>
              <a:buFont typeface="Arial" panose="020B0604020202020204" pitchFamily="34" charset="0"/>
              <a:buChar char="•"/>
              <a:defRPr>
                <a:latin typeface="+mn-lt"/>
                <a:ea typeface="+mn-ea"/>
              </a:defRPr>
            </a:lvl6pPr>
            <a:lvl7pPr marL="2971800" indent="-228600" fontAlgn="base">
              <a:lnSpc>
                <a:spcPct val="90000"/>
              </a:lnSpc>
              <a:spcBef>
                <a:spcPts val="500"/>
              </a:spcBef>
              <a:spcAft>
                <a:spcPct val="0"/>
              </a:spcAft>
              <a:buFont typeface="Arial" panose="020B0604020202020204" pitchFamily="34" charset="0"/>
              <a:buChar char="•"/>
              <a:defRPr>
                <a:latin typeface="+mn-lt"/>
                <a:ea typeface="+mn-ea"/>
              </a:defRPr>
            </a:lvl7pPr>
            <a:lvl8pPr marL="3429000" indent="-228600" fontAlgn="base">
              <a:lnSpc>
                <a:spcPct val="90000"/>
              </a:lnSpc>
              <a:spcBef>
                <a:spcPts val="500"/>
              </a:spcBef>
              <a:spcAft>
                <a:spcPct val="0"/>
              </a:spcAft>
              <a:buFont typeface="Arial" panose="020B0604020202020204" pitchFamily="34" charset="0"/>
              <a:buChar char="•"/>
              <a:defRPr>
                <a:latin typeface="+mn-lt"/>
                <a:ea typeface="+mn-ea"/>
              </a:defRPr>
            </a:lvl8pPr>
            <a:lvl9pPr marL="3886200" indent="-228600" fontAlgn="base">
              <a:lnSpc>
                <a:spcPct val="90000"/>
              </a:lnSpc>
              <a:spcBef>
                <a:spcPts val="500"/>
              </a:spcBef>
              <a:spcAft>
                <a:spcPct val="0"/>
              </a:spcAft>
              <a:buFont typeface="Arial" panose="020B0604020202020204" pitchFamily="34" charset="0"/>
              <a:buChar char="•"/>
              <a:defRPr>
                <a:latin typeface="+mn-lt"/>
                <a:ea typeface="+mn-ea"/>
              </a:defRPr>
            </a:lvl9pPr>
          </a:lstStyle>
          <a:p>
            <a:r>
              <a:rPr lang="en-US" altLang="zh-CN" sz="2400" dirty="0"/>
              <a:t>d) </a:t>
            </a:r>
            <a:r>
              <a:rPr lang="zh-CN" altLang="en-US" sz="2400" dirty="0"/>
              <a:t>四个方面：</a:t>
            </a:r>
            <a:endParaRPr lang="zh-CN" altLang="en-US" sz="2400" dirty="0"/>
          </a:p>
          <a:p>
            <a:r>
              <a:rPr lang="zh-CN" altLang="en-US" sz="2400" dirty="0"/>
              <a:t>     </a:t>
            </a:r>
            <a:r>
              <a:rPr lang="zh-CN" altLang="en-US" sz="2400" dirty="0" smtClean="0"/>
              <a:t>按</a:t>
            </a:r>
            <a:r>
              <a:rPr lang="en-US" altLang="zh-CN" sz="2400" dirty="0" smtClean="0"/>
              <a:t>《</a:t>
            </a:r>
            <a:r>
              <a:rPr lang="zh-CN" altLang="en-US" sz="2400" dirty="0"/>
              <a:t>生产过程危险和有害因素分类与代码</a:t>
            </a:r>
            <a:r>
              <a:rPr lang="en-US" altLang="zh-CN" sz="2400" dirty="0"/>
              <a:t>》 ( GB/T13861-2009</a:t>
            </a:r>
            <a:r>
              <a:rPr lang="zh-CN" altLang="en-US" sz="2400" dirty="0" smtClean="0"/>
              <a:t>）分为</a:t>
            </a:r>
            <a:r>
              <a:rPr lang="zh-CN" altLang="en-US" sz="2400" dirty="0"/>
              <a:t>四类；</a:t>
            </a:r>
            <a:endParaRPr lang="zh-CN" altLang="en-US" sz="2400" dirty="0"/>
          </a:p>
          <a:p>
            <a:pPr lvl="1"/>
            <a:r>
              <a:rPr lang="zh-CN" altLang="en-US" sz="2400" dirty="0"/>
              <a:t> 人的因素；</a:t>
            </a:r>
            <a:endParaRPr lang="zh-CN" altLang="en-US" sz="2400" dirty="0"/>
          </a:p>
          <a:p>
            <a:pPr lvl="1"/>
            <a:r>
              <a:rPr lang="zh-CN" altLang="en-US" sz="2400" dirty="0"/>
              <a:t> 物的因素；</a:t>
            </a:r>
            <a:endParaRPr lang="zh-CN" altLang="en-US" sz="2400" dirty="0"/>
          </a:p>
          <a:p>
            <a:pPr lvl="1"/>
            <a:r>
              <a:rPr lang="zh-CN" altLang="en-US" sz="2400" dirty="0"/>
              <a:t> 环境因素；</a:t>
            </a:r>
            <a:endParaRPr lang="zh-CN" altLang="en-US" sz="2400" dirty="0"/>
          </a:p>
          <a:p>
            <a:pPr lvl="1"/>
            <a:r>
              <a:rPr lang="zh-CN" altLang="en-US" sz="2400" dirty="0"/>
              <a:t> 管理因素。</a:t>
            </a:r>
            <a:endParaRPr lang="zh-CN" altLang="en-US" sz="2400" dirty="0"/>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58437" y="195715"/>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40229" y="1021922"/>
            <a:ext cx="11030857" cy="127419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(2) </a:t>
            </a:r>
            <a:r>
              <a:rPr lang="zh-CN" altLang="en-US" sz="2400" b="1" dirty="0">
                <a:solidFill>
                  <a:schemeClr val="tx2"/>
                </a:solidFill>
                <a:latin typeface="微软雅黑" panose="020B0503020204020204" pitchFamily="34" charset="-122"/>
                <a:ea typeface="微软雅黑" panose="020B0503020204020204" pitchFamily="34" charset="-122"/>
              </a:rPr>
              <a:t>可能导致的事故：</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参照国家标准</a:t>
            </a:r>
            <a:r>
              <a:rPr lang="en-US" altLang="zh-CN" sz="2400" b="1" dirty="0">
                <a:solidFill>
                  <a:schemeClr val="tx2"/>
                </a:solidFill>
                <a:latin typeface="微软雅黑" panose="020B0503020204020204" pitchFamily="34" charset="-122"/>
                <a:ea typeface="微软雅黑" panose="020B0503020204020204" pitchFamily="34" charset="-122"/>
              </a:rPr>
              <a:t>GB6441—1986《</a:t>
            </a:r>
            <a:r>
              <a:rPr lang="zh-CN" altLang="en-US" sz="2400" b="1" dirty="0">
                <a:solidFill>
                  <a:schemeClr val="tx2"/>
                </a:solidFill>
                <a:latin typeface="微软雅黑" panose="020B0503020204020204" pitchFamily="34" charset="-122"/>
                <a:ea typeface="微软雅黑" panose="020B0503020204020204" pitchFamily="34" charset="-122"/>
              </a:rPr>
              <a:t>企业职业伤亡事故分类标准</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，综合考虑起因物、引起事故的先发的诱导性原因、致害物、伤害方式等，将事故分为</a:t>
            </a:r>
            <a:r>
              <a:rPr lang="en-US" altLang="zh-CN" sz="2400" b="1" dirty="0">
                <a:solidFill>
                  <a:schemeClr val="tx2"/>
                </a:solidFill>
                <a:latin typeface="微软雅黑" panose="020B0503020204020204" pitchFamily="34" charset="-122"/>
                <a:ea typeface="微软雅黑" panose="020B0503020204020204" pitchFamily="34" charset="-122"/>
              </a:rPr>
              <a:t>20</a:t>
            </a:r>
            <a:r>
              <a:rPr lang="zh-CN" altLang="en-US" sz="2400" b="1" dirty="0">
                <a:solidFill>
                  <a:schemeClr val="tx2"/>
                </a:solidFill>
                <a:latin typeface="微软雅黑" panose="020B0503020204020204" pitchFamily="34" charset="-122"/>
                <a:ea typeface="微软雅黑" panose="020B0503020204020204" pitchFamily="34" charset="-122"/>
              </a:rPr>
              <a:t>类。</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41987" name="Text Box 4"/>
          <p:cNvSpPr txBox="1">
            <a:spLocks noChangeArrowheads="1"/>
          </p:cNvSpPr>
          <p:nvPr/>
        </p:nvSpPr>
        <p:spPr bwMode="auto">
          <a:xfrm>
            <a:off x="2788557" y="2415791"/>
            <a:ext cx="6934200" cy="3905250"/>
          </a:xfrm>
          <a:prstGeom prst="rect">
            <a:avLst/>
          </a:prstGeom>
          <a:solidFill>
            <a:schemeClr val="bg1"/>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076" tIns="43537" rIns="87076" bIns="43537">
            <a:spAutoFit/>
          </a:bodyPr>
          <a:lstStyle>
            <a:lvl1pPr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defTabSz="8699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defTabSz="869950"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nSpc>
                <a:spcPct val="125000"/>
              </a:lnSpc>
            </a:pPr>
            <a:r>
              <a:rPr lang="en-US" altLang="zh-CN" sz="2000" b="1" dirty="0">
                <a:solidFill>
                  <a:schemeClr val="tx1"/>
                </a:solidFill>
                <a:latin typeface="微软雅黑" panose="020B0503020204020204" pitchFamily="34" charset="-122"/>
                <a:ea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rPr>
              <a:t>）物体打击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2</a:t>
            </a:r>
            <a:r>
              <a:rPr lang="zh-CN" altLang="en-US" sz="2000" b="1" dirty="0">
                <a:solidFill>
                  <a:schemeClr val="tx1"/>
                </a:solidFill>
                <a:latin typeface="微软雅黑" panose="020B0503020204020204" pitchFamily="34" charset="-122"/>
                <a:ea typeface="微软雅黑" panose="020B0503020204020204" pitchFamily="34" charset="-122"/>
              </a:rPr>
              <a:t>）车辆伤害</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3</a:t>
            </a:r>
            <a:r>
              <a:rPr lang="zh-CN" altLang="en-US" sz="2000" b="1" dirty="0">
                <a:solidFill>
                  <a:schemeClr val="tx1"/>
                </a:solidFill>
                <a:latin typeface="微软雅黑" panose="020B0503020204020204" pitchFamily="34" charset="-122"/>
                <a:ea typeface="微软雅黑" panose="020B0503020204020204" pitchFamily="34" charset="-122"/>
              </a:rPr>
              <a:t>）机械伤害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4</a:t>
            </a:r>
            <a:r>
              <a:rPr lang="zh-CN" altLang="en-US" sz="2000" b="1" dirty="0">
                <a:solidFill>
                  <a:schemeClr val="tx1"/>
                </a:solidFill>
                <a:latin typeface="微软雅黑" panose="020B0503020204020204" pitchFamily="34" charset="-122"/>
                <a:ea typeface="微软雅黑" panose="020B0503020204020204" pitchFamily="34" charset="-122"/>
              </a:rPr>
              <a:t>）起重伤害</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5</a:t>
            </a:r>
            <a:r>
              <a:rPr lang="zh-CN" altLang="en-US" sz="2000" b="1" dirty="0">
                <a:solidFill>
                  <a:schemeClr val="tx1"/>
                </a:solidFill>
                <a:latin typeface="微软雅黑" panose="020B0503020204020204" pitchFamily="34" charset="-122"/>
                <a:ea typeface="微软雅黑" panose="020B0503020204020204" pitchFamily="34" charset="-122"/>
              </a:rPr>
              <a:t>）触电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6</a:t>
            </a:r>
            <a:r>
              <a:rPr lang="zh-CN" altLang="en-US" sz="2000" b="1" dirty="0">
                <a:solidFill>
                  <a:schemeClr val="tx1"/>
                </a:solidFill>
                <a:latin typeface="微软雅黑" panose="020B0503020204020204" pitchFamily="34" charset="-122"/>
                <a:ea typeface="微软雅黑" panose="020B0503020204020204" pitchFamily="34" charset="-122"/>
              </a:rPr>
              <a:t>）淹溺</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7</a:t>
            </a:r>
            <a:r>
              <a:rPr lang="zh-CN" altLang="en-US" sz="2000" b="1" dirty="0">
                <a:solidFill>
                  <a:schemeClr val="tx1"/>
                </a:solidFill>
                <a:latin typeface="微软雅黑" panose="020B0503020204020204" pitchFamily="34" charset="-122"/>
                <a:ea typeface="微软雅黑" panose="020B0503020204020204" pitchFamily="34" charset="-122"/>
              </a:rPr>
              <a:t>）灼烫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8</a:t>
            </a:r>
            <a:r>
              <a:rPr lang="zh-CN" altLang="en-US" sz="2000" b="1" dirty="0">
                <a:solidFill>
                  <a:schemeClr val="tx1"/>
                </a:solidFill>
                <a:latin typeface="微软雅黑" panose="020B0503020204020204" pitchFamily="34" charset="-122"/>
                <a:ea typeface="微软雅黑" panose="020B0503020204020204" pitchFamily="34" charset="-122"/>
              </a:rPr>
              <a:t>）火灾</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9</a:t>
            </a:r>
            <a:r>
              <a:rPr lang="zh-CN" altLang="en-US" sz="2000" b="1" dirty="0">
                <a:solidFill>
                  <a:schemeClr val="tx1"/>
                </a:solidFill>
                <a:latin typeface="微软雅黑" panose="020B0503020204020204" pitchFamily="34" charset="-122"/>
                <a:ea typeface="微软雅黑" panose="020B0503020204020204" pitchFamily="34" charset="-122"/>
              </a:rPr>
              <a:t>）高处坠落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10</a:t>
            </a:r>
            <a:r>
              <a:rPr lang="zh-CN" altLang="en-US" sz="2000" b="1" dirty="0">
                <a:solidFill>
                  <a:schemeClr val="tx1"/>
                </a:solidFill>
                <a:latin typeface="微软雅黑" panose="020B0503020204020204" pitchFamily="34" charset="-122"/>
                <a:ea typeface="微软雅黑" panose="020B0503020204020204" pitchFamily="34" charset="-122"/>
              </a:rPr>
              <a:t>）坍塌</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11</a:t>
            </a:r>
            <a:r>
              <a:rPr lang="zh-CN" altLang="en-US" sz="2000" b="1" dirty="0">
                <a:solidFill>
                  <a:schemeClr val="tx1"/>
                </a:solidFill>
                <a:latin typeface="微软雅黑" panose="020B0503020204020204" pitchFamily="34" charset="-122"/>
                <a:ea typeface="微软雅黑" panose="020B0503020204020204" pitchFamily="34" charset="-122"/>
              </a:rPr>
              <a:t>）冒顶片帮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12</a:t>
            </a:r>
            <a:r>
              <a:rPr lang="zh-CN" altLang="en-US" sz="2000" b="1" dirty="0">
                <a:solidFill>
                  <a:schemeClr val="tx1"/>
                </a:solidFill>
                <a:latin typeface="微软雅黑" panose="020B0503020204020204" pitchFamily="34" charset="-122"/>
                <a:ea typeface="微软雅黑" panose="020B0503020204020204" pitchFamily="34" charset="-122"/>
              </a:rPr>
              <a:t>）透水</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13</a:t>
            </a:r>
            <a:r>
              <a:rPr lang="zh-CN" altLang="en-US" sz="2000" b="1" dirty="0">
                <a:solidFill>
                  <a:schemeClr val="tx1"/>
                </a:solidFill>
                <a:latin typeface="微软雅黑" panose="020B0503020204020204" pitchFamily="34" charset="-122"/>
                <a:ea typeface="微软雅黑" panose="020B0503020204020204" pitchFamily="34" charset="-122"/>
              </a:rPr>
              <a:t>）放炮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14</a:t>
            </a:r>
            <a:r>
              <a:rPr lang="zh-CN" altLang="en-US" sz="2000" b="1" dirty="0">
                <a:solidFill>
                  <a:schemeClr val="tx1"/>
                </a:solidFill>
                <a:latin typeface="微软雅黑" panose="020B0503020204020204" pitchFamily="34" charset="-122"/>
                <a:ea typeface="微软雅黑" panose="020B0503020204020204" pitchFamily="34" charset="-122"/>
              </a:rPr>
              <a:t>）火药爆炸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15</a:t>
            </a:r>
            <a:r>
              <a:rPr lang="zh-CN" altLang="en-US" sz="2000" b="1" dirty="0">
                <a:solidFill>
                  <a:schemeClr val="tx1"/>
                </a:solidFill>
                <a:latin typeface="微软雅黑" panose="020B0503020204020204" pitchFamily="34" charset="-122"/>
                <a:ea typeface="微软雅黑" panose="020B0503020204020204" pitchFamily="34" charset="-122"/>
              </a:rPr>
              <a:t>）瓦斯爆炸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16</a:t>
            </a:r>
            <a:r>
              <a:rPr lang="zh-CN" altLang="en-US" sz="2000" b="1" dirty="0">
                <a:solidFill>
                  <a:schemeClr val="tx1"/>
                </a:solidFill>
                <a:latin typeface="微软雅黑" panose="020B0503020204020204" pitchFamily="34" charset="-122"/>
                <a:ea typeface="微软雅黑" panose="020B0503020204020204" pitchFamily="34" charset="-122"/>
              </a:rPr>
              <a:t>）锅炉爆炸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17</a:t>
            </a:r>
            <a:r>
              <a:rPr lang="zh-CN" altLang="en-US" sz="2000" b="1" dirty="0">
                <a:solidFill>
                  <a:schemeClr val="tx1"/>
                </a:solidFill>
                <a:latin typeface="微软雅黑" panose="020B0503020204020204" pitchFamily="34" charset="-122"/>
                <a:ea typeface="微软雅黑" panose="020B0503020204020204" pitchFamily="34" charset="-122"/>
              </a:rPr>
              <a:t>）容器爆炸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smtClean="0">
                <a:solidFill>
                  <a:schemeClr val="tx1"/>
                </a:solidFill>
                <a:latin typeface="微软雅黑" panose="020B0503020204020204" pitchFamily="34" charset="-122"/>
                <a:ea typeface="微软雅黑" panose="020B0503020204020204" pitchFamily="34" charset="-122"/>
              </a:rPr>
              <a:t>18</a:t>
            </a:r>
            <a:r>
              <a:rPr lang="zh-CN" altLang="en-US" sz="2000" b="1" dirty="0">
                <a:solidFill>
                  <a:schemeClr val="tx1"/>
                </a:solidFill>
                <a:latin typeface="微软雅黑" panose="020B0503020204020204" pitchFamily="34" charset="-122"/>
                <a:ea typeface="微软雅黑" panose="020B0503020204020204" pitchFamily="34" charset="-122"/>
              </a:rPr>
              <a:t>）其它爆炸</a:t>
            </a:r>
            <a:br>
              <a:rPr lang="zh-CN" altLang="en-US" sz="2000" b="1" dirty="0">
                <a:solidFill>
                  <a:schemeClr val="tx1"/>
                </a:solidFill>
                <a:latin typeface="微软雅黑" panose="020B0503020204020204" pitchFamily="34" charset="-122"/>
                <a:ea typeface="微软雅黑" panose="020B0503020204020204" pitchFamily="34" charset="-122"/>
              </a:rPr>
            </a:br>
            <a:r>
              <a:rPr lang="en-US" altLang="zh-CN" sz="2000" b="1" dirty="0">
                <a:solidFill>
                  <a:schemeClr val="tx1"/>
                </a:solidFill>
                <a:latin typeface="微软雅黑" panose="020B0503020204020204" pitchFamily="34" charset="-122"/>
                <a:ea typeface="微软雅黑" panose="020B0503020204020204" pitchFamily="34" charset="-122"/>
              </a:rPr>
              <a:t>19</a:t>
            </a:r>
            <a:r>
              <a:rPr lang="zh-CN" altLang="en-US" sz="2000" b="1" dirty="0">
                <a:solidFill>
                  <a:schemeClr val="tx1"/>
                </a:solidFill>
                <a:latin typeface="微软雅黑" panose="020B0503020204020204" pitchFamily="34" charset="-122"/>
                <a:ea typeface="微软雅黑" panose="020B0503020204020204" pitchFamily="34" charset="-122"/>
              </a:rPr>
              <a:t>）中毒和窒息          </a:t>
            </a:r>
            <a:r>
              <a:rPr lang="zh-CN" altLang="en-US" sz="2000" b="1" dirty="0" smtClean="0">
                <a:solidFill>
                  <a:schemeClr val="tx1"/>
                </a:solidFill>
                <a:latin typeface="微软雅黑" panose="020B0503020204020204" pitchFamily="34" charset="-122"/>
                <a:ea typeface="微软雅黑" panose="020B0503020204020204" pitchFamily="34" charset="-122"/>
              </a:rPr>
              <a:t>         </a:t>
            </a:r>
            <a:r>
              <a:rPr lang="en-US" altLang="zh-CN" sz="2000" b="1" dirty="0">
                <a:solidFill>
                  <a:schemeClr val="tx1"/>
                </a:solidFill>
                <a:latin typeface="微软雅黑" panose="020B0503020204020204" pitchFamily="34" charset="-122"/>
                <a:ea typeface="微软雅黑" panose="020B0503020204020204" pitchFamily="34" charset="-122"/>
              </a:rPr>
              <a:t>20</a:t>
            </a:r>
            <a:r>
              <a:rPr lang="zh-CN" altLang="en-US" sz="2000" b="1" dirty="0">
                <a:solidFill>
                  <a:schemeClr val="tx1"/>
                </a:solidFill>
                <a:latin typeface="微软雅黑" panose="020B0503020204020204" pitchFamily="34" charset="-122"/>
                <a:ea typeface="微软雅黑" panose="020B0503020204020204" pitchFamily="34" charset="-122"/>
              </a:rPr>
              <a:t>）其它伤害</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2" name="TextBox 1">
            <a:hlinkClick r:id="rId1" action="ppaction://hlinkfile"/>
          </p:cNvPr>
          <p:cNvSpPr txBox="1"/>
          <p:nvPr/>
        </p:nvSpPr>
        <p:spPr>
          <a:xfrm>
            <a:off x="10160000" y="5736266"/>
            <a:ext cx="1727201" cy="584775"/>
          </a:xfrm>
          <a:prstGeom prst="rect">
            <a:avLst/>
          </a:prstGeom>
          <a:noFill/>
        </p:spPr>
        <p:txBody>
          <a:bodyPr wrap="squar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职业病</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7550" y="1162804"/>
            <a:ext cx="10777764" cy="301005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(3) </a:t>
            </a:r>
            <a:r>
              <a:rPr lang="zh-CN" altLang="en-US" sz="2400" b="1" dirty="0" smtClean="0">
                <a:solidFill>
                  <a:schemeClr val="tx2"/>
                </a:solidFill>
                <a:latin typeface="微软雅黑" panose="020B0503020204020204" pitchFamily="34" charset="-122"/>
                <a:ea typeface="微软雅黑" panose="020B0503020204020204" pitchFamily="34" charset="-122"/>
              </a:rPr>
              <a:t>危险源描述</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描述每</a:t>
            </a:r>
            <a:r>
              <a:rPr lang="zh-CN" altLang="en-US" sz="2400" b="1" dirty="0" smtClean="0">
                <a:solidFill>
                  <a:schemeClr val="tx2"/>
                </a:solidFill>
                <a:latin typeface="微软雅黑" panose="020B0503020204020204" pitchFamily="34" charset="-122"/>
                <a:ea typeface="微软雅黑" panose="020B0503020204020204" pitchFamily="34" charset="-122"/>
              </a:rPr>
              <a:t>一</a:t>
            </a:r>
            <a:r>
              <a:rPr lang="zh-CN" altLang="en-US" sz="2400" b="1" dirty="0">
                <a:solidFill>
                  <a:schemeClr val="tx2"/>
                </a:solidFill>
                <a:latin typeface="微软雅黑" panose="020B0503020204020204" pitchFamily="34" charset="-122"/>
                <a:ea typeface="微软雅黑" panose="020B0503020204020204" pitchFamily="34" charset="-122"/>
              </a:rPr>
              <a:t>危险源</a:t>
            </a:r>
            <a:r>
              <a:rPr lang="zh-CN" altLang="en-US" sz="2400" b="1" dirty="0" smtClean="0">
                <a:solidFill>
                  <a:schemeClr val="tx2"/>
                </a:solidFill>
                <a:latin typeface="微软雅黑" panose="020B0503020204020204" pitchFamily="34" charset="-122"/>
                <a:ea typeface="微软雅黑" panose="020B0503020204020204" pitchFamily="34" charset="-122"/>
              </a:rPr>
              <a:t>的</a:t>
            </a:r>
            <a:r>
              <a:rPr lang="zh-CN" altLang="en-US" sz="2400" b="1" dirty="0">
                <a:solidFill>
                  <a:schemeClr val="tx2"/>
                </a:solidFill>
                <a:latin typeface="微软雅黑" panose="020B0503020204020204" pitchFamily="34" charset="-122"/>
                <a:ea typeface="微软雅黑" panose="020B0503020204020204" pitchFamily="34" charset="-122"/>
              </a:rPr>
              <a:t>详细信息，应包括以下内容：</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危险源类型</a:t>
            </a:r>
            <a:r>
              <a:rPr lang="zh-CN" altLang="en-US" sz="2400" b="1" dirty="0">
                <a:solidFill>
                  <a:schemeClr val="tx2"/>
                </a:solidFill>
                <a:latin typeface="微软雅黑" panose="020B0503020204020204" pitchFamily="34" charset="-122"/>
                <a:ea typeface="微软雅黑" panose="020B0503020204020204" pitchFamily="34" charset="-122"/>
              </a:rPr>
              <a:t>；</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可能发生的事故类型；</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发生</a:t>
            </a:r>
            <a:r>
              <a:rPr lang="zh-CN" altLang="en-US" sz="2400" b="1" dirty="0">
                <a:solidFill>
                  <a:schemeClr val="tx2"/>
                </a:solidFill>
                <a:latin typeface="微软雅黑" panose="020B0503020204020204" pitchFamily="34" charset="-122"/>
                <a:ea typeface="微软雅黑" panose="020B0503020204020204" pitchFamily="34" charset="-122"/>
              </a:rPr>
              <a:t>的区域、地点或装置的名称；</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时态、状态。</a:t>
            </a:r>
            <a:endParaRPr lang="en-US" altLang="zh-CN" sz="2400" b="1" dirty="0" smtClean="0">
              <a:solidFill>
                <a:schemeClr val="tx2"/>
              </a:solidFill>
              <a:latin typeface="微软雅黑" panose="020B0503020204020204" pitchFamily="34" charset="-122"/>
              <a:ea typeface="微软雅黑" panose="020B0503020204020204" pitchFamily="34" charset="-122"/>
            </a:endParaRPr>
          </a:p>
        </p:txBody>
      </p:sp>
      <p:sp>
        <p:nvSpPr>
          <p:cNvPr id="4"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17550" y="4431737"/>
            <a:ext cx="10682288" cy="193899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原则上只要用简明的语言把问题说清楚就行。描述上还是要把握一条：就是最好不要把同类危险源一并</a:t>
            </a:r>
            <a:r>
              <a:rPr lang="zh-CN" altLang="en-US" sz="2400" b="1">
                <a:solidFill>
                  <a:schemeClr val="tx2"/>
                </a:solidFill>
                <a:latin typeface="微软雅黑" panose="020B0503020204020204" pitchFamily="34" charset="-122"/>
                <a:ea typeface="微软雅黑" panose="020B0503020204020204" pitchFamily="34" charset="-122"/>
              </a:rPr>
              <a:t>描述</a:t>
            </a:r>
            <a:r>
              <a:rPr lang="zh-CN" altLang="en-US" sz="2400" b="1" smtClean="0">
                <a:solidFill>
                  <a:schemeClr val="tx2"/>
                </a:solidFill>
                <a:latin typeface="微软雅黑" panose="020B0503020204020204" pitchFamily="34" charset="-122"/>
                <a:ea typeface="微软雅黑" panose="020B0503020204020204" pitchFamily="34" charset="-122"/>
              </a:rPr>
              <a:t>。</a:t>
            </a:r>
            <a:r>
              <a:rPr lang="en-US" altLang="zh-CN" sz="2400" b="1">
                <a:solidFill>
                  <a:schemeClr val="tx2"/>
                </a:solidFill>
                <a:latin typeface="微软雅黑" panose="020B0503020204020204" pitchFamily="34" charset="-122"/>
                <a:ea typeface="微软雅黑" panose="020B0503020204020204" pitchFamily="34" charset="-122"/>
              </a:rPr>
              <a:t>[</a:t>
            </a:r>
            <a:r>
              <a:rPr lang="zh-CN" altLang="en-US" sz="2400" b="1">
                <a:solidFill>
                  <a:schemeClr val="tx2"/>
                </a:solidFill>
                <a:latin typeface="微软雅黑" panose="020B0503020204020204" pitchFamily="34" charset="-122"/>
                <a:ea typeface="微软雅黑" panose="020B0503020204020204" pitchFamily="34" charset="-122"/>
              </a:rPr>
              <a:t>获取资料咨询微信：</a:t>
            </a:r>
            <a:r>
              <a:rPr lang="en-US" altLang="zh-CN" sz="2400" b="1">
                <a:solidFill>
                  <a:schemeClr val="tx2"/>
                </a:solidFill>
                <a:latin typeface="微软雅黑" panose="020B0503020204020204" pitchFamily="34" charset="-122"/>
                <a:ea typeface="微软雅黑" panose="020B0503020204020204" pitchFamily="34" charset="-122"/>
              </a:rPr>
              <a:t>ansyingsj1]</a:t>
            </a:r>
            <a:r>
              <a:rPr lang="zh-CN" altLang="en-US" sz="2400" b="1" smtClean="0">
                <a:solidFill>
                  <a:schemeClr val="tx2"/>
                </a:solidFill>
                <a:latin typeface="微软雅黑" panose="020B0503020204020204" pitchFamily="34" charset="-122"/>
                <a:ea typeface="微软雅黑" panose="020B0503020204020204" pitchFamily="34" charset="-122"/>
              </a:rPr>
              <a:t>我们</a:t>
            </a:r>
            <a:r>
              <a:rPr lang="zh-CN" altLang="en-US" sz="2400" b="1" dirty="0">
                <a:solidFill>
                  <a:schemeClr val="tx2"/>
                </a:solidFill>
                <a:latin typeface="微软雅黑" panose="020B0503020204020204" pitchFamily="34" charset="-122"/>
                <a:ea typeface="微软雅黑" panose="020B0503020204020204" pitchFamily="34" charset="-122"/>
              </a:rPr>
              <a:t>识别的目的就是为了更好的控制和防范可能或已存在的危险源，只有识别到具体的点才能对员工起到警示作用，也才能更好地控制危险源。</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01</a:t>
              </a:r>
              <a:endParaRPr lang="zh-CN" altLang="en-US" sz="5400" noProof="1">
                <a:ea typeface="微软雅黑" panose="020B0503020204020204" pitchFamily="34" charset="-122"/>
              </a:endParaRPr>
            </a:p>
          </p:txBody>
        </p:sp>
      </p:grpSp>
      <p:sp>
        <p:nvSpPr>
          <p:cNvPr id="13315" name="矩形 5"/>
          <p:cNvSpPr/>
          <p:nvPr/>
        </p:nvSpPr>
        <p:spPr>
          <a:xfrm>
            <a:off x="4868863" y="2014538"/>
            <a:ext cx="3435350" cy="2831544"/>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第一部分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5400" b="1" dirty="0">
                <a:solidFill>
                  <a:srgbClr val="FF0000"/>
                </a:solidFill>
                <a:latin typeface="微软雅黑" panose="020B0503020204020204" pitchFamily="34" charset="-122"/>
                <a:ea typeface="微软雅黑" panose="020B0503020204020204" pitchFamily="34" charset="-122"/>
              </a:rPr>
              <a:t>认知事故</a:t>
            </a:r>
            <a:endParaRPr lang="zh-CN" altLang="en-US" sz="5400" b="1" dirty="0">
              <a:solidFill>
                <a:srgbClr val="FF0000"/>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800" b="1" dirty="0">
                <a:solidFill>
                  <a:srgbClr val="7F7F7F"/>
                </a:solidFill>
                <a:latin typeface="微软雅黑" panose="020B0503020204020204" pitchFamily="34" charset="-122"/>
                <a:ea typeface="微软雅黑" panose="020B0503020204020204" pitchFamily="34" charset="-122"/>
              </a:rPr>
              <a:t>什么是事故？       </a:t>
            </a:r>
            <a:endParaRPr lang="zh-CN" altLang="en-US" sz="28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800" b="1" dirty="0">
                <a:solidFill>
                  <a:srgbClr val="7F7F7F"/>
                </a:solidFill>
                <a:latin typeface="微软雅黑" panose="020B0503020204020204" pitchFamily="34" charset="-122"/>
                <a:ea typeface="微软雅黑" panose="020B0503020204020204" pitchFamily="34" charset="-122"/>
              </a:rPr>
              <a:t>事故的主要</a:t>
            </a:r>
            <a:r>
              <a:rPr lang="zh-CN" altLang="en-US" sz="2800" b="1" dirty="0" smtClean="0">
                <a:solidFill>
                  <a:srgbClr val="7F7F7F"/>
                </a:solidFill>
                <a:latin typeface="微软雅黑" panose="020B0503020204020204" pitchFamily="34" charset="-122"/>
                <a:ea typeface="微软雅黑" panose="020B0503020204020204" pitchFamily="34" charset="-122"/>
              </a:rPr>
              <a:t>特性？       </a:t>
            </a:r>
            <a:endParaRPr lang="zh-CN" altLang="en-US" sz="28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事故的本质是什么？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smtClean="0"/>
              <a:t>2</a:t>
            </a:r>
            <a:endParaRPr lang="zh-CN" alt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灯片编号占位符 3"/>
          <p:cNvSpPr txBox="1">
            <a:spLocks noGrp="1"/>
          </p:cNvSpPr>
          <p:nvPr>
            <p:ph type="sldNum" sz="quarter" idx="4294967295"/>
          </p:nvPr>
        </p:nvSpPr>
        <p:spPr>
          <a:xfrm>
            <a:off x="7981950" y="6356351"/>
            <a:ext cx="2057400" cy="365125"/>
          </a:xfrm>
          <a:prstGeom prst="rect">
            <a:avLst/>
          </a:prstGeom>
          <a:noFill/>
          <a:ln>
            <a:noFill/>
          </a:ln>
        </p:spPr>
        <p:txBody>
          <a:bodyPr anchor="ctr"/>
          <a:lstStyle/>
          <a:p>
            <a:fld id="{9A0DB2DC-4C9A-4742-B13C-FB6460FD3503}" type="slidenum">
              <a:rPr lang="zh-CN" altLang="zh-CN" dirty="0"/>
            </a:fld>
            <a:endParaRPr lang="zh-CN" altLang="zh-CN" dirty="0"/>
          </a:p>
        </p:txBody>
      </p:sp>
      <p:sp>
        <p:nvSpPr>
          <p:cNvPr id="47108" name="Rectangle 2"/>
          <p:cNvSpPr/>
          <p:nvPr/>
        </p:nvSpPr>
        <p:spPr>
          <a:xfrm>
            <a:off x="1273175" y="2449513"/>
            <a:ext cx="501650" cy="1562100"/>
          </a:xfrm>
          <a:prstGeom prst="rect">
            <a:avLst/>
          </a:prstGeom>
          <a:solidFill>
            <a:srgbClr val="FFFF99"/>
          </a:solidFill>
          <a:ln w="9525" cap="flat" cmpd="sng">
            <a:solidFill>
              <a:schemeClr val="tx1"/>
            </a:solidFill>
            <a:prstDash val="solid"/>
            <a:miter/>
            <a:headEnd type="none" w="med" len="med"/>
            <a:tailEnd type="none" w="med" len="med"/>
          </a:ln>
        </p:spPr>
        <p:txBody>
          <a:bodyPr wrap="none">
            <a:spAutoFit/>
          </a:bodyPr>
          <a:lstStyle/>
          <a:p>
            <a:pPr lvl="0"/>
            <a:endParaRPr lang="zh-CN" altLang="zh-CN" sz="2400" dirty="0">
              <a:solidFill>
                <a:schemeClr val="accent2"/>
              </a:solidFill>
              <a:latin typeface="Times New Roman" panose="02020603050405020304" pitchFamily="18" charset="0"/>
              <a:ea typeface="楷体_GB2312" pitchFamily="49" charset="-122"/>
            </a:endParaRPr>
          </a:p>
          <a:p>
            <a:pPr lvl="0"/>
            <a:r>
              <a:rPr lang="zh-CN" altLang="en-US" sz="2400" dirty="0">
                <a:solidFill>
                  <a:srgbClr val="FF0000"/>
                </a:solidFill>
                <a:latin typeface="Times New Roman" panose="02020603050405020304" pitchFamily="18" charset="0"/>
                <a:ea typeface="楷体_GB2312" pitchFamily="49" charset="-122"/>
              </a:rPr>
              <a:t>厨</a:t>
            </a:r>
            <a:endParaRPr lang="zh-CN" altLang="en-US" sz="2400" dirty="0">
              <a:solidFill>
                <a:srgbClr val="FF0000"/>
              </a:solidFill>
              <a:latin typeface="Times New Roman" panose="02020603050405020304" pitchFamily="18" charset="0"/>
              <a:ea typeface="楷体_GB2312" pitchFamily="49" charset="-122"/>
            </a:endParaRPr>
          </a:p>
          <a:p>
            <a:pPr lvl="0"/>
            <a:r>
              <a:rPr lang="zh-CN" altLang="en-US" sz="2400" dirty="0">
                <a:solidFill>
                  <a:srgbClr val="FF0000"/>
                </a:solidFill>
                <a:latin typeface="Times New Roman" panose="02020603050405020304" pitchFamily="18" charset="0"/>
                <a:ea typeface="楷体_GB2312" pitchFamily="49" charset="-122"/>
              </a:rPr>
              <a:t>房</a:t>
            </a:r>
            <a:endParaRPr lang="zh-CN" altLang="en-US" sz="2400" dirty="0">
              <a:solidFill>
                <a:srgbClr val="FF0000"/>
              </a:solidFill>
              <a:latin typeface="Times New Roman" panose="02020603050405020304" pitchFamily="18" charset="0"/>
              <a:ea typeface="楷体_GB2312" pitchFamily="49" charset="-122"/>
            </a:endParaRPr>
          </a:p>
          <a:p>
            <a:pPr lvl="0"/>
            <a:endParaRPr lang="zh-CN" altLang="zh-CN" sz="2400" dirty="0">
              <a:solidFill>
                <a:schemeClr val="accent2"/>
              </a:solidFill>
              <a:latin typeface="Times New Roman" panose="02020603050405020304" pitchFamily="18" charset="0"/>
              <a:ea typeface="楷体_GB2312" pitchFamily="49" charset="-122"/>
            </a:endParaRPr>
          </a:p>
        </p:txBody>
      </p:sp>
      <p:pic>
        <p:nvPicPr>
          <p:cNvPr id="47109" name="Picture 3" descr="osh03"/>
          <p:cNvPicPr>
            <a:picLocks noChangeAspect="1"/>
          </p:cNvPicPr>
          <p:nvPr/>
        </p:nvPicPr>
        <p:blipFill>
          <a:blip r:embed="rId1">
            <a:extLst>
              <a:ext uri="{28A0092B-C50C-407E-A947-70E740481C1C}">
                <a14:useLocalDpi xmlns:a14="http://schemas.microsoft.com/office/drawing/2010/main" val="0"/>
              </a:ext>
            </a:extLst>
          </a:blip>
          <a:srcRect t="13814"/>
          <a:stretch>
            <a:fillRect/>
          </a:stretch>
        </p:blipFill>
        <p:spPr>
          <a:xfrm>
            <a:off x="2309814" y="824596"/>
            <a:ext cx="7376999" cy="5395231"/>
          </a:xfrm>
          <a:prstGeom prst="rect">
            <a:avLst/>
          </a:prstGeom>
          <a:noFill/>
          <a:ln w="9525" cap="flat" cmpd="sng">
            <a:solidFill>
              <a:schemeClr val="tx1"/>
            </a:solidFill>
            <a:prstDash val="solid"/>
            <a:miter/>
            <a:headEnd type="none" w="med" len="med"/>
            <a:tailEnd type="none" w="med" len="med"/>
          </a:ln>
        </p:spPr>
      </p:pic>
      <p:sp>
        <p:nvSpPr>
          <p:cNvPr id="47110" name="Line 4"/>
          <p:cNvSpPr/>
          <p:nvPr/>
        </p:nvSpPr>
        <p:spPr>
          <a:xfrm>
            <a:off x="2309814" y="6248400"/>
            <a:ext cx="7578725" cy="0"/>
          </a:xfrm>
          <a:prstGeom prst="line">
            <a:avLst/>
          </a:prstGeom>
          <a:ln w="9525" cap="flat" cmpd="sng">
            <a:solidFill>
              <a:schemeClr val="tx1"/>
            </a:solidFill>
            <a:prstDash val="solid"/>
            <a:headEnd type="none" w="med" len="med"/>
            <a:tailEnd type="none" w="med" len="med"/>
          </a:ln>
        </p:spPr>
      </p:sp>
      <p:sp>
        <p:nvSpPr>
          <p:cNvPr id="47112" name="Text Box 6"/>
          <p:cNvSpPr txBox="1"/>
          <p:nvPr/>
        </p:nvSpPr>
        <p:spPr>
          <a:xfrm>
            <a:off x="3146426" y="5762627"/>
            <a:ext cx="5905500" cy="457200"/>
          </a:xfrm>
          <a:prstGeom prst="rect">
            <a:avLst/>
          </a:prstGeom>
          <a:noFill/>
          <a:ln w="9525">
            <a:noFill/>
          </a:ln>
        </p:spPr>
        <p:txBody>
          <a:bodyPr>
            <a:spAutoFit/>
          </a:bodyPr>
          <a:lstStyle/>
          <a:p>
            <a:pPr marL="342900" indent="-342900">
              <a:spcBef>
                <a:spcPct val="50000"/>
              </a:spcBef>
              <a:buClr>
                <a:schemeClr val="accent1"/>
              </a:buClr>
              <a:buSzPct val="65000"/>
              <a:buFont typeface="Wingdings" panose="05000000000000000000" pitchFamily="2" charset="2"/>
              <a:buChar char="n"/>
            </a:pPr>
            <a:r>
              <a:rPr lang="zh-CN" altLang="en-US" sz="2400" b="1" dirty="0">
                <a:latin typeface="Calibri" panose="020F0502020204030204" pitchFamily="34" charset="0"/>
                <a:ea typeface="宋体" panose="02010600030101010101" pitchFamily="2" charset="-122"/>
              </a:rPr>
              <a:t>看看这张图片中存在哪些不安全因素</a:t>
            </a:r>
            <a:endParaRPr lang="zh-CN" altLang="en-US" sz="2400" b="1" dirty="0">
              <a:latin typeface="Calibri" panose="020F0502020204030204" pitchFamily="34" charset="0"/>
              <a:ea typeface="宋体" panose="02010600030101010101" pitchFamily="2" charset="-122"/>
            </a:endParaRPr>
          </a:p>
        </p:txBody>
      </p:sp>
      <p:sp>
        <p:nvSpPr>
          <p:cNvPr id="9"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灯片编号占位符 3"/>
          <p:cNvSpPr txBox="1">
            <a:spLocks noGrp="1"/>
          </p:cNvSpPr>
          <p:nvPr>
            <p:ph type="sldNum" sz="quarter" idx="4294967295"/>
          </p:nvPr>
        </p:nvSpPr>
        <p:spPr>
          <a:xfrm>
            <a:off x="7981950" y="6356351"/>
            <a:ext cx="2057400" cy="365125"/>
          </a:xfrm>
          <a:prstGeom prst="rect">
            <a:avLst/>
          </a:prstGeom>
          <a:noFill/>
          <a:ln>
            <a:noFill/>
          </a:ln>
        </p:spPr>
        <p:txBody>
          <a:bodyPr anchor="ctr"/>
          <a:lstStyle/>
          <a:p>
            <a:fld id="{9A0DB2DC-4C9A-4742-B13C-FB6460FD3503}" type="slidenum">
              <a:rPr lang="zh-CN" altLang="zh-CN" dirty="0"/>
            </a:fld>
            <a:endParaRPr lang="zh-CN" altLang="zh-CN" dirty="0"/>
          </a:p>
        </p:txBody>
      </p:sp>
      <p:sp>
        <p:nvSpPr>
          <p:cNvPr id="26626" name="Text Box 2"/>
          <p:cNvSpPr txBox="1">
            <a:spLocks noChangeArrowheads="1"/>
          </p:cNvSpPr>
          <p:nvPr/>
        </p:nvSpPr>
        <p:spPr bwMode="auto">
          <a:xfrm>
            <a:off x="3800475" y="1019506"/>
            <a:ext cx="5638800" cy="523214"/>
          </a:xfrm>
          <a:prstGeom prst="rect">
            <a:avLst/>
          </a:prstGeom>
          <a:noFill/>
          <a:ln>
            <a:noFill/>
          </a:ln>
          <a:effectLst/>
        </p:spPr>
        <p:txBody>
          <a:bodyPr lIns="91434" tIns="45717" rIns="91434" bIns="45717" anchor="ctr">
            <a:spAutoFit/>
          </a:bodyPr>
          <a:lstStyle/>
          <a:p>
            <a:pPr lvl="0">
              <a:spcBef>
                <a:spcPct val="50000"/>
              </a:spcBef>
            </a:pPr>
            <a:r>
              <a:rPr lang="zh-CN" altLang="en-US" sz="2800" b="1" dirty="0">
                <a:solidFill>
                  <a:srgbClr val="FF3300"/>
                </a:solidFill>
                <a:effectLst>
                  <a:outerShdw blurRad="38100" dist="38100" dir="2700000">
                    <a:srgbClr val="C0C0C0"/>
                  </a:outerShdw>
                </a:effectLst>
                <a:latin typeface="Times New Roman" panose="02020603050405020304" pitchFamily="18" charset="0"/>
                <a:ea typeface="宋体" panose="02010600030101010101" pitchFamily="2" charset="-122"/>
              </a:rPr>
              <a:t>上述厨房的主要危害</a:t>
            </a:r>
            <a:endParaRPr lang="zh-CN" altLang="en-US" sz="2800" b="1" dirty="0">
              <a:solidFill>
                <a:srgbClr val="FF330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graphicFrame>
        <p:nvGraphicFramePr>
          <p:cNvPr id="6" name="Group 3"/>
          <p:cNvGraphicFramePr>
            <a:graphicFrameLocks noGrp="1"/>
          </p:cNvGraphicFramePr>
          <p:nvPr/>
        </p:nvGraphicFramePr>
        <p:xfrm>
          <a:off x="1937704" y="1650218"/>
          <a:ext cx="7608887" cy="4114800"/>
        </p:xfrm>
        <a:graphic>
          <a:graphicData uri="http://schemas.openxmlformats.org/drawingml/2006/table">
            <a:tbl>
              <a:tblPr/>
              <a:tblGrid>
                <a:gridCol w="3894271"/>
                <a:gridCol w="3714616"/>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黑体" panose="02010609060101010101" charset="-122"/>
                        </a:rPr>
                        <a:t>主要危害</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ea typeface="黑体" panose="02010609060101010101" charset="-122"/>
                        </a:rPr>
                        <a:t>直接后果</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rPr>
                        <a:t>电危害</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rPr>
                        <a:t>电伤、引火源</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rPr>
                        <a:t>搬运重物</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rPr>
                        <a:t>扭伤、砸伤</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rPr>
                        <a:t>排油烟机噪声</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rPr>
                        <a:t>听力损坏</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rPr>
                        <a:t>高温物体烫伤</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rPr>
                        <a:t>烫伤</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rPr>
                        <a:t>火焰伤害</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rPr>
                        <a:t>烧伤</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rPr>
                        <a:t>手工切割</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rPr>
                        <a:t>切伤</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rPr>
                        <a:t>大米在厨房的火灾</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rPr>
                        <a:t>火灾伤害</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rPr>
                        <a:t>作业空间不足</a:t>
                      </a:r>
                      <a:endParaRPr kumimoji="0" lang="zh-CN" altLang="en-US" sz="2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rPr>
                        <a:t>相互影响</a:t>
                      </a:r>
                      <a:endParaRPr kumimoji="0" lang="zh-CN" altLang="en-US" sz="2200" b="0" i="0" u="none" strike="noStrike" cap="none" normalizeH="0" baseline="0" dirty="0" smtClean="0">
                        <a:ln>
                          <a:noFill/>
                        </a:ln>
                        <a:solidFill>
                          <a:schemeClr val="tx1"/>
                        </a:solidFill>
                        <a:effectLst/>
                        <a:latin typeface="Arial" panose="020B0604020202020204" pitchFamily="34" charset="0"/>
                        <a:ea typeface="黑体" panose="02010609060101010101" charset="-122"/>
                      </a:endParaRPr>
                    </a:p>
                  </a:txBody>
                  <a:tcPr marL="91425" marR="91425"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17550" y="1162804"/>
            <a:ext cx="10777764" cy="433965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en-US" altLang="zh-CN" sz="2400" b="1" dirty="0">
                <a:solidFill>
                  <a:schemeClr val="tx2"/>
                </a:solidFill>
                <a:latin typeface="微软雅黑" panose="020B0503020204020204" pitchFamily="34" charset="-122"/>
                <a:ea typeface="微软雅黑" panose="020B0503020204020204" pitchFamily="34" charset="-122"/>
              </a:rPr>
              <a:t>(3) </a:t>
            </a:r>
            <a:r>
              <a:rPr lang="zh-CN" altLang="en-US" sz="2400" b="1" dirty="0" smtClean="0">
                <a:solidFill>
                  <a:schemeClr val="tx2"/>
                </a:solidFill>
                <a:latin typeface="微软雅黑" panose="020B0503020204020204" pitchFamily="34" charset="-122"/>
                <a:ea typeface="微软雅黑" panose="020B0503020204020204" pitchFamily="34" charset="-122"/>
              </a:rPr>
              <a:t>危险源辨识方法</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工作</a:t>
            </a:r>
            <a:r>
              <a:rPr lang="zh-CN" altLang="en-US" sz="2400" b="1" dirty="0" smtClean="0">
                <a:solidFill>
                  <a:srgbClr val="0070C0"/>
                </a:solidFill>
                <a:latin typeface="微软雅黑" panose="020B0503020204020204" pitchFamily="34" charset="-122"/>
                <a:ea typeface="微软雅黑" panose="020B0503020204020204" pitchFamily="34" charset="-122"/>
              </a:rPr>
              <a:t>危害分析法</a:t>
            </a:r>
            <a:r>
              <a:rPr lang="zh-CN" altLang="en-US" sz="2400" b="1" dirty="0">
                <a:solidFill>
                  <a:srgbClr val="0070C0"/>
                </a:solidFill>
                <a:latin typeface="微软雅黑" panose="020B0503020204020204" pitchFamily="34" charset="-122"/>
                <a:ea typeface="微软雅黑" panose="020B0503020204020204" pitchFamily="34" charset="-122"/>
              </a:rPr>
              <a:t>（</a:t>
            </a:r>
            <a:r>
              <a:rPr lang="en-US" altLang="zh-CN" sz="2400" b="1" dirty="0">
                <a:solidFill>
                  <a:srgbClr val="0070C0"/>
                </a:solidFill>
                <a:latin typeface="微软雅黑" panose="020B0503020204020204" pitchFamily="34" charset="-122"/>
                <a:ea typeface="微软雅黑" panose="020B0503020204020204" pitchFamily="34" charset="-122"/>
              </a:rPr>
              <a:t>JHA</a:t>
            </a:r>
            <a:r>
              <a:rPr lang="zh-CN" altLang="en-US" sz="2400" b="1" dirty="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从作业活动清单中选定一项作业活动，将作业活动分解为若干个相连的工作步骤，识别每个步骤的潜在危害因素，然后通过风险评价，判定风险等级，制定控制措施。</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smtClean="0">
                <a:solidFill>
                  <a:srgbClr val="0070C0"/>
                </a:solidFill>
                <a:latin typeface="微软雅黑" panose="020B0503020204020204" pitchFamily="34" charset="-122"/>
                <a:ea typeface="微软雅黑" panose="020B0503020204020204" pitchFamily="34" charset="-122"/>
              </a:rPr>
              <a:t>适用于各项作业活动中的危险源辨识</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安全检查表</a:t>
            </a:r>
            <a:r>
              <a:rPr lang="zh-CN" altLang="en-US" sz="2400" b="1" dirty="0" smtClean="0">
                <a:solidFill>
                  <a:srgbClr val="0070C0"/>
                </a:solidFill>
                <a:latin typeface="微软雅黑" panose="020B0503020204020204" pitchFamily="34" charset="-122"/>
                <a:ea typeface="微软雅黑" panose="020B0503020204020204" pitchFamily="34" charset="-122"/>
              </a:rPr>
              <a:t>分析法</a:t>
            </a:r>
            <a:r>
              <a:rPr lang="zh-CN" altLang="en-US" sz="2400" b="1" dirty="0">
                <a:solidFill>
                  <a:srgbClr val="0070C0"/>
                </a:solidFill>
                <a:latin typeface="微软雅黑" panose="020B0503020204020204" pitchFamily="34" charset="-122"/>
                <a:ea typeface="微软雅黑" panose="020B0503020204020204" pitchFamily="34" charset="-122"/>
              </a:rPr>
              <a:t>（</a:t>
            </a:r>
            <a:r>
              <a:rPr lang="en-US" altLang="zh-CN" sz="2400" b="1" dirty="0">
                <a:solidFill>
                  <a:srgbClr val="0070C0"/>
                </a:solidFill>
                <a:latin typeface="微软雅黑" panose="020B0503020204020204" pitchFamily="34" charset="-122"/>
                <a:ea typeface="微软雅黑" panose="020B0503020204020204" pitchFamily="34" charset="-122"/>
              </a:rPr>
              <a:t>SCL</a:t>
            </a:r>
            <a:r>
              <a:rPr lang="zh-CN" altLang="en-US"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利用检查条款按照相关的标准、规范等对已知的危险类别、设计缺陷以及一般工艺设备、操作、管理有关的潜在危险性和有害性进行判别检查。</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smtClean="0">
                <a:solidFill>
                  <a:srgbClr val="0070C0"/>
                </a:solidFill>
                <a:latin typeface="微软雅黑" panose="020B0503020204020204" pitchFamily="34" charset="-122"/>
                <a:ea typeface="微软雅黑" panose="020B0503020204020204" pitchFamily="34" charset="-122"/>
              </a:rPr>
              <a:t>适用于对物资、设备、工艺、作业场所或操作规程的分析</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8447" y="1048721"/>
            <a:ext cx="5341334" cy="646331"/>
          </a:xfrm>
          <a:prstGeom prst="rect">
            <a:avLst/>
          </a:prstGeom>
        </p:spPr>
        <p:txBody>
          <a:bodyPr wrap="square">
            <a:spAutoFit/>
          </a:bodyPr>
          <a:lstStyle/>
          <a:p>
            <a:pPr marL="342900" indent="-342900" eaLnBrk="0" hangingPunct="0">
              <a:spcBef>
                <a:spcPct val="50000"/>
              </a:spcBef>
            </a:pP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工作危害分析法（</a:t>
            </a:r>
            <a:r>
              <a:rPr lang="en-US" altLang="zh-CN"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JHA</a:t>
            </a: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AutoShape 19"/>
          <p:cNvSpPr/>
          <p:nvPr/>
        </p:nvSpPr>
        <p:spPr>
          <a:xfrm>
            <a:off x="6683744" y="2018786"/>
            <a:ext cx="4795493" cy="1039919"/>
          </a:xfrm>
          <a:prstGeom prst="wedgeRectCallout">
            <a:avLst>
              <a:gd name="adj1" fmla="val -80767"/>
              <a:gd name="adj2" fmla="val 18149"/>
            </a:avLst>
          </a:prstGeom>
          <a:solidFill>
            <a:srgbClr val="00B0F0"/>
          </a:solidFill>
          <a:ln w="9525" cap="flat" cmpd="sng">
            <a:solidFill>
              <a:schemeClr val="tx1"/>
            </a:solidFill>
            <a:prstDash val="solid"/>
            <a:miter/>
            <a:headEnd type="none" w="med" len="med"/>
            <a:tailEnd type="none" w="med" len="med"/>
          </a:ln>
        </p:spPr>
        <p:txBody>
          <a:bodyPr wrap="none" anchor="ctr"/>
          <a:lstStyle/>
          <a:p>
            <a:pPr lvl="0"/>
            <a:r>
              <a:rPr lang="zh-CN" altLang="zh-CN" kern="100" dirty="0">
                <a:latin typeface="Times New Roman" panose="02020603050405020304" pitchFamily="18" charset="0"/>
              </a:rPr>
              <a:t>把正常的工作分解为几个主要步骤</a:t>
            </a:r>
            <a:r>
              <a:rPr lang="zh-CN" altLang="zh-CN" kern="100" dirty="0" smtClean="0">
                <a:latin typeface="Times New Roman" panose="02020603050405020304" pitchFamily="18" charset="0"/>
              </a:rPr>
              <a:t>，即</a:t>
            </a:r>
            <a:r>
              <a:rPr lang="zh-CN" altLang="zh-CN" kern="100" dirty="0">
                <a:latin typeface="Times New Roman" panose="02020603050405020304" pitchFamily="18" charset="0"/>
              </a:rPr>
              <a:t>首先</a:t>
            </a:r>
            <a:r>
              <a:rPr lang="zh-CN" altLang="zh-CN" kern="100" dirty="0" smtClean="0">
                <a:latin typeface="Times New Roman" panose="02020603050405020304" pitchFamily="18" charset="0"/>
              </a:rPr>
              <a:t>做</a:t>
            </a:r>
            <a:endParaRPr lang="en-US" altLang="zh-CN" kern="100" dirty="0" smtClean="0">
              <a:latin typeface="Times New Roman" panose="02020603050405020304" pitchFamily="18" charset="0"/>
            </a:endParaRPr>
          </a:p>
          <a:p>
            <a:pPr lvl="0"/>
            <a:r>
              <a:rPr lang="zh-CN" altLang="zh-CN" kern="100" dirty="0" smtClean="0">
                <a:latin typeface="Times New Roman" panose="02020603050405020304" pitchFamily="18" charset="0"/>
              </a:rPr>
              <a:t>什么</a:t>
            </a:r>
            <a:r>
              <a:rPr lang="zh-CN" altLang="zh-CN" kern="100" dirty="0">
                <a:latin typeface="Times New Roman" panose="02020603050405020304" pitchFamily="18" charset="0"/>
              </a:rPr>
              <a:t>，再做什么等等；用</a:t>
            </a:r>
            <a:r>
              <a:rPr lang="zh-CN" altLang="zh-CN" kern="100" dirty="0" smtClean="0">
                <a:latin typeface="Times New Roman" panose="02020603050405020304" pitchFamily="18" charset="0"/>
              </a:rPr>
              <a:t>几</a:t>
            </a:r>
            <a:r>
              <a:rPr lang="zh-CN" altLang="en-US" kern="100" dirty="0" smtClean="0">
                <a:latin typeface="Times New Roman" panose="02020603050405020304" pitchFamily="18" charset="0"/>
              </a:rPr>
              <a:t>个</a:t>
            </a:r>
            <a:r>
              <a:rPr lang="zh-CN" altLang="zh-CN" kern="100" dirty="0" smtClean="0">
                <a:latin typeface="Times New Roman" panose="02020603050405020304" pitchFamily="18" charset="0"/>
              </a:rPr>
              <a:t>字</a:t>
            </a:r>
            <a:r>
              <a:rPr lang="zh-CN" altLang="zh-CN" kern="100" dirty="0">
                <a:latin typeface="Times New Roman" panose="02020603050405020304" pitchFamily="18" charset="0"/>
              </a:rPr>
              <a:t>说明一个步骤</a:t>
            </a:r>
            <a:r>
              <a:rPr lang="zh-CN" altLang="zh-CN" kern="100" dirty="0" smtClean="0">
                <a:latin typeface="Times New Roman" panose="02020603050405020304" pitchFamily="18" charset="0"/>
              </a:rPr>
              <a:t>，</a:t>
            </a:r>
            <a:endParaRPr lang="en-US" altLang="zh-CN" kern="100" dirty="0" smtClean="0">
              <a:latin typeface="Times New Roman" panose="02020603050405020304" pitchFamily="18" charset="0"/>
            </a:endParaRPr>
          </a:p>
          <a:p>
            <a:pPr lvl="0"/>
            <a:r>
              <a:rPr lang="zh-CN" altLang="zh-CN" kern="100" dirty="0" smtClean="0">
                <a:latin typeface="Times New Roman" panose="02020603050405020304" pitchFamily="18" charset="0"/>
              </a:rPr>
              <a:t>只</a:t>
            </a:r>
            <a:r>
              <a:rPr lang="zh-CN" altLang="zh-CN" kern="100" dirty="0">
                <a:latin typeface="Times New Roman" panose="02020603050405020304" pitchFamily="18" charset="0"/>
              </a:rPr>
              <a:t>说做什么，而不说如何做</a:t>
            </a:r>
            <a:endParaRPr lang="zh-CN" altLang="en-US" dirty="0">
              <a:latin typeface="Franklin Gothic Book" panose="020B0503020102020204" pitchFamily="34" charset="0"/>
              <a:ea typeface="华文楷体" panose="02010600040101010101" pitchFamily="2" charset="-122"/>
            </a:endParaRPr>
          </a:p>
        </p:txBody>
      </p:sp>
      <p:sp>
        <p:nvSpPr>
          <p:cNvPr id="8" name="矩形 7"/>
          <p:cNvSpPr/>
          <p:nvPr/>
        </p:nvSpPr>
        <p:spPr>
          <a:xfrm>
            <a:off x="5866228" y="4136456"/>
            <a:ext cx="6325772" cy="164352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zh-CN" sz="2800" b="1" dirty="0">
                <a:solidFill>
                  <a:schemeClr val="tx2"/>
                </a:solidFill>
                <a:latin typeface="微软雅黑" panose="020B0503020204020204" pitchFamily="34" charset="-122"/>
                <a:ea typeface="微软雅黑" panose="020B0503020204020204" pitchFamily="34" charset="-122"/>
              </a:rPr>
              <a:t>主要用于日常作业活动的风险分析，辨识每个作业步骤的危害。其目的：根据风险分析结果，制定控制措施，编制作业活动安全操作规程，控制风险。</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bwMode="auto">
          <a:xfrm>
            <a:off x="1926707" y="1494233"/>
            <a:ext cx="3240000" cy="401638"/>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wrap="square" anchor="ctr">
            <a:spAutoFit/>
          </a:bodyPr>
          <a:lstStyle>
            <a:lvl1pPr>
              <a:spcBef>
                <a:spcPct val="20000"/>
              </a:spcBef>
              <a:buChar char="•"/>
              <a:defRPr sz="3200">
                <a:solidFill>
                  <a:schemeClr val="tx1"/>
                </a:solidFill>
                <a:latin typeface="Arial" panose="020B0604020202020204" pitchFamily="34" charset="0"/>
                <a:ea typeface="黑体" panose="02010609060101010101"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9pPr>
          </a:lstStyle>
          <a:p>
            <a:pPr algn="ctr" eaLnBrk="1" hangingPunct="1">
              <a:spcBef>
                <a:spcPct val="0"/>
              </a:spcBef>
              <a:buFontTx/>
              <a:buNone/>
              <a:defRPr/>
            </a:pPr>
            <a:r>
              <a:rPr kumimoji="1" lang="zh-CN" altLang="en-US" sz="2000" b="1" dirty="0" smtClean="0">
                <a:solidFill>
                  <a:srgbClr val="000000"/>
                </a:solidFill>
                <a:latin typeface="Times New Roman" panose="02020603050405020304" pitchFamily="18" charset="0"/>
                <a:ea typeface="宋体" panose="02010600030101010101" pitchFamily="2" charset="-122"/>
              </a:rPr>
              <a:t>选定作业活动</a:t>
            </a:r>
            <a:endParaRPr kumimoji="1" lang="zh-CN" altLang="en-US" sz="2000" b="1" dirty="0" smtClean="0">
              <a:solidFill>
                <a:srgbClr val="000000"/>
              </a:solidFill>
              <a:latin typeface="Times New Roman" panose="02020603050405020304" pitchFamily="18" charset="0"/>
              <a:ea typeface="宋体" panose="02010600030101010101" pitchFamily="2" charset="-122"/>
            </a:endParaRPr>
          </a:p>
        </p:txBody>
      </p:sp>
      <p:sp>
        <p:nvSpPr>
          <p:cNvPr id="10" name="Text Box 5"/>
          <p:cNvSpPr txBox="1">
            <a:spLocks noChangeArrowheads="1"/>
          </p:cNvSpPr>
          <p:nvPr/>
        </p:nvSpPr>
        <p:spPr bwMode="auto">
          <a:xfrm>
            <a:off x="1926707" y="2329935"/>
            <a:ext cx="3240000" cy="708025"/>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charset="-122"/>
              </a:defRPr>
            </a:lvl2pPr>
            <a:lvl3pPr marL="1143000" indent="-228600">
              <a:spcBef>
                <a:spcPct val="20000"/>
              </a:spcBef>
              <a:buChar char="•"/>
              <a:defRPr sz="2400">
                <a:latin typeface="Arial" panose="020B0604020202020204" pitchFamily="34" charset="0"/>
                <a:ea typeface="黑体" panose="02010609060101010101" charset="-122"/>
              </a:defRPr>
            </a:lvl3pPr>
            <a:lvl4pPr marL="1600200" indent="-228600">
              <a:spcBef>
                <a:spcPct val="20000"/>
              </a:spcBef>
              <a:buChar char="–"/>
              <a:defRPr sz="2000">
                <a:latin typeface="Arial" panose="020B0604020202020204" pitchFamily="34" charset="0"/>
                <a:ea typeface="黑体" panose="02010609060101010101" charset="-122"/>
              </a:defRPr>
            </a:lvl4pPr>
            <a:lvl5pPr marL="2057400" indent="-228600">
              <a:spcBef>
                <a:spcPct val="20000"/>
              </a:spcBef>
              <a:buChar char="»"/>
              <a:defRPr sz="2000">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9pPr>
          </a:lstStyle>
          <a:p>
            <a:r>
              <a:rPr lang="zh-CN" altLang="en-US"/>
              <a:t>将作业活动分解为若</a:t>
            </a:r>
            <a:endParaRPr lang="zh-CN" altLang="en-US"/>
          </a:p>
          <a:p>
            <a:r>
              <a:rPr lang="zh-CN" altLang="en-US"/>
              <a:t>干个相连的工作步骤</a:t>
            </a:r>
            <a:endParaRPr lang="zh-CN" altLang="en-US"/>
          </a:p>
        </p:txBody>
      </p:sp>
      <p:sp>
        <p:nvSpPr>
          <p:cNvPr id="11" name="Text Box 6"/>
          <p:cNvSpPr txBox="1">
            <a:spLocks noChangeArrowheads="1"/>
          </p:cNvSpPr>
          <p:nvPr/>
        </p:nvSpPr>
        <p:spPr bwMode="auto">
          <a:xfrm>
            <a:off x="1926707" y="3468988"/>
            <a:ext cx="3240000" cy="708025"/>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charset="-122"/>
              </a:defRPr>
            </a:lvl2pPr>
            <a:lvl3pPr marL="1143000" indent="-228600">
              <a:spcBef>
                <a:spcPct val="20000"/>
              </a:spcBef>
              <a:buChar char="•"/>
              <a:defRPr sz="2400">
                <a:latin typeface="Arial" panose="020B0604020202020204" pitchFamily="34" charset="0"/>
                <a:ea typeface="黑体" panose="02010609060101010101" charset="-122"/>
              </a:defRPr>
            </a:lvl3pPr>
            <a:lvl4pPr marL="1600200" indent="-228600">
              <a:spcBef>
                <a:spcPct val="20000"/>
              </a:spcBef>
              <a:buChar char="–"/>
              <a:defRPr sz="2000">
                <a:latin typeface="Arial" panose="020B0604020202020204" pitchFamily="34" charset="0"/>
                <a:ea typeface="黑体" panose="02010609060101010101" charset="-122"/>
              </a:defRPr>
            </a:lvl4pPr>
            <a:lvl5pPr marL="2057400" indent="-228600">
              <a:spcBef>
                <a:spcPct val="20000"/>
              </a:spcBef>
              <a:buChar char="»"/>
              <a:defRPr sz="2000">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9pPr>
          </a:lstStyle>
          <a:p>
            <a:r>
              <a:rPr lang="zh-CN" altLang="en-US" dirty="0"/>
              <a:t>对每个工作步骤，</a:t>
            </a:r>
            <a:endParaRPr lang="zh-CN" altLang="en-US" dirty="0"/>
          </a:p>
          <a:p>
            <a:r>
              <a:rPr lang="zh-CN" altLang="en-US" dirty="0"/>
              <a:t>识别危害因素</a:t>
            </a:r>
            <a:endParaRPr lang="zh-CN" altLang="en-US" dirty="0"/>
          </a:p>
        </p:txBody>
      </p:sp>
      <p:sp>
        <p:nvSpPr>
          <p:cNvPr id="12" name="Text Box 7"/>
          <p:cNvSpPr txBox="1">
            <a:spLocks noChangeArrowheads="1"/>
          </p:cNvSpPr>
          <p:nvPr/>
        </p:nvSpPr>
        <p:spPr bwMode="auto">
          <a:xfrm>
            <a:off x="1926707" y="4576270"/>
            <a:ext cx="3240000" cy="401637"/>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charset="-122"/>
              </a:defRPr>
            </a:lvl2pPr>
            <a:lvl3pPr marL="1143000" indent="-228600">
              <a:spcBef>
                <a:spcPct val="20000"/>
              </a:spcBef>
              <a:buChar char="•"/>
              <a:defRPr sz="2400">
                <a:latin typeface="Arial" panose="020B0604020202020204" pitchFamily="34" charset="0"/>
                <a:ea typeface="黑体" panose="02010609060101010101" charset="-122"/>
              </a:defRPr>
            </a:lvl3pPr>
            <a:lvl4pPr marL="1600200" indent="-228600">
              <a:spcBef>
                <a:spcPct val="20000"/>
              </a:spcBef>
              <a:buChar char="–"/>
              <a:defRPr sz="2000">
                <a:latin typeface="Arial" panose="020B0604020202020204" pitchFamily="34" charset="0"/>
                <a:ea typeface="黑体" panose="02010609060101010101" charset="-122"/>
              </a:defRPr>
            </a:lvl4pPr>
            <a:lvl5pPr marL="2057400" indent="-228600">
              <a:spcBef>
                <a:spcPct val="20000"/>
              </a:spcBef>
              <a:buChar char="»"/>
              <a:defRPr sz="2000">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9pPr>
          </a:lstStyle>
          <a:p>
            <a:r>
              <a:rPr lang="zh-CN" altLang="en-US" dirty="0"/>
              <a:t>评估危害因素的风险</a:t>
            </a:r>
            <a:endParaRPr lang="zh-CN" altLang="en-US" dirty="0"/>
          </a:p>
        </p:txBody>
      </p:sp>
      <p:sp>
        <p:nvSpPr>
          <p:cNvPr id="13" name="Text Box 8"/>
          <p:cNvSpPr txBox="1">
            <a:spLocks noChangeArrowheads="1"/>
          </p:cNvSpPr>
          <p:nvPr/>
        </p:nvSpPr>
        <p:spPr bwMode="auto">
          <a:xfrm>
            <a:off x="1926707" y="5377164"/>
            <a:ext cx="3240000" cy="400050"/>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charset="-122"/>
              </a:defRPr>
            </a:lvl2pPr>
            <a:lvl3pPr marL="1143000" indent="-228600">
              <a:spcBef>
                <a:spcPct val="20000"/>
              </a:spcBef>
              <a:buChar char="•"/>
              <a:defRPr sz="2400">
                <a:latin typeface="Arial" panose="020B0604020202020204" pitchFamily="34" charset="0"/>
                <a:ea typeface="黑体" panose="02010609060101010101" charset="-122"/>
              </a:defRPr>
            </a:lvl3pPr>
            <a:lvl4pPr marL="1600200" indent="-228600">
              <a:spcBef>
                <a:spcPct val="20000"/>
              </a:spcBef>
              <a:buChar char="–"/>
              <a:defRPr sz="2000">
                <a:latin typeface="Arial" panose="020B0604020202020204" pitchFamily="34" charset="0"/>
                <a:ea typeface="黑体" panose="02010609060101010101" charset="-122"/>
              </a:defRPr>
            </a:lvl4pPr>
            <a:lvl5pPr marL="2057400" indent="-228600">
              <a:spcBef>
                <a:spcPct val="20000"/>
              </a:spcBef>
              <a:buChar char="»"/>
              <a:defRPr sz="2000">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9pPr>
          </a:lstStyle>
          <a:p>
            <a:r>
              <a:rPr lang="zh-CN" altLang="en-US" dirty="0"/>
              <a:t>提出控制措施</a:t>
            </a:r>
            <a:endParaRPr lang="zh-CN" altLang="en-US" dirty="0"/>
          </a:p>
        </p:txBody>
      </p:sp>
      <p:sp>
        <p:nvSpPr>
          <p:cNvPr id="14" name="Line 9"/>
          <p:cNvSpPr>
            <a:spLocks noChangeShapeType="1"/>
          </p:cNvSpPr>
          <p:nvPr/>
        </p:nvSpPr>
        <p:spPr bwMode="auto">
          <a:xfrm>
            <a:off x="3582470" y="2018786"/>
            <a:ext cx="4763" cy="29845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 name="Line 10"/>
          <p:cNvSpPr>
            <a:spLocks noChangeShapeType="1"/>
          </p:cNvSpPr>
          <p:nvPr/>
        </p:nvSpPr>
        <p:spPr bwMode="auto">
          <a:xfrm>
            <a:off x="3546707" y="4158758"/>
            <a:ext cx="11113" cy="417512"/>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 name="Line 11"/>
          <p:cNvSpPr>
            <a:spLocks noChangeShapeType="1"/>
          </p:cNvSpPr>
          <p:nvPr/>
        </p:nvSpPr>
        <p:spPr bwMode="auto">
          <a:xfrm>
            <a:off x="3577707" y="3151466"/>
            <a:ext cx="4763" cy="373063"/>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7" name="Line 12"/>
          <p:cNvSpPr>
            <a:spLocks noChangeShapeType="1"/>
          </p:cNvSpPr>
          <p:nvPr/>
        </p:nvSpPr>
        <p:spPr bwMode="auto">
          <a:xfrm>
            <a:off x="3582469" y="5041202"/>
            <a:ext cx="4763" cy="371475"/>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8" name="Text Box 8"/>
          <p:cNvSpPr txBox="1">
            <a:spLocks noChangeArrowheads="1"/>
          </p:cNvSpPr>
          <p:nvPr/>
        </p:nvSpPr>
        <p:spPr bwMode="auto">
          <a:xfrm>
            <a:off x="1926707" y="6210293"/>
            <a:ext cx="3240000" cy="400050"/>
          </a:xfrm>
          <a:prstGeom prst="rect">
            <a:avLst/>
          </a:prstGeom>
          <a:solidFill>
            <a:schemeClr val="accent3">
              <a:lumMod val="95000"/>
            </a:schemeClr>
          </a:solidFill>
          <a:ln w="9525">
            <a:solidFill>
              <a:srgbClr val="000000"/>
            </a:solidFill>
            <a:miter lim="800000"/>
          </a:ln>
          <a:effectLst>
            <a:outerShdw dist="107763" dir="2700000" algn="ctr" rotWithShape="0">
              <a:srgbClr val="808080"/>
            </a:outerShdw>
          </a:effectLst>
        </p:spPr>
        <p:txBody>
          <a:bodyPr anchor="ctr">
            <a:spAutoFit/>
          </a:bodyPr>
          <a:lstStyle>
            <a:defPPr>
              <a:defRPr lang="zh-CN"/>
            </a:defPPr>
            <a:lvl1pPr algn="ctr">
              <a:spcBef>
                <a:spcPct val="0"/>
              </a:spcBef>
              <a:buFontTx/>
              <a:buNone/>
              <a:defRPr kumimoji="1" sz="2000" b="1">
                <a:solidFill>
                  <a:srgbClr val="000000"/>
                </a:solidFill>
                <a:latin typeface="Times New Roman" panose="02020603050405020304" pitchFamily="18" charset="0"/>
                <a:ea typeface="宋体" panose="02010600030101010101" pitchFamily="2" charset="-122"/>
              </a:defRPr>
            </a:lvl1pPr>
            <a:lvl2pPr marL="742950" indent="-285750">
              <a:spcBef>
                <a:spcPct val="20000"/>
              </a:spcBef>
              <a:buChar char="–"/>
              <a:defRPr sz="2800">
                <a:latin typeface="Arial" panose="020B0604020202020204" pitchFamily="34" charset="0"/>
                <a:ea typeface="黑体" panose="02010609060101010101" charset="-122"/>
              </a:defRPr>
            </a:lvl2pPr>
            <a:lvl3pPr marL="1143000" indent="-228600">
              <a:spcBef>
                <a:spcPct val="20000"/>
              </a:spcBef>
              <a:buChar char="•"/>
              <a:defRPr sz="2400">
                <a:latin typeface="Arial" panose="020B0604020202020204" pitchFamily="34" charset="0"/>
                <a:ea typeface="黑体" panose="02010609060101010101" charset="-122"/>
              </a:defRPr>
            </a:lvl3pPr>
            <a:lvl4pPr marL="1600200" indent="-228600">
              <a:spcBef>
                <a:spcPct val="20000"/>
              </a:spcBef>
              <a:buChar char="–"/>
              <a:defRPr sz="2000">
                <a:latin typeface="Arial" panose="020B0604020202020204" pitchFamily="34" charset="0"/>
                <a:ea typeface="黑体" panose="02010609060101010101" charset="-122"/>
              </a:defRPr>
            </a:lvl4pPr>
            <a:lvl5pPr marL="2057400" indent="-228600">
              <a:spcBef>
                <a:spcPct val="20000"/>
              </a:spcBef>
              <a:buChar char="»"/>
              <a:defRPr sz="2000">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latin typeface="Arial" panose="020B0604020202020204" pitchFamily="34" charset="0"/>
                <a:ea typeface="黑体" panose="02010609060101010101" charset="-122"/>
              </a:defRPr>
            </a:lvl9pPr>
          </a:lstStyle>
          <a:p>
            <a:r>
              <a:rPr lang="zh-CN" altLang="en-US" dirty="0"/>
              <a:t>定期评审</a:t>
            </a:r>
            <a:endParaRPr lang="zh-CN" altLang="en-US" dirty="0"/>
          </a:p>
        </p:txBody>
      </p:sp>
      <p:sp>
        <p:nvSpPr>
          <p:cNvPr id="19" name="Line 12"/>
          <p:cNvSpPr>
            <a:spLocks noChangeShapeType="1"/>
          </p:cNvSpPr>
          <p:nvPr/>
        </p:nvSpPr>
        <p:spPr bwMode="auto">
          <a:xfrm>
            <a:off x="3584850" y="5838818"/>
            <a:ext cx="4763" cy="371475"/>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35040" y="1048721"/>
            <a:ext cx="5664741" cy="646331"/>
          </a:xfrm>
          <a:prstGeom prst="rect">
            <a:avLst/>
          </a:prstGeom>
        </p:spPr>
        <p:txBody>
          <a:bodyPr wrap="square">
            <a:spAutoFit/>
          </a:bodyPr>
          <a:lstStyle/>
          <a:p>
            <a:pPr marL="342900" indent="-342900" eaLnBrk="0" hangingPunct="0">
              <a:spcBef>
                <a:spcPct val="50000"/>
              </a:spcBef>
            </a:pPr>
            <a:r>
              <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安全检查表分析法（</a:t>
            </a:r>
            <a:r>
              <a:rPr lang="en-US" altLang="zh-CN"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SCL</a:t>
            </a:r>
            <a:r>
              <a:rPr lang="zh-CN" altLang="en-US" sz="36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en-US" sz="36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961291" y="1994210"/>
            <a:ext cx="10180321" cy="401340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en-US" sz="2800" b="1" dirty="0">
                <a:solidFill>
                  <a:schemeClr val="tx2"/>
                </a:solidFill>
                <a:latin typeface="微软雅黑" panose="020B0503020204020204" pitchFamily="34" charset="-122"/>
                <a:ea typeface="微软雅黑" panose="020B0503020204020204" pitchFamily="34" charset="-122"/>
              </a:rPr>
              <a:t>安全检查表的编制：各部门组织熟悉被检查对象的人员和具有实践经验的人员，以三结合的方式</a:t>
            </a:r>
            <a:r>
              <a:rPr lang="en-US" altLang="zh-CN" sz="2800" b="1" dirty="0">
                <a:solidFill>
                  <a:schemeClr val="tx2"/>
                </a:solidFill>
                <a:latin typeface="微软雅黑" panose="020B0503020204020204" pitchFamily="34" charset="-122"/>
                <a:ea typeface="微软雅黑" panose="020B0503020204020204" pitchFamily="34" charset="-122"/>
              </a:rPr>
              <a:t>(</a:t>
            </a:r>
            <a:r>
              <a:rPr lang="zh-CN" altLang="en-US" sz="2800" b="1" dirty="0">
                <a:solidFill>
                  <a:schemeClr val="tx2"/>
                </a:solidFill>
                <a:latin typeface="微软雅黑" panose="020B0503020204020204" pitchFamily="34" charset="-122"/>
                <a:ea typeface="微软雅黑" panose="020B0503020204020204" pitchFamily="34" charset="-122"/>
              </a:rPr>
              <a:t>工人、工程技术人员、管理人员</a:t>
            </a:r>
            <a:r>
              <a:rPr lang="en-US" altLang="zh-CN" sz="2800" b="1" dirty="0">
                <a:solidFill>
                  <a:schemeClr val="tx2"/>
                </a:solidFill>
                <a:latin typeface="微软雅黑" panose="020B0503020204020204" pitchFamily="34" charset="-122"/>
                <a:ea typeface="微软雅黑" panose="020B0503020204020204" pitchFamily="34" charset="-122"/>
              </a:rPr>
              <a:t>)</a:t>
            </a:r>
            <a:r>
              <a:rPr lang="zh-CN" altLang="en-US" sz="2800" b="1" dirty="0">
                <a:solidFill>
                  <a:schemeClr val="tx2"/>
                </a:solidFill>
                <a:latin typeface="微软雅黑" panose="020B0503020204020204" pitchFamily="34" charset="-122"/>
                <a:ea typeface="微软雅黑" panose="020B0503020204020204" pitchFamily="34" charset="-122"/>
              </a:rPr>
              <a:t>组成一个小组。依据人、物、环境的具体情况，根据以往积累的实践经验以及有关统计数据，按照规程、规章制度等文件的要求，编制安全检查表。</a:t>
            </a:r>
            <a:endParaRPr lang="en-US" altLang="zh-CN" sz="28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800" b="1" dirty="0" smtClean="0">
                <a:solidFill>
                  <a:schemeClr val="tx2"/>
                </a:solidFill>
                <a:latin typeface="微软雅黑" panose="020B0503020204020204" pitchFamily="34" charset="-122"/>
                <a:ea typeface="微软雅黑" panose="020B0503020204020204" pitchFamily="34" charset="-122"/>
              </a:rPr>
              <a:t>安全检查</a:t>
            </a:r>
            <a:r>
              <a:rPr lang="zh-CN" altLang="en-US" sz="2800" b="1" dirty="0">
                <a:solidFill>
                  <a:schemeClr val="tx2"/>
                </a:solidFill>
                <a:latin typeface="微软雅黑" panose="020B0503020204020204" pitchFamily="34" charset="-122"/>
                <a:ea typeface="微软雅黑" panose="020B0503020204020204" pitchFamily="34" charset="-122"/>
              </a:rPr>
              <a:t>表约束限制了人们主观能动性的发挥，对不在检查表中反映的问题，可能会被忽视，因此，采用该方法可能会漏掉以往未曾出现过的一些新的危害因素。</a:t>
            </a:r>
            <a:endParaRPr lang="zh-CN" altLang="en-US" sz="28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22"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危险源辨识</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17550" y="1162804"/>
            <a:ext cx="10777764" cy="452431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buFont typeface="Arial" panose="020B0604020202020204" pitchFamily="34" charset="0"/>
              <a:buNone/>
            </a:pPr>
            <a:r>
              <a:rPr lang="zh-CN" altLang="en-US" sz="2400" b="1" dirty="0" smtClean="0">
                <a:solidFill>
                  <a:schemeClr val="tx2"/>
                </a:solidFill>
                <a:latin typeface="微软雅黑" panose="020B0503020204020204" pitchFamily="34" charset="-122"/>
                <a:ea typeface="微软雅黑" panose="020B0503020204020204" pitchFamily="34" charset="-122"/>
              </a:rPr>
              <a:t>风险评价：对危险源导致的风险进行评估、对现有控制措施的充分性加以考虑以及对风险是否可接受予以确定的过程。</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smtClean="0">
                <a:solidFill>
                  <a:schemeClr val="tx2"/>
                </a:solidFill>
                <a:latin typeface="微软雅黑" panose="020B0503020204020204" pitchFamily="34" charset="-122"/>
                <a:ea typeface="微软雅黑" panose="020B0503020204020204" pitchFamily="34" charset="-122"/>
              </a:rPr>
              <a:t>风险评价方法：作业条件</a:t>
            </a:r>
            <a:r>
              <a:rPr lang="zh-CN" altLang="en-US" sz="2400" b="1" dirty="0">
                <a:solidFill>
                  <a:schemeClr val="tx2"/>
                </a:solidFill>
                <a:latin typeface="微软雅黑" panose="020B0503020204020204" pitchFamily="34" charset="-122"/>
                <a:ea typeface="微软雅黑" panose="020B0503020204020204" pitchFamily="34" charset="-122"/>
              </a:rPr>
              <a:t>危险性分析（</a:t>
            </a:r>
            <a:r>
              <a:rPr lang="en-US" altLang="zh-CN" sz="2400" b="1" dirty="0">
                <a:solidFill>
                  <a:schemeClr val="tx2"/>
                </a:solidFill>
                <a:latin typeface="微软雅黑" panose="020B0503020204020204" pitchFamily="34" charset="-122"/>
                <a:ea typeface="微软雅黑" panose="020B0503020204020204" pitchFamily="34" charset="-122"/>
              </a:rPr>
              <a:t>LEC</a:t>
            </a:r>
            <a:r>
              <a:rPr lang="zh-CN" altLang="en-US" sz="2400" b="1" dirty="0">
                <a:solidFill>
                  <a:schemeClr val="tx2"/>
                </a:solidFill>
                <a:latin typeface="微软雅黑" panose="020B0503020204020204" pitchFamily="34" charset="-122"/>
                <a:ea typeface="微软雅黑" panose="020B0503020204020204" pitchFamily="34" charset="-122"/>
              </a:rPr>
              <a:t>）</a:t>
            </a:r>
            <a:endParaRPr lang="en-US" altLang="zh-CN" sz="2400" b="1" dirty="0" smtClean="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该法是一种简单易行的、评价员工在具有潜在危险性环境中作业时危险性的半定量评价方法。它是由美国格雷厄姆</a:t>
            </a:r>
            <a:r>
              <a:rPr lang="en-US" altLang="zh-CN" sz="2400" b="1" dirty="0">
                <a:solidFill>
                  <a:schemeClr val="tx2"/>
                </a:solidFill>
                <a:latin typeface="微软雅黑" panose="020B0503020204020204" pitchFamily="34" charset="-122"/>
                <a:ea typeface="微软雅黑" panose="020B0503020204020204" pitchFamily="34" charset="-122"/>
              </a:rPr>
              <a:t>(</a:t>
            </a:r>
            <a:r>
              <a:rPr lang="en-US" altLang="zh-CN" sz="2400" b="1" dirty="0" err="1">
                <a:solidFill>
                  <a:schemeClr val="tx2"/>
                </a:solidFill>
                <a:latin typeface="微软雅黑" panose="020B0503020204020204" pitchFamily="34" charset="-122"/>
                <a:ea typeface="微软雅黑" panose="020B0503020204020204" pitchFamily="34" charset="-122"/>
              </a:rPr>
              <a:t>K.J.Graham</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和金尼</a:t>
            </a:r>
            <a:r>
              <a:rPr lang="en-US" altLang="zh-CN" sz="2400" b="1" dirty="0">
                <a:solidFill>
                  <a:schemeClr val="tx2"/>
                </a:solidFill>
                <a:latin typeface="微软雅黑" panose="020B0503020204020204" pitchFamily="34" charset="-122"/>
                <a:ea typeface="微软雅黑" panose="020B0503020204020204" pitchFamily="34" charset="-122"/>
              </a:rPr>
              <a:t>(</a:t>
            </a:r>
            <a:r>
              <a:rPr lang="en-US" altLang="zh-CN" sz="2400" b="1" dirty="0" err="1">
                <a:solidFill>
                  <a:schemeClr val="tx2"/>
                </a:solidFill>
                <a:latin typeface="微软雅黑" panose="020B0503020204020204" pitchFamily="34" charset="-122"/>
                <a:ea typeface="微软雅黑" panose="020B0503020204020204" pitchFamily="34" charset="-122"/>
              </a:rPr>
              <a:t>G.F.Kinney</a:t>
            </a:r>
            <a:r>
              <a:rPr lang="en-US" altLang="zh-CN" sz="2400" b="1" dirty="0">
                <a:solidFill>
                  <a:schemeClr val="tx2"/>
                </a:solidFill>
                <a:latin typeface="微软雅黑" panose="020B0503020204020204" pitchFamily="34" charset="-122"/>
                <a:ea typeface="微软雅黑" panose="020B0503020204020204" pitchFamily="34" charset="-122"/>
              </a:rPr>
              <a:t>)</a:t>
            </a:r>
            <a:r>
              <a:rPr lang="zh-CN" altLang="en-US" sz="2400" b="1" dirty="0">
                <a:solidFill>
                  <a:schemeClr val="tx2"/>
                </a:solidFill>
                <a:latin typeface="微软雅黑" panose="020B0503020204020204" pitchFamily="34" charset="-122"/>
                <a:ea typeface="微软雅黑" panose="020B0503020204020204" pitchFamily="34" charset="-122"/>
              </a:rPr>
              <a:t>提出的。他们认为影响作业条件危险性的因素：</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L </a:t>
            </a:r>
            <a:r>
              <a:rPr lang="zh-CN" altLang="en-US" sz="2400" b="1" dirty="0">
                <a:solidFill>
                  <a:schemeClr val="tx2"/>
                </a:solidFill>
                <a:latin typeface="微软雅黑" panose="020B0503020204020204" pitchFamily="34" charset="-122"/>
                <a:ea typeface="微软雅黑" panose="020B0503020204020204" pitchFamily="34" charset="-122"/>
              </a:rPr>
              <a:t>发生事故的可能性大小</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E </a:t>
            </a:r>
            <a:r>
              <a:rPr lang="zh-CN" altLang="en-US" sz="2400" b="1" dirty="0">
                <a:solidFill>
                  <a:schemeClr val="tx2"/>
                </a:solidFill>
                <a:latin typeface="微软雅黑" panose="020B0503020204020204" pitchFamily="34" charset="-122"/>
                <a:ea typeface="微软雅黑" panose="020B0503020204020204" pitchFamily="34" charset="-122"/>
              </a:rPr>
              <a:t>人体暴露在这种危险环境中的频繁程度</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zh-CN" altLang="en-US"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2"/>
                </a:solidFill>
                <a:latin typeface="微软雅黑" panose="020B0503020204020204" pitchFamily="34" charset="-122"/>
                <a:ea typeface="微软雅黑" panose="020B0503020204020204" pitchFamily="34" charset="-122"/>
              </a:rPr>
              <a:t>C </a:t>
            </a:r>
            <a:r>
              <a:rPr lang="zh-CN" altLang="en-US" sz="2400" b="1" dirty="0">
                <a:solidFill>
                  <a:schemeClr val="tx2"/>
                </a:solidFill>
                <a:latin typeface="微软雅黑" panose="020B0503020204020204" pitchFamily="34" charset="-122"/>
                <a:ea typeface="微软雅黑" panose="020B0503020204020204" pitchFamily="34" charset="-122"/>
              </a:rPr>
              <a:t>一旦发生事故会造成的损失后果</a:t>
            </a:r>
            <a:endParaRPr lang="zh-CN" altLang="en-US" sz="2400" b="1" dirty="0">
              <a:solidFill>
                <a:schemeClr val="tx2"/>
              </a:solidFill>
              <a:latin typeface="微软雅黑" panose="020B0503020204020204" pitchFamily="34" charset="-122"/>
              <a:ea typeface="微软雅黑" panose="020B0503020204020204" pitchFamily="34" charset="-122"/>
            </a:endParaRPr>
          </a:p>
          <a:p>
            <a:pPr>
              <a:lnSpc>
                <a:spcPct val="90000"/>
              </a:lnSpc>
              <a:spcBef>
                <a:spcPct val="50000"/>
              </a:spcBef>
              <a:buFont typeface="Arial" panose="020B0604020202020204" pitchFamily="34" charset="0"/>
              <a:buNone/>
            </a:pPr>
            <a:r>
              <a:rPr lang="en-US" altLang="zh-CN" sz="2400" b="1" dirty="0" smtClean="0">
                <a:solidFill>
                  <a:schemeClr val="tx2"/>
                </a:solidFill>
                <a:latin typeface="微软雅黑" panose="020B0503020204020204" pitchFamily="34" charset="-122"/>
                <a:ea typeface="微软雅黑" panose="020B0503020204020204" pitchFamily="34" charset="-122"/>
              </a:rPr>
              <a:t>     D=LEC </a:t>
            </a:r>
            <a:r>
              <a:rPr lang="zh-CN" altLang="en-US" sz="2400" b="1" dirty="0">
                <a:solidFill>
                  <a:schemeClr val="tx2"/>
                </a:solidFill>
                <a:latin typeface="微软雅黑" panose="020B0503020204020204" pitchFamily="34" charset="-122"/>
                <a:ea typeface="微软雅黑" panose="020B0503020204020204" pitchFamily="34" charset="-122"/>
              </a:rPr>
              <a:t>危险性</a:t>
            </a:r>
            <a:endParaRPr lang="en-US" altLang="zh-CN" sz="2400" b="1" dirty="0">
              <a:solidFill>
                <a:schemeClr val="tx2"/>
              </a:solidFill>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6"/>
          <p:cNvSpPr txBox="1">
            <a:spLocks noChangeArrowheads="1"/>
          </p:cNvSpPr>
          <p:nvPr/>
        </p:nvSpPr>
        <p:spPr bwMode="auto">
          <a:xfrm>
            <a:off x="896359" y="1090394"/>
            <a:ext cx="1752600" cy="4247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90000"/>
              </a:lnSpc>
              <a:spcBef>
                <a:spcPct val="50000"/>
              </a:spcBef>
              <a:buFont typeface="Arial" panose="020B0604020202020204" pitchFamily="34" charset="0"/>
              <a:buNone/>
              <a:defRPr sz="2400" b="1">
                <a:solidFill>
                  <a:schemeClr val="tx2"/>
                </a:solidFill>
                <a:latin typeface="微软雅黑" panose="020B0503020204020204" pitchFamily="34" charset="-122"/>
                <a:ea typeface="微软雅黑" panose="020B0503020204020204" pitchFamily="34" charset="-122"/>
              </a:defRPr>
            </a:lvl1pPr>
          </a:lstStyle>
          <a:p>
            <a:r>
              <a:rPr lang="zh-CN" altLang="en-US" dirty="0"/>
              <a:t>取值标准</a:t>
            </a:r>
            <a:endParaRPr lang="zh-CN" altLang="en-US" dirty="0"/>
          </a:p>
        </p:txBody>
      </p:sp>
      <p:graphicFrame>
        <p:nvGraphicFramePr>
          <p:cNvPr id="2" name="表格 1"/>
          <p:cNvGraphicFramePr>
            <a:graphicFrameLocks noGrp="1"/>
          </p:cNvGraphicFramePr>
          <p:nvPr/>
        </p:nvGraphicFramePr>
        <p:xfrm>
          <a:off x="1025134" y="1765722"/>
          <a:ext cx="9779293" cy="4071050"/>
        </p:xfrm>
        <a:graphic>
          <a:graphicData uri="http://schemas.openxmlformats.org/drawingml/2006/table">
            <a:tbl>
              <a:tblPr>
                <a:tableStyleId>{5C22544A-7EE6-4342-B048-85BDC9FD1C3A}</a:tableStyleId>
              </a:tblPr>
              <a:tblGrid>
                <a:gridCol w="779856"/>
                <a:gridCol w="2678302"/>
                <a:gridCol w="773157"/>
                <a:gridCol w="2715620"/>
                <a:gridCol w="872673"/>
                <a:gridCol w="1959685"/>
              </a:tblGrid>
              <a:tr h="435427">
                <a:tc gridSpan="2">
                  <a:txBody>
                    <a:bodyPr/>
                    <a:lstStyle/>
                    <a:p>
                      <a:pPr algn="ctr" defTabSz="0">
                        <a:lnSpc>
                          <a:spcPts val="1500"/>
                        </a:lnSpc>
                        <a:spcAft>
                          <a:spcPts val="0"/>
                        </a:spcAft>
                        <a:tabLst>
                          <a:tab pos="3913505" algn="ctr"/>
                        </a:tabLst>
                      </a:pPr>
                      <a:r>
                        <a:rPr lang="en-US" sz="2000" kern="100" dirty="0">
                          <a:effectLst/>
                          <a:latin typeface="微软雅黑" panose="020B0503020204020204" pitchFamily="34" charset="-122"/>
                          <a:ea typeface="微软雅黑" panose="020B0503020204020204" pitchFamily="34" charset="-122"/>
                        </a:rPr>
                        <a:t>L</a:t>
                      </a:r>
                      <a:r>
                        <a:rPr lang="zh-CN" sz="2000" kern="100" dirty="0">
                          <a:effectLst/>
                          <a:latin typeface="微软雅黑" panose="020B0503020204020204" pitchFamily="34" charset="-122"/>
                          <a:ea typeface="微软雅黑" panose="020B0503020204020204" pitchFamily="34" charset="-122"/>
                        </a:rPr>
                        <a:t>值</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gridSpan="2">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E</a:t>
                      </a:r>
                      <a:r>
                        <a:rPr lang="zh-CN" sz="2000" kern="100">
                          <a:effectLst/>
                          <a:latin typeface="微软雅黑" panose="020B0503020204020204" pitchFamily="34" charset="-122"/>
                          <a:ea typeface="微软雅黑" panose="020B0503020204020204" pitchFamily="34" charset="-122"/>
                        </a:rPr>
                        <a:t>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gridSpan="2">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C</a:t>
                      </a:r>
                      <a:r>
                        <a:rPr lang="zh-CN" sz="2000" kern="100">
                          <a:effectLst/>
                          <a:latin typeface="微软雅黑" panose="020B0503020204020204" pitchFamily="34" charset="-122"/>
                          <a:ea typeface="微软雅黑" panose="020B0503020204020204" pitchFamily="34" charset="-122"/>
                        </a:rPr>
                        <a:t>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435427">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事故发生的可能性</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频繁程度</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分值</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后果</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完全可能预料</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连续暴露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10</a:t>
                      </a:r>
                      <a:r>
                        <a:rPr lang="zh-CN" sz="2000" kern="0">
                          <a:effectLst/>
                          <a:latin typeface="微软雅黑" panose="020B0503020204020204" pitchFamily="34" charset="-122"/>
                          <a:ea typeface="微软雅黑" panose="020B0503020204020204" pitchFamily="34" charset="-122"/>
                        </a:rPr>
                        <a:t>人以上死亡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相当可能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每天工作时间内暴露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40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3-9</a:t>
                      </a:r>
                      <a:r>
                        <a:rPr lang="zh-CN" sz="2000" kern="0">
                          <a:effectLst/>
                          <a:latin typeface="微软雅黑" panose="020B0503020204020204" pitchFamily="34" charset="-122"/>
                          <a:ea typeface="微软雅黑" panose="020B0503020204020204" pitchFamily="34" charset="-122"/>
                        </a:rPr>
                        <a:t>人死亡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可能，但不经常</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每周一次或偶然暴露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1-2</a:t>
                      </a:r>
                      <a:r>
                        <a:rPr lang="zh-CN" sz="2000" kern="0">
                          <a:effectLst/>
                          <a:latin typeface="微软雅黑" panose="020B0503020204020204" pitchFamily="34" charset="-122"/>
                          <a:ea typeface="微软雅黑" panose="020B0503020204020204" pitchFamily="34" charset="-122"/>
                        </a:rPr>
                        <a:t>人死亡</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可能性小，完全意外</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每月一次暴露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7</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严重</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547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很不可能，可以设想</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每年几次暴露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重大、伤残</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27">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0.2</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极不可能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非常罕见暴露</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引人注意</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584">
                <a:tc>
                  <a:txBody>
                    <a:bodyPr/>
                    <a:lstStyle/>
                    <a:p>
                      <a:pPr algn="ctr" fontAlgn="ctr">
                        <a:lnSpc>
                          <a:spcPts val="1500"/>
                        </a:lnSpc>
                        <a:spcAft>
                          <a:spcPts val="0"/>
                        </a:spcAft>
                      </a:pPr>
                      <a:r>
                        <a:rPr lang="en-US" sz="2000" kern="0">
                          <a:effectLst/>
                          <a:latin typeface="微软雅黑" panose="020B0503020204020204" pitchFamily="34" charset="-122"/>
                          <a:ea typeface="微软雅黑" panose="020B0503020204020204" pitchFamily="34" charset="-122"/>
                        </a:rPr>
                        <a:t>0.1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lnSpc>
                          <a:spcPts val="1500"/>
                        </a:lnSpc>
                        <a:spcAft>
                          <a:spcPts val="0"/>
                        </a:spcAft>
                      </a:pPr>
                      <a:r>
                        <a:rPr lang="zh-CN" sz="2000" kern="0">
                          <a:effectLst/>
                          <a:latin typeface="微软雅黑" panose="020B0503020204020204" pitchFamily="34" charset="-122"/>
                          <a:ea typeface="微软雅黑" panose="020B0503020204020204" pitchFamily="34" charset="-122"/>
                        </a:rPr>
                        <a:t>实际不可能</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a:effectLst/>
                          <a:latin typeface="微软雅黑" panose="020B0503020204020204" pitchFamily="34" charset="-122"/>
                          <a:ea typeface="微软雅黑" panose="020B0503020204020204" pitchFamily="34" charset="-122"/>
                        </a:rPr>
                        <a:t> </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a:effectLst/>
                          <a:latin typeface="微软雅黑" panose="020B0503020204020204" pitchFamily="34" charset="-122"/>
                          <a:ea typeface="微软雅黑" panose="020B0503020204020204" pitchFamily="34" charset="-122"/>
                        </a:rPr>
                        <a:t> </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Text Box 7"/>
          <p:cNvSpPr txBox="1">
            <a:spLocks noChangeArrowheads="1"/>
          </p:cNvSpPr>
          <p:nvPr/>
        </p:nvSpPr>
        <p:spPr bwMode="auto">
          <a:xfrm>
            <a:off x="1169524" y="1161393"/>
            <a:ext cx="2667000" cy="4247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90000"/>
              </a:lnSpc>
              <a:spcBef>
                <a:spcPct val="50000"/>
              </a:spcBef>
              <a:buFont typeface="Arial" panose="020B0604020202020204" pitchFamily="34" charset="0"/>
              <a:buNone/>
              <a:defRPr sz="2400" b="1">
                <a:solidFill>
                  <a:schemeClr val="tx2"/>
                </a:solidFill>
                <a:latin typeface="微软雅黑" panose="020B0503020204020204" pitchFamily="34" charset="-122"/>
                <a:ea typeface="微软雅黑" panose="020B0503020204020204" pitchFamily="34" charset="-122"/>
              </a:defRPr>
            </a:lvl1pPr>
          </a:lstStyle>
          <a:p>
            <a:r>
              <a:rPr lang="zh-CN" altLang="en-US" dirty="0"/>
              <a:t>危险等级划分标准</a:t>
            </a:r>
            <a:endParaRPr lang="zh-CN" altLang="en-US" dirty="0"/>
          </a:p>
        </p:txBody>
      </p:sp>
      <p:graphicFrame>
        <p:nvGraphicFramePr>
          <p:cNvPr id="3" name="表格 2"/>
          <p:cNvGraphicFramePr>
            <a:graphicFrameLocks noGrp="1"/>
          </p:cNvGraphicFramePr>
          <p:nvPr/>
        </p:nvGraphicFramePr>
        <p:xfrm>
          <a:off x="2008700" y="2139609"/>
          <a:ext cx="7388518" cy="3206114"/>
        </p:xfrm>
        <a:graphic>
          <a:graphicData uri="http://schemas.openxmlformats.org/drawingml/2006/table">
            <a:tbl>
              <a:tblPr>
                <a:tableStyleId>{5C22544A-7EE6-4342-B048-85BDC9FD1C3A}</a:tableStyleId>
              </a:tblPr>
              <a:tblGrid>
                <a:gridCol w="643703"/>
                <a:gridCol w="1654763"/>
                <a:gridCol w="1707716"/>
                <a:gridCol w="3382336"/>
              </a:tblGrid>
              <a:tr h="554168">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序号</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dirty="0">
                          <a:effectLst/>
                          <a:latin typeface="微软雅黑" panose="020B0503020204020204" pitchFamily="34" charset="-122"/>
                          <a:ea typeface="微软雅黑" panose="020B0503020204020204" pitchFamily="34" charset="-122"/>
                        </a:rPr>
                        <a:t>D</a:t>
                      </a:r>
                      <a:r>
                        <a:rPr lang="zh-CN" sz="2000" kern="100" dirty="0">
                          <a:effectLst/>
                          <a:latin typeface="微软雅黑" panose="020B0503020204020204" pitchFamily="34" charset="-122"/>
                          <a:ea typeface="微软雅黑" panose="020B0503020204020204" pitchFamily="34" charset="-122"/>
                        </a:rPr>
                        <a:t>值</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风险等级</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危险程度</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a:t>
                      </a:r>
                      <a:r>
                        <a:rPr lang="en-US" sz="2000" kern="100">
                          <a:effectLst/>
                          <a:latin typeface="微软雅黑" panose="020B0503020204020204" pitchFamily="34" charset="-122"/>
                          <a:ea typeface="微软雅黑" panose="020B0503020204020204" pitchFamily="34" charset="-122"/>
                        </a:rPr>
                        <a:t>320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破坏性</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极其危险，不能继续作业</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160-320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重大风险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高度危险，需立即整改</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70-160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较大风险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显著危险，需要整改</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168">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4</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20-70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可接受风险</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一般危险，需要注意</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274">
                <a:tc>
                  <a:txBody>
                    <a:bodyPr/>
                    <a:lstStyle/>
                    <a:p>
                      <a:pPr algn="ctr" defTabSz="0">
                        <a:lnSpc>
                          <a:spcPts val="1500"/>
                        </a:lnSpc>
                        <a:spcAft>
                          <a:spcPts val="0"/>
                        </a:spcAft>
                        <a:tabLst>
                          <a:tab pos="3913505" algn="ctr"/>
                        </a:tabLst>
                      </a:pPr>
                      <a:r>
                        <a:rPr lang="en-US" sz="2000" kern="100">
                          <a:effectLst/>
                          <a:latin typeface="微软雅黑" panose="020B0503020204020204" pitchFamily="34" charset="-122"/>
                          <a:ea typeface="微软雅黑" panose="020B0503020204020204" pitchFamily="34" charset="-122"/>
                        </a:rPr>
                        <a:t>5</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a:effectLst/>
                          <a:latin typeface="微软雅黑" panose="020B0503020204020204" pitchFamily="34" charset="-122"/>
                          <a:ea typeface="微软雅黑" panose="020B0503020204020204" pitchFamily="34" charset="-122"/>
                        </a:rPr>
                        <a:t>＜</a:t>
                      </a:r>
                      <a:r>
                        <a:rPr lang="en-US" sz="2000" kern="100">
                          <a:effectLst/>
                          <a:latin typeface="微软雅黑" panose="020B0503020204020204" pitchFamily="34" charset="-122"/>
                          <a:ea typeface="微软雅黑" panose="020B0503020204020204" pitchFamily="34" charset="-122"/>
                        </a:rPr>
                        <a:t>20</a:t>
                      </a:r>
                      <a:endParaRPr lang="zh-CN" sz="1400" kern="10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可接受风险</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0">
                        <a:lnSpc>
                          <a:spcPts val="1500"/>
                        </a:lnSpc>
                        <a:spcAft>
                          <a:spcPts val="0"/>
                        </a:spcAft>
                        <a:tabLst>
                          <a:tab pos="3913505" algn="ctr"/>
                        </a:tabLst>
                      </a:pPr>
                      <a:r>
                        <a:rPr lang="zh-CN" sz="2000" kern="100" dirty="0">
                          <a:effectLst/>
                          <a:latin typeface="微软雅黑" panose="020B0503020204020204" pitchFamily="34" charset="-122"/>
                          <a:ea typeface="微软雅黑" panose="020B0503020204020204" pitchFamily="34" charset="-122"/>
                        </a:rPr>
                        <a:t>稍有危险，可以接受</a:t>
                      </a:r>
                      <a:endParaRPr lang="zh-CN" sz="1400" kern="100" dirty="0">
                        <a:effectLst/>
                        <a:latin typeface="微软雅黑" panose="020B0503020204020204" pitchFamily="34" charset="-122"/>
                        <a:ea typeface="微软雅黑" panose="020B0503020204020204" pitchFamily="34"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风险评价</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1772659" y="1326809"/>
            <a:ext cx="6840538" cy="639762"/>
          </a:xfrm>
        </p:spPr>
        <p:txBody>
          <a:bodyPr/>
          <a:lstStyle/>
          <a:p>
            <a:pPr eaLnBrk="1" hangingPunct="1"/>
            <a:r>
              <a:rPr lang="zh-CN" altLang="en-US" sz="3500" dirty="0">
                <a:solidFill>
                  <a:srgbClr val="FF0000"/>
                </a:solidFill>
              </a:rPr>
              <a:t>风险</a:t>
            </a:r>
            <a:r>
              <a:rPr lang="zh-CN" altLang="en-US" sz="3500" dirty="0" smtClean="0">
                <a:solidFill>
                  <a:srgbClr val="FF0000"/>
                </a:solidFill>
              </a:rPr>
              <a:t>控制的基本原则</a:t>
            </a:r>
            <a:endParaRPr lang="zh-CN" altLang="en-US" sz="3500" dirty="0">
              <a:solidFill>
                <a:srgbClr val="FF0000"/>
              </a:solidFill>
            </a:endParaRPr>
          </a:p>
        </p:txBody>
      </p:sp>
      <p:sp>
        <p:nvSpPr>
          <p:cNvPr id="100356" name="Rectangle 3"/>
          <p:cNvSpPr>
            <a:spLocks noGrp="1" noChangeArrowheads="1"/>
          </p:cNvSpPr>
          <p:nvPr>
            <p:ph type="body" idx="1"/>
          </p:nvPr>
        </p:nvSpPr>
        <p:spPr>
          <a:xfrm>
            <a:off x="1772659" y="2461368"/>
            <a:ext cx="8651532" cy="2910732"/>
          </a:xfrm>
        </p:spPr>
        <p:txBody>
          <a:bodyPr>
            <a:normAutofit/>
          </a:bodyPr>
          <a:lstStyle/>
          <a:p>
            <a:pPr eaLnBrk="1" hangingPunct="1">
              <a:lnSpc>
                <a:spcPct val="150000"/>
              </a:lnSpc>
              <a:buFont typeface="Wingdings" panose="05000000000000000000" pitchFamily="2" charset="2"/>
              <a:buChar char="u"/>
            </a:pPr>
            <a:r>
              <a:rPr lang="zh-CN" altLang="en-US" sz="2800" dirty="0"/>
              <a:t>危险源风险程度超出可容许风险标准，必须采取措施降低</a:t>
            </a:r>
            <a:r>
              <a:rPr lang="zh-CN" altLang="en-US" sz="2800" dirty="0" smtClean="0"/>
              <a:t>风险</a:t>
            </a:r>
            <a:endParaRPr lang="en-US" altLang="zh-CN" sz="2800" dirty="0" smtClean="0"/>
          </a:p>
          <a:p>
            <a:pPr eaLnBrk="1" hangingPunct="1">
              <a:lnSpc>
                <a:spcPct val="150000"/>
              </a:lnSpc>
              <a:buFont typeface="Wingdings" panose="05000000000000000000" pitchFamily="2" charset="2"/>
              <a:buChar char="u"/>
            </a:pPr>
            <a:r>
              <a:rPr lang="zh-CN" altLang="en-US" sz="2800" dirty="0" smtClean="0"/>
              <a:t>危险</a:t>
            </a:r>
            <a:r>
              <a:rPr lang="zh-CN" altLang="en-US" sz="2800" dirty="0"/>
              <a:t>源风险程度在可容许风险标准范围内，可以对原有控制措施加强监测和</a:t>
            </a:r>
            <a:r>
              <a:rPr lang="zh-CN" altLang="en-US" sz="2800" dirty="0" smtClean="0"/>
              <a:t>维护</a:t>
            </a:r>
            <a:endParaRPr lang="zh-CN" altLang="en-US" sz="2800" dirty="0"/>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2092985" y="1256795"/>
            <a:ext cx="3529013" cy="639762"/>
          </a:xfrm>
        </p:spPr>
        <p:txBody>
          <a:bodyPr vert="horz" lIns="91440" tIns="45720" rIns="91440" bIns="45720" rtlCol="0" anchor="ctr">
            <a:normAutofit/>
          </a:bodyPr>
          <a:lstStyle/>
          <a:p>
            <a:r>
              <a:rPr lang="zh-CN" altLang="en-US" sz="3500">
                <a:solidFill>
                  <a:srgbClr val="FF0000"/>
                </a:solidFill>
              </a:rPr>
              <a:t>三</a:t>
            </a:r>
            <a:r>
              <a:rPr lang="en-US" altLang="zh-CN" sz="3500">
                <a:solidFill>
                  <a:srgbClr val="FF0000"/>
                </a:solidFill>
              </a:rPr>
              <a:t>E</a:t>
            </a:r>
            <a:r>
              <a:rPr lang="zh-CN" altLang="en-US" sz="3500">
                <a:solidFill>
                  <a:srgbClr val="FF0000"/>
                </a:solidFill>
              </a:rPr>
              <a:t>对策理论</a:t>
            </a:r>
            <a:endParaRPr lang="zh-CN" altLang="en-US" sz="3500">
              <a:solidFill>
                <a:srgbClr val="FF0000"/>
              </a:solidFill>
            </a:endParaRPr>
          </a:p>
        </p:txBody>
      </p:sp>
      <p:sp>
        <p:nvSpPr>
          <p:cNvPr id="117764" name="Rectangle 3"/>
          <p:cNvSpPr>
            <a:spLocks noGrp="1" noChangeArrowheads="1"/>
          </p:cNvSpPr>
          <p:nvPr>
            <p:ph type="body" idx="1"/>
          </p:nvPr>
        </p:nvSpPr>
        <p:spPr>
          <a:xfrm>
            <a:off x="2092985" y="2021572"/>
            <a:ext cx="8229600" cy="3661776"/>
          </a:xfrm>
        </p:spPr>
        <p:txBody>
          <a:bodyPr>
            <a:noAutofit/>
          </a:bodyPr>
          <a:lstStyle/>
          <a:p>
            <a:pPr eaLnBrk="1" hangingPunct="1">
              <a:lnSpc>
                <a:spcPct val="150000"/>
              </a:lnSpc>
            </a:pPr>
            <a:r>
              <a:rPr lang="zh-CN" altLang="en-US" sz="2800" b="1" dirty="0">
                <a:solidFill>
                  <a:schemeClr val="hlink"/>
                </a:solidFill>
              </a:rPr>
              <a:t>技术（</a:t>
            </a:r>
            <a:r>
              <a:rPr lang="en-US" altLang="zh-CN" sz="2800" b="1" dirty="0">
                <a:solidFill>
                  <a:schemeClr val="hlink"/>
                </a:solidFill>
              </a:rPr>
              <a:t>Engineering)</a:t>
            </a:r>
            <a:endParaRPr lang="en-US" altLang="zh-CN" sz="2800" b="1" dirty="0">
              <a:solidFill>
                <a:schemeClr val="hlink"/>
              </a:solidFill>
            </a:endParaRPr>
          </a:p>
          <a:p>
            <a:pPr eaLnBrk="1" hangingPunct="1">
              <a:lnSpc>
                <a:spcPct val="150000"/>
              </a:lnSpc>
            </a:pPr>
            <a:r>
              <a:rPr lang="zh-CN" altLang="en-US" sz="2800" b="1" dirty="0">
                <a:solidFill>
                  <a:schemeClr val="hlink"/>
                </a:solidFill>
              </a:rPr>
              <a:t>教育 </a:t>
            </a:r>
            <a:r>
              <a:rPr lang="en-US" altLang="zh-CN" sz="2800" b="1" dirty="0">
                <a:solidFill>
                  <a:schemeClr val="hlink"/>
                </a:solidFill>
              </a:rPr>
              <a:t>(Education)</a:t>
            </a:r>
            <a:endParaRPr lang="en-US" altLang="zh-CN" sz="2800" b="1" dirty="0">
              <a:solidFill>
                <a:schemeClr val="hlink"/>
              </a:solidFill>
            </a:endParaRPr>
          </a:p>
          <a:p>
            <a:pPr eaLnBrk="1" hangingPunct="1">
              <a:lnSpc>
                <a:spcPct val="150000"/>
              </a:lnSpc>
            </a:pPr>
            <a:r>
              <a:rPr lang="zh-CN" altLang="en-US" sz="2800" b="1" dirty="0">
                <a:solidFill>
                  <a:schemeClr val="hlink"/>
                </a:solidFill>
              </a:rPr>
              <a:t>管理 </a:t>
            </a:r>
            <a:r>
              <a:rPr lang="en-US" altLang="zh-CN" sz="2800" b="1" dirty="0">
                <a:solidFill>
                  <a:schemeClr val="hlink"/>
                </a:solidFill>
              </a:rPr>
              <a:t>(Enforcement)</a:t>
            </a:r>
            <a:endParaRPr lang="en-US" altLang="zh-CN" sz="2800" b="1" dirty="0">
              <a:solidFill>
                <a:schemeClr val="hlink"/>
              </a:solidFill>
            </a:endParaRPr>
          </a:p>
          <a:p>
            <a:pPr marL="0" indent="0" eaLnBrk="1" hangingPunct="1">
              <a:lnSpc>
                <a:spcPct val="150000"/>
              </a:lnSpc>
              <a:buNone/>
            </a:pPr>
            <a:r>
              <a:rPr lang="zh-CN" altLang="en-US" sz="2800" b="1" dirty="0"/>
              <a:t>三者相辅相成，同时进行，缺一不可，三</a:t>
            </a:r>
            <a:r>
              <a:rPr lang="en-US" altLang="zh-CN" sz="2800" b="1" dirty="0"/>
              <a:t>E</a:t>
            </a:r>
            <a:r>
              <a:rPr lang="zh-CN" altLang="en-US" sz="2800" b="1" dirty="0"/>
              <a:t>是防止事故的三根支柱。</a:t>
            </a:r>
            <a:endParaRPr lang="zh-CN" altLang="en-US" sz="2800" b="1"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2868752" y="2210047"/>
            <a:ext cx="1589405" cy="121475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14338" name="Rectangle 2"/>
          <p:cNvSpPr>
            <a:spLocks noGrp="1"/>
          </p:cNvSpPr>
          <p:nvPr>
            <p:ph type="title"/>
          </p:nvPr>
        </p:nvSpPr>
        <p:spPr>
          <a:xfrm>
            <a:off x="3538538" y="1147763"/>
            <a:ext cx="5129212" cy="654050"/>
          </a:xfrm>
        </p:spPr>
        <p:txBody>
          <a:bodyPr anchor="ctr"/>
          <a:lstStyle/>
          <a:p>
            <a:r>
              <a:rPr lang="zh-CN" altLang="en-US" sz="3200" dirty="0">
                <a:solidFill>
                  <a:srgbClr val="FF0000"/>
                </a:solidFill>
              </a:rPr>
              <a:t>认知事故：</a:t>
            </a:r>
            <a:r>
              <a:rPr lang="zh-CN" altLang="en-US" sz="2800" dirty="0">
                <a:solidFill>
                  <a:srgbClr val="7F7F7F"/>
                </a:solidFill>
              </a:rPr>
              <a:t>什么是事故</a:t>
            </a:r>
            <a:endParaRPr lang="zh-CN" altLang="en-US" sz="2800" dirty="0">
              <a:solidFill>
                <a:srgbClr val="7F7F7F"/>
              </a:solidFill>
            </a:endParaRPr>
          </a:p>
        </p:txBody>
      </p:sp>
      <p:cxnSp>
        <p:nvCxnSpPr>
          <p:cNvPr id="28" name="直接连接符 27"/>
          <p:cNvCxnSpPr/>
          <p:nvPr/>
        </p:nvCxnSpPr>
        <p:spPr>
          <a:xfrm>
            <a:off x="3309737" y="1822540"/>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pic>
        <p:nvPicPr>
          <p:cNvPr id="14340" name="图片 2" descr="timg"/>
          <p:cNvPicPr>
            <a:picLocks noChangeAspect="1"/>
          </p:cNvPicPr>
          <p:nvPr/>
        </p:nvPicPr>
        <p:blipFill>
          <a:blip r:embed="rId1">
            <a:extLst>
              <a:ext uri="{28A0092B-C50C-407E-A947-70E740481C1C}">
                <a14:useLocalDpi xmlns:a14="http://schemas.microsoft.com/office/drawing/2010/main" val="0"/>
              </a:ext>
            </a:extLst>
          </a:blip>
          <a:srcRect r="7317" b="9985"/>
          <a:stretch>
            <a:fillRect/>
          </a:stretch>
        </p:blipFill>
        <p:spPr>
          <a:xfrm>
            <a:off x="2384247" y="2398642"/>
            <a:ext cx="2557463" cy="2482850"/>
          </a:xfrm>
          <a:prstGeom prst="rect">
            <a:avLst/>
          </a:prstGeom>
          <a:noFill/>
          <a:ln w="9525">
            <a:noFill/>
          </a:ln>
        </p:spPr>
      </p:pic>
      <p:grpSp>
        <p:nvGrpSpPr>
          <p:cNvPr id="14341" name="组合 11"/>
          <p:cNvGrpSpPr/>
          <p:nvPr/>
        </p:nvGrpSpPr>
        <p:grpSpPr>
          <a:xfrm>
            <a:off x="6073597" y="1917631"/>
            <a:ext cx="1674813" cy="1673225"/>
            <a:chOff x="3709182" y="1565261"/>
            <a:chExt cx="1743055" cy="1743054"/>
          </a:xfrm>
        </p:grpSpPr>
        <p:sp>
          <p:nvSpPr>
            <p:cNvPr id="14342" name="下箭头 9"/>
            <p:cNvSpPr/>
            <p:nvPr>
              <p:custDataLst>
                <p:tags r:id="rId2"/>
              </p:custDataLst>
            </p:nvPr>
          </p:nvSpPr>
          <p:spPr>
            <a:xfrm>
              <a:off x="3709182" y="1565261"/>
              <a:ext cx="1743055" cy="1743054"/>
            </a:xfrm>
            <a:prstGeom prst="downArrow">
              <a:avLst>
                <a:gd name="adj1" fmla="val 50000"/>
                <a:gd name="adj2" fmla="val 34972"/>
              </a:avLst>
            </a:prstGeom>
            <a:solidFill>
              <a:srgbClr val="558ED5"/>
            </a:solidFill>
            <a:ln w="12700">
              <a:noFill/>
            </a:ln>
          </p:spPr>
          <p:txBody>
            <a:bodyPr anchor="t"/>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43" name="下箭头 4"/>
            <p:cNvSpPr/>
            <p:nvPr>
              <p:custDataLst>
                <p:tags r:id="rId3"/>
              </p:custDataLst>
            </p:nvPr>
          </p:nvSpPr>
          <p:spPr>
            <a:xfrm>
              <a:off x="4144946" y="1565261"/>
              <a:ext cx="871527" cy="1438019"/>
            </a:xfrm>
            <a:prstGeom prst="rect">
              <a:avLst/>
            </a:prstGeom>
            <a:noFill/>
            <a:ln w="9525">
              <a:noFill/>
            </a:ln>
          </p:spPr>
          <p:txBody>
            <a:bodyPr vert="eaVert" wrap="square" lIns="128016" tIns="128016" rIns="128016" bIns="128016" anchor="ctr"/>
            <a:lstStyle/>
            <a:p>
              <a:pPr algn="ctr" defTabSz="800100">
                <a:lnSpc>
                  <a:spcPct val="90000"/>
                </a:lnSpc>
                <a:spcAft>
                  <a:spcPct val="35000"/>
                </a:spcAft>
              </a:pPr>
              <a:r>
                <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rPr>
                <a:t>一项正常进行的活动中断</a:t>
              </a: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4" name="组合 13"/>
          <p:cNvGrpSpPr/>
          <p:nvPr/>
        </p:nvGrpSpPr>
        <p:grpSpPr>
          <a:xfrm>
            <a:off x="7319785" y="3830568"/>
            <a:ext cx="1673225" cy="1674813"/>
            <a:chOff x="5006089" y="3558392"/>
            <a:chExt cx="1743055" cy="1743054"/>
          </a:xfrm>
        </p:grpSpPr>
        <p:sp>
          <p:nvSpPr>
            <p:cNvPr id="14345" name="下箭头 7"/>
            <p:cNvSpPr/>
            <p:nvPr>
              <p:custDataLst>
                <p:tags r:id="rId4"/>
              </p:custDataLst>
            </p:nvPr>
          </p:nvSpPr>
          <p:spPr>
            <a:xfrm rot="7200000">
              <a:off x="5006083" y="3558385"/>
              <a:ext cx="1743054" cy="1743055"/>
            </a:xfrm>
            <a:prstGeom prst="downArrow">
              <a:avLst>
                <a:gd name="adj1" fmla="val 50000"/>
                <a:gd name="adj2" fmla="val 34972"/>
              </a:avLst>
            </a:prstGeom>
            <a:solidFill>
              <a:srgbClr val="018BE9"/>
            </a:solidFill>
            <a:ln w="12700">
              <a:noFill/>
            </a:ln>
          </p:spPr>
          <p:txBody>
            <a:bodyPr anchor="t"/>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46" name="下箭头 6"/>
            <p:cNvSpPr/>
            <p:nvPr>
              <p:custDataLst>
                <p:tags r:id="rId5"/>
              </p:custDataLst>
            </p:nvPr>
          </p:nvSpPr>
          <p:spPr>
            <a:xfrm rot="1800000">
              <a:off x="5125783" y="4026593"/>
              <a:ext cx="1614895" cy="871594"/>
            </a:xfrm>
            <a:prstGeom prst="rect">
              <a:avLst/>
            </a:prstGeom>
            <a:noFill/>
            <a:ln w="9525">
              <a:noFill/>
            </a:ln>
          </p:spPr>
          <p:txBody>
            <a:bodyPr wrap="square" lIns="128016" tIns="128016" rIns="128016" bIns="128016" anchor="ctr"/>
            <a:lstStyle/>
            <a:p>
              <a:pPr algn="ctr" defTabSz="800100">
                <a:lnSpc>
                  <a:spcPct val="90000"/>
                </a:lnSpc>
                <a:spcAft>
                  <a:spcPct val="35000"/>
                </a:spcAft>
              </a:pPr>
              <a:r>
                <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rPr>
                <a:t>意外事件</a:t>
              </a: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7" name="组合 6"/>
          <p:cNvGrpSpPr/>
          <p:nvPr/>
        </p:nvGrpSpPr>
        <p:grpSpPr>
          <a:xfrm>
            <a:off x="4714791" y="3830562"/>
            <a:ext cx="1787424" cy="1674813"/>
            <a:chOff x="2293304" y="3558386"/>
            <a:chExt cx="1862020" cy="1743054"/>
          </a:xfrm>
        </p:grpSpPr>
        <p:sp>
          <p:nvSpPr>
            <p:cNvPr id="14348" name="下箭头 12"/>
            <p:cNvSpPr/>
            <p:nvPr>
              <p:custDataLst>
                <p:tags r:id="rId6"/>
              </p:custDataLst>
            </p:nvPr>
          </p:nvSpPr>
          <p:spPr>
            <a:xfrm rot="-7200000">
              <a:off x="2412270" y="3558385"/>
              <a:ext cx="1743054" cy="1743055"/>
            </a:xfrm>
            <a:prstGeom prst="downArrow">
              <a:avLst>
                <a:gd name="adj1" fmla="val 50000"/>
                <a:gd name="adj2" fmla="val 34972"/>
              </a:avLst>
            </a:prstGeom>
            <a:solidFill>
              <a:srgbClr val="8EB4E3"/>
            </a:solidFill>
            <a:ln w="12700">
              <a:noFill/>
            </a:ln>
          </p:spPr>
          <p:txBody>
            <a:bodyPr anchor="t"/>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9" name="下箭头 8"/>
            <p:cNvSpPr/>
            <p:nvPr>
              <p:custDataLst>
                <p:tags r:id="rId7"/>
              </p:custDataLst>
            </p:nvPr>
          </p:nvSpPr>
          <p:spPr>
            <a:xfrm rot="19800000">
              <a:off x="2293304" y="4059420"/>
              <a:ext cx="1754269" cy="871594"/>
            </a:xfrm>
            <a:prstGeom prst="rect">
              <a:avLst/>
            </a:prstGeom>
            <a:noFill/>
            <a:ln w="9525">
              <a:noFill/>
            </a:ln>
          </p:spPr>
          <p:txBody>
            <a:bodyPr wrap="square" lIns="128016" tIns="128016" rIns="128016" bIns="128016" anchor="ctr"/>
            <a:lstStyle/>
            <a:p>
              <a:pPr algn="ctr" defTabSz="800100">
                <a:lnSpc>
                  <a:spcPct val="90000"/>
                </a:lnSpc>
                <a:spcAft>
                  <a:spcPct val="35000"/>
                </a:spcAft>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造成人身伤亡或设备</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损毁、经济损失</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15"/>
          <p:cNvSpPr/>
          <p:nvPr>
            <p:custDataLst>
              <p:tags r:id="rId8"/>
            </p:custDataLst>
          </p:nvPr>
        </p:nvSpPr>
        <p:spPr>
          <a:xfrm>
            <a:off x="6345831" y="3559196"/>
            <a:ext cx="1130051" cy="933492"/>
          </a:xfrm>
          <a:prstGeom prst="rect">
            <a:avLst/>
          </a:prstGeom>
        </p:spPr>
        <p:txBody>
          <a:bodyPr wrap="square" anchor="ctr" anchorCtr="1">
            <a:noAutofit/>
            <a:scene3d>
              <a:camera prst="perspectiveContrastingRightFacing"/>
              <a:lightRig rig="threePt" dir="t"/>
            </a:scene3d>
          </a:bodyPr>
          <a:lstStyle/>
          <a:p>
            <a:pPr algn="ctr" fontAlgn="base"/>
            <a:r>
              <a:rPr lang="zh-CN" altLang="en-US" sz="3200" b="1" noProof="1">
                <a:ln>
                  <a:solidFill>
                    <a:srgbClr val="FF0000"/>
                  </a:solidFill>
                </a:ln>
                <a:solidFill>
                  <a:srgbClr val="FF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事故</a:t>
            </a:r>
            <a:endParaRPr lang="zh-CN" altLang="en-US" sz="3200" b="1" noProof="1">
              <a:ln>
                <a:solidFill>
                  <a:srgbClr val="FF0000"/>
                </a:solidFill>
              </a:ln>
              <a:solidFill>
                <a:srgbClr val="FF000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7" name="矩形 16"/>
          <p:cNvSpPr/>
          <p:nvPr/>
        </p:nvSpPr>
        <p:spPr>
          <a:xfrm>
            <a:off x="699861" y="5557268"/>
            <a:ext cx="10806566" cy="900055"/>
          </a:xfrm>
          <a:prstGeom prst="rect">
            <a:avLst/>
          </a:prstGeom>
        </p:spPr>
        <p:txBody>
          <a:bodyPr wrap="square">
            <a:spAutoFit/>
          </a:bodyPr>
          <a:lstStyle/>
          <a:p>
            <a:pPr algn="just">
              <a:lnSpc>
                <a:spcPct val="125000"/>
              </a:lnSpc>
            </a:pPr>
            <a:r>
              <a:rPr lang="zh-CN" altLang="en-US" sz="2200" dirty="0" smtClean="0">
                <a:latin typeface="微软雅黑" panose="020B0503020204020204" pitchFamily="34" charset="-122"/>
                <a:ea typeface="微软雅黑" panose="020B0503020204020204" pitchFamily="34" charset="-122"/>
              </a:rPr>
              <a:t>生产经营单位在生产经营活动中突然发生的，伤害人身安全和健康，或者损坏设备设施，或者造成经济损失的，导致原生产经营活动暂时中止或永远终止的意外事件。</a:t>
            </a:r>
            <a:endParaRPr lang="en-US" altLang="zh-CN" sz="2200" dirty="0" smtClean="0">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9" name="灯片编号占位符 3"/>
          <p:cNvSpPr>
            <a:spLocks noGrp="1"/>
          </p:cNvSpPr>
          <p:nvPr>
            <p:ph type="sldNum" sz="quarter" idx="12"/>
          </p:nvPr>
        </p:nvSpPr>
        <p:spPr>
          <a:xfrm>
            <a:off x="11001374" y="293914"/>
            <a:ext cx="868364" cy="365125"/>
          </a:xfrm>
        </p:spPr>
        <p:txBody>
          <a:bodyPr/>
          <a:lstStyle/>
          <a:p>
            <a:r>
              <a:rPr lang="en-US" altLang="zh-CN" dirty="0" smtClean="0"/>
              <a:t>3</a:t>
            </a:r>
            <a:endParaRPr lang="zh-CN" altLang="en-US" dirty="0"/>
          </a:p>
        </p:txBody>
      </p:sp>
    </p:spTree>
  </p:cSld>
  <p:clrMapOvr>
    <a:masterClrMapping/>
  </p:clrMapOvr>
  <p:transition/>
  <p:timing>
    <p:tnLst>
      <p:par>
        <p:cTn id="1" dur="indefinite" restart="never" nodeType="tmRoot"/>
      </p:par>
    </p:tnLst>
    <p:bldLst>
      <p:bldP spid="16" grpId="0"/>
      <p:bldP spid="16" grpId="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a:xfrm>
            <a:off x="1810019" y="1404618"/>
            <a:ext cx="6840538" cy="639762"/>
          </a:xfrm>
        </p:spPr>
        <p:txBody>
          <a:bodyPr vert="horz" lIns="91440" tIns="45720" rIns="91440" bIns="45720" rtlCol="0" anchor="ctr">
            <a:normAutofit/>
          </a:bodyPr>
          <a:lstStyle/>
          <a:p>
            <a:r>
              <a:rPr lang="zh-CN" altLang="en-US" sz="3500" dirty="0">
                <a:solidFill>
                  <a:srgbClr val="FF0000"/>
                </a:solidFill>
              </a:rPr>
              <a:t>安全技术措施</a:t>
            </a:r>
            <a:endParaRPr lang="zh-CN" altLang="en-US" sz="3500" dirty="0">
              <a:solidFill>
                <a:srgbClr val="FF0000"/>
              </a:solidFill>
            </a:endParaRPr>
          </a:p>
        </p:txBody>
      </p:sp>
      <p:sp>
        <p:nvSpPr>
          <p:cNvPr id="118788" name="Rectangle 3"/>
          <p:cNvSpPr>
            <a:spLocks noGrp="1" noChangeArrowheads="1"/>
          </p:cNvSpPr>
          <p:nvPr>
            <p:ph type="body" idx="1"/>
          </p:nvPr>
        </p:nvSpPr>
        <p:spPr>
          <a:xfrm>
            <a:off x="1810019" y="2317215"/>
            <a:ext cx="8991331" cy="2943664"/>
          </a:xfrm>
        </p:spPr>
        <p:txBody>
          <a:bodyPr>
            <a:normAutofit fontScale="92500"/>
          </a:bodyPr>
          <a:lstStyle/>
          <a:p>
            <a:pPr>
              <a:lnSpc>
                <a:spcPct val="150000"/>
              </a:lnSpc>
            </a:pPr>
            <a:r>
              <a:rPr lang="zh-CN" altLang="en-US" sz="2800" dirty="0"/>
              <a:t>是指提高工艺过程、机械设备的本质安全性，即当人出现操作</a:t>
            </a:r>
            <a:r>
              <a:rPr lang="zh-CN" altLang="en-US" sz="2800"/>
              <a:t>失误</a:t>
            </a:r>
            <a:r>
              <a:rPr lang="zh-CN" altLang="en-US" sz="2800" smtClean="0"/>
              <a:t>，</a:t>
            </a:r>
            <a:r>
              <a:rPr lang="en-US" altLang="zh-CN" sz="2800"/>
              <a:t>[</a:t>
            </a:r>
            <a:r>
              <a:rPr lang="zh-CN" altLang="en-US" sz="2800"/>
              <a:t>获取资料咨询微信：</a:t>
            </a:r>
            <a:r>
              <a:rPr lang="en-US" altLang="zh-CN" sz="2800"/>
              <a:t>ansyingsj1]</a:t>
            </a:r>
            <a:r>
              <a:rPr lang="zh-CN" altLang="en-US" sz="2800" smtClean="0"/>
              <a:t>其</a:t>
            </a:r>
            <a:r>
              <a:rPr lang="zh-CN" altLang="en-US" sz="2800" dirty="0"/>
              <a:t>本身的安全防护系统能自动调节和处理，以保护设备和人身安全。</a:t>
            </a:r>
            <a:endParaRPr lang="zh-CN" altLang="en-US" sz="2800" dirty="0"/>
          </a:p>
          <a:p>
            <a:pPr eaLnBrk="1" hangingPunct="1">
              <a:lnSpc>
                <a:spcPct val="150000"/>
              </a:lnSpc>
            </a:pPr>
            <a:r>
              <a:rPr lang="zh-CN" altLang="en-US" sz="2800" dirty="0" smtClean="0"/>
              <a:t>是</a:t>
            </a:r>
            <a:r>
              <a:rPr lang="zh-CN" altLang="en-US" sz="2800" dirty="0"/>
              <a:t>预防事故的最根本措施。</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a:xfrm>
            <a:off x="1885755" y="1305659"/>
            <a:ext cx="6840537" cy="639762"/>
          </a:xfrm>
        </p:spPr>
        <p:txBody>
          <a:bodyPr vert="horz" lIns="91440" tIns="45720" rIns="91440" bIns="45720" rtlCol="0" anchor="ctr">
            <a:normAutofit/>
          </a:bodyPr>
          <a:lstStyle/>
          <a:p>
            <a:r>
              <a:rPr lang="zh-CN" altLang="en-US" sz="3500">
                <a:solidFill>
                  <a:srgbClr val="FF0000"/>
                </a:solidFill>
              </a:rPr>
              <a:t>安全技术措施</a:t>
            </a:r>
            <a:endParaRPr lang="zh-CN" altLang="en-US" sz="3500">
              <a:solidFill>
                <a:srgbClr val="FF0000"/>
              </a:solidFill>
            </a:endParaRPr>
          </a:p>
        </p:txBody>
      </p:sp>
      <p:sp>
        <p:nvSpPr>
          <p:cNvPr id="119812" name="Rectangle 3"/>
          <p:cNvSpPr>
            <a:spLocks noGrp="1" noChangeArrowheads="1"/>
          </p:cNvSpPr>
          <p:nvPr>
            <p:ph type="body" idx="1"/>
          </p:nvPr>
        </p:nvSpPr>
        <p:spPr>
          <a:xfrm>
            <a:off x="1885755" y="2147873"/>
            <a:ext cx="8701282" cy="4195777"/>
          </a:xfrm>
        </p:spPr>
        <p:txBody>
          <a:bodyPr>
            <a:noAutofit/>
          </a:bodyPr>
          <a:lstStyle/>
          <a:p>
            <a:pPr eaLnBrk="1" hangingPunct="1">
              <a:lnSpc>
                <a:spcPct val="150000"/>
              </a:lnSpc>
            </a:pPr>
            <a:r>
              <a:rPr lang="zh-CN" altLang="en-US" sz="2400" dirty="0">
                <a:solidFill>
                  <a:schemeClr val="hlink"/>
                </a:solidFill>
              </a:rPr>
              <a:t>减少潜在在危险因素</a:t>
            </a:r>
            <a:r>
              <a:rPr lang="zh-CN" altLang="en-US" sz="2400" dirty="0"/>
              <a:t>（不然和难燃替代可燃特物，用无毒代替有毒）</a:t>
            </a:r>
            <a:endParaRPr lang="zh-CN" altLang="en-US" sz="2400" dirty="0"/>
          </a:p>
          <a:p>
            <a:pPr eaLnBrk="1" hangingPunct="1">
              <a:lnSpc>
                <a:spcPct val="150000"/>
              </a:lnSpc>
            </a:pPr>
            <a:r>
              <a:rPr lang="zh-CN" altLang="en-US" sz="2400" dirty="0">
                <a:solidFill>
                  <a:schemeClr val="hlink"/>
                </a:solidFill>
              </a:rPr>
              <a:t>降低潜在危险性程度</a:t>
            </a:r>
            <a:r>
              <a:rPr lang="zh-CN" altLang="en-US" sz="2400" dirty="0"/>
              <a:t>（潜在危险往往达到一定程度和强度才能施害，降低强度，使之处于安全范围）</a:t>
            </a:r>
            <a:endParaRPr lang="zh-CN" altLang="en-US" sz="2400" dirty="0"/>
          </a:p>
          <a:p>
            <a:pPr eaLnBrk="1" hangingPunct="1">
              <a:lnSpc>
                <a:spcPct val="150000"/>
              </a:lnSpc>
            </a:pPr>
            <a:r>
              <a:rPr lang="zh-CN" altLang="en-US" sz="2400" dirty="0">
                <a:solidFill>
                  <a:schemeClr val="hlink"/>
                </a:solidFill>
              </a:rPr>
              <a:t>联锁</a:t>
            </a:r>
            <a:r>
              <a:rPr lang="zh-CN" altLang="en-US" sz="2400" dirty="0"/>
              <a:t>（当出现危险时，强制某些元件相互作用，以保证安全）</a:t>
            </a:r>
            <a:endParaRPr lang="zh-CN" altLang="en-US" sz="2400" dirty="0"/>
          </a:p>
          <a:p>
            <a:pPr eaLnBrk="1" hangingPunct="1">
              <a:lnSpc>
                <a:spcPct val="150000"/>
              </a:lnSpc>
            </a:pPr>
            <a:r>
              <a:rPr lang="zh-CN" altLang="en-US" sz="2400" dirty="0">
                <a:solidFill>
                  <a:schemeClr val="hlink"/>
                </a:solidFill>
              </a:rPr>
              <a:t>隔离操作或远离操作</a:t>
            </a:r>
            <a:r>
              <a:rPr lang="zh-CN" altLang="en-US" sz="2400" dirty="0"/>
              <a:t>（事故致因理论得知，伤亡事故必须是人与施害物质相互接触）</a:t>
            </a:r>
            <a:endParaRPr lang="zh-CN" altLang="en-US" sz="2400" dirty="0"/>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49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3"/>
          <p:cNvSpPr>
            <a:spLocks noGrp="1" noChangeArrowheads="1"/>
          </p:cNvSpPr>
          <p:nvPr>
            <p:ph type="body" idx="1"/>
          </p:nvPr>
        </p:nvSpPr>
        <p:spPr>
          <a:xfrm>
            <a:off x="1885755" y="2129400"/>
            <a:ext cx="9115619" cy="4435475"/>
          </a:xfrm>
        </p:spPr>
        <p:txBody>
          <a:bodyPr>
            <a:normAutofit/>
          </a:bodyPr>
          <a:lstStyle/>
          <a:p>
            <a:pPr eaLnBrk="1" hangingPunct="1">
              <a:lnSpc>
                <a:spcPct val="150000"/>
              </a:lnSpc>
            </a:pPr>
            <a:r>
              <a:rPr lang="zh-CN" altLang="en-US" sz="2400" dirty="0">
                <a:solidFill>
                  <a:schemeClr val="hlink"/>
                </a:solidFill>
              </a:rPr>
              <a:t>设置薄弱环节</a:t>
            </a:r>
            <a:r>
              <a:rPr lang="zh-CN" altLang="en-US" sz="2400" dirty="0"/>
              <a:t>（安全薄弱元件，当危险达到危险值之前预先破坏，将能量释放）</a:t>
            </a:r>
            <a:endParaRPr lang="zh-CN" altLang="en-US" sz="2400" dirty="0"/>
          </a:p>
          <a:p>
            <a:pPr eaLnBrk="1" hangingPunct="1">
              <a:lnSpc>
                <a:spcPct val="150000"/>
              </a:lnSpc>
            </a:pPr>
            <a:r>
              <a:rPr lang="zh-CN" altLang="en-US" sz="2400" dirty="0">
                <a:solidFill>
                  <a:schemeClr val="hlink"/>
                </a:solidFill>
              </a:rPr>
              <a:t>坚固或加强</a:t>
            </a:r>
            <a:r>
              <a:rPr lang="zh-CN" altLang="en-US" sz="2400" dirty="0"/>
              <a:t>（增加</a:t>
            </a:r>
            <a:r>
              <a:rPr lang="zh-CN" altLang="en-US" sz="2400" dirty="0" smtClean="0"/>
              <a:t>安全系数）</a:t>
            </a:r>
            <a:endParaRPr lang="zh-CN" altLang="en-US" sz="2400" dirty="0"/>
          </a:p>
          <a:p>
            <a:pPr eaLnBrk="1" hangingPunct="1">
              <a:lnSpc>
                <a:spcPct val="150000"/>
              </a:lnSpc>
            </a:pPr>
            <a:r>
              <a:rPr lang="zh-CN" altLang="en-US" sz="2400" dirty="0">
                <a:solidFill>
                  <a:schemeClr val="hlink"/>
                </a:solidFill>
              </a:rPr>
              <a:t>警告牌示和信号装置</a:t>
            </a:r>
            <a:r>
              <a:rPr lang="zh-CN" altLang="en-US" sz="2400" dirty="0"/>
              <a:t>（警告可以提醒人们注意，及时发现危险因素或部位，以便采取措施，防止事故的发生）</a:t>
            </a:r>
            <a:endParaRPr lang="zh-CN" altLang="en-US" sz="2400" dirty="0"/>
          </a:p>
          <a:p>
            <a:pPr eaLnBrk="1" hangingPunct="1">
              <a:lnSpc>
                <a:spcPct val="150000"/>
              </a:lnSpc>
            </a:pPr>
            <a:r>
              <a:rPr lang="zh-CN" altLang="en-US" sz="2400" dirty="0">
                <a:solidFill>
                  <a:schemeClr val="hlink"/>
                </a:solidFill>
              </a:rPr>
              <a:t>封闭</a:t>
            </a:r>
            <a:r>
              <a:rPr lang="zh-CN" altLang="en-US" sz="2400" dirty="0"/>
              <a:t>（将危险物的危险能量局限在一定范围内，可有效预防事故或减少事故损失）</a:t>
            </a:r>
            <a:endParaRPr lang="zh-CN" altLang="en-US" sz="24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Rectangle 2"/>
          <p:cNvSpPr txBox="1">
            <a:spLocks noChangeArrowheads="1"/>
          </p:cNvSpPr>
          <p:nvPr/>
        </p:nvSpPr>
        <p:spPr>
          <a:xfrm>
            <a:off x="1885755" y="1305659"/>
            <a:ext cx="6840537" cy="639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3500" dirty="0" smtClean="0">
                <a:solidFill>
                  <a:srgbClr val="FF0000"/>
                </a:solidFill>
              </a:rPr>
              <a:t>安全技术措施</a:t>
            </a:r>
            <a:endParaRPr lang="zh-CN" altLang="en-US" sz="3500"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1603717" y="1306415"/>
            <a:ext cx="3455988" cy="639762"/>
          </a:xfrm>
        </p:spPr>
        <p:txBody>
          <a:bodyPr vert="horz" lIns="91440" tIns="45720" rIns="91440" bIns="45720" rtlCol="0" anchor="ctr">
            <a:normAutofit/>
          </a:bodyPr>
          <a:lstStyle/>
          <a:p>
            <a:r>
              <a:rPr lang="zh-CN" altLang="en-US" sz="3500">
                <a:solidFill>
                  <a:srgbClr val="FF0000"/>
                </a:solidFill>
              </a:rPr>
              <a:t>安全管理措施</a:t>
            </a:r>
            <a:endParaRPr lang="zh-CN" altLang="en-US" sz="3500">
              <a:solidFill>
                <a:srgbClr val="FF0000"/>
              </a:solidFill>
            </a:endParaRPr>
          </a:p>
        </p:txBody>
      </p:sp>
      <p:sp>
        <p:nvSpPr>
          <p:cNvPr id="121860" name="Rectangle 3"/>
          <p:cNvSpPr>
            <a:spLocks noGrp="1" noChangeArrowheads="1"/>
          </p:cNvSpPr>
          <p:nvPr>
            <p:ph type="body" idx="1"/>
          </p:nvPr>
        </p:nvSpPr>
        <p:spPr>
          <a:xfrm>
            <a:off x="1451903" y="2240967"/>
            <a:ext cx="9549471" cy="2809554"/>
          </a:xfrm>
        </p:spPr>
        <p:txBody>
          <a:bodyPr>
            <a:normAutofit/>
          </a:bodyPr>
          <a:lstStyle/>
          <a:p>
            <a:pPr eaLnBrk="1" hangingPunct="1">
              <a:lnSpc>
                <a:spcPct val="150000"/>
              </a:lnSpc>
            </a:pPr>
            <a:r>
              <a:rPr lang="zh-CN" altLang="en-US" sz="2800" dirty="0"/>
              <a:t>是保证员工按照一定的方式从事工作，并为采取安全技术措施提供依据和</a:t>
            </a:r>
            <a:r>
              <a:rPr lang="zh-CN" altLang="en-US" sz="2800" dirty="0" smtClean="0"/>
              <a:t>方案</a:t>
            </a:r>
            <a:endParaRPr lang="zh-CN" altLang="en-US" sz="2800" dirty="0"/>
          </a:p>
          <a:p>
            <a:pPr eaLnBrk="1" hangingPunct="1">
              <a:lnSpc>
                <a:spcPct val="150000"/>
              </a:lnSpc>
            </a:pPr>
            <a:r>
              <a:rPr lang="zh-CN" altLang="en-US" sz="2800" dirty="0" smtClean="0"/>
              <a:t>对</a:t>
            </a:r>
            <a:r>
              <a:rPr lang="zh-CN" altLang="en-US" sz="2800" dirty="0"/>
              <a:t>安全防护设施加强维护保养，保证性能正常，否则再先进的安全技术措施也不能发挥有效</a:t>
            </a:r>
            <a:r>
              <a:rPr lang="zh-CN" altLang="en-US" sz="2800" dirty="0" smtClean="0"/>
              <a:t>作用</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a:xfrm>
            <a:off x="2063384" y="1581892"/>
            <a:ext cx="3600450" cy="639762"/>
          </a:xfrm>
        </p:spPr>
        <p:txBody>
          <a:bodyPr vert="horz" lIns="91440" tIns="45720" rIns="91440" bIns="45720" rtlCol="0" anchor="ctr">
            <a:normAutofit/>
          </a:bodyPr>
          <a:lstStyle/>
          <a:p>
            <a:r>
              <a:rPr lang="zh-CN" altLang="en-US" sz="3500">
                <a:solidFill>
                  <a:srgbClr val="FF0000"/>
                </a:solidFill>
              </a:rPr>
              <a:t>安全教育措施</a:t>
            </a:r>
            <a:endParaRPr lang="zh-CN" altLang="en-US" sz="3500">
              <a:solidFill>
                <a:srgbClr val="FF0000"/>
              </a:solidFill>
            </a:endParaRPr>
          </a:p>
        </p:txBody>
      </p:sp>
      <p:sp>
        <p:nvSpPr>
          <p:cNvPr id="122884" name="Rectangle 3"/>
          <p:cNvSpPr>
            <a:spLocks noGrp="1" noChangeArrowheads="1"/>
          </p:cNvSpPr>
          <p:nvPr>
            <p:ph type="body" idx="1"/>
          </p:nvPr>
        </p:nvSpPr>
        <p:spPr>
          <a:xfrm>
            <a:off x="2063384" y="2500314"/>
            <a:ext cx="8229600" cy="3128961"/>
          </a:xfrm>
        </p:spPr>
        <p:txBody>
          <a:bodyPr>
            <a:noAutofit/>
          </a:bodyPr>
          <a:lstStyle/>
          <a:p>
            <a:pPr eaLnBrk="1" hangingPunct="1">
              <a:lnSpc>
                <a:spcPct val="150000"/>
              </a:lnSpc>
            </a:pPr>
            <a:r>
              <a:rPr lang="zh-CN" altLang="en-US" sz="2800" dirty="0"/>
              <a:t>是指提高员工安全素质，掌握安全技术知识、操作技能和安全管理水平的</a:t>
            </a:r>
            <a:r>
              <a:rPr lang="zh-CN" altLang="en-US" sz="2800" dirty="0" smtClean="0"/>
              <a:t>手段</a:t>
            </a:r>
            <a:endParaRPr lang="zh-CN" altLang="en-US" sz="2800" dirty="0"/>
          </a:p>
          <a:p>
            <a:pPr eaLnBrk="1" hangingPunct="1">
              <a:lnSpc>
                <a:spcPct val="150000"/>
              </a:lnSpc>
            </a:pPr>
            <a:r>
              <a:rPr lang="zh-CN" altLang="en-US" sz="2800" dirty="0"/>
              <a:t>没有安全教育就谈不上安全技术措施和安全管理措施。</a:t>
            </a:r>
            <a:endParaRPr lang="zh-CN" altLang="en-US" sz="2800" dirty="0"/>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
          <p:cNvSpPr txBox="1">
            <a:spLocks noChangeArrowheads="1"/>
          </p:cNvSpPr>
          <p:nvPr/>
        </p:nvSpPr>
        <p:spPr>
          <a:xfrm>
            <a:off x="1200150" y="2140268"/>
            <a:ext cx="9815445" cy="3449638"/>
          </a:xfrm>
          <a:prstGeom prst="rect">
            <a:avLst/>
          </a:prstGeom>
        </p:spPr>
        <p:txBody>
          <a:bodyPr/>
          <a:lstStyle/>
          <a:p>
            <a:pPr eaLnBrk="0" hangingPunct="0">
              <a:lnSpc>
                <a:spcPct val="140000"/>
              </a:lnSpc>
              <a:spcBef>
                <a:spcPct val="20000"/>
              </a:spcBef>
              <a:defRPr/>
            </a:pPr>
            <a:r>
              <a:rPr lang="zh-CN" altLang="en-US" sz="2800" kern="0" dirty="0">
                <a:latin typeface="微软雅黑" panose="020B0503020204020204" pitchFamily="34" charset="-122"/>
                <a:ea typeface="微软雅黑" panose="020B0503020204020204" pitchFamily="34" charset="-122"/>
              </a:rPr>
              <a:t>        消除、预防和减弱</a:t>
            </a:r>
            <a:r>
              <a:rPr lang="zh-CN" altLang="en-US" sz="2800" kern="0" dirty="0" smtClean="0">
                <a:latin typeface="微软雅黑" panose="020B0503020204020204" pitchFamily="34" charset="-122"/>
                <a:ea typeface="微软雅黑" panose="020B0503020204020204" pitchFamily="34" charset="-122"/>
              </a:rPr>
              <a:t>危险源的</a:t>
            </a:r>
            <a:r>
              <a:rPr lang="zh-CN" altLang="en-US" sz="2800" kern="0" dirty="0">
                <a:latin typeface="微软雅黑" panose="020B0503020204020204" pitchFamily="34" charset="-122"/>
                <a:ea typeface="微软雅黑" panose="020B0503020204020204" pitchFamily="34" charset="-122"/>
              </a:rPr>
              <a:t>技术措施和管理措施是事故预防对策中非常重要的一个环节，实质上是保障整个生产、劳动过程安全生产的对策措施。</a:t>
            </a:r>
            <a:endParaRPr lang="zh-CN" altLang="en-US" sz="2800" kern="0" dirty="0">
              <a:latin typeface="微软雅黑" panose="020B0503020204020204" pitchFamily="34" charset="-122"/>
              <a:ea typeface="微软雅黑" panose="020B0503020204020204" pitchFamily="34" charset="-122"/>
            </a:endParaRPr>
          </a:p>
          <a:p>
            <a:pPr eaLnBrk="0" hangingPunct="0">
              <a:lnSpc>
                <a:spcPct val="140000"/>
              </a:lnSpc>
              <a:spcBef>
                <a:spcPct val="20000"/>
              </a:spcBef>
              <a:defRPr/>
            </a:pPr>
            <a:r>
              <a:rPr lang="zh-CN" altLang="en-US" sz="2800" kern="0" dirty="0">
                <a:latin typeface="微软雅黑" panose="020B0503020204020204" pitchFamily="34" charset="-122"/>
                <a:ea typeface="微软雅黑" panose="020B0503020204020204" pitchFamily="34" charset="-122"/>
              </a:rPr>
              <a:t>         根据预防伤亡事故的原理，现</a:t>
            </a:r>
            <a:r>
              <a:rPr lang="zh-CN" altLang="en-US" sz="2800" kern="0" dirty="0" smtClean="0">
                <a:latin typeface="微软雅黑" panose="020B0503020204020204" pitchFamily="34" charset="-122"/>
                <a:ea typeface="微软雅黑" panose="020B0503020204020204" pitchFamily="34" charset="-122"/>
              </a:rPr>
              <a:t>将常见的行之有效</a:t>
            </a:r>
            <a:r>
              <a:rPr lang="zh-CN" altLang="en-US" sz="2800" kern="0" dirty="0">
                <a:latin typeface="微软雅黑" panose="020B0503020204020204" pitchFamily="34" charset="-122"/>
                <a:ea typeface="微软雅黑" panose="020B0503020204020204" pitchFamily="34" charset="-122"/>
              </a:rPr>
              <a:t>的、基本</a:t>
            </a:r>
            <a:r>
              <a:rPr lang="zh-CN" altLang="en-US" sz="2800" kern="0" dirty="0" smtClean="0">
                <a:latin typeface="微软雅黑" panose="020B0503020204020204" pitchFamily="34" charset="-122"/>
                <a:ea typeface="微软雅黑" panose="020B0503020204020204" pitchFamily="34" charset="-122"/>
              </a:rPr>
              <a:t>的风险控制的</a:t>
            </a:r>
            <a:r>
              <a:rPr lang="zh-CN" altLang="en-US" sz="2800" kern="0" dirty="0">
                <a:latin typeface="微软雅黑" panose="020B0503020204020204" pitchFamily="34" charset="-122"/>
                <a:ea typeface="微软雅黑" panose="020B0503020204020204" pitchFamily="34" charset="-122"/>
              </a:rPr>
              <a:t>对策分列如下。</a:t>
            </a:r>
            <a:endParaRPr lang="zh-CN" altLang="en-US" sz="2800" kern="0" dirty="0">
              <a:latin typeface="微软雅黑" panose="020B0503020204020204" pitchFamily="34" charset="-122"/>
              <a:ea typeface="微软雅黑" panose="020B0503020204020204" pitchFamily="34" charset="-122"/>
            </a:endParaRPr>
          </a:p>
        </p:txBody>
      </p:sp>
      <p:sp>
        <p:nvSpPr>
          <p:cNvPr id="46" name="矩形 45"/>
          <p:cNvSpPr/>
          <p:nvPr/>
        </p:nvSpPr>
        <p:spPr>
          <a:xfrm>
            <a:off x="1200151" y="1143210"/>
            <a:ext cx="8015287" cy="714166"/>
          </a:xfrm>
          <a:prstGeom prst="rect">
            <a:avLst/>
          </a:prstGeom>
        </p:spPr>
        <p:txBody>
          <a:bodyPr vert="horz" lIns="91440" tIns="45720" rIns="91440" bIns="45720" rtlCol="0" anchor="ctr">
            <a:normAutofit/>
          </a:bodyPr>
          <a:lstStyle/>
          <a:p>
            <a:pPr>
              <a:lnSpc>
                <a:spcPct val="90000"/>
              </a:lnSpc>
              <a:spcBef>
                <a:spcPct val="0"/>
              </a:spcBef>
            </a:pPr>
            <a:r>
              <a:rPr lang="zh-CN" altLang="en-US" sz="3500" b="1" dirty="0" smtClean="0">
                <a:solidFill>
                  <a:srgbClr val="FF0000"/>
                </a:solidFill>
                <a:latin typeface="微软雅黑" panose="020B0503020204020204" pitchFamily="34" charset="-122"/>
                <a:ea typeface="微软雅黑" panose="020B0503020204020204" pitchFamily="34" charset="-122"/>
                <a:cs typeface="+mj-cs"/>
              </a:rPr>
              <a:t>风险控制的</a:t>
            </a:r>
            <a:r>
              <a:rPr lang="zh-CN" altLang="en-US" sz="3500" b="1" dirty="0">
                <a:solidFill>
                  <a:srgbClr val="FF0000"/>
                </a:solidFill>
                <a:latin typeface="微软雅黑" panose="020B0503020204020204" pitchFamily="34" charset="-122"/>
                <a:ea typeface="微软雅黑" panose="020B0503020204020204" pitchFamily="34" charset="-122"/>
                <a:cs typeface="+mj-cs"/>
              </a:rPr>
              <a:t>对策措施</a:t>
            </a:r>
            <a:endParaRPr lang="zh-CN" altLang="en-US" sz="3500" b="1" dirty="0">
              <a:solidFill>
                <a:srgbClr val="FF0000"/>
              </a:solidFill>
              <a:latin typeface="微软雅黑" panose="020B0503020204020204" pitchFamily="34" charset="-122"/>
              <a:ea typeface="微软雅黑" panose="020B0503020204020204" pitchFamily="34" charset="-122"/>
              <a:cs typeface="+mj-cs"/>
            </a:endParaRPr>
          </a:p>
        </p:txBody>
      </p:sp>
      <p:sp>
        <p:nvSpPr>
          <p:cNvPr id="5"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62832" y="1352550"/>
            <a:ext cx="10372724" cy="4676775"/>
          </a:xfrm>
          <a:prstGeom prst="rect">
            <a:avLst/>
          </a:prstGeom>
        </p:spPr>
        <p:txBody>
          <a:bodyPr/>
          <a:lstStyle/>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1.</a:t>
            </a:r>
            <a:r>
              <a:rPr lang="zh-CN" altLang="en-US" sz="2400" b="1" kern="0" dirty="0">
                <a:solidFill>
                  <a:srgbClr val="C00000"/>
                </a:solidFill>
                <a:latin typeface="微软雅黑" panose="020B0503020204020204" pitchFamily="34" charset="-122"/>
                <a:ea typeface="微软雅黑" panose="020B0503020204020204" pitchFamily="34" charset="-122"/>
              </a:rPr>
              <a:t>改进生产工艺过程，实行机械化、自动化</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a:t>
            </a:r>
            <a:r>
              <a:rPr lang="zh-CN" altLang="en-US" sz="2400" kern="0" dirty="0" smtClean="0">
                <a:latin typeface="微软雅黑" panose="020B0503020204020204" pitchFamily="34" charset="-122"/>
                <a:ea typeface="微软雅黑" panose="020B0503020204020204" pitchFamily="34" charset="-122"/>
              </a:rPr>
              <a:t>机械化</a:t>
            </a:r>
            <a:r>
              <a:rPr lang="zh-CN" altLang="en-US" sz="2400" kern="0" dirty="0">
                <a:latin typeface="微软雅黑" panose="020B0503020204020204" pitchFamily="34" charset="-122"/>
                <a:ea typeface="微软雅黑" panose="020B0503020204020204" pitchFamily="34" charset="-122"/>
              </a:rPr>
              <a:t>、自动化的生产不仅是发展生产的重要手段，也是安全技术措施的根本途径。机械化，减轻劳动强度</a:t>
            </a:r>
            <a:r>
              <a:rPr lang="en-US" altLang="zh-CN" sz="2400" kern="0" dirty="0">
                <a:latin typeface="微软雅黑" panose="020B0503020204020204" pitchFamily="34" charset="-122"/>
                <a:ea typeface="微软雅黑" panose="020B0503020204020204" pitchFamily="34" charset="-122"/>
              </a:rPr>
              <a:t>;  </a:t>
            </a:r>
            <a:r>
              <a:rPr lang="zh-CN" altLang="en-US" sz="2400" kern="0" dirty="0">
                <a:latin typeface="微软雅黑" panose="020B0503020204020204" pitchFamily="34" charset="-122"/>
                <a:ea typeface="微软雅黑" panose="020B0503020204020204" pitchFamily="34" charset="-122"/>
              </a:rPr>
              <a:t>自动化，消除人身伤害的危险。</a:t>
            </a:r>
            <a:endParaRPr lang="zh-CN" altLang="en-US" sz="2400" kern="0" dirty="0">
              <a:latin typeface="微软雅黑" panose="020B0503020204020204" pitchFamily="34" charset="-122"/>
              <a:ea typeface="微软雅黑" panose="020B0503020204020204" pitchFamily="34" charset="-122"/>
            </a:endParaRPr>
          </a:p>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2.</a:t>
            </a:r>
            <a:r>
              <a:rPr lang="zh-CN" altLang="en-US" sz="2400" b="1" kern="0" dirty="0">
                <a:solidFill>
                  <a:srgbClr val="C00000"/>
                </a:solidFill>
                <a:latin typeface="微软雅黑" panose="020B0503020204020204" pitchFamily="34" charset="-122"/>
                <a:ea typeface="微软雅黑" panose="020B0503020204020204" pitchFamily="34" charset="-122"/>
              </a:rPr>
              <a:t>设置安全装置</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a:t>
            </a:r>
            <a:r>
              <a:rPr lang="zh-CN" altLang="en-US" sz="2400" kern="0" dirty="0" smtClean="0">
                <a:latin typeface="微软雅黑" panose="020B0503020204020204" pitchFamily="34" charset="-122"/>
                <a:ea typeface="微软雅黑" panose="020B0503020204020204" pitchFamily="34" charset="-122"/>
              </a:rPr>
              <a:t>安全装置</a:t>
            </a:r>
            <a:r>
              <a:rPr lang="zh-CN" altLang="en-US" sz="2400" kern="0" dirty="0">
                <a:latin typeface="微软雅黑" panose="020B0503020204020204" pitchFamily="34" charset="-122"/>
                <a:ea typeface="微软雅黑" panose="020B0503020204020204" pitchFamily="34" charset="-122"/>
              </a:rPr>
              <a:t>包括防护装置、保险装置、信号装置及危险牌示和识别标志。</a:t>
            </a:r>
            <a:endParaRPr lang="en-US" altLang="zh-CN" sz="2400" kern="0" dirty="0">
              <a:latin typeface="微软雅黑" panose="020B0503020204020204" pitchFamily="34" charset="-122"/>
              <a:ea typeface="微软雅黑" panose="020B0503020204020204" pitchFamily="34" charset="-122"/>
            </a:endParaRPr>
          </a:p>
          <a:p>
            <a:pPr eaLnBrk="0" hangingPunct="0">
              <a:lnSpc>
                <a:spcPct val="125000"/>
              </a:lnSpc>
              <a:defRPr/>
            </a:pPr>
            <a:r>
              <a:rPr lang="en-US" altLang="zh-CN" sz="2400" b="1" kern="0" dirty="0">
                <a:solidFill>
                  <a:srgbClr val="C00000"/>
                </a:solidFill>
                <a:latin typeface="微软雅黑" panose="020B0503020204020204" pitchFamily="34" charset="-122"/>
                <a:ea typeface="微软雅黑" panose="020B0503020204020204" pitchFamily="34" charset="-122"/>
              </a:rPr>
              <a:t>3.</a:t>
            </a:r>
            <a:r>
              <a:rPr lang="zh-CN" altLang="en-US" sz="2400" b="1" kern="0" dirty="0">
                <a:solidFill>
                  <a:srgbClr val="C00000"/>
                </a:solidFill>
                <a:latin typeface="微软雅黑" panose="020B0503020204020204" pitchFamily="34" charset="-122"/>
                <a:ea typeface="微软雅黑" panose="020B0503020204020204" pitchFamily="34" charset="-122"/>
              </a:rPr>
              <a:t>机械强度试验</a:t>
            </a:r>
            <a:endParaRPr lang="zh-CN" altLang="en-US" sz="2400" b="1" kern="0" dirty="0">
              <a:solidFill>
                <a:srgbClr val="C00000"/>
              </a:solidFill>
              <a:latin typeface="微软雅黑" panose="020B0503020204020204" pitchFamily="34" charset="-122"/>
              <a:ea typeface="微软雅黑" panose="020B0503020204020204" pitchFamily="34" charset="-122"/>
            </a:endParaRPr>
          </a:p>
          <a:p>
            <a:pPr eaLnBrk="0" hangingPunct="0">
              <a:lnSpc>
                <a:spcPct val="125000"/>
              </a:lnSpc>
              <a:defRPr/>
            </a:pPr>
            <a:r>
              <a:rPr lang="zh-CN" altLang="en-US" sz="2400" kern="0" dirty="0">
                <a:latin typeface="微软雅黑" panose="020B0503020204020204" pitchFamily="34" charset="-122"/>
                <a:ea typeface="微软雅黑" panose="020B0503020204020204" pitchFamily="34" charset="-122"/>
              </a:rPr>
              <a:t>       </a:t>
            </a:r>
            <a:r>
              <a:rPr lang="zh-CN" altLang="en-US" sz="2400" kern="0" dirty="0" smtClean="0">
                <a:latin typeface="微软雅黑" panose="020B0503020204020204" pitchFamily="34" charset="-122"/>
                <a:ea typeface="微软雅黑" panose="020B0503020204020204" pitchFamily="34" charset="-122"/>
              </a:rPr>
              <a:t>为了</a:t>
            </a:r>
            <a:r>
              <a:rPr lang="zh-CN" altLang="en-US" sz="2400" kern="0" dirty="0">
                <a:latin typeface="微软雅黑" panose="020B0503020204020204" pitchFamily="34" charset="-122"/>
                <a:ea typeface="微软雅黑" panose="020B0503020204020204" pitchFamily="34" charset="-122"/>
              </a:rPr>
              <a:t>安全要求，机械设备、装置及其主要部件必须具有一定必要的机械强度。试验的方法为每隔一定时期使所试验的对象承受比工作负荷高的试验负荷，如果所试验的对象在试验时间内没有破损，也没有发生剩余变形或其他不符合安全要求的毛病，就认为合格，可以准许运行。</a:t>
            </a:r>
            <a:endParaRPr lang="zh-CN" altLang="en-US" sz="2400" kern="0" dirty="0">
              <a:latin typeface="微软雅黑" panose="020B0503020204020204" pitchFamily="34" charset="-122"/>
              <a:ea typeface="微软雅黑" panose="020B0503020204020204" pitchFamily="34" charset="-122"/>
            </a:endParaRPr>
          </a:p>
          <a:p>
            <a:pPr eaLnBrk="0" hangingPunct="0">
              <a:lnSpc>
                <a:spcPct val="125000"/>
              </a:lnSpc>
              <a:defRPr/>
            </a:pPr>
            <a:endParaRPr lang="zh-CN" altLang="en-US" sz="2400" kern="0" dirty="0"/>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txBox="1"/>
          <p:nvPr/>
        </p:nvSpPr>
        <p:spPr>
          <a:xfrm>
            <a:off x="1154114" y="1281113"/>
            <a:ext cx="10390186" cy="5048250"/>
          </a:xfrm>
          <a:prstGeom prst="rect">
            <a:avLst/>
          </a:prstGeom>
          <a:noFill/>
          <a:ln w="9525">
            <a:noFill/>
          </a:ln>
        </p:spPr>
        <p:txBody>
          <a:bodyPr/>
          <a:lstStyle/>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4.</a:t>
            </a:r>
            <a:r>
              <a:rPr lang="zh-CN" altLang="en-US" sz="2400" b="1" dirty="0">
                <a:solidFill>
                  <a:srgbClr val="C00000"/>
                </a:solidFill>
                <a:latin typeface="微软雅黑" panose="020B0503020204020204" pitchFamily="34" charset="-122"/>
                <a:ea typeface="微软雅黑" panose="020B0503020204020204" pitchFamily="34" charset="-122"/>
              </a:rPr>
              <a:t>电气安全对策</a:t>
            </a:r>
            <a:endParaRPr lang="zh-CN" altLang="en-US" sz="2400" b="1" dirty="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电气安全对策通常包括防触电、防电气火灾爆炸和防静电等，防止电气</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事故可采用</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项对策。</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安全认证。</a:t>
            </a: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备用电源。 </a:t>
            </a: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防触电。</a:t>
            </a: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电气防火防爆。</a:t>
            </a:r>
            <a:r>
              <a:rPr lang="en-US" altLang="zh-CN" sz="2400" dirty="0">
                <a:latin typeface="微软雅黑" panose="020B0503020204020204" pitchFamily="34" charset="-122"/>
                <a:ea typeface="微软雅黑" panose="020B0503020204020204" pitchFamily="34" charset="-122"/>
              </a:rPr>
              <a:t>(5) </a:t>
            </a:r>
            <a:r>
              <a:rPr lang="zh-CN" altLang="en-US" sz="2400" dirty="0">
                <a:latin typeface="微软雅黑" panose="020B0503020204020204" pitchFamily="34" charset="-122"/>
                <a:ea typeface="微软雅黑" panose="020B0503020204020204" pitchFamily="34" charset="-122"/>
              </a:rPr>
              <a:t>防静电措施。</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5. </a:t>
            </a:r>
            <a:r>
              <a:rPr lang="zh-CN" altLang="en-US" sz="2400" b="1" dirty="0">
                <a:solidFill>
                  <a:srgbClr val="C00000"/>
                </a:solidFill>
                <a:latin typeface="微软雅黑" panose="020B0503020204020204" pitchFamily="34" charset="-122"/>
                <a:ea typeface="微软雅黑" panose="020B0503020204020204" pitchFamily="34" charset="-122"/>
              </a:rPr>
              <a:t>机器设备的维护保养和计划</a:t>
            </a:r>
            <a:r>
              <a:rPr lang="zh-CN" altLang="en-US" sz="2400" b="1" dirty="0" smtClean="0">
                <a:solidFill>
                  <a:srgbClr val="C00000"/>
                </a:solidFill>
                <a:latin typeface="微软雅黑" panose="020B0503020204020204" pitchFamily="34" charset="-122"/>
                <a:ea typeface="微软雅黑" panose="020B0503020204020204" pitchFamily="34" charset="-122"/>
              </a:rPr>
              <a:t>检修</a:t>
            </a:r>
            <a:endParaRPr lang="zh-CN" altLang="en-US" sz="2400" b="1" dirty="0" smtClean="0">
              <a:solidFill>
                <a:srgbClr val="C00000"/>
              </a:solidFill>
              <a:latin typeface="微软雅黑" panose="020B0503020204020204" pitchFamily="34" charset="-122"/>
              <a:ea typeface="微软雅黑" panose="020B0503020204020204" pitchFamily="34" charset="-122"/>
            </a:endParaRPr>
          </a:p>
          <a:p>
            <a:pPr indent="-342900" eaLnBrk="0" hangingPunct="0">
              <a:lnSpc>
                <a:spcPct val="125000"/>
              </a:lnSpc>
              <a:defRPr/>
            </a:pPr>
            <a:r>
              <a:rPr lang="zh-CN" altLang="en-US" sz="2400" kern="0" dirty="0" smtClean="0">
                <a:latin typeface="微软雅黑" panose="020B0503020204020204" pitchFamily="34" charset="-122"/>
                <a:ea typeface="微软雅黑" panose="020B0503020204020204" pitchFamily="34" charset="-122"/>
              </a:rPr>
              <a:t>       机器设备</a:t>
            </a:r>
            <a:r>
              <a:rPr lang="zh-CN" altLang="en-US" sz="2400" kern="0" dirty="0">
                <a:latin typeface="微软雅黑" panose="020B0503020204020204" pitchFamily="34" charset="-122"/>
                <a:ea typeface="微软雅黑" panose="020B0503020204020204" pitchFamily="34" charset="-122"/>
              </a:rPr>
              <a:t>是生产的主要工具，它在运转过程中总不免有些零部件逐渐磨损或过早损坏，以致引起设备上的事故，其结果不但使生产停顿，还可能使操作工人受到伤害。因此，要使机器设备经常保持良好状态以延长使用期限、充分发挥效用、预防设备事故和人身事故的发生，必须对它进行经常的维护保养和计划检修。</a:t>
            </a:r>
            <a:endParaRPr lang="zh-CN" altLang="en-US" sz="2400" kern="0" dirty="0">
              <a:latin typeface="微软雅黑" panose="020B0503020204020204" pitchFamily="34" charset="-122"/>
              <a:ea typeface="微软雅黑" panose="020B0503020204020204" pitchFamily="34" charset="-122"/>
            </a:endParaRPr>
          </a:p>
          <a:p>
            <a:pPr marL="342900" indent="-342900">
              <a:lnSpc>
                <a:spcPct val="130000"/>
              </a:lnSpc>
              <a:spcBef>
                <a:spcPct val="20000"/>
              </a:spcBef>
            </a:pPr>
            <a:endParaRPr lang="en-US" altLang="zh-CN" sz="2400" dirty="0">
              <a:latin typeface="Franklin Gothic Book" panose="020B0503020102020204" pitchFamily="34" charset="0"/>
              <a:ea typeface="华文楷体" panose="02010600040101010101" pitchFamily="2"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txBox="1"/>
          <p:nvPr/>
        </p:nvSpPr>
        <p:spPr>
          <a:xfrm>
            <a:off x="1383183" y="1211263"/>
            <a:ext cx="9632413" cy="5026025"/>
          </a:xfrm>
          <a:prstGeom prst="rect">
            <a:avLst/>
          </a:prstGeom>
          <a:noFill/>
          <a:ln w="9525">
            <a:noFill/>
          </a:ln>
        </p:spPr>
        <p:txBody>
          <a:bodyPr/>
          <a:lstStyle/>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6.</a:t>
            </a:r>
            <a:r>
              <a:rPr lang="zh-CN" altLang="en-US" sz="2400" b="1" dirty="0">
                <a:solidFill>
                  <a:srgbClr val="C00000"/>
                </a:solidFill>
                <a:latin typeface="微软雅黑" panose="020B0503020204020204" pitchFamily="34" charset="-122"/>
                <a:ea typeface="微软雅黑" panose="020B0503020204020204" pitchFamily="34" charset="-122"/>
              </a:rPr>
              <a:t>工作地点的布置与整洁</a:t>
            </a:r>
            <a:endParaRPr lang="zh-CN" altLang="en-US" sz="2400" b="1" dirty="0">
              <a:solidFill>
                <a:srgbClr val="C00000"/>
              </a:solidFill>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solidFill>
                  <a:srgbClr val="66FF66"/>
                </a:solidFill>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工作地</a:t>
            </a:r>
            <a:r>
              <a:rPr lang="zh-CN" altLang="en-US" sz="2400" dirty="0">
                <a:latin typeface="微软雅黑" panose="020B0503020204020204" pitchFamily="34" charset="-122"/>
                <a:ea typeface="微软雅黑" panose="020B0503020204020204" pitchFamily="34" charset="-122"/>
              </a:rPr>
              <a:t>点是工人使用机器设备、工具及其他辅助设备对原材料和</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半成品进行加工的地点。完善地组织与合理地布置，不仅能促进生产，</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而且是保证安全的必要条件。</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      工作地点散落的物料等以及物品杂乱堆放，地面不平整等情况都能</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zh-CN" altLang="en-US" sz="2400" dirty="0">
                <a:latin typeface="微软雅黑" panose="020B0503020204020204" pitchFamily="34" charset="-122"/>
                <a:ea typeface="微软雅黑" panose="020B0503020204020204" pitchFamily="34" charset="-122"/>
              </a:rPr>
              <a:t>导致事故的发生。</a:t>
            </a:r>
            <a:endParaRPr lang="zh-CN" altLang="en-US" sz="2400" dirty="0">
              <a:latin typeface="微软雅黑" panose="020B0503020204020204" pitchFamily="34" charset="-122"/>
              <a:ea typeface="微软雅黑" panose="020B0503020204020204" pitchFamily="34" charset="-122"/>
            </a:endParaRPr>
          </a:p>
          <a:p>
            <a:pPr marL="342900" indent="-342900">
              <a:lnSpc>
                <a:spcPct val="125000"/>
              </a:lnSpc>
            </a:pPr>
            <a:r>
              <a:rPr lang="en-US" altLang="zh-CN" sz="2400" b="1" dirty="0">
                <a:solidFill>
                  <a:srgbClr val="C00000"/>
                </a:solidFill>
                <a:latin typeface="微软雅黑" panose="020B0503020204020204" pitchFamily="34" charset="-122"/>
                <a:ea typeface="微软雅黑" panose="020B0503020204020204" pitchFamily="34" charset="-122"/>
              </a:rPr>
              <a:t>7.</a:t>
            </a:r>
            <a:r>
              <a:rPr lang="zh-CN" altLang="en-US" sz="2400" b="1" dirty="0">
                <a:solidFill>
                  <a:srgbClr val="C00000"/>
                </a:solidFill>
                <a:latin typeface="微软雅黑" panose="020B0503020204020204" pitchFamily="34" charset="-122"/>
                <a:ea typeface="微软雅黑" panose="020B0503020204020204" pitchFamily="34" charset="-122"/>
              </a:rPr>
              <a:t>个人防护用品</a:t>
            </a:r>
            <a:endParaRPr lang="zh-CN" altLang="en-US" sz="2400" b="1" dirty="0">
              <a:solidFill>
                <a:srgbClr val="C00000"/>
              </a:solidFill>
              <a:latin typeface="微软雅黑" panose="020B0503020204020204" pitchFamily="34" charset="-122"/>
              <a:ea typeface="微软雅黑" panose="020B0503020204020204" pitchFamily="34" charset="-122"/>
            </a:endParaRPr>
          </a:p>
          <a:p>
            <a:pPr indent="-342900" eaLnBrk="0" hangingPunct="0">
              <a:lnSpc>
                <a:spcPct val="125000"/>
              </a:lnSpc>
              <a:defRPr/>
            </a:pPr>
            <a:r>
              <a:rPr lang="zh-CN" altLang="en-US" sz="2400" kern="0" dirty="0" smtClean="0">
                <a:latin typeface="微软雅黑" panose="020B0503020204020204" pitchFamily="34" charset="-122"/>
                <a:ea typeface="微软雅黑" panose="020B0503020204020204" pitchFamily="34" charset="-122"/>
              </a:rPr>
              <a:t>      采取</a:t>
            </a:r>
            <a:r>
              <a:rPr lang="zh-CN" altLang="en-US" sz="2400" kern="0" dirty="0">
                <a:latin typeface="微软雅黑" panose="020B0503020204020204" pitchFamily="34" charset="-122"/>
                <a:ea typeface="微软雅黑" panose="020B0503020204020204" pitchFamily="34" charset="-122"/>
              </a:rPr>
              <a:t>各类措施后，还不能完全保证作业人员的安全时，必须根据须防护的危险、危害因素和危险、危害作业类别，配备具有相应防护功能的个人防护用品，作为补充</a:t>
            </a:r>
            <a:r>
              <a:rPr lang="zh-CN" altLang="en-US" sz="2400" kern="0" dirty="0" smtClean="0">
                <a:latin typeface="微软雅黑" panose="020B0503020204020204" pitchFamily="34" charset="-122"/>
                <a:ea typeface="微软雅黑" panose="020B0503020204020204" pitchFamily="34" charset="-122"/>
              </a:rPr>
              <a:t>对策。</a:t>
            </a:r>
            <a:endParaRPr lang="zh-CN" altLang="en-US" sz="2400" kern="0" dirty="0">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606550" y="1129904"/>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eaLnBrk="1" hangingPunct="1">
              <a:spcBef>
                <a:spcPct val="50000"/>
              </a:spcBef>
            </a:pPr>
            <a:r>
              <a:rPr kumimoji="1" lang="zh-CN" altLang="en-US" sz="3600" b="1" dirty="0">
                <a:solidFill>
                  <a:srgbClr val="FF0000"/>
                </a:solidFill>
                <a:latin typeface="微软雅黑" panose="020B0503020204020204" pitchFamily="34" charset="-122"/>
                <a:ea typeface="微软雅黑" panose="020B0503020204020204" pitchFamily="34" charset="-122"/>
              </a:rPr>
              <a:t>选择风险控制措施时的优先顺序</a:t>
            </a:r>
            <a:endParaRPr kumimoji="1" lang="zh-CN" altLang="en-US" sz="3600" b="1" dirty="0">
              <a:solidFill>
                <a:srgbClr val="FF0000"/>
              </a:solidFill>
              <a:latin typeface="微软雅黑" panose="020B0503020204020204" pitchFamily="34" charset="-122"/>
              <a:ea typeface="微软雅黑" panose="020B0503020204020204" pitchFamily="34" charset="-122"/>
            </a:endParaRPr>
          </a:p>
        </p:txBody>
      </p:sp>
      <p:grpSp>
        <p:nvGrpSpPr>
          <p:cNvPr id="61443" name="Group 3"/>
          <p:cNvGrpSpPr/>
          <p:nvPr/>
        </p:nvGrpSpPr>
        <p:grpSpPr bwMode="auto">
          <a:xfrm>
            <a:off x="1919288" y="2349500"/>
            <a:ext cx="8748712" cy="3543300"/>
            <a:chOff x="249" y="1253"/>
            <a:chExt cx="5511" cy="2232"/>
          </a:xfrm>
        </p:grpSpPr>
        <p:grpSp>
          <p:nvGrpSpPr>
            <p:cNvPr id="61447" name="Group 4"/>
            <p:cNvGrpSpPr/>
            <p:nvPr/>
          </p:nvGrpSpPr>
          <p:grpSpPr bwMode="auto">
            <a:xfrm>
              <a:off x="249" y="1253"/>
              <a:ext cx="590" cy="1971"/>
              <a:chOff x="846" y="695"/>
              <a:chExt cx="1114" cy="1954"/>
            </a:xfrm>
          </p:grpSpPr>
          <p:grpSp>
            <p:nvGrpSpPr>
              <p:cNvPr id="61478" name="Group 5"/>
              <p:cNvGrpSpPr/>
              <p:nvPr/>
            </p:nvGrpSpPr>
            <p:grpSpPr bwMode="auto">
              <a:xfrm>
                <a:off x="846" y="695"/>
                <a:ext cx="1114" cy="1954"/>
                <a:chOff x="846" y="695"/>
                <a:chExt cx="1114" cy="1954"/>
              </a:xfrm>
            </p:grpSpPr>
            <p:sp>
              <p:nvSpPr>
                <p:cNvPr id="61486" name="Freeform 6"/>
                <p:cNvSpPr/>
                <p:nvPr/>
              </p:nvSpPr>
              <p:spPr bwMode="auto">
                <a:xfrm>
                  <a:off x="946" y="2452"/>
                  <a:ext cx="1014" cy="197"/>
                </a:xfrm>
                <a:custGeom>
                  <a:avLst/>
                  <a:gdLst>
                    <a:gd name="T0" fmla="*/ 469 w 1014"/>
                    <a:gd name="T1" fmla="*/ 24 h 197"/>
                    <a:gd name="T2" fmla="*/ 430 w 1014"/>
                    <a:gd name="T3" fmla="*/ 33 h 197"/>
                    <a:gd name="T4" fmla="*/ 366 w 1014"/>
                    <a:gd name="T5" fmla="*/ 33 h 197"/>
                    <a:gd name="T6" fmla="*/ 212 w 1014"/>
                    <a:gd name="T7" fmla="*/ 29 h 197"/>
                    <a:gd name="T8" fmla="*/ 155 w 1014"/>
                    <a:gd name="T9" fmla="*/ 31 h 197"/>
                    <a:gd name="T10" fmla="*/ 96 w 1014"/>
                    <a:gd name="T11" fmla="*/ 39 h 197"/>
                    <a:gd name="T12" fmla="*/ 63 w 1014"/>
                    <a:gd name="T13" fmla="*/ 47 h 197"/>
                    <a:gd name="T14" fmla="*/ 53 w 1014"/>
                    <a:gd name="T15" fmla="*/ 53 h 197"/>
                    <a:gd name="T16" fmla="*/ 51 w 1014"/>
                    <a:gd name="T17" fmla="*/ 58 h 197"/>
                    <a:gd name="T18" fmla="*/ 56 w 1014"/>
                    <a:gd name="T19" fmla="*/ 66 h 197"/>
                    <a:gd name="T20" fmla="*/ 74 w 1014"/>
                    <a:gd name="T21" fmla="*/ 74 h 197"/>
                    <a:gd name="T22" fmla="*/ 97 w 1014"/>
                    <a:gd name="T23" fmla="*/ 81 h 197"/>
                    <a:gd name="T24" fmla="*/ 114 w 1014"/>
                    <a:gd name="T25" fmla="*/ 92 h 197"/>
                    <a:gd name="T26" fmla="*/ 118 w 1014"/>
                    <a:gd name="T27" fmla="*/ 101 h 197"/>
                    <a:gd name="T28" fmla="*/ 113 w 1014"/>
                    <a:gd name="T29" fmla="*/ 109 h 197"/>
                    <a:gd name="T30" fmla="*/ 97 w 1014"/>
                    <a:gd name="T31" fmla="*/ 116 h 197"/>
                    <a:gd name="T32" fmla="*/ 59 w 1014"/>
                    <a:gd name="T33" fmla="*/ 122 h 197"/>
                    <a:gd name="T34" fmla="*/ 27 w 1014"/>
                    <a:gd name="T35" fmla="*/ 129 h 197"/>
                    <a:gd name="T36" fmla="*/ 8 w 1014"/>
                    <a:gd name="T37" fmla="*/ 136 h 197"/>
                    <a:gd name="T38" fmla="*/ 1 w 1014"/>
                    <a:gd name="T39" fmla="*/ 142 h 197"/>
                    <a:gd name="T40" fmla="*/ 1 w 1014"/>
                    <a:gd name="T41" fmla="*/ 147 h 197"/>
                    <a:gd name="T42" fmla="*/ 8 w 1014"/>
                    <a:gd name="T43" fmla="*/ 154 h 197"/>
                    <a:gd name="T44" fmla="*/ 37 w 1014"/>
                    <a:gd name="T45" fmla="*/ 166 h 197"/>
                    <a:gd name="T46" fmla="*/ 102 w 1014"/>
                    <a:gd name="T47" fmla="*/ 183 h 197"/>
                    <a:gd name="T48" fmla="*/ 141 w 1014"/>
                    <a:gd name="T49" fmla="*/ 185 h 197"/>
                    <a:gd name="T50" fmla="*/ 207 w 1014"/>
                    <a:gd name="T51" fmla="*/ 182 h 197"/>
                    <a:gd name="T52" fmla="*/ 301 w 1014"/>
                    <a:gd name="T53" fmla="*/ 179 h 197"/>
                    <a:gd name="T54" fmla="*/ 321 w 1014"/>
                    <a:gd name="T55" fmla="*/ 181 h 197"/>
                    <a:gd name="T56" fmla="*/ 391 w 1014"/>
                    <a:gd name="T57" fmla="*/ 192 h 197"/>
                    <a:gd name="T58" fmla="*/ 484 w 1014"/>
                    <a:gd name="T59" fmla="*/ 197 h 197"/>
                    <a:gd name="T60" fmla="*/ 528 w 1014"/>
                    <a:gd name="T61" fmla="*/ 196 h 197"/>
                    <a:gd name="T62" fmla="*/ 566 w 1014"/>
                    <a:gd name="T63" fmla="*/ 191 h 197"/>
                    <a:gd name="T64" fmla="*/ 636 w 1014"/>
                    <a:gd name="T65" fmla="*/ 175 h 197"/>
                    <a:gd name="T66" fmla="*/ 695 w 1014"/>
                    <a:gd name="T67" fmla="*/ 167 h 197"/>
                    <a:gd name="T68" fmla="*/ 733 w 1014"/>
                    <a:gd name="T69" fmla="*/ 169 h 197"/>
                    <a:gd name="T70" fmla="*/ 778 w 1014"/>
                    <a:gd name="T71" fmla="*/ 173 h 197"/>
                    <a:gd name="T72" fmla="*/ 832 w 1014"/>
                    <a:gd name="T73" fmla="*/ 175 h 197"/>
                    <a:gd name="T74" fmla="*/ 888 w 1014"/>
                    <a:gd name="T75" fmla="*/ 172 h 197"/>
                    <a:gd name="T76" fmla="*/ 938 w 1014"/>
                    <a:gd name="T77" fmla="*/ 164 h 197"/>
                    <a:gd name="T78" fmla="*/ 971 w 1014"/>
                    <a:gd name="T79" fmla="*/ 152 h 197"/>
                    <a:gd name="T80" fmla="*/ 985 w 1014"/>
                    <a:gd name="T81" fmla="*/ 143 h 197"/>
                    <a:gd name="T82" fmla="*/ 1003 w 1014"/>
                    <a:gd name="T83" fmla="*/ 122 h 197"/>
                    <a:gd name="T84" fmla="*/ 1013 w 1014"/>
                    <a:gd name="T85" fmla="*/ 103 h 197"/>
                    <a:gd name="T86" fmla="*/ 1012 w 1014"/>
                    <a:gd name="T87" fmla="*/ 87 h 197"/>
                    <a:gd name="T88" fmla="*/ 1004 w 1014"/>
                    <a:gd name="T89" fmla="*/ 76 h 197"/>
                    <a:gd name="T90" fmla="*/ 994 w 1014"/>
                    <a:gd name="T91" fmla="*/ 70 h 197"/>
                    <a:gd name="T92" fmla="*/ 977 w 1014"/>
                    <a:gd name="T93" fmla="*/ 65 h 197"/>
                    <a:gd name="T94" fmla="*/ 947 w 1014"/>
                    <a:gd name="T95" fmla="*/ 59 h 197"/>
                    <a:gd name="T96" fmla="*/ 928 w 1014"/>
                    <a:gd name="T97" fmla="*/ 52 h 197"/>
                    <a:gd name="T98" fmla="*/ 907 w 1014"/>
                    <a:gd name="T99" fmla="*/ 39 h 197"/>
                    <a:gd name="T100" fmla="*/ 890 w 1014"/>
                    <a:gd name="T101" fmla="*/ 31 h 197"/>
                    <a:gd name="T102" fmla="*/ 862 w 1014"/>
                    <a:gd name="T103" fmla="*/ 25 h 197"/>
                    <a:gd name="T104" fmla="*/ 725 w 1014"/>
                    <a:gd name="T105" fmla="*/ 4 h 197"/>
                    <a:gd name="T106" fmla="*/ 669 w 1014"/>
                    <a:gd name="T107" fmla="*/ 0 h 197"/>
                    <a:gd name="T108" fmla="*/ 618 w 1014"/>
                    <a:gd name="T109" fmla="*/ 2 h 197"/>
                    <a:gd name="T110" fmla="*/ 531 w 1014"/>
                    <a:gd name="T111" fmla="*/ 11 h 1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14" h="197">
                      <a:moveTo>
                        <a:pt x="510" y="15"/>
                      </a:moveTo>
                      <a:lnTo>
                        <a:pt x="491" y="19"/>
                      </a:lnTo>
                      <a:lnTo>
                        <a:pt x="469" y="24"/>
                      </a:lnTo>
                      <a:lnTo>
                        <a:pt x="447" y="30"/>
                      </a:lnTo>
                      <a:lnTo>
                        <a:pt x="438" y="32"/>
                      </a:lnTo>
                      <a:lnTo>
                        <a:pt x="430" y="33"/>
                      </a:lnTo>
                      <a:lnTo>
                        <a:pt x="417" y="34"/>
                      </a:lnTo>
                      <a:lnTo>
                        <a:pt x="395" y="34"/>
                      </a:lnTo>
                      <a:lnTo>
                        <a:pt x="366" y="33"/>
                      </a:lnTo>
                      <a:lnTo>
                        <a:pt x="333" y="33"/>
                      </a:lnTo>
                      <a:lnTo>
                        <a:pt x="265" y="31"/>
                      </a:lnTo>
                      <a:lnTo>
                        <a:pt x="212" y="29"/>
                      </a:lnTo>
                      <a:lnTo>
                        <a:pt x="187" y="29"/>
                      </a:lnTo>
                      <a:lnTo>
                        <a:pt x="172" y="30"/>
                      </a:lnTo>
                      <a:lnTo>
                        <a:pt x="155" y="31"/>
                      </a:lnTo>
                      <a:lnTo>
                        <a:pt x="121" y="35"/>
                      </a:lnTo>
                      <a:lnTo>
                        <a:pt x="104" y="37"/>
                      </a:lnTo>
                      <a:lnTo>
                        <a:pt x="96" y="39"/>
                      </a:lnTo>
                      <a:lnTo>
                        <a:pt x="88" y="40"/>
                      </a:lnTo>
                      <a:lnTo>
                        <a:pt x="75" y="43"/>
                      </a:lnTo>
                      <a:lnTo>
                        <a:pt x="63" y="47"/>
                      </a:lnTo>
                      <a:lnTo>
                        <a:pt x="59" y="49"/>
                      </a:lnTo>
                      <a:lnTo>
                        <a:pt x="55" y="51"/>
                      </a:lnTo>
                      <a:lnTo>
                        <a:pt x="53" y="53"/>
                      </a:lnTo>
                      <a:lnTo>
                        <a:pt x="51" y="56"/>
                      </a:lnTo>
                      <a:lnTo>
                        <a:pt x="51" y="57"/>
                      </a:lnTo>
                      <a:lnTo>
                        <a:pt x="51" y="58"/>
                      </a:lnTo>
                      <a:lnTo>
                        <a:pt x="51" y="60"/>
                      </a:lnTo>
                      <a:lnTo>
                        <a:pt x="53" y="63"/>
                      </a:lnTo>
                      <a:lnTo>
                        <a:pt x="56" y="66"/>
                      </a:lnTo>
                      <a:lnTo>
                        <a:pt x="61" y="68"/>
                      </a:lnTo>
                      <a:lnTo>
                        <a:pt x="67" y="71"/>
                      </a:lnTo>
                      <a:lnTo>
                        <a:pt x="74" y="74"/>
                      </a:lnTo>
                      <a:lnTo>
                        <a:pt x="84" y="77"/>
                      </a:lnTo>
                      <a:lnTo>
                        <a:pt x="90" y="79"/>
                      </a:lnTo>
                      <a:lnTo>
                        <a:pt x="97" y="81"/>
                      </a:lnTo>
                      <a:lnTo>
                        <a:pt x="107" y="87"/>
                      </a:lnTo>
                      <a:lnTo>
                        <a:pt x="111" y="90"/>
                      </a:lnTo>
                      <a:lnTo>
                        <a:pt x="114" y="92"/>
                      </a:lnTo>
                      <a:lnTo>
                        <a:pt x="116" y="95"/>
                      </a:lnTo>
                      <a:lnTo>
                        <a:pt x="118" y="98"/>
                      </a:lnTo>
                      <a:lnTo>
                        <a:pt x="118" y="101"/>
                      </a:lnTo>
                      <a:lnTo>
                        <a:pt x="118" y="104"/>
                      </a:lnTo>
                      <a:lnTo>
                        <a:pt x="116" y="107"/>
                      </a:lnTo>
                      <a:lnTo>
                        <a:pt x="113" y="109"/>
                      </a:lnTo>
                      <a:lnTo>
                        <a:pt x="109" y="112"/>
                      </a:lnTo>
                      <a:lnTo>
                        <a:pt x="104" y="114"/>
                      </a:lnTo>
                      <a:lnTo>
                        <a:pt x="97" y="116"/>
                      </a:lnTo>
                      <a:lnTo>
                        <a:pt x="89" y="117"/>
                      </a:lnTo>
                      <a:lnTo>
                        <a:pt x="73" y="119"/>
                      </a:lnTo>
                      <a:lnTo>
                        <a:pt x="59" y="122"/>
                      </a:lnTo>
                      <a:lnTo>
                        <a:pt x="47" y="124"/>
                      </a:lnTo>
                      <a:lnTo>
                        <a:pt x="36" y="127"/>
                      </a:lnTo>
                      <a:lnTo>
                        <a:pt x="27" y="129"/>
                      </a:lnTo>
                      <a:lnTo>
                        <a:pt x="19" y="131"/>
                      </a:lnTo>
                      <a:lnTo>
                        <a:pt x="13" y="134"/>
                      </a:lnTo>
                      <a:lnTo>
                        <a:pt x="8" y="136"/>
                      </a:lnTo>
                      <a:lnTo>
                        <a:pt x="4" y="138"/>
                      </a:lnTo>
                      <a:lnTo>
                        <a:pt x="2" y="141"/>
                      </a:lnTo>
                      <a:lnTo>
                        <a:pt x="1" y="142"/>
                      </a:lnTo>
                      <a:lnTo>
                        <a:pt x="1" y="143"/>
                      </a:lnTo>
                      <a:lnTo>
                        <a:pt x="0" y="145"/>
                      </a:lnTo>
                      <a:lnTo>
                        <a:pt x="1" y="147"/>
                      </a:lnTo>
                      <a:lnTo>
                        <a:pt x="3" y="150"/>
                      </a:lnTo>
                      <a:lnTo>
                        <a:pt x="5" y="152"/>
                      </a:lnTo>
                      <a:lnTo>
                        <a:pt x="8" y="154"/>
                      </a:lnTo>
                      <a:lnTo>
                        <a:pt x="16" y="158"/>
                      </a:lnTo>
                      <a:lnTo>
                        <a:pt x="26" y="162"/>
                      </a:lnTo>
                      <a:lnTo>
                        <a:pt x="37" y="166"/>
                      </a:lnTo>
                      <a:lnTo>
                        <a:pt x="50" y="169"/>
                      </a:lnTo>
                      <a:lnTo>
                        <a:pt x="93" y="181"/>
                      </a:lnTo>
                      <a:lnTo>
                        <a:pt x="102" y="183"/>
                      </a:lnTo>
                      <a:lnTo>
                        <a:pt x="114" y="184"/>
                      </a:lnTo>
                      <a:lnTo>
                        <a:pt x="126" y="185"/>
                      </a:lnTo>
                      <a:lnTo>
                        <a:pt x="141" y="185"/>
                      </a:lnTo>
                      <a:lnTo>
                        <a:pt x="156" y="184"/>
                      </a:lnTo>
                      <a:lnTo>
                        <a:pt x="173" y="184"/>
                      </a:lnTo>
                      <a:lnTo>
                        <a:pt x="207" y="182"/>
                      </a:lnTo>
                      <a:lnTo>
                        <a:pt x="242" y="180"/>
                      </a:lnTo>
                      <a:lnTo>
                        <a:pt x="274" y="179"/>
                      </a:lnTo>
                      <a:lnTo>
                        <a:pt x="301" y="179"/>
                      </a:lnTo>
                      <a:lnTo>
                        <a:pt x="312" y="179"/>
                      </a:lnTo>
                      <a:lnTo>
                        <a:pt x="317" y="180"/>
                      </a:lnTo>
                      <a:lnTo>
                        <a:pt x="321" y="181"/>
                      </a:lnTo>
                      <a:lnTo>
                        <a:pt x="340" y="185"/>
                      </a:lnTo>
                      <a:lnTo>
                        <a:pt x="364" y="188"/>
                      </a:lnTo>
                      <a:lnTo>
                        <a:pt x="391" y="192"/>
                      </a:lnTo>
                      <a:lnTo>
                        <a:pt x="422" y="194"/>
                      </a:lnTo>
                      <a:lnTo>
                        <a:pt x="453" y="196"/>
                      </a:lnTo>
                      <a:lnTo>
                        <a:pt x="484" y="197"/>
                      </a:lnTo>
                      <a:lnTo>
                        <a:pt x="499" y="197"/>
                      </a:lnTo>
                      <a:lnTo>
                        <a:pt x="514" y="197"/>
                      </a:lnTo>
                      <a:lnTo>
                        <a:pt x="528" y="196"/>
                      </a:lnTo>
                      <a:lnTo>
                        <a:pt x="541" y="195"/>
                      </a:lnTo>
                      <a:lnTo>
                        <a:pt x="553" y="193"/>
                      </a:lnTo>
                      <a:lnTo>
                        <a:pt x="566" y="191"/>
                      </a:lnTo>
                      <a:lnTo>
                        <a:pt x="590" y="186"/>
                      </a:lnTo>
                      <a:lnTo>
                        <a:pt x="613" y="180"/>
                      </a:lnTo>
                      <a:lnTo>
                        <a:pt x="636" y="175"/>
                      </a:lnTo>
                      <a:lnTo>
                        <a:pt x="659" y="171"/>
                      </a:lnTo>
                      <a:lnTo>
                        <a:pt x="683" y="168"/>
                      </a:lnTo>
                      <a:lnTo>
                        <a:pt x="695" y="167"/>
                      </a:lnTo>
                      <a:lnTo>
                        <a:pt x="707" y="167"/>
                      </a:lnTo>
                      <a:lnTo>
                        <a:pt x="720" y="168"/>
                      </a:lnTo>
                      <a:lnTo>
                        <a:pt x="733" y="169"/>
                      </a:lnTo>
                      <a:lnTo>
                        <a:pt x="747" y="171"/>
                      </a:lnTo>
                      <a:lnTo>
                        <a:pt x="762" y="172"/>
                      </a:lnTo>
                      <a:lnTo>
                        <a:pt x="778" y="173"/>
                      </a:lnTo>
                      <a:lnTo>
                        <a:pt x="796" y="174"/>
                      </a:lnTo>
                      <a:lnTo>
                        <a:pt x="814" y="175"/>
                      </a:lnTo>
                      <a:lnTo>
                        <a:pt x="832" y="175"/>
                      </a:lnTo>
                      <a:lnTo>
                        <a:pt x="851" y="174"/>
                      </a:lnTo>
                      <a:lnTo>
                        <a:pt x="870" y="173"/>
                      </a:lnTo>
                      <a:lnTo>
                        <a:pt x="888" y="172"/>
                      </a:lnTo>
                      <a:lnTo>
                        <a:pt x="906" y="170"/>
                      </a:lnTo>
                      <a:lnTo>
                        <a:pt x="923" y="167"/>
                      </a:lnTo>
                      <a:lnTo>
                        <a:pt x="938" y="164"/>
                      </a:lnTo>
                      <a:lnTo>
                        <a:pt x="953" y="160"/>
                      </a:lnTo>
                      <a:lnTo>
                        <a:pt x="965" y="155"/>
                      </a:lnTo>
                      <a:lnTo>
                        <a:pt x="971" y="152"/>
                      </a:lnTo>
                      <a:lnTo>
                        <a:pt x="976" y="149"/>
                      </a:lnTo>
                      <a:lnTo>
                        <a:pt x="981" y="146"/>
                      </a:lnTo>
                      <a:lnTo>
                        <a:pt x="985" y="143"/>
                      </a:lnTo>
                      <a:lnTo>
                        <a:pt x="992" y="136"/>
                      </a:lnTo>
                      <a:lnTo>
                        <a:pt x="998" y="129"/>
                      </a:lnTo>
                      <a:lnTo>
                        <a:pt x="1003" y="122"/>
                      </a:lnTo>
                      <a:lnTo>
                        <a:pt x="1007" y="115"/>
                      </a:lnTo>
                      <a:lnTo>
                        <a:pt x="1011" y="109"/>
                      </a:lnTo>
                      <a:lnTo>
                        <a:pt x="1013" y="103"/>
                      </a:lnTo>
                      <a:lnTo>
                        <a:pt x="1014" y="97"/>
                      </a:lnTo>
                      <a:lnTo>
                        <a:pt x="1014" y="92"/>
                      </a:lnTo>
                      <a:lnTo>
                        <a:pt x="1012" y="87"/>
                      </a:lnTo>
                      <a:lnTo>
                        <a:pt x="1010" y="82"/>
                      </a:lnTo>
                      <a:lnTo>
                        <a:pt x="1006" y="78"/>
                      </a:lnTo>
                      <a:lnTo>
                        <a:pt x="1004" y="76"/>
                      </a:lnTo>
                      <a:lnTo>
                        <a:pt x="1001" y="74"/>
                      </a:lnTo>
                      <a:lnTo>
                        <a:pt x="998" y="72"/>
                      </a:lnTo>
                      <a:lnTo>
                        <a:pt x="994" y="70"/>
                      </a:lnTo>
                      <a:lnTo>
                        <a:pt x="991" y="69"/>
                      </a:lnTo>
                      <a:lnTo>
                        <a:pt x="986" y="67"/>
                      </a:lnTo>
                      <a:lnTo>
                        <a:pt x="977" y="65"/>
                      </a:lnTo>
                      <a:lnTo>
                        <a:pt x="966" y="63"/>
                      </a:lnTo>
                      <a:lnTo>
                        <a:pt x="956" y="61"/>
                      </a:lnTo>
                      <a:lnTo>
                        <a:pt x="947" y="59"/>
                      </a:lnTo>
                      <a:lnTo>
                        <a:pt x="939" y="56"/>
                      </a:lnTo>
                      <a:lnTo>
                        <a:pt x="933" y="54"/>
                      </a:lnTo>
                      <a:lnTo>
                        <a:pt x="928" y="52"/>
                      </a:lnTo>
                      <a:lnTo>
                        <a:pt x="923" y="49"/>
                      </a:lnTo>
                      <a:lnTo>
                        <a:pt x="915" y="44"/>
                      </a:lnTo>
                      <a:lnTo>
                        <a:pt x="907" y="39"/>
                      </a:lnTo>
                      <a:lnTo>
                        <a:pt x="902" y="36"/>
                      </a:lnTo>
                      <a:lnTo>
                        <a:pt x="897" y="34"/>
                      </a:lnTo>
                      <a:lnTo>
                        <a:pt x="890" y="31"/>
                      </a:lnTo>
                      <a:lnTo>
                        <a:pt x="883" y="29"/>
                      </a:lnTo>
                      <a:lnTo>
                        <a:pt x="873" y="27"/>
                      </a:lnTo>
                      <a:lnTo>
                        <a:pt x="862" y="25"/>
                      </a:lnTo>
                      <a:lnTo>
                        <a:pt x="811" y="16"/>
                      </a:lnTo>
                      <a:lnTo>
                        <a:pt x="754" y="8"/>
                      </a:lnTo>
                      <a:lnTo>
                        <a:pt x="725" y="4"/>
                      </a:lnTo>
                      <a:lnTo>
                        <a:pt x="696" y="2"/>
                      </a:lnTo>
                      <a:lnTo>
                        <a:pt x="682" y="1"/>
                      </a:lnTo>
                      <a:lnTo>
                        <a:pt x="669" y="0"/>
                      </a:lnTo>
                      <a:lnTo>
                        <a:pt x="655" y="0"/>
                      </a:lnTo>
                      <a:lnTo>
                        <a:pt x="642" y="1"/>
                      </a:lnTo>
                      <a:lnTo>
                        <a:pt x="618" y="2"/>
                      </a:lnTo>
                      <a:lnTo>
                        <a:pt x="596" y="4"/>
                      </a:lnTo>
                      <a:lnTo>
                        <a:pt x="559" y="8"/>
                      </a:lnTo>
                      <a:lnTo>
                        <a:pt x="531" y="11"/>
                      </a:lnTo>
                      <a:lnTo>
                        <a:pt x="510" y="1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7" name="Freeform 7"/>
                <p:cNvSpPr/>
                <p:nvPr/>
              </p:nvSpPr>
              <p:spPr bwMode="auto">
                <a:xfrm>
                  <a:off x="846" y="695"/>
                  <a:ext cx="1105" cy="1897"/>
                </a:xfrm>
                <a:custGeom>
                  <a:avLst/>
                  <a:gdLst>
                    <a:gd name="T0" fmla="*/ 590 w 1105"/>
                    <a:gd name="T1" fmla="*/ 1644 h 1897"/>
                    <a:gd name="T2" fmla="*/ 585 w 1105"/>
                    <a:gd name="T3" fmla="*/ 1695 h 1897"/>
                    <a:gd name="T4" fmla="*/ 572 w 1105"/>
                    <a:gd name="T5" fmla="*/ 1812 h 1897"/>
                    <a:gd name="T6" fmla="*/ 599 w 1105"/>
                    <a:gd name="T7" fmla="*/ 1862 h 1897"/>
                    <a:gd name="T8" fmla="*/ 714 w 1105"/>
                    <a:gd name="T9" fmla="*/ 1859 h 1897"/>
                    <a:gd name="T10" fmla="*/ 798 w 1105"/>
                    <a:gd name="T11" fmla="*/ 1868 h 1897"/>
                    <a:gd name="T12" fmla="*/ 870 w 1105"/>
                    <a:gd name="T13" fmla="*/ 1877 h 1897"/>
                    <a:gd name="T14" fmla="*/ 983 w 1105"/>
                    <a:gd name="T15" fmla="*/ 1863 h 1897"/>
                    <a:gd name="T16" fmla="*/ 971 w 1105"/>
                    <a:gd name="T17" fmla="*/ 1820 h 1897"/>
                    <a:gd name="T18" fmla="*/ 941 w 1105"/>
                    <a:gd name="T19" fmla="*/ 1751 h 1897"/>
                    <a:gd name="T20" fmla="*/ 848 w 1105"/>
                    <a:gd name="T21" fmla="*/ 1714 h 1897"/>
                    <a:gd name="T22" fmla="*/ 769 w 1105"/>
                    <a:gd name="T23" fmla="*/ 1706 h 1897"/>
                    <a:gd name="T24" fmla="*/ 735 w 1105"/>
                    <a:gd name="T25" fmla="*/ 1681 h 1897"/>
                    <a:gd name="T26" fmla="*/ 714 w 1105"/>
                    <a:gd name="T27" fmla="*/ 1631 h 1897"/>
                    <a:gd name="T28" fmla="*/ 724 w 1105"/>
                    <a:gd name="T29" fmla="*/ 1513 h 1897"/>
                    <a:gd name="T30" fmla="*/ 728 w 1105"/>
                    <a:gd name="T31" fmla="*/ 1385 h 1897"/>
                    <a:gd name="T32" fmla="*/ 803 w 1105"/>
                    <a:gd name="T33" fmla="*/ 1342 h 1897"/>
                    <a:gd name="T34" fmla="*/ 909 w 1105"/>
                    <a:gd name="T35" fmla="*/ 1253 h 1897"/>
                    <a:gd name="T36" fmla="*/ 940 w 1105"/>
                    <a:gd name="T37" fmla="*/ 1107 h 1897"/>
                    <a:gd name="T38" fmla="*/ 1040 w 1105"/>
                    <a:gd name="T39" fmla="*/ 1101 h 1897"/>
                    <a:gd name="T40" fmla="*/ 1103 w 1105"/>
                    <a:gd name="T41" fmla="*/ 1032 h 1897"/>
                    <a:gd name="T42" fmla="*/ 1045 w 1105"/>
                    <a:gd name="T43" fmla="*/ 888 h 1897"/>
                    <a:gd name="T44" fmla="*/ 963 w 1105"/>
                    <a:gd name="T45" fmla="*/ 753 h 1897"/>
                    <a:gd name="T46" fmla="*/ 880 w 1105"/>
                    <a:gd name="T47" fmla="*/ 596 h 1897"/>
                    <a:gd name="T48" fmla="*/ 856 w 1105"/>
                    <a:gd name="T49" fmla="*/ 412 h 1897"/>
                    <a:gd name="T50" fmla="*/ 900 w 1105"/>
                    <a:gd name="T51" fmla="*/ 345 h 1897"/>
                    <a:gd name="T52" fmla="*/ 862 w 1105"/>
                    <a:gd name="T53" fmla="*/ 309 h 1897"/>
                    <a:gd name="T54" fmla="*/ 838 w 1105"/>
                    <a:gd name="T55" fmla="*/ 185 h 1897"/>
                    <a:gd name="T56" fmla="*/ 783 w 1105"/>
                    <a:gd name="T57" fmla="*/ 75 h 1897"/>
                    <a:gd name="T58" fmla="*/ 585 w 1105"/>
                    <a:gd name="T59" fmla="*/ 1 h 1897"/>
                    <a:gd name="T60" fmla="*/ 451 w 1105"/>
                    <a:gd name="T61" fmla="*/ 26 h 1897"/>
                    <a:gd name="T62" fmla="*/ 386 w 1105"/>
                    <a:gd name="T63" fmla="*/ 144 h 1897"/>
                    <a:gd name="T64" fmla="*/ 350 w 1105"/>
                    <a:gd name="T65" fmla="*/ 262 h 1897"/>
                    <a:gd name="T66" fmla="*/ 350 w 1105"/>
                    <a:gd name="T67" fmla="*/ 295 h 1897"/>
                    <a:gd name="T68" fmla="*/ 364 w 1105"/>
                    <a:gd name="T69" fmla="*/ 337 h 1897"/>
                    <a:gd name="T70" fmla="*/ 289 w 1105"/>
                    <a:gd name="T71" fmla="*/ 360 h 1897"/>
                    <a:gd name="T72" fmla="*/ 310 w 1105"/>
                    <a:gd name="T73" fmla="*/ 469 h 1897"/>
                    <a:gd name="T74" fmla="*/ 363 w 1105"/>
                    <a:gd name="T75" fmla="*/ 496 h 1897"/>
                    <a:gd name="T76" fmla="*/ 305 w 1105"/>
                    <a:gd name="T77" fmla="*/ 512 h 1897"/>
                    <a:gd name="T78" fmla="*/ 110 w 1105"/>
                    <a:gd name="T79" fmla="*/ 689 h 1897"/>
                    <a:gd name="T80" fmla="*/ 78 w 1105"/>
                    <a:gd name="T81" fmla="*/ 757 h 1897"/>
                    <a:gd name="T82" fmla="*/ 33 w 1105"/>
                    <a:gd name="T83" fmla="*/ 825 h 1897"/>
                    <a:gd name="T84" fmla="*/ 5 w 1105"/>
                    <a:gd name="T85" fmla="*/ 957 h 1897"/>
                    <a:gd name="T86" fmla="*/ 172 w 1105"/>
                    <a:gd name="T87" fmla="*/ 1062 h 1897"/>
                    <a:gd name="T88" fmla="*/ 223 w 1105"/>
                    <a:gd name="T89" fmla="*/ 1248 h 1897"/>
                    <a:gd name="T90" fmla="*/ 330 w 1105"/>
                    <a:gd name="T91" fmla="*/ 1345 h 1897"/>
                    <a:gd name="T92" fmla="*/ 325 w 1105"/>
                    <a:gd name="T93" fmla="*/ 1464 h 1897"/>
                    <a:gd name="T94" fmla="*/ 335 w 1105"/>
                    <a:gd name="T95" fmla="*/ 1599 h 1897"/>
                    <a:gd name="T96" fmla="*/ 327 w 1105"/>
                    <a:gd name="T97" fmla="*/ 1654 h 1897"/>
                    <a:gd name="T98" fmla="*/ 318 w 1105"/>
                    <a:gd name="T99" fmla="*/ 1739 h 1897"/>
                    <a:gd name="T100" fmla="*/ 294 w 1105"/>
                    <a:gd name="T101" fmla="*/ 1796 h 1897"/>
                    <a:gd name="T102" fmla="*/ 313 w 1105"/>
                    <a:gd name="T103" fmla="*/ 1892 h 1897"/>
                    <a:gd name="T104" fmla="*/ 424 w 1105"/>
                    <a:gd name="T105" fmla="*/ 1895 h 1897"/>
                    <a:gd name="T106" fmla="*/ 525 w 1105"/>
                    <a:gd name="T107" fmla="*/ 1894 h 1897"/>
                    <a:gd name="T108" fmla="*/ 579 w 1105"/>
                    <a:gd name="T109" fmla="*/ 1869 h 1897"/>
                    <a:gd name="T110" fmla="*/ 527 w 1105"/>
                    <a:gd name="T111" fmla="*/ 1756 h 1897"/>
                    <a:gd name="T112" fmla="*/ 493 w 1105"/>
                    <a:gd name="T113" fmla="*/ 1702 h 1897"/>
                    <a:gd name="T114" fmla="*/ 489 w 1105"/>
                    <a:gd name="T115" fmla="*/ 1639 h 1897"/>
                    <a:gd name="T116" fmla="*/ 488 w 1105"/>
                    <a:gd name="T117" fmla="*/ 1535 h 1897"/>
                    <a:gd name="T118" fmla="*/ 492 w 1105"/>
                    <a:gd name="T119" fmla="*/ 1388 h 1897"/>
                    <a:gd name="T120" fmla="*/ 557 w 1105"/>
                    <a:gd name="T121" fmla="*/ 1376 h 18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05" h="1897">
                      <a:moveTo>
                        <a:pt x="557" y="1376"/>
                      </a:moveTo>
                      <a:lnTo>
                        <a:pt x="559" y="1385"/>
                      </a:lnTo>
                      <a:lnTo>
                        <a:pt x="566" y="1407"/>
                      </a:lnTo>
                      <a:lnTo>
                        <a:pt x="569" y="1420"/>
                      </a:lnTo>
                      <a:lnTo>
                        <a:pt x="572" y="1433"/>
                      </a:lnTo>
                      <a:lnTo>
                        <a:pt x="574" y="1444"/>
                      </a:lnTo>
                      <a:lnTo>
                        <a:pt x="574" y="1454"/>
                      </a:lnTo>
                      <a:lnTo>
                        <a:pt x="575" y="1463"/>
                      </a:lnTo>
                      <a:lnTo>
                        <a:pt x="576" y="1474"/>
                      </a:lnTo>
                      <a:lnTo>
                        <a:pt x="580" y="1496"/>
                      </a:lnTo>
                      <a:lnTo>
                        <a:pt x="583" y="1514"/>
                      </a:lnTo>
                      <a:lnTo>
                        <a:pt x="585" y="1522"/>
                      </a:lnTo>
                      <a:lnTo>
                        <a:pt x="590" y="1644"/>
                      </a:lnTo>
                      <a:lnTo>
                        <a:pt x="589" y="1643"/>
                      </a:lnTo>
                      <a:lnTo>
                        <a:pt x="587" y="1643"/>
                      </a:lnTo>
                      <a:lnTo>
                        <a:pt x="585" y="1644"/>
                      </a:lnTo>
                      <a:lnTo>
                        <a:pt x="584" y="1645"/>
                      </a:lnTo>
                      <a:lnTo>
                        <a:pt x="583" y="1645"/>
                      </a:lnTo>
                      <a:lnTo>
                        <a:pt x="583" y="1647"/>
                      </a:lnTo>
                      <a:lnTo>
                        <a:pt x="582" y="1650"/>
                      </a:lnTo>
                      <a:lnTo>
                        <a:pt x="582" y="1654"/>
                      </a:lnTo>
                      <a:lnTo>
                        <a:pt x="584" y="1664"/>
                      </a:lnTo>
                      <a:lnTo>
                        <a:pt x="585" y="1676"/>
                      </a:lnTo>
                      <a:lnTo>
                        <a:pt x="586" y="1682"/>
                      </a:lnTo>
                      <a:lnTo>
                        <a:pt x="586" y="1688"/>
                      </a:lnTo>
                      <a:lnTo>
                        <a:pt x="585" y="1695"/>
                      </a:lnTo>
                      <a:lnTo>
                        <a:pt x="585" y="1702"/>
                      </a:lnTo>
                      <a:lnTo>
                        <a:pt x="578" y="1750"/>
                      </a:lnTo>
                      <a:lnTo>
                        <a:pt x="576" y="1763"/>
                      </a:lnTo>
                      <a:lnTo>
                        <a:pt x="575" y="1775"/>
                      </a:lnTo>
                      <a:lnTo>
                        <a:pt x="575" y="1784"/>
                      </a:lnTo>
                      <a:lnTo>
                        <a:pt x="576" y="1788"/>
                      </a:lnTo>
                      <a:lnTo>
                        <a:pt x="577" y="1790"/>
                      </a:lnTo>
                      <a:lnTo>
                        <a:pt x="578" y="1792"/>
                      </a:lnTo>
                      <a:lnTo>
                        <a:pt x="578" y="1794"/>
                      </a:lnTo>
                      <a:lnTo>
                        <a:pt x="578" y="1798"/>
                      </a:lnTo>
                      <a:lnTo>
                        <a:pt x="577" y="1802"/>
                      </a:lnTo>
                      <a:lnTo>
                        <a:pt x="576" y="1806"/>
                      </a:lnTo>
                      <a:lnTo>
                        <a:pt x="572" y="1812"/>
                      </a:lnTo>
                      <a:lnTo>
                        <a:pt x="570" y="1814"/>
                      </a:lnTo>
                      <a:lnTo>
                        <a:pt x="569" y="1820"/>
                      </a:lnTo>
                      <a:lnTo>
                        <a:pt x="568" y="1826"/>
                      </a:lnTo>
                      <a:lnTo>
                        <a:pt x="568" y="1834"/>
                      </a:lnTo>
                      <a:lnTo>
                        <a:pt x="568" y="1842"/>
                      </a:lnTo>
                      <a:lnTo>
                        <a:pt x="569" y="1849"/>
                      </a:lnTo>
                      <a:lnTo>
                        <a:pt x="571" y="1854"/>
                      </a:lnTo>
                      <a:lnTo>
                        <a:pt x="572" y="1856"/>
                      </a:lnTo>
                      <a:lnTo>
                        <a:pt x="574" y="1858"/>
                      </a:lnTo>
                      <a:lnTo>
                        <a:pt x="579" y="1860"/>
                      </a:lnTo>
                      <a:lnTo>
                        <a:pt x="586" y="1861"/>
                      </a:lnTo>
                      <a:lnTo>
                        <a:pt x="592" y="1862"/>
                      </a:lnTo>
                      <a:lnTo>
                        <a:pt x="599" y="1862"/>
                      </a:lnTo>
                      <a:lnTo>
                        <a:pt x="614" y="1862"/>
                      </a:lnTo>
                      <a:lnTo>
                        <a:pt x="635" y="1862"/>
                      </a:lnTo>
                      <a:lnTo>
                        <a:pt x="644" y="1863"/>
                      </a:lnTo>
                      <a:lnTo>
                        <a:pt x="652" y="1864"/>
                      </a:lnTo>
                      <a:lnTo>
                        <a:pt x="660" y="1865"/>
                      </a:lnTo>
                      <a:lnTo>
                        <a:pt x="666" y="1866"/>
                      </a:lnTo>
                      <a:lnTo>
                        <a:pt x="669" y="1866"/>
                      </a:lnTo>
                      <a:lnTo>
                        <a:pt x="672" y="1866"/>
                      </a:lnTo>
                      <a:lnTo>
                        <a:pt x="679" y="1866"/>
                      </a:lnTo>
                      <a:lnTo>
                        <a:pt x="693" y="1862"/>
                      </a:lnTo>
                      <a:lnTo>
                        <a:pt x="701" y="1860"/>
                      </a:lnTo>
                      <a:lnTo>
                        <a:pt x="710" y="1859"/>
                      </a:lnTo>
                      <a:lnTo>
                        <a:pt x="714" y="1859"/>
                      </a:lnTo>
                      <a:lnTo>
                        <a:pt x="718" y="1859"/>
                      </a:lnTo>
                      <a:lnTo>
                        <a:pt x="722" y="1860"/>
                      </a:lnTo>
                      <a:lnTo>
                        <a:pt x="726" y="1862"/>
                      </a:lnTo>
                      <a:lnTo>
                        <a:pt x="743" y="1868"/>
                      </a:lnTo>
                      <a:lnTo>
                        <a:pt x="751" y="1871"/>
                      </a:lnTo>
                      <a:lnTo>
                        <a:pt x="758" y="1873"/>
                      </a:lnTo>
                      <a:lnTo>
                        <a:pt x="766" y="1873"/>
                      </a:lnTo>
                      <a:lnTo>
                        <a:pt x="774" y="1873"/>
                      </a:lnTo>
                      <a:lnTo>
                        <a:pt x="778" y="1873"/>
                      </a:lnTo>
                      <a:lnTo>
                        <a:pt x="782" y="1872"/>
                      </a:lnTo>
                      <a:lnTo>
                        <a:pt x="790" y="1870"/>
                      </a:lnTo>
                      <a:lnTo>
                        <a:pt x="794" y="1869"/>
                      </a:lnTo>
                      <a:lnTo>
                        <a:pt x="798" y="1868"/>
                      </a:lnTo>
                      <a:lnTo>
                        <a:pt x="802" y="1868"/>
                      </a:lnTo>
                      <a:lnTo>
                        <a:pt x="806" y="1869"/>
                      </a:lnTo>
                      <a:lnTo>
                        <a:pt x="809" y="1870"/>
                      </a:lnTo>
                      <a:lnTo>
                        <a:pt x="813" y="1871"/>
                      </a:lnTo>
                      <a:lnTo>
                        <a:pt x="820" y="1873"/>
                      </a:lnTo>
                      <a:lnTo>
                        <a:pt x="828" y="1876"/>
                      </a:lnTo>
                      <a:lnTo>
                        <a:pt x="836" y="1878"/>
                      </a:lnTo>
                      <a:lnTo>
                        <a:pt x="844" y="1879"/>
                      </a:lnTo>
                      <a:lnTo>
                        <a:pt x="849" y="1879"/>
                      </a:lnTo>
                      <a:lnTo>
                        <a:pt x="854" y="1878"/>
                      </a:lnTo>
                      <a:lnTo>
                        <a:pt x="860" y="1877"/>
                      </a:lnTo>
                      <a:lnTo>
                        <a:pt x="865" y="1877"/>
                      </a:lnTo>
                      <a:lnTo>
                        <a:pt x="870" y="1877"/>
                      </a:lnTo>
                      <a:lnTo>
                        <a:pt x="875" y="1877"/>
                      </a:lnTo>
                      <a:lnTo>
                        <a:pt x="885" y="1879"/>
                      </a:lnTo>
                      <a:lnTo>
                        <a:pt x="896" y="1881"/>
                      </a:lnTo>
                      <a:lnTo>
                        <a:pt x="906" y="1883"/>
                      </a:lnTo>
                      <a:lnTo>
                        <a:pt x="916" y="1883"/>
                      </a:lnTo>
                      <a:lnTo>
                        <a:pt x="926" y="1883"/>
                      </a:lnTo>
                      <a:lnTo>
                        <a:pt x="931" y="1881"/>
                      </a:lnTo>
                      <a:lnTo>
                        <a:pt x="937" y="1880"/>
                      </a:lnTo>
                      <a:lnTo>
                        <a:pt x="947" y="1876"/>
                      </a:lnTo>
                      <a:lnTo>
                        <a:pt x="956" y="1872"/>
                      </a:lnTo>
                      <a:lnTo>
                        <a:pt x="972" y="1868"/>
                      </a:lnTo>
                      <a:lnTo>
                        <a:pt x="978" y="1865"/>
                      </a:lnTo>
                      <a:lnTo>
                        <a:pt x="983" y="1863"/>
                      </a:lnTo>
                      <a:lnTo>
                        <a:pt x="984" y="1861"/>
                      </a:lnTo>
                      <a:lnTo>
                        <a:pt x="985" y="1859"/>
                      </a:lnTo>
                      <a:lnTo>
                        <a:pt x="986" y="1858"/>
                      </a:lnTo>
                      <a:lnTo>
                        <a:pt x="986" y="1856"/>
                      </a:lnTo>
                      <a:lnTo>
                        <a:pt x="986" y="1851"/>
                      </a:lnTo>
                      <a:lnTo>
                        <a:pt x="985" y="1845"/>
                      </a:lnTo>
                      <a:lnTo>
                        <a:pt x="983" y="1839"/>
                      </a:lnTo>
                      <a:lnTo>
                        <a:pt x="981" y="1833"/>
                      </a:lnTo>
                      <a:lnTo>
                        <a:pt x="979" y="1828"/>
                      </a:lnTo>
                      <a:lnTo>
                        <a:pt x="976" y="1823"/>
                      </a:lnTo>
                      <a:lnTo>
                        <a:pt x="974" y="1822"/>
                      </a:lnTo>
                      <a:lnTo>
                        <a:pt x="972" y="1821"/>
                      </a:lnTo>
                      <a:lnTo>
                        <a:pt x="971" y="1820"/>
                      </a:lnTo>
                      <a:lnTo>
                        <a:pt x="969" y="1820"/>
                      </a:lnTo>
                      <a:lnTo>
                        <a:pt x="967" y="1819"/>
                      </a:lnTo>
                      <a:lnTo>
                        <a:pt x="965" y="1817"/>
                      </a:lnTo>
                      <a:lnTo>
                        <a:pt x="964" y="1815"/>
                      </a:lnTo>
                      <a:lnTo>
                        <a:pt x="963" y="1811"/>
                      </a:lnTo>
                      <a:lnTo>
                        <a:pt x="960" y="1802"/>
                      </a:lnTo>
                      <a:lnTo>
                        <a:pt x="957" y="1791"/>
                      </a:lnTo>
                      <a:lnTo>
                        <a:pt x="954" y="1778"/>
                      </a:lnTo>
                      <a:lnTo>
                        <a:pt x="952" y="1772"/>
                      </a:lnTo>
                      <a:lnTo>
                        <a:pt x="949" y="1766"/>
                      </a:lnTo>
                      <a:lnTo>
                        <a:pt x="946" y="1759"/>
                      </a:lnTo>
                      <a:lnTo>
                        <a:pt x="943" y="1754"/>
                      </a:lnTo>
                      <a:lnTo>
                        <a:pt x="941" y="1751"/>
                      </a:lnTo>
                      <a:lnTo>
                        <a:pt x="939" y="1748"/>
                      </a:lnTo>
                      <a:lnTo>
                        <a:pt x="934" y="1744"/>
                      </a:lnTo>
                      <a:lnTo>
                        <a:pt x="925" y="1735"/>
                      </a:lnTo>
                      <a:lnTo>
                        <a:pt x="915" y="1727"/>
                      </a:lnTo>
                      <a:lnTo>
                        <a:pt x="910" y="1723"/>
                      </a:lnTo>
                      <a:lnTo>
                        <a:pt x="904" y="1720"/>
                      </a:lnTo>
                      <a:lnTo>
                        <a:pt x="898" y="1718"/>
                      </a:lnTo>
                      <a:lnTo>
                        <a:pt x="891" y="1715"/>
                      </a:lnTo>
                      <a:lnTo>
                        <a:pt x="884" y="1714"/>
                      </a:lnTo>
                      <a:lnTo>
                        <a:pt x="876" y="1713"/>
                      </a:lnTo>
                      <a:lnTo>
                        <a:pt x="868" y="1712"/>
                      </a:lnTo>
                      <a:lnTo>
                        <a:pt x="858" y="1712"/>
                      </a:lnTo>
                      <a:lnTo>
                        <a:pt x="848" y="1714"/>
                      </a:lnTo>
                      <a:lnTo>
                        <a:pt x="842" y="1714"/>
                      </a:lnTo>
                      <a:lnTo>
                        <a:pt x="836" y="1715"/>
                      </a:lnTo>
                      <a:lnTo>
                        <a:pt x="824" y="1718"/>
                      </a:lnTo>
                      <a:lnTo>
                        <a:pt x="810" y="1722"/>
                      </a:lnTo>
                      <a:lnTo>
                        <a:pt x="806" y="1723"/>
                      </a:lnTo>
                      <a:lnTo>
                        <a:pt x="802" y="1724"/>
                      </a:lnTo>
                      <a:lnTo>
                        <a:pt x="795" y="1724"/>
                      </a:lnTo>
                      <a:lnTo>
                        <a:pt x="792" y="1723"/>
                      </a:lnTo>
                      <a:lnTo>
                        <a:pt x="790" y="1723"/>
                      </a:lnTo>
                      <a:lnTo>
                        <a:pt x="785" y="1721"/>
                      </a:lnTo>
                      <a:lnTo>
                        <a:pt x="781" y="1717"/>
                      </a:lnTo>
                      <a:lnTo>
                        <a:pt x="778" y="1714"/>
                      </a:lnTo>
                      <a:lnTo>
                        <a:pt x="769" y="1706"/>
                      </a:lnTo>
                      <a:lnTo>
                        <a:pt x="766" y="1704"/>
                      </a:lnTo>
                      <a:lnTo>
                        <a:pt x="763" y="1703"/>
                      </a:lnTo>
                      <a:lnTo>
                        <a:pt x="760" y="1702"/>
                      </a:lnTo>
                      <a:lnTo>
                        <a:pt x="756" y="1702"/>
                      </a:lnTo>
                      <a:lnTo>
                        <a:pt x="750" y="1701"/>
                      </a:lnTo>
                      <a:lnTo>
                        <a:pt x="747" y="1700"/>
                      </a:lnTo>
                      <a:lnTo>
                        <a:pt x="744" y="1699"/>
                      </a:lnTo>
                      <a:lnTo>
                        <a:pt x="741" y="1698"/>
                      </a:lnTo>
                      <a:lnTo>
                        <a:pt x="739" y="1696"/>
                      </a:lnTo>
                      <a:lnTo>
                        <a:pt x="737" y="1694"/>
                      </a:lnTo>
                      <a:lnTo>
                        <a:pt x="736" y="1691"/>
                      </a:lnTo>
                      <a:lnTo>
                        <a:pt x="735" y="1686"/>
                      </a:lnTo>
                      <a:lnTo>
                        <a:pt x="735" y="1681"/>
                      </a:lnTo>
                      <a:lnTo>
                        <a:pt x="735" y="1675"/>
                      </a:lnTo>
                      <a:lnTo>
                        <a:pt x="737" y="1668"/>
                      </a:lnTo>
                      <a:lnTo>
                        <a:pt x="738" y="1660"/>
                      </a:lnTo>
                      <a:lnTo>
                        <a:pt x="738" y="1654"/>
                      </a:lnTo>
                      <a:lnTo>
                        <a:pt x="737" y="1650"/>
                      </a:lnTo>
                      <a:lnTo>
                        <a:pt x="736" y="1647"/>
                      </a:lnTo>
                      <a:lnTo>
                        <a:pt x="733" y="1645"/>
                      </a:lnTo>
                      <a:lnTo>
                        <a:pt x="731" y="1643"/>
                      </a:lnTo>
                      <a:lnTo>
                        <a:pt x="725" y="1640"/>
                      </a:lnTo>
                      <a:lnTo>
                        <a:pt x="722" y="1639"/>
                      </a:lnTo>
                      <a:lnTo>
                        <a:pt x="719" y="1637"/>
                      </a:lnTo>
                      <a:lnTo>
                        <a:pt x="716" y="1634"/>
                      </a:lnTo>
                      <a:lnTo>
                        <a:pt x="714" y="1631"/>
                      </a:lnTo>
                      <a:lnTo>
                        <a:pt x="713" y="1626"/>
                      </a:lnTo>
                      <a:lnTo>
                        <a:pt x="712" y="1620"/>
                      </a:lnTo>
                      <a:lnTo>
                        <a:pt x="713" y="1612"/>
                      </a:lnTo>
                      <a:lnTo>
                        <a:pt x="714" y="1602"/>
                      </a:lnTo>
                      <a:lnTo>
                        <a:pt x="718" y="1584"/>
                      </a:lnTo>
                      <a:lnTo>
                        <a:pt x="719" y="1572"/>
                      </a:lnTo>
                      <a:lnTo>
                        <a:pt x="719" y="1564"/>
                      </a:lnTo>
                      <a:lnTo>
                        <a:pt x="719" y="1559"/>
                      </a:lnTo>
                      <a:lnTo>
                        <a:pt x="718" y="1554"/>
                      </a:lnTo>
                      <a:lnTo>
                        <a:pt x="718" y="1547"/>
                      </a:lnTo>
                      <a:lnTo>
                        <a:pt x="719" y="1537"/>
                      </a:lnTo>
                      <a:lnTo>
                        <a:pt x="722" y="1522"/>
                      </a:lnTo>
                      <a:lnTo>
                        <a:pt x="724" y="1513"/>
                      </a:lnTo>
                      <a:lnTo>
                        <a:pt x="725" y="1504"/>
                      </a:lnTo>
                      <a:lnTo>
                        <a:pt x="726" y="1497"/>
                      </a:lnTo>
                      <a:lnTo>
                        <a:pt x="726" y="1489"/>
                      </a:lnTo>
                      <a:lnTo>
                        <a:pt x="725" y="1483"/>
                      </a:lnTo>
                      <a:lnTo>
                        <a:pt x="725" y="1476"/>
                      </a:lnTo>
                      <a:lnTo>
                        <a:pt x="723" y="1464"/>
                      </a:lnTo>
                      <a:lnTo>
                        <a:pt x="722" y="1452"/>
                      </a:lnTo>
                      <a:lnTo>
                        <a:pt x="720" y="1441"/>
                      </a:lnTo>
                      <a:lnTo>
                        <a:pt x="720" y="1428"/>
                      </a:lnTo>
                      <a:lnTo>
                        <a:pt x="721" y="1421"/>
                      </a:lnTo>
                      <a:lnTo>
                        <a:pt x="722" y="1414"/>
                      </a:lnTo>
                      <a:lnTo>
                        <a:pt x="727" y="1390"/>
                      </a:lnTo>
                      <a:lnTo>
                        <a:pt x="728" y="1385"/>
                      </a:lnTo>
                      <a:lnTo>
                        <a:pt x="730" y="1382"/>
                      </a:lnTo>
                      <a:lnTo>
                        <a:pt x="731" y="1378"/>
                      </a:lnTo>
                      <a:lnTo>
                        <a:pt x="733" y="1375"/>
                      </a:lnTo>
                      <a:lnTo>
                        <a:pt x="736" y="1372"/>
                      </a:lnTo>
                      <a:lnTo>
                        <a:pt x="739" y="1369"/>
                      </a:lnTo>
                      <a:lnTo>
                        <a:pt x="743" y="1367"/>
                      </a:lnTo>
                      <a:lnTo>
                        <a:pt x="747" y="1364"/>
                      </a:lnTo>
                      <a:lnTo>
                        <a:pt x="752" y="1362"/>
                      </a:lnTo>
                      <a:lnTo>
                        <a:pt x="759" y="1359"/>
                      </a:lnTo>
                      <a:lnTo>
                        <a:pt x="774" y="1354"/>
                      </a:lnTo>
                      <a:lnTo>
                        <a:pt x="784" y="1351"/>
                      </a:lnTo>
                      <a:lnTo>
                        <a:pt x="793" y="1347"/>
                      </a:lnTo>
                      <a:lnTo>
                        <a:pt x="803" y="1342"/>
                      </a:lnTo>
                      <a:lnTo>
                        <a:pt x="813" y="1337"/>
                      </a:lnTo>
                      <a:lnTo>
                        <a:pt x="823" y="1332"/>
                      </a:lnTo>
                      <a:lnTo>
                        <a:pt x="833" y="1326"/>
                      </a:lnTo>
                      <a:lnTo>
                        <a:pt x="852" y="1313"/>
                      </a:lnTo>
                      <a:lnTo>
                        <a:pt x="861" y="1307"/>
                      </a:lnTo>
                      <a:lnTo>
                        <a:pt x="870" y="1300"/>
                      </a:lnTo>
                      <a:lnTo>
                        <a:pt x="878" y="1293"/>
                      </a:lnTo>
                      <a:lnTo>
                        <a:pt x="886" y="1286"/>
                      </a:lnTo>
                      <a:lnTo>
                        <a:pt x="892" y="1279"/>
                      </a:lnTo>
                      <a:lnTo>
                        <a:pt x="898" y="1273"/>
                      </a:lnTo>
                      <a:lnTo>
                        <a:pt x="903" y="1266"/>
                      </a:lnTo>
                      <a:lnTo>
                        <a:pt x="906" y="1260"/>
                      </a:lnTo>
                      <a:lnTo>
                        <a:pt x="909" y="1253"/>
                      </a:lnTo>
                      <a:lnTo>
                        <a:pt x="912" y="1244"/>
                      </a:lnTo>
                      <a:lnTo>
                        <a:pt x="915" y="1235"/>
                      </a:lnTo>
                      <a:lnTo>
                        <a:pt x="917" y="1225"/>
                      </a:lnTo>
                      <a:lnTo>
                        <a:pt x="922" y="1204"/>
                      </a:lnTo>
                      <a:lnTo>
                        <a:pt x="926" y="1182"/>
                      </a:lnTo>
                      <a:lnTo>
                        <a:pt x="930" y="1160"/>
                      </a:lnTo>
                      <a:lnTo>
                        <a:pt x="932" y="1140"/>
                      </a:lnTo>
                      <a:lnTo>
                        <a:pt x="934" y="1125"/>
                      </a:lnTo>
                      <a:lnTo>
                        <a:pt x="934" y="1114"/>
                      </a:lnTo>
                      <a:lnTo>
                        <a:pt x="935" y="1111"/>
                      </a:lnTo>
                      <a:lnTo>
                        <a:pt x="936" y="1108"/>
                      </a:lnTo>
                      <a:lnTo>
                        <a:pt x="938" y="1107"/>
                      </a:lnTo>
                      <a:lnTo>
                        <a:pt x="940" y="1107"/>
                      </a:lnTo>
                      <a:lnTo>
                        <a:pt x="943" y="1107"/>
                      </a:lnTo>
                      <a:lnTo>
                        <a:pt x="946" y="1107"/>
                      </a:lnTo>
                      <a:lnTo>
                        <a:pt x="954" y="1109"/>
                      </a:lnTo>
                      <a:lnTo>
                        <a:pt x="963" y="1112"/>
                      </a:lnTo>
                      <a:lnTo>
                        <a:pt x="972" y="1114"/>
                      </a:lnTo>
                      <a:lnTo>
                        <a:pt x="976" y="1115"/>
                      </a:lnTo>
                      <a:lnTo>
                        <a:pt x="981" y="1115"/>
                      </a:lnTo>
                      <a:lnTo>
                        <a:pt x="985" y="1115"/>
                      </a:lnTo>
                      <a:lnTo>
                        <a:pt x="989" y="1114"/>
                      </a:lnTo>
                      <a:lnTo>
                        <a:pt x="998" y="1111"/>
                      </a:lnTo>
                      <a:lnTo>
                        <a:pt x="1011" y="1108"/>
                      </a:lnTo>
                      <a:lnTo>
                        <a:pt x="1025" y="1105"/>
                      </a:lnTo>
                      <a:lnTo>
                        <a:pt x="1040" y="1101"/>
                      </a:lnTo>
                      <a:lnTo>
                        <a:pt x="1055" y="1096"/>
                      </a:lnTo>
                      <a:lnTo>
                        <a:pt x="1062" y="1093"/>
                      </a:lnTo>
                      <a:lnTo>
                        <a:pt x="1069" y="1090"/>
                      </a:lnTo>
                      <a:lnTo>
                        <a:pt x="1075" y="1087"/>
                      </a:lnTo>
                      <a:lnTo>
                        <a:pt x="1081" y="1083"/>
                      </a:lnTo>
                      <a:lnTo>
                        <a:pt x="1083" y="1081"/>
                      </a:lnTo>
                      <a:lnTo>
                        <a:pt x="1085" y="1079"/>
                      </a:lnTo>
                      <a:lnTo>
                        <a:pt x="1089" y="1074"/>
                      </a:lnTo>
                      <a:lnTo>
                        <a:pt x="1095" y="1063"/>
                      </a:lnTo>
                      <a:lnTo>
                        <a:pt x="1097" y="1056"/>
                      </a:lnTo>
                      <a:lnTo>
                        <a:pt x="1100" y="1049"/>
                      </a:lnTo>
                      <a:lnTo>
                        <a:pt x="1102" y="1041"/>
                      </a:lnTo>
                      <a:lnTo>
                        <a:pt x="1103" y="1032"/>
                      </a:lnTo>
                      <a:lnTo>
                        <a:pt x="1104" y="1023"/>
                      </a:lnTo>
                      <a:lnTo>
                        <a:pt x="1105" y="1014"/>
                      </a:lnTo>
                      <a:lnTo>
                        <a:pt x="1104" y="1004"/>
                      </a:lnTo>
                      <a:lnTo>
                        <a:pt x="1102" y="993"/>
                      </a:lnTo>
                      <a:lnTo>
                        <a:pt x="1100" y="982"/>
                      </a:lnTo>
                      <a:lnTo>
                        <a:pt x="1096" y="970"/>
                      </a:lnTo>
                      <a:lnTo>
                        <a:pt x="1091" y="957"/>
                      </a:lnTo>
                      <a:lnTo>
                        <a:pt x="1084" y="945"/>
                      </a:lnTo>
                      <a:lnTo>
                        <a:pt x="1076" y="932"/>
                      </a:lnTo>
                      <a:lnTo>
                        <a:pt x="1066" y="919"/>
                      </a:lnTo>
                      <a:lnTo>
                        <a:pt x="1057" y="906"/>
                      </a:lnTo>
                      <a:lnTo>
                        <a:pt x="1050" y="896"/>
                      </a:lnTo>
                      <a:lnTo>
                        <a:pt x="1045" y="888"/>
                      </a:lnTo>
                      <a:lnTo>
                        <a:pt x="1042" y="881"/>
                      </a:lnTo>
                      <a:lnTo>
                        <a:pt x="1040" y="875"/>
                      </a:lnTo>
                      <a:lnTo>
                        <a:pt x="1039" y="871"/>
                      </a:lnTo>
                      <a:lnTo>
                        <a:pt x="1038" y="863"/>
                      </a:lnTo>
                      <a:lnTo>
                        <a:pt x="1038" y="859"/>
                      </a:lnTo>
                      <a:lnTo>
                        <a:pt x="1037" y="855"/>
                      </a:lnTo>
                      <a:lnTo>
                        <a:pt x="1036" y="851"/>
                      </a:lnTo>
                      <a:lnTo>
                        <a:pt x="1033" y="845"/>
                      </a:lnTo>
                      <a:lnTo>
                        <a:pt x="1029" y="838"/>
                      </a:lnTo>
                      <a:lnTo>
                        <a:pt x="1024" y="829"/>
                      </a:lnTo>
                      <a:lnTo>
                        <a:pt x="1016" y="819"/>
                      </a:lnTo>
                      <a:lnTo>
                        <a:pt x="1006" y="807"/>
                      </a:lnTo>
                      <a:lnTo>
                        <a:pt x="963" y="753"/>
                      </a:lnTo>
                      <a:lnTo>
                        <a:pt x="925" y="707"/>
                      </a:lnTo>
                      <a:lnTo>
                        <a:pt x="910" y="687"/>
                      </a:lnTo>
                      <a:lnTo>
                        <a:pt x="898" y="671"/>
                      </a:lnTo>
                      <a:lnTo>
                        <a:pt x="889" y="658"/>
                      </a:lnTo>
                      <a:lnTo>
                        <a:pt x="886" y="653"/>
                      </a:lnTo>
                      <a:lnTo>
                        <a:pt x="885" y="649"/>
                      </a:lnTo>
                      <a:lnTo>
                        <a:pt x="880" y="636"/>
                      </a:lnTo>
                      <a:lnTo>
                        <a:pt x="874" y="625"/>
                      </a:lnTo>
                      <a:lnTo>
                        <a:pt x="869" y="615"/>
                      </a:lnTo>
                      <a:lnTo>
                        <a:pt x="870" y="613"/>
                      </a:lnTo>
                      <a:lnTo>
                        <a:pt x="872" y="610"/>
                      </a:lnTo>
                      <a:lnTo>
                        <a:pt x="876" y="604"/>
                      </a:lnTo>
                      <a:lnTo>
                        <a:pt x="880" y="596"/>
                      </a:lnTo>
                      <a:lnTo>
                        <a:pt x="884" y="586"/>
                      </a:lnTo>
                      <a:lnTo>
                        <a:pt x="888" y="574"/>
                      </a:lnTo>
                      <a:lnTo>
                        <a:pt x="889" y="568"/>
                      </a:lnTo>
                      <a:lnTo>
                        <a:pt x="890" y="561"/>
                      </a:lnTo>
                      <a:lnTo>
                        <a:pt x="890" y="553"/>
                      </a:lnTo>
                      <a:lnTo>
                        <a:pt x="890" y="545"/>
                      </a:lnTo>
                      <a:lnTo>
                        <a:pt x="890" y="536"/>
                      </a:lnTo>
                      <a:lnTo>
                        <a:pt x="888" y="526"/>
                      </a:lnTo>
                      <a:lnTo>
                        <a:pt x="886" y="515"/>
                      </a:lnTo>
                      <a:lnTo>
                        <a:pt x="884" y="504"/>
                      </a:lnTo>
                      <a:lnTo>
                        <a:pt x="878" y="480"/>
                      </a:lnTo>
                      <a:lnTo>
                        <a:pt x="871" y="455"/>
                      </a:lnTo>
                      <a:lnTo>
                        <a:pt x="856" y="412"/>
                      </a:lnTo>
                      <a:lnTo>
                        <a:pt x="850" y="396"/>
                      </a:lnTo>
                      <a:lnTo>
                        <a:pt x="846" y="387"/>
                      </a:lnTo>
                      <a:lnTo>
                        <a:pt x="835" y="365"/>
                      </a:lnTo>
                      <a:lnTo>
                        <a:pt x="829" y="355"/>
                      </a:lnTo>
                      <a:lnTo>
                        <a:pt x="832" y="355"/>
                      </a:lnTo>
                      <a:lnTo>
                        <a:pt x="843" y="356"/>
                      </a:lnTo>
                      <a:lnTo>
                        <a:pt x="850" y="355"/>
                      </a:lnTo>
                      <a:lnTo>
                        <a:pt x="860" y="355"/>
                      </a:lnTo>
                      <a:lnTo>
                        <a:pt x="872" y="353"/>
                      </a:lnTo>
                      <a:lnTo>
                        <a:pt x="885" y="351"/>
                      </a:lnTo>
                      <a:lnTo>
                        <a:pt x="891" y="349"/>
                      </a:lnTo>
                      <a:lnTo>
                        <a:pt x="896" y="347"/>
                      </a:lnTo>
                      <a:lnTo>
                        <a:pt x="900" y="345"/>
                      </a:lnTo>
                      <a:lnTo>
                        <a:pt x="903" y="343"/>
                      </a:lnTo>
                      <a:lnTo>
                        <a:pt x="905" y="341"/>
                      </a:lnTo>
                      <a:lnTo>
                        <a:pt x="906" y="339"/>
                      </a:lnTo>
                      <a:lnTo>
                        <a:pt x="906" y="337"/>
                      </a:lnTo>
                      <a:lnTo>
                        <a:pt x="905" y="335"/>
                      </a:lnTo>
                      <a:lnTo>
                        <a:pt x="903" y="332"/>
                      </a:lnTo>
                      <a:lnTo>
                        <a:pt x="901" y="330"/>
                      </a:lnTo>
                      <a:lnTo>
                        <a:pt x="894" y="325"/>
                      </a:lnTo>
                      <a:lnTo>
                        <a:pt x="886" y="321"/>
                      </a:lnTo>
                      <a:lnTo>
                        <a:pt x="877" y="317"/>
                      </a:lnTo>
                      <a:lnTo>
                        <a:pt x="872" y="315"/>
                      </a:lnTo>
                      <a:lnTo>
                        <a:pt x="867" y="312"/>
                      </a:lnTo>
                      <a:lnTo>
                        <a:pt x="862" y="309"/>
                      </a:lnTo>
                      <a:lnTo>
                        <a:pt x="858" y="306"/>
                      </a:lnTo>
                      <a:lnTo>
                        <a:pt x="849" y="299"/>
                      </a:lnTo>
                      <a:lnTo>
                        <a:pt x="842" y="292"/>
                      </a:lnTo>
                      <a:lnTo>
                        <a:pt x="835" y="284"/>
                      </a:lnTo>
                      <a:lnTo>
                        <a:pt x="830" y="276"/>
                      </a:lnTo>
                      <a:lnTo>
                        <a:pt x="827" y="269"/>
                      </a:lnTo>
                      <a:lnTo>
                        <a:pt x="827" y="266"/>
                      </a:lnTo>
                      <a:lnTo>
                        <a:pt x="826" y="263"/>
                      </a:lnTo>
                      <a:lnTo>
                        <a:pt x="827" y="255"/>
                      </a:lnTo>
                      <a:lnTo>
                        <a:pt x="829" y="244"/>
                      </a:lnTo>
                      <a:lnTo>
                        <a:pt x="834" y="216"/>
                      </a:lnTo>
                      <a:lnTo>
                        <a:pt x="836" y="200"/>
                      </a:lnTo>
                      <a:lnTo>
                        <a:pt x="838" y="185"/>
                      </a:lnTo>
                      <a:lnTo>
                        <a:pt x="838" y="177"/>
                      </a:lnTo>
                      <a:lnTo>
                        <a:pt x="838" y="170"/>
                      </a:lnTo>
                      <a:lnTo>
                        <a:pt x="838" y="163"/>
                      </a:lnTo>
                      <a:lnTo>
                        <a:pt x="837" y="157"/>
                      </a:lnTo>
                      <a:lnTo>
                        <a:pt x="835" y="151"/>
                      </a:lnTo>
                      <a:lnTo>
                        <a:pt x="833" y="145"/>
                      </a:lnTo>
                      <a:lnTo>
                        <a:pt x="828" y="132"/>
                      </a:lnTo>
                      <a:lnTo>
                        <a:pt x="821" y="119"/>
                      </a:lnTo>
                      <a:lnTo>
                        <a:pt x="812" y="106"/>
                      </a:lnTo>
                      <a:lnTo>
                        <a:pt x="802" y="94"/>
                      </a:lnTo>
                      <a:lnTo>
                        <a:pt x="796" y="87"/>
                      </a:lnTo>
                      <a:lnTo>
                        <a:pt x="790" y="81"/>
                      </a:lnTo>
                      <a:lnTo>
                        <a:pt x="783" y="75"/>
                      </a:lnTo>
                      <a:lnTo>
                        <a:pt x="776" y="69"/>
                      </a:lnTo>
                      <a:lnTo>
                        <a:pt x="761" y="59"/>
                      </a:lnTo>
                      <a:lnTo>
                        <a:pt x="744" y="48"/>
                      </a:lnTo>
                      <a:lnTo>
                        <a:pt x="726" y="39"/>
                      </a:lnTo>
                      <a:lnTo>
                        <a:pt x="706" y="30"/>
                      </a:lnTo>
                      <a:lnTo>
                        <a:pt x="685" y="22"/>
                      </a:lnTo>
                      <a:lnTo>
                        <a:pt x="674" y="18"/>
                      </a:lnTo>
                      <a:lnTo>
                        <a:pt x="663" y="15"/>
                      </a:lnTo>
                      <a:lnTo>
                        <a:pt x="651" y="11"/>
                      </a:lnTo>
                      <a:lnTo>
                        <a:pt x="638" y="9"/>
                      </a:lnTo>
                      <a:lnTo>
                        <a:pt x="626" y="6"/>
                      </a:lnTo>
                      <a:lnTo>
                        <a:pt x="612" y="4"/>
                      </a:lnTo>
                      <a:lnTo>
                        <a:pt x="585" y="1"/>
                      </a:lnTo>
                      <a:lnTo>
                        <a:pt x="571" y="0"/>
                      </a:lnTo>
                      <a:lnTo>
                        <a:pt x="557" y="0"/>
                      </a:lnTo>
                      <a:lnTo>
                        <a:pt x="544" y="0"/>
                      </a:lnTo>
                      <a:lnTo>
                        <a:pt x="532" y="1"/>
                      </a:lnTo>
                      <a:lnTo>
                        <a:pt x="519" y="2"/>
                      </a:lnTo>
                      <a:lnTo>
                        <a:pt x="508" y="4"/>
                      </a:lnTo>
                      <a:lnTo>
                        <a:pt x="497" y="6"/>
                      </a:lnTo>
                      <a:lnTo>
                        <a:pt x="492" y="7"/>
                      </a:lnTo>
                      <a:lnTo>
                        <a:pt x="487" y="9"/>
                      </a:lnTo>
                      <a:lnTo>
                        <a:pt x="477" y="12"/>
                      </a:lnTo>
                      <a:lnTo>
                        <a:pt x="468" y="16"/>
                      </a:lnTo>
                      <a:lnTo>
                        <a:pt x="459" y="21"/>
                      </a:lnTo>
                      <a:lnTo>
                        <a:pt x="451" y="26"/>
                      </a:lnTo>
                      <a:lnTo>
                        <a:pt x="444" y="31"/>
                      </a:lnTo>
                      <a:lnTo>
                        <a:pt x="437" y="37"/>
                      </a:lnTo>
                      <a:lnTo>
                        <a:pt x="431" y="44"/>
                      </a:lnTo>
                      <a:lnTo>
                        <a:pt x="425" y="51"/>
                      </a:lnTo>
                      <a:lnTo>
                        <a:pt x="420" y="58"/>
                      </a:lnTo>
                      <a:lnTo>
                        <a:pt x="416" y="65"/>
                      </a:lnTo>
                      <a:lnTo>
                        <a:pt x="407" y="80"/>
                      </a:lnTo>
                      <a:lnTo>
                        <a:pt x="404" y="88"/>
                      </a:lnTo>
                      <a:lnTo>
                        <a:pt x="400" y="96"/>
                      </a:lnTo>
                      <a:lnTo>
                        <a:pt x="397" y="104"/>
                      </a:lnTo>
                      <a:lnTo>
                        <a:pt x="394" y="112"/>
                      </a:lnTo>
                      <a:lnTo>
                        <a:pt x="390" y="128"/>
                      </a:lnTo>
                      <a:lnTo>
                        <a:pt x="386" y="144"/>
                      </a:lnTo>
                      <a:lnTo>
                        <a:pt x="383" y="160"/>
                      </a:lnTo>
                      <a:lnTo>
                        <a:pt x="381" y="177"/>
                      </a:lnTo>
                      <a:lnTo>
                        <a:pt x="380" y="192"/>
                      </a:lnTo>
                      <a:lnTo>
                        <a:pt x="378" y="205"/>
                      </a:lnTo>
                      <a:lnTo>
                        <a:pt x="376" y="216"/>
                      </a:lnTo>
                      <a:lnTo>
                        <a:pt x="373" y="225"/>
                      </a:lnTo>
                      <a:lnTo>
                        <a:pt x="371" y="233"/>
                      </a:lnTo>
                      <a:lnTo>
                        <a:pt x="368" y="240"/>
                      </a:lnTo>
                      <a:lnTo>
                        <a:pt x="365" y="247"/>
                      </a:lnTo>
                      <a:lnTo>
                        <a:pt x="361" y="253"/>
                      </a:lnTo>
                      <a:lnTo>
                        <a:pt x="359" y="256"/>
                      </a:lnTo>
                      <a:lnTo>
                        <a:pt x="357" y="258"/>
                      </a:lnTo>
                      <a:lnTo>
                        <a:pt x="350" y="262"/>
                      </a:lnTo>
                      <a:lnTo>
                        <a:pt x="344" y="266"/>
                      </a:lnTo>
                      <a:lnTo>
                        <a:pt x="337" y="269"/>
                      </a:lnTo>
                      <a:lnTo>
                        <a:pt x="332" y="272"/>
                      </a:lnTo>
                      <a:lnTo>
                        <a:pt x="330" y="274"/>
                      </a:lnTo>
                      <a:lnTo>
                        <a:pt x="328" y="275"/>
                      </a:lnTo>
                      <a:lnTo>
                        <a:pt x="328" y="277"/>
                      </a:lnTo>
                      <a:lnTo>
                        <a:pt x="328" y="280"/>
                      </a:lnTo>
                      <a:lnTo>
                        <a:pt x="329" y="282"/>
                      </a:lnTo>
                      <a:lnTo>
                        <a:pt x="330" y="283"/>
                      </a:lnTo>
                      <a:lnTo>
                        <a:pt x="332" y="285"/>
                      </a:lnTo>
                      <a:lnTo>
                        <a:pt x="338" y="290"/>
                      </a:lnTo>
                      <a:lnTo>
                        <a:pt x="344" y="293"/>
                      </a:lnTo>
                      <a:lnTo>
                        <a:pt x="350" y="295"/>
                      </a:lnTo>
                      <a:lnTo>
                        <a:pt x="355" y="297"/>
                      </a:lnTo>
                      <a:lnTo>
                        <a:pt x="360" y="299"/>
                      </a:lnTo>
                      <a:lnTo>
                        <a:pt x="364" y="301"/>
                      </a:lnTo>
                      <a:lnTo>
                        <a:pt x="365" y="303"/>
                      </a:lnTo>
                      <a:lnTo>
                        <a:pt x="366" y="305"/>
                      </a:lnTo>
                      <a:lnTo>
                        <a:pt x="367" y="307"/>
                      </a:lnTo>
                      <a:lnTo>
                        <a:pt x="368" y="311"/>
                      </a:lnTo>
                      <a:lnTo>
                        <a:pt x="369" y="323"/>
                      </a:lnTo>
                      <a:lnTo>
                        <a:pt x="369" y="332"/>
                      </a:lnTo>
                      <a:lnTo>
                        <a:pt x="368" y="334"/>
                      </a:lnTo>
                      <a:lnTo>
                        <a:pt x="366" y="336"/>
                      </a:lnTo>
                      <a:lnTo>
                        <a:pt x="365" y="337"/>
                      </a:lnTo>
                      <a:lnTo>
                        <a:pt x="364" y="337"/>
                      </a:lnTo>
                      <a:lnTo>
                        <a:pt x="360" y="337"/>
                      </a:lnTo>
                      <a:lnTo>
                        <a:pt x="353" y="336"/>
                      </a:lnTo>
                      <a:lnTo>
                        <a:pt x="343" y="336"/>
                      </a:lnTo>
                      <a:lnTo>
                        <a:pt x="337" y="337"/>
                      </a:lnTo>
                      <a:lnTo>
                        <a:pt x="330" y="338"/>
                      </a:lnTo>
                      <a:lnTo>
                        <a:pt x="324" y="339"/>
                      </a:lnTo>
                      <a:lnTo>
                        <a:pt x="317" y="340"/>
                      </a:lnTo>
                      <a:lnTo>
                        <a:pt x="311" y="343"/>
                      </a:lnTo>
                      <a:lnTo>
                        <a:pt x="305" y="345"/>
                      </a:lnTo>
                      <a:lnTo>
                        <a:pt x="299" y="349"/>
                      </a:lnTo>
                      <a:lnTo>
                        <a:pt x="294" y="353"/>
                      </a:lnTo>
                      <a:lnTo>
                        <a:pt x="290" y="358"/>
                      </a:lnTo>
                      <a:lnTo>
                        <a:pt x="289" y="360"/>
                      </a:lnTo>
                      <a:lnTo>
                        <a:pt x="287" y="363"/>
                      </a:lnTo>
                      <a:lnTo>
                        <a:pt x="286" y="370"/>
                      </a:lnTo>
                      <a:lnTo>
                        <a:pt x="285" y="373"/>
                      </a:lnTo>
                      <a:lnTo>
                        <a:pt x="285" y="377"/>
                      </a:lnTo>
                      <a:lnTo>
                        <a:pt x="287" y="393"/>
                      </a:lnTo>
                      <a:lnTo>
                        <a:pt x="288" y="402"/>
                      </a:lnTo>
                      <a:lnTo>
                        <a:pt x="289" y="411"/>
                      </a:lnTo>
                      <a:lnTo>
                        <a:pt x="293" y="429"/>
                      </a:lnTo>
                      <a:lnTo>
                        <a:pt x="295" y="438"/>
                      </a:lnTo>
                      <a:lnTo>
                        <a:pt x="298" y="446"/>
                      </a:lnTo>
                      <a:lnTo>
                        <a:pt x="302" y="454"/>
                      </a:lnTo>
                      <a:lnTo>
                        <a:pt x="306" y="462"/>
                      </a:lnTo>
                      <a:lnTo>
                        <a:pt x="310" y="469"/>
                      </a:lnTo>
                      <a:lnTo>
                        <a:pt x="316" y="475"/>
                      </a:lnTo>
                      <a:lnTo>
                        <a:pt x="319" y="478"/>
                      </a:lnTo>
                      <a:lnTo>
                        <a:pt x="322" y="481"/>
                      </a:lnTo>
                      <a:lnTo>
                        <a:pt x="325" y="483"/>
                      </a:lnTo>
                      <a:lnTo>
                        <a:pt x="328" y="485"/>
                      </a:lnTo>
                      <a:lnTo>
                        <a:pt x="332" y="487"/>
                      </a:lnTo>
                      <a:lnTo>
                        <a:pt x="336" y="488"/>
                      </a:lnTo>
                      <a:lnTo>
                        <a:pt x="340" y="490"/>
                      </a:lnTo>
                      <a:lnTo>
                        <a:pt x="344" y="491"/>
                      </a:lnTo>
                      <a:lnTo>
                        <a:pt x="351" y="492"/>
                      </a:lnTo>
                      <a:lnTo>
                        <a:pt x="357" y="494"/>
                      </a:lnTo>
                      <a:lnTo>
                        <a:pt x="361" y="495"/>
                      </a:lnTo>
                      <a:lnTo>
                        <a:pt x="363" y="496"/>
                      </a:lnTo>
                      <a:lnTo>
                        <a:pt x="364" y="497"/>
                      </a:lnTo>
                      <a:lnTo>
                        <a:pt x="364" y="498"/>
                      </a:lnTo>
                      <a:lnTo>
                        <a:pt x="365" y="499"/>
                      </a:lnTo>
                      <a:lnTo>
                        <a:pt x="364" y="500"/>
                      </a:lnTo>
                      <a:lnTo>
                        <a:pt x="363" y="502"/>
                      </a:lnTo>
                      <a:lnTo>
                        <a:pt x="360" y="504"/>
                      </a:lnTo>
                      <a:lnTo>
                        <a:pt x="357" y="505"/>
                      </a:lnTo>
                      <a:lnTo>
                        <a:pt x="352" y="506"/>
                      </a:lnTo>
                      <a:lnTo>
                        <a:pt x="342" y="509"/>
                      </a:lnTo>
                      <a:lnTo>
                        <a:pt x="329" y="510"/>
                      </a:lnTo>
                      <a:lnTo>
                        <a:pt x="316" y="511"/>
                      </a:lnTo>
                      <a:lnTo>
                        <a:pt x="309" y="511"/>
                      </a:lnTo>
                      <a:lnTo>
                        <a:pt x="305" y="512"/>
                      </a:lnTo>
                      <a:lnTo>
                        <a:pt x="301" y="514"/>
                      </a:lnTo>
                      <a:lnTo>
                        <a:pt x="293" y="518"/>
                      </a:lnTo>
                      <a:lnTo>
                        <a:pt x="284" y="523"/>
                      </a:lnTo>
                      <a:lnTo>
                        <a:pt x="275" y="529"/>
                      </a:lnTo>
                      <a:lnTo>
                        <a:pt x="266" y="536"/>
                      </a:lnTo>
                      <a:lnTo>
                        <a:pt x="247" y="552"/>
                      </a:lnTo>
                      <a:lnTo>
                        <a:pt x="228" y="570"/>
                      </a:lnTo>
                      <a:lnTo>
                        <a:pt x="210" y="589"/>
                      </a:lnTo>
                      <a:lnTo>
                        <a:pt x="177" y="623"/>
                      </a:lnTo>
                      <a:lnTo>
                        <a:pt x="148" y="651"/>
                      </a:lnTo>
                      <a:lnTo>
                        <a:pt x="134" y="665"/>
                      </a:lnTo>
                      <a:lnTo>
                        <a:pt x="121" y="678"/>
                      </a:lnTo>
                      <a:lnTo>
                        <a:pt x="110" y="689"/>
                      </a:lnTo>
                      <a:lnTo>
                        <a:pt x="105" y="695"/>
                      </a:lnTo>
                      <a:lnTo>
                        <a:pt x="101" y="700"/>
                      </a:lnTo>
                      <a:lnTo>
                        <a:pt x="98" y="705"/>
                      </a:lnTo>
                      <a:lnTo>
                        <a:pt x="95" y="709"/>
                      </a:lnTo>
                      <a:lnTo>
                        <a:pt x="94" y="713"/>
                      </a:lnTo>
                      <a:lnTo>
                        <a:pt x="93" y="717"/>
                      </a:lnTo>
                      <a:lnTo>
                        <a:pt x="94" y="729"/>
                      </a:lnTo>
                      <a:lnTo>
                        <a:pt x="95" y="740"/>
                      </a:lnTo>
                      <a:lnTo>
                        <a:pt x="97" y="749"/>
                      </a:lnTo>
                      <a:lnTo>
                        <a:pt x="92" y="750"/>
                      </a:lnTo>
                      <a:lnTo>
                        <a:pt x="87" y="752"/>
                      </a:lnTo>
                      <a:lnTo>
                        <a:pt x="81" y="755"/>
                      </a:lnTo>
                      <a:lnTo>
                        <a:pt x="78" y="757"/>
                      </a:lnTo>
                      <a:lnTo>
                        <a:pt x="74" y="759"/>
                      </a:lnTo>
                      <a:lnTo>
                        <a:pt x="69" y="763"/>
                      </a:lnTo>
                      <a:lnTo>
                        <a:pt x="66" y="766"/>
                      </a:lnTo>
                      <a:lnTo>
                        <a:pt x="64" y="770"/>
                      </a:lnTo>
                      <a:lnTo>
                        <a:pt x="62" y="773"/>
                      </a:lnTo>
                      <a:lnTo>
                        <a:pt x="61" y="777"/>
                      </a:lnTo>
                      <a:lnTo>
                        <a:pt x="59" y="785"/>
                      </a:lnTo>
                      <a:lnTo>
                        <a:pt x="56" y="792"/>
                      </a:lnTo>
                      <a:lnTo>
                        <a:pt x="52" y="798"/>
                      </a:lnTo>
                      <a:lnTo>
                        <a:pt x="48" y="805"/>
                      </a:lnTo>
                      <a:lnTo>
                        <a:pt x="40" y="815"/>
                      </a:lnTo>
                      <a:lnTo>
                        <a:pt x="36" y="820"/>
                      </a:lnTo>
                      <a:lnTo>
                        <a:pt x="33" y="825"/>
                      </a:lnTo>
                      <a:lnTo>
                        <a:pt x="30" y="833"/>
                      </a:lnTo>
                      <a:lnTo>
                        <a:pt x="25" y="847"/>
                      </a:lnTo>
                      <a:lnTo>
                        <a:pt x="19" y="865"/>
                      </a:lnTo>
                      <a:lnTo>
                        <a:pt x="12" y="885"/>
                      </a:lnTo>
                      <a:lnTo>
                        <a:pt x="6" y="906"/>
                      </a:lnTo>
                      <a:lnTo>
                        <a:pt x="4" y="916"/>
                      </a:lnTo>
                      <a:lnTo>
                        <a:pt x="2" y="925"/>
                      </a:lnTo>
                      <a:lnTo>
                        <a:pt x="1" y="933"/>
                      </a:lnTo>
                      <a:lnTo>
                        <a:pt x="0" y="940"/>
                      </a:lnTo>
                      <a:lnTo>
                        <a:pt x="0" y="946"/>
                      </a:lnTo>
                      <a:lnTo>
                        <a:pt x="1" y="951"/>
                      </a:lnTo>
                      <a:lnTo>
                        <a:pt x="3" y="954"/>
                      </a:lnTo>
                      <a:lnTo>
                        <a:pt x="5" y="957"/>
                      </a:lnTo>
                      <a:lnTo>
                        <a:pt x="8" y="960"/>
                      </a:lnTo>
                      <a:lnTo>
                        <a:pt x="10" y="963"/>
                      </a:lnTo>
                      <a:lnTo>
                        <a:pt x="17" y="968"/>
                      </a:lnTo>
                      <a:lnTo>
                        <a:pt x="24" y="973"/>
                      </a:lnTo>
                      <a:lnTo>
                        <a:pt x="32" y="976"/>
                      </a:lnTo>
                      <a:lnTo>
                        <a:pt x="40" y="980"/>
                      </a:lnTo>
                      <a:lnTo>
                        <a:pt x="57" y="986"/>
                      </a:lnTo>
                      <a:lnTo>
                        <a:pt x="127" y="1009"/>
                      </a:lnTo>
                      <a:lnTo>
                        <a:pt x="180" y="1026"/>
                      </a:lnTo>
                      <a:lnTo>
                        <a:pt x="177" y="1034"/>
                      </a:lnTo>
                      <a:lnTo>
                        <a:pt x="175" y="1043"/>
                      </a:lnTo>
                      <a:lnTo>
                        <a:pt x="173" y="1055"/>
                      </a:lnTo>
                      <a:lnTo>
                        <a:pt x="172" y="1062"/>
                      </a:lnTo>
                      <a:lnTo>
                        <a:pt x="172" y="1069"/>
                      </a:lnTo>
                      <a:lnTo>
                        <a:pt x="171" y="1084"/>
                      </a:lnTo>
                      <a:lnTo>
                        <a:pt x="172" y="1092"/>
                      </a:lnTo>
                      <a:lnTo>
                        <a:pt x="172" y="1101"/>
                      </a:lnTo>
                      <a:lnTo>
                        <a:pt x="174" y="1109"/>
                      </a:lnTo>
                      <a:lnTo>
                        <a:pt x="176" y="1118"/>
                      </a:lnTo>
                      <a:lnTo>
                        <a:pt x="181" y="1137"/>
                      </a:lnTo>
                      <a:lnTo>
                        <a:pt x="187" y="1158"/>
                      </a:lnTo>
                      <a:lnTo>
                        <a:pt x="194" y="1180"/>
                      </a:lnTo>
                      <a:lnTo>
                        <a:pt x="202" y="1204"/>
                      </a:lnTo>
                      <a:lnTo>
                        <a:pt x="212" y="1226"/>
                      </a:lnTo>
                      <a:lnTo>
                        <a:pt x="217" y="1237"/>
                      </a:lnTo>
                      <a:lnTo>
                        <a:pt x="223" y="1248"/>
                      </a:lnTo>
                      <a:lnTo>
                        <a:pt x="229" y="1257"/>
                      </a:lnTo>
                      <a:lnTo>
                        <a:pt x="232" y="1262"/>
                      </a:lnTo>
                      <a:lnTo>
                        <a:pt x="235" y="1266"/>
                      </a:lnTo>
                      <a:lnTo>
                        <a:pt x="242" y="1275"/>
                      </a:lnTo>
                      <a:lnTo>
                        <a:pt x="249" y="1282"/>
                      </a:lnTo>
                      <a:lnTo>
                        <a:pt x="264" y="1294"/>
                      </a:lnTo>
                      <a:lnTo>
                        <a:pt x="278" y="1305"/>
                      </a:lnTo>
                      <a:lnTo>
                        <a:pt x="303" y="1322"/>
                      </a:lnTo>
                      <a:lnTo>
                        <a:pt x="314" y="1329"/>
                      </a:lnTo>
                      <a:lnTo>
                        <a:pt x="322" y="1336"/>
                      </a:lnTo>
                      <a:lnTo>
                        <a:pt x="325" y="1339"/>
                      </a:lnTo>
                      <a:lnTo>
                        <a:pt x="328" y="1342"/>
                      </a:lnTo>
                      <a:lnTo>
                        <a:pt x="330" y="1345"/>
                      </a:lnTo>
                      <a:lnTo>
                        <a:pt x="332" y="1348"/>
                      </a:lnTo>
                      <a:lnTo>
                        <a:pt x="333" y="1351"/>
                      </a:lnTo>
                      <a:lnTo>
                        <a:pt x="334" y="1355"/>
                      </a:lnTo>
                      <a:lnTo>
                        <a:pt x="335" y="1365"/>
                      </a:lnTo>
                      <a:lnTo>
                        <a:pt x="336" y="1378"/>
                      </a:lnTo>
                      <a:lnTo>
                        <a:pt x="336" y="1391"/>
                      </a:lnTo>
                      <a:lnTo>
                        <a:pt x="336" y="1405"/>
                      </a:lnTo>
                      <a:lnTo>
                        <a:pt x="335" y="1418"/>
                      </a:lnTo>
                      <a:lnTo>
                        <a:pt x="335" y="1424"/>
                      </a:lnTo>
                      <a:lnTo>
                        <a:pt x="334" y="1430"/>
                      </a:lnTo>
                      <a:lnTo>
                        <a:pt x="332" y="1440"/>
                      </a:lnTo>
                      <a:lnTo>
                        <a:pt x="327" y="1456"/>
                      </a:lnTo>
                      <a:lnTo>
                        <a:pt x="325" y="1464"/>
                      </a:lnTo>
                      <a:lnTo>
                        <a:pt x="324" y="1472"/>
                      </a:lnTo>
                      <a:lnTo>
                        <a:pt x="324" y="1479"/>
                      </a:lnTo>
                      <a:lnTo>
                        <a:pt x="324" y="1487"/>
                      </a:lnTo>
                      <a:lnTo>
                        <a:pt x="326" y="1495"/>
                      </a:lnTo>
                      <a:lnTo>
                        <a:pt x="328" y="1499"/>
                      </a:lnTo>
                      <a:lnTo>
                        <a:pt x="329" y="1504"/>
                      </a:lnTo>
                      <a:lnTo>
                        <a:pt x="331" y="1508"/>
                      </a:lnTo>
                      <a:lnTo>
                        <a:pt x="332" y="1514"/>
                      </a:lnTo>
                      <a:lnTo>
                        <a:pt x="334" y="1529"/>
                      </a:lnTo>
                      <a:lnTo>
                        <a:pt x="335" y="1538"/>
                      </a:lnTo>
                      <a:lnTo>
                        <a:pt x="335" y="1547"/>
                      </a:lnTo>
                      <a:lnTo>
                        <a:pt x="335" y="1565"/>
                      </a:lnTo>
                      <a:lnTo>
                        <a:pt x="335" y="1599"/>
                      </a:lnTo>
                      <a:lnTo>
                        <a:pt x="335" y="1612"/>
                      </a:lnTo>
                      <a:lnTo>
                        <a:pt x="335" y="1616"/>
                      </a:lnTo>
                      <a:lnTo>
                        <a:pt x="336" y="1620"/>
                      </a:lnTo>
                      <a:lnTo>
                        <a:pt x="338" y="1627"/>
                      </a:lnTo>
                      <a:lnTo>
                        <a:pt x="339" y="1629"/>
                      </a:lnTo>
                      <a:lnTo>
                        <a:pt x="339" y="1631"/>
                      </a:lnTo>
                      <a:lnTo>
                        <a:pt x="339" y="1633"/>
                      </a:lnTo>
                      <a:lnTo>
                        <a:pt x="338" y="1635"/>
                      </a:lnTo>
                      <a:lnTo>
                        <a:pt x="333" y="1640"/>
                      </a:lnTo>
                      <a:lnTo>
                        <a:pt x="332" y="1641"/>
                      </a:lnTo>
                      <a:lnTo>
                        <a:pt x="331" y="1643"/>
                      </a:lnTo>
                      <a:lnTo>
                        <a:pt x="328" y="1648"/>
                      </a:lnTo>
                      <a:lnTo>
                        <a:pt x="327" y="1654"/>
                      </a:lnTo>
                      <a:lnTo>
                        <a:pt x="325" y="1661"/>
                      </a:lnTo>
                      <a:lnTo>
                        <a:pt x="325" y="1668"/>
                      </a:lnTo>
                      <a:lnTo>
                        <a:pt x="325" y="1675"/>
                      </a:lnTo>
                      <a:lnTo>
                        <a:pt x="326" y="1682"/>
                      </a:lnTo>
                      <a:lnTo>
                        <a:pt x="328" y="1688"/>
                      </a:lnTo>
                      <a:lnTo>
                        <a:pt x="331" y="1695"/>
                      </a:lnTo>
                      <a:lnTo>
                        <a:pt x="331" y="1698"/>
                      </a:lnTo>
                      <a:lnTo>
                        <a:pt x="331" y="1700"/>
                      </a:lnTo>
                      <a:lnTo>
                        <a:pt x="329" y="1704"/>
                      </a:lnTo>
                      <a:lnTo>
                        <a:pt x="325" y="1712"/>
                      </a:lnTo>
                      <a:lnTo>
                        <a:pt x="323" y="1717"/>
                      </a:lnTo>
                      <a:lnTo>
                        <a:pt x="321" y="1724"/>
                      </a:lnTo>
                      <a:lnTo>
                        <a:pt x="318" y="1739"/>
                      </a:lnTo>
                      <a:lnTo>
                        <a:pt x="317" y="1747"/>
                      </a:lnTo>
                      <a:lnTo>
                        <a:pt x="316" y="1754"/>
                      </a:lnTo>
                      <a:lnTo>
                        <a:pt x="316" y="1761"/>
                      </a:lnTo>
                      <a:lnTo>
                        <a:pt x="317" y="1768"/>
                      </a:lnTo>
                      <a:lnTo>
                        <a:pt x="318" y="1770"/>
                      </a:lnTo>
                      <a:lnTo>
                        <a:pt x="317" y="1773"/>
                      </a:lnTo>
                      <a:lnTo>
                        <a:pt x="317" y="1775"/>
                      </a:lnTo>
                      <a:lnTo>
                        <a:pt x="315" y="1777"/>
                      </a:lnTo>
                      <a:lnTo>
                        <a:pt x="311" y="1781"/>
                      </a:lnTo>
                      <a:lnTo>
                        <a:pt x="306" y="1785"/>
                      </a:lnTo>
                      <a:lnTo>
                        <a:pt x="301" y="1789"/>
                      </a:lnTo>
                      <a:lnTo>
                        <a:pt x="296" y="1793"/>
                      </a:lnTo>
                      <a:lnTo>
                        <a:pt x="294" y="1796"/>
                      </a:lnTo>
                      <a:lnTo>
                        <a:pt x="292" y="1800"/>
                      </a:lnTo>
                      <a:lnTo>
                        <a:pt x="290" y="1803"/>
                      </a:lnTo>
                      <a:lnTo>
                        <a:pt x="289" y="1808"/>
                      </a:lnTo>
                      <a:lnTo>
                        <a:pt x="287" y="1824"/>
                      </a:lnTo>
                      <a:lnTo>
                        <a:pt x="285" y="1837"/>
                      </a:lnTo>
                      <a:lnTo>
                        <a:pt x="284" y="1848"/>
                      </a:lnTo>
                      <a:lnTo>
                        <a:pt x="277" y="1856"/>
                      </a:lnTo>
                      <a:lnTo>
                        <a:pt x="277" y="1892"/>
                      </a:lnTo>
                      <a:lnTo>
                        <a:pt x="280" y="1892"/>
                      </a:lnTo>
                      <a:lnTo>
                        <a:pt x="288" y="1893"/>
                      </a:lnTo>
                      <a:lnTo>
                        <a:pt x="299" y="1893"/>
                      </a:lnTo>
                      <a:lnTo>
                        <a:pt x="306" y="1893"/>
                      </a:lnTo>
                      <a:lnTo>
                        <a:pt x="313" y="1892"/>
                      </a:lnTo>
                      <a:lnTo>
                        <a:pt x="321" y="1891"/>
                      </a:lnTo>
                      <a:lnTo>
                        <a:pt x="329" y="1890"/>
                      </a:lnTo>
                      <a:lnTo>
                        <a:pt x="338" y="1891"/>
                      </a:lnTo>
                      <a:lnTo>
                        <a:pt x="346" y="1892"/>
                      </a:lnTo>
                      <a:lnTo>
                        <a:pt x="354" y="1892"/>
                      </a:lnTo>
                      <a:lnTo>
                        <a:pt x="362" y="1893"/>
                      </a:lnTo>
                      <a:lnTo>
                        <a:pt x="369" y="1892"/>
                      </a:lnTo>
                      <a:lnTo>
                        <a:pt x="376" y="1892"/>
                      </a:lnTo>
                      <a:lnTo>
                        <a:pt x="382" y="1891"/>
                      </a:lnTo>
                      <a:lnTo>
                        <a:pt x="390" y="1891"/>
                      </a:lnTo>
                      <a:lnTo>
                        <a:pt x="398" y="1892"/>
                      </a:lnTo>
                      <a:lnTo>
                        <a:pt x="406" y="1893"/>
                      </a:lnTo>
                      <a:lnTo>
                        <a:pt x="424" y="1895"/>
                      </a:lnTo>
                      <a:lnTo>
                        <a:pt x="432" y="1895"/>
                      </a:lnTo>
                      <a:lnTo>
                        <a:pt x="436" y="1894"/>
                      </a:lnTo>
                      <a:lnTo>
                        <a:pt x="440" y="1894"/>
                      </a:lnTo>
                      <a:lnTo>
                        <a:pt x="448" y="1893"/>
                      </a:lnTo>
                      <a:lnTo>
                        <a:pt x="456" y="1893"/>
                      </a:lnTo>
                      <a:lnTo>
                        <a:pt x="474" y="1895"/>
                      </a:lnTo>
                      <a:lnTo>
                        <a:pt x="483" y="1896"/>
                      </a:lnTo>
                      <a:lnTo>
                        <a:pt x="491" y="1897"/>
                      </a:lnTo>
                      <a:lnTo>
                        <a:pt x="500" y="1897"/>
                      </a:lnTo>
                      <a:lnTo>
                        <a:pt x="508" y="1896"/>
                      </a:lnTo>
                      <a:lnTo>
                        <a:pt x="512" y="1895"/>
                      </a:lnTo>
                      <a:lnTo>
                        <a:pt x="516" y="1894"/>
                      </a:lnTo>
                      <a:lnTo>
                        <a:pt x="525" y="1894"/>
                      </a:lnTo>
                      <a:lnTo>
                        <a:pt x="543" y="1896"/>
                      </a:lnTo>
                      <a:lnTo>
                        <a:pt x="551" y="1896"/>
                      </a:lnTo>
                      <a:lnTo>
                        <a:pt x="558" y="1897"/>
                      </a:lnTo>
                      <a:lnTo>
                        <a:pt x="562" y="1897"/>
                      </a:lnTo>
                      <a:lnTo>
                        <a:pt x="565" y="1896"/>
                      </a:lnTo>
                      <a:lnTo>
                        <a:pt x="568" y="1895"/>
                      </a:lnTo>
                      <a:lnTo>
                        <a:pt x="570" y="1894"/>
                      </a:lnTo>
                      <a:lnTo>
                        <a:pt x="572" y="1892"/>
                      </a:lnTo>
                      <a:lnTo>
                        <a:pt x="574" y="1890"/>
                      </a:lnTo>
                      <a:lnTo>
                        <a:pt x="577" y="1884"/>
                      </a:lnTo>
                      <a:lnTo>
                        <a:pt x="577" y="1880"/>
                      </a:lnTo>
                      <a:lnTo>
                        <a:pt x="578" y="1876"/>
                      </a:lnTo>
                      <a:lnTo>
                        <a:pt x="579" y="1869"/>
                      </a:lnTo>
                      <a:lnTo>
                        <a:pt x="579" y="1856"/>
                      </a:lnTo>
                      <a:lnTo>
                        <a:pt x="578" y="1850"/>
                      </a:lnTo>
                      <a:lnTo>
                        <a:pt x="566" y="1846"/>
                      </a:lnTo>
                      <a:lnTo>
                        <a:pt x="565" y="1838"/>
                      </a:lnTo>
                      <a:lnTo>
                        <a:pt x="561" y="1818"/>
                      </a:lnTo>
                      <a:lnTo>
                        <a:pt x="559" y="1812"/>
                      </a:lnTo>
                      <a:lnTo>
                        <a:pt x="558" y="1806"/>
                      </a:lnTo>
                      <a:lnTo>
                        <a:pt x="553" y="1794"/>
                      </a:lnTo>
                      <a:lnTo>
                        <a:pt x="548" y="1782"/>
                      </a:lnTo>
                      <a:lnTo>
                        <a:pt x="544" y="1777"/>
                      </a:lnTo>
                      <a:lnTo>
                        <a:pt x="541" y="1772"/>
                      </a:lnTo>
                      <a:lnTo>
                        <a:pt x="534" y="1763"/>
                      </a:lnTo>
                      <a:lnTo>
                        <a:pt x="527" y="1756"/>
                      </a:lnTo>
                      <a:lnTo>
                        <a:pt x="516" y="1747"/>
                      </a:lnTo>
                      <a:lnTo>
                        <a:pt x="506" y="1740"/>
                      </a:lnTo>
                      <a:lnTo>
                        <a:pt x="502" y="1735"/>
                      </a:lnTo>
                      <a:lnTo>
                        <a:pt x="497" y="1730"/>
                      </a:lnTo>
                      <a:lnTo>
                        <a:pt x="490" y="1720"/>
                      </a:lnTo>
                      <a:lnTo>
                        <a:pt x="488" y="1716"/>
                      </a:lnTo>
                      <a:lnTo>
                        <a:pt x="487" y="1713"/>
                      </a:lnTo>
                      <a:lnTo>
                        <a:pt x="486" y="1710"/>
                      </a:lnTo>
                      <a:lnTo>
                        <a:pt x="486" y="1709"/>
                      </a:lnTo>
                      <a:lnTo>
                        <a:pt x="485" y="1708"/>
                      </a:lnTo>
                      <a:lnTo>
                        <a:pt x="488" y="1706"/>
                      </a:lnTo>
                      <a:lnTo>
                        <a:pt x="490" y="1704"/>
                      </a:lnTo>
                      <a:lnTo>
                        <a:pt x="493" y="1702"/>
                      </a:lnTo>
                      <a:lnTo>
                        <a:pt x="495" y="1698"/>
                      </a:lnTo>
                      <a:lnTo>
                        <a:pt x="497" y="1694"/>
                      </a:lnTo>
                      <a:lnTo>
                        <a:pt x="499" y="1689"/>
                      </a:lnTo>
                      <a:lnTo>
                        <a:pt x="500" y="1686"/>
                      </a:lnTo>
                      <a:lnTo>
                        <a:pt x="500" y="1684"/>
                      </a:lnTo>
                      <a:lnTo>
                        <a:pt x="499" y="1670"/>
                      </a:lnTo>
                      <a:lnTo>
                        <a:pt x="498" y="1663"/>
                      </a:lnTo>
                      <a:lnTo>
                        <a:pt x="497" y="1656"/>
                      </a:lnTo>
                      <a:lnTo>
                        <a:pt x="495" y="1650"/>
                      </a:lnTo>
                      <a:lnTo>
                        <a:pt x="493" y="1644"/>
                      </a:lnTo>
                      <a:lnTo>
                        <a:pt x="492" y="1642"/>
                      </a:lnTo>
                      <a:lnTo>
                        <a:pt x="491" y="1640"/>
                      </a:lnTo>
                      <a:lnTo>
                        <a:pt x="489" y="1639"/>
                      </a:lnTo>
                      <a:lnTo>
                        <a:pt x="488" y="1638"/>
                      </a:lnTo>
                      <a:lnTo>
                        <a:pt x="486" y="1637"/>
                      </a:lnTo>
                      <a:lnTo>
                        <a:pt x="485" y="1635"/>
                      </a:lnTo>
                      <a:lnTo>
                        <a:pt x="484" y="1632"/>
                      </a:lnTo>
                      <a:lnTo>
                        <a:pt x="483" y="1629"/>
                      </a:lnTo>
                      <a:lnTo>
                        <a:pt x="482" y="1621"/>
                      </a:lnTo>
                      <a:lnTo>
                        <a:pt x="482" y="1611"/>
                      </a:lnTo>
                      <a:lnTo>
                        <a:pt x="481" y="1590"/>
                      </a:lnTo>
                      <a:lnTo>
                        <a:pt x="481" y="1570"/>
                      </a:lnTo>
                      <a:lnTo>
                        <a:pt x="482" y="1561"/>
                      </a:lnTo>
                      <a:lnTo>
                        <a:pt x="483" y="1552"/>
                      </a:lnTo>
                      <a:lnTo>
                        <a:pt x="486" y="1544"/>
                      </a:lnTo>
                      <a:lnTo>
                        <a:pt x="488" y="1535"/>
                      </a:lnTo>
                      <a:lnTo>
                        <a:pt x="494" y="1518"/>
                      </a:lnTo>
                      <a:lnTo>
                        <a:pt x="496" y="1508"/>
                      </a:lnTo>
                      <a:lnTo>
                        <a:pt x="497" y="1498"/>
                      </a:lnTo>
                      <a:lnTo>
                        <a:pt x="498" y="1487"/>
                      </a:lnTo>
                      <a:lnTo>
                        <a:pt x="497" y="1476"/>
                      </a:lnTo>
                      <a:lnTo>
                        <a:pt x="496" y="1465"/>
                      </a:lnTo>
                      <a:lnTo>
                        <a:pt x="495" y="1454"/>
                      </a:lnTo>
                      <a:lnTo>
                        <a:pt x="493" y="1443"/>
                      </a:lnTo>
                      <a:lnTo>
                        <a:pt x="492" y="1431"/>
                      </a:lnTo>
                      <a:lnTo>
                        <a:pt x="492" y="1419"/>
                      </a:lnTo>
                      <a:lnTo>
                        <a:pt x="492" y="1408"/>
                      </a:lnTo>
                      <a:lnTo>
                        <a:pt x="492" y="1397"/>
                      </a:lnTo>
                      <a:lnTo>
                        <a:pt x="492" y="1388"/>
                      </a:lnTo>
                      <a:lnTo>
                        <a:pt x="493" y="1381"/>
                      </a:lnTo>
                      <a:lnTo>
                        <a:pt x="494" y="1376"/>
                      </a:lnTo>
                      <a:lnTo>
                        <a:pt x="495" y="1372"/>
                      </a:lnTo>
                      <a:lnTo>
                        <a:pt x="497" y="1370"/>
                      </a:lnTo>
                      <a:lnTo>
                        <a:pt x="498" y="1369"/>
                      </a:lnTo>
                      <a:lnTo>
                        <a:pt x="500" y="1368"/>
                      </a:lnTo>
                      <a:lnTo>
                        <a:pt x="503" y="1368"/>
                      </a:lnTo>
                      <a:lnTo>
                        <a:pt x="509" y="1368"/>
                      </a:lnTo>
                      <a:lnTo>
                        <a:pt x="517" y="1368"/>
                      </a:lnTo>
                      <a:lnTo>
                        <a:pt x="526" y="1369"/>
                      </a:lnTo>
                      <a:lnTo>
                        <a:pt x="541" y="1372"/>
                      </a:lnTo>
                      <a:lnTo>
                        <a:pt x="552" y="1374"/>
                      </a:lnTo>
                      <a:lnTo>
                        <a:pt x="557" y="13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8" name="Freeform 8"/>
                <p:cNvSpPr/>
                <p:nvPr/>
              </p:nvSpPr>
              <p:spPr bwMode="auto">
                <a:xfrm>
                  <a:off x="1671" y="1318"/>
                  <a:ext cx="263" cy="453"/>
                </a:xfrm>
                <a:custGeom>
                  <a:avLst/>
                  <a:gdLst>
                    <a:gd name="T0" fmla="*/ 99 w 263"/>
                    <a:gd name="T1" fmla="*/ 129 h 453"/>
                    <a:gd name="T2" fmla="*/ 152 w 263"/>
                    <a:gd name="T3" fmla="*/ 171 h 453"/>
                    <a:gd name="T4" fmla="*/ 180 w 263"/>
                    <a:gd name="T5" fmla="*/ 212 h 453"/>
                    <a:gd name="T6" fmla="*/ 185 w 263"/>
                    <a:gd name="T7" fmla="*/ 226 h 453"/>
                    <a:gd name="T8" fmla="*/ 185 w 263"/>
                    <a:gd name="T9" fmla="*/ 253 h 453"/>
                    <a:gd name="T10" fmla="*/ 185 w 263"/>
                    <a:gd name="T11" fmla="*/ 282 h 453"/>
                    <a:gd name="T12" fmla="*/ 189 w 263"/>
                    <a:gd name="T13" fmla="*/ 288 h 453"/>
                    <a:gd name="T14" fmla="*/ 199 w 263"/>
                    <a:gd name="T15" fmla="*/ 285 h 453"/>
                    <a:gd name="T16" fmla="*/ 213 w 263"/>
                    <a:gd name="T17" fmla="*/ 271 h 453"/>
                    <a:gd name="T18" fmla="*/ 222 w 263"/>
                    <a:gd name="T19" fmla="*/ 288 h 453"/>
                    <a:gd name="T20" fmla="*/ 231 w 263"/>
                    <a:gd name="T21" fmla="*/ 314 h 453"/>
                    <a:gd name="T22" fmla="*/ 246 w 263"/>
                    <a:gd name="T23" fmla="*/ 344 h 453"/>
                    <a:gd name="T24" fmla="*/ 258 w 263"/>
                    <a:gd name="T25" fmla="*/ 371 h 453"/>
                    <a:gd name="T26" fmla="*/ 262 w 263"/>
                    <a:gd name="T27" fmla="*/ 389 h 453"/>
                    <a:gd name="T28" fmla="*/ 262 w 263"/>
                    <a:gd name="T29" fmla="*/ 400 h 453"/>
                    <a:gd name="T30" fmla="*/ 257 w 263"/>
                    <a:gd name="T31" fmla="*/ 407 h 453"/>
                    <a:gd name="T32" fmla="*/ 232 w 263"/>
                    <a:gd name="T33" fmla="*/ 388 h 453"/>
                    <a:gd name="T34" fmla="*/ 225 w 263"/>
                    <a:gd name="T35" fmla="*/ 386 h 453"/>
                    <a:gd name="T36" fmla="*/ 223 w 263"/>
                    <a:gd name="T37" fmla="*/ 392 h 453"/>
                    <a:gd name="T38" fmla="*/ 225 w 263"/>
                    <a:gd name="T39" fmla="*/ 411 h 453"/>
                    <a:gd name="T40" fmla="*/ 219 w 263"/>
                    <a:gd name="T41" fmla="*/ 427 h 453"/>
                    <a:gd name="T42" fmla="*/ 210 w 263"/>
                    <a:gd name="T43" fmla="*/ 431 h 453"/>
                    <a:gd name="T44" fmla="*/ 202 w 263"/>
                    <a:gd name="T45" fmla="*/ 430 h 453"/>
                    <a:gd name="T46" fmla="*/ 193 w 263"/>
                    <a:gd name="T47" fmla="*/ 424 h 453"/>
                    <a:gd name="T48" fmla="*/ 185 w 263"/>
                    <a:gd name="T49" fmla="*/ 419 h 453"/>
                    <a:gd name="T50" fmla="*/ 180 w 263"/>
                    <a:gd name="T51" fmla="*/ 426 h 453"/>
                    <a:gd name="T52" fmla="*/ 166 w 263"/>
                    <a:gd name="T53" fmla="*/ 440 h 453"/>
                    <a:gd name="T54" fmla="*/ 151 w 263"/>
                    <a:gd name="T55" fmla="*/ 450 h 453"/>
                    <a:gd name="T56" fmla="*/ 141 w 263"/>
                    <a:gd name="T57" fmla="*/ 453 h 453"/>
                    <a:gd name="T58" fmla="*/ 134 w 263"/>
                    <a:gd name="T59" fmla="*/ 450 h 453"/>
                    <a:gd name="T60" fmla="*/ 124 w 263"/>
                    <a:gd name="T61" fmla="*/ 432 h 453"/>
                    <a:gd name="T62" fmla="*/ 118 w 263"/>
                    <a:gd name="T63" fmla="*/ 409 h 453"/>
                    <a:gd name="T64" fmla="*/ 160 w 263"/>
                    <a:gd name="T65" fmla="*/ 398 h 453"/>
                    <a:gd name="T66" fmla="*/ 162 w 263"/>
                    <a:gd name="T67" fmla="*/ 372 h 453"/>
                    <a:gd name="T68" fmla="*/ 161 w 263"/>
                    <a:gd name="T69" fmla="*/ 348 h 453"/>
                    <a:gd name="T70" fmla="*/ 153 w 263"/>
                    <a:gd name="T71" fmla="*/ 318 h 453"/>
                    <a:gd name="T72" fmla="*/ 132 w 263"/>
                    <a:gd name="T73" fmla="*/ 267 h 453"/>
                    <a:gd name="T74" fmla="*/ 133 w 263"/>
                    <a:gd name="T75" fmla="*/ 263 h 453"/>
                    <a:gd name="T76" fmla="*/ 149 w 263"/>
                    <a:gd name="T77" fmla="*/ 264 h 453"/>
                    <a:gd name="T78" fmla="*/ 136 w 263"/>
                    <a:gd name="T79" fmla="*/ 239 h 453"/>
                    <a:gd name="T80" fmla="*/ 57 w 263"/>
                    <a:gd name="T81" fmla="*/ 213 h 453"/>
                    <a:gd name="T82" fmla="*/ 25 w 263"/>
                    <a:gd name="T83" fmla="*/ 169 h 453"/>
                    <a:gd name="T84" fmla="*/ 21 w 263"/>
                    <a:gd name="T85" fmla="*/ 148 h 453"/>
                    <a:gd name="T86" fmla="*/ 13 w 263"/>
                    <a:gd name="T87" fmla="*/ 134 h 453"/>
                    <a:gd name="T88" fmla="*/ 2 w 263"/>
                    <a:gd name="T89" fmla="*/ 111 h 453"/>
                    <a:gd name="T90" fmla="*/ 1 w 263"/>
                    <a:gd name="T91" fmla="*/ 97 h 453"/>
                    <a:gd name="T92" fmla="*/ 9 w 263"/>
                    <a:gd name="T93" fmla="*/ 67 h 453"/>
                    <a:gd name="T94" fmla="*/ 9 w 263"/>
                    <a:gd name="T95" fmla="*/ 40 h 453"/>
                    <a:gd name="T96" fmla="*/ 7 w 263"/>
                    <a:gd name="T97" fmla="*/ 17 h 453"/>
                    <a:gd name="T98" fmla="*/ 13 w 263"/>
                    <a:gd name="T99" fmla="*/ 0 h 4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3" h="453">
                      <a:moveTo>
                        <a:pt x="13" y="0"/>
                      </a:moveTo>
                      <a:lnTo>
                        <a:pt x="56" y="45"/>
                      </a:lnTo>
                      <a:lnTo>
                        <a:pt x="99" y="129"/>
                      </a:lnTo>
                      <a:lnTo>
                        <a:pt x="133" y="148"/>
                      </a:lnTo>
                      <a:lnTo>
                        <a:pt x="139" y="154"/>
                      </a:lnTo>
                      <a:lnTo>
                        <a:pt x="152" y="171"/>
                      </a:lnTo>
                      <a:lnTo>
                        <a:pt x="167" y="191"/>
                      </a:lnTo>
                      <a:lnTo>
                        <a:pt x="174" y="202"/>
                      </a:lnTo>
                      <a:lnTo>
                        <a:pt x="180" y="212"/>
                      </a:lnTo>
                      <a:lnTo>
                        <a:pt x="182" y="216"/>
                      </a:lnTo>
                      <a:lnTo>
                        <a:pt x="184" y="221"/>
                      </a:lnTo>
                      <a:lnTo>
                        <a:pt x="185" y="226"/>
                      </a:lnTo>
                      <a:lnTo>
                        <a:pt x="186" y="231"/>
                      </a:lnTo>
                      <a:lnTo>
                        <a:pt x="186" y="242"/>
                      </a:lnTo>
                      <a:lnTo>
                        <a:pt x="185" y="253"/>
                      </a:lnTo>
                      <a:lnTo>
                        <a:pt x="184" y="271"/>
                      </a:lnTo>
                      <a:lnTo>
                        <a:pt x="184" y="279"/>
                      </a:lnTo>
                      <a:lnTo>
                        <a:pt x="185" y="282"/>
                      </a:lnTo>
                      <a:lnTo>
                        <a:pt x="186" y="285"/>
                      </a:lnTo>
                      <a:lnTo>
                        <a:pt x="188" y="287"/>
                      </a:lnTo>
                      <a:lnTo>
                        <a:pt x="189" y="288"/>
                      </a:lnTo>
                      <a:lnTo>
                        <a:pt x="192" y="288"/>
                      </a:lnTo>
                      <a:lnTo>
                        <a:pt x="194" y="288"/>
                      </a:lnTo>
                      <a:lnTo>
                        <a:pt x="199" y="285"/>
                      </a:lnTo>
                      <a:lnTo>
                        <a:pt x="204" y="281"/>
                      </a:lnTo>
                      <a:lnTo>
                        <a:pt x="209" y="276"/>
                      </a:lnTo>
                      <a:lnTo>
                        <a:pt x="213" y="271"/>
                      </a:lnTo>
                      <a:lnTo>
                        <a:pt x="217" y="267"/>
                      </a:lnTo>
                      <a:lnTo>
                        <a:pt x="218" y="273"/>
                      </a:lnTo>
                      <a:lnTo>
                        <a:pt x="222" y="288"/>
                      </a:lnTo>
                      <a:lnTo>
                        <a:pt x="225" y="298"/>
                      </a:lnTo>
                      <a:lnTo>
                        <a:pt x="229" y="309"/>
                      </a:lnTo>
                      <a:lnTo>
                        <a:pt x="231" y="314"/>
                      </a:lnTo>
                      <a:lnTo>
                        <a:pt x="234" y="320"/>
                      </a:lnTo>
                      <a:lnTo>
                        <a:pt x="240" y="331"/>
                      </a:lnTo>
                      <a:lnTo>
                        <a:pt x="246" y="344"/>
                      </a:lnTo>
                      <a:lnTo>
                        <a:pt x="251" y="354"/>
                      </a:lnTo>
                      <a:lnTo>
                        <a:pt x="255" y="363"/>
                      </a:lnTo>
                      <a:lnTo>
                        <a:pt x="258" y="371"/>
                      </a:lnTo>
                      <a:lnTo>
                        <a:pt x="260" y="378"/>
                      </a:lnTo>
                      <a:lnTo>
                        <a:pt x="262" y="384"/>
                      </a:lnTo>
                      <a:lnTo>
                        <a:pt x="262" y="389"/>
                      </a:lnTo>
                      <a:lnTo>
                        <a:pt x="263" y="393"/>
                      </a:lnTo>
                      <a:lnTo>
                        <a:pt x="262" y="397"/>
                      </a:lnTo>
                      <a:lnTo>
                        <a:pt x="262" y="400"/>
                      </a:lnTo>
                      <a:lnTo>
                        <a:pt x="260" y="404"/>
                      </a:lnTo>
                      <a:lnTo>
                        <a:pt x="258" y="406"/>
                      </a:lnTo>
                      <a:lnTo>
                        <a:pt x="257" y="407"/>
                      </a:lnTo>
                      <a:lnTo>
                        <a:pt x="251" y="402"/>
                      </a:lnTo>
                      <a:lnTo>
                        <a:pt x="239" y="392"/>
                      </a:lnTo>
                      <a:lnTo>
                        <a:pt x="232" y="388"/>
                      </a:lnTo>
                      <a:lnTo>
                        <a:pt x="229" y="387"/>
                      </a:lnTo>
                      <a:lnTo>
                        <a:pt x="227" y="386"/>
                      </a:lnTo>
                      <a:lnTo>
                        <a:pt x="225" y="386"/>
                      </a:lnTo>
                      <a:lnTo>
                        <a:pt x="224" y="387"/>
                      </a:lnTo>
                      <a:lnTo>
                        <a:pt x="223" y="389"/>
                      </a:lnTo>
                      <a:lnTo>
                        <a:pt x="223" y="392"/>
                      </a:lnTo>
                      <a:lnTo>
                        <a:pt x="224" y="398"/>
                      </a:lnTo>
                      <a:lnTo>
                        <a:pt x="225" y="405"/>
                      </a:lnTo>
                      <a:lnTo>
                        <a:pt x="225" y="411"/>
                      </a:lnTo>
                      <a:lnTo>
                        <a:pt x="224" y="417"/>
                      </a:lnTo>
                      <a:lnTo>
                        <a:pt x="222" y="422"/>
                      </a:lnTo>
                      <a:lnTo>
                        <a:pt x="219" y="427"/>
                      </a:lnTo>
                      <a:lnTo>
                        <a:pt x="217" y="428"/>
                      </a:lnTo>
                      <a:lnTo>
                        <a:pt x="215" y="430"/>
                      </a:lnTo>
                      <a:lnTo>
                        <a:pt x="210" y="431"/>
                      </a:lnTo>
                      <a:lnTo>
                        <a:pt x="207" y="431"/>
                      </a:lnTo>
                      <a:lnTo>
                        <a:pt x="205" y="431"/>
                      </a:lnTo>
                      <a:lnTo>
                        <a:pt x="202" y="430"/>
                      </a:lnTo>
                      <a:lnTo>
                        <a:pt x="200" y="429"/>
                      </a:lnTo>
                      <a:lnTo>
                        <a:pt x="196" y="427"/>
                      </a:lnTo>
                      <a:lnTo>
                        <a:pt x="193" y="424"/>
                      </a:lnTo>
                      <a:lnTo>
                        <a:pt x="190" y="421"/>
                      </a:lnTo>
                      <a:lnTo>
                        <a:pt x="187" y="419"/>
                      </a:lnTo>
                      <a:lnTo>
                        <a:pt x="185" y="419"/>
                      </a:lnTo>
                      <a:lnTo>
                        <a:pt x="184" y="420"/>
                      </a:lnTo>
                      <a:lnTo>
                        <a:pt x="182" y="422"/>
                      </a:lnTo>
                      <a:lnTo>
                        <a:pt x="180" y="426"/>
                      </a:lnTo>
                      <a:lnTo>
                        <a:pt x="176" y="430"/>
                      </a:lnTo>
                      <a:lnTo>
                        <a:pt x="171" y="435"/>
                      </a:lnTo>
                      <a:lnTo>
                        <a:pt x="166" y="440"/>
                      </a:lnTo>
                      <a:lnTo>
                        <a:pt x="160" y="445"/>
                      </a:lnTo>
                      <a:lnTo>
                        <a:pt x="154" y="449"/>
                      </a:lnTo>
                      <a:lnTo>
                        <a:pt x="151" y="450"/>
                      </a:lnTo>
                      <a:lnTo>
                        <a:pt x="148" y="452"/>
                      </a:lnTo>
                      <a:lnTo>
                        <a:pt x="142" y="453"/>
                      </a:lnTo>
                      <a:lnTo>
                        <a:pt x="141" y="453"/>
                      </a:lnTo>
                      <a:lnTo>
                        <a:pt x="139" y="453"/>
                      </a:lnTo>
                      <a:lnTo>
                        <a:pt x="137" y="452"/>
                      </a:lnTo>
                      <a:lnTo>
                        <a:pt x="134" y="450"/>
                      </a:lnTo>
                      <a:lnTo>
                        <a:pt x="132" y="447"/>
                      </a:lnTo>
                      <a:lnTo>
                        <a:pt x="128" y="440"/>
                      </a:lnTo>
                      <a:lnTo>
                        <a:pt x="124" y="432"/>
                      </a:lnTo>
                      <a:lnTo>
                        <a:pt x="121" y="424"/>
                      </a:lnTo>
                      <a:lnTo>
                        <a:pt x="119" y="417"/>
                      </a:lnTo>
                      <a:lnTo>
                        <a:pt x="118" y="409"/>
                      </a:lnTo>
                      <a:lnTo>
                        <a:pt x="145" y="416"/>
                      </a:lnTo>
                      <a:lnTo>
                        <a:pt x="158" y="404"/>
                      </a:lnTo>
                      <a:lnTo>
                        <a:pt x="160" y="398"/>
                      </a:lnTo>
                      <a:lnTo>
                        <a:pt x="161" y="391"/>
                      </a:lnTo>
                      <a:lnTo>
                        <a:pt x="162" y="382"/>
                      </a:lnTo>
                      <a:lnTo>
                        <a:pt x="162" y="372"/>
                      </a:lnTo>
                      <a:lnTo>
                        <a:pt x="162" y="360"/>
                      </a:lnTo>
                      <a:lnTo>
                        <a:pt x="162" y="354"/>
                      </a:lnTo>
                      <a:lnTo>
                        <a:pt x="161" y="348"/>
                      </a:lnTo>
                      <a:lnTo>
                        <a:pt x="160" y="341"/>
                      </a:lnTo>
                      <a:lnTo>
                        <a:pt x="158" y="335"/>
                      </a:lnTo>
                      <a:lnTo>
                        <a:pt x="153" y="318"/>
                      </a:lnTo>
                      <a:lnTo>
                        <a:pt x="146" y="299"/>
                      </a:lnTo>
                      <a:lnTo>
                        <a:pt x="139" y="281"/>
                      </a:lnTo>
                      <a:lnTo>
                        <a:pt x="132" y="267"/>
                      </a:lnTo>
                      <a:lnTo>
                        <a:pt x="131" y="265"/>
                      </a:lnTo>
                      <a:lnTo>
                        <a:pt x="132" y="264"/>
                      </a:lnTo>
                      <a:lnTo>
                        <a:pt x="133" y="263"/>
                      </a:lnTo>
                      <a:lnTo>
                        <a:pt x="136" y="263"/>
                      </a:lnTo>
                      <a:lnTo>
                        <a:pt x="142" y="263"/>
                      </a:lnTo>
                      <a:lnTo>
                        <a:pt x="149" y="264"/>
                      </a:lnTo>
                      <a:lnTo>
                        <a:pt x="164" y="268"/>
                      </a:lnTo>
                      <a:lnTo>
                        <a:pt x="171" y="270"/>
                      </a:lnTo>
                      <a:lnTo>
                        <a:pt x="136" y="239"/>
                      </a:lnTo>
                      <a:lnTo>
                        <a:pt x="118" y="215"/>
                      </a:lnTo>
                      <a:lnTo>
                        <a:pt x="89" y="224"/>
                      </a:lnTo>
                      <a:lnTo>
                        <a:pt x="57" y="213"/>
                      </a:lnTo>
                      <a:lnTo>
                        <a:pt x="25" y="187"/>
                      </a:lnTo>
                      <a:lnTo>
                        <a:pt x="25" y="182"/>
                      </a:lnTo>
                      <a:lnTo>
                        <a:pt x="25" y="169"/>
                      </a:lnTo>
                      <a:lnTo>
                        <a:pt x="24" y="162"/>
                      </a:lnTo>
                      <a:lnTo>
                        <a:pt x="23" y="155"/>
                      </a:lnTo>
                      <a:lnTo>
                        <a:pt x="21" y="148"/>
                      </a:lnTo>
                      <a:lnTo>
                        <a:pt x="20" y="146"/>
                      </a:lnTo>
                      <a:lnTo>
                        <a:pt x="19" y="143"/>
                      </a:lnTo>
                      <a:lnTo>
                        <a:pt x="13" y="134"/>
                      </a:lnTo>
                      <a:lnTo>
                        <a:pt x="7" y="123"/>
                      </a:lnTo>
                      <a:lnTo>
                        <a:pt x="4" y="117"/>
                      </a:lnTo>
                      <a:lnTo>
                        <a:pt x="2" y="111"/>
                      </a:lnTo>
                      <a:lnTo>
                        <a:pt x="0" y="106"/>
                      </a:lnTo>
                      <a:lnTo>
                        <a:pt x="0" y="102"/>
                      </a:lnTo>
                      <a:lnTo>
                        <a:pt x="1" y="97"/>
                      </a:lnTo>
                      <a:lnTo>
                        <a:pt x="2" y="91"/>
                      </a:lnTo>
                      <a:lnTo>
                        <a:pt x="7" y="75"/>
                      </a:lnTo>
                      <a:lnTo>
                        <a:pt x="9" y="67"/>
                      </a:lnTo>
                      <a:lnTo>
                        <a:pt x="10" y="58"/>
                      </a:lnTo>
                      <a:lnTo>
                        <a:pt x="10" y="49"/>
                      </a:lnTo>
                      <a:lnTo>
                        <a:pt x="9" y="40"/>
                      </a:lnTo>
                      <a:lnTo>
                        <a:pt x="7" y="32"/>
                      </a:lnTo>
                      <a:lnTo>
                        <a:pt x="7" y="24"/>
                      </a:lnTo>
                      <a:lnTo>
                        <a:pt x="7" y="17"/>
                      </a:lnTo>
                      <a:lnTo>
                        <a:pt x="8" y="12"/>
                      </a:lnTo>
                      <a:lnTo>
                        <a:pt x="11" y="3"/>
                      </a:lnTo>
                      <a:lnTo>
                        <a:pt x="13"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9" name="Freeform 9"/>
                <p:cNvSpPr/>
                <p:nvPr/>
              </p:nvSpPr>
              <p:spPr bwMode="auto">
                <a:xfrm>
                  <a:off x="1761" y="1715"/>
                  <a:ext cx="34" cy="70"/>
                </a:xfrm>
                <a:custGeom>
                  <a:avLst/>
                  <a:gdLst>
                    <a:gd name="T0" fmla="*/ 29 w 34"/>
                    <a:gd name="T1" fmla="*/ 0 h 70"/>
                    <a:gd name="T2" fmla="*/ 34 w 34"/>
                    <a:gd name="T3" fmla="*/ 47 h 70"/>
                    <a:gd name="T4" fmla="*/ 34 w 34"/>
                    <a:gd name="T5" fmla="*/ 50 h 70"/>
                    <a:gd name="T6" fmla="*/ 33 w 34"/>
                    <a:gd name="T7" fmla="*/ 54 h 70"/>
                    <a:gd name="T8" fmla="*/ 31 w 34"/>
                    <a:gd name="T9" fmla="*/ 58 h 70"/>
                    <a:gd name="T10" fmla="*/ 29 w 34"/>
                    <a:gd name="T11" fmla="*/ 63 h 70"/>
                    <a:gd name="T12" fmla="*/ 27 w 34"/>
                    <a:gd name="T13" fmla="*/ 66 h 70"/>
                    <a:gd name="T14" fmla="*/ 25 w 34"/>
                    <a:gd name="T15" fmla="*/ 68 h 70"/>
                    <a:gd name="T16" fmla="*/ 24 w 34"/>
                    <a:gd name="T17" fmla="*/ 69 h 70"/>
                    <a:gd name="T18" fmla="*/ 20 w 34"/>
                    <a:gd name="T19" fmla="*/ 70 h 70"/>
                    <a:gd name="T20" fmla="*/ 18 w 34"/>
                    <a:gd name="T21" fmla="*/ 69 h 70"/>
                    <a:gd name="T22" fmla="*/ 16 w 34"/>
                    <a:gd name="T23" fmla="*/ 68 h 70"/>
                    <a:gd name="T24" fmla="*/ 12 w 34"/>
                    <a:gd name="T25" fmla="*/ 66 h 70"/>
                    <a:gd name="T26" fmla="*/ 9 w 34"/>
                    <a:gd name="T27" fmla="*/ 62 h 70"/>
                    <a:gd name="T28" fmla="*/ 6 w 34"/>
                    <a:gd name="T29" fmla="*/ 58 h 70"/>
                    <a:gd name="T30" fmla="*/ 3 w 34"/>
                    <a:gd name="T31" fmla="*/ 54 h 70"/>
                    <a:gd name="T32" fmla="*/ 2 w 34"/>
                    <a:gd name="T33" fmla="*/ 49 h 70"/>
                    <a:gd name="T34" fmla="*/ 0 w 34"/>
                    <a:gd name="T35" fmla="*/ 44 h 70"/>
                    <a:gd name="T36" fmla="*/ 0 w 34"/>
                    <a:gd name="T37" fmla="*/ 40 h 70"/>
                    <a:gd name="T38" fmla="*/ 0 w 34"/>
                    <a:gd name="T39" fmla="*/ 38 h 70"/>
                    <a:gd name="T40" fmla="*/ 1 w 34"/>
                    <a:gd name="T41" fmla="*/ 35 h 70"/>
                    <a:gd name="T42" fmla="*/ 5 w 34"/>
                    <a:gd name="T43" fmla="*/ 30 h 70"/>
                    <a:gd name="T44" fmla="*/ 9 w 34"/>
                    <a:gd name="T45" fmla="*/ 23 h 70"/>
                    <a:gd name="T46" fmla="*/ 14 w 34"/>
                    <a:gd name="T47" fmla="*/ 16 h 70"/>
                    <a:gd name="T48" fmla="*/ 24 w 34"/>
                    <a:gd name="T49" fmla="*/ 5 h 70"/>
                    <a:gd name="T50" fmla="*/ 29 w 34"/>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70">
                      <a:moveTo>
                        <a:pt x="29" y="0"/>
                      </a:moveTo>
                      <a:lnTo>
                        <a:pt x="34" y="47"/>
                      </a:lnTo>
                      <a:lnTo>
                        <a:pt x="34" y="50"/>
                      </a:lnTo>
                      <a:lnTo>
                        <a:pt x="33" y="54"/>
                      </a:lnTo>
                      <a:lnTo>
                        <a:pt x="31" y="58"/>
                      </a:lnTo>
                      <a:lnTo>
                        <a:pt x="29" y="63"/>
                      </a:lnTo>
                      <a:lnTo>
                        <a:pt x="27" y="66"/>
                      </a:lnTo>
                      <a:lnTo>
                        <a:pt x="25" y="68"/>
                      </a:lnTo>
                      <a:lnTo>
                        <a:pt x="24" y="69"/>
                      </a:lnTo>
                      <a:lnTo>
                        <a:pt x="20" y="70"/>
                      </a:lnTo>
                      <a:lnTo>
                        <a:pt x="18" y="69"/>
                      </a:lnTo>
                      <a:lnTo>
                        <a:pt x="16" y="68"/>
                      </a:lnTo>
                      <a:lnTo>
                        <a:pt x="12" y="66"/>
                      </a:lnTo>
                      <a:lnTo>
                        <a:pt x="9" y="62"/>
                      </a:lnTo>
                      <a:lnTo>
                        <a:pt x="6" y="58"/>
                      </a:lnTo>
                      <a:lnTo>
                        <a:pt x="3" y="54"/>
                      </a:lnTo>
                      <a:lnTo>
                        <a:pt x="2" y="49"/>
                      </a:lnTo>
                      <a:lnTo>
                        <a:pt x="0" y="44"/>
                      </a:lnTo>
                      <a:lnTo>
                        <a:pt x="0" y="40"/>
                      </a:lnTo>
                      <a:lnTo>
                        <a:pt x="0" y="38"/>
                      </a:lnTo>
                      <a:lnTo>
                        <a:pt x="1" y="35"/>
                      </a:lnTo>
                      <a:lnTo>
                        <a:pt x="5" y="30"/>
                      </a:lnTo>
                      <a:lnTo>
                        <a:pt x="9" y="23"/>
                      </a:lnTo>
                      <a:lnTo>
                        <a:pt x="14" y="16"/>
                      </a:lnTo>
                      <a:lnTo>
                        <a:pt x="24" y="5"/>
                      </a:lnTo>
                      <a:lnTo>
                        <a:pt x="29" y="0"/>
                      </a:lnTo>
                      <a:close/>
                    </a:path>
                  </a:pathLst>
                </a:custGeom>
                <a:solidFill>
                  <a:srgbClr val="0000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0" name="Freeform 10"/>
                <p:cNvSpPr/>
                <p:nvPr/>
              </p:nvSpPr>
              <p:spPr bwMode="auto">
                <a:xfrm>
                  <a:off x="1580" y="1343"/>
                  <a:ext cx="46" cy="73"/>
                </a:xfrm>
                <a:custGeom>
                  <a:avLst/>
                  <a:gdLst>
                    <a:gd name="T0" fmla="*/ 46 w 46"/>
                    <a:gd name="T1" fmla="*/ 0 h 73"/>
                    <a:gd name="T2" fmla="*/ 28 w 46"/>
                    <a:gd name="T3" fmla="*/ 73 h 73"/>
                    <a:gd name="T4" fmla="*/ 0 w 46"/>
                    <a:gd name="T5" fmla="*/ 39 h 73"/>
                    <a:gd name="T6" fmla="*/ 16 w 46"/>
                    <a:gd name="T7" fmla="*/ 13 h 73"/>
                    <a:gd name="T8" fmla="*/ 46 w 46"/>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73">
                      <a:moveTo>
                        <a:pt x="46" y="0"/>
                      </a:moveTo>
                      <a:lnTo>
                        <a:pt x="28" y="73"/>
                      </a:lnTo>
                      <a:lnTo>
                        <a:pt x="0" y="39"/>
                      </a:lnTo>
                      <a:lnTo>
                        <a:pt x="16" y="13"/>
                      </a:lnTo>
                      <a:lnTo>
                        <a:pt x="46"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1" name="Freeform 11"/>
                <p:cNvSpPr/>
                <p:nvPr/>
              </p:nvSpPr>
              <p:spPr bwMode="auto">
                <a:xfrm>
                  <a:off x="1533" y="1369"/>
                  <a:ext cx="94" cy="87"/>
                </a:xfrm>
                <a:custGeom>
                  <a:avLst/>
                  <a:gdLst>
                    <a:gd name="T0" fmla="*/ 25 w 94"/>
                    <a:gd name="T1" fmla="*/ 0 h 87"/>
                    <a:gd name="T2" fmla="*/ 42 w 94"/>
                    <a:gd name="T3" fmla="*/ 40 h 87"/>
                    <a:gd name="T4" fmla="*/ 76 w 94"/>
                    <a:gd name="T5" fmla="*/ 53 h 87"/>
                    <a:gd name="T6" fmla="*/ 94 w 94"/>
                    <a:gd name="T7" fmla="*/ 44 h 87"/>
                    <a:gd name="T8" fmla="*/ 81 w 94"/>
                    <a:gd name="T9" fmla="*/ 84 h 87"/>
                    <a:gd name="T10" fmla="*/ 18 w 94"/>
                    <a:gd name="T11" fmla="*/ 84 h 87"/>
                    <a:gd name="T12" fmla="*/ 0 w 94"/>
                    <a:gd name="T13" fmla="*/ 87 h 87"/>
                    <a:gd name="T14" fmla="*/ 0 w 94"/>
                    <a:gd name="T15" fmla="*/ 62 h 87"/>
                    <a:gd name="T16" fmla="*/ 25 w 94"/>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7">
                      <a:moveTo>
                        <a:pt x="25" y="0"/>
                      </a:moveTo>
                      <a:lnTo>
                        <a:pt x="42" y="40"/>
                      </a:lnTo>
                      <a:lnTo>
                        <a:pt x="76" y="53"/>
                      </a:lnTo>
                      <a:lnTo>
                        <a:pt x="94" y="44"/>
                      </a:lnTo>
                      <a:lnTo>
                        <a:pt x="81" y="84"/>
                      </a:lnTo>
                      <a:lnTo>
                        <a:pt x="18" y="84"/>
                      </a:lnTo>
                      <a:lnTo>
                        <a:pt x="0" y="87"/>
                      </a:lnTo>
                      <a:lnTo>
                        <a:pt x="0" y="62"/>
                      </a:lnTo>
                      <a:lnTo>
                        <a:pt x="25"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2" name="Freeform 12"/>
                <p:cNvSpPr/>
                <p:nvPr/>
              </p:nvSpPr>
              <p:spPr bwMode="auto">
                <a:xfrm>
                  <a:off x="1296" y="1289"/>
                  <a:ext cx="233" cy="165"/>
                </a:xfrm>
                <a:custGeom>
                  <a:avLst/>
                  <a:gdLst>
                    <a:gd name="T0" fmla="*/ 169 w 233"/>
                    <a:gd name="T1" fmla="*/ 72 h 165"/>
                    <a:gd name="T2" fmla="*/ 207 w 233"/>
                    <a:gd name="T3" fmla="*/ 112 h 165"/>
                    <a:gd name="T4" fmla="*/ 233 w 233"/>
                    <a:gd name="T5" fmla="*/ 165 h 165"/>
                    <a:gd name="T6" fmla="*/ 130 w 233"/>
                    <a:gd name="T7" fmla="*/ 146 h 165"/>
                    <a:gd name="T8" fmla="*/ 42 w 233"/>
                    <a:gd name="T9" fmla="*/ 140 h 165"/>
                    <a:gd name="T10" fmla="*/ 21 w 233"/>
                    <a:gd name="T11" fmla="*/ 131 h 165"/>
                    <a:gd name="T12" fmla="*/ 15 w 233"/>
                    <a:gd name="T13" fmla="*/ 59 h 165"/>
                    <a:gd name="T14" fmla="*/ 13 w 233"/>
                    <a:gd name="T15" fmla="*/ 55 h 165"/>
                    <a:gd name="T16" fmla="*/ 8 w 233"/>
                    <a:gd name="T17" fmla="*/ 44 h 165"/>
                    <a:gd name="T18" fmla="*/ 3 w 233"/>
                    <a:gd name="T19" fmla="*/ 31 h 165"/>
                    <a:gd name="T20" fmla="*/ 2 w 233"/>
                    <a:gd name="T21" fmla="*/ 28 h 165"/>
                    <a:gd name="T22" fmla="*/ 1 w 233"/>
                    <a:gd name="T23" fmla="*/ 25 h 165"/>
                    <a:gd name="T24" fmla="*/ 0 w 233"/>
                    <a:gd name="T25" fmla="*/ 18 h 165"/>
                    <a:gd name="T26" fmla="*/ 0 w 233"/>
                    <a:gd name="T27" fmla="*/ 13 h 165"/>
                    <a:gd name="T28" fmla="*/ 0 w 233"/>
                    <a:gd name="T29" fmla="*/ 9 h 165"/>
                    <a:gd name="T30" fmla="*/ 1 w 233"/>
                    <a:gd name="T31" fmla="*/ 6 h 165"/>
                    <a:gd name="T32" fmla="*/ 2 w 233"/>
                    <a:gd name="T33" fmla="*/ 3 h 165"/>
                    <a:gd name="T34" fmla="*/ 3 w 233"/>
                    <a:gd name="T35" fmla="*/ 1 h 165"/>
                    <a:gd name="T36" fmla="*/ 3 w 233"/>
                    <a:gd name="T37" fmla="*/ 0 h 165"/>
                    <a:gd name="T38" fmla="*/ 4 w 233"/>
                    <a:gd name="T39" fmla="*/ 0 h 165"/>
                    <a:gd name="T40" fmla="*/ 87 w 233"/>
                    <a:gd name="T41" fmla="*/ 96 h 165"/>
                    <a:gd name="T42" fmla="*/ 126 w 233"/>
                    <a:gd name="T43" fmla="*/ 117 h 165"/>
                    <a:gd name="T44" fmla="*/ 155 w 233"/>
                    <a:gd name="T45" fmla="*/ 111 h 165"/>
                    <a:gd name="T46" fmla="*/ 169 w 233"/>
                    <a:gd name="T47" fmla="*/ 72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3" h="165">
                      <a:moveTo>
                        <a:pt x="169" y="72"/>
                      </a:moveTo>
                      <a:lnTo>
                        <a:pt x="207" y="112"/>
                      </a:lnTo>
                      <a:lnTo>
                        <a:pt x="233" y="165"/>
                      </a:lnTo>
                      <a:lnTo>
                        <a:pt x="130" y="146"/>
                      </a:lnTo>
                      <a:lnTo>
                        <a:pt x="42" y="140"/>
                      </a:lnTo>
                      <a:lnTo>
                        <a:pt x="21" y="131"/>
                      </a:lnTo>
                      <a:lnTo>
                        <a:pt x="15" y="59"/>
                      </a:lnTo>
                      <a:lnTo>
                        <a:pt x="13" y="55"/>
                      </a:lnTo>
                      <a:lnTo>
                        <a:pt x="8" y="44"/>
                      </a:lnTo>
                      <a:lnTo>
                        <a:pt x="3" y="31"/>
                      </a:lnTo>
                      <a:lnTo>
                        <a:pt x="2" y="28"/>
                      </a:lnTo>
                      <a:lnTo>
                        <a:pt x="1" y="25"/>
                      </a:lnTo>
                      <a:lnTo>
                        <a:pt x="0" y="18"/>
                      </a:lnTo>
                      <a:lnTo>
                        <a:pt x="0" y="13"/>
                      </a:lnTo>
                      <a:lnTo>
                        <a:pt x="0" y="9"/>
                      </a:lnTo>
                      <a:lnTo>
                        <a:pt x="1" y="6"/>
                      </a:lnTo>
                      <a:lnTo>
                        <a:pt x="2" y="3"/>
                      </a:lnTo>
                      <a:lnTo>
                        <a:pt x="3" y="1"/>
                      </a:lnTo>
                      <a:lnTo>
                        <a:pt x="3" y="0"/>
                      </a:lnTo>
                      <a:lnTo>
                        <a:pt x="4" y="0"/>
                      </a:lnTo>
                      <a:lnTo>
                        <a:pt x="87" y="96"/>
                      </a:lnTo>
                      <a:lnTo>
                        <a:pt x="126" y="117"/>
                      </a:lnTo>
                      <a:lnTo>
                        <a:pt x="155" y="111"/>
                      </a:lnTo>
                      <a:lnTo>
                        <a:pt x="169" y="72"/>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3" name="Freeform 13"/>
                <p:cNvSpPr/>
                <p:nvPr/>
              </p:nvSpPr>
              <p:spPr bwMode="auto">
                <a:xfrm>
                  <a:off x="1295" y="1272"/>
                  <a:ext cx="168" cy="121"/>
                </a:xfrm>
                <a:custGeom>
                  <a:avLst/>
                  <a:gdLst>
                    <a:gd name="T0" fmla="*/ 168 w 168"/>
                    <a:gd name="T1" fmla="*/ 75 h 121"/>
                    <a:gd name="T2" fmla="*/ 136 w 168"/>
                    <a:gd name="T3" fmla="*/ 121 h 121"/>
                    <a:gd name="T4" fmla="*/ 115 w 168"/>
                    <a:gd name="T5" fmla="*/ 115 h 121"/>
                    <a:gd name="T6" fmla="*/ 40 w 168"/>
                    <a:gd name="T7" fmla="*/ 49 h 121"/>
                    <a:gd name="T8" fmla="*/ 0 w 168"/>
                    <a:gd name="T9" fmla="*/ 0 h 121"/>
                    <a:gd name="T10" fmla="*/ 31 w 168"/>
                    <a:gd name="T11" fmla="*/ 13 h 121"/>
                    <a:gd name="T12" fmla="*/ 116 w 168"/>
                    <a:gd name="T13" fmla="*/ 56 h 121"/>
                    <a:gd name="T14" fmla="*/ 168 w 168"/>
                    <a:gd name="T15" fmla="*/ 75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121">
                      <a:moveTo>
                        <a:pt x="168" y="75"/>
                      </a:moveTo>
                      <a:lnTo>
                        <a:pt x="136" y="121"/>
                      </a:lnTo>
                      <a:lnTo>
                        <a:pt x="115" y="115"/>
                      </a:lnTo>
                      <a:lnTo>
                        <a:pt x="40" y="49"/>
                      </a:lnTo>
                      <a:lnTo>
                        <a:pt x="0" y="0"/>
                      </a:lnTo>
                      <a:lnTo>
                        <a:pt x="31" y="13"/>
                      </a:lnTo>
                      <a:lnTo>
                        <a:pt x="116" y="56"/>
                      </a:lnTo>
                      <a:lnTo>
                        <a:pt x="168" y="75"/>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4" name="Freeform 14"/>
                <p:cNvSpPr/>
                <p:nvPr/>
              </p:nvSpPr>
              <p:spPr bwMode="auto">
                <a:xfrm>
                  <a:off x="1826" y="1725"/>
                  <a:ext cx="106" cy="65"/>
                </a:xfrm>
                <a:custGeom>
                  <a:avLst/>
                  <a:gdLst>
                    <a:gd name="T0" fmla="*/ 101 w 106"/>
                    <a:gd name="T1" fmla="*/ 10 h 65"/>
                    <a:gd name="T2" fmla="*/ 104 w 106"/>
                    <a:gd name="T3" fmla="*/ 13 h 65"/>
                    <a:gd name="T4" fmla="*/ 106 w 106"/>
                    <a:gd name="T5" fmla="*/ 22 h 65"/>
                    <a:gd name="T6" fmla="*/ 105 w 106"/>
                    <a:gd name="T7" fmla="*/ 33 h 65"/>
                    <a:gd name="T8" fmla="*/ 102 w 106"/>
                    <a:gd name="T9" fmla="*/ 39 h 65"/>
                    <a:gd name="T10" fmla="*/ 98 w 106"/>
                    <a:gd name="T11" fmla="*/ 42 h 65"/>
                    <a:gd name="T12" fmla="*/ 90 w 106"/>
                    <a:gd name="T13" fmla="*/ 45 h 65"/>
                    <a:gd name="T14" fmla="*/ 75 w 106"/>
                    <a:gd name="T15" fmla="*/ 47 h 65"/>
                    <a:gd name="T16" fmla="*/ 46 w 106"/>
                    <a:gd name="T17" fmla="*/ 49 h 65"/>
                    <a:gd name="T18" fmla="*/ 35 w 106"/>
                    <a:gd name="T19" fmla="*/ 51 h 65"/>
                    <a:gd name="T20" fmla="*/ 24 w 106"/>
                    <a:gd name="T21" fmla="*/ 55 h 65"/>
                    <a:gd name="T22" fmla="*/ 14 w 106"/>
                    <a:gd name="T23" fmla="*/ 59 h 65"/>
                    <a:gd name="T24" fmla="*/ 8 w 106"/>
                    <a:gd name="T25" fmla="*/ 64 h 65"/>
                    <a:gd name="T26" fmla="*/ 5 w 106"/>
                    <a:gd name="T27" fmla="*/ 65 h 65"/>
                    <a:gd name="T28" fmla="*/ 3 w 106"/>
                    <a:gd name="T29" fmla="*/ 64 h 65"/>
                    <a:gd name="T30" fmla="*/ 1 w 106"/>
                    <a:gd name="T31" fmla="*/ 61 h 65"/>
                    <a:gd name="T32" fmla="*/ 1 w 106"/>
                    <a:gd name="T33" fmla="*/ 55 h 65"/>
                    <a:gd name="T34" fmla="*/ 3 w 106"/>
                    <a:gd name="T35" fmla="*/ 52 h 65"/>
                    <a:gd name="T36" fmla="*/ 10 w 106"/>
                    <a:gd name="T37" fmla="*/ 49 h 65"/>
                    <a:gd name="T38" fmla="*/ 17 w 106"/>
                    <a:gd name="T39" fmla="*/ 44 h 65"/>
                    <a:gd name="T40" fmla="*/ 24 w 106"/>
                    <a:gd name="T41" fmla="*/ 36 h 65"/>
                    <a:gd name="T42" fmla="*/ 31 w 106"/>
                    <a:gd name="T43" fmla="*/ 30 h 65"/>
                    <a:gd name="T44" fmla="*/ 34 w 106"/>
                    <a:gd name="T45" fmla="*/ 28 h 65"/>
                    <a:gd name="T46" fmla="*/ 38 w 106"/>
                    <a:gd name="T47" fmla="*/ 29 h 65"/>
                    <a:gd name="T48" fmla="*/ 52 w 106"/>
                    <a:gd name="T49" fmla="*/ 34 h 65"/>
                    <a:gd name="T50" fmla="*/ 59 w 106"/>
                    <a:gd name="T51" fmla="*/ 34 h 65"/>
                    <a:gd name="T52" fmla="*/ 65 w 106"/>
                    <a:gd name="T53" fmla="*/ 32 h 65"/>
                    <a:gd name="T54" fmla="*/ 73 w 106"/>
                    <a:gd name="T55" fmla="*/ 25 h 65"/>
                    <a:gd name="T56" fmla="*/ 79 w 106"/>
                    <a:gd name="T57" fmla="*/ 17 h 65"/>
                    <a:gd name="T58" fmla="*/ 83 w 106"/>
                    <a:gd name="T59" fmla="*/ 10 h 65"/>
                    <a:gd name="T60" fmla="*/ 84 w 106"/>
                    <a:gd name="T61" fmla="*/ 2 h 65"/>
                    <a:gd name="T62" fmla="*/ 88 w 106"/>
                    <a:gd name="T63" fmla="*/ 3 h 65"/>
                    <a:gd name="T64" fmla="*/ 93 w 106"/>
                    <a:gd name="T65" fmla="*/ 8 h 65"/>
                    <a:gd name="T66" fmla="*/ 98 w 106"/>
                    <a:gd name="T67" fmla="*/ 10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6" h="65">
                      <a:moveTo>
                        <a:pt x="99" y="10"/>
                      </a:moveTo>
                      <a:lnTo>
                        <a:pt x="101" y="10"/>
                      </a:lnTo>
                      <a:lnTo>
                        <a:pt x="102" y="11"/>
                      </a:lnTo>
                      <a:lnTo>
                        <a:pt x="104" y="13"/>
                      </a:lnTo>
                      <a:lnTo>
                        <a:pt x="106" y="17"/>
                      </a:lnTo>
                      <a:lnTo>
                        <a:pt x="106" y="22"/>
                      </a:lnTo>
                      <a:lnTo>
                        <a:pt x="106" y="28"/>
                      </a:lnTo>
                      <a:lnTo>
                        <a:pt x="105" y="33"/>
                      </a:lnTo>
                      <a:lnTo>
                        <a:pt x="103" y="38"/>
                      </a:lnTo>
                      <a:lnTo>
                        <a:pt x="102" y="39"/>
                      </a:lnTo>
                      <a:lnTo>
                        <a:pt x="100" y="41"/>
                      </a:lnTo>
                      <a:lnTo>
                        <a:pt x="98" y="42"/>
                      </a:lnTo>
                      <a:lnTo>
                        <a:pt x="96" y="43"/>
                      </a:lnTo>
                      <a:lnTo>
                        <a:pt x="90" y="45"/>
                      </a:lnTo>
                      <a:lnTo>
                        <a:pt x="83" y="46"/>
                      </a:lnTo>
                      <a:lnTo>
                        <a:pt x="75" y="47"/>
                      </a:lnTo>
                      <a:lnTo>
                        <a:pt x="59" y="47"/>
                      </a:lnTo>
                      <a:lnTo>
                        <a:pt x="46" y="49"/>
                      </a:lnTo>
                      <a:lnTo>
                        <a:pt x="41" y="50"/>
                      </a:lnTo>
                      <a:lnTo>
                        <a:pt x="35" y="51"/>
                      </a:lnTo>
                      <a:lnTo>
                        <a:pt x="30" y="53"/>
                      </a:lnTo>
                      <a:lnTo>
                        <a:pt x="24" y="55"/>
                      </a:lnTo>
                      <a:lnTo>
                        <a:pt x="18" y="57"/>
                      </a:lnTo>
                      <a:lnTo>
                        <a:pt x="14" y="59"/>
                      </a:lnTo>
                      <a:lnTo>
                        <a:pt x="10" y="61"/>
                      </a:lnTo>
                      <a:lnTo>
                        <a:pt x="8" y="64"/>
                      </a:lnTo>
                      <a:lnTo>
                        <a:pt x="6" y="65"/>
                      </a:lnTo>
                      <a:lnTo>
                        <a:pt x="5" y="65"/>
                      </a:lnTo>
                      <a:lnTo>
                        <a:pt x="4" y="65"/>
                      </a:lnTo>
                      <a:lnTo>
                        <a:pt x="3" y="64"/>
                      </a:lnTo>
                      <a:lnTo>
                        <a:pt x="2" y="64"/>
                      </a:lnTo>
                      <a:lnTo>
                        <a:pt x="1" y="61"/>
                      </a:lnTo>
                      <a:lnTo>
                        <a:pt x="0" y="58"/>
                      </a:lnTo>
                      <a:lnTo>
                        <a:pt x="1" y="55"/>
                      </a:lnTo>
                      <a:lnTo>
                        <a:pt x="2" y="53"/>
                      </a:lnTo>
                      <a:lnTo>
                        <a:pt x="3" y="52"/>
                      </a:lnTo>
                      <a:lnTo>
                        <a:pt x="8" y="50"/>
                      </a:lnTo>
                      <a:lnTo>
                        <a:pt x="10" y="49"/>
                      </a:lnTo>
                      <a:lnTo>
                        <a:pt x="13" y="47"/>
                      </a:lnTo>
                      <a:lnTo>
                        <a:pt x="17" y="44"/>
                      </a:lnTo>
                      <a:lnTo>
                        <a:pt x="21" y="40"/>
                      </a:lnTo>
                      <a:lnTo>
                        <a:pt x="24" y="36"/>
                      </a:lnTo>
                      <a:lnTo>
                        <a:pt x="28" y="32"/>
                      </a:lnTo>
                      <a:lnTo>
                        <a:pt x="31" y="30"/>
                      </a:lnTo>
                      <a:lnTo>
                        <a:pt x="32" y="29"/>
                      </a:lnTo>
                      <a:lnTo>
                        <a:pt x="34" y="28"/>
                      </a:lnTo>
                      <a:lnTo>
                        <a:pt x="36" y="28"/>
                      </a:lnTo>
                      <a:lnTo>
                        <a:pt x="38" y="29"/>
                      </a:lnTo>
                      <a:lnTo>
                        <a:pt x="45" y="32"/>
                      </a:lnTo>
                      <a:lnTo>
                        <a:pt x="52" y="34"/>
                      </a:lnTo>
                      <a:lnTo>
                        <a:pt x="56" y="35"/>
                      </a:lnTo>
                      <a:lnTo>
                        <a:pt x="59" y="34"/>
                      </a:lnTo>
                      <a:lnTo>
                        <a:pt x="63" y="33"/>
                      </a:lnTo>
                      <a:lnTo>
                        <a:pt x="65" y="32"/>
                      </a:lnTo>
                      <a:lnTo>
                        <a:pt x="66" y="31"/>
                      </a:lnTo>
                      <a:lnTo>
                        <a:pt x="73" y="25"/>
                      </a:lnTo>
                      <a:lnTo>
                        <a:pt x="76" y="21"/>
                      </a:lnTo>
                      <a:lnTo>
                        <a:pt x="79" y="17"/>
                      </a:lnTo>
                      <a:lnTo>
                        <a:pt x="81" y="14"/>
                      </a:lnTo>
                      <a:lnTo>
                        <a:pt x="83" y="10"/>
                      </a:lnTo>
                      <a:lnTo>
                        <a:pt x="84" y="6"/>
                      </a:lnTo>
                      <a:lnTo>
                        <a:pt x="84" y="2"/>
                      </a:lnTo>
                      <a:lnTo>
                        <a:pt x="84" y="0"/>
                      </a:lnTo>
                      <a:lnTo>
                        <a:pt x="88" y="3"/>
                      </a:lnTo>
                      <a:lnTo>
                        <a:pt x="90" y="6"/>
                      </a:lnTo>
                      <a:lnTo>
                        <a:pt x="93" y="8"/>
                      </a:lnTo>
                      <a:lnTo>
                        <a:pt x="96" y="10"/>
                      </a:lnTo>
                      <a:lnTo>
                        <a:pt x="98" y="10"/>
                      </a:lnTo>
                      <a:lnTo>
                        <a:pt x="99" y="1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5" name="Freeform 15"/>
                <p:cNvSpPr/>
                <p:nvPr/>
              </p:nvSpPr>
              <p:spPr bwMode="auto">
                <a:xfrm>
                  <a:off x="1864" y="1532"/>
                  <a:ext cx="21" cy="62"/>
                </a:xfrm>
                <a:custGeom>
                  <a:avLst/>
                  <a:gdLst>
                    <a:gd name="T0" fmla="*/ 0 w 21"/>
                    <a:gd name="T1" fmla="*/ 0 h 62"/>
                    <a:gd name="T2" fmla="*/ 9 w 21"/>
                    <a:gd name="T3" fmla="*/ 10 h 62"/>
                    <a:gd name="T4" fmla="*/ 15 w 21"/>
                    <a:gd name="T5" fmla="*/ 18 h 62"/>
                    <a:gd name="T6" fmla="*/ 17 w 21"/>
                    <a:gd name="T7" fmla="*/ 23 h 62"/>
                    <a:gd name="T8" fmla="*/ 18 w 21"/>
                    <a:gd name="T9" fmla="*/ 26 h 62"/>
                    <a:gd name="T10" fmla="*/ 20 w 21"/>
                    <a:gd name="T11" fmla="*/ 34 h 62"/>
                    <a:gd name="T12" fmla="*/ 21 w 21"/>
                    <a:gd name="T13" fmla="*/ 42 h 62"/>
                    <a:gd name="T14" fmla="*/ 21 w 21"/>
                    <a:gd name="T15" fmla="*/ 46 h 62"/>
                    <a:gd name="T16" fmla="*/ 20 w 21"/>
                    <a:gd name="T17" fmla="*/ 50 h 62"/>
                    <a:gd name="T18" fmla="*/ 19 w 21"/>
                    <a:gd name="T19" fmla="*/ 51 h 62"/>
                    <a:gd name="T20" fmla="*/ 19 w 21"/>
                    <a:gd name="T21" fmla="*/ 53 h 62"/>
                    <a:gd name="T22" fmla="*/ 17 w 21"/>
                    <a:gd name="T23" fmla="*/ 54 h 62"/>
                    <a:gd name="T24" fmla="*/ 16 w 21"/>
                    <a:gd name="T25" fmla="*/ 56 h 62"/>
                    <a:gd name="T26" fmla="*/ 10 w 21"/>
                    <a:gd name="T27" fmla="*/ 60 h 62"/>
                    <a:gd name="T28" fmla="*/ 7 w 21"/>
                    <a:gd name="T29" fmla="*/ 62 h 62"/>
                    <a:gd name="T30" fmla="*/ 5 w 21"/>
                    <a:gd name="T31" fmla="*/ 62 h 62"/>
                    <a:gd name="T32" fmla="*/ 3 w 21"/>
                    <a:gd name="T33" fmla="*/ 62 h 62"/>
                    <a:gd name="T34" fmla="*/ 2 w 21"/>
                    <a:gd name="T35" fmla="*/ 59 h 62"/>
                    <a:gd name="T36" fmla="*/ 1 w 21"/>
                    <a:gd name="T37" fmla="*/ 58 h 62"/>
                    <a:gd name="T38" fmla="*/ 1 w 21"/>
                    <a:gd name="T39" fmla="*/ 55 h 62"/>
                    <a:gd name="T40" fmla="*/ 0 w 21"/>
                    <a:gd name="T41" fmla="*/ 49 h 62"/>
                    <a:gd name="T42" fmla="*/ 0 w 21"/>
                    <a:gd name="T43" fmla="*/ 0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 h="62">
                      <a:moveTo>
                        <a:pt x="0" y="0"/>
                      </a:moveTo>
                      <a:lnTo>
                        <a:pt x="9" y="10"/>
                      </a:lnTo>
                      <a:lnTo>
                        <a:pt x="15" y="18"/>
                      </a:lnTo>
                      <a:lnTo>
                        <a:pt x="17" y="23"/>
                      </a:lnTo>
                      <a:lnTo>
                        <a:pt x="18" y="26"/>
                      </a:lnTo>
                      <a:lnTo>
                        <a:pt x="20" y="34"/>
                      </a:lnTo>
                      <a:lnTo>
                        <a:pt x="21" y="42"/>
                      </a:lnTo>
                      <a:lnTo>
                        <a:pt x="21" y="46"/>
                      </a:lnTo>
                      <a:lnTo>
                        <a:pt x="20" y="50"/>
                      </a:lnTo>
                      <a:lnTo>
                        <a:pt x="19" y="51"/>
                      </a:lnTo>
                      <a:lnTo>
                        <a:pt x="19" y="53"/>
                      </a:lnTo>
                      <a:lnTo>
                        <a:pt x="17" y="54"/>
                      </a:lnTo>
                      <a:lnTo>
                        <a:pt x="16" y="56"/>
                      </a:lnTo>
                      <a:lnTo>
                        <a:pt x="10" y="60"/>
                      </a:lnTo>
                      <a:lnTo>
                        <a:pt x="7" y="62"/>
                      </a:lnTo>
                      <a:lnTo>
                        <a:pt x="5" y="62"/>
                      </a:lnTo>
                      <a:lnTo>
                        <a:pt x="3" y="62"/>
                      </a:lnTo>
                      <a:lnTo>
                        <a:pt x="2" y="59"/>
                      </a:lnTo>
                      <a:lnTo>
                        <a:pt x="1" y="58"/>
                      </a:lnTo>
                      <a:lnTo>
                        <a:pt x="1" y="55"/>
                      </a:lnTo>
                      <a:lnTo>
                        <a:pt x="0" y="49"/>
                      </a:lnTo>
                      <a:lnTo>
                        <a:pt x="0"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6" name="Freeform 16"/>
                <p:cNvSpPr/>
                <p:nvPr/>
              </p:nvSpPr>
              <p:spPr bwMode="auto">
                <a:xfrm>
                  <a:off x="868" y="1225"/>
                  <a:ext cx="378" cy="504"/>
                </a:xfrm>
                <a:custGeom>
                  <a:avLst/>
                  <a:gdLst>
                    <a:gd name="T0" fmla="*/ 348 w 378"/>
                    <a:gd name="T1" fmla="*/ 33 h 504"/>
                    <a:gd name="T2" fmla="*/ 372 w 378"/>
                    <a:gd name="T3" fmla="*/ 160 h 504"/>
                    <a:gd name="T4" fmla="*/ 368 w 378"/>
                    <a:gd name="T5" fmla="*/ 199 h 504"/>
                    <a:gd name="T6" fmla="*/ 344 w 378"/>
                    <a:gd name="T7" fmla="*/ 215 h 504"/>
                    <a:gd name="T8" fmla="*/ 319 w 378"/>
                    <a:gd name="T9" fmla="*/ 276 h 504"/>
                    <a:gd name="T10" fmla="*/ 336 w 378"/>
                    <a:gd name="T11" fmla="*/ 232 h 504"/>
                    <a:gd name="T12" fmla="*/ 297 w 378"/>
                    <a:gd name="T13" fmla="*/ 249 h 504"/>
                    <a:gd name="T14" fmla="*/ 264 w 378"/>
                    <a:gd name="T15" fmla="*/ 244 h 504"/>
                    <a:gd name="T16" fmla="*/ 267 w 378"/>
                    <a:gd name="T17" fmla="*/ 266 h 504"/>
                    <a:gd name="T18" fmla="*/ 248 w 378"/>
                    <a:gd name="T19" fmla="*/ 277 h 504"/>
                    <a:gd name="T20" fmla="*/ 228 w 378"/>
                    <a:gd name="T21" fmla="*/ 284 h 504"/>
                    <a:gd name="T22" fmla="*/ 262 w 378"/>
                    <a:gd name="T23" fmla="*/ 300 h 504"/>
                    <a:gd name="T24" fmla="*/ 271 w 378"/>
                    <a:gd name="T25" fmla="*/ 313 h 504"/>
                    <a:gd name="T26" fmla="*/ 299 w 378"/>
                    <a:gd name="T27" fmla="*/ 292 h 504"/>
                    <a:gd name="T28" fmla="*/ 300 w 378"/>
                    <a:gd name="T29" fmla="*/ 311 h 504"/>
                    <a:gd name="T30" fmla="*/ 299 w 378"/>
                    <a:gd name="T31" fmla="*/ 329 h 504"/>
                    <a:gd name="T32" fmla="*/ 327 w 378"/>
                    <a:gd name="T33" fmla="*/ 305 h 504"/>
                    <a:gd name="T34" fmla="*/ 345 w 378"/>
                    <a:gd name="T35" fmla="*/ 312 h 504"/>
                    <a:gd name="T36" fmla="*/ 315 w 378"/>
                    <a:gd name="T37" fmla="*/ 355 h 504"/>
                    <a:gd name="T38" fmla="*/ 299 w 378"/>
                    <a:gd name="T39" fmla="*/ 441 h 504"/>
                    <a:gd name="T40" fmla="*/ 284 w 378"/>
                    <a:gd name="T41" fmla="*/ 425 h 504"/>
                    <a:gd name="T42" fmla="*/ 270 w 378"/>
                    <a:gd name="T43" fmla="*/ 460 h 504"/>
                    <a:gd name="T44" fmla="*/ 249 w 378"/>
                    <a:gd name="T45" fmla="*/ 418 h 504"/>
                    <a:gd name="T46" fmla="*/ 217 w 378"/>
                    <a:gd name="T47" fmla="*/ 436 h 504"/>
                    <a:gd name="T48" fmla="*/ 187 w 378"/>
                    <a:gd name="T49" fmla="*/ 421 h 504"/>
                    <a:gd name="T50" fmla="*/ 157 w 378"/>
                    <a:gd name="T51" fmla="*/ 455 h 504"/>
                    <a:gd name="T52" fmla="*/ 158 w 378"/>
                    <a:gd name="T53" fmla="*/ 396 h 504"/>
                    <a:gd name="T54" fmla="*/ 88 w 378"/>
                    <a:gd name="T55" fmla="*/ 422 h 504"/>
                    <a:gd name="T56" fmla="*/ 22 w 378"/>
                    <a:gd name="T57" fmla="*/ 411 h 504"/>
                    <a:gd name="T58" fmla="*/ 26 w 378"/>
                    <a:gd name="T59" fmla="*/ 427 h 504"/>
                    <a:gd name="T60" fmla="*/ 116 w 378"/>
                    <a:gd name="T61" fmla="*/ 437 h 504"/>
                    <a:gd name="T62" fmla="*/ 142 w 378"/>
                    <a:gd name="T63" fmla="*/ 417 h 504"/>
                    <a:gd name="T64" fmla="*/ 152 w 378"/>
                    <a:gd name="T65" fmla="*/ 472 h 504"/>
                    <a:gd name="T66" fmla="*/ 195 w 378"/>
                    <a:gd name="T67" fmla="*/ 439 h 504"/>
                    <a:gd name="T68" fmla="*/ 201 w 378"/>
                    <a:gd name="T69" fmla="*/ 477 h 504"/>
                    <a:gd name="T70" fmla="*/ 233 w 378"/>
                    <a:gd name="T71" fmla="*/ 470 h 504"/>
                    <a:gd name="T72" fmla="*/ 244 w 378"/>
                    <a:gd name="T73" fmla="*/ 436 h 504"/>
                    <a:gd name="T74" fmla="*/ 265 w 378"/>
                    <a:gd name="T75" fmla="*/ 491 h 504"/>
                    <a:gd name="T76" fmla="*/ 296 w 378"/>
                    <a:gd name="T77" fmla="*/ 455 h 504"/>
                    <a:gd name="T78" fmla="*/ 292 w 378"/>
                    <a:gd name="T79" fmla="*/ 500 h 504"/>
                    <a:gd name="T80" fmla="*/ 229 w 378"/>
                    <a:gd name="T81" fmla="*/ 491 h 504"/>
                    <a:gd name="T82" fmla="*/ 158 w 378"/>
                    <a:gd name="T83" fmla="*/ 481 h 504"/>
                    <a:gd name="T84" fmla="*/ 69 w 378"/>
                    <a:gd name="T85" fmla="*/ 457 h 504"/>
                    <a:gd name="T86" fmla="*/ 12 w 378"/>
                    <a:gd name="T87" fmla="*/ 429 h 504"/>
                    <a:gd name="T88" fmla="*/ 2 w 378"/>
                    <a:gd name="T89" fmla="*/ 351 h 504"/>
                    <a:gd name="T90" fmla="*/ 30 w 378"/>
                    <a:gd name="T91" fmla="*/ 293 h 504"/>
                    <a:gd name="T92" fmla="*/ 64 w 378"/>
                    <a:gd name="T93" fmla="*/ 294 h 504"/>
                    <a:gd name="T94" fmla="*/ 97 w 378"/>
                    <a:gd name="T95" fmla="*/ 304 h 504"/>
                    <a:gd name="T96" fmla="*/ 66 w 378"/>
                    <a:gd name="T97" fmla="*/ 284 h 504"/>
                    <a:gd name="T98" fmla="*/ 69 w 378"/>
                    <a:gd name="T99" fmla="*/ 237 h 504"/>
                    <a:gd name="T100" fmla="*/ 85 w 378"/>
                    <a:gd name="T101" fmla="*/ 251 h 504"/>
                    <a:gd name="T102" fmla="*/ 105 w 378"/>
                    <a:gd name="T103" fmla="*/ 247 h 504"/>
                    <a:gd name="T104" fmla="*/ 90 w 378"/>
                    <a:gd name="T105" fmla="*/ 213 h 504"/>
                    <a:gd name="T106" fmla="*/ 121 w 378"/>
                    <a:gd name="T107" fmla="*/ 161 h 504"/>
                    <a:gd name="T108" fmla="*/ 169 w 378"/>
                    <a:gd name="T109" fmla="*/ 110 h 504"/>
                    <a:gd name="T110" fmla="*/ 198 w 378"/>
                    <a:gd name="T111" fmla="*/ 76 h 504"/>
                    <a:gd name="T112" fmla="*/ 242 w 378"/>
                    <a:gd name="T113" fmla="*/ 31 h 504"/>
                    <a:gd name="T114" fmla="*/ 294 w 378"/>
                    <a:gd name="T115" fmla="*/ 1 h 5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8" h="504">
                      <a:moveTo>
                        <a:pt x="307" y="0"/>
                      </a:moveTo>
                      <a:lnTo>
                        <a:pt x="311" y="0"/>
                      </a:lnTo>
                      <a:lnTo>
                        <a:pt x="315" y="1"/>
                      </a:lnTo>
                      <a:lnTo>
                        <a:pt x="322" y="4"/>
                      </a:lnTo>
                      <a:lnTo>
                        <a:pt x="328" y="7"/>
                      </a:lnTo>
                      <a:lnTo>
                        <a:pt x="334" y="12"/>
                      </a:lnTo>
                      <a:lnTo>
                        <a:pt x="339" y="18"/>
                      </a:lnTo>
                      <a:lnTo>
                        <a:pt x="344" y="25"/>
                      </a:lnTo>
                      <a:lnTo>
                        <a:pt x="346" y="28"/>
                      </a:lnTo>
                      <a:lnTo>
                        <a:pt x="348" y="33"/>
                      </a:lnTo>
                      <a:lnTo>
                        <a:pt x="351" y="42"/>
                      </a:lnTo>
                      <a:lnTo>
                        <a:pt x="353" y="51"/>
                      </a:lnTo>
                      <a:lnTo>
                        <a:pt x="355" y="61"/>
                      </a:lnTo>
                      <a:lnTo>
                        <a:pt x="355" y="72"/>
                      </a:lnTo>
                      <a:lnTo>
                        <a:pt x="356" y="83"/>
                      </a:lnTo>
                      <a:lnTo>
                        <a:pt x="357" y="94"/>
                      </a:lnTo>
                      <a:lnTo>
                        <a:pt x="358" y="106"/>
                      </a:lnTo>
                      <a:lnTo>
                        <a:pt x="360" y="119"/>
                      </a:lnTo>
                      <a:lnTo>
                        <a:pt x="364" y="133"/>
                      </a:lnTo>
                      <a:lnTo>
                        <a:pt x="372" y="160"/>
                      </a:lnTo>
                      <a:lnTo>
                        <a:pt x="375" y="171"/>
                      </a:lnTo>
                      <a:lnTo>
                        <a:pt x="377" y="181"/>
                      </a:lnTo>
                      <a:lnTo>
                        <a:pt x="378" y="189"/>
                      </a:lnTo>
                      <a:lnTo>
                        <a:pt x="378" y="192"/>
                      </a:lnTo>
                      <a:lnTo>
                        <a:pt x="377" y="195"/>
                      </a:lnTo>
                      <a:lnTo>
                        <a:pt x="376" y="197"/>
                      </a:lnTo>
                      <a:lnTo>
                        <a:pt x="375" y="199"/>
                      </a:lnTo>
                      <a:lnTo>
                        <a:pt x="374" y="200"/>
                      </a:lnTo>
                      <a:lnTo>
                        <a:pt x="372" y="200"/>
                      </a:lnTo>
                      <a:lnTo>
                        <a:pt x="368" y="199"/>
                      </a:lnTo>
                      <a:lnTo>
                        <a:pt x="364" y="198"/>
                      </a:lnTo>
                      <a:lnTo>
                        <a:pt x="356" y="194"/>
                      </a:lnTo>
                      <a:lnTo>
                        <a:pt x="353" y="194"/>
                      </a:lnTo>
                      <a:lnTo>
                        <a:pt x="351" y="194"/>
                      </a:lnTo>
                      <a:lnTo>
                        <a:pt x="350" y="194"/>
                      </a:lnTo>
                      <a:lnTo>
                        <a:pt x="348" y="195"/>
                      </a:lnTo>
                      <a:lnTo>
                        <a:pt x="347" y="197"/>
                      </a:lnTo>
                      <a:lnTo>
                        <a:pt x="346" y="201"/>
                      </a:lnTo>
                      <a:lnTo>
                        <a:pt x="344" y="208"/>
                      </a:lnTo>
                      <a:lnTo>
                        <a:pt x="344" y="215"/>
                      </a:lnTo>
                      <a:lnTo>
                        <a:pt x="342" y="229"/>
                      </a:lnTo>
                      <a:lnTo>
                        <a:pt x="341" y="236"/>
                      </a:lnTo>
                      <a:lnTo>
                        <a:pt x="340" y="244"/>
                      </a:lnTo>
                      <a:lnTo>
                        <a:pt x="339" y="251"/>
                      </a:lnTo>
                      <a:lnTo>
                        <a:pt x="337" y="257"/>
                      </a:lnTo>
                      <a:lnTo>
                        <a:pt x="332" y="269"/>
                      </a:lnTo>
                      <a:lnTo>
                        <a:pt x="329" y="278"/>
                      </a:lnTo>
                      <a:lnTo>
                        <a:pt x="325" y="286"/>
                      </a:lnTo>
                      <a:lnTo>
                        <a:pt x="323" y="283"/>
                      </a:lnTo>
                      <a:lnTo>
                        <a:pt x="319" y="276"/>
                      </a:lnTo>
                      <a:lnTo>
                        <a:pt x="317" y="272"/>
                      </a:lnTo>
                      <a:lnTo>
                        <a:pt x="315" y="267"/>
                      </a:lnTo>
                      <a:lnTo>
                        <a:pt x="314" y="263"/>
                      </a:lnTo>
                      <a:lnTo>
                        <a:pt x="314" y="260"/>
                      </a:lnTo>
                      <a:lnTo>
                        <a:pt x="315" y="258"/>
                      </a:lnTo>
                      <a:lnTo>
                        <a:pt x="317" y="254"/>
                      </a:lnTo>
                      <a:lnTo>
                        <a:pt x="321" y="249"/>
                      </a:lnTo>
                      <a:lnTo>
                        <a:pt x="331" y="238"/>
                      </a:lnTo>
                      <a:lnTo>
                        <a:pt x="335" y="234"/>
                      </a:lnTo>
                      <a:lnTo>
                        <a:pt x="336" y="232"/>
                      </a:lnTo>
                      <a:lnTo>
                        <a:pt x="336" y="231"/>
                      </a:lnTo>
                      <a:lnTo>
                        <a:pt x="334" y="231"/>
                      </a:lnTo>
                      <a:lnTo>
                        <a:pt x="328" y="233"/>
                      </a:lnTo>
                      <a:lnTo>
                        <a:pt x="320" y="236"/>
                      </a:lnTo>
                      <a:lnTo>
                        <a:pt x="314" y="238"/>
                      </a:lnTo>
                      <a:lnTo>
                        <a:pt x="304" y="242"/>
                      </a:lnTo>
                      <a:lnTo>
                        <a:pt x="301" y="243"/>
                      </a:lnTo>
                      <a:lnTo>
                        <a:pt x="299" y="246"/>
                      </a:lnTo>
                      <a:lnTo>
                        <a:pt x="298" y="247"/>
                      </a:lnTo>
                      <a:lnTo>
                        <a:pt x="297" y="249"/>
                      </a:lnTo>
                      <a:lnTo>
                        <a:pt x="295" y="254"/>
                      </a:lnTo>
                      <a:lnTo>
                        <a:pt x="294" y="256"/>
                      </a:lnTo>
                      <a:lnTo>
                        <a:pt x="292" y="258"/>
                      </a:lnTo>
                      <a:lnTo>
                        <a:pt x="291" y="258"/>
                      </a:lnTo>
                      <a:lnTo>
                        <a:pt x="288" y="258"/>
                      </a:lnTo>
                      <a:lnTo>
                        <a:pt x="283" y="255"/>
                      </a:lnTo>
                      <a:lnTo>
                        <a:pt x="278" y="252"/>
                      </a:lnTo>
                      <a:lnTo>
                        <a:pt x="272" y="248"/>
                      </a:lnTo>
                      <a:lnTo>
                        <a:pt x="266" y="245"/>
                      </a:lnTo>
                      <a:lnTo>
                        <a:pt x="264" y="244"/>
                      </a:lnTo>
                      <a:lnTo>
                        <a:pt x="262" y="243"/>
                      </a:lnTo>
                      <a:lnTo>
                        <a:pt x="260" y="244"/>
                      </a:lnTo>
                      <a:lnTo>
                        <a:pt x="259" y="245"/>
                      </a:lnTo>
                      <a:lnTo>
                        <a:pt x="258" y="247"/>
                      </a:lnTo>
                      <a:lnTo>
                        <a:pt x="257" y="249"/>
                      </a:lnTo>
                      <a:lnTo>
                        <a:pt x="258" y="251"/>
                      </a:lnTo>
                      <a:lnTo>
                        <a:pt x="259" y="253"/>
                      </a:lnTo>
                      <a:lnTo>
                        <a:pt x="261" y="258"/>
                      </a:lnTo>
                      <a:lnTo>
                        <a:pt x="265" y="262"/>
                      </a:lnTo>
                      <a:lnTo>
                        <a:pt x="267" y="266"/>
                      </a:lnTo>
                      <a:lnTo>
                        <a:pt x="268" y="268"/>
                      </a:lnTo>
                      <a:lnTo>
                        <a:pt x="269" y="270"/>
                      </a:lnTo>
                      <a:lnTo>
                        <a:pt x="269" y="272"/>
                      </a:lnTo>
                      <a:lnTo>
                        <a:pt x="269" y="273"/>
                      </a:lnTo>
                      <a:lnTo>
                        <a:pt x="267" y="275"/>
                      </a:lnTo>
                      <a:lnTo>
                        <a:pt x="265" y="276"/>
                      </a:lnTo>
                      <a:lnTo>
                        <a:pt x="260" y="278"/>
                      </a:lnTo>
                      <a:lnTo>
                        <a:pt x="257" y="278"/>
                      </a:lnTo>
                      <a:lnTo>
                        <a:pt x="254" y="278"/>
                      </a:lnTo>
                      <a:lnTo>
                        <a:pt x="248" y="277"/>
                      </a:lnTo>
                      <a:lnTo>
                        <a:pt x="242" y="276"/>
                      </a:lnTo>
                      <a:lnTo>
                        <a:pt x="237" y="275"/>
                      </a:lnTo>
                      <a:lnTo>
                        <a:pt x="232" y="275"/>
                      </a:lnTo>
                      <a:lnTo>
                        <a:pt x="229" y="275"/>
                      </a:lnTo>
                      <a:lnTo>
                        <a:pt x="228" y="276"/>
                      </a:lnTo>
                      <a:lnTo>
                        <a:pt x="227" y="276"/>
                      </a:lnTo>
                      <a:lnTo>
                        <a:pt x="227" y="277"/>
                      </a:lnTo>
                      <a:lnTo>
                        <a:pt x="226" y="279"/>
                      </a:lnTo>
                      <a:lnTo>
                        <a:pt x="226" y="282"/>
                      </a:lnTo>
                      <a:lnTo>
                        <a:pt x="228" y="284"/>
                      </a:lnTo>
                      <a:lnTo>
                        <a:pt x="230" y="287"/>
                      </a:lnTo>
                      <a:lnTo>
                        <a:pt x="233" y="289"/>
                      </a:lnTo>
                      <a:lnTo>
                        <a:pt x="236" y="291"/>
                      </a:lnTo>
                      <a:lnTo>
                        <a:pt x="241" y="293"/>
                      </a:lnTo>
                      <a:lnTo>
                        <a:pt x="245" y="295"/>
                      </a:lnTo>
                      <a:lnTo>
                        <a:pt x="250" y="296"/>
                      </a:lnTo>
                      <a:lnTo>
                        <a:pt x="254" y="296"/>
                      </a:lnTo>
                      <a:lnTo>
                        <a:pt x="259" y="297"/>
                      </a:lnTo>
                      <a:lnTo>
                        <a:pt x="261" y="298"/>
                      </a:lnTo>
                      <a:lnTo>
                        <a:pt x="262" y="300"/>
                      </a:lnTo>
                      <a:lnTo>
                        <a:pt x="263" y="303"/>
                      </a:lnTo>
                      <a:lnTo>
                        <a:pt x="263" y="307"/>
                      </a:lnTo>
                      <a:lnTo>
                        <a:pt x="263" y="311"/>
                      </a:lnTo>
                      <a:lnTo>
                        <a:pt x="264" y="314"/>
                      </a:lnTo>
                      <a:lnTo>
                        <a:pt x="265" y="316"/>
                      </a:lnTo>
                      <a:lnTo>
                        <a:pt x="266" y="316"/>
                      </a:lnTo>
                      <a:lnTo>
                        <a:pt x="267" y="316"/>
                      </a:lnTo>
                      <a:lnTo>
                        <a:pt x="268" y="316"/>
                      </a:lnTo>
                      <a:lnTo>
                        <a:pt x="269" y="315"/>
                      </a:lnTo>
                      <a:lnTo>
                        <a:pt x="271" y="313"/>
                      </a:lnTo>
                      <a:lnTo>
                        <a:pt x="273" y="309"/>
                      </a:lnTo>
                      <a:lnTo>
                        <a:pt x="275" y="305"/>
                      </a:lnTo>
                      <a:lnTo>
                        <a:pt x="278" y="300"/>
                      </a:lnTo>
                      <a:lnTo>
                        <a:pt x="279" y="298"/>
                      </a:lnTo>
                      <a:lnTo>
                        <a:pt x="281" y="297"/>
                      </a:lnTo>
                      <a:lnTo>
                        <a:pt x="283" y="295"/>
                      </a:lnTo>
                      <a:lnTo>
                        <a:pt x="285" y="294"/>
                      </a:lnTo>
                      <a:lnTo>
                        <a:pt x="290" y="293"/>
                      </a:lnTo>
                      <a:lnTo>
                        <a:pt x="295" y="292"/>
                      </a:lnTo>
                      <a:lnTo>
                        <a:pt x="299" y="292"/>
                      </a:lnTo>
                      <a:lnTo>
                        <a:pt x="307" y="292"/>
                      </a:lnTo>
                      <a:lnTo>
                        <a:pt x="312" y="292"/>
                      </a:lnTo>
                      <a:lnTo>
                        <a:pt x="314" y="293"/>
                      </a:lnTo>
                      <a:lnTo>
                        <a:pt x="315" y="293"/>
                      </a:lnTo>
                      <a:lnTo>
                        <a:pt x="316" y="294"/>
                      </a:lnTo>
                      <a:lnTo>
                        <a:pt x="315" y="296"/>
                      </a:lnTo>
                      <a:lnTo>
                        <a:pt x="314" y="298"/>
                      </a:lnTo>
                      <a:lnTo>
                        <a:pt x="310" y="301"/>
                      </a:lnTo>
                      <a:lnTo>
                        <a:pt x="303" y="308"/>
                      </a:lnTo>
                      <a:lnTo>
                        <a:pt x="300" y="311"/>
                      </a:lnTo>
                      <a:lnTo>
                        <a:pt x="297" y="315"/>
                      </a:lnTo>
                      <a:lnTo>
                        <a:pt x="294" y="318"/>
                      </a:lnTo>
                      <a:lnTo>
                        <a:pt x="293" y="321"/>
                      </a:lnTo>
                      <a:lnTo>
                        <a:pt x="293" y="323"/>
                      </a:lnTo>
                      <a:lnTo>
                        <a:pt x="293" y="324"/>
                      </a:lnTo>
                      <a:lnTo>
                        <a:pt x="293" y="325"/>
                      </a:lnTo>
                      <a:lnTo>
                        <a:pt x="294" y="327"/>
                      </a:lnTo>
                      <a:lnTo>
                        <a:pt x="295" y="328"/>
                      </a:lnTo>
                      <a:lnTo>
                        <a:pt x="296" y="328"/>
                      </a:lnTo>
                      <a:lnTo>
                        <a:pt x="299" y="329"/>
                      </a:lnTo>
                      <a:lnTo>
                        <a:pt x="302" y="328"/>
                      </a:lnTo>
                      <a:lnTo>
                        <a:pt x="306" y="327"/>
                      </a:lnTo>
                      <a:lnTo>
                        <a:pt x="309" y="324"/>
                      </a:lnTo>
                      <a:lnTo>
                        <a:pt x="313" y="321"/>
                      </a:lnTo>
                      <a:lnTo>
                        <a:pt x="316" y="318"/>
                      </a:lnTo>
                      <a:lnTo>
                        <a:pt x="318" y="314"/>
                      </a:lnTo>
                      <a:lnTo>
                        <a:pt x="319" y="313"/>
                      </a:lnTo>
                      <a:lnTo>
                        <a:pt x="320" y="311"/>
                      </a:lnTo>
                      <a:lnTo>
                        <a:pt x="323" y="308"/>
                      </a:lnTo>
                      <a:lnTo>
                        <a:pt x="327" y="305"/>
                      </a:lnTo>
                      <a:lnTo>
                        <a:pt x="332" y="303"/>
                      </a:lnTo>
                      <a:lnTo>
                        <a:pt x="336" y="301"/>
                      </a:lnTo>
                      <a:lnTo>
                        <a:pt x="340" y="301"/>
                      </a:lnTo>
                      <a:lnTo>
                        <a:pt x="343" y="301"/>
                      </a:lnTo>
                      <a:lnTo>
                        <a:pt x="345" y="302"/>
                      </a:lnTo>
                      <a:lnTo>
                        <a:pt x="346" y="302"/>
                      </a:lnTo>
                      <a:lnTo>
                        <a:pt x="346" y="304"/>
                      </a:lnTo>
                      <a:lnTo>
                        <a:pt x="347" y="305"/>
                      </a:lnTo>
                      <a:lnTo>
                        <a:pt x="347" y="308"/>
                      </a:lnTo>
                      <a:lnTo>
                        <a:pt x="345" y="312"/>
                      </a:lnTo>
                      <a:lnTo>
                        <a:pt x="343" y="316"/>
                      </a:lnTo>
                      <a:lnTo>
                        <a:pt x="341" y="320"/>
                      </a:lnTo>
                      <a:lnTo>
                        <a:pt x="337" y="325"/>
                      </a:lnTo>
                      <a:lnTo>
                        <a:pt x="333" y="329"/>
                      </a:lnTo>
                      <a:lnTo>
                        <a:pt x="328" y="334"/>
                      </a:lnTo>
                      <a:lnTo>
                        <a:pt x="326" y="336"/>
                      </a:lnTo>
                      <a:lnTo>
                        <a:pt x="324" y="339"/>
                      </a:lnTo>
                      <a:lnTo>
                        <a:pt x="320" y="344"/>
                      </a:lnTo>
                      <a:lnTo>
                        <a:pt x="317" y="349"/>
                      </a:lnTo>
                      <a:lnTo>
                        <a:pt x="315" y="355"/>
                      </a:lnTo>
                      <a:lnTo>
                        <a:pt x="313" y="361"/>
                      </a:lnTo>
                      <a:lnTo>
                        <a:pt x="312" y="368"/>
                      </a:lnTo>
                      <a:lnTo>
                        <a:pt x="311" y="375"/>
                      </a:lnTo>
                      <a:lnTo>
                        <a:pt x="310" y="384"/>
                      </a:lnTo>
                      <a:lnTo>
                        <a:pt x="309" y="400"/>
                      </a:lnTo>
                      <a:lnTo>
                        <a:pt x="308" y="413"/>
                      </a:lnTo>
                      <a:lnTo>
                        <a:pt x="306" y="420"/>
                      </a:lnTo>
                      <a:lnTo>
                        <a:pt x="305" y="425"/>
                      </a:lnTo>
                      <a:lnTo>
                        <a:pt x="300" y="439"/>
                      </a:lnTo>
                      <a:lnTo>
                        <a:pt x="299" y="441"/>
                      </a:lnTo>
                      <a:lnTo>
                        <a:pt x="298" y="442"/>
                      </a:lnTo>
                      <a:lnTo>
                        <a:pt x="296" y="442"/>
                      </a:lnTo>
                      <a:lnTo>
                        <a:pt x="295" y="442"/>
                      </a:lnTo>
                      <a:lnTo>
                        <a:pt x="294" y="440"/>
                      </a:lnTo>
                      <a:lnTo>
                        <a:pt x="292" y="438"/>
                      </a:lnTo>
                      <a:lnTo>
                        <a:pt x="290" y="432"/>
                      </a:lnTo>
                      <a:lnTo>
                        <a:pt x="288" y="428"/>
                      </a:lnTo>
                      <a:lnTo>
                        <a:pt x="286" y="425"/>
                      </a:lnTo>
                      <a:lnTo>
                        <a:pt x="285" y="424"/>
                      </a:lnTo>
                      <a:lnTo>
                        <a:pt x="284" y="425"/>
                      </a:lnTo>
                      <a:lnTo>
                        <a:pt x="283" y="427"/>
                      </a:lnTo>
                      <a:lnTo>
                        <a:pt x="283" y="430"/>
                      </a:lnTo>
                      <a:lnTo>
                        <a:pt x="280" y="446"/>
                      </a:lnTo>
                      <a:lnTo>
                        <a:pt x="278" y="452"/>
                      </a:lnTo>
                      <a:lnTo>
                        <a:pt x="276" y="457"/>
                      </a:lnTo>
                      <a:lnTo>
                        <a:pt x="275" y="459"/>
                      </a:lnTo>
                      <a:lnTo>
                        <a:pt x="274" y="460"/>
                      </a:lnTo>
                      <a:lnTo>
                        <a:pt x="272" y="461"/>
                      </a:lnTo>
                      <a:lnTo>
                        <a:pt x="271" y="461"/>
                      </a:lnTo>
                      <a:lnTo>
                        <a:pt x="270" y="460"/>
                      </a:lnTo>
                      <a:lnTo>
                        <a:pt x="268" y="459"/>
                      </a:lnTo>
                      <a:lnTo>
                        <a:pt x="265" y="454"/>
                      </a:lnTo>
                      <a:lnTo>
                        <a:pt x="262" y="447"/>
                      </a:lnTo>
                      <a:lnTo>
                        <a:pt x="260" y="440"/>
                      </a:lnTo>
                      <a:lnTo>
                        <a:pt x="257" y="426"/>
                      </a:lnTo>
                      <a:lnTo>
                        <a:pt x="255" y="421"/>
                      </a:lnTo>
                      <a:lnTo>
                        <a:pt x="254" y="420"/>
                      </a:lnTo>
                      <a:lnTo>
                        <a:pt x="253" y="419"/>
                      </a:lnTo>
                      <a:lnTo>
                        <a:pt x="251" y="418"/>
                      </a:lnTo>
                      <a:lnTo>
                        <a:pt x="249" y="418"/>
                      </a:lnTo>
                      <a:lnTo>
                        <a:pt x="247" y="419"/>
                      </a:lnTo>
                      <a:lnTo>
                        <a:pt x="244" y="421"/>
                      </a:lnTo>
                      <a:lnTo>
                        <a:pt x="235" y="430"/>
                      </a:lnTo>
                      <a:lnTo>
                        <a:pt x="231" y="433"/>
                      </a:lnTo>
                      <a:lnTo>
                        <a:pt x="228" y="436"/>
                      </a:lnTo>
                      <a:lnTo>
                        <a:pt x="226" y="437"/>
                      </a:lnTo>
                      <a:lnTo>
                        <a:pt x="224" y="438"/>
                      </a:lnTo>
                      <a:lnTo>
                        <a:pt x="223" y="438"/>
                      </a:lnTo>
                      <a:lnTo>
                        <a:pt x="221" y="438"/>
                      </a:lnTo>
                      <a:lnTo>
                        <a:pt x="217" y="436"/>
                      </a:lnTo>
                      <a:lnTo>
                        <a:pt x="212" y="431"/>
                      </a:lnTo>
                      <a:lnTo>
                        <a:pt x="204" y="422"/>
                      </a:lnTo>
                      <a:lnTo>
                        <a:pt x="200" y="418"/>
                      </a:lnTo>
                      <a:lnTo>
                        <a:pt x="197" y="416"/>
                      </a:lnTo>
                      <a:lnTo>
                        <a:pt x="194" y="415"/>
                      </a:lnTo>
                      <a:lnTo>
                        <a:pt x="193" y="415"/>
                      </a:lnTo>
                      <a:lnTo>
                        <a:pt x="191" y="416"/>
                      </a:lnTo>
                      <a:lnTo>
                        <a:pt x="190" y="417"/>
                      </a:lnTo>
                      <a:lnTo>
                        <a:pt x="189" y="419"/>
                      </a:lnTo>
                      <a:lnTo>
                        <a:pt x="187" y="421"/>
                      </a:lnTo>
                      <a:lnTo>
                        <a:pt x="186" y="424"/>
                      </a:lnTo>
                      <a:lnTo>
                        <a:pt x="183" y="431"/>
                      </a:lnTo>
                      <a:lnTo>
                        <a:pt x="179" y="438"/>
                      </a:lnTo>
                      <a:lnTo>
                        <a:pt x="174" y="444"/>
                      </a:lnTo>
                      <a:lnTo>
                        <a:pt x="170" y="449"/>
                      </a:lnTo>
                      <a:lnTo>
                        <a:pt x="166" y="453"/>
                      </a:lnTo>
                      <a:lnTo>
                        <a:pt x="162" y="456"/>
                      </a:lnTo>
                      <a:lnTo>
                        <a:pt x="159" y="457"/>
                      </a:lnTo>
                      <a:lnTo>
                        <a:pt x="158" y="456"/>
                      </a:lnTo>
                      <a:lnTo>
                        <a:pt x="157" y="455"/>
                      </a:lnTo>
                      <a:lnTo>
                        <a:pt x="157" y="453"/>
                      </a:lnTo>
                      <a:lnTo>
                        <a:pt x="157" y="451"/>
                      </a:lnTo>
                      <a:lnTo>
                        <a:pt x="158" y="443"/>
                      </a:lnTo>
                      <a:lnTo>
                        <a:pt x="161" y="421"/>
                      </a:lnTo>
                      <a:lnTo>
                        <a:pt x="162" y="411"/>
                      </a:lnTo>
                      <a:lnTo>
                        <a:pt x="162" y="406"/>
                      </a:lnTo>
                      <a:lnTo>
                        <a:pt x="162" y="402"/>
                      </a:lnTo>
                      <a:lnTo>
                        <a:pt x="161" y="399"/>
                      </a:lnTo>
                      <a:lnTo>
                        <a:pt x="159" y="397"/>
                      </a:lnTo>
                      <a:lnTo>
                        <a:pt x="158" y="396"/>
                      </a:lnTo>
                      <a:lnTo>
                        <a:pt x="156" y="395"/>
                      </a:lnTo>
                      <a:lnTo>
                        <a:pt x="155" y="396"/>
                      </a:lnTo>
                      <a:lnTo>
                        <a:pt x="143" y="399"/>
                      </a:lnTo>
                      <a:lnTo>
                        <a:pt x="131" y="403"/>
                      </a:lnTo>
                      <a:lnTo>
                        <a:pt x="118" y="408"/>
                      </a:lnTo>
                      <a:lnTo>
                        <a:pt x="104" y="416"/>
                      </a:lnTo>
                      <a:lnTo>
                        <a:pt x="100" y="417"/>
                      </a:lnTo>
                      <a:lnTo>
                        <a:pt x="96" y="419"/>
                      </a:lnTo>
                      <a:lnTo>
                        <a:pt x="92" y="421"/>
                      </a:lnTo>
                      <a:lnTo>
                        <a:pt x="88" y="422"/>
                      </a:lnTo>
                      <a:lnTo>
                        <a:pt x="80" y="425"/>
                      </a:lnTo>
                      <a:lnTo>
                        <a:pt x="72" y="426"/>
                      </a:lnTo>
                      <a:lnTo>
                        <a:pt x="64" y="427"/>
                      </a:lnTo>
                      <a:lnTo>
                        <a:pt x="57" y="427"/>
                      </a:lnTo>
                      <a:lnTo>
                        <a:pt x="50" y="426"/>
                      </a:lnTo>
                      <a:lnTo>
                        <a:pt x="44" y="424"/>
                      </a:lnTo>
                      <a:lnTo>
                        <a:pt x="39" y="422"/>
                      </a:lnTo>
                      <a:lnTo>
                        <a:pt x="34" y="419"/>
                      </a:lnTo>
                      <a:lnTo>
                        <a:pt x="25" y="413"/>
                      </a:lnTo>
                      <a:lnTo>
                        <a:pt x="22" y="411"/>
                      </a:lnTo>
                      <a:lnTo>
                        <a:pt x="20" y="410"/>
                      </a:lnTo>
                      <a:lnTo>
                        <a:pt x="19" y="410"/>
                      </a:lnTo>
                      <a:lnTo>
                        <a:pt x="18" y="410"/>
                      </a:lnTo>
                      <a:lnTo>
                        <a:pt x="18" y="412"/>
                      </a:lnTo>
                      <a:lnTo>
                        <a:pt x="18" y="413"/>
                      </a:lnTo>
                      <a:lnTo>
                        <a:pt x="18" y="415"/>
                      </a:lnTo>
                      <a:lnTo>
                        <a:pt x="19" y="418"/>
                      </a:lnTo>
                      <a:lnTo>
                        <a:pt x="20" y="420"/>
                      </a:lnTo>
                      <a:lnTo>
                        <a:pt x="22" y="422"/>
                      </a:lnTo>
                      <a:lnTo>
                        <a:pt x="26" y="427"/>
                      </a:lnTo>
                      <a:lnTo>
                        <a:pt x="30" y="431"/>
                      </a:lnTo>
                      <a:lnTo>
                        <a:pt x="36" y="436"/>
                      </a:lnTo>
                      <a:lnTo>
                        <a:pt x="42" y="439"/>
                      </a:lnTo>
                      <a:lnTo>
                        <a:pt x="48" y="442"/>
                      </a:lnTo>
                      <a:lnTo>
                        <a:pt x="54" y="443"/>
                      </a:lnTo>
                      <a:lnTo>
                        <a:pt x="71" y="443"/>
                      </a:lnTo>
                      <a:lnTo>
                        <a:pt x="83" y="442"/>
                      </a:lnTo>
                      <a:lnTo>
                        <a:pt x="95" y="441"/>
                      </a:lnTo>
                      <a:lnTo>
                        <a:pt x="106" y="439"/>
                      </a:lnTo>
                      <a:lnTo>
                        <a:pt x="116" y="437"/>
                      </a:lnTo>
                      <a:lnTo>
                        <a:pt x="121" y="436"/>
                      </a:lnTo>
                      <a:lnTo>
                        <a:pt x="124" y="433"/>
                      </a:lnTo>
                      <a:lnTo>
                        <a:pt x="127" y="432"/>
                      </a:lnTo>
                      <a:lnTo>
                        <a:pt x="129" y="430"/>
                      </a:lnTo>
                      <a:lnTo>
                        <a:pt x="134" y="423"/>
                      </a:lnTo>
                      <a:lnTo>
                        <a:pt x="138" y="417"/>
                      </a:lnTo>
                      <a:lnTo>
                        <a:pt x="139" y="415"/>
                      </a:lnTo>
                      <a:lnTo>
                        <a:pt x="141" y="415"/>
                      </a:lnTo>
                      <a:lnTo>
                        <a:pt x="141" y="416"/>
                      </a:lnTo>
                      <a:lnTo>
                        <a:pt x="142" y="417"/>
                      </a:lnTo>
                      <a:lnTo>
                        <a:pt x="142" y="421"/>
                      </a:lnTo>
                      <a:lnTo>
                        <a:pt x="141" y="433"/>
                      </a:lnTo>
                      <a:lnTo>
                        <a:pt x="140" y="445"/>
                      </a:lnTo>
                      <a:lnTo>
                        <a:pt x="139" y="450"/>
                      </a:lnTo>
                      <a:lnTo>
                        <a:pt x="139" y="454"/>
                      </a:lnTo>
                      <a:lnTo>
                        <a:pt x="140" y="458"/>
                      </a:lnTo>
                      <a:lnTo>
                        <a:pt x="142" y="462"/>
                      </a:lnTo>
                      <a:lnTo>
                        <a:pt x="147" y="468"/>
                      </a:lnTo>
                      <a:lnTo>
                        <a:pt x="149" y="470"/>
                      </a:lnTo>
                      <a:lnTo>
                        <a:pt x="152" y="472"/>
                      </a:lnTo>
                      <a:lnTo>
                        <a:pt x="155" y="473"/>
                      </a:lnTo>
                      <a:lnTo>
                        <a:pt x="158" y="473"/>
                      </a:lnTo>
                      <a:lnTo>
                        <a:pt x="161" y="472"/>
                      </a:lnTo>
                      <a:lnTo>
                        <a:pt x="164" y="471"/>
                      </a:lnTo>
                      <a:lnTo>
                        <a:pt x="168" y="467"/>
                      </a:lnTo>
                      <a:lnTo>
                        <a:pt x="172" y="463"/>
                      </a:lnTo>
                      <a:lnTo>
                        <a:pt x="182" y="451"/>
                      </a:lnTo>
                      <a:lnTo>
                        <a:pt x="186" y="446"/>
                      </a:lnTo>
                      <a:lnTo>
                        <a:pt x="191" y="442"/>
                      </a:lnTo>
                      <a:lnTo>
                        <a:pt x="195" y="439"/>
                      </a:lnTo>
                      <a:lnTo>
                        <a:pt x="197" y="439"/>
                      </a:lnTo>
                      <a:lnTo>
                        <a:pt x="198" y="440"/>
                      </a:lnTo>
                      <a:lnTo>
                        <a:pt x="199" y="441"/>
                      </a:lnTo>
                      <a:lnTo>
                        <a:pt x="200" y="443"/>
                      </a:lnTo>
                      <a:lnTo>
                        <a:pt x="201" y="446"/>
                      </a:lnTo>
                      <a:lnTo>
                        <a:pt x="201" y="448"/>
                      </a:lnTo>
                      <a:lnTo>
                        <a:pt x="200" y="462"/>
                      </a:lnTo>
                      <a:lnTo>
                        <a:pt x="200" y="469"/>
                      </a:lnTo>
                      <a:lnTo>
                        <a:pt x="200" y="475"/>
                      </a:lnTo>
                      <a:lnTo>
                        <a:pt x="201" y="477"/>
                      </a:lnTo>
                      <a:lnTo>
                        <a:pt x="202" y="479"/>
                      </a:lnTo>
                      <a:lnTo>
                        <a:pt x="204" y="480"/>
                      </a:lnTo>
                      <a:lnTo>
                        <a:pt x="206" y="480"/>
                      </a:lnTo>
                      <a:lnTo>
                        <a:pt x="211" y="480"/>
                      </a:lnTo>
                      <a:lnTo>
                        <a:pt x="216" y="479"/>
                      </a:lnTo>
                      <a:lnTo>
                        <a:pt x="221" y="478"/>
                      </a:lnTo>
                      <a:lnTo>
                        <a:pt x="226" y="476"/>
                      </a:lnTo>
                      <a:lnTo>
                        <a:pt x="230" y="473"/>
                      </a:lnTo>
                      <a:lnTo>
                        <a:pt x="231" y="472"/>
                      </a:lnTo>
                      <a:lnTo>
                        <a:pt x="233" y="470"/>
                      </a:lnTo>
                      <a:lnTo>
                        <a:pt x="234" y="466"/>
                      </a:lnTo>
                      <a:lnTo>
                        <a:pt x="234" y="462"/>
                      </a:lnTo>
                      <a:lnTo>
                        <a:pt x="234" y="457"/>
                      </a:lnTo>
                      <a:lnTo>
                        <a:pt x="234" y="451"/>
                      </a:lnTo>
                      <a:lnTo>
                        <a:pt x="235" y="446"/>
                      </a:lnTo>
                      <a:lnTo>
                        <a:pt x="236" y="442"/>
                      </a:lnTo>
                      <a:lnTo>
                        <a:pt x="238" y="438"/>
                      </a:lnTo>
                      <a:lnTo>
                        <a:pt x="240" y="436"/>
                      </a:lnTo>
                      <a:lnTo>
                        <a:pt x="242" y="434"/>
                      </a:lnTo>
                      <a:lnTo>
                        <a:pt x="244" y="436"/>
                      </a:lnTo>
                      <a:lnTo>
                        <a:pt x="245" y="436"/>
                      </a:lnTo>
                      <a:lnTo>
                        <a:pt x="247" y="438"/>
                      </a:lnTo>
                      <a:lnTo>
                        <a:pt x="248" y="440"/>
                      </a:lnTo>
                      <a:lnTo>
                        <a:pt x="250" y="446"/>
                      </a:lnTo>
                      <a:lnTo>
                        <a:pt x="254" y="463"/>
                      </a:lnTo>
                      <a:lnTo>
                        <a:pt x="256" y="473"/>
                      </a:lnTo>
                      <a:lnTo>
                        <a:pt x="258" y="481"/>
                      </a:lnTo>
                      <a:lnTo>
                        <a:pt x="261" y="487"/>
                      </a:lnTo>
                      <a:lnTo>
                        <a:pt x="263" y="490"/>
                      </a:lnTo>
                      <a:lnTo>
                        <a:pt x="265" y="491"/>
                      </a:lnTo>
                      <a:lnTo>
                        <a:pt x="269" y="493"/>
                      </a:lnTo>
                      <a:lnTo>
                        <a:pt x="273" y="494"/>
                      </a:lnTo>
                      <a:lnTo>
                        <a:pt x="276" y="493"/>
                      </a:lnTo>
                      <a:lnTo>
                        <a:pt x="279" y="492"/>
                      </a:lnTo>
                      <a:lnTo>
                        <a:pt x="281" y="489"/>
                      </a:lnTo>
                      <a:lnTo>
                        <a:pt x="284" y="484"/>
                      </a:lnTo>
                      <a:lnTo>
                        <a:pt x="288" y="472"/>
                      </a:lnTo>
                      <a:lnTo>
                        <a:pt x="291" y="465"/>
                      </a:lnTo>
                      <a:lnTo>
                        <a:pt x="294" y="459"/>
                      </a:lnTo>
                      <a:lnTo>
                        <a:pt x="296" y="455"/>
                      </a:lnTo>
                      <a:lnTo>
                        <a:pt x="299" y="453"/>
                      </a:lnTo>
                      <a:lnTo>
                        <a:pt x="301" y="451"/>
                      </a:lnTo>
                      <a:lnTo>
                        <a:pt x="302" y="450"/>
                      </a:lnTo>
                      <a:lnTo>
                        <a:pt x="304" y="450"/>
                      </a:lnTo>
                      <a:lnTo>
                        <a:pt x="303" y="458"/>
                      </a:lnTo>
                      <a:lnTo>
                        <a:pt x="300" y="475"/>
                      </a:lnTo>
                      <a:lnTo>
                        <a:pt x="298" y="485"/>
                      </a:lnTo>
                      <a:lnTo>
                        <a:pt x="295" y="494"/>
                      </a:lnTo>
                      <a:lnTo>
                        <a:pt x="294" y="498"/>
                      </a:lnTo>
                      <a:lnTo>
                        <a:pt x="292" y="500"/>
                      </a:lnTo>
                      <a:lnTo>
                        <a:pt x="290" y="503"/>
                      </a:lnTo>
                      <a:lnTo>
                        <a:pt x="289" y="503"/>
                      </a:lnTo>
                      <a:lnTo>
                        <a:pt x="288" y="504"/>
                      </a:lnTo>
                      <a:lnTo>
                        <a:pt x="286" y="504"/>
                      </a:lnTo>
                      <a:lnTo>
                        <a:pt x="283" y="504"/>
                      </a:lnTo>
                      <a:lnTo>
                        <a:pt x="275" y="502"/>
                      </a:lnTo>
                      <a:lnTo>
                        <a:pt x="265" y="500"/>
                      </a:lnTo>
                      <a:lnTo>
                        <a:pt x="254" y="497"/>
                      </a:lnTo>
                      <a:lnTo>
                        <a:pt x="242" y="494"/>
                      </a:lnTo>
                      <a:lnTo>
                        <a:pt x="229" y="491"/>
                      </a:lnTo>
                      <a:lnTo>
                        <a:pt x="223" y="490"/>
                      </a:lnTo>
                      <a:lnTo>
                        <a:pt x="217" y="489"/>
                      </a:lnTo>
                      <a:lnTo>
                        <a:pt x="211" y="489"/>
                      </a:lnTo>
                      <a:lnTo>
                        <a:pt x="206" y="489"/>
                      </a:lnTo>
                      <a:lnTo>
                        <a:pt x="200" y="489"/>
                      </a:lnTo>
                      <a:lnTo>
                        <a:pt x="194" y="489"/>
                      </a:lnTo>
                      <a:lnTo>
                        <a:pt x="189" y="488"/>
                      </a:lnTo>
                      <a:lnTo>
                        <a:pt x="182" y="487"/>
                      </a:lnTo>
                      <a:lnTo>
                        <a:pt x="170" y="484"/>
                      </a:lnTo>
                      <a:lnTo>
                        <a:pt x="158" y="481"/>
                      </a:lnTo>
                      <a:lnTo>
                        <a:pt x="146" y="477"/>
                      </a:lnTo>
                      <a:lnTo>
                        <a:pt x="136" y="473"/>
                      </a:lnTo>
                      <a:lnTo>
                        <a:pt x="126" y="469"/>
                      </a:lnTo>
                      <a:lnTo>
                        <a:pt x="119" y="465"/>
                      </a:lnTo>
                      <a:lnTo>
                        <a:pt x="113" y="462"/>
                      </a:lnTo>
                      <a:lnTo>
                        <a:pt x="107" y="460"/>
                      </a:lnTo>
                      <a:lnTo>
                        <a:pt x="101" y="459"/>
                      </a:lnTo>
                      <a:lnTo>
                        <a:pt x="95" y="459"/>
                      </a:lnTo>
                      <a:lnTo>
                        <a:pt x="79" y="458"/>
                      </a:lnTo>
                      <a:lnTo>
                        <a:pt x="69" y="457"/>
                      </a:lnTo>
                      <a:lnTo>
                        <a:pt x="57" y="456"/>
                      </a:lnTo>
                      <a:lnTo>
                        <a:pt x="51" y="455"/>
                      </a:lnTo>
                      <a:lnTo>
                        <a:pt x="45" y="454"/>
                      </a:lnTo>
                      <a:lnTo>
                        <a:pt x="40" y="452"/>
                      </a:lnTo>
                      <a:lnTo>
                        <a:pt x="35" y="449"/>
                      </a:lnTo>
                      <a:lnTo>
                        <a:pt x="30" y="447"/>
                      </a:lnTo>
                      <a:lnTo>
                        <a:pt x="26" y="444"/>
                      </a:lnTo>
                      <a:lnTo>
                        <a:pt x="22" y="440"/>
                      </a:lnTo>
                      <a:lnTo>
                        <a:pt x="18" y="437"/>
                      </a:lnTo>
                      <a:lnTo>
                        <a:pt x="12" y="429"/>
                      </a:lnTo>
                      <a:lnTo>
                        <a:pt x="9" y="425"/>
                      </a:lnTo>
                      <a:lnTo>
                        <a:pt x="7" y="421"/>
                      </a:lnTo>
                      <a:lnTo>
                        <a:pt x="4" y="413"/>
                      </a:lnTo>
                      <a:lnTo>
                        <a:pt x="2" y="406"/>
                      </a:lnTo>
                      <a:lnTo>
                        <a:pt x="2" y="398"/>
                      </a:lnTo>
                      <a:lnTo>
                        <a:pt x="1" y="389"/>
                      </a:lnTo>
                      <a:lnTo>
                        <a:pt x="0" y="379"/>
                      </a:lnTo>
                      <a:lnTo>
                        <a:pt x="0" y="370"/>
                      </a:lnTo>
                      <a:lnTo>
                        <a:pt x="1" y="360"/>
                      </a:lnTo>
                      <a:lnTo>
                        <a:pt x="2" y="351"/>
                      </a:lnTo>
                      <a:lnTo>
                        <a:pt x="4" y="344"/>
                      </a:lnTo>
                      <a:lnTo>
                        <a:pt x="5" y="340"/>
                      </a:lnTo>
                      <a:lnTo>
                        <a:pt x="7" y="338"/>
                      </a:lnTo>
                      <a:lnTo>
                        <a:pt x="10" y="332"/>
                      </a:lnTo>
                      <a:lnTo>
                        <a:pt x="14" y="324"/>
                      </a:lnTo>
                      <a:lnTo>
                        <a:pt x="21" y="308"/>
                      </a:lnTo>
                      <a:lnTo>
                        <a:pt x="24" y="300"/>
                      </a:lnTo>
                      <a:lnTo>
                        <a:pt x="26" y="297"/>
                      </a:lnTo>
                      <a:lnTo>
                        <a:pt x="28" y="295"/>
                      </a:lnTo>
                      <a:lnTo>
                        <a:pt x="30" y="293"/>
                      </a:lnTo>
                      <a:lnTo>
                        <a:pt x="33" y="291"/>
                      </a:lnTo>
                      <a:lnTo>
                        <a:pt x="35" y="291"/>
                      </a:lnTo>
                      <a:lnTo>
                        <a:pt x="38" y="291"/>
                      </a:lnTo>
                      <a:lnTo>
                        <a:pt x="40" y="292"/>
                      </a:lnTo>
                      <a:lnTo>
                        <a:pt x="43" y="293"/>
                      </a:lnTo>
                      <a:lnTo>
                        <a:pt x="47" y="293"/>
                      </a:lnTo>
                      <a:lnTo>
                        <a:pt x="55" y="292"/>
                      </a:lnTo>
                      <a:lnTo>
                        <a:pt x="58" y="292"/>
                      </a:lnTo>
                      <a:lnTo>
                        <a:pt x="61" y="292"/>
                      </a:lnTo>
                      <a:lnTo>
                        <a:pt x="64" y="294"/>
                      </a:lnTo>
                      <a:lnTo>
                        <a:pt x="66" y="298"/>
                      </a:lnTo>
                      <a:lnTo>
                        <a:pt x="68" y="300"/>
                      </a:lnTo>
                      <a:lnTo>
                        <a:pt x="70" y="302"/>
                      </a:lnTo>
                      <a:lnTo>
                        <a:pt x="73" y="304"/>
                      </a:lnTo>
                      <a:lnTo>
                        <a:pt x="77" y="305"/>
                      </a:lnTo>
                      <a:lnTo>
                        <a:pt x="80" y="305"/>
                      </a:lnTo>
                      <a:lnTo>
                        <a:pt x="84" y="306"/>
                      </a:lnTo>
                      <a:lnTo>
                        <a:pt x="88" y="306"/>
                      </a:lnTo>
                      <a:lnTo>
                        <a:pt x="91" y="306"/>
                      </a:lnTo>
                      <a:lnTo>
                        <a:pt x="97" y="304"/>
                      </a:lnTo>
                      <a:lnTo>
                        <a:pt x="98" y="304"/>
                      </a:lnTo>
                      <a:lnTo>
                        <a:pt x="99" y="302"/>
                      </a:lnTo>
                      <a:lnTo>
                        <a:pt x="98" y="301"/>
                      </a:lnTo>
                      <a:lnTo>
                        <a:pt x="96" y="299"/>
                      </a:lnTo>
                      <a:lnTo>
                        <a:pt x="93" y="298"/>
                      </a:lnTo>
                      <a:lnTo>
                        <a:pt x="88" y="296"/>
                      </a:lnTo>
                      <a:lnTo>
                        <a:pt x="78" y="292"/>
                      </a:lnTo>
                      <a:lnTo>
                        <a:pt x="74" y="290"/>
                      </a:lnTo>
                      <a:lnTo>
                        <a:pt x="71" y="288"/>
                      </a:lnTo>
                      <a:lnTo>
                        <a:pt x="66" y="284"/>
                      </a:lnTo>
                      <a:lnTo>
                        <a:pt x="64" y="282"/>
                      </a:lnTo>
                      <a:lnTo>
                        <a:pt x="63" y="280"/>
                      </a:lnTo>
                      <a:lnTo>
                        <a:pt x="61" y="276"/>
                      </a:lnTo>
                      <a:lnTo>
                        <a:pt x="61" y="271"/>
                      </a:lnTo>
                      <a:lnTo>
                        <a:pt x="61" y="261"/>
                      </a:lnTo>
                      <a:lnTo>
                        <a:pt x="61" y="255"/>
                      </a:lnTo>
                      <a:lnTo>
                        <a:pt x="62" y="250"/>
                      </a:lnTo>
                      <a:lnTo>
                        <a:pt x="64" y="245"/>
                      </a:lnTo>
                      <a:lnTo>
                        <a:pt x="66" y="241"/>
                      </a:lnTo>
                      <a:lnTo>
                        <a:pt x="69" y="237"/>
                      </a:lnTo>
                      <a:lnTo>
                        <a:pt x="70" y="236"/>
                      </a:lnTo>
                      <a:lnTo>
                        <a:pt x="71" y="236"/>
                      </a:lnTo>
                      <a:lnTo>
                        <a:pt x="72" y="235"/>
                      </a:lnTo>
                      <a:lnTo>
                        <a:pt x="73" y="235"/>
                      </a:lnTo>
                      <a:lnTo>
                        <a:pt x="74" y="236"/>
                      </a:lnTo>
                      <a:lnTo>
                        <a:pt x="75" y="237"/>
                      </a:lnTo>
                      <a:lnTo>
                        <a:pt x="77" y="241"/>
                      </a:lnTo>
                      <a:lnTo>
                        <a:pt x="79" y="244"/>
                      </a:lnTo>
                      <a:lnTo>
                        <a:pt x="82" y="247"/>
                      </a:lnTo>
                      <a:lnTo>
                        <a:pt x="85" y="251"/>
                      </a:lnTo>
                      <a:lnTo>
                        <a:pt x="89" y="253"/>
                      </a:lnTo>
                      <a:lnTo>
                        <a:pt x="92" y="255"/>
                      </a:lnTo>
                      <a:lnTo>
                        <a:pt x="94" y="256"/>
                      </a:lnTo>
                      <a:lnTo>
                        <a:pt x="96" y="256"/>
                      </a:lnTo>
                      <a:lnTo>
                        <a:pt x="98" y="256"/>
                      </a:lnTo>
                      <a:lnTo>
                        <a:pt x="99" y="256"/>
                      </a:lnTo>
                      <a:lnTo>
                        <a:pt x="102" y="255"/>
                      </a:lnTo>
                      <a:lnTo>
                        <a:pt x="104" y="253"/>
                      </a:lnTo>
                      <a:lnTo>
                        <a:pt x="105" y="250"/>
                      </a:lnTo>
                      <a:lnTo>
                        <a:pt x="105" y="247"/>
                      </a:lnTo>
                      <a:lnTo>
                        <a:pt x="104" y="244"/>
                      </a:lnTo>
                      <a:lnTo>
                        <a:pt x="103" y="240"/>
                      </a:lnTo>
                      <a:lnTo>
                        <a:pt x="100" y="237"/>
                      </a:lnTo>
                      <a:lnTo>
                        <a:pt x="96" y="233"/>
                      </a:lnTo>
                      <a:lnTo>
                        <a:pt x="94" y="231"/>
                      </a:lnTo>
                      <a:lnTo>
                        <a:pt x="92" y="228"/>
                      </a:lnTo>
                      <a:lnTo>
                        <a:pt x="91" y="225"/>
                      </a:lnTo>
                      <a:lnTo>
                        <a:pt x="90" y="222"/>
                      </a:lnTo>
                      <a:lnTo>
                        <a:pt x="90" y="218"/>
                      </a:lnTo>
                      <a:lnTo>
                        <a:pt x="90" y="213"/>
                      </a:lnTo>
                      <a:lnTo>
                        <a:pt x="90" y="209"/>
                      </a:lnTo>
                      <a:lnTo>
                        <a:pt x="90" y="205"/>
                      </a:lnTo>
                      <a:lnTo>
                        <a:pt x="92" y="200"/>
                      </a:lnTo>
                      <a:lnTo>
                        <a:pt x="93" y="195"/>
                      </a:lnTo>
                      <a:lnTo>
                        <a:pt x="97" y="186"/>
                      </a:lnTo>
                      <a:lnTo>
                        <a:pt x="102" y="178"/>
                      </a:lnTo>
                      <a:lnTo>
                        <a:pt x="105" y="175"/>
                      </a:lnTo>
                      <a:lnTo>
                        <a:pt x="108" y="171"/>
                      </a:lnTo>
                      <a:lnTo>
                        <a:pt x="115" y="166"/>
                      </a:lnTo>
                      <a:lnTo>
                        <a:pt x="121" y="161"/>
                      </a:lnTo>
                      <a:lnTo>
                        <a:pt x="133" y="152"/>
                      </a:lnTo>
                      <a:lnTo>
                        <a:pt x="138" y="148"/>
                      </a:lnTo>
                      <a:lnTo>
                        <a:pt x="142" y="143"/>
                      </a:lnTo>
                      <a:lnTo>
                        <a:pt x="146" y="138"/>
                      </a:lnTo>
                      <a:lnTo>
                        <a:pt x="149" y="132"/>
                      </a:lnTo>
                      <a:lnTo>
                        <a:pt x="150" y="129"/>
                      </a:lnTo>
                      <a:lnTo>
                        <a:pt x="152" y="126"/>
                      </a:lnTo>
                      <a:lnTo>
                        <a:pt x="157" y="120"/>
                      </a:lnTo>
                      <a:lnTo>
                        <a:pt x="163" y="115"/>
                      </a:lnTo>
                      <a:lnTo>
                        <a:pt x="169" y="110"/>
                      </a:lnTo>
                      <a:lnTo>
                        <a:pt x="175" y="105"/>
                      </a:lnTo>
                      <a:lnTo>
                        <a:pt x="181" y="100"/>
                      </a:lnTo>
                      <a:lnTo>
                        <a:pt x="184" y="97"/>
                      </a:lnTo>
                      <a:lnTo>
                        <a:pt x="186" y="94"/>
                      </a:lnTo>
                      <a:lnTo>
                        <a:pt x="188" y="91"/>
                      </a:lnTo>
                      <a:lnTo>
                        <a:pt x="189" y="88"/>
                      </a:lnTo>
                      <a:lnTo>
                        <a:pt x="191" y="84"/>
                      </a:lnTo>
                      <a:lnTo>
                        <a:pt x="193" y="81"/>
                      </a:lnTo>
                      <a:lnTo>
                        <a:pt x="195" y="78"/>
                      </a:lnTo>
                      <a:lnTo>
                        <a:pt x="198" y="76"/>
                      </a:lnTo>
                      <a:lnTo>
                        <a:pt x="204" y="71"/>
                      </a:lnTo>
                      <a:lnTo>
                        <a:pt x="210" y="66"/>
                      </a:lnTo>
                      <a:lnTo>
                        <a:pt x="217" y="62"/>
                      </a:lnTo>
                      <a:lnTo>
                        <a:pt x="223" y="57"/>
                      </a:lnTo>
                      <a:lnTo>
                        <a:pt x="228" y="53"/>
                      </a:lnTo>
                      <a:lnTo>
                        <a:pt x="230" y="50"/>
                      </a:lnTo>
                      <a:lnTo>
                        <a:pt x="231" y="47"/>
                      </a:lnTo>
                      <a:lnTo>
                        <a:pt x="234" y="42"/>
                      </a:lnTo>
                      <a:lnTo>
                        <a:pt x="238" y="36"/>
                      </a:lnTo>
                      <a:lnTo>
                        <a:pt x="242" y="31"/>
                      </a:lnTo>
                      <a:lnTo>
                        <a:pt x="247" y="26"/>
                      </a:lnTo>
                      <a:lnTo>
                        <a:pt x="252" y="22"/>
                      </a:lnTo>
                      <a:lnTo>
                        <a:pt x="258" y="19"/>
                      </a:lnTo>
                      <a:lnTo>
                        <a:pt x="263" y="16"/>
                      </a:lnTo>
                      <a:lnTo>
                        <a:pt x="269" y="14"/>
                      </a:lnTo>
                      <a:lnTo>
                        <a:pt x="273" y="13"/>
                      </a:lnTo>
                      <a:lnTo>
                        <a:pt x="277" y="10"/>
                      </a:lnTo>
                      <a:lnTo>
                        <a:pt x="285" y="5"/>
                      </a:lnTo>
                      <a:lnTo>
                        <a:pt x="289" y="2"/>
                      </a:lnTo>
                      <a:lnTo>
                        <a:pt x="294" y="1"/>
                      </a:lnTo>
                      <a:lnTo>
                        <a:pt x="300" y="0"/>
                      </a:lnTo>
                      <a:lnTo>
                        <a:pt x="303" y="0"/>
                      </a:lnTo>
                      <a:lnTo>
                        <a:pt x="307" y="0"/>
                      </a:lnTo>
                      <a:close/>
                    </a:path>
                  </a:pathLst>
                </a:custGeom>
                <a:solidFill>
                  <a:srgbClr val="007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7" name="Freeform 17"/>
                <p:cNvSpPr/>
                <p:nvPr/>
              </p:nvSpPr>
              <p:spPr bwMode="auto">
                <a:xfrm>
                  <a:off x="1177" y="1663"/>
                  <a:ext cx="22" cy="35"/>
                </a:xfrm>
                <a:custGeom>
                  <a:avLst/>
                  <a:gdLst>
                    <a:gd name="T0" fmla="*/ 4 w 22"/>
                    <a:gd name="T1" fmla="*/ 1 h 35"/>
                    <a:gd name="T2" fmla="*/ 7 w 22"/>
                    <a:gd name="T3" fmla="*/ 0 h 35"/>
                    <a:gd name="T4" fmla="*/ 11 w 22"/>
                    <a:gd name="T5" fmla="*/ 0 h 35"/>
                    <a:gd name="T6" fmla="*/ 15 w 22"/>
                    <a:gd name="T7" fmla="*/ 0 h 35"/>
                    <a:gd name="T8" fmla="*/ 18 w 22"/>
                    <a:gd name="T9" fmla="*/ 0 h 35"/>
                    <a:gd name="T10" fmla="*/ 20 w 22"/>
                    <a:gd name="T11" fmla="*/ 1 h 35"/>
                    <a:gd name="T12" fmla="*/ 21 w 22"/>
                    <a:gd name="T13" fmla="*/ 2 h 35"/>
                    <a:gd name="T14" fmla="*/ 22 w 22"/>
                    <a:gd name="T15" fmla="*/ 3 h 35"/>
                    <a:gd name="T16" fmla="*/ 22 w 22"/>
                    <a:gd name="T17" fmla="*/ 4 h 35"/>
                    <a:gd name="T18" fmla="*/ 22 w 22"/>
                    <a:gd name="T19" fmla="*/ 6 h 35"/>
                    <a:gd name="T20" fmla="*/ 21 w 22"/>
                    <a:gd name="T21" fmla="*/ 8 h 35"/>
                    <a:gd name="T22" fmla="*/ 17 w 22"/>
                    <a:gd name="T23" fmla="*/ 18 h 35"/>
                    <a:gd name="T24" fmla="*/ 13 w 22"/>
                    <a:gd name="T25" fmla="*/ 26 h 35"/>
                    <a:gd name="T26" fmla="*/ 11 w 22"/>
                    <a:gd name="T27" fmla="*/ 29 h 35"/>
                    <a:gd name="T28" fmla="*/ 9 w 22"/>
                    <a:gd name="T29" fmla="*/ 32 h 35"/>
                    <a:gd name="T30" fmla="*/ 6 w 22"/>
                    <a:gd name="T31" fmla="*/ 34 h 35"/>
                    <a:gd name="T32" fmla="*/ 4 w 22"/>
                    <a:gd name="T33" fmla="*/ 35 h 35"/>
                    <a:gd name="T34" fmla="*/ 2 w 22"/>
                    <a:gd name="T35" fmla="*/ 35 h 35"/>
                    <a:gd name="T36" fmla="*/ 1 w 22"/>
                    <a:gd name="T37" fmla="*/ 34 h 35"/>
                    <a:gd name="T38" fmla="*/ 1 w 22"/>
                    <a:gd name="T39" fmla="*/ 32 h 35"/>
                    <a:gd name="T40" fmla="*/ 0 w 22"/>
                    <a:gd name="T41" fmla="*/ 30 h 35"/>
                    <a:gd name="T42" fmla="*/ 0 w 22"/>
                    <a:gd name="T43" fmla="*/ 25 h 35"/>
                    <a:gd name="T44" fmla="*/ 1 w 22"/>
                    <a:gd name="T45" fmla="*/ 19 h 35"/>
                    <a:gd name="T46" fmla="*/ 3 w 22"/>
                    <a:gd name="T47" fmla="*/ 6 h 35"/>
                    <a:gd name="T48" fmla="*/ 4 w 22"/>
                    <a:gd name="T49" fmla="*/ 1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35">
                      <a:moveTo>
                        <a:pt x="4" y="1"/>
                      </a:moveTo>
                      <a:lnTo>
                        <a:pt x="7" y="0"/>
                      </a:lnTo>
                      <a:lnTo>
                        <a:pt x="11" y="0"/>
                      </a:lnTo>
                      <a:lnTo>
                        <a:pt x="15" y="0"/>
                      </a:lnTo>
                      <a:lnTo>
                        <a:pt x="18" y="0"/>
                      </a:lnTo>
                      <a:lnTo>
                        <a:pt x="20" y="1"/>
                      </a:lnTo>
                      <a:lnTo>
                        <a:pt x="21" y="2"/>
                      </a:lnTo>
                      <a:lnTo>
                        <a:pt x="22" y="3"/>
                      </a:lnTo>
                      <a:lnTo>
                        <a:pt x="22" y="4"/>
                      </a:lnTo>
                      <a:lnTo>
                        <a:pt x="22" y="6"/>
                      </a:lnTo>
                      <a:lnTo>
                        <a:pt x="21" y="8"/>
                      </a:lnTo>
                      <a:lnTo>
                        <a:pt x="17" y="18"/>
                      </a:lnTo>
                      <a:lnTo>
                        <a:pt x="13" y="26"/>
                      </a:lnTo>
                      <a:lnTo>
                        <a:pt x="11" y="29"/>
                      </a:lnTo>
                      <a:lnTo>
                        <a:pt x="9" y="32"/>
                      </a:lnTo>
                      <a:lnTo>
                        <a:pt x="6" y="34"/>
                      </a:lnTo>
                      <a:lnTo>
                        <a:pt x="4" y="35"/>
                      </a:lnTo>
                      <a:lnTo>
                        <a:pt x="2" y="35"/>
                      </a:lnTo>
                      <a:lnTo>
                        <a:pt x="1" y="34"/>
                      </a:lnTo>
                      <a:lnTo>
                        <a:pt x="1" y="32"/>
                      </a:lnTo>
                      <a:lnTo>
                        <a:pt x="0" y="30"/>
                      </a:lnTo>
                      <a:lnTo>
                        <a:pt x="0" y="25"/>
                      </a:lnTo>
                      <a:lnTo>
                        <a:pt x="1" y="19"/>
                      </a:lnTo>
                      <a:lnTo>
                        <a:pt x="3" y="6"/>
                      </a:lnTo>
                      <a:lnTo>
                        <a:pt x="4" y="1"/>
                      </a:lnTo>
                      <a:close/>
                    </a:path>
                  </a:pathLst>
                </a:custGeom>
                <a:solidFill>
                  <a:srgbClr val="0000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8" name="Freeform 18"/>
                <p:cNvSpPr/>
                <p:nvPr/>
              </p:nvSpPr>
              <p:spPr bwMode="auto">
                <a:xfrm>
                  <a:off x="1634" y="1512"/>
                  <a:ext cx="193" cy="212"/>
                </a:xfrm>
                <a:custGeom>
                  <a:avLst/>
                  <a:gdLst>
                    <a:gd name="T0" fmla="*/ 52 w 193"/>
                    <a:gd name="T1" fmla="*/ 0 h 212"/>
                    <a:gd name="T2" fmla="*/ 78 w 193"/>
                    <a:gd name="T3" fmla="*/ 9 h 212"/>
                    <a:gd name="T4" fmla="*/ 88 w 193"/>
                    <a:gd name="T5" fmla="*/ 26 h 212"/>
                    <a:gd name="T6" fmla="*/ 100 w 193"/>
                    <a:gd name="T7" fmla="*/ 49 h 212"/>
                    <a:gd name="T8" fmla="*/ 120 w 193"/>
                    <a:gd name="T9" fmla="*/ 58 h 212"/>
                    <a:gd name="T10" fmla="*/ 151 w 193"/>
                    <a:gd name="T11" fmla="*/ 82 h 212"/>
                    <a:gd name="T12" fmla="*/ 166 w 193"/>
                    <a:gd name="T13" fmla="*/ 106 h 212"/>
                    <a:gd name="T14" fmla="*/ 187 w 193"/>
                    <a:gd name="T15" fmla="*/ 161 h 212"/>
                    <a:gd name="T16" fmla="*/ 193 w 193"/>
                    <a:gd name="T17" fmla="*/ 183 h 212"/>
                    <a:gd name="T18" fmla="*/ 188 w 193"/>
                    <a:gd name="T19" fmla="*/ 206 h 212"/>
                    <a:gd name="T20" fmla="*/ 182 w 193"/>
                    <a:gd name="T21" fmla="*/ 212 h 212"/>
                    <a:gd name="T22" fmla="*/ 167 w 193"/>
                    <a:gd name="T23" fmla="*/ 202 h 212"/>
                    <a:gd name="T24" fmla="*/ 160 w 193"/>
                    <a:gd name="T25" fmla="*/ 184 h 212"/>
                    <a:gd name="T26" fmla="*/ 159 w 193"/>
                    <a:gd name="T27" fmla="*/ 130 h 212"/>
                    <a:gd name="T28" fmla="*/ 153 w 193"/>
                    <a:gd name="T29" fmla="*/ 115 h 212"/>
                    <a:gd name="T30" fmla="*/ 148 w 193"/>
                    <a:gd name="T31" fmla="*/ 117 h 212"/>
                    <a:gd name="T32" fmla="*/ 148 w 193"/>
                    <a:gd name="T33" fmla="*/ 154 h 212"/>
                    <a:gd name="T34" fmla="*/ 144 w 193"/>
                    <a:gd name="T35" fmla="*/ 182 h 212"/>
                    <a:gd name="T36" fmla="*/ 134 w 193"/>
                    <a:gd name="T37" fmla="*/ 202 h 212"/>
                    <a:gd name="T38" fmla="*/ 118 w 193"/>
                    <a:gd name="T39" fmla="*/ 211 h 212"/>
                    <a:gd name="T40" fmla="*/ 106 w 193"/>
                    <a:gd name="T41" fmla="*/ 210 h 212"/>
                    <a:gd name="T42" fmla="*/ 101 w 193"/>
                    <a:gd name="T43" fmla="*/ 203 h 212"/>
                    <a:gd name="T44" fmla="*/ 100 w 193"/>
                    <a:gd name="T45" fmla="*/ 188 h 212"/>
                    <a:gd name="T46" fmla="*/ 114 w 193"/>
                    <a:gd name="T47" fmla="*/ 122 h 212"/>
                    <a:gd name="T48" fmla="*/ 113 w 193"/>
                    <a:gd name="T49" fmla="*/ 109 h 212"/>
                    <a:gd name="T50" fmla="*/ 107 w 193"/>
                    <a:gd name="T51" fmla="*/ 104 h 212"/>
                    <a:gd name="T52" fmla="*/ 105 w 193"/>
                    <a:gd name="T53" fmla="*/ 112 h 212"/>
                    <a:gd name="T54" fmla="*/ 97 w 193"/>
                    <a:gd name="T55" fmla="*/ 146 h 212"/>
                    <a:gd name="T56" fmla="*/ 81 w 193"/>
                    <a:gd name="T57" fmla="*/ 185 h 212"/>
                    <a:gd name="T58" fmla="*/ 69 w 193"/>
                    <a:gd name="T59" fmla="*/ 196 h 212"/>
                    <a:gd name="T60" fmla="*/ 52 w 193"/>
                    <a:gd name="T61" fmla="*/ 198 h 212"/>
                    <a:gd name="T62" fmla="*/ 41 w 193"/>
                    <a:gd name="T63" fmla="*/ 190 h 212"/>
                    <a:gd name="T64" fmla="*/ 38 w 193"/>
                    <a:gd name="T65" fmla="*/ 173 h 212"/>
                    <a:gd name="T66" fmla="*/ 49 w 193"/>
                    <a:gd name="T67" fmla="*/ 143 h 212"/>
                    <a:gd name="T68" fmla="*/ 67 w 193"/>
                    <a:gd name="T69" fmla="*/ 105 h 212"/>
                    <a:gd name="T70" fmla="*/ 71 w 193"/>
                    <a:gd name="T71" fmla="*/ 79 h 212"/>
                    <a:gd name="T72" fmla="*/ 61 w 193"/>
                    <a:gd name="T73" fmla="*/ 89 h 212"/>
                    <a:gd name="T74" fmla="*/ 32 w 193"/>
                    <a:gd name="T75" fmla="*/ 137 h 212"/>
                    <a:gd name="T76" fmla="*/ 19 w 193"/>
                    <a:gd name="T77" fmla="*/ 146 h 212"/>
                    <a:gd name="T78" fmla="*/ 5 w 193"/>
                    <a:gd name="T79" fmla="*/ 138 h 212"/>
                    <a:gd name="T80" fmla="*/ 0 w 193"/>
                    <a:gd name="T81" fmla="*/ 126 h 212"/>
                    <a:gd name="T82" fmla="*/ 12 w 193"/>
                    <a:gd name="T83" fmla="*/ 99 h 212"/>
                    <a:gd name="T84" fmla="*/ 40 w 193"/>
                    <a:gd name="T85" fmla="*/ 59 h 212"/>
                    <a:gd name="T86" fmla="*/ 43 w 193"/>
                    <a:gd name="T87" fmla="*/ 44 h 212"/>
                    <a:gd name="T88" fmla="*/ 37 w 193"/>
                    <a:gd name="T89" fmla="*/ 43 h 212"/>
                    <a:gd name="T90" fmla="*/ 21 w 193"/>
                    <a:gd name="T91" fmla="*/ 44 h 212"/>
                    <a:gd name="T92" fmla="*/ 9 w 193"/>
                    <a:gd name="T93" fmla="*/ 34 h 212"/>
                    <a:gd name="T94" fmla="*/ 10 w 193"/>
                    <a:gd name="T95" fmla="*/ 22 h 212"/>
                    <a:gd name="T96" fmla="*/ 31 w 193"/>
                    <a:gd name="T97" fmla="*/ 7 h 2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3" h="212">
                      <a:moveTo>
                        <a:pt x="40" y="2"/>
                      </a:moveTo>
                      <a:lnTo>
                        <a:pt x="43" y="1"/>
                      </a:lnTo>
                      <a:lnTo>
                        <a:pt x="46" y="1"/>
                      </a:lnTo>
                      <a:lnTo>
                        <a:pt x="52" y="0"/>
                      </a:lnTo>
                      <a:lnTo>
                        <a:pt x="59" y="1"/>
                      </a:lnTo>
                      <a:lnTo>
                        <a:pt x="66" y="3"/>
                      </a:lnTo>
                      <a:lnTo>
                        <a:pt x="73" y="5"/>
                      </a:lnTo>
                      <a:lnTo>
                        <a:pt x="78" y="9"/>
                      </a:lnTo>
                      <a:lnTo>
                        <a:pt x="83" y="12"/>
                      </a:lnTo>
                      <a:lnTo>
                        <a:pt x="84" y="14"/>
                      </a:lnTo>
                      <a:lnTo>
                        <a:pt x="85" y="16"/>
                      </a:lnTo>
                      <a:lnTo>
                        <a:pt x="88" y="26"/>
                      </a:lnTo>
                      <a:lnTo>
                        <a:pt x="92" y="36"/>
                      </a:lnTo>
                      <a:lnTo>
                        <a:pt x="94" y="41"/>
                      </a:lnTo>
                      <a:lnTo>
                        <a:pt x="97" y="46"/>
                      </a:lnTo>
                      <a:lnTo>
                        <a:pt x="100" y="49"/>
                      </a:lnTo>
                      <a:lnTo>
                        <a:pt x="102" y="51"/>
                      </a:lnTo>
                      <a:lnTo>
                        <a:pt x="104" y="52"/>
                      </a:lnTo>
                      <a:lnTo>
                        <a:pt x="112" y="55"/>
                      </a:lnTo>
                      <a:lnTo>
                        <a:pt x="120" y="58"/>
                      </a:lnTo>
                      <a:lnTo>
                        <a:pt x="126" y="62"/>
                      </a:lnTo>
                      <a:lnTo>
                        <a:pt x="133" y="66"/>
                      </a:lnTo>
                      <a:lnTo>
                        <a:pt x="141" y="73"/>
                      </a:lnTo>
                      <a:lnTo>
                        <a:pt x="151" y="82"/>
                      </a:lnTo>
                      <a:lnTo>
                        <a:pt x="156" y="88"/>
                      </a:lnTo>
                      <a:lnTo>
                        <a:pt x="160" y="94"/>
                      </a:lnTo>
                      <a:lnTo>
                        <a:pt x="163" y="100"/>
                      </a:lnTo>
                      <a:lnTo>
                        <a:pt x="166" y="106"/>
                      </a:lnTo>
                      <a:lnTo>
                        <a:pt x="168" y="113"/>
                      </a:lnTo>
                      <a:lnTo>
                        <a:pt x="172" y="123"/>
                      </a:lnTo>
                      <a:lnTo>
                        <a:pt x="182" y="147"/>
                      </a:lnTo>
                      <a:lnTo>
                        <a:pt x="187" y="161"/>
                      </a:lnTo>
                      <a:lnTo>
                        <a:pt x="189" y="167"/>
                      </a:lnTo>
                      <a:lnTo>
                        <a:pt x="191" y="173"/>
                      </a:lnTo>
                      <a:lnTo>
                        <a:pt x="192" y="178"/>
                      </a:lnTo>
                      <a:lnTo>
                        <a:pt x="193" y="183"/>
                      </a:lnTo>
                      <a:lnTo>
                        <a:pt x="193" y="187"/>
                      </a:lnTo>
                      <a:lnTo>
                        <a:pt x="192" y="191"/>
                      </a:lnTo>
                      <a:lnTo>
                        <a:pt x="189" y="202"/>
                      </a:lnTo>
                      <a:lnTo>
                        <a:pt x="188" y="206"/>
                      </a:lnTo>
                      <a:lnTo>
                        <a:pt x="186" y="209"/>
                      </a:lnTo>
                      <a:lnTo>
                        <a:pt x="184" y="211"/>
                      </a:lnTo>
                      <a:lnTo>
                        <a:pt x="183" y="212"/>
                      </a:lnTo>
                      <a:lnTo>
                        <a:pt x="182" y="212"/>
                      </a:lnTo>
                      <a:lnTo>
                        <a:pt x="179" y="211"/>
                      </a:lnTo>
                      <a:lnTo>
                        <a:pt x="175" y="209"/>
                      </a:lnTo>
                      <a:lnTo>
                        <a:pt x="170" y="206"/>
                      </a:lnTo>
                      <a:lnTo>
                        <a:pt x="167" y="202"/>
                      </a:lnTo>
                      <a:lnTo>
                        <a:pt x="164" y="198"/>
                      </a:lnTo>
                      <a:lnTo>
                        <a:pt x="162" y="194"/>
                      </a:lnTo>
                      <a:lnTo>
                        <a:pt x="161" y="189"/>
                      </a:lnTo>
                      <a:lnTo>
                        <a:pt x="160" y="184"/>
                      </a:lnTo>
                      <a:lnTo>
                        <a:pt x="160" y="173"/>
                      </a:lnTo>
                      <a:lnTo>
                        <a:pt x="161" y="158"/>
                      </a:lnTo>
                      <a:lnTo>
                        <a:pt x="160" y="139"/>
                      </a:lnTo>
                      <a:lnTo>
                        <a:pt x="159" y="130"/>
                      </a:lnTo>
                      <a:lnTo>
                        <a:pt x="158" y="123"/>
                      </a:lnTo>
                      <a:lnTo>
                        <a:pt x="156" y="118"/>
                      </a:lnTo>
                      <a:lnTo>
                        <a:pt x="155" y="116"/>
                      </a:lnTo>
                      <a:lnTo>
                        <a:pt x="153" y="115"/>
                      </a:lnTo>
                      <a:lnTo>
                        <a:pt x="152" y="115"/>
                      </a:lnTo>
                      <a:lnTo>
                        <a:pt x="151" y="115"/>
                      </a:lnTo>
                      <a:lnTo>
                        <a:pt x="149" y="115"/>
                      </a:lnTo>
                      <a:lnTo>
                        <a:pt x="148" y="117"/>
                      </a:lnTo>
                      <a:lnTo>
                        <a:pt x="148" y="119"/>
                      </a:lnTo>
                      <a:lnTo>
                        <a:pt x="148" y="127"/>
                      </a:lnTo>
                      <a:lnTo>
                        <a:pt x="148" y="136"/>
                      </a:lnTo>
                      <a:lnTo>
                        <a:pt x="148" y="154"/>
                      </a:lnTo>
                      <a:lnTo>
                        <a:pt x="147" y="165"/>
                      </a:lnTo>
                      <a:lnTo>
                        <a:pt x="146" y="170"/>
                      </a:lnTo>
                      <a:lnTo>
                        <a:pt x="145" y="176"/>
                      </a:lnTo>
                      <a:lnTo>
                        <a:pt x="144" y="182"/>
                      </a:lnTo>
                      <a:lnTo>
                        <a:pt x="142" y="188"/>
                      </a:lnTo>
                      <a:lnTo>
                        <a:pt x="140" y="193"/>
                      </a:lnTo>
                      <a:lnTo>
                        <a:pt x="137" y="198"/>
                      </a:lnTo>
                      <a:lnTo>
                        <a:pt x="134" y="202"/>
                      </a:lnTo>
                      <a:lnTo>
                        <a:pt x="131" y="205"/>
                      </a:lnTo>
                      <a:lnTo>
                        <a:pt x="127" y="208"/>
                      </a:lnTo>
                      <a:lnTo>
                        <a:pt x="123" y="210"/>
                      </a:lnTo>
                      <a:lnTo>
                        <a:pt x="118" y="211"/>
                      </a:lnTo>
                      <a:lnTo>
                        <a:pt x="114" y="212"/>
                      </a:lnTo>
                      <a:lnTo>
                        <a:pt x="111" y="211"/>
                      </a:lnTo>
                      <a:lnTo>
                        <a:pt x="108" y="211"/>
                      </a:lnTo>
                      <a:lnTo>
                        <a:pt x="106" y="210"/>
                      </a:lnTo>
                      <a:lnTo>
                        <a:pt x="104" y="208"/>
                      </a:lnTo>
                      <a:lnTo>
                        <a:pt x="103" y="207"/>
                      </a:lnTo>
                      <a:lnTo>
                        <a:pt x="102" y="205"/>
                      </a:lnTo>
                      <a:lnTo>
                        <a:pt x="101" y="203"/>
                      </a:lnTo>
                      <a:lnTo>
                        <a:pt x="100" y="200"/>
                      </a:lnTo>
                      <a:lnTo>
                        <a:pt x="99" y="196"/>
                      </a:lnTo>
                      <a:lnTo>
                        <a:pt x="100" y="192"/>
                      </a:lnTo>
                      <a:lnTo>
                        <a:pt x="100" y="188"/>
                      </a:lnTo>
                      <a:lnTo>
                        <a:pt x="103" y="176"/>
                      </a:lnTo>
                      <a:lnTo>
                        <a:pt x="108" y="155"/>
                      </a:lnTo>
                      <a:lnTo>
                        <a:pt x="112" y="131"/>
                      </a:lnTo>
                      <a:lnTo>
                        <a:pt x="114" y="122"/>
                      </a:lnTo>
                      <a:lnTo>
                        <a:pt x="114" y="118"/>
                      </a:lnTo>
                      <a:lnTo>
                        <a:pt x="114" y="114"/>
                      </a:lnTo>
                      <a:lnTo>
                        <a:pt x="114" y="112"/>
                      </a:lnTo>
                      <a:lnTo>
                        <a:pt x="113" y="109"/>
                      </a:lnTo>
                      <a:lnTo>
                        <a:pt x="112" y="106"/>
                      </a:lnTo>
                      <a:lnTo>
                        <a:pt x="110" y="104"/>
                      </a:lnTo>
                      <a:lnTo>
                        <a:pt x="109" y="103"/>
                      </a:lnTo>
                      <a:lnTo>
                        <a:pt x="107" y="104"/>
                      </a:lnTo>
                      <a:lnTo>
                        <a:pt x="106" y="105"/>
                      </a:lnTo>
                      <a:lnTo>
                        <a:pt x="105" y="107"/>
                      </a:lnTo>
                      <a:lnTo>
                        <a:pt x="105" y="110"/>
                      </a:lnTo>
                      <a:lnTo>
                        <a:pt x="105" y="112"/>
                      </a:lnTo>
                      <a:lnTo>
                        <a:pt x="105" y="115"/>
                      </a:lnTo>
                      <a:lnTo>
                        <a:pt x="103" y="124"/>
                      </a:lnTo>
                      <a:lnTo>
                        <a:pt x="100" y="134"/>
                      </a:lnTo>
                      <a:lnTo>
                        <a:pt x="97" y="146"/>
                      </a:lnTo>
                      <a:lnTo>
                        <a:pt x="93" y="159"/>
                      </a:lnTo>
                      <a:lnTo>
                        <a:pt x="88" y="171"/>
                      </a:lnTo>
                      <a:lnTo>
                        <a:pt x="83" y="181"/>
                      </a:lnTo>
                      <a:lnTo>
                        <a:pt x="81" y="185"/>
                      </a:lnTo>
                      <a:lnTo>
                        <a:pt x="79" y="188"/>
                      </a:lnTo>
                      <a:lnTo>
                        <a:pt x="76" y="191"/>
                      </a:lnTo>
                      <a:lnTo>
                        <a:pt x="74" y="193"/>
                      </a:lnTo>
                      <a:lnTo>
                        <a:pt x="69" y="196"/>
                      </a:lnTo>
                      <a:lnTo>
                        <a:pt x="66" y="198"/>
                      </a:lnTo>
                      <a:lnTo>
                        <a:pt x="63" y="198"/>
                      </a:lnTo>
                      <a:lnTo>
                        <a:pt x="58" y="199"/>
                      </a:lnTo>
                      <a:lnTo>
                        <a:pt x="52" y="198"/>
                      </a:lnTo>
                      <a:lnTo>
                        <a:pt x="48" y="197"/>
                      </a:lnTo>
                      <a:lnTo>
                        <a:pt x="44" y="194"/>
                      </a:lnTo>
                      <a:lnTo>
                        <a:pt x="42" y="192"/>
                      </a:lnTo>
                      <a:lnTo>
                        <a:pt x="41" y="190"/>
                      </a:lnTo>
                      <a:lnTo>
                        <a:pt x="40" y="186"/>
                      </a:lnTo>
                      <a:lnTo>
                        <a:pt x="39" y="182"/>
                      </a:lnTo>
                      <a:lnTo>
                        <a:pt x="38" y="178"/>
                      </a:lnTo>
                      <a:lnTo>
                        <a:pt x="38" y="173"/>
                      </a:lnTo>
                      <a:lnTo>
                        <a:pt x="39" y="164"/>
                      </a:lnTo>
                      <a:lnTo>
                        <a:pt x="41" y="160"/>
                      </a:lnTo>
                      <a:lnTo>
                        <a:pt x="43" y="155"/>
                      </a:lnTo>
                      <a:lnTo>
                        <a:pt x="49" y="143"/>
                      </a:lnTo>
                      <a:lnTo>
                        <a:pt x="57" y="128"/>
                      </a:lnTo>
                      <a:lnTo>
                        <a:pt x="64" y="114"/>
                      </a:lnTo>
                      <a:lnTo>
                        <a:pt x="66" y="108"/>
                      </a:lnTo>
                      <a:lnTo>
                        <a:pt x="67" y="105"/>
                      </a:lnTo>
                      <a:lnTo>
                        <a:pt x="68" y="102"/>
                      </a:lnTo>
                      <a:lnTo>
                        <a:pt x="69" y="90"/>
                      </a:lnTo>
                      <a:lnTo>
                        <a:pt x="70" y="84"/>
                      </a:lnTo>
                      <a:lnTo>
                        <a:pt x="71" y="79"/>
                      </a:lnTo>
                      <a:lnTo>
                        <a:pt x="70" y="76"/>
                      </a:lnTo>
                      <a:lnTo>
                        <a:pt x="69" y="77"/>
                      </a:lnTo>
                      <a:lnTo>
                        <a:pt x="66" y="80"/>
                      </a:lnTo>
                      <a:lnTo>
                        <a:pt x="61" y="89"/>
                      </a:lnTo>
                      <a:lnTo>
                        <a:pt x="49" y="111"/>
                      </a:lnTo>
                      <a:lnTo>
                        <a:pt x="44" y="121"/>
                      </a:lnTo>
                      <a:lnTo>
                        <a:pt x="38" y="130"/>
                      </a:lnTo>
                      <a:lnTo>
                        <a:pt x="32" y="137"/>
                      </a:lnTo>
                      <a:lnTo>
                        <a:pt x="29" y="140"/>
                      </a:lnTo>
                      <a:lnTo>
                        <a:pt x="27" y="143"/>
                      </a:lnTo>
                      <a:lnTo>
                        <a:pt x="22" y="145"/>
                      </a:lnTo>
                      <a:lnTo>
                        <a:pt x="19" y="146"/>
                      </a:lnTo>
                      <a:lnTo>
                        <a:pt x="17" y="145"/>
                      </a:lnTo>
                      <a:lnTo>
                        <a:pt x="13" y="143"/>
                      </a:lnTo>
                      <a:lnTo>
                        <a:pt x="9" y="141"/>
                      </a:lnTo>
                      <a:lnTo>
                        <a:pt x="5" y="138"/>
                      </a:lnTo>
                      <a:lnTo>
                        <a:pt x="3" y="134"/>
                      </a:lnTo>
                      <a:lnTo>
                        <a:pt x="1" y="130"/>
                      </a:lnTo>
                      <a:lnTo>
                        <a:pt x="1" y="128"/>
                      </a:lnTo>
                      <a:lnTo>
                        <a:pt x="0" y="126"/>
                      </a:lnTo>
                      <a:lnTo>
                        <a:pt x="1" y="120"/>
                      </a:lnTo>
                      <a:lnTo>
                        <a:pt x="3" y="114"/>
                      </a:lnTo>
                      <a:lnTo>
                        <a:pt x="7" y="107"/>
                      </a:lnTo>
                      <a:lnTo>
                        <a:pt x="12" y="99"/>
                      </a:lnTo>
                      <a:lnTo>
                        <a:pt x="26" y="81"/>
                      </a:lnTo>
                      <a:lnTo>
                        <a:pt x="32" y="71"/>
                      </a:lnTo>
                      <a:lnTo>
                        <a:pt x="38" y="63"/>
                      </a:lnTo>
                      <a:lnTo>
                        <a:pt x="40" y="59"/>
                      </a:lnTo>
                      <a:lnTo>
                        <a:pt x="42" y="55"/>
                      </a:lnTo>
                      <a:lnTo>
                        <a:pt x="43" y="51"/>
                      </a:lnTo>
                      <a:lnTo>
                        <a:pt x="43" y="48"/>
                      </a:lnTo>
                      <a:lnTo>
                        <a:pt x="43" y="44"/>
                      </a:lnTo>
                      <a:lnTo>
                        <a:pt x="43" y="43"/>
                      </a:lnTo>
                      <a:lnTo>
                        <a:pt x="42" y="43"/>
                      </a:lnTo>
                      <a:lnTo>
                        <a:pt x="40" y="42"/>
                      </a:lnTo>
                      <a:lnTo>
                        <a:pt x="37" y="43"/>
                      </a:lnTo>
                      <a:lnTo>
                        <a:pt x="34" y="45"/>
                      </a:lnTo>
                      <a:lnTo>
                        <a:pt x="30" y="45"/>
                      </a:lnTo>
                      <a:lnTo>
                        <a:pt x="26" y="46"/>
                      </a:lnTo>
                      <a:lnTo>
                        <a:pt x="21" y="44"/>
                      </a:lnTo>
                      <a:lnTo>
                        <a:pt x="17" y="42"/>
                      </a:lnTo>
                      <a:lnTo>
                        <a:pt x="14" y="39"/>
                      </a:lnTo>
                      <a:lnTo>
                        <a:pt x="11" y="36"/>
                      </a:lnTo>
                      <a:lnTo>
                        <a:pt x="9" y="34"/>
                      </a:lnTo>
                      <a:lnTo>
                        <a:pt x="8" y="31"/>
                      </a:lnTo>
                      <a:lnTo>
                        <a:pt x="8" y="28"/>
                      </a:lnTo>
                      <a:lnTo>
                        <a:pt x="9" y="25"/>
                      </a:lnTo>
                      <a:lnTo>
                        <a:pt x="10" y="22"/>
                      </a:lnTo>
                      <a:lnTo>
                        <a:pt x="13" y="19"/>
                      </a:lnTo>
                      <a:lnTo>
                        <a:pt x="16" y="17"/>
                      </a:lnTo>
                      <a:lnTo>
                        <a:pt x="23" y="12"/>
                      </a:lnTo>
                      <a:lnTo>
                        <a:pt x="31" y="7"/>
                      </a:lnTo>
                      <a:lnTo>
                        <a:pt x="40" y="2"/>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9" name="Freeform 19"/>
                <p:cNvSpPr/>
                <p:nvPr/>
              </p:nvSpPr>
              <p:spPr bwMode="auto">
                <a:xfrm>
                  <a:off x="1176" y="1487"/>
                  <a:ext cx="271" cy="251"/>
                </a:xfrm>
                <a:custGeom>
                  <a:avLst/>
                  <a:gdLst>
                    <a:gd name="T0" fmla="*/ 68 w 271"/>
                    <a:gd name="T1" fmla="*/ 47 h 251"/>
                    <a:gd name="T2" fmla="*/ 100 w 271"/>
                    <a:gd name="T3" fmla="*/ 33 h 251"/>
                    <a:gd name="T4" fmla="*/ 116 w 271"/>
                    <a:gd name="T5" fmla="*/ 18 h 251"/>
                    <a:gd name="T6" fmla="*/ 134 w 271"/>
                    <a:gd name="T7" fmla="*/ 4 h 251"/>
                    <a:gd name="T8" fmla="*/ 147 w 271"/>
                    <a:gd name="T9" fmla="*/ 0 h 251"/>
                    <a:gd name="T10" fmla="*/ 158 w 271"/>
                    <a:gd name="T11" fmla="*/ 2 h 251"/>
                    <a:gd name="T12" fmla="*/ 176 w 271"/>
                    <a:gd name="T13" fmla="*/ 14 h 251"/>
                    <a:gd name="T14" fmla="*/ 212 w 271"/>
                    <a:gd name="T15" fmla="*/ 46 h 251"/>
                    <a:gd name="T16" fmla="*/ 170 w 271"/>
                    <a:gd name="T17" fmla="*/ 41 h 251"/>
                    <a:gd name="T18" fmla="*/ 168 w 271"/>
                    <a:gd name="T19" fmla="*/ 44 h 251"/>
                    <a:gd name="T20" fmla="*/ 188 w 271"/>
                    <a:gd name="T21" fmla="*/ 82 h 251"/>
                    <a:gd name="T22" fmla="*/ 197 w 271"/>
                    <a:gd name="T23" fmla="*/ 92 h 251"/>
                    <a:gd name="T24" fmla="*/ 239 w 271"/>
                    <a:gd name="T25" fmla="*/ 127 h 251"/>
                    <a:gd name="T26" fmla="*/ 262 w 271"/>
                    <a:gd name="T27" fmla="*/ 150 h 251"/>
                    <a:gd name="T28" fmla="*/ 269 w 271"/>
                    <a:gd name="T29" fmla="*/ 159 h 251"/>
                    <a:gd name="T30" fmla="*/ 269 w 271"/>
                    <a:gd name="T31" fmla="*/ 169 h 251"/>
                    <a:gd name="T32" fmla="*/ 262 w 271"/>
                    <a:gd name="T33" fmla="*/ 175 h 251"/>
                    <a:gd name="T34" fmla="*/ 246 w 271"/>
                    <a:gd name="T35" fmla="*/ 175 h 251"/>
                    <a:gd name="T36" fmla="*/ 219 w 271"/>
                    <a:gd name="T37" fmla="*/ 166 h 251"/>
                    <a:gd name="T38" fmla="*/ 196 w 271"/>
                    <a:gd name="T39" fmla="*/ 151 h 251"/>
                    <a:gd name="T40" fmla="*/ 154 w 271"/>
                    <a:gd name="T41" fmla="*/ 122 h 251"/>
                    <a:gd name="T42" fmla="*/ 145 w 271"/>
                    <a:gd name="T43" fmla="*/ 118 h 251"/>
                    <a:gd name="T44" fmla="*/ 149 w 271"/>
                    <a:gd name="T45" fmla="*/ 123 h 251"/>
                    <a:gd name="T46" fmla="*/ 226 w 271"/>
                    <a:gd name="T47" fmla="*/ 180 h 251"/>
                    <a:gd name="T48" fmla="*/ 238 w 271"/>
                    <a:gd name="T49" fmla="*/ 197 h 251"/>
                    <a:gd name="T50" fmla="*/ 229 w 271"/>
                    <a:gd name="T51" fmla="*/ 208 h 251"/>
                    <a:gd name="T52" fmla="*/ 222 w 271"/>
                    <a:gd name="T53" fmla="*/ 211 h 251"/>
                    <a:gd name="T54" fmla="*/ 203 w 271"/>
                    <a:gd name="T55" fmla="*/ 204 h 251"/>
                    <a:gd name="T56" fmla="*/ 148 w 271"/>
                    <a:gd name="T57" fmla="*/ 172 h 251"/>
                    <a:gd name="T58" fmla="*/ 118 w 271"/>
                    <a:gd name="T59" fmla="*/ 156 h 251"/>
                    <a:gd name="T60" fmla="*/ 100 w 271"/>
                    <a:gd name="T61" fmla="*/ 143 h 251"/>
                    <a:gd name="T62" fmla="*/ 93 w 271"/>
                    <a:gd name="T63" fmla="*/ 136 h 251"/>
                    <a:gd name="T64" fmla="*/ 88 w 271"/>
                    <a:gd name="T65" fmla="*/ 134 h 251"/>
                    <a:gd name="T66" fmla="*/ 90 w 271"/>
                    <a:gd name="T67" fmla="*/ 142 h 251"/>
                    <a:gd name="T68" fmla="*/ 104 w 271"/>
                    <a:gd name="T69" fmla="*/ 159 h 251"/>
                    <a:gd name="T70" fmla="*/ 121 w 271"/>
                    <a:gd name="T71" fmla="*/ 175 h 251"/>
                    <a:gd name="T72" fmla="*/ 162 w 271"/>
                    <a:gd name="T73" fmla="*/ 193 h 251"/>
                    <a:gd name="T74" fmla="*/ 182 w 271"/>
                    <a:gd name="T75" fmla="*/ 212 h 251"/>
                    <a:gd name="T76" fmla="*/ 170 w 271"/>
                    <a:gd name="T77" fmla="*/ 217 h 251"/>
                    <a:gd name="T78" fmla="*/ 158 w 271"/>
                    <a:gd name="T79" fmla="*/ 217 h 251"/>
                    <a:gd name="T80" fmla="*/ 136 w 271"/>
                    <a:gd name="T81" fmla="*/ 208 h 251"/>
                    <a:gd name="T82" fmla="*/ 96 w 271"/>
                    <a:gd name="T83" fmla="*/ 187 h 251"/>
                    <a:gd name="T84" fmla="*/ 88 w 271"/>
                    <a:gd name="T85" fmla="*/ 184 h 251"/>
                    <a:gd name="T86" fmla="*/ 83 w 271"/>
                    <a:gd name="T87" fmla="*/ 188 h 251"/>
                    <a:gd name="T88" fmla="*/ 88 w 271"/>
                    <a:gd name="T89" fmla="*/ 201 h 251"/>
                    <a:gd name="T90" fmla="*/ 99 w 271"/>
                    <a:gd name="T91" fmla="*/ 225 h 251"/>
                    <a:gd name="T92" fmla="*/ 101 w 271"/>
                    <a:gd name="T93" fmla="*/ 241 h 251"/>
                    <a:gd name="T94" fmla="*/ 100 w 271"/>
                    <a:gd name="T95" fmla="*/ 248 h 251"/>
                    <a:gd name="T96" fmla="*/ 97 w 271"/>
                    <a:gd name="T97" fmla="*/ 251 h 251"/>
                    <a:gd name="T98" fmla="*/ 84 w 271"/>
                    <a:gd name="T99" fmla="*/ 248 h 251"/>
                    <a:gd name="T100" fmla="*/ 67 w 271"/>
                    <a:gd name="T101" fmla="*/ 233 h 251"/>
                    <a:gd name="T102" fmla="*/ 54 w 271"/>
                    <a:gd name="T103" fmla="*/ 213 h 251"/>
                    <a:gd name="T104" fmla="*/ 46 w 271"/>
                    <a:gd name="T105" fmla="*/ 194 h 251"/>
                    <a:gd name="T106" fmla="*/ 33 w 271"/>
                    <a:gd name="T107" fmla="*/ 170 h 251"/>
                    <a:gd name="T108" fmla="*/ 22 w 271"/>
                    <a:gd name="T109" fmla="*/ 158 h 251"/>
                    <a:gd name="T110" fmla="*/ 6 w 271"/>
                    <a:gd name="T111" fmla="*/ 151 h 251"/>
                    <a:gd name="T112" fmla="*/ 5 w 271"/>
                    <a:gd name="T113" fmla="*/ 128 h 251"/>
                    <a:gd name="T114" fmla="*/ 19 w 271"/>
                    <a:gd name="T115" fmla="*/ 94 h 251"/>
                    <a:gd name="T116" fmla="*/ 24 w 271"/>
                    <a:gd name="T117" fmla="*/ 82 h 251"/>
                    <a:gd name="T118" fmla="*/ 26 w 271"/>
                    <a:gd name="T119" fmla="*/ 72 h 251"/>
                    <a:gd name="T120" fmla="*/ 30 w 271"/>
                    <a:gd name="T121" fmla="*/ 67 h 251"/>
                    <a:gd name="T122" fmla="*/ 46 w 271"/>
                    <a:gd name="T123" fmla="*/ 57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1" h="251">
                      <a:moveTo>
                        <a:pt x="46" y="57"/>
                      </a:moveTo>
                      <a:lnTo>
                        <a:pt x="58" y="51"/>
                      </a:lnTo>
                      <a:lnTo>
                        <a:pt x="68" y="47"/>
                      </a:lnTo>
                      <a:lnTo>
                        <a:pt x="86" y="40"/>
                      </a:lnTo>
                      <a:lnTo>
                        <a:pt x="93" y="37"/>
                      </a:lnTo>
                      <a:lnTo>
                        <a:pt x="100" y="33"/>
                      </a:lnTo>
                      <a:lnTo>
                        <a:pt x="106" y="29"/>
                      </a:lnTo>
                      <a:lnTo>
                        <a:pt x="111" y="24"/>
                      </a:lnTo>
                      <a:lnTo>
                        <a:pt x="116" y="18"/>
                      </a:lnTo>
                      <a:lnTo>
                        <a:pt x="122" y="13"/>
                      </a:lnTo>
                      <a:lnTo>
                        <a:pt x="128" y="8"/>
                      </a:lnTo>
                      <a:lnTo>
                        <a:pt x="134" y="4"/>
                      </a:lnTo>
                      <a:lnTo>
                        <a:pt x="141" y="1"/>
                      </a:lnTo>
                      <a:lnTo>
                        <a:pt x="144" y="0"/>
                      </a:lnTo>
                      <a:lnTo>
                        <a:pt x="147" y="0"/>
                      </a:lnTo>
                      <a:lnTo>
                        <a:pt x="151" y="0"/>
                      </a:lnTo>
                      <a:lnTo>
                        <a:pt x="154" y="1"/>
                      </a:lnTo>
                      <a:lnTo>
                        <a:pt x="158" y="2"/>
                      </a:lnTo>
                      <a:lnTo>
                        <a:pt x="161" y="3"/>
                      </a:lnTo>
                      <a:lnTo>
                        <a:pt x="168" y="8"/>
                      </a:lnTo>
                      <a:lnTo>
                        <a:pt x="176" y="14"/>
                      </a:lnTo>
                      <a:lnTo>
                        <a:pt x="194" y="28"/>
                      </a:lnTo>
                      <a:lnTo>
                        <a:pt x="207" y="40"/>
                      </a:lnTo>
                      <a:lnTo>
                        <a:pt x="212" y="46"/>
                      </a:lnTo>
                      <a:lnTo>
                        <a:pt x="178" y="47"/>
                      </a:lnTo>
                      <a:lnTo>
                        <a:pt x="172" y="42"/>
                      </a:lnTo>
                      <a:lnTo>
                        <a:pt x="170" y="41"/>
                      </a:lnTo>
                      <a:lnTo>
                        <a:pt x="168" y="40"/>
                      </a:lnTo>
                      <a:lnTo>
                        <a:pt x="168" y="41"/>
                      </a:lnTo>
                      <a:lnTo>
                        <a:pt x="168" y="44"/>
                      </a:lnTo>
                      <a:lnTo>
                        <a:pt x="173" y="54"/>
                      </a:lnTo>
                      <a:lnTo>
                        <a:pt x="180" y="68"/>
                      </a:lnTo>
                      <a:lnTo>
                        <a:pt x="188" y="82"/>
                      </a:lnTo>
                      <a:lnTo>
                        <a:pt x="193" y="88"/>
                      </a:lnTo>
                      <a:lnTo>
                        <a:pt x="195" y="90"/>
                      </a:lnTo>
                      <a:lnTo>
                        <a:pt x="197" y="92"/>
                      </a:lnTo>
                      <a:lnTo>
                        <a:pt x="213" y="105"/>
                      </a:lnTo>
                      <a:lnTo>
                        <a:pt x="226" y="115"/>
                      </a:lnTo>
                      <a:lnTo>
                        <a:pt x="239" y="127"/>
                      </a:lnTo>
                      <a:lnTo>
                        <a:pt x="252" y="139"/>
                      </a:lnTo>
                      <a:lnTo>
                        <a:pt x="257" y="144"/>
                      </a:lnTo>
                      <a:lnTo>
                        <a:pt x="262" y="150"/>
                      </a:lnTo>
                      <a:lnTo>
                        <a:pt x="266" y="155"/>
                      </a:lnTo>
                      <a:lnTo>
                        <a:pt x="268" y="157"/>
                      </a:lnTo>
                      <a:lnTo>
                        <a:pt x="269" y="159"/>
                      </a:lnTo>
                      <a:lnTo>
                        <a:pt x="271" y="163"/>
                      </a:lnTo>
                      <a:lnTo>
                        <a:pt x="270" y="167"/>
                      </a:lnTo>
                      <a:lnTo>
                        <a:pt x="269" y="169"/>
                      </a:lnTo>
                      <a:lnTo>
                        <a:pt x="267" y="171"/>
                      </a:lnTo>
                      <a:lnTo>
                        <a:pt x="265" y="174"/>
                      </a:lnTo>
                      <a:lnTo>
                        <a:pt x="262" y="175"/>
                      </a:lnTo>
                      <a:lnTo>
                        <a:pt x="258" y="175"/>
                      </a:lnTo>
                      <a:lnTo>
                        <a:pt x="254" y="175"/>
                      </a:lnTo>
                      <a:lnTo>
                        <a:pt x="246" y="175"/>
                      </a:lnTo>
                      <a:lnTo>
                        <a:pt x="236" y="172"/>
                      </a:lnTo>
                      <a:lnTo>
                        <a:pt x="227" y="169"/>
                      </a:lnTo>
                      <a:lnTo>
                        <a:pt x="219" y="166"/>
                      </a:lnTo>
                      <a:lnTo>
                        <a:pt x="212" y="162"/>
                      </a:lnTo>
                      <a:lnTo>
                        <a:pt x="205" y="158"/>
                      </a:lnTo>
                      <a:lnTo>
                        <a:pt x="196" y="151"/>
                      </a:lnTo>
                      <a:lnTo>
                        <a:pt x="173" y="135"/>
                      </a:lnTo>
                      <a:lnTo>
                        <a:pt x="163" y="127"/>
                      </a:lnTo>
                      <a:lnTo>
                        <a:pt x="154" y="122"/>
                      </a:lnTo>
                      <a:lnTo>
                        <a:pt x="148" y="118"/>
                      </a:lnTo>
                      <a:lnTo>
                        <a:pt x="146" y="118"/>
                      </a:lnTo>
                      <a:lnTo>
                        <a:pt x="145" y="118"/>
                      </a:lnTo>
                      <a:lnTo>
                        <a:pt x="145" y="119"/>
                      </a:lnTo>
                      <a:lnTo>
                        <a:pt x="146" y="120"/>
                      </a:lnTo>
                      <a:lnTo>
                        <a:pt x="149" y="123"/>
                      </a:lnTo>
                      <a:lnTo>
                        <a:pt x="159" y="132"/>
                      </a:lnTo>
                      <a:lnTo>
                        <a:pt x="193" y="156"/>
                      </a:lnTo>
                      <a:lnTo>
                        <a:pt x="226" y="180"/>
                      </a:lnTo>
                      <a:lnTo>
                        <a:pt x="241" y="190"/>
                      </a:lnTo>
                      <a:lnTo>
                        <a:pt x="240" y="193"/>
                      </a:lnTo>
                      <a:lnTo>
                        <a:pt x="238" y="197"/>
                      </a:lnTo>
                      <a:lnTo>
                        <a:pt x="235" y="201"/>
                      </a:lnTo>
                      <a:lnTo>
                        <a:pt x="232" y="205"/>
                      </a:lnTo>
                      <a:lnTo>
                        <a:pt x="229" y="208"/>
                      </a:lnTo>
                      <a:lnTo>
                        <a:pt x="226" y="210"/>
                      </a:lnTo>
                      <a:lnTo>
                        <a:pt x="224" y="211"/>
                      </a:lnTo>
                      <a:lnTo>
                        <a:pt x="222" y="211"/>
                      </a:lnTo>
                      <a:lnTo>
                        <a:pt x="219" y="211"/>
                      </a:lnTo>
                      <a:lnTo>
                        <a:pt x="212" y="209"/>
                      </a:lnTo>
                      <a:lnTo>
                        <a:pt x="203" y="204"/>
                      </a:lnTo>
                      <a:lnTo>
                        <a:pt x="179" y="192"/>
                      </a:lnTo>
                      <a:lnTo>
                        <a:pt x="157" y="179"/>
                      </a:lnTo>
                      <a:lnTo>
                        <a:pt x="148" y="172"/>
                      </a:lnTo>
                      <a:lnTo>
                        <a:pt x="142" y="169"/>
                      </a:lnTo>
                      <a:lnTo>
                        <a:pt x="131" y="163"/>
                      </a:lnTo>
                      <a:lnTo>
                        <a:pt x="118" y="156"/>
                      </a:lnTo>
                      <a:lnTo>
                        <a:pt x="107" y="149"/>
                      </a:lnTo>
                      <a:lnTo>
                        <a:pt x="103" y="145"/>
                      </a:lnTo>
                      <a:lnTo>
                        <a:pt x="100" y="143"/>
                      </a:lnTo>
                      <a:lnTo>
                        <a:pt x="98" y="140"/>
                      </a:lnTo>
                      <a:lnTo>
                        <a:pt x="96" y="138"/>
                      </a:lnTo>
                      <a:lnTo>
                        <a:pt x="93" y="136"/>
                      </a:lnTo>
                      <a:lnTo>
                        <a:pt x="91" y="135"/>
                      </a:lnTo>
                      <a:lnTo>
                        <a:pt x="89" y="134"/>
                      </a:lnTo>
                      <a:lnTo>
                        <a:pt x="88" y="134"/>
                      </a:lnTo>
                      <a:lnTo>
                        <a:pt x="88" y="136"/>
                      </a:lnTo>
                      <a:lnTo>
                        <a:pt x="88" y="138"/>
                      </a:lnTo>
                      <a:lnTo>
                        <a:pt x="90" y="142"/>
                      </a:lnTo>
                      <a:lnTo>
                        <a:pt x="94" y="147"/>
                      </a:lnTo>
                      <a:lnTo>
                        <a:pt x="99" y="153"/>
                      </a:lnTo>
                      <a:lnTo>
                        <a:pt x="104" y="159"/>
                      </a:lnTo>
                      <a:lnTo>
                        <a:pt x="110" y="165"/>
                      </a:lnTo>
                      <a:lnTo>
                        <a:pt x="116" y="170"/>
                      </a:lnTo>
                      <a:lnTo>
                        <a:pt x="121" y="175"/>
                      </a:lnTo>
                      <a:lnTo>
                        <a:pt x="124" y="177"/>
                      </a:lnTo>
                      <a:lnTo>
                        <a:pt x="126" y="178"/>
                      </a:lnTo>
                      <a:lnTo>
                        <a:pt x="162" y="193"/>
                      </a:lnTo>
                      <a:lnTo>
                        <a:pt x="191" y="205"/>
                      </a:lnTo>
                      <a:lnTo>
                        <a:pt x="188" y="207"/>
                      </a:lnTo>
                      <a:lnTo>
                        <a:pt x="182" y="212"/>
                      </a:lnTo>
                      <a:lnTo>
                        <a:pt x="178" y="215"/>
                      </a:lnTo>
                      <a:lnTo>
                        <a:pt x="173" y="216"/>
                      </a:lnTo>
                      <a:lnTo>
                        <a:pt x="170" y="217"/>
                      </a:lnTo>
                      <a:lnTo>
                        <a:pt x="168" y="218"/>
                      </a:lnTo>
                      <a:lnTo>
                        <a:pt x="162" y="217"/>
                      </a:lnTo>
                      <a:lnTo>
                        <a:pt x="158" y="217"/>
                      </a:lnTo>
                      <a:lnTo>
                        <a:pt x="154" y="216"/>
                      </a:lnTo>
                      <a:lnTo>
                        <a:pt x="146" y="213"/>
                      </a:lnTo>
                      <a:lnTo>
                        <a:pt x="136" y="208"/>
                      </a:lnTo>
                      <a:lnTo>
                        <a:pt x="125" y="203"/>
                      </a:lnTo>
                      <a:lnTo>
                        <a:pt x="107" y="194"/>
                      </a:lnTo>
                      <a:lnTo>
                        <a:pt x="96" y="187"/>
                      </a:lnTo>
                      <a:lnTo>
                        <a:pt x="93" y="185"/>
                      </a:lnTo>
                      <a:lnTo>
                        <a:pt x="90" y="184"/>
                      </a:lnTo>
                      <a:lnTo>
                        <a:pt x="88" y="184"/>
                      </a:lnTo>
                      <a:lnTo>
                        <a:pt x="86" y="185"/>
                      </a:lnTo>
                      <a:lnTo>
                        <a:pt x="84" y="186"/>
                      </a:lnTo>
                      <a:lnTo>
                        <a:pt x="83" y="188"/>
                      </a:lnTo>
                      <a:lnTo>
                        <a:pt x="83" y="191"/>
                      </a:lnTo>
                      <a:lnTo>
                        <a:pt x="84" y="193"/>
                      </a:lnTo>
                      <a:lnTo>
                        <a:pt x="88" y="201"/>
                      </a:lnTo>
                      <a:lnTo>
                        <a:pt x="94" y="213"/>
                      </a:lnTo>
                      <a:lnTo>
                        <a:pt x="97" y="219"/>
                      </a:lnTo>
                      <a:lnTo>
                        <a:pt x="99" y="225"/>
                      </a:lnTo>
                      <a:lnTo>
                        <a:pt x="101" y="230"/>
                      </a:lnTo>
                      <a:lnTo>
                        <a:pt x="101" y="234"/>
                      </a:lnTo>
                      <a:lnTo>
                        <a:pt x="101" y="241"/>
                      </a:lnTo>
                      <a:lnTo>
                        <a:pt x="101" y="244"/>
                      </a:lnTo>
                      <a:lnTo>
                        <a:pt x="100" y="247"/>
                      </a:lnTo>
                      <a:lnTo>
                        <a:pt x="100" y="248"/>
                      </a:lnTo>
                      <a:lnTo>
                        <a:pt x="99" y="249"/>
                      </a:lnTo>
                      <a:lnTo>
                        <a:pt x="98" y="250"/>
                      </a:lnTo>
                      <a:lnTo>
                        <a:pt x="97" y="251"/>
                      </a:lnTo>
                      <a:lnTo>
                        <a:pt x="93" y="251"/>
                      </a:lnTo>
                      <a:lnTo>
                        <a:pt x="89" y="250"/>
                      </a:lnTo>
                      <a:lnTo>
                        <a:pt x="84" y="248"/>
                      </a:lnTo>
                      <a:lnTo>
                        <a:pt x="78" y="244"/>
                      </a:lnTo>
                      <a:lnTo>
                        <a:pt x="73" y="239"/>
                      </a:lnTo>
                      <a:lnTo>
                        <a:pt x="67" y="233"/>
                      </a:lnTo>
                      <a:lnTo>
                        <a:pt x="62" y="227"/>
                      </a:lnTo>
                      <a:lnTo>
                        <a:pt x="58" y="220"/>
                      </a:lnTo>
                      <a:lnTo>
                        <a:pt x="54" y="213"/>
                      </a:lnTo>
                      <a:lnTo>
                        <a:pt x="52" y="207"/>
                      </a:lnTo>
                      <a:lnTo>
                        <a:pt x="49" y="201"/>
                      </a:lnTo>
                      <a:lnTo>
                        <a:pt x="46" y="194"/>
                      </a:lnTo>
                      <a:lnTo>
                        <a:pt x="42" y="186"/>
                      </a:lnTo>
                      <a:lnTo>
                        <a:pt x="38" y="178"/>
                      </a:lnTo>
                      <a:lnTo>
                        <a:pt x="33" y="170"/>
                      </a:lnTo>
                      <a:lnTo>
                        <a:pt x="29" y="164"/>
                      </a:lnTo>
                      <a:lnTo>
                        <a:pt x="24" y="160"/>
                      </a:lnTo>
                      <a:lnTo>
                        <a:pt x="22" y="158"/>
                      </a:lnTo>
                      <a:lnTo>
                        <a:pt x="20" y="157"/>
                      </a:lnTo>
                      <a:lnTo>
                        <a:pt x="12" y="154"/>
                      </a:lnTo>
                      <a:lnTo>
                        <a:pt x="6" y="151"/>
                      </a:lnTo>
                      <a:lnTo>
                        <a:pt x="0" y="147"/>
                      </a:lnTo>
                      <a:lnTo>
                        <a:pt x="1" y="142"/>
                      </a:lnTo>
                      <a:lnTo>
                        <a:pt x="5" y="128"/>
                      </a:lnTo>
                      <a:lnTo>
                        <a:pt x="11" y="111"/>
                      </a:lnTo>
                      <a:lnTo>
                        <a:pt x="14" y="102"/>
                      </a:lnTo>
                      <a:lnTo>
                        <a:pt x="19" y="94"/>
                      </a:lnTo>
                      <a:lnTo>
                        <a:pt x="21" y="90"/>
                      </a:lnTo>
                      <a:lnTo>
                        <a:pt x="22" y="87"/>
                      </a:lnTo>
                      <a:lnTo>
                        <a:pt x="24" y="82"/>
                      </a:lnTo>
                      <a:lnTo>
                        <a:pt x="25" y="78"/>
                      </a:lnTo>
                      <a:lnTo>
                        <a:pt x="25" y="74"/>
                      </a:lnTo>
                      <a:lnTo>
                        <a:pt x="26" y="72"/>
                      </a:lnTo>
                      <a:lnTo>
                        <a:pt x="27" y="70"/>
                      </a:lnTo>
                      <a:lnTo>
                        <a:pt x="28" y="68"/>
                      </a:lnTo>
                      <a:lnTo>
                        <a:pt x="30" y="67"/>
                      </a:lnTo>
                      <a:lnTo>
                        <a:pt x="33" y="64"/>
                      </a:lnTo>
                      <a:lnTo>
                        <a:pt x="37" y="62"/>
                      </a:lnTo>
                      <a:lnTo>
                        <a:pt x="46" y="57"/>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0" name="Freeform 20"/>
                <p:cNvSpPr/>
                <p:nvPr/>
              </p:nvSpPr>
              <p:spPr bwMode="auto">
                <a:xfrm>
                  <a:off x="1475" y="1352"/>
                  <a:ext cx="78" cy="63"/>
                </a:xfrm>
                <a:custGeom>
                  <a:avLst/>
                  <a:gdLst>
                    <a:gd name="T0" fmla="*/ 0 w 78"/>
                    <a:gd name="T1" fmla="*/ 0 h 63"/>
                    <a:gd name="T2" fmla="*/ 20 w 78"/>
                    <a:gd name="T3" fmla="*/ 3 h 63"/>
                    <a:gd name="T4" fmla="*/ 36 w 78"/>
                    <a:gd name="T5" fmla="*/ 5 h 63"/>
                    <a:gd name="T6" fmla="*/ 48 w 78"/>
                    <a:gd name="T7" fmla="*/ 6 h 63"/>
                    <a:gd name="T8" fmla="*/ 52 w 78"/>
                    <a:gd name="T9" fmla="*/ 6 h 63"/>
                    <a:gd name="T10" fmla="*/ 57 w 78"/>
                    <a:gd name="T11" fmla="*/ 5 h 63"/>
                    <a:gd name="T12" fmla="*/ 68 w 78"/>
                    <a:gd name="T13" fmla="*/ 3 h 63"/>
                    <a:gd name="T14" fmla="*/ 73 w 78"/>
                    <a:gd name="T15" fmla="*/ 2 h 63"/>
                    <a:gd name="T16" fmla="*/ 74 w 78"/>
                    <a:gd name="T17" fmla="*/ 3 h 63"/>
                    <a:gd name="T18" fmla="*/ 76 w 78"/>
                    <a:gd name="T19" fmla="*/ 3 h 63"/>
                    <a:gd name="T20" fmla="*/ 77 w 78"/>
                    <a:gd name="T21" fmla="*/ 4 h 63"/>
                    <a:gd name="T22" fmla="*/ 78 w 78"/>
                    <a:gd name="T23" fmla="*/ 5 h 63"/>
                    <a:gd name="T24" fmla="*/ 78 w 78"/>
                    <a:gd name="T25" fmla="*/ 7 h 63"/>
                    <a:gd name="T26" fmla="*/ 77 w 78"/>
                    <a:gd name="T27" fmla="*/ 9 h 63"/>
                    <a:gd name="T28" fmla="*/ 73 w 78"/>
                    <a:gd name="T29" fmla="*/ 22 h 63"/>
                    <a:gd name="T30" fmla="*/ 69 w 78"/>
                    <a:gd name="T31" fmla="*/ 38 h 63"/>
                    <a:gd name="T32" fmla="*/ 66 w 78"/>
                    <a:gd name="T33" fmla="*/ 46 h 63"/>
                    <a:gd name="T34" fmla="*/ 63 w 78"/>
                    <a:gd name="T35" fmla="*/ 53 h 63"/>
                    <a:gd name="T36" fmla="*/ 62 w 78"/>
                    <a:gd name="T37" fmla="*/ 56 h 63"/>
                    <a:gd name="T38" fmla="*/ 60 w 78"/>
                    <a:gd name="T39" fmla="*/ 58 h 63"/>
                    <a:gd name="T40" fmla="*/ 58 w 78"/>
                    <a:gd name="T41" fmla="*/ 60 h 63"/>
                    <a:gd name="T42" fmla="*/ 56 w 78"/>
                    <a:gd name="T43" fmla="*/ 62 h 63"/>
                    <a:gd name="T44" fmla="*/ 54 w 78"/>
                    <a:gd name="T45" fmla="*/ 63 h 63"/>
                    <a:gd name="T46" fmla="*/ 52 w 78"/>
                    <a:gd name="T47" fmla="*/ 62 h 63"/>
                    <a:gd name="T48" fmla="*/ 50 w 78"/>
                    <a:gd name="T49" fmla="*/ 61 h 63"/>
                    <a:gd name="T50" fmla="*/ 47 w 78"/>
                    <a:gd name="T51" fmla="*/ 59 h 63"/>
                    <a:gd name="T52" fmla="*/ 42 w 78"/>
                    <a:gd name="T53" fmla="*/ 54 h 63"/>
                    <a:gd name="T54" fmla="*/ 36 w 78"/>
                    <a:gd name="T55" fmla="*/ 47 h 63"/>
                    <a:gd name="T56" fmla="*/ 25 w 78"/>
                    <a:gd name="T57" fmla="*/ 32 h 63"/>
                    <a:gd name="T58" fmla="*/ 21 w 78"/>
                    <a:gd name="T59" fmla="*/ 26 h 63"/>
                    <a:gd name="T60" fmla="*/ 19 w 78"/>
                    <a:gd name="T61" fmla="*/ 24 h 63"/>
                    <a:gd name="T62" fmla="*/ 18 w 78"/>
                    <a:gd name="T63" fmla="*/ 22 h 63"/>
                    <a:gd name="T64" fmla="*/ 15 w 78"/>
                    <a:gd name="T65" fmla="*/ 19 h 63"/>
                    <a:gd name="T66" fmla="*/ 12 w 78"/>
                    <a:gd name="T67" fmla="*/ 16 h 63"/>
                    <a:gd name="T68" fmla="*/ 6 w 78"/>
                    <a:gd name="T69" fmla="*/ 9 h 63"/>
                    <a:gd name="T70" fmla="*/ 0 w 78"/>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63">
                      <a:moveTo>
                        <a:pt x="0" y="0"/>
                      </a:moveTo>
                      <a:lnTo>
                        <a:pt x="20" y="3"/>
                      </a:lnTo>
                      <a:lnTo>
                        <a:pt x="36" y="5"/>
                      </a:lnTo>
                      <a:lnTo>
                        <a:pt x="48" y="6"/>
                      </a:lnTo>
                      <a:lnTo>
                        <a:pt x="52" y="6"/>
                      </a:lnTo>
                      <a:lnTo>
                        <a:pt x="57" y="5"/>
                      </a:lnTo>
                      <a:lnTo>
                        <a:pt x="68" y="3"/>
                      </a:lnTo>
                      <a:lnTo>
                        <a:pt x="73" y="2"/>
                      </a:lnTo>
                      <a:lnTo>
                        <a:pt x="74" y="3"/>
                      </a:lnTo>
                      <a:lnTo>
                        <a:pt x="76" y="3"/>
                      </a:lnTo>
                      <a:lnTo>
                        <a:pt x="77" y="4"/>
                      </a:lnTo>
                      <a:lnTo>
                        <a:pt x="78" y="5"/>
                      </a:lnTo>
                      <a:lnTo>
                        <a:pt x="78" y="7"/>
                      </a:lnTo>
                      <a:lnTo>
                        <a:pt x="77" y="9"/>
                      </a:lnTo>
                      <a:lnTo>
                        <a:pt x="73" y="22"/>
                      </a:lnTo>
                      <a:lnTo>
                        <a:pt x="69" y="38"/>
                      </a:lnTo>
                      <a:lnTo>
                        <a:pt x="66" y="46"/>
                      </a:lnTo>
                      <a:lnTo>
                        <a:pt x="63" y="53"/>
                      </a:lnTo>
                      <a:lnTo>
                        <a:pt x="62" y="56"/>
                      </a:lnTo>
                      <a:lnTo>
                        <a:pt x="60" y="58"/>
                      </a:lnTo>
                      <a:lnTo>
                        <a:pt x="58" y="60"/>
                      </a:lnTo>
                      <a:lnTo>
                        <a:pt x="56" y="62"/>
                      </a:lnTo>
                      <a:lnTo>
                        <a:pt x="54" y="63"/>
                      </a:lnTo>
                      <a:lnTo>
                        <a:pt x="52" y="62"/>
                      </a:lnTo>
                      <a:lnTo>
                        <a:pt x="50" y="61"/>
                      </a:lnTo>
                      <a:lnTo>
                        <a:pt x="47" y="59"/>
                      </a:lnTo>
                      <a:lnTo>
                        <a:pt x="42" y="54"/>
                      </a:lnTo>
                      <a:lnTo>
                        <a:pt x="36" y="47"/>
                      </a:lnTo>
                      <a:lnTo>
                        <a:pt x="25" y="32"/>
                      </a:lnTo>
                      <a:lnTo>
                        <a:pt x="21" y="26"/>
                      </a:lnTo>
                      <a:lnTo>
                        <a:pt x="19" y="24"/>
                      </a:lnTo>
                      <a:lnTo>
                        <a:pt x="18" y="22"/>
                      </a:lnTo>
                      <a:lnTo>
                        <a:pt x="15" y="19"/>
                      </a:lnTo>
                      <a:lnTo>
                        <a:pt x="12" y="16"/>
                      </a:lnTo>
                      <a:lnTo>
                        <a:pt x="6" y="9"/>
                      </a:lnTo>
                      <a:lnTo>
                        <a:pt x="0" y="0"/>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1" name="Freeform 21"/>
                <p:cNvSpPr/>
                <p:nvPr/>
              </p:nvSpPr>
              <p:spPr bwMode="auto">
                <a:xfrm>
                  <a:off x="1147" y="1012"/>
                  <a:ext cx="451" cy="329"/>
                </a:xfrm>
                <a:custGeom>
                  <a:avLst/>
                  <a:gdLst>
                    <a:gd name="T0" fmla="*/ 347 w 451"/>
                    <a:gd name="T1" fmla="*/ 28 h 329"/>
                    <a:gd name="T2" fmla="*/ 293 w 451"/>
                    <a:gd name="T3" fmla="*/ 23 h 329"/>
                    <a:gd name="T4" fmla="*/ 306 w 451"/>
                    <a:gd name="T5" fmla="*/ 55 h 329"/>
                    <a:gd name="T6" fmla="*/ 324 w 451"/>
                    <a:gd name="T7" fmla="*/ 58 h 329"/>
                    <a:gd name="T8" fmla="*/ 348 w 451"/>
                    <a:gd name="T9" fmla="*/ 38 h 329"/>
                    <a:gd name="T10" fmla="*/ 362 w 451"/>
                    <a:gd name="T11" fmla="*/ 29 h 329"/>
                    <a:gd name="T12" fmla="*/ 386 w 451"/>
                    <a:gd name="T13" fmla="*/ 16 h 329"/>
                    <a:gd name="T14" fmla="*/ 431 w 451"/>
                    <a:gd name="T15" fmla="*/ 124 h 329"/>
                    <a:gd name="T16" fmla="*/ 423 w 451"/>
                    <a:gd name="T17" fmla="*/ 170 h 329"/>
                    <a:gd name="T18" fmla="*/ 363 w 451"/>
                    <a:gd name="T19" fmla="*/ 161 h 329"/>
                    <a:gd name="T20" fmla="*/ 340 w 451"/>
                    <a:gd name="T21" fmla="*/ 146 h 329"/>
                    <a:gd name="T22" fmla="*/ 362 w 451"/>
                    <a:gd name="T23" fmla="*/ 118 h 329"/>
                    <a:gd name="T24" fmla="*/ 331 w 451"/>
                    <a:gd name="T25" fmla="*/ 134 h 329"/>
                    <a:gd name="T26" fmla="*/ 326 w 451"/>
                    <a:gd name="T27" fmla="*/ 158 h 329"/>
                    <a:gd name="T28" fmla="*/ 304 w 451"/>
                    <a:gd name="T29" fmla="*/ 205 h 329"/>
                    <a:gd name="T30" fmla="*/ 325 w 451"/>
                    <a:gd name="T31" fmla="*/ 195 h 329"/>
                    <a:gd name="T32" fmla="*/ 370 w 451"/>
                    <a:gd name="T33" fmla="*/ 210 h 329"/>
                    <a:gd name="T34" fmla="*/ 417 w 451"/>
                    <a:gd name="T35" fmla="*/ 218 h 329"/>
                    <a:gd name="T36" fmla="*/ 449 w 451"/>
                    <a:gd name="T37" fmla="*/ 275 h 329"/>
                    <a:gd name="T38" fmla="*/ 446 w 451"/>
                    <a:gd name="T39" fmla="*/ 325 h 329"/>
                    <a:gd name="T40" fmla="*/ 411 w 451"/>
                    <a:gd name="T41" fmla="*/ 325 h 329"/>
                    <a:gd name="T42" fmla="*/ 374 w 451"/>
                    <a:gd name="T43" fmla="*/ 311 h 329"/>
                    <a:gd name="T44" fmla="*/ 325 w 451"/>
                    <a:gd name="T45" fmla="*/ 305 h 329"/>
                    <a:gd name="T46" fmla="*/ 319 w 451"/>
                    <a:gd name="T47" fmla="*/ 317 h 329"/>
                    <a:gd name="T48" fmla="*/ 294 w 451"/>
                    <a:gd name="T49" fmla="*/ 319 h 329"/>
                    <a:gd name="T50" fmla="*/ 260 w 451"/>
                    <a:gd name="T51" fmla="*/ 276 h 329"/>
                    <a:gd name="T52" fmla="*/ 226 w 451"/>
                    <a:gd name="T53" fmla="*/ 230 h 329"/>
                    <a:gd name="T54" fmla="*/ 253 w 451"/>
                    <a:gd name="T55" fmla="*/ 278 h 329"/>
                    <a:gd name="T56" fmla="*/ 258 w 451"/>
                    <a:gd name="T57" fmla="*/ 303 h 329"/>
                    <a:gd name="T58" fmla="*/ 213 w 451"/>
                    <a:gd name="T59" fmla="*/ 289 h 329"/>
                    <a:gd name="T60" fmla="*/ 160 w 451"/>
                    <a:gd name="T61" fmla="*/ 260 h 329"/>
                    <a:gd name="T62" fmla="*/ 109 w 451"/>
                    <a:gd name="T63" fmla="*/ 178 h 329"/>
                    <a:gd name="T64" fmla="*/ 108 w 451"/>
                    <a:gd name="T65" fmla="*/ 142 h 329"/>
                    <a:gd name="T66" fmla="*/ 75 w 451"/>
                    <a:gd name="T67" fmla="*/ 172 h 329"/>
                    <a:gd name="T68" fmla="*/ 32 w 451"/>
                    <a:gd name="T69" fmla="*/ 157 h 329"/>
                    <a:gd name="T70" fmla="*/ 3 w 451"/>
                    <a:gd name="T71" fmla="*/ 108 h 329"/>
                    <a:gd name="T72" fmla="*/ 9 w 451"/>
                    <a:gd name="T73" fmla="*/ 56 h 329"/>
                    <a:gd name="T74" fmla="*/ 41 w 451"/>
                    <a:gd name="T75" fmla="*/ 30 h 329"/>
                    <a:gd name="T76" fmla="*/ 103 w 451"/>
                    <a:gd name="T77" fmla="*/ 58 h 329"/>
                    <a:gd name="T78" fmla="*/ 115 w 451"/>
                    <a:gd name="T79" fmla="*/ 95 h 329"/>
                    <a:gd name="T80" fmla="*/ 94 w 451"/>
                    <a:gd name="T81" fmla="*/ 101 h 329"/>
                    <a:gd name="T82" fmla="*/ 67 w 451"/>
                    <a:gd name="T83" fmla="*/ 80 h 329"/>
                    <a:gd name="T84" fmla="*/ 43 w 451"/>
                    <a:gd name="T85" fmla="*/ 95 h 329"/>
                    <a:gd name="T86" fmla="*/ 51 w 451"/>
                    <a:gd name="T87" fmla="*/ 129 h 329"/>
                    <a:gd name="T88" fmla="*/ 96 w 451"/>
                    <a:gd name="T89" fmla="*/ 123 h 329"/>
                    <a:gd name="T90" fmla="*/ 87 w 451"/>
                    <a:gd name="T91" fmla="*/ 119 h 329"/>
                    <a:gd name="T92" fmla="*/ 58 w 451"/>
                    <a:gd name="T93" fmla="*/ 123 h 329"/>
                    <a:gd name="T94" fmla="*/ 49 w 451"/>
                    <a:gd name="T95" fmla="*/ 93 h 329"/>
                    <a:gd name="T96" fmla="*/ 65 w 451"/>
                    <a:gd name="T97" fmla="*/ 88 h 329"/>
                    <a:gd name="T98" fmla="*/ 94 w 451"/>
                    <a:gd name="T99" fmla="*/ 108 h 329"/>
                    <a:gd name="T100" fmla="*/ 118 w 451"/>
                    <a:gd name="T101" fmla="*/ 110 h 329"/>
                    <a:gd name="T102" fmla="*/ 106 w 451"/>
                    <a:gd name="T103" fmla="*/ 64 h 329"/>
                    <a:gd name="T104" fmla="*/ 137 w 451"/>
                    <a:gd name="T105" fmla="*/ 59 h 329"/>
                    <a:gd name="T106" fmla="*/ 159 w 451"/>
                    <a:gd name="T107" fmla="*/ 36 h 329"/>
                    <a:gd name="T108" fmla="*/ 171 w 451"/>
                    <a:gd name="T109" fmla="*/ 12 h 329"/>
                    <a:gd name="T110" fmla="*/ 267 w 451"/>
                    <a:gd name="T111" fmla="*/ 5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1" h="329">
                      <a:moveTo>
                        <a:pt x="349" y="13"/>
                      </a:moveTo>
                      <a:lnTo>
                        <a:pt x="350" y="15"/>
                      </a:lnTo>
                      <a:lnTo>
                        <a:pt x="351" y="19"/>
                      </a:lnTo>
                      <a:lnTo>
                        <a:pt x="352" y="22"/>
                      </a:lnTo>
                      <a:lnTo>
                        <a:pt x="351" y="25"/>
                      </a:lnTo>
                      <a:lnTo>
                        <a:pt x="350" y="26"/>
                      </a:lnTo>
                      <a:lnTo>
                        <a:pt x="350" y="27"/>
                      </a:lnTo>
                      <a:lnTo>
                        <a:pt x="347" y="28"/>
                      </a:lnTo>
                      <a:lnTo>
                        <a:pt x="342" y="28"/>
                      </a:lnTo>
                      <a:lnTo>
                        <a:pt x="335" y="27"/>
                      </a:lnTo>
                      <a:lnTo>
                        <a:pt x="318" y="24"/>
                      </a:lnTo>
                      <a:lnTo>
                        <a:pt x="309" y="22"/>
                      </a:lnTo>
                      <a:lnTo>
                        <a:pt x="301" y="22"/>
                      </a:lnTo>
                      <a:lnTo>
                        <a:pt x="298" y="22"/>
                      </a:lnTo>
                      <a:lnTo>
                        <a:pt x="295" y="22"/>
                      </a:lnTo>
                      <a:lnTo>
                        <a:pt x="293" y="23"/>
                      </a:lnTo>
                      <a:lnTo>
                        <a:pt x="292" y="25"/>
                      </a:lnTo>
                      <a:lnTo>
                        <a:pt x="291" y="28"/>
                      </a:lnTo>
                      <a:lnTo>
                        <a:pt x="291" y="32"/>
                      </a:lnTo>
                      <a:lnTo>
                        <a:pt x="291" y="35"/>
                      </a:lnTo>
                      <a:lnTo>
                        <a:pt x="293" y="38"/>
                      </a:lnTo>
                      <a:lnTo>
                        <a:pt x="296" y="43"/>
                      </a:lnTo>
                      <a:lnTo>
                        <a:pt x="301" y="49"/>
                      </a:lnTo>
                      <a:lnTo>
                        <a:pt x="306" y="55"/>
                      </a:lnTo>
                      <a:lnTo>
                        <a:pt x="309" y="58"/>
                      </a:lnTo>
                      <a:lnTo>
                        <a:pt x="312" y="61"/>
                      </a:lnTo>
                      <a:lnTo>
                        <a:pt x="314" y="61"/>
                      </a:lnTo>
                      <a:lnTo>
                        <a:pt x="316" y="62"/>
                      </a:lnTo>
                      <a:lnTo>
                        <a:pt x="319" y="62"/>
                      </a:lnTo>
                      <a:lnTo>
                        <a:pt x="321" y="61"/>
                      </a:lnTo>
                      <a:lnTo>
                        <a:pt x="323" y="60"/>
                      </a:lnTo>
                      <a:lnTo>
                        <a:pt x="324" y="58"/>
                      </a:lnTo>
                      <a:lnTo>
                        <a:pt x="326" y="56"/>
                      </a:lnTo>
                      <a:lnTo>
                        <a:pt x="329" y="51"/>
                      </a:lnTo>
                      <a:lnTo>
                        <a:pt x="333" y="46"/>
                      </a:lnTo>
                      <a:lnTo>
                        <a:pt x="336" y="43"/>
                      </a:lnTo>
                      <a:lnTo>
                        <a:pt x="339" y="41"/>
                      </a:lnTo>
                      <a:lnTo>
                        <a:pt x="342" y="39"/>
                      </a:lnTo>
                      <a:lnTo>
                        <a:pt x="345" y="38"/>
                      </a:lnTo>
                      <a:lnTo>
                        <a:pt x="348" y="38"/>
                      </a:lnTo>
                      <a:lnTo>
                        <a:pt x="350" y="39"/>
                      </a:lnTo>
                      <a:lnTo>
                        <a:pt x="351" y="39"/>
                      </a:lnTo>
                      <a:lnTo>
                        <a:pt x="352" y="39"/>
                      </a:lnTo>
                      <a:lnTo>
                        <a:pt x="354" y="39"/>
                      </a:lnTo>
                      <a:lnTo>
                        <a:pt x="355" y="38"/>
                      </a:lnTo>
                      <a:lnTo>
                        <a:pt x="357" y="36"/>
                      </a:lnTo>
                      <a:lnTo>
                        <a:pt x="360" y="32"/>
                      </a:lnTo>
                      <a:lnTo>
                        <a:pt x="362" y="29"/>
                      </a:lnTo>
                      <a:lnTo>
                        <a:pt x="364" y="25"/>
                      </a:lnTo>
                      <a:lnTo>
                        <a:pt x="365" y="22"/>
                      </a:lnTo>
                      <a:lnTo>
                        <a:pt x="365" y="19"/>
                      </a:lnTo>
                      <a:lnTo>
                        <a:pt x="366" y="18"/>
                      </a:lnTo>
                      <a:lnTo>
                        <a:pt x="367" y="18"/>
                      </a:lnTo>
                      <a:lnTo>
                        <a:pt x="372" y="17"/>
                      </a:lnTo>
                      <a:lnTo>
                        <a:pt x="379" y="16"/>
                      </a:lnTo>
                      <a:lnTo>
                        <a:pt x="386" y="16"/>
                      </a:lnTo>
                      <a:lnTo>
                        <a:pt x="401" y="17"/>
                      </a:lnTo>
                      <a:lnTo>
                        <a:pt x="407" y="17"/>
                      </a:lnTo>
                      <a:lnTo>
                        <a:pt x="411" y="30"/>
                      </a:lnTo>
                      <a:lnTo>
                        <a:pt x="419" y="60"/>
                      </a:lnTo>
                      <a:lnTo>
                        <a:pt x="423" y="77"/>
                      </a:lnTo>
                      <a:lnTo>
                        <a:pt x="427" y="95"/>
                      </a:lnTo>
                      <a:lnTo>
                        <a:pt x="430" y="111"/>
                      </a:lnTo>
                      <a:lnTo>
                        <a:pt x="431" y="124"/>
                      </a:lnTo>
                      <a:lnTo>
                        <a:pt x="433" y="143"/>
                      </a:lnTo>
                      <a:lnTo>
                        <a:pt x="433" y="157"/>
                      </a:lnTo>
                      <a:lnTo>
                        <a:pt x="432" y="162"/>
                      </a:lnTo>
                      <a:lnTo>
                        <a:pt x="430" y="166"/>
                      </a:lnTo>
                      <a:lnTo>
                        <a:pt x="429" y="167"/>
                      </a:lnTo>
                      <a:lnTo>
                        <a:pt x="427" y="169"/>
                      </a:lnTo>
                      <a:lnTo>
                        <a:pt x="425" y="169"/>
                      </a:lnTo>
                      <a:lnTo>
                        <a:pt x="423" y="170"/>
                      </a:lnTo>
                      <a:lnTo>
                        <a:pt x="417" y="170"/>
                      </a:lnTo>
                      <a:lnTo>
                        <a:pt x="410" y="170"/>
                      </a:lnTo>
                      <a:lnTo>
                        <a:pt x="402" y="168"/>
                      </a:lnTo>
                      <a:lnTo>
                        <a:pt x="393" y="166"/>
                      </a:lnTo>
                      <a:lnTo>
                        <a:pt x="377" y="163"/>
                      </a:lnTo>
                      <a:lnTo>
                        <a:pt x="371" y="162"/>
                      </a:lnTo>
                      <a:lnTo>
                        <a:pt x="367" y="161"/>
                      </a:lnTo>
                      <a:lnTo>
                        <a:pt x="363" y="161"/>
                      </a:lnTo>
                      <a:lnTo>
                        <a:pt x="359" y="160"/>
                      </a:lnTo>
                      <a:lnTo>
                        <a:pt x="354" y="159"/>
                      </a:lnTo>
                      <a:lnTo>
                        <a:pt x="349" y="157"/>
                      </a:lnTo>
                      <a:lnTo>
                        <a:pt x="345" y="154"/>
                      </a:lnTo>
                      <a:lnTo>
                        <a:pt x="342" y="151"/>
                      </a:lnTo>
                      <a:lnTo>
                        <a:pt x="341" y="149"/>
                      </a:lnTo>
                      <a:lnTo>
                        <a:pt x="341" y="148"/>
                      </a:lnTo>
                      <a:lnTo>
                        <a:pt x="340" y="146"/>
                      </a:lnTo>
                      <a:lnTo>
                        <a:pt x="340" y="144"/>
                      </a:lnTo>
                      <a:lnTo>
                        <a:pt x="342" y="139"/>
                      </a:lnTo>
                      <a:lnTo>
                        <a:pt x="345" y="135"/>
                      </a:lnTo>
                      <a:lnTo>
                        <a:pt x="350" y="130"/>
                      </a:lnTo>
                      <a:lnTo>
                        <a:pt x="354" y="126"/>
                      </a:lnTo>
                      <a:lnTo>
                        <a:pt x="363" y="120"/>
                      </a:lnTo>
                      <a:lnTo>
                        <a:pt x="367" y="117"/>
                      </a:lnTo>
                      <a:lnTo>
                        <a:pt x="362" y="118"/>
                      </a:lnTo>
                      <a:lnTo>
                        <a:pt x="358" y="118"/>
                      </a:lnTo>
                      <a:lnTo>
                        <a:pt x="352" y="119"/>
                      </a:lnTo>
                      <a:lnTo>
                        <a:pt x="346" y="120"/>
                      </a:lnTo>
                      <a:lnTo>
                        <a:pt x="341" y="122"/>
                      </a:lnTo>
                      <a:lnTo>
                        <a:pt x="336" y="124"/>
                      </a:lnTo>
                      <a:lnTo>
                        <a:pt x="335" y="125"/>
                      </a:lnTo>
                      <a:lnTo>
                        <a:pt x="334" y="127"/>
                      </a:lnTo>
                      <a:lnTo>
                        <a:pt x="331" y="134"/>
                      </a:lnTo>
                      <a:lnTo>
                        <a:pt x="329" y="141"/>
                      </a:lnTo>
                      <a:lnTo>
                        <a:pt x="328" y="147"/>
                      </a:lnTo>
                      <a:lnTo>
                        <a:pt x="329" y="150"/>
                      </a:lnTo>
                      <a:lnTo>
                        <a:pt x="329" y="152"/>
                      </a:lnTo>
                      <a:lnTo>
                        <a:pt x="330" y="154"/>
                      </a:lnTo>
                      <a:lnTo>
                        <a:pt x="330" y="155"/>
                      </a:lnTo>
                      <a:lnTo>
                        <a:pt x="329" y="156"/>
                      </a:lnTo>
                      <a:lnTo>
                        <a:pt x="326" y="158"/>
                      </a:lnTo>
                      <a:lnTo>
                        <a:pt x="324" y="160"/>
                      </a:lnTo>
                      <a:lnTo>
                        <a:pt x="321" y="162"/>
                      </a:lnTo>
                      <a:lnTo>
                        <a:pt x="319" y="166"/>
                      </a:lnTo>
                      <a:lnTo>
                        <a:pt x="316" y="170"/>
                      </a:lnTo>
                      <a:lnTo>
                        <a:pt x="312" y="182"/>
                      </a:lnTo>
                      <a:lnTo>
                        <a:pt x="307" y="194"/>
                      </a:lnTo>
                      <a:lnTo>
                        <a:pt x="305" y="200"/>
                      </a:lnTo>
                      <a:lnTo>
                        <a:pt x="304" y="205"/>
                      </a:lnTo>
                      <a:lnTo>
                        <a:pt x="302" y="210"/>
                      </a:lnTo>
                      <a:lnTo>
                        <a:pt x="302" y="214"/>
                      </a:lnTo>
                      <a:lnTo>
                        <a:pt x="302" y="215"/>
                      </a:lnTo>
                      <a:lnTo>
                        <a:pt x="302" y="216"/>
                      </a:lnTo>
                      <a:lnTo>
                        <a:pt x="304" y="214"/>
                      </a:lnTo>
                      <a:lnTo>
                        <a:pt x="311" y="206"/>
                      </a:lnTo>
                      <a:lnTo>
                        <a:pt x="321" y="192"/>
                      </a:lnTo>
                      <a:lnTo>
                        <a:pt x="325" y="195"/>
                      </a:lnTo>
                      <a:lnTo>
                        <a:pt x="336" y="202"/>
                      </a:lnTo>
                      <a:lnTo>
                        <a:pt x="342" y="206"/>
                      </a:lnTo>
                      <a:lnTo>
                        <a:pt x="350" y="209"/>
                      </a:lnTo>
                      <a:lnTo>
                        <a:pt x="353" y="210"/>
                      </a:lnTo>
                      <a:lnTo>
                        <a:pt x="357" y="211"/>
                      </a:lnTo>
                      <a:lnTo>
                        <a:pt x="363" y="211"/>
                      </a:lnTo>
                      <a:lnTo>
                        <a:pt x="367" y="210"/>
                      </a:lnTo>
                      <a:lnTo>
                        <a:pt x="370" y="210"/>
                      </a:lnTo>
                      <a:lnTo>
                        <a:pt x="378" y="210"/>
                      </a:lnTo>
                      <a:lnTo>
                        <a:pt x="387" y="210"/>
                      </a:lnTo>
                      <a:lnTo>
                        <a:pt x="396" y="211"/>
                      </a:lnTo>
                      <a:lnTo>
                        <a:pt x="404" y="213"/>
                      </a:lnTo>
                      <a:lnTo>
                        <a:pt x="408" y="214"/>
                      </a:lnTo>
                      <a:lnTo>
                        <a:pt x="411" y="215"/>
                      </a:lnTo>
                      <a:lnTo>
                        <a:pt x="415" y="216"/>
                      </a:lnTo>
                      <a:lnTo>
                        <a:pt x="417" y="218"/>
                      </a:lnTo>
                      <a:lnTo>
                        <a:pt x="420" y="221"/>
                      </a:lnTo>
                      <a:lnTo>
                        <a:pt x="427" y="231"/>
                      </a:lnTo>
                      <a:lnTo>
                        <a:pt x="436" y="246"/>
                      </a:lnTo>
                      <a:lnTo>
                        <a:pt x="441" y="254"/>
                      </a:lnTo>
                      <a:lnTo>
                        <a:pt x="445" y="263"/>
                      </a:lnTo>
                      <a:lnTo>
                        <a:pt x="446" y="267"/>
                      </a:lnTo>
                      <a:lnTo>
                        <a:pt x="448" y="271"/>
                      </a:lnTo>
                      <a:lnTo>
                        <a:pt x="449" y="275"/>
                      </a:lnTo>
                      <a:lnTo>
                        <a:pt x="449" y="279"/>
                      </a:lnTo>
                      <a:lnTo>
                        <a:pt x="450" y="293"/>
                      </a:lnTo>
                      <a:lnTo>
                        <a:pt x="451" y="307"/>
                      </a:lnTo>
                      <a:lnTo>
                        <a:pt x="451" y="313"/>
                      </a:lnTo>
                      <a:lnTo>
                        <a:pt x="449" y="318"/>
                      </a:lnTo>
                      <a:lnTo>
                        <a:pt x="449" y="321"/>
                      </a:lnTo>
                      <a:lnTo>
                        <a:pt x="447" y="323"/>
                      </a:lnTo>
                      <a:lnTo>
                        <a:pt x="446" y="325"/>
                      </a:lnTo>
                      <a:lnTo>
                        <a:pt x="444" y="326"/>
                      </a:lnTo>
                      <a:lnTo>
                        <a:pt x="442" y="327"/>
                      </a:lnTo>
                      <a:lnTo>
                        <a:pt x="439" y="328"/>
                      </a:lnTo>
                      <a:lnTo>
                        <a:pt x="434" y="329"/>
                      </a:lnTo>
                      <a:lnTo>
                        <a:pt x="428" y="329"/>
                      </a:lnTo>
                      <a:lnTo>
                        <a:pt x="423" y="328"/>
                      </a:lnTo>
                      <a:lnTo>
                        <a:pt x="417" y="327"/>
                      </a:lnTo>
                      <a:lnTo>
                        <a:pt x="411" y="325"/>
                      </a:lnTo>
                      <a:lnTo>
                        <a:pt x="407" y="322"/>
                      </a:lnTo>
                      <a:lnTo>
                        <a:pt x="403" y="320"/>
                      </a:lnTo>
                      <a:lnTo>
                        <a:pt x="397" y="315"/>
                      </a:lnTo>
                      <a:lnTo>
                        <a:pt x="391" y="311"/>
                      </a:lnTo>
                      <a:lnTo>
                        <a:pt x="388" y="310"/>
                      </a:lnTo>
                      <a:lnTo>
                        <a:pt x="384" y="309"/>
                      </a:lnTo>
                      <a:lnTo>
                        <a:pt x="380" y="310"/>
                      </a:lnTo>
                      <a:lnTo>
                        <a:pt x="374" y="311"/>
                      </a:lnTo>
                      <a:lnTo>
                        <a:pt x="368" y="312"/>
                      </a:lnTo>
                      <a:lnTo>
                        <a:pt x="361" y="313"/>
                      </a:lnTo>
                      <a:lnTo>
                        <a:pt x="354" y="312"/>
                      </a:lnTo>
                      <a:lnTo>
                        <a:pt x="346" y="312"/>
                      </a:lnTo>
                      <a:lnTo>
                        <a:pt x="339" y="310"/>
                      </a:lnTo>
                      <a:lnTo>
                        <a:pt x="333" y="309"/>
                      </a:lnTo>
                      <a:lnTo>
                        <a:pt x="328" y="307"/>
                      </a:lnTo>
                      <a:lnTo>
                        <a:pt x="325" y="305"/>
                      </a:lnTo>
                      <a:lnTo>
                        <a:pt x="319" y="300"/>
                      </a:lnTo>
                      <a:lnTo>
                        <a:pt x="313" y="293"/>
                      </a:lnTo>
                      <a:lnTo>
                        <a:pt x="305" y="284"/>
                      </a:lnTo>
                      <a:lnTo>
                        <a:pt x="309" y="298"/>
                      </a:lnTo>
                      <a:lnTo>
                        <a:pt x="314" y="308"/>
                      </a:lnTo>
                      <a:lnTo>
                        <a:pt x="316" y="313"/>
                      </a:lnTo>
                      <a:lnTo>
                        <a:pt x="318" y="316"/>
                      </a:lnTo>
                      <a:lnTo>
                        <a:pt x="319" y="317"/>
                      </a:lnTo>
                      <a:lnTo>
                        <a:pt x="320" y="318"/>
                      </a:lnTo>
                      <a:lnTo>
                        <a:pt x="319" y="319"/>
                      </a:lnTo>
                      <a:lnTo>
                        <a:pt x="318" y="320"/>
                      </a:lnTo>
                      <a:lnTo>
                        <a:pt x="315" y="321"/>
                      </a:lnTo>
                      <a:lnTo>
                        <a:pt x="311" y="322"/>
                      </a:lnTo>
                      <a:lnTo>
                        <a:pt x="306" y="322"/>
                      </a:lnTo>
                      <a:lnTo>
                        <a:pt x="300" y="321"/>
                      </a:lnTo>
                      <a:lnTo>
                        <a:pt x="294" y="319"/>
                      </a:lnTo>
                      <a:lnTo>
                        <a:pt x="288" y="316"/>
                      </a:lnTo>
                      <a:lnTo>
                        <a:pt x="286" y="314"/>
                      </a:lnTo>
                      <a:lnTo>
                        <a:pt x="284" y="312"/>
                      </a:lnTo>
                      <a:lnTo>
                        <a:pt x="279" y="308"/>
                      </a:lnTo>
                      <a:lnTo>
                        <a:pt x="275" y="302"/>
                      </a:lnTo>
                      <a:lnTo>
                        <a:pt x="272" y="297"/>
                      </a:lnTo>
                      <a:lnTo>
                        <a:pt x="265" y="285"/>
                      </a:lnTo>
                      <a:lnTo>
                        <a:pt x="260" y="276"/>
                      </a:lnTo>
                      <a:lnTo>
                        <a:pt x="247" y="255"/>
                      </a:lnTo>
                      <a:lnTo>
                        <a:pt x="243" y="250"/>
                      </a:lnTo>
                      <a:lnTo>
                        <a:pt x="240" y="245"/>
                      </a:lnTo>
                      <a:lnTo>
                        <a:pt x="233" y="237"/>
                      </a:lnTo>
                      <a:lnTo>
                        <a:pt x="231" y="234"/>
                      </a:lnTo>
                      <a:lnTo>
                        <a:pt x="229" y="232"/>
                      </a:lnTo>
                      <a:lnTo>
                        <a:pt x="227" y="231"/>
                      </a:lnTo>
                      <a:lnTo>
                        <a:pt x="226" y="230"/>
                      </a:lnTo>
                      <a:lnTo>
                        <a:pt x="225" y="231"/>
                      </a:lnTo>
                      <a:lnTo>
                        <a:pt x="225" y="233"/>
                      </a:lnTo>
                      <a:lnTo>
                        <a:pt x="226" y="237"/>
                      </a:lnTo>
                      <a:lnTo>
                        <a:pt x="227" y="241"/>
                      </a:lnTo>
                      <a:lnTo>
                        <a:pt x="229" y="247"/>
                      </a:lnTo>
                      <a:lnTo>
                        <a:pt x="233" y="253"/>
                      </a:lnTo>
                      <a:lnTo>
                        <a:pt x="243" y="266"/>
                      </a:lnTo>
                      <a:lnTo>
                        <a:pt x="253" y="278"/>
                      </a:lnTo>
                      <a:lnTo>
                        <a:pt x="256" y="283"/>
                      </a:lnTo>
                      <a:lnTo>
                        <a:pt x="257" y="285"/>
                      </a:lnTo>
                      <a:lnTo>
                        <a:pt x="258" y="287"/>
                      </a:lnTo>
                      <a:lnTo>
                        <a:pt x="259" y="293"/>
                      </a:lnTo>
                      <a:lnTo>
                        <a:pt x="259" y="296"/>
                      </a:lnTo>
                      <a:lnTo>
                        <a:pt x="259" y="299"/>
                      </a:lnTo>
                      <a:lnTo>
                        <a:pt x="259" y="302"/>
                      </a:lnTo>
                      <a:lnTo>
                        <a:pt x="258" y="303"/>
                      </a:lnTo>
                      <a:lnTo>
                        <a:pt x="257" y="303"/>
                      </a:lnTo>
                      <a:lnTo>
                        <a:pt x="255" y="304"/>
                      </a:lnTo>
                      <a:lnTo>
                        <a:pt x="251" y="304"/>
                      </a:lnTo>
                      <a:lnTo>
                        <a:pt x="246" y="303"/>
                      </a:lnTo>
                      <a:lnTo>
                        <a:pt x="241" y="302"/>
                      </a:lnTo>
                      <a:lnTo>
                        <a:pt x="234" y="299"/>
                      </a:lnTo>
                      <a:lnTo>
                        <a:pt x="227" y="296"/>
                      </a:lnTo>
                      <a:lnTo>
                        <a:pt x="213" y="289"/>
                      </a:lnTo>
                      <a:lnTo>
                        <a:pt x="207" y="286"/>
                      </a:lnTo>
                      <a:lnTo>
                        <a:pt x="202" y="282"/>
                      </a:lnTo>
                      <a:lnTo>
                        <a:pt x="197" y="279"/>
                      </a:lnTo>
                      <a:lnTo>
                        <a:pt x="190" y="276"/>
                      </a:lnTo>
                      <a:lnTo>
                        <a:pt x="175" y="269"/>
                      </a:lnTo>
                      <a:lnTo>
                        <a:pt x="168" y="265"/>
                      </a:lnTo>
                      <a:lnTo>
                        <a:pt x="164" y="263"/>
                      </a:lnTo>
                      <a:lnTo>
                        <a:pt x="160" y="260"/>
                      </a:lnTo>
                      <a:lnTo>
                        <a:pt x="154" y="254"/>
                      </a:lnTo>
                      <a:lnTo>
                        <a:pt x="151" y="251"/>
                      </a:lnTo>
                      <a:lnTo>
                        <a:pt x="148" y="247"/>
                      </a:lnTo>
                      <a:lnTo>
                        <a:pt x="136" y="228"/>
                      </a:lnTo>
                      <a:lnTo>
                        <a:pt x="123" y="207"/>
                      </a:lnTo>
                      <a:lnTo>
                        <a:pt x="118" y="196"/>
                      </a:lnTo>
                      <a:lnTo>
                        <a:pt x="113" y="186"/>
                      </a:lnTo>
                      <a:lnTo>
                        <a:pt x="109" y="178"/>
                      </a:lnTo>
                      <a:lnTo>
                        <a:pt x="108" y="174"/>
                      </a:lnTo>
                      <a:lnTo>
                        <a:pt x="107" y="171"/>
                      </a:lnTo>
                      <a:lnTo>
                        <a:pt x="107" y="165"/>
                      </a:lnTo>
                      <a:lnTo>
                        <a:pt x="107" y="159"/>
                      </a:lnTo>
                      <a:lnTo>
                        <a:pt x="108" y="149"/>
                      </a:lnTo>
                      <a:lnTo>
                        <a:pt x="108" y="145"/>
                      </a:lnTo>
                      <a:lnTo>
                        <a:pt x="108" y="143"/>
                      </a:lnTo>
                      <a:lnTo>
                        <a:pt x="108" y="142"/>
                      </a:lnTo>
                      <a:lnTo>
                        <a:pt x="107" y="143"/>
                      </a:lnTo>
                      <a:lnTo>
                        <a:pt x="105" y="145"/>
                      </a:lnTo>
                      <a:lnTo>
                        <a:pt x="97" y="154"/>
                      </a:lnTo>
                      <a:lnTo>
                        <a:pt x="93" y="159"/>
                      </a:lnTo>
                      <a:lnTo>
                        <a:pt x="87" y="164"/>
                      </a:lnTo>
                      <a:lnTo>
                        <a:pt x="81" y="169"/>
                      </a:lnTo>
                      <a:lnTo>
                        <a:pt x="78" y="171"/>
                      </a:lnTo>
                      <a:lnTo>
                        <a:pt x="75" y="172"/>
                      </a:lnTo>
                      <a:lnTo>
                        <a:pt x="72" y="173"/>
                      </a:lnTo>
                      <a:lnTo>
                        <a:pt x="69" y="173"/>
                      </a:lnTo>
                      <a:lnTo>
                        <a:pt x="65" y="173"/>
                      </a:lnTo>
                      <a:lnTo>
                        <a:pt x="62" y="172"/>
                      </a:lnTo>
                      <a:lnTo>
                        <a:pt x="55" y="170"/>
                      </a:lnTo>
                      <a:lnTo>
                        <a:pt x="48" y="166"/>
                      </a:lnTo>
                      <a:lnTo>
                        <a:pt x="40" y="162"/>
                      </a:lnTo>
                      <a:lnTo>
                        <a:pt x="32" y="157"/>
                      </a:lnTo>
                      <a:lnTo>
                        <a:pt x="28" y="153"/>
                      </a:lnTo>
                      <a:lnTo>
                        <a:pt x="24" y="149"/>
                      </a:lnTo>
                      <a:lnTo>
                        <a:pt x="20" y="144"/>
                      </a:lnTo>
                      <a:lnTo>
                        <a:pt x="16" y="138"/>
                      </a:lnTo>
                      <a:lnTo>
                        <a:pt x="12" y="132"/>
                      </a:lnTo>
                      <a:lnTo>
                        <a:pt x="9" y="125"/>
                      </a:lnTo>
                      <a:lnTo>
                        <a:pt x="6" y="117"/>
                      </a:lnTo>
                      <a:lnTo>
                        <a:pt x="3" y="108"/>
                      </a:lnTo>
                      <a:lnTo>
                        <a:pt x="2" y="104"/>
                      </a:lnTo>
                      <a:lnTo>
                        <a:pt x="1" y="99"/>
                      </a:lnTo>
                      <a:lnTo>
                        <a:pt x="0" y="91"/>
                      </a:lnTo>
                      <a:lnTo>
                        <a:pt x="0" y="83"/>
                      </a:lnTo>
                      <a:lnTo>
                        <a:pt x="1" y="75"/>
                      </a:lnTo>
                      <a:lnTo>
                        <a:pt x="3" y="68"/>
                      </a:lnTo>
                      <a:lnTo>
                        <a:pt x="6" y="62"/>
                      </a:lnTo>
                      <a:lnTo>
                        <a:pt x="9" y="56"/>
                      </a:lnTo>
                      <a:lnTo>
                        <a:pt x="12" y="51"/>
                      </a:lnTo>
                      <a:lnTo>
                        <a:pt x="16" y="46"/>
                      </a:lnTo>
                      <a:lnTo>
                        <a:pt x="20" y="42"/>
                      </a:lnTo>
                      <a:lnTo>
                        <a:pt x="28" y="35"/>
                      </a:lnTo>
                      <a:lnTo>
                        <a:pt x="32" y="33"/>
                      </a:lnTo>
                      <a:lnTo>
                        <a:pt x="36" y="31"/>
                      </a:lnTo>
                      <a:lnTo>
                        <a:pt x="39" y="30"/>
                      </a:lnTo>
                      <a:lnTo>
                        <a:pt x="41" y="30"/>
                      </a:lnTo>
                      <a:lnTo>
                        <a:pt x="44" y="30"/>
                      </a:lnTo>
                      <a:lnTo>
                        <a:pt x="47" y="31"/>
                      </a:lnTo>
                      <a:lnTo>
                        <a:pt x="56" y="34"/>
                      </a:lnTo>
                      <a:lnTo>
                        <a:pt x="67" y="38"/>
                      </a:lnTo>
                      <a:lnTo>
                        <a:pt x="79" y="43"/>
                      </a:lnTo>
                      <a:lnTo>
                        <a:pt x="90" y="49"/>
                      </a:lnTo>
                      <a:lnTo>
                        <a:pt x="99" y="55"/>
                      </a:lnTo>
                      <a:lnTo>
                        <a:pt x="103" y="58"/>
                      </a:lnTo>
                      <a:lnTo>
                        <a:pt x="106" y="60"/>
                      </a:lnTo>
                      <a:lnTo>
                        <a:pt x="108" y="63"/>
                      </a:lnTo>
                      <a:lnTo>
                        <a:pt x="108" y="65"/>
                      </a:lnTo>
                      <a:lnTo>
                        <a:pt x="109" y="70"/>
                      </a:lnTo>
                      <a:lnTo>
                        <a:pt x="110" y="76"/>
                      </a:lnTo>
                      <a:lnTo>
                        <a:pt x="114" y="87"/>
                      </a:lnTo>
                      <a:lnTo>
                        <a:pt x="115" y="92"/>
                      </a:lnTo>
                      <a:lnTo>
                        <a:pt x="115" y="95"/>
                      </a:lnTo>
                      <a:lnTo>
                        <a:pt x="115" y="97"/>
                      </a:lnTo>
                      <a:lnTo>
                        <a:pt x="114" y="98"/>
                      </a:lnTo>
                      <a:lnTo>
                        <a:pt x="113" y="100"/>
                      </a:lnTo>
                      <a:lnTo>
                        <a:pt x="111" y="101"/>
                      </a:lnTo>
                      <a:lnTo>
                        <a:pt x="108" y="102"/>
                      </a:lnTo>
                      <a:lnTo>
                        <a:pt x="103" y="103"/>
                      </a:lnTo>
                      <a:lnTo>
                        <a:pt x="99" y="102"/>
                      </a:lnTo>
                      <a:lnTo>
                        <a:pt x="94" y="101"/>
                      </a:lnTo>
                      <a:lnTo>
                        <a:pt x="90" y="99"/>
                      </a:lnTo>
                      <a:lnTo>
                        <a:pt x="86" y="96"/>
                      </a:lnTo>
                      <a:lnTo>
                        <a:pt x="82" y="93"/>
                      </a:lnTo>
                      <a:lnTo>
                        <a:pt x="78" y="89"/>
                      </a:lnTo>
                      <a:lnTo>
                        <a:pt x="74" y="85"/>
                      </a:lnTo>
                      <a:lnTo>
                        <a:pt x="72" y="83"/>
                      </a:lnTo>
                      <a:lnTo>
                        <a:pt x="70" y="82"/>
                      </a:lnTo>
                      <a:lnTo>
                        <a:pt x="67" y="80"/>
                      </a:lnTo>
                      <a:lnTo>
                        <a:pt x="65" y="79"/>
                      </a:lnTo>
                      <a:lnTo>
                        <a:pt x="61" y="79"/>
                      </a:lnTo>
                      <a:lnTo>
                        <a:pt x="57" y="79"/>
                      </a:lnTo>
                      <a:lnTo>
                        <a:pt x="53" y="81"/>
                      </a:lnTo>
                      <a:lnTo>
                        <a:pt x="49" y="84"/>
                      </a:lnTo>
                      <a:lnTo>
                        <a:pt x="47" y="87"/>
                      </a:lnTo>
                      <a:lnTo>
                        <a:pt x="45" y="91"/>
                      </a:lnTo>
                      <a:lnTo>
                        <a:pt x="43" y="95"/>
                      </a:lnTo>
                      <a:lnTo>
                        <a:pt x="42" y="101"/>
                      </a:lnTo>
                      <a:lnTo>
                        <a:pt x="42" y="107"/>
                      </a:lnTo>
                      <a:lnTo>
                        <a:pt x="42" y="112"/>
                      </a:lnTo>
                      <a:lnTo>
                        <a:pt x="43" y="118"/>
                      </a:lnTo>
                      <a:lnTo>
                        <a:pt x="45" y="123"/>
                      </a:lnTo>
                      <a:lnTo>
                        <a:pt x="46" y="125"/>
                      </a:lnTo>
                      <a:lnTo>
                        <a:pt x="47" y="127"/>
                      </a:lnTo>
                      <a:lnTo>
                        <a:pt x="51" y="129"/>
                      </a:lnTo>
                      <a:lnTo>
                        <a:pt x="61" y="132"/>
                      </a:lnTo>
                      <a:lnTo>
                        <a:pt x="66" y="133"/>
                      </a:lnTo>
                      <a:lnTo>
                        <a:pt x="71" y="134"/>
                      </a:lnTo>
                      <a:lnTo>
                        <a:pt x="81" y="134"/>
                      </a:lnTo>
                      <a:lnTo>
                        <a:pt x="84" y="133"/>
                      </a:lnTo>
                      <a:lnTo>
                        <a:pt x="87" y="131"/>
                      </a:lnTo>
                      <a:lnTo>
                        <a:pt x="92" y="127"/>
                      </a:lnTo>
                      <a:lnTo>
                        <a:pt x="96" y="123"/>
                      </a:lnTo>
                      <a:lnTo>
                        <a:pt x="98" y="119"/>
                      </a:lnTo>
                      <a:lnTo>
                        <a:pt x="98" y="118"/>
                      </a:lnTo>
                      <a:lnTo>
                        <a:pt x="98" y="116"/>
                      </a:lnTo>
                      <a:lnTo>
                        <a:pt x="97" y="114"/>
                      </a:lnTo>
                      <a:lnTo>
                        <a:pt x="96" y="113"/>
                      </a:lnTo>
                      <a:lnTo>
                        <a:pt x="95" y="114"/>
                      </a:lnTo>
                      <a:lnTo>
                        <a:pt x="92" y="116"/>
                      </a:lnTo>
                      <a:lnTo>
                        <a:pt x="87" y="119"/>
                      </a:lnTo>
                      <a:lnTo>
                        <a:pt x="84" y="122"/>
                      </a:lnTo>
                      <a:lnTo>
                        <a:pt x="80" y="124"/>
                      </a:lnTo>
                      <a:lnTo>
                        <a:pt x="76" y="125"/>
                      </a:lnTo>
                      <a:lnTo>
                        <a:pt x="72" y="126"/>
                      </a:lnTo>
                      <a:lnTo>
                        <a:pt x="68" y="126"/>
                      </a:lnTo>
                      <a:lnTo>
                        <a:pt x="64" y="126"/>
                      </a:lnTo>
                      <a:lnTo>
                        <a:pt x="60" y="125"/>
                      </a:lnTo>
                      <a:lnTo>
                        <a:pt x="58" y="123"/>
                      </a:lnTo>
                      <a:lnTo>
                        <a:pt x="56" y="120"/>
                      </a:lnTo>
                      <a:lnTo>
                        <a:pt x="54" y="116"/>
                      </a:lnTo>
                      <a:lnTo>
                        <a:pt x="50" y="108"/>
                      </a:lnTo>
                      <a:lnTo>
                        <a:pt x="49" y="104"/>
                      </a:lnTo>
                      <a:lnTo>
                        <a:pt x="48" y="100"/>
                      </a:lnTo>
                      <a:lnTo>
                        <a:pt x="48" y="96"/>
                      </a:lnTo>
                      <a:lnTo>
                        <a:pt x="49" y="95"/>
                      </a:lnTo>
                      <a:lnTo>
                        <a:pt x="49" y="93"/>
                      </a:lnTo>
                      <a:lnTo>
                        <a:pt x="51" y="90"/>
                      </a:lnTo>
                      <a:lnTo>
                        <a:pt x="52" y="89"/>
                      </a:lnTo>
                      <a:lnTo>
                        <a:pt x="53" y="88"/>
                      </a:lnTo>
                      <a:lnTo>
                        <a:pt x="55" y="87"/>
                      </a:lnTo>
                      <a:lnTo>
                        <a:pt x="58" y="87"/>
                      </a:lnTo>
                      <a:lnTo>
                        <a:pt x="60" y="87"/>
                      </a:lnTo>
                      <a:lnTo>
                        <a:pt x="62" y="87"/>
                      </a:lnTo>
                      <a:lnTo>
                        <a:pt x="65" y="88"/>
                      </a:lnTo>
                      <a:lnTo>
                        <a:pt x="69" y="91"/>
                      </a:lnTo>
                      <a:lnTo>
                        <a:pt x="72" y="94"/>
                      </a:lnTo>
                      <a:lnTo>
                        <a:pt x="74" y="96"/>
                      </a:lnTo>
                      <a:lnTo>
                        <a:pt x="76" y="98"/>
                      </a:lnTo>
                      <a:lnTo>
                        <a:pt x="80" y="101"/>
                      </a:lnTo>
                      <a:lnTo>
                        <a:pt x="85" y="104"/>
                      </a:lnTo>
                      <a:lnTo>
                        <a:pt x="90" y="106"/>
                      </a:lnTo>
                      <a:lnTo>
                        <a:pt x="94" y="108"/>
                      </a:lnTo>
                      <a:lnTo>
                        <a:pt x="99" y="109"/>
                      </a:lnTo>
                      <a:lnTo>
                        <a:pt x="103" y="110"/>
                      </a:lnTo>
                      <a:lnTo>
                        <a:pt x="107" y="111"/>
                      </a:lnTo>
                      <a:lnTo>
                        <a:pt x="110" y="111"/>
                      </a:lnTo>
                      <a:lnTo>
                        <a:pt x="113" y="112"/>
                      </a:lnTo>
                      <a:lnTo>
                        <a:pt x="116" y="113"/>
                      </a:lnTo>
                      <a:lnTo>
                        <a:pt x="117" y="112"/>
                      </a:lnTo>
                      <a:lnTo>
                        <a:pt x="118" y="110"/>
                      </a:lnTo>
                      <a:lnTo>
                        <a:pt x="118" y="100"/>
                      </a:lnTo>
                      <a:lnTo>
                        <a:pt x="118" y="96"/>
                      </a:lnTo>
                      <a:lnTo>
                        <a:pt x="117" y="92"/>
                      </a:lnTo>
                      <a:lnTo>
                        <a:pt x="116" y="85"/>
                      </a:lnTo>
                      <a:lnTo>
                        <a:pt x="113" y="79"/>
                      </a:lnTo>
                      <a:lnTo>
                        <a:pt x="110" y="73"/>
                      </a:lnTo>
                      <a:lnTo>
                        <a:pt x="108" y="68"/>
                      </a:lnTo>
                      <a:lnTo>
                        <a:pt x="106" y="64"/>
                      </a:lnTo>
                      <a:lnTo>
                        <a:pt x="105" y="61"/>
                      </a:lnTo>
                      <a:lnTo>
                        <a:pt x="105" y="60"/>
                      </a:lnTo>
                      <a:lnTo>
                        <a:pt x="106" y="59"/>
                      </a:lnTo>
                      <a:lnTo>
                        <a:pt x="108" y="58"/>
                      </a:lnTo>
                      <a:lnTo>
                        <a:pt x="110" y="58"/>
                      </a:lnTo>
                      <a:lnTo>
                        <a:pt x="115" y="58"/>
                      </a:lnTo>
                      <a:lnTo>
                        <a:pt x="130" y="59"/>
                      </a:lnTo>
                      <a:lnTo>
                        <a:pt x="137" y="59"/>
                      </a:lnTo>
                      <a:lnTo>
                        <a:pt x="144" y="58"/>
                      </a:lnTo>
                      <a:lnTo>
                        <a:pt x="150" y="57"/>
                      </a:lnTo>
                      <a:lnTo>
                        <a:pt x="152" y="56"/>
                      </a:lnTo>
                      <a:lnTo>
                        <a:pt x="153" y="54"/>
                      </a:lnTo>
                      <a:lnTo>
                        <a:pt x="155" y="50"/>
                      </a:lnTo>
                      <a:lnTo>
                        <a:pt x="157" y="46"/>
                      </a:lnTo>
                      <a:lnTo>
                        <a:pt x="158" y="41"/>
                      </a:lnTo>
                      <a:lnTo>
                        <a:pt x="159" y="36"/>
                      </a:lnTo>
                      <a:lnTo>
                        <a:pt x="160" y="27"/>
                      </a:lnTo>
                      <a:lnTo>
                        <a:pt x="160" y="23"/>
                      </a:lnTo>
                      <a:lnTo>
                        <a:pt x="160" y="20"/>
                      </a:lnTo>
                      <a:lnTo>
                        <a:pt x="160" y="19"/>
                      </a:lnTo>
                      <a:lnTo>
                        <a:pt x="161" y="18"/>
                      </a:lnTo>
                      <a:lnTo>
                        <a:pt x="163" y="17"/>
                      </a:lnTo>
                      <a:lnTo>
                        <a:pt x="165" y="15"/>
                      </a:lnTo>
                      <a:lnTo>
                        <a:pt x="171" y="12"/>
                      </a:lnTo>
                      <a:lnTo>
                        <a:pt x="178" y="10"/>
                      </a:lnTo>
                      <a:lnTo>
                        <a:pt x="196" y="5"/>
                      </a:lnTo>
                      <a:lnTo>
                        <a:pt x="215" y="1"/>
                      </a:lnTo>
                      <a:lnTo>
                        <a:pt x="225" y="0"/>
                      </a:lnTo>
                      <a:lnTo>
                        <a:pt x="233" y="0"/>
                      </a:lnTo>
                      <a:lnTo>
                        <a:pt x="242" y="1"/>
                      </a:lnTo>
                      <a:lnTo>
                        <a:pt x="251" y="2"/>
                      </a:lnTo>
                      <a:lnTo>
                        <a:pt x="267" y="5"/>
                      </a:lnTo>
                      <a:lnTo>
                        <a:pt x="274" y="6"/>
                      </a:lnTo>
                      <a:lnTo>
                        <a:pt x="281" y="6"/>
                      </a:lnTo>
                      <a:lnTo>
                        <a:pt x="289" y="6"/>
                      </a:lnTo>
                      <a:lnTo>
                        <a:pt x="299" y="7"/>
                      </a:lnTo>
                      <a:lnTo>
                        <a:pt x="322" y="9"/>
                      </a:lnTo>
                      <a:lnTo>
                        <a:pt x="349" y="13"/>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2" name="Freeform 22"/>
                <p:cNvSpPr/>
                <p:nvPr/>
              </p:nvSpPr>
              <p:spPr bwMode="auto">
                <a:xfrm>
                  <a:off x="1474" y="1176"/>
                  <a:ext cx="70" cy="36"/>
                </a:xfrm>
                <a:custGeom>
                  <a:avLst/>
                  <a:gdLst>
                    <a:gd name="T0" fmla="*/ 16 w 70"/>
                    <a:gd name="T1" fmla="*/ 7 h 36"/>
                    <a:gd name="T2" fmla="*/ 22 w 70"/>
                    <a:gd name="T3" fmla="*/ 4 h 36"/>
                    <a:gd name="T4" fmla="*/ 29 w 70"/>
                    <a:gd name="T5" fmla="*/ 1 h 36"/>
                    <a:gd name="T6" fmla="*/ 32 w 70"/>
                    <a:gd name="T7" fmla="*/ 1 h 36"/>
                    <a:gd name="T8" fmla="*/ 36 w 70"/>
                    <a:gd name="T9" fmla="*/ 0 h 36"/>
                    <a:gd name="T10" fmla="*/ 40 w 70"/>
                    <a:gd name="T11" fmla="*/ 1 h 36"/>
                    <a:gd name="T12" fmla="*/ 44 w 70"/>
                    <a:gd name="T13" fmla="*/ 3 h 36"/>
                    <a:gd name="T14" fmla="*/ 49 w 70"/>
                    <a:gd name="T15" fmla="*/ 4 h 36"/>
                    <a:gd name="T16" fmla="*/ 54 w 70"/>
                    <a:gd name="T17" fmla="*/ 5 h 36"/>
                    <a:gd name="T18" fmla="*/ 63 w 70"/>
                    <a:gd name="T19" fmla="*/ 6 h 36"/>
                    <a:gd name="T20" fmla="*/ 67 w 70"/>
                    <a:gd name="T21" fmla="*/ 7 h 36"/>
                    <a:gd name="T22" fmla="*/ 68 w 70"/>
                    <a:gd name="T23" fmla="*/ 8 h 36"/>
                    <a:gd name="T24" fmla="*/ 69 w 70"/>
                    <a:gd name="T25" fmla="*/ 9 h 36"/>
                    <a:gd name="T26" fmla="*/ 70 w 70"/>
                    <a:gd name="T27" fmla="*/ 10 h 36"/>
                    <a:gd name="T28" fmla="*/ 70 w 70"/>
                    <a:gd name="T29" fmla="*/ 12 h 36"/>
                    <a:gd name="T30" fmla="*/ 70 w 70"/>
                    <a:gd name="T31" fmla="*/ 14 h 36"/>
                    <a:gd name="T32" fmla="*/ 69 w 70"/>
                    <a:gd name="T33" fmla="*/ 17 h 36"/>
                    <a:gd name="T34" fmla="*/ 67 w 70"/>
                    <a:gd name="T35" fmla="*/ 22 h 36"/>
                    <a:gd name="T36" fmla="*/ 64 w 70"/>
                    <a:gd name="T37" fmla="*/ 27 h 36"/>
                    <a:gd name="T38" fmla="*/ 61 w 70"/>
                    <a:gd name="T39" fmla="*/ 30 h 36"/>
                    <a:gd name="T40" fmla="*/ 57 w 70"/>
                    <a:gd name="T41" fmla="*/ 33 h 36"/>
                    <a:gd name="T42" fmla="*/ 53 w 70"/>
                    <a:gd name="T43" fmla="*/ 35 h 36"/>
                    <a:gd name="T44" fmla="*/ 48 w 70"/>
                    <a:gd name="T45" fmla="*/ 36 h 36"/>
                    <a:gd name="T46" fmla="*/ 42 w 70"/>
                    <a:gd name="T47" fmla="*/ 36 h 36"/>
                    <a:gd name="T48" fmla="*/ 36 w 70"/>
                    <a:gd name="T49" fmla="*/ 35 h 36"/>
                    <a:gd name="T50" fmla="*/ 23 w 70"/>
                    <a:gd name="T51" fmla="*/ 32 h 36"/>
                    <a:gd name="T52" fmla="*/ 17 w 70"/>
                    <a:gd name="T53" fmla="*/ 31 h 36"/>
                    <a:gd name="T54" fmla="*/ 11 w 70"/>
                    <a:gd name="T55" fmla="*/ 29 h 36"/>
                    <a:gd name="T56" fmla="*/ 6 w 70"/>
                    <a:gd name="T57" fmla="*/ 27 h 36"/>
                    <a:gd name="T58" fmla="*/ 3 w 70"/>
                    <a:gd name="T59" fmla="*/ 25 h 36"/>
                    <a:gd name="T60" fmla="*/ 0 w 70"/>
                    <a:gd name="T61" fmla="*/ 22 h 36"/>
                    <a:gd name="T62" fmla="*/ 0 w 70"/>
                    <a:gd name="T63" fmla="*/ 20 h 36"/>
                    <a:gd name="T64" fmla="*/ 0 w 70"/>
                    <a:gd name="T65" fmla="*/ 18 h 36"/>
                    <a:gd name="T66" fmla="*/ 1 w 70"/>
                    <a:gd name="T67" fmla="*/ 14 h 36"/>
                    <a:gd name="T68" fmla="*/ 2 w 70"/>
                    <a:gd name="T69" fmla="*/ 12 h 36"/>
                    <a:gd name="T70" fmla="*/ 4 w 70"/>
                    <a:gd name="T71" fmla="*/ 10 h 36"/>
                    <a:gd name="T72" fmla="*/ 5 w 70"/>
                    <a:gd name="T73" fmla="*/ 9 h 36"/>
                    <a:gd name="T74" fmla="*/ 10 w 70"/>
                    <a:gd name="T75" fmla="*/ 8 h 36"/>
                    <a:gd name="T76" fmla="*/ 16 w 70"/>
                    <a:gd name="T77" fmla="*/ 7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36">
                      <a:moveTo>
                        <a:pt x="16" y="7"/>
                      </a:moveTo>
                      <a:lnTo>
                        <a:pt x="22" y="4"/>
                      </a:lnTo>
                      <a:lnTo>
                        <a:pt x="29" y="1"/>
                      </a:lnTo>
                      <a:lnTo>
                        <a:pt x="32" y="1"/>
                      </a:lnTo>
                      <a:lnTo>
                        <a:pt x="36" y="0"/>
                      </a:lnTo>
                      <a:lnTo>
                        <a:pt x="40" y="1"/>
                      </a:lnTo>
                      <a:lnTo>
                        <a:pt x="44" y="3"/>
                      </a:lnTo>
                      <a:lnTo>
                        <a:pt x="49" y="4"/>
                      </a:lnTo>
                      <a:lnTo>
                        <a:pt x="54" y="5"/>
                      </a:lnTo>
                      <a:lnTo>
                        <a:pt x="63" y="6"/>
                      </a:lnTo>
                      <a:lnTo>
                        <a:pt x="67" y="7"/>
                      </a:lnTo>
                      <a:lnTo>
                        <a:pt x="68" y="8"/>
                      </a:lnTo>
                      <a:lnTo>
                        <a:pt x="69" y="9"/>
                      </a:lnTo>
                      <a:lnTo>
                        <a:pt x="70" y="10"/>
                      </a:lnTo>
                      <a:lnTo>
                        <a:pt x="70" y="12"/>
                      </a:lnTo>
                      <a:lnTo>
                        <a:pt x="70" y="14"/>
                      </a:lnTo>
                      <a:lnTo>
                        <a:pt x="69" y="17"/>
                      </a:lnTo>
                      <a:lnTo>
                        <a:pt x="67" y="22"/>
                      </a:lnTo>
                      <a:lnTo>
                        <a:pt x="64" y="27"/>
                      </a:lnTo>
                      <a:lnTo>
                        <a:pt x="61" y="30"/>
                      </a:lnTo>
                      <a:lnTo>
                        <a:pt x="57" y="33"/>
                      </a:lnTo>
                      <a:lnTo>
                        <a:pt x="53" y="35"/>
                      </a:lnTo>
                      <a:lnTo>
                        <a:pt x="48" y="36"/>
                      </a:lnTo>
                      <a:lnTo>
                        <a:pt x="42" y="36"/>
                      </a:lnTo>
                      <a:lnTo>
                        <a:pt x="36" y="35"/>
                      </a:lnTo>
                      <a:lnTo>
                        <a:pt x="23" y="32"/>
                      </a:lnTo>
                      <a:lnTo>
                        <a:pt x="17" y="31"/>
                      </a:lnTo>
                      <a:lnTo>
                        <a:pt x="11" y="29"/>
                      </a:lnTo>
                      <a:lnTo>
                        <a:pt x="6" y="27"/>
                      </a:lnTo>
                      <a:lnTo>
                        <a:pt x="3" y="25"/>
                      </a:lnTo>
                      <a:lnTo>
                        <a:pt x="0" y="22"/>
                      </a:lnTo>
                      <a:lnTo>
                        <a:pt x="0" y="20"/>
                      </a:lnTo>
                      <a:lnTo>
                        <a:pt x="0" y="18"/>
                      </a:lnTo>
                      <a:lnTo>
                        <a:pt x="1" y="14"/>
                      </a:lnTo>
                      <a:lnTo>
                        <a:pt x="2" y="12"/>
                      </a:lnTo>
                      <a:lnTo>
                        <a:pt x="4" y="10"/>
                      </a:lnTo>
                      <a:lnTo>
                        <a:pt x="5" y="9"/>
                      </a:lnTo>
                      <a:lnTo>
                        <a:pt x="10" y="8"/>
                      </a:lnTo>
                      <a:lnTo>
                        <a:pt x="16" y="7"/>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3" name="Freeform 23"/>
                <p:cNvSpPr/>
                <p:nvPr/>
              </p:nvSpPr>
              <p:spPr bwMode="auto">
                <a:xfrm>
                  <a:off x="1551" y="1035"/>
                  <a:ext cx="156" cy="309"/>
                </a:xfrm>
                <a:custGeom>
                  <a:avLst/>
                  <a:gdLst>
                    <a:gd name="T0" fmla="*/ 26 w 156"/>
                    <a:gd name="T1" fmla="*/ 8 h 309"/>
                    <a:gd name="T2" fmla="*/ 31 w 156"/>
                    <a:gd name="T3" fmla="*/ 17 h 309"/>
                    <a:gd name="T4" fmla="*/ 42 w 156"/>
                    <a:gd name="T5" fmla="*/ 21 h 309"/>
                    <a:gd name="T6" fmla="*/ 65 w 156"/>
                    <a:gd name="T7" fmla="*/ 21 h 309"/>
                    <a:gd name="T8" fmla="*/ 71 w 156"/>
                    <a:gd name="T9" fmla="*/ 24 h 309"/>
                    <a:gd name="T10" fmla="*/ 73 w 156"/>
                    <a:gd name="T11" fmla="*/ 34 h 309"/>
                    <a:gd name="T12" fmla="*/ 70 w 156"/>
                    <a:gd name="T13" fmla="*/ 45 h 309"/>
                    <a:gd name="T14" fmla="*/ 65 w 156"/>
                    <a:gd name="T15" fmla="*/ 51 h 309"/>
                    <a:gd name="T16" fmla="*/ 50 w 156"/>
                    <a:gd name="T17" fmla="*/ 56 h 309"/>
                    <a:gd name="T18" fmla="*/ 35 w 156"/>
                    <a:gd name="T19" fmla="*/ 55 h 309"/>
                    <a:gd name="T20" fmla="*/ 29 w 156"/>
                    <a:gd name="T21" fmla="*/ 52 h 309"/>
                    <a:gd name="T22" fmla="*/ 35 w 156"/>
                    <a:gd name="T23" fmla="*/ 67 h 309"/>
                    <a:gd name="T24" fmla="*/ 40 w 156"/>
                    <a:gd name="T25" fmla="*/ 89 h 309"/>
                    <a:gd name="T26" fmla="*/ 42 w 156"/>
                    <a:gd name="T27" fmla="*/ 106 h 309"/>
                    <a:gd name="T28" fmla="*/ 47 w 156"/>
                    <a:gd name="T29" fmla="*/ 144 h 309"/>
                    <a:gd name="T30" fmla="*/ 44 w 156"/>
                    <a:gd name="T31" fmla="*/ 153 h 309"/>
                    <a:gd name="T32" fmla="*/ 39 w 156"/>
                    <a:gd name="T33" fmla="*/ 156 h 309"/>
                    <a:gd name="T34" fmla="*/ 20 w 156"/>
                    <a:gd name="T35" fmla="*/ 156 h 309"/>
                    <a:gd name="T36" fmla="*/ 7 w 156"/>
                    <a:gd name="T37" fmla="*/ 156 h 309"/>
                    <a:gd name="T38" fmla="*/ 3 w 156"/>
                    <a:gd name="T39" fmla="*/ 165 h 309"/>
                    <a:gd name="T40" fmla="*/ 0 w 156"/>
                    <a:gd name="T41" fmla="*/ 178 h 309"/>
                    <a:gd name="T42" fmla="*/ 3 w 156"/>
                    <a:gd name="T43" fmla="*/ 183 h 309"/>
                    <a:gd name="T44" fmla="*/ 29 w 156"/>
                    <a:gd name="T45" fmla="*/ 203 h 309"/>
                    <a:gd name="T46" fmla="*/ 41 w 156"/>
                    <a:gd name="T47" fmla="*/ 221 h 309"/>
                    <a:gd name="T48" fmla="*/ 50 w 156"/>
                    <a:gd name="T49" fmla="*/ 243 h 309"/>
                    <a:gd name="T50" fmla="*/ 56 w 156"/>
                    <a:gd name="T51" fmla="*/ 264 h 309"/>
                    <a:gd name="T52" fmla="*/ 58 w 156"/>
                    <a:gd name="T53" fmla="*/ 269 h 309"/>
                    <a:gd name="T54" fmla="*/ 68 w 156"/>
                    <a:gd name="T55" fmla="*/ 268 h 309"/>
                    <a:gd name="T56" fmla="*/ 81 w 156"/>
                    <a:gd name="T57" fmla="*/ 258 h 309"/>
                    <a:gd name="T58" fmla="*/ 97 w 156"/>
                    <a:gd name="T59" fmla="*/ 240 h 309"/>
                    <a:gd name="T60" fmla="*/ 115 w 156"/>
                    <a:gd name="T61" fmla="*/ 211 h 309"/>
                    <a:gd name="T62" fmla="*/ 122 w 156"/>
                    <a:gd name="T63" fmla="*/ 193 h 309"/>
                    <a:gd name="T64" fmla="*/ 126 w 156"/>
                    <a:gd name="T65" fmla="*/ 189 h 309"/>
                    <a:gd name="T66" fmla="*/ 129 w 156"/>
                    <a:gd name="T67" fmla="*/ 191 h 309"/>
                    <a:gd name="T68" fmla="*/ 133 w 156"/>
                    <a:gd name="T69" fmla="*/ 198 h 309"/>
                    <a:gd name="T70" fmla="*/ 134 w 156"/>
                    <a:gd name="T71" fmla="*/ 214 h 309"/>
                    <a:gd name="T72" fmla="*/ 127 w 156"/>
                    <a:gd name="T73" fmla="*/ 229 h 309"/>
                    <a:gd name="T74" fmla="*/ 118 w 156"/>
                    <a:gd name="T75" fmla="*/ 239 h 309"/>
                    <a:gd name="T76" fmla="*/ 95 w 156"/>
                    <a:gd name="T77" fmla="*/ 255 h 309"/>
                    <a:gd name="T78" fmla="*/ 76 w 156"/>
                    <a:gd name="T79" fmla="*/ 274 h 309"/>
                    <a:gd name="T80" fmla="*/ 64 w 156"/>
                    <a:gd name="T81" fmla="*/ 283 h 309"/>
                    <a:gd name="T82" fmla="*/ 61 w 156"/>
                    <a:gd name="T83" fmla="*/ 298 h 309"/>
                    <a:gd name="T84" fmla="*/ 59 w 156"/>
                    <a:gd name="T85" fmla="*/ 305 h 309"/>
                    <a:gd name="T86" fmla="*/ 62 w 156"/>
                    <a:gd name="T87" fmla="*/ 309 h 309"/>
                    <a:gd name="T88" fmla="*/ 71 w 156"/>
                    <a:gd name="T89" fmla="*/ 307 h 309"/>
                    <a:gd name="T90" fmla="*/ 83 w 156"/>
                    <a:gd name="T91" fmla="*/ 302 h 309"/>
                    <a:gd name="T92" fmla="*/ 111 w 156"/>
                    <a:gd name="T93" fmla="*/ 285 h 309"/>
                    <a:gd name="T94" fmla="*/ 130 w 156"/>
                    <a:gd name="T95" fmla="*/ 269 h 309"/>
                    <a:gd name="T96" fmla="*/ 140 w 156"/>
                    <a:gd name="T97" fmla="*/ 257 h 309"/>
                    <a:gd name="T98" fmla="*/ 146 w 156"/>
                    <a:gd name="T99" fmla="*/ 228 h 309"/>
                    <a:gd name="T100" fmla="*/ 154 w 156"/>
                    <a:gd name="T101" fmla="*/ 171 h 309"/>
                    <a:gd name="T102" fmla="*/ 156 w 156"/>
                    <a:gd name="T103" fmla="*/ 135 h 309"/>
                    <a:gd name="T104" fmla="*/ 138 w 156"/>
                    <a:gd name="T105" fmla="*/ 73 h 309"/>
                    <a:gd name="T106" fmla="*/ 126 w 156"/>
                    <a:gd name="T107" fmla="*/ 40 h 309"/>
                    <a:gd name="T108" fmla="*/ 113 w 156"/>
                    <a:gd name="T109" fmla="*/ 22 h 309"/>
                    <a:gd name="T110" fmla="*/ 100 w 156"/>
                    <a:gd name="T111" fmla="*/ 7 h 309"/>
                    <a:gd name="T112" fmla="*/ 82 w 156"/>
                    <a:gd name="T113" fmla="*/ 17 h 309"/>
                    <a:gd name="T114" fmla="*/ 73 w 156"/>
                    <a:gd name="T115" fmla="*/ 15 h 309"/>
                    <a:gd name="T116" fmla="*/ 65 w 156"/>
                    <a:gd name="T117" fmla="*/ 9 h 309"/>
                    <a:gd name="T118" fmla="*/ 51 w 156"/>
                    <a:gd name="T119" fmla="*/ 4 h 3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6" h="309">
                      <a:moveTo>
                        <a:pt x="25" y="0"/>
                      </a:moveTo>
                      <a:lnTo>
                        <a:pt x="25" y="2"/>
                      </a:lnTo>
                      <a:lnTo>
                        <a:pt x="26" y="8"/>
                      </a:lnTo>
                      <a:lnTo>
                        <a:pt x="27" y="11"/>
                      </a:lnTo>
                      <a:lnTo>
                        <a:pt x="29" y="15"/>
                      </a:lnTo>
                      <a:lnTo>
                        <a:pt x="31" y="17"/>
                      </a:lnTo>
                      <a:lnTo>
                        <a:pt x="33" y="19"/>
                      </a:lnTo>
                      <a:lnTo>
                        <a:pt x="37" y="21"/>
                      </a:lnTo>
                      <a:lnTo>
                        <a:pt x="42" y="21"/>
                      </a:lnTo>
                      <a:lnTo>
                        <a:pt x="54" y="21"/>
                      </a:lnTo>
                      <a:lnTo>
                        <a:pt x="59" y="21"/>
                      </a:lnTo>
                      <a:lnTo>
                        <a:pt x="65" y="21"/>
                      </a:lnTo>
                      <a:lnTo>
                        <a:pt x="68" y="22"/>
                      </a:lnTo>
                      <a:lnTo>
                        <a:pt x="70" y="23"/>
                      </a:lnTo>
                      <a:lnTo>
                        <a:pt x="71" y="24"/>
                      </a:lnTo>
                      <a:lnTo>
                        <a:pt x="72" y="27"/>
                      </a:lnTo>
                      <a:lnTo>
                        <a:pt x="72" y="30"/>
                      </a:lnTo>
                      <a:lnTo>
                        <a:pt x="73" y="34"/>
                      </a:lnTo>
                      <a:lnTo>
                        <a:pt x="73" y="38"/>
                      </a:lnTo>
                      <a:lnTo>
                        <a:pt x="72" y="41"/>
                      </a:lnTo>
                      <a:lnTo>
                        <a:pt x="70" y="45"/>
                      </a:lnTo>
                      <a:lnTo>
                        <a:pt x="69" y="47"/>
                      </a:lnTo>
                      <a:lnTo>
                        <a:pt x="68" y="48"/>
                      </a:lnTo>
                      <a:lnTo>
                        <a:pt x="65" y="51"/>
                      </a:lnTo>
                      <a:lnTo>
                        <a:pt x="61" y="53"/>
                      </a:lnTo>
                      <a:lnTo>
                        <a:pt x="56" y="55"/>
                      </a:lnTo>
                      <a:lnTo>
                        <a:pt x="50" y="56"/>
                      </a:lnTo>
                      <a:lnTo>
                        <a:pt x="45" y="56"/>
                      </a:lnTo>
                      <a:lnTo>
                        <a:pt x="40" y="56"/>
                      </a:lnTo>
                      <a:lnTo>
                        <a:pt x="35" y="55"/>
                      </a:lnTo>
                      <a:lnTo>
                        <a:pt x="32" y="54"/>
                      </a:lnTo>
                      <a:lnTo>
                        <a:pt x="30" y="52"/>
                      </a:lnTo>
                      <a:lnTo>
                        <a:pt x="29" y="52"/>
                      </a:lnTo>
                      <a:lnTo>
                        <a:pt x="30" y="53"/>
                      </a:lnTo>
                      <a:lnTo>
                        <a:pt x="33" y="61"/>
                      </a:lnTo>
                      <a:lnTo>
                        <a:pt x="35" y="67"/>
                      </a:lnTo>
                      <a:lnTo>
                        <a:pt x="37" y="74"/>
                      </a:lnTo>
                      <a:lnTo>
                        <a:pt x="39" y="81"/>
                      </a:lnTo>
                      <a:lnTo>
                        <a:pt x="40" y="89"/>
                      </a:lnTo>
                      <a:lnTo>
                        <a:pt x="40" y="92"/>
                      </a:lnTo>
                      <a:lnTo>
                        <a:pt x="41" y="97"/>
                      </a:lnTo>
                      <a:lnTo>
                        <a:pt x="42" y="106"/>
                      </a:lnTo>
                      <a:lnTo>
                        <a:pt x="46" y="126"/>
                      </a:lnTo>
                      <a:lnTo>
                        <a:pt x="47" y="136"/>
                      </a:lnTo>
                      <a:lnTo>
                        <a:pt x="47" y="144"/>
                      </a:lnTo>
                      <a:lnTo>
                        <a:pt x="47" y="148"/>
                      </a:lnTo>
                      <a:lnTo>
                        <a:pt x="46" y="151"/>
                      </a:lnTo>
                      <a:lnTo>
                        <a:pt x="44" y="153"/>
                      </a:lnTo>
                      <a:lnTo>
                        <a:pt x="43" y="154"/>
                      </a:lnTo>
                      <a:lnTo>
                        <a:pt x="42" y="155"/>
                      </a:lnTo>
                      <a:lnTo>
                        <a:pt x="39" y="156"/>
                      </a:lnTo>
                      <a:lnTo>
                        <a:pt x="37" y="156"/>
                      </a:lnTo>
                      <a:lnTo>
                        <a:pt x="31" y="157"/>
                      </a:lnTo>
                      <a:lnTo>
                        <a:pt x="20" y="156"/>
                      </a:lnTo>
                      <a:lnTo>
                        <a:pt x="10" y="155"/>
                      </a:lnTo>
                      <a:lnTo>
                        <a:pt x="9" y="156"/>
                      </a:lnTo>
                      <a:lnTo>
                        <a:pt x="7" y="156"/>
                      </a:lnTo>
                      <a:lnTo>
                        <a:pt x="6" y="157"/>
                      </a:lnTo>
                      <a:lnTo>
                        <a:pt x="5" y="158"/>
                      </a:lnTo>
                      <a:lnTo>
                        <a:pt x="3" y="165"/>
                      </a:lnTo>
                      <a:lnTo>
                        <a:pt x="0" y="172"/>
                      </a:lnTo>
                      <a:lnTo>
                        <a:pt x="0" y="175"/>
                      </a:lnTo>
                      <a:lnTo>
                        <a:pt x="0" y="178"/>
                      </a:lnTo>
                      <a:lnTo>
                        <a:pt x="0" y="180"/>
                      </a:lnTo>
                      <a:lnTo>
                        <a:pt x="1" y="181"/>
                      </a:lnTo>
                      <a:lnTo>
                        <a:pt x="3" y="183"/>
                      </a:lnTo>
                      <a:lnTo>
                        <a:pt x="12" y="188"/>
                      </a:lnTo>
                      <a:lnTo>
                        <a:pt x="24" y="197"/>
                      </a:lnTo>
                      <a:lnTo>
                        <a:pt x="29" y="203"/>
                      </a:lnTo>
                      <a:lnTo>
                        <a:pt x="34" y="208"/>
                      </a:lnTo>
                      <a:lnTo>
                        <a:pt x="38" y="214"/>
                      </a:lnTo>
                      <a:lnTo>
                        <a:pt x="41" y="221"/>
                      </a:lnTo>
                      <a:lnTo>
                        <a:pt x="43" y="227"/>
                      </a:lnTo>
                      <a:lnTo>
                        <a:pt x="45" y="232"/>
                      </a:lnTo>
                      <a:lnTo>
                        <a:pt x="50" y="243"/>
                      </a:lnTo>
                      <a:lnTo>
                        <a:pt x="54" y="254"/>
                      </a:lnTo>
                      <a:lnTo>
                        <a:pt x="55" y="259"/>
                      </a:lnTo>
                      <a:lnTo>
                        <a:pt x="56" y="264"/>
                      </a:lnTo>
                      <a:lnTo>
                        <a:pt x="57" y="266"/>
                      </a:lnTo>
                      <a:lnTo>
                        <a:pt x="57" y="267"/>
                      </a:lnTo>
                      <a:lnTo>
                        <a:pt x="58" y="269"/>
                      </a:lnTo>
                      <a:lnTo>
                        <a:pt x="60" y="269"/>
                      </a:lnTo>
                      <a:lnTo>
                        <a:pt x="63" y="269"/>
                      </a:lnTo>
                      <a:lnTo>
                        <a:pt x="68" y="268"/>
                      </a:lnTo>
                      <a:lnTo>
                        <a:pt x="72" y="265"/>
                      </a:lnTo>
                      <a:lnTo>
                        <a:pt x="77" y="262"/>
                      </a:lnTo>
                      <a:lnTo>
                        <a:pt x="81" y="258"/>
                      </a:lnTo>
                      <a:lnTo>
                        <a:pt x="85" y="255"/>
                      </a:lnTo>
                      <a:lnTo>
                        <a:pt x="92" y="246"/>
                      </a:lnTo>
                      <a:lnTo>
                        <a:pt x="97" y="240"/>
                      </a:lnTo>
                      <a:lnTo>
                        <a:pt x="101" y="234"/>
                      </a:lnTo>
                      <a:lnTo>
                        <a:pt x="110" y="221"/>
                      </a:lnTo>
                      <a:lnTo>
                        <a:pt x="115" y="211"/>
                      </a:lnTo>
                      <a:lnTo>
                        <a:pt x="117" y="206"/>
                      </a:lnTo>
                      <a:lnTo>
                        <a:pt x="119" y="202"/>
                      </a:lnTo>
                      <a:lnTo>
                        <a:pt x="122" y="193"/>
                      </a:lnTo>
                      <a:lnTo>
                        <a:pt x="124" y="191"/>
                      </a:lnTo>
                      <a:lnTo>
                        <a:pt x="125" y="190"/>
                      </a:lnTo>
                      <a:lnTo>
                        <a:pt x="126" y="189"/>
                      </a:lnTo>
                      <a:lnTo>
                        <a:pt x="127" y="190"/>
                      </a:lnTo>
                      <a:lnTo>
                        <a:pt x="128" y="190"/>
                      </a:lnTo>
                      <a:lnTo>
                        <a:pt x="129" y="191"/>
                      </a:lnTo>
                      <a:lnTo>
                        <a:pt x="131" y="193"/>
                      </a:lnTo>
                      <a:lnTo>
                        <a:pt x="132" y="196"/>
                      </a:lnTo>
                      <a:lnTo>
                        <a:pt x="133" y="198"/>
                      </a:lnTo>
                      <a:lnTo>
                        <a:pt x="135" y="203"/>
                      </a:lnTo>
                      <a:lnTo>
                        <a:pt x="135" y="209"/>
                      </a:lnTo>
                      <a:lnTo>
                        <a:pt x="134" y="214"/>
                      </a:lnTo>
                      <a:lnTo>
                        <a:pt x="132" y="220"/>
                      </a:lnTo>
                      <a:lnTo>
                        <a:pt x="130" y="225"/>
                      </a:lnTo>
                      <a:lnTo>
                        <a:pt x="127" y="229"/>
                      </a:lnTo>
                      <a:lnTo>
                        <a:pt x="124" y="233"/>
                      </a:lnTo>
                      <a:lnTo>
                        <a:pt x="121" y="236"/>
                      </a:lnTo>
                      <a:lnTo>
                        <a:pt x="118" y="239"/>
                      </a:lnTo>
                      <a:lnTo>
                        <a:pt x="109" y="245"/>
                      </a:lnTo>
                      <a:lnTo>
                        <a:pt x="100" y="251"/>
                      </a:lnTo>
                      <a:lnTo>
                        <a:pt x="95" y="255"/>
                      </a:lnTo>
                      <a:lnTo>
                        <a:pt x="90" y="259"/>
                      </a:lnTo>
                      <a:lnTo>
                        <a:pt x="82" y="268"/>
                      </a:lnTo>
                      <a:lnTo>
                        <a:pt x="76" y="274"/>
                      </a:lnTo>
                      <a:lnTo>
                        <a:pt x="71" y="279"/>
                      </a:lnTo>
                      <a:lnTo>
                        <a:pt x="66" y="282"/>
                      </a:lnTo>
                      <a:lnTo>
                        <a:pt x="64" y="283"/>
                      </a:lnTo>
                      <a:lnTo>
                        <a:pt x="63" y="285"/>
                      </a:lnTo>
                      <a:lnTo>
                        <a:pt x="62" y="291"/>
                      </a:lnTo>
                      <a:lnTo>
                        <a:pt x="61" y="298"/>
                      </a:lnTo>
                      <a:lnTo>
                        <a:pt x="61" y="301"/>
                      </a:lnTo>
                      <a:lnTo>
                        <a:pt x="60" y="304"/>
                      </a:lnTo>
                      <a:lnTo>
                        <a:pt x="59" y="305"/>
                      </a:lnTo>
                      <a:lnTo>
                        <a:pt x="59" y="307"/>
                      </a:lnTo>
                      <a:lnTo>
                        <a:pt x="60" y="308"/>
                      </a:lnTo>
                      <a:lnTo>
                        <a:pt x="62" y="309"/>
                      </a:lnTo>
                      <a:lnTo>
                        <a:pt x="64" y="309"/>
                      </a:lnTo>
                      <a:lnTo>
                        <a:pt x="67" y="308"/>
                      </a:lnTo>
                      <a:lnTo>
                        <a:pt x="71" y="307"/>
                      </a:lnTo>
                      <a:lnTo>
                        <a:pt x="75" y="306"/>
                      </a:lnTo>
                      <a:lnTo>
                        <a:pt x="78" y="304"/>
                      </a:lnTo>
                      <a:lnTo>
                        <a:pt x="83" y="302"/>
                      </a:lnTo>
                      <a:lnTo>
                        <a:pt x="91" y="297"/>
                      </a:lnTo>
                      <a:lnTo>
                        <a:pt x="100" y="291"/>
                      </a:lnTo>
                      <a:lnTo>
                        <a:pt x="111" y="285"/>
                      </a:lnTo>
                      <a:lnTo>
                        <a:pt x="121" y="277"/>
                      </a:lnTo>
                      <a:lnTo>
                        <a:pt x="126" y="273"/>
                      </a:lnTo>
                      <a:lnTo>
                        <a:pt x="130" y="269"/>
                      </a:lnTo>
                      <a:lnTo>
                        <a:pt x="134" y="265"/>
                      </a:lnTo>
                      <a:lnTo>
                        <a:pt x="137" y="261"/>
                      </a:lnTo>
                      <a:lnTo>
                        <a:pt x="140" y="257"/>
                      </a:lnTo>
                      <a:lnTo>
                        <a:pt x="141" y="254"/>
                      </a:lnTo>
                      <a:lnTo>
                        <a:pt x="143" y="243"/>
                      </a:lnTo>
                      <a:lnTo>
                        <a:pt x="146" y="228"/>
                      </a:lnTo>
                      <a:lnTo>
                        <a:pt x="149" y="210"/>
                      </a:lnTo>
                      <a:lnTo>
                        <a:pt x="152" y="191"/>
                      </a:lnTo>
                      <a:lnTo>
                        <a:pt x="154" y="171"/>
                      </a:lnTo>
                      <a:lnTo>
                        <a:pt x="155" y="154"/>
                      </a:lnTo>
                      <a:lnTo>
                        <a:pt x="156" y="140"/>
                      </a:lnTo>
                      <a:lnTo>
                        <a:pt x="156" y="135"/>
                      </a:lnTo>
                      <a:lnTo>
                        <a:pt x="155" y="132"/>
                      </a:lnTo>
                      <a:lnTo>
                        <a:pt x="142" y="87"/>
                      </a:lnTo>
                      <a:lnTo>
                        <a:pt x="138" y="73"/>
                      </a:lnTo>
                      <a:lnTo>
                        <a:pt x="134" y="60"/>
                      </a:lnTo>
                      <a:lnTo>
                        <a:pt x="130" y="49"/>
                      </a:lnTo>
                      <a:lnTo>
                        <a:pt x="126" y="40"/>
                      </a:lnTo>
                      <a:lnTo>
                        <a:pt x="122" y="33"/>
                      </a:lnTo>
                      <a:lnTo>
                        <a:pt x="117" y="27"/>
                      </a:lnTo>
                      <a:lnTo>
                        <a:pt x="113" y="22"/>
                      </a:lnTo>
                      <a:lnTo>
                        <a:pt x="109" y="17"/>
                      </a:lnTo>
                      <a:lnTo>
                        <a:pt x="103" y="10"/>
                      </a:lnTo>
                      <a:lnTo>
                        <a:pt x="100" y="7"/>
                      </a:lnTo>
                      <a:lnTo>
                        <a:pt x="93" y="12"/>
                      </a:lnTo>
                      <a:lnTo>
                        <a:pt x="87" y="15"/>
                      </a:lnTo>
                      <a:lnTo>
                        <a:pt x="82" y="17"/>
                      </a:lnTo>
                      <a:lnTo>
                        <a:pt x="81" y="17"/>
                      </a:lnTo>
                      <a:lnTo>
                        <a:pt x="78" y="17"/>
                      </a:lnTo>
                      <a:lnTo>
                        <a:pt x="73" y="15"/>
                      </a:lnTo>
                      <a:lnTo>
                        <a:pt x="68" y="13"/>
                      </a:lnTo>
                      <a:lnTo>
                        <a:pt x="66" y="11"/>
                      </a:lnTo>
                      <a:lnTo>
                        <a:pt x="65" y="9"/>
                      </a:lnTo>
                      <a:lnTo>
                        <a:pt x="62" y="8"/>
                      </a:lnTo>
                      <a:lnTo>
                        <a:pt x="57" y="6"/>
                      </a:lnTo>
                      <a:lnTo>
                        <a:pt x="51" y="4"/>
                      </a:lnTo>
                      <a:lnTo>
                        <a:pt x="44" y="3"/>
                      </a:lnTo>
                      <a:lnTo>
                        <a:pt x="25" y="0"/>
                      </a:lnTo>
                      <a:close/>
                    </a:path>
                  </a:pathLst>
                </a:custGeom>
                <a:solidFill>
                  <a:srgbClr val="F3D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4" name="Freeform 24"/>
                <p:cNvSpPr/>
                <p:nvPr/>
              </p:nvSpPr>
              <p:spPr bwMode="auto">
                <a:xfrm>
                  <a:off x="1188" y="720"/>
                  <a:ext cx="526" cy="317"/>
                </a:xfrm>
                <a:custGeom>
                  <a:avLst/>
                  <a:gdLst>
                    <a:gd name="T0" fmla="*/ 2 w 526"/>
                    <a:gd name="T1" fmla="*/ 248 h 317"/>
                    <a:gd name="T2" fmla="*/ 21 w 526"/>
                    <a:gd name="T3" fmla="*/ 242 h 317"/>
                    <a:gd name="T4" fmla="*/ 38 w 526"/>
                    <a:gd name="T5" fmla="*/ 232 h 317"/>
                    <a:gd name="T6" fmla="*/ 49 w 526"/>
                    <a:gd name="T7" fmla="*/ 212 h 317"/>
                    <a:gd name="T8" fmla="*/ 58 w 526"/>
                    <a:gd name="T9" fmla="*/ 161 h 317"/>
                    <a:gd name="T10" fmla="*/ 78 w 526"/>
                    <a:gd name="T11" fmla="*/ 91 h 317"/>
                    <a:gd name="T12" fmla="*/ 98 w 526"/>
                    <a:gd name="T13" fmla="*/ 49 h 317"/>
                    <a:gd name="T14" fmla="*/ 118 w 526"/>
                    <a:gd name="T15" fmla="*/ 24 h 317"/>
                    <a:gd name="T16" fmla="*/ 146 w 526"/>
                    <a:gd name="T17" fmla="*/ 5 h 317"/>
                    <a:gd name="T18" fmla="*/ 163 w 526"/>
                    <a:gd name="T19" fmla="*/ 0 h 317"/>
                    <a:gd name="T20" fmla="*/ 179 w 526"/>
                    <a:gd name="T21" fmla="*/ 3 h 317"/>
                    <a:gd name="T22" fmla="*/ 195 w 526"/>
                    <a:gd name="T23" fmla="*/ 22 h 317"/>
                    <a:gd name="T24" fmla="*/ 222 w 526"/>
                    <a:gd name="T25" fmla="*/ 45 h 317"/>
                    <a:gd name="T26" fmla="*/ 255 w 526"/>
                    <a:gd name="T27" fmla="*/ 74 h 317"/>
                    <a:gd name="T28" fmla="*/ 264 w 526"/>
                    <a:gd name="T29" fmla="*/ 91 h 317"/>
                    <a:gd name="T30" fmla="*/ 267 w 526"/>
                    <a:gd name="T31" fmla="*/ 126 h 317"/>
                    <a:gd name="T32" fmla="*/ 266 w 526"/>
                    <a:gd name="T33" fmla="*/ 189 h 317"/>
                    <a:gd name="T34" fmla="*/ 255 w 526"/>
                    <a:gd name="T35" fmla="*/ 216 h 317"/>
                    <a:gd name="T36" fmla="*/ 251 w 526"/>
                    <a:gd name="T37" fmla="*/ 229 h 317"/>
                    <a:gd name="T38" fmla="*/ 260 w 526"/>
                    <a:gd name="T39" fmla="*/ 230 h 317"/>
                    <a:gd name="T40" fmla="*/ 271 w 526"/>
                    <a:gd name="T41" fmla="*/ 222 h 317"/>
                    <a:gd name="T42" fmla="*/ 274 w 526"/>
                    <a:gd name="T43" fmla="*/ 204 h 317"/>
                    <a:gd name="T44" fmla="*/ 271 w 526"/>
                    <a:gd name="T45" fmla="*/ 166 h 317"/>
                    <a:gd name="T46" fmla="*/ 274 w 526"/>
                    <a:gd name="T47" fmla="*/ 134 h 317"/>
                    <a:gd name="T48" fmla="*/ 284 w 526"/>
                    <a:gd name="T49" fmla="*/ 103 h 317"/>
                    <a:gd name="T50" fmla="*/ 297 w 526"/>
                    <a:gd name="T51" fmla="*/ 87 h 317"/>
                    <a:gd name="T52" fmla="*/ 341 w 526"/>
                    <a:gd name="T53" fmla="*/ 80 h 317"/>
                    <a:gd name="T54" fmla="*/ 384 w 526"/>
                    <a:gd name="T55" fmla="*/ 86 h 317"/>
                    <a:gd name="T56" fmla="*/ 434 w 526"/>
                    <a:gd name="T57" fmla="*/ 97 h 317"/>
                    <a:gd name="T58" fmla="*/ 444 w 526"/>
                    <a:gd name="T59" fmla="*/ 106 h 317"/>
                    <a:gd name="T60" fmla="*/ 461 w 526"/>
                    <a:gd name="T61" fmla="*/ 125 h 317"/>
                    <a:gd name="T62" fmla="*/ 467 w 526"/>
                    <a:gd name="T63" fmla="*/ 160 h 317"/>
                    <a:gd name="T64" fmla="*/ 470 w 526"/>
                    <a:gd name="T65" fmla="*/ 222 h 317"/>
                    <a:gd name="T66" fmla="*/ 469 w 526"/>
                    <a:gd name="T67" fmla="*/ 246 h 317"/>
                    <a:gd name="T68" fmla="*/ 459 w 526"/>
                    <a:gd name="T69" fmla="*/ 257 h 317"/>
                    <a:gd name="T70" fmla="*/ 436 w 526"/>
                    <a:gd name="T71" fmla="*/ 260 h 317"/>
                    <a:gd name="T72" fmla="*/ 391 w 526"/>
                    <a:gd name="T73" fmla="*/ 249 h 317"/>
                    <a:gd name="T74" fmla="*/ 359 w 526"/>
                    <a:gd name="T75" fmla="*/ 246 h 317"/>
                    <a:gd name="T76" fmla="*/ 342 w 526"/>
                    <a:gd name="T77" fmla="*/ 253 h 317"/>
                    <a:gd name="T78" fmla="*/ 339 w 526"/>
                    <a:gd name="T79" fmla="*/ 261 h 317"/>
                    <a:gd name="T80" fmla="*/ 352 w 526"/>
                    <a:gd name="T81" fmla="*/ 266 h 317"/>
                    <a:gd name="T82" fmla="*/ 406 w 526"/>
                    <a:gd name="T83" fmla="*/ 265 h 317"/>
                    <a:gd name="T84" fmla="*/ 442 w 526"/>
                    <a:gd name="T85" fmla="*/ 269 h 317"/>
                    <a:gd name="T86" fmla="*/ 464 w 526"/>
                    <a:gd name="T87" fmla="*/ 268 h 317"/>
                    <a:gd name="T88" fmla="*/ 478 w 526"/>
                    <a:gd name="T89" fmla="*/ 274 h 317"/>
                    <a:gd name="T90" fmla="*/ 518 w 526"/>
                    <a:gd name="T91" fmla="*/ 295 h 317"/>
                    <a:gd name="T92" fmla="*/ 526 w 526"/>
                    <a:gd name="T93" fmla="*/ 304 h 317"/>
                    <a:gd name="T94" fmla="*/ 521 w 526"/>
                    <a:gd name="T95" fmla="*/ 312 h 317"/>
                    <a:gd name="T96" fmla="*/ 501 w 526"/>
                    <a:gd name="T97" fmla="*/ 316 h 317"/>
                    <a:gd name="T98" fmla="*/ 467 w 526"/>
                    <a:gd name="T99" fmla="*/ 317 h 317"/>
                    <a:gd name="T100" fmla="*/ 389 w 526"/>
                    <a:gd name="T101" fmla="*/ 307 h 317"/>
                    <a:gd name="T102" fmla="*/ 274 w 526"/>
                    <a:gd name="T103" fmla="*/ 286 h 317"/>
                    <a:gd name="T104" fmla="*/ 236 w 526"/>
                    <a:gd name="T105" fmla="*/ 283 h 317"/>
                    <a:gd name="T106" fmla="*/ 156 w 526"/>
                    <a:gd name="T107" fmla="*/ 261 h 317"/>
                    <a:gd name="T108" fmla="*/ 99 w 526"/>
                    <a:gd name="T109" fmla="*/ 250 h 317"/>
                    <a:gd name="T110" fmla="*/ 43 w 526"/>
                    <a:gd name="T111" fmla="*/ 246 h 317"/>
                    <a:gd name="T112" fmla="*/ 12 w 526"/>
                    <a:gd name="T113" fmla="*/ 254 h 317"/>
                    <a:gd name="T114" fmla="*/ 3 w 526"/>
                    <a:gd name="T115" fmla="*/ 258 h 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317">
                      <a:moveTo>
                        <a:pt x="0" y="253"/>
                      </a:moveTo>
                      <a:lnTo>
                        <a:pt x="0" y="251"/>
                      </a:lnTo>
                      <a:lnTo>
                        <a:pt x="0" y="249"/>
                      </a:lnTo>
                      <a:lnTo>
                        <a:pt x="2" y="248"/>
                      </a:lnTo>
                      <a:lnTo>
                        <a:pt x="3" y="247"/>
                      </a:lnTo>
                      <a:lnTo>
                        <a:pt x="8" y="245"/>
                      </a:lnTo>
                      <a:lnTo>
                        <a:pt x="14" y="244"/>
                      </a:lnTo>
                      <a:lnTo>
                        <a:pt x="21" y="242"/>
                      </a:lnTo>
                      <a:lnTo>
                        <a:pt x="28" y="239"/>
                      </a:lnTo>
                      <a:lnTo>
                        <a:pt x="32" y="237"/>
                      </a:lnTo>
                      <a:lnTo>
                        <a:pt x="35" y="235"/>
                      </a:lnTo>
                      <a:lnTo>
                        <a:pt x="38" y="232"/>
                      </a:lnTo>
                      <a:lnTo>
                        <a:pt x="41" y="229"/>
                      </a:lnTo>
                      <a:lnTo>
                        <a:pt x="43" y="225"/>
                      </a:lnTo>
                      <a:lnTo>
                        <a:pt x="46" y="221"/>
                      </a:lnTo>
                      <a:lnTo>
                        <a:pt x="49" y="212"/>
                      </a:lnTo>
                      <a:lnTo>
                        <a:pt x="50" y="207"/>
                      </a:lnTo>
                      <a:lnTo>
                        <a:pt x="51" y="201"/>
                      </a:lnTo>
                      <a:lnTo>
                        <a:pt x="53" y="189"/>
                      </a:lnTo>
                      <a:lnTo>
                        <a:pt x="58" y="161"/>
                      </a:lnTo>
                      <a:lnTo>
                        <a:pt x="61" y="144"/>
                      </a:lnTo>
                      <a:lnTo>
                        <a:pt x="66" y="126"/>
                      </a:lnTo>
                      <a:lnTo>
                        <a:pt x="72" y="108"/>
                      </a:lnTo>
                      <a:lnTo>
                        <a:pt x="78" y="91"/>
                      </a:lnTo>
                      <a:lnTo>
                        <a:pt x="84" y="76"/>
                      </a:lnTo>
                      <a:lnTo>
                        <a:pt x="87" y="68"/>
                      </a:lnTo>
                      <a:lnTo>
                        <a:pt x="91" y="62"/>
                      </a:lnTo>
                      <a:lnTo>
                        <a:pt x="98" y="49"/>
                      </a:lnTo>
                      <a:lnTo>
                        <a:pt x="105" y="38"/>
                      </a:lnTo>
                      <a:lnTo>
                        <a:pt x="109" y="33"/>
                      </a:lnTo>
                      <a:lnTo>
                        <a:pt x="113" y="28"/>
                      </a:lnTo>
                      <a:lnTo>
                        <a:pt x="118" y="24"/>
                      </a:lnTo>
                      <a:lnTo>
                        <a:pt x="122" y="20"/>
                      </a:lnTo>
                      <a:lnTo>
                        <a:pt x="132" y="13"/>
                      </a:lnTo>
                      <a:lnTo>
                        <a:pt x="141" y="7"/>
                      </a:lnTo>
                      <a:lnTo>
                        <a:pt x="146" y="5"/>
                      </a:lnTo>
                      <a:lnTo>
                        <a:pt x="150" y="3"/>
                      </a:lnTo>
                      <a:lnTo>
                        <a:pt x="155" y="2"/>
                      </a:lnTo>
                      <a:lnTo>
                        <a:pt x="159" y="1"/>
                      </a:lnTo>
                      <a:lnTo>
                        <a:pt x="163" y="0"/>
                      </a:lnTo>
                      <a:lnTo>
                        <a:pt x="167" y="0"/>
                      </a:lnTo>
                      <a:lnTo>
                        <a:pt x="171" y="1"/>
                      </a:lnTo>
                      <a:lnTo>
                        <a:pt x="175" y="2"/>
                      </a:lnTo>
                      <a:lnTo>
                        <a:pt x="179" y="3"/>
                      </a:lnTo>
                      <a:lnTo>
                        <a:pt x="182" y="6"/>
                      </a:lnTo>
                      <a:lnTo>
                        <a:pt x="185" y="8"/>
                      </a:lnTo>
                      <a:lnTo>
                        <a:pt x="188" y="12"/>
                      </a:lnTo>
                      <a:lnTo>
                        <a:pt x="195" y="22"/>
                      </a:lnTo>
                      <a:lnTo>
                        <a:pt x="196" y="26"/>
                      </a:lnTo>
                      <a:lnTo>
                        <a:pt x="199" y="28"/>
                      </a:lnTo>
                      <a:lnTo>
                        <a:pt x="207" y="34"/>
                      </a:lnTo>
                      <a:lnTo>
                        <a:pt x="222" y="45"/>
                      </a:lnTo>
                      <a:lnTo>
                        <a:pt x="238" y="58"/>
                      </a:lnTo>
                      <a:lnTo>
                        <a:pt x="245" y="64"/>
                      </a:lnTo>
                      <a:lnTo>
                        <a:pt x="251" y="69"/>
                      </a:lnTo>
                      <a:lnTo>
                        <a:pt x="255" y="74"/>
                      </a:lnTo>
                      <a:lnTo>
                        <a:pt x="257" y="76"/>
                      </a:lnTo>
                      <a:lnTo>
                        <a:pt x="258" y="78"/>
                      </a:lnTo>
                      <a:lnTo>
                        <a:pt x="261" y="84"/>
                      </a:lnTo>
                      <a:lnTo>
                        <a:pt x="264" y="91"/>
                      </a:lnTo>
                      <a:lnTo>
                        <a:pt x="267" y="99"/>
                      </a:lnTo>
                      <a:lnTo>
                        <a:pt x="267" y="104"/>
                      </a:lnTo>
                      <a:lnTo>
                        <a:pt x="267" y="109"/>
                      </a:lnTo>
                      <a:lnTo>
                        <a:pt x="267" y="126"/>
                      </a:lnTo>
                      <a:lnTo>
                        <a:pt x="268" y="152"/>
                      </a:lnTo>
                      <a:lnTo>
                        <a:pt x="268" y="165"/>
                      </a:lnTo>
                      <a:lnTo>
                        <a:pt x="267" y="178"/>
                      </a:lnTo>
                      <a:lnTo>
                        <a:pt x="266" y="189"/>
                      </a:lnTo>
                      <a:lnTo>
                        <a:pt x="265" y="193"/>
                      </a:lnTo>
                      <a:lnTo>
                        <a:pt x="264" y="197"/>
                      </a:lnTo>
                      <a:lnTo>
                        <a:pt x="259" y="208"/>
                      </a:lnTo>
                      <a:lnTo>
                        <a:pt x="255" y="216"/>
                      </a:lnTo>
                      <a:lnTo>
                        <a:pt x="252" y="223"/>
                      </a:lnTo>
                      <a:lnTo>
                        <a:pt x="251" y="225"/>
                      </a:lnTo>
                      <a:lnTo>
                        <a:pt x="251" y="228"/>
                      </a:lnTo>
                      <a:lnTo>
                        <a:pt x="251" y="229"/>
                      </a:lnTo>
                      <a:lnTo>
                        <a:pt x="252" y="229"/>
                      </a:lnTo>
                      <a:lnTo>
                        <a:pt x="254" y="231"/>
                      </a:lnTo>
                      <a:lnTo>
                        <a:pt x="257" y="231"/>
                      </a:lnTo>
                      <a:lnTo>
                        <a:pt x="260" y="230"/>
                      </a:lnTo>
                      <a:lnTo>
                        <a:pt x="264" y="229"/>
                      </a:lnTo>
                      <a:lnTo>
                        <a:pt x="268" y="226"/>
                      </a:lnTo>
                      <a:lnTo>
                        <a:pt x="269" y="224"/>
                      </a:lnTo>
                      <a:lnTo>
                        <a:pt x="271" y="222"/>
                      </a:lnTo>
                      <a:lnTo>
                        <a:pt x="272" y="219"/>
                      </a:lnTo>
                      <a:lnTo>
                        <a:pt x="273" y="217"/>
                      </a:lnTo>
                      <a:lnTo>
                        <a:pt x="274" y="210"/>
                      </a:lnTo>
                      <a:lnTo>
                        <a:pt x="274" y="204"/>
                      </a:lnTo>
                      <a:lnTo>
                        <a:pt x="274" y="198"/>
                      </a:lnTo>
                      <a:lnTo>
                        <a:pt x="273" y="191"/>
                      </a:lnTo>
                      <a:lnTo>
                        <a:pt x="271" y="175"/>
                      </a:lnTo>
                      <a:lnTo>
                        <a:pt x="271" y="166"/>
                      </a:lnTo>
                      <a:lnTo>
                        <a:pt x="271" y="156"/>
                      </a:lnTo>
                      <a:lnTo>
                        <a:pt x="271" y="151"/>
                      </a:lnTo>
                      <a:lnTo>
                        <a:pt x="272" y="146"/>
                      </a:lnTo>
                      <a:lnTo>
                        <a:pt x="274" y="134"/>
                      </a:lnTo>
                      <a:lnTo>
                        <a:pt x="275" y="129"/>
                      </a:lnTo>
                      <a:lnTo>
                        <a:pt x="277" y="123"/>
                      </a:lnTo>
                      <a:lnTo>
                        <a:pt x="280" y="113"/>
                      </a:lnTo>
                      <a:lnTo>
                        <a:pt x="284" y="103"/>
                      </a:lnTo>
                      <a:lnTo>
                        <a:pt x="289" y="96"/>
                      </a:lnTo>
                      <a:lnTo>
                        <a:pt x="293" y="90"/>
                      </a:lnTo>
                      <a:lnTo>
                        <a:pt x="295" y="88"/>
                      </a:lnTo>
                      <a:lnTo>
                        <a:pt x="297" y="87"/>
                      </a:lnTo>
                      <a:lnTo>
                        <a:pt x="308" y="83"/>
                      </a:lnTo>
                      <a:lnTo>
                        <a:pt x="323" y="81"/>
                      </a:lnTo>
                      <a:lnTo>
                        <a:pt x="332" y="80"/>
                      </a:lnTo>
                      <a:lnTo>
                        <a:pt x="341" y="80"/>
                      </a:lnTo>
                      <a:lnTo>
                        <a:pt x="351" y="81"/>
                      </a:lnTo>
                      <a:lnTo>
                        <a:pt x="361" y="82"/>
                      </a:lnTo>
                      <a:lnTo>
                        <a:pt x="372" y="84"/>
                      </a:lnTo>
                      <a:lnTo>
                        <a:pt x="384" y="86"/>
                      </a:lnTo>
                      <a:lnTo>
                        <a:pt x="409" y="90"/>
                      </a:lnTo>
                      <a:lnTo>
                        <a:pt x="420" y="93"/>
                      </a:lnTo>
                      <a:lnTo>
                        <a:pt x="430" y="95"/>
                      </a:lnTo>
                      <a:lnTo>
                        <a:pt x="434" y="97"/>
                      </a:lnTo>
                      <a:lnTo>
                        <a:pt x="437" y="98"/>
                      </a:lnTo>
                      <a:lnTo>
                        <a:pt x="440" y="100"/>
                      </a:lnTo>
                      <a:lnTo>
                        <a:pt x="441" y="102"/>
                      </a:lnTo>
                      <a:lnTo>
                        <a:pt x="444" y="106"/>
                      </a:lnTo>
                      <a:lnTo>
                        <a:pt x="447" y="109"/>
                      </a:lnTo>
                      <a:lnTo>
                        <a:pt x="455" y="116"/>
                      </a:lnTo>
                      <a:lnTo>
                        <a:pt x="458" y="120"/>
                      </a:lnTo>
                      <a:lnTo>
                        <a:pt x="461" y="125"/>
                      </a:lnTo>
                      <a:lnTo>
                        <a:pt x="464" y="132"/>
                      </a:lnTo>
                      <a:lnTo>
                        <a:pt x="465" y="135"/>
                      </a:lnTo>
                      <a:lnTo>
                        <a:pt x="465" y="140"/>
                      </a:lnTo>
                      <a:lnTo>
                        <a:pt x="467" y="160"/>
                      </a:lnTo>
                      <a:lnTo>
                        <a:pt x="469" y="184"/>
                      </a:lnTo>
                      <a:lnTo>
                        <a:pt x="471" y="206"/>
                      </a:lnTo>
                      <a:lnTo>
                        <a:pt x="470" y="215"/>
                      </a:lnTo>
                      <a:lnTo>
                        <a:pt x="470" y="222"/>
                      </a:lnTo>
                      <a:lnTo>
                        <a:pt x="469" y="228"/>
                      </a:lnTo>
                      <a:lnTo>
                        <a:pt x="469" y="233"/>
                      </a:lnTo>
                      <a:lnTo>
                        <a:pt x="469" y="242"/>
                      </a:lnTo>
                      <a:lnTo>
                        <a:pt x="469" y="246"/>
                      </a:lnTo>
                      <a:lnTo>
                        <a:pt x="468" y="250"/>
                      </a:lnTo>
                      <a:lnTo>
                        <a:pt x="466" y="253"/>
                      </a:lnTo>
                      <a:lnTo>
                        <a:pt x="463" y="255"/>
                      </a:lnTo>
                      <a:lnTo>
                        <a:pt x="459" y="257"/>
                      </a:lnTo>
                      <a:lnTo>
                        <a:pt x="454" y="259"/>
                      </a:lnTo>
                      <a:lnTo>
                        <a:pt x="449" y="260"/>
                      </a:lnTo>
                      <a:lnTo>
                        <a:pt x="443" y="260"/>
                      </a:lnTo>
                      <a:lnTo>
                        <a:pt x="436" y="260"/>
                      </a:lnTo>
                      <a:lnTo>
                        <a:pt x="429" y="259"/>
                      </a:lnTo>
                      <a:lnTo>
                        <a:pt x="416" y="256"/>
                      </a:lnTo>
                      <a:lnTo>
                        <a:pt x="400" y="252"/>
                      </a:lnTo>
                      <a:lnTo>
                        <a:pt x="391" y="249"/>
                      </a:lnTo>
                      <a:lnTo>
                        <a:pt x="382" y="248"/>
                      </a:lnTo>
                      <a:lnTo>
                        <a:pt x="372" y="246"/>
                      </a:lnTo>
                      <a:lnTo>
                        <a:pt x="363" y="246"/>
                      </a:lnTo>
                      <a:lnTo>
                        <a:pt x="359" y="246"/>
                      </a:lnTo>
                      <a:lnTo>
                        <a:pt x="355" y="247"/>
                      </a:lnTo>
                      <a:lnTo>
                        <a:pt x="351" y="248"/>
                      </a:lnTo>
                      <a:lnTo>
                        <a:pt x="348" y="250"/>
                      </a:lnTo>
                      <a:lnTo>
                        <a:pt x="342" y="253"/>
                      </a:lnTo>
                      <a:lnTo>
                        <a:pt x="339" y="255"/>
                      </a:lnTo>
                      <a:lnTo>
                        <a:pt x="338" y="257"/>
                      </a:lnTo>
                      <a:lnTo>
                        <a:pt x="338" y="259"/>
                      </a:lnTo>
                      <a:lnTo>
                        <a:pt x="339" y="261"/>
                      </a:lnTo>
                      <a:lnTo>
                        <a:pt x="341" y="262"/>
                      </a:lnTo>
                      <a:lnTo>
                        <a:pt x="348" y="265"/>
                      </a:lnTo>
                      <a:lnTo>
                        <a:pt x="350" y="265"/>
                      </a:lnTo>
                      <a:lnTo>
                        <a:pt x="352" y="266"/>
                      </a:lnTo>
                      <a:lnTo>
                        <a:pt x="359" y="266"/>
                      </a:lnTo>
                      <a:lnTo>
                        <a:pt x="376" y="265"/>
                      </a:lnTo>
                      <a:lnTo>
                        <a:pt x="396" y="265"/>
                      </a:lnTo>
                      <a:lnTo>
                        <a:pt x="406" y="265"/>
                      </a:lnTo>
                      <a:lnTo>
                        <a:pt x="416" y="267"/>
                      </a:lnTo>
                      <a:lnTo>
                        <a:pt x="425" y="269"/>
                      </a:lnTo>
                      <a:lnTo>
                        <a:pt x="434" y="269"/>
                      </a:lnTo>
                      <a:lnTo>
                        <a:pt x="442" y="269"/>
                      </a:lnTo>
                      <a:lnTo>
                        <a:pt x="449" y="268"/>
                      </a:lnTo>
                      <a:lnTo>
                        <a:pt x="456" y="267"/>
                      </a:lnTo>
                      <a:lnTo>
                        <a:pt x="462" y="267"/>
                      </a:lnTo>
                      <a:lnTo>
                        <a:pt x="464" y="268"/>
                      </a:lnTo>
                      <a:lnTo>
                        <a:pt x="467" y="268"/>
                      </a:lnTo>
                      <a:lnTo>
                        <a:pt x="470" y="269"/>
                      </a:lnTo>
                      <a:lnTo>
                        <a:pt x="472" y="271"/>
                      </a:lnTo>
                      <a:lnTo>
                        <a:pt x="478" y="274"/>
                      </a:lnTo>
                      <a:lnTo>
                        <a:pt x="485" y="278"/>
                      </a:lnTo>
                      <a:lnTo>
                        <a:pt x="503" y="286"/>
                      </a:lnTo>
                      <a:lnTo>
                        <a:pt x="511" y="290"/>
                      </a:lnTo>
                      <a:lnTo>
                        <a:pt x="518" y="295"/>
                      </a:lnTo>
                      <a:lnTo>
                        <a:pt x="521" y="297"/>
                      </a:lnTo>
                      <a:lnTo>
                        <a:pt x="524" y="299"/>
                      </a:lnTo>
                      <a:lnTo>
                        <a:pt x="525" y="301"/>
                      </a:lnTo>
                      <a:lnTo>
                        <a:pt x="526" y="304"/>
                      </a:lnTo>
                      <a:lnTo>
                        <a:pt x="526" y="306"/>
                      </a:lnTo>
                      <a:lnTo>
                        <a:pt x="525" y="308"/>
                      </a:lnTo>
                      <a:lnTo>
                        <a:pt x="523" y="310"/>
                      </a:lnTo>
                      <a:lnTo>
                        <a:pt x="521" y="312"/>
                      </a:lnTo>
                      <a:lnTo>
                        <a:pt x="517" y="313"/>
                      </a:lnTo>
                      <a:lnTo>
                        <a:pt x="513" y="314"/>
                      </a:lnTo>
                      <a:lnTo>
                        <a:pt x="508" y="315"/>
                      </a:lnTo>
                      <a:lnTo>
                        <a:pt x="501" y="316"/>
                      </a:lnTo>
                      <a:lnTo>
                        <a:pt x="494" y="317"/>
                      </a:lnTo>
                      <a:lnTo>
                        <a:pt x="486" y="317"/>
                      </a:lnTo>
                      <a:lnTo>
                        <a:pt x="477" y="317"/>
                      </a:lnTo>
                      <a:lnTo>
                        <a:pt x="467" y="317"/>
                      </a:lnTo>
                      <a:lnTo>
                        <a:pt x="456" y="316"/>
                      </a:lnTo>
                      <a:lnTo>
                        <a:pt x="444" y="315"/>
                      </a:lnTo>
                      <a:lnTo>
                        <a:pt x="417" y="311"/>
                      </a:lnTo>
                      <a:lnTo>
                        <a:pt x="389" y="307"/>
                      </a:lnTo>
                      <a:lnTo>
                        <a:pt x="364" y="302"/>
                      </a:lnTo>
                      <a:lnTo>
                        <a:pt x="321" y="294"/>
                      </a:lnTo>
                      <a:lnTo>
                        <a:pt x="288" y="288"/>
                      </a:lnTo>
                      <a:lnTo>
                        <a:pt x="274" y="286"/>
                      </a:lnTo>
                      <a:lnTo>
                        <a:pt x="268" y="286"/>
                      </a:lnTo>
                      <a:lnTo>
                        <a:pt x="262" y="286"/>
                      </a:lnTo>
                      <a:lnTo>
                        <a:pt x="250" y="285"/>
                      </a:lnTo>
                      <a:lnTo>
                        <a:pt x="236" y="283"/>
                      </a:lnTo>
                      <a:lnTo>
                        <a:pt x="221" y="279"/>
                      </a:lnTo>
                      <a:lnTo>
                        <a:pt x="205" y="275"/>
                      </a:lnTo>
                      <a:lnTo>
                        <a:pt x="171" y="265"/>
                      </a:lnTo>
                      <a:lnTo>
                        <a:pt x="156" y="261"/>
                      </a:lnTo>
                      <a:lnTo>
                        <a:pt x="142" y="257"/>
                      </a:lnTo>
                      <a:lnTo>
                        <a:pt x="128" y="255"/>
                      </a:lnTo>
                      <a:lnTo>
                        <a:pt x="114" y="252"/>
                      </a:lnTo>
                      <a:lnTo>
                        <a:pt x="99" y="250"/>
                      </a:lnTo>
                      <a:lnTo>
                        <a:pt x="84" y="248"/>
                      </a:lnTo>
                      <a:lnTo>
                        <a:pt x="69" y="247"/>
                      </a:lnTo>
                      <a:lnTo>
                        <a:pt x="55" y="246"/>
                      </a:lnTo>
                      <a:lnTo>
                        <a:pt x="43" y="246"/>
                      </a:lnTo>
                      <a:lnTo>
                        <a:pt x="32" y="247"/>
                      </a:lnTo>
                      <a:lnTo>
                        <a:pt x="24" y="249"/>
                      </a:lnTo>
                      <a:lnTo>
                        <a:pt x="17" y="251"/>
                      </a:lnTo>
                      <a:lnTo>
                        <a:pt x="12" y="254"/>
                      </a:lnTo>
                      <a:lnTo>
                        <a:pt x="8" y="256"/>
                      </a:lnTo>
                      <a:lnTo>
                        <a:pt x="5" y="258"/>
                      </a:lnTo>
                      <a:lnTo>
                        <a:pt x="4" y="258"/>
                      </a:lnTo>
                      <a:lnTo>
                        <a:pt x="3" y="258"/>
                      </a:lnTo>
                      <a:lnTo>
                        <a:pt x="1" y="257"/>
                      </a:lnTo>
                      <a:lnTo>
                        <a:pt x="0" y="253"/>
                      </a:lnTo>
                      <a:close/>
                    </a:path>
                  </a:pathLst>
                </a:custGeom>
                <a:solidFill>
                  <a:srgbClr val="E6E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5" name="Freeform 25"/>
                <p:cNvSpPr/>
                <p:nvPr/>
              </p:nvSpPr>
              <p:spPr bwMode="auto">
                <a:xfrm>
                  <a:off x="1327" y="714"/>
                  <a:ext cx="301" cy="88"/>
                </a:xfrm>
                <a:custGeom>
                  <a:avLst/>
                  <a:gdLst>
                    <a:gd name="T0" fmla="*/ 16 w 301"/>
                    <a:gd name="T1" fmla="*/ 7 h 88"/>
                    <a:gd name="T2" fmla="*/ 45 w 301"/>
                    <a:gd name="T3" fmla="*/ 3 h 88"/>
                    <a:gd name="T4" fmla="*/ 94 w 301"/>
                    <a:gd name="T5" fmla="*/ 0 h 88"/>
                    <a:gd name="T6" fmla="*/ 131 w 301"/>
                    <a:gd name="T7" fmla="*/ 1 h 88"/>
                    <a:gd name="T8" fmla="*/ 147 w 301"/>
                    <a:gd name="T9" fmla="*/ 4 h 88"/>
                    <a:gd name="T10" fmla="*/ 176 w 301"/>
                    <a:gd name="T11" fmla="*/ 12 h 88"/>
                    <a:gd name="T12" fmla="*/ 214 w 301"/>
                    <a:gd name="T13" fmla="*/ 25 h 88"/>
                    <a:gd name="T14" fmla="*/ 244 w 301"/>
                    <a:gd name="T15" fmla="*/ 37 h 88"/>
                    <a:gd name="T16" fmla="*/ 265 w 301"/>
                    <a:gd name="T17" fmla="*/ 50 h 88"/>
                    <a:gd name="T18" fmla="*/ 289 w 301"/>
                    <a:gd name="T19" fmla="*/ 68 h 88"/>
                    <a:gd name="T20" fmla="*/ 298 w 301"/>
                    <a:gd name="T21" fmla="*/ 77 h 88"/>
                    <a:gd name="T22" fmla="*/ 301 w 301"/>
                    <a:gd name="T23" fmla="*/ 82 h 88"/>
                    <a:gd name="T24" fmla="*/ 301 w 301"/>
                    <a:gd name="T25" fmla="*/ 86 h 88"/>
                    <a:gd name="T26" fmla="*/ 299 w 301"/>
                    <a:gd name="T27" fmla="*/ 88 h 88"/>
                    <a:gd name="T28" fmla="*/ 295 w 301"/>
                    <a:gd name="T29" fmla="*/ 88 h 88"/>
                    <a:gd name="T30" fmla="*/ 287 w 301"/>
                    <a:gd name="T31" fmla="*/ 87 h 88"/>
                    <a:gd name="T32" fmla="*/ 267 w 301"/>
                    <a:gd name="T33" fmla="*/ 80 h 88"/>
                    <a:gd name="T34" fmla="*/ 252 w 301"/>
                    <a:gd name="T35" fmla="*/ 77 h 88"/>
                    <a:gd name="T36" fmla="*/ 229 w 301"/>
                    <a:gd name="T37" fmla="*/ 75 h 88"/>
                    <a:gd name="T38" fmla="*/ 203 w 301"/>
                    <a:gd name="T39" fmla="*/ 73 h 88"/>
                    <a:gd name="T40" fmla="*/ 182 w 301"/>
                    <a:gd name="T41" fmla="*/ 75 h 88"/>
                    <a:gd name="T42" fmla="*/ 176 w 301"/>
                    <a:gd name="T43" fmla="*/ 77 h 88"/>
                    <a:gd name="T44" fmla="*/ 169 w 301"/>
                    <a:gd name="T45" fmla="*/ 81 h 88"/>
                    <a:gd name="T46" fmla="*/ 161 w 301"/>
                    <a:gd name="T47" fmla="*/ 82 h 88"/>
                    <a:gd name="T48" fmla="*/ 150 w 301"/>
                    <a:gd name="T49" fmla="*/ 81 h 88"/>
                    <a:gd name="T50" fmla="*/ 136 w 301"/>
                    <a:gd name="T51" fmla="*/ 77 h 88"/>
                    <a:gd name="T52" fmla="*/ 123 w 301"/>
                    <a:gd name="T53" fmla="*/ 72 h 88"/>
                    <a:gd name="T54" fmla="*/ 111 w 301"/>
                    <a:gd name="T55" fmla="*/ 66 h 88"/>
                    <a:gd name="T56" fmla="*/ 96 w 301"/>
                    <a:gd name="T57" fmla="*/ 56 h 88"/>
                    <a:gd name="T58" fmla="*/ 84 w 301"/>
                    <a:gd name="T59" fmla="*/ 45 h 88"/>
                    <a:gd name="T60" fmla="*/ 67 w 301"/>
                    <a:gd name="T61" fmla="*/ 30 h 88"/>
                    <a:gd name="T62" fmla="*/ 58 w 301"/>
                    <a:gd name="T63" fmla="*/ 22 h 88"/>
                    <a:gd name="T64" fmla="*/ 50 w 301"/>
                    <a:gd name="T65" fmla="*/ 19 h 88"/>
                    <a:gd name="T66" fmla="*/ 28 w 301"/>
                    <a:gd name="T67" fmla="*/ 17 h 88"/>
                    <a:gd name="T68" fmla="*/ 11 w 301"/>
                    <a:gd name="T69" fmla="*/ 16 h 88"/>
                    <a:gd name="T70" fmla="*/ 1 w 301"/>
                    <a:gd name="T71" fmla="*/ 13 h 88"/>
                    <a:gd name="T72" fmla="*/ 1 w 301"/>
                    <a:gd name="T73" fmla="*/ 11 h 88"/>
                    <a:gd name="T74" fmla="*/ 6 w 301"/>
                    <a:gd name="T75" fmla="*/ 9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1" h="88">
                      <a:moveTo>
                        <a:pt x="6" y="9"/>
                      </a:moveTo>
                      <a:lnTo>
                        <a:pt x="16" y="7"/>
                      </a:lnTo>
                      <a:lnTo>
                        <a:pt x="29" y="5"/>
                      </a:lnTo>
                      <a:lnTo>
                        <a:pt x="45" y="3"/>
                      </a:lnTo>
                      <a:lnTo>
                        <a:pt x="61" y="2"/>
                      </a:lnTo>
                      <a:lnTo>
                        <a:pt x="94" y="0"/>
                      </a:lnTo>
                      <a:lnTo>
                        <a:pt x="124" y="0"/>
                      </a:lnTo>
                      <a:lnTo>
                        <a:pt x="131" y="1"/>
                      </a:lnTo>
                      <a:lnTo>
                        <a:pt x="139" y="2"/>
                      </a:lnTo>
                      <a:lnTo>
                        <a:pt x="147" y="4"/>
                      </a:lnTo>
                      <a:lnTo>
                        <a:pt x="156" y="6"/>
                      </a:lnTo>
                      <a:lnTo>
                        <a:pt x="176" y="12"/>
                      </a:lnTo>
                      <a:lnTo>
                        <a:pt x="196" y="18"/>
                      </a:lnTo>
                      <a:lnTo>
                        <a:pt x="214" y="25"/>
                      </a:lnTo>
                      <a:lnTo>
                        <a:pt x="231" y="31"/>
                      </a:lnTo>
                      <a:lnTo>
                        <a:pt x="244" y="37"/>
                      </a:lnTo>
                      <a:lnTo>
                        <a:pt x="251" y="41"/>
                      </a:lnTo>
                      <a:lnTo>
                        <a:pt x="265" y="50"/>
                      </a:lnTo>
                      <a:lnTo>
                        <a:pt x="281" y="62"/>
                      </a:lnTo>
                      <a:lnTo>
                        <a:pt x="289" y="68"/>
                      </a:lnTo>
                      <a:lnTo>
                        <a:pt x="295" y="74"/>
                      </a:lnTo>
                      <a:lnTo>
                        <a:pt x="298" y="77"/>
                      </a:lnTo>
                      <a:lnTo>
                        <a:pt x="300" y="79"/>
                      </a:lnTo>
                      <a:lnTo>
                        <a:pt x="301" y="82"/>
                      </a:lnTo>
                      <a:lnTo>
                        <a:pt x="301" y="84"/>
                      </a:lnTo>
                      <a:lnTo>
                        <a:pt x="301" y="86"/>
                      </a:lnTo>
                      <a:lnTo>
                        <a:pt x="300" y="87"/>
                      </a:lnTo>
                      <a:lnTo>
                        <a:pt x="299" y="88"/>
                      </a:lnTo>
                      <a:lnTo>
                        <a:pt x="297" y="88"/>
                      </a:lnTo>
                      <a:lnTo>
                        <a:pt x="295" y="88"/>
                      </a:lnTo>
                      <a:lnTo>
                        <a:pt x="293" y="88"/>
                      </a:lnTo>
                      <a:lnTo>
                        <a:pt x="287" y="87"/>
                      </a:lnTo>
                      <a:lnTo>
                        <a:pt x="274" y="83"/>
                      </a:lnTo>
                      <a:lnTo>
                        <a:pt x="267" y="80"/>
                      </a:lnTo>
                      <a:lnTo>
                        <a:pt x="260" y="79"/>
                      </a:lnTo>
                      <a:lnTo>
                        <a:pt x="252" y="77"/>
                      </a:lnTo>
                      <a:lnTo>
                        <a:pt x="241" y="76"/>
                      </a:lnTo>
                      <a:lnTo>
                        <a:pt x="229" y="75"/>
                      </a:lnTo>
                      <a:lnTo>
                        <a:pt x="216" y="74"/>
                      </a:lnTo>
                      <a:lnTo>
                        <a:pt x="203" y="73"/>
                      </a:lnTo>
                      <a:lnTo>
                        <a:pt x="192" y="74"/>
                      </a:lnTo>
                      <a:lnTo>
                        <a:pt x="182" y="75"/>
                      </a:lnTo>
                      <a:lnTo>
                        <a:pt x="179" y="76"/>
                      </a:lnTo>
                      <a:lnTo>
                        <a:pt x="176" y="77"/>
                      </a:lnTo>
                      <a:lnTo>
                        <a:pt x="171" y="80"/>
                      </a:lnTo>
                      <a:lnTo>
                        <a:pt x="169" y="81"/>
                      </a:lnTo>
                      <a:lnTo>
                        <a:pt x="166" y="81"/>
                      </a:lnTo>
                      <a:lnTo>
                        <a:pt x="161" y="82"/>
                      </a:lnTo>
                      <a:lnTo>
                        <a:pt x="156" y="82"/>
                      </a:lnTo>
                      <a:lnTo>
                        <a:pt x="150" y="81"/>
                      </a:lnTo>
                      <a:lnTo>
                        <a:pt x="143" y="80"/>
                      </a:lnTo>
                      <a:lnTo>
                        <a:pt x="136" y="77"/>
                      </a:lnTo>
                      <a:lnTo>
                        <a:pt x="127" y="74"/>
                      </a:lnTo>
                      <a:lnTo>
                        <a:pt x="123" y="72"/>
                      </a:lnTo>
                      <a:lnTo>
                        <a:pt x="119" y="70"/>
                      </a:lnTo>
                      <a:lnTo>
                        <a:pt x="111" y="66"/>
                      </a:lnTo>
                      <a:lnTo>
                        <a:pt x="103" y="61"/>
                      </a:lnTo>
                      <a:lnTo>
                        <a:pt x="96" y="56"/>
                      </a:lnTo>
                      <a:lnTo>
                        <a:pt x="90" y="50"/>
                      </a:lnTo>
                      <a:lnTo>
                        <a:pt x="84" y="45"/>
                      </a:lnTo>
                      <a:lnTo>
                        <a:pt x="75" y="37"/>
                      </a:lnTo>
                      <a:lnTo>
                        <a:pt x="67" y="30"/>
                      </a:lnTo>
                      <a:lnTo>
                        <a:pt x="61" y="24"/>
                      </a:lnTo>
                      <a:lnTo>
                        <a:pt x="58" y="22"/>
                      </a:lnTo>
                      <a:lnTo>
                        <a:pt x="54" y="20"/>
                      </a:lnTo>
                      <a:lnTo>
                        <a:pt x="50" y="19"/>
                      </a:lnTo>
                      <a:lnTo>
                        <a:pt x="45" y="18"/>
                      </a:lnTo>
                      <a:lnTo>
                        <a:pt x="28" y="17"/>
                      </a:lnTo>
                      <a:lnTo>
                        <a:pt x="19" y="17"/>
                      </a:lnTo>
                      <a:lnTo>
                        <a:pt x="11" y="16"/>
                      </a:lnTo>
                      <a:lnTo>
                        <a:pt x="4" y="15"/>
                      </a:lnTo>
                      <a:lnTo>
                        <a:pt x="1" y="13"/>
                      </a:lnTo>
                      <a:lnTo>
                        <a:pt x="0" y="12"/>
                      </a:lnTo>
                      <a:lnTo>
                        <a:pt x="1" y="11"/>
                      </a:lnTo>
                      <a:lnTo>
                        <a:pt x="3" y="10"/>
                      </a:lnTo>
                      <a:lnTo>
                        <a:pt x="6" y="9"/>
                      </a:lnTo>
                      <a:close/>
                    </a:path>
                  </a:pathLst>
                </a:custGeom>
                <a:solidFill>
                  <a:srgbClr val="E6E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6" name="Freeform 26"/>
                <p:cNvSpPr/>
                <p:nvPr/>
              </p:nvSpPr>
              <p:spPr bwMode="auto">
                <a:xfrm>
                  <a:off x="1234" y="982"/>
                  <a:ext cx="114" cy="42"/>
                </a:xfrm>
                <a:custGeom>
                  <a:avLst/>
                  <a:gdLst>
                    <a:gd name="T0" fmla="*/ 3 w 114"/>
                    <a:gd name="T1" fmla="*/ 3 h 42"/>
                    <a:gd name="T2" fmla="*/ 2 w 114"/>
                    <a:gd name="T3" fmla="*/ 18 h 42"/>
                    <a:gd name="T4" fmla="*/ 2 w 114"/>
                    <a:gd name="T5" fmla="*/ 25 h 42"/>
                    <a:gd name="T6" fmla="*/ 1 w 114"/>
                    <a:gd name="T7" fmla="*/ 28 h 42"/>
                    <a:gd name="T8" fmla="*/ 0 w 114"/>
                    <a:gd name="T9" fmla="*/ 31 h 42"/>
                    <a:gd name="T10" fmla="*/ 0 w 114"/>
                    <a:gd name="T11" fmla="*/ 33 h 42"/>
                    <a:gd name="T12" fmla="*/ 0 w 114"/>
                    <a:gd name="T13" fmla="*/ 35 h 42"/>
                    <a:gd name="T14" fmla="*/ 1 w 114"/>
                    <a:gd name="T15" fmla="*/ 37 h 42"/>
                    <a:gd name="T16" fmla="*/ 2 w 114"/>
                    <a:gd name="T17" fmla="*/ 39 h 42"/>
                    <a:gd name="T18" fmla="*/ 5 w 114"/>
                    <a:gd name="T19" fmla="*/ 40 h 42"/>
                    <a:gd name="T20" fmla="*/ 7 w 114"/>
                    <a:gd name="T21" fmla="*/ 41 h 42"/>
                    <a:gd name="T22" fmla="*/ 12 w 114"/>
                    <a:gd name="T23" fmla="*/ 42 h 42"/>
                    <a:gd name="T24" fmla="*/ 23 w 114"/>
                    <a:gd name="T25" fmla="*/ 41 h 42"/>
                    <a:gd name="T26" fmla="*/ 41 w 114"/>
                    <a:gd name="T27" fmla="*/ 40 h 42"/>
                    <a:gd name="T28" fmla="*/ 51 w 114"/>
                    <a:gd name="T29" fmla="*/ 38 h 42"/>
                    <a:gd name="T30" fmla="*/ 60 w 114"/>
                    <a:gd name="T31" fmla="*/ 37 h 42"/>
                    <a:gd name="T32" fmla="*/ 68 w 114"/>
                    <a:gd name="T33" fmla="*/ 35 h 42"/>
                    <a:gd name="T34" fmla="*/ 74 w 114"/>
                    <a:gd name="T35" fmla="*/ 33 h 42"/>
                    <a:gd name="T36" fmla="*/ 88 w 114"/>
                    <a:gd name="T37" fmla="*/ 28 h 42"/>
                    <a:gd name="T38" fmla="*/ 103 w 114"/>
                    <a:gd name="T39" fmla="*/ 22 h 42"/>
                    <a:gd name="T40" fmla="*/ 110 w 114"/>
                    <a:gd name="T41" fmla="*/ 19 h 42"/>
                    <a:gd name="T42" fmla="*/ 113 w 114"/>
                    <a:gd name="T43" fmla="*/ 16 h 42"/>
                    <a:gd name="T44" fmla="*/ 114 w 114"/>
                    <a:gd name="T45" fmla="*/ 15 h 42"/>
                    <a:gd name="T46" fmla="*/ 114 w 114"/>
                    <a:gd name="T47" fmla="*/ 14 h 42"/>
                    <a:gd name="T48" fmla="*/ 112 w 114"/>
                    <a:gd name="T49" fmla="*/ 14 h 42"/>
                    <a:gd name="T50" fmla="*/ 109 w 114"/>
                    <a:gd name="T51" fmla="*/ 13 h 42"/>
                    <a:gd name="T52" fmla="*/ 92 w 114"/>
                    <a:gd name="T53" fmla="*/ 12 h 42"/>
                    <a:gd name="T54" fmla="*/ 71 w 114"/>
                    <a:gd name="T55" fmla="*/ 10 h 42"/>
                    <a:gd name="T56" fmla="*/ 50 w 114"/>
                    <a:gd name="T57" fmla="*/ 10 h 42"/>
                    <a:gd name="T58" fmla="*/ 35 w 114"/>
                    <a:gd name="T59" fmla="*/ 10 h 42"/>
                    <a:gd name="T60" fmla="*/ 30 w 114"/>
                    <a:gd name="T61" fmla="*/ 9 h 42"/>
                    <a:gd name="T62" fmla="*/ 24 w 114"/>
                    <a:gd name="T63" fmla="*/ 8 h 42"/>
                    <a:gd name="T64" fmla="*/ 14 w 114"/>
                    <a:gd name="T65" fmla="*/ 3 h 42"/>
                    <a:gd name="T66" fmla="*/ 9 w 114"/>
                    <a:gd name="T67" fmla="*/ 1 h 42"/>
                    <a:gd name="T68" fmla="*/ 6 w 114"/>
                    <a:gd name="T69" fmla="*/ 1 h 42"/>
                    <a:gd name="T70" fmla="*/ 5 w 114"/>
                    <a:gd name="T71" fmla="*/ 0 h 42"/>
                    <a:gd name="T72" fmla="*/ 3 w 114"/>
                    <a:gd name="T73" fmla="*/ 1 h 42"/>
                    <a:gd name="T74" fmla="*/ 3 w 114"/>
                    <a:gd name="T75" fmla="*/ 2 h 42"/>
                    <a:gd name="T76" fmla="*/ 3 w 114"/>
                    <a:gd name="T77" fmla="*/ 3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 h="42">
                      <a:moveTo>
                        <a:pt x="3" y="3"/>
                      </a:moveTo>
                      <a:lnTo>
                        <a:pt x="2" y="18"/>
                      </a:lnTo>
                      <a:lnTo>
                        <a:pt x="2" y="25"/>
                      </a:lnTo>
                      <a:lnTo>
                        <a:pt x="1" y="28"/>
                      </a:lnTo>
                      <a:lnTo>
                        <a:pt x="0" y="31"/>
                      </a:lnTo>
                      <a:lnTo>
                        <a:pt x="0" y="33"/>
                      </a:lnTo>
                      <a:lnTo>
                        <a:pt x="0" y="35"/>
                      </a:lnTo>
                      <a:lnTo>
                        <a:pt x="1" y="37"/>
                      </a:lnTo>
                      <a:lnTo>
                        <a:pt x="2" y="39"/>
                      </a:lnTo>
                      <a:lnTo>
                        <a:pt x="5" y="40"/>
                      </a:lnTo>
                      <a:lnTo>
                        <a:pt x="7" y="41"/>
                      </a:lnTo>
                      <a:lnTo>
                        <a:pt x="12" y="42"/>
                      </a:lnTo>
                      <a:lnTo>
                        <a:pt x="23" y="41"/>
                      </a:lnTo>
                      <a:lnTo>
                        <a:pt x="41" y="40"/>
                      </a:lnTo>
                      <a:lnTo>
                        <a:pt x="51" y="38"/>
                      </a:lnTo>
                      <a:lnTo>
                        <a:pt x="60" y="37"/>
                      </a:lnTo>
                      <a:lnTo>
                        <a:pt x="68" y="35"/>
                      </a:lnTo>
                      <a:lnTo>
                        <a:pt x="74" y="33"/>
                      </a:lnTo>
                      <a:lnTo>
                        <a:pt x="88" y="28"/>
                      </a:lnTo>
                      <a:lnTo>
                        <a:pt x="103" y="22"/>
                      </a:lnTo>
                      <a:lnTo>
                        <a:pt x="110" y="19"/>
                      </a:lnTo>
                      <a:lnTo>
                        <a:pt x="113" y="16"/>
                      </a:lnTo>
                      <a:lnTo>
                        <a:pt x="114" y="15"/>
                      </a:lnTo>
                      <a:lnTo>
                        <a:pt x="114" y="14"/>
                      </a:lnTo>
                      <a:lnTo>
                        <a:pt x="112" y="14"/>
                      </a:lnTo>
                      <a:lnTo>
                        <a:pt x="109" y="13"/>
                      </a:lnTo>
                      <a:lnTo>
                        <a:pt x="92" y="12"/>
                      </a:lnTo>
                      <a:lnTo>
                        <a:pt x="71" y="10"/>
                      </a:lnTo>
                      <a:lnTo>
                        <a:pt x="50" y="10"/>
                      </a:lnTo>
                      <a:lnTo>
                        <a:pt x="35" y="10"/>
                      </a:lnTo>
                      <a:lnTo>
                        <a:pt x="30" y="9"/>
                      </a:lnTo>
                      <a:lnTo>
                        <a:pt x="24" y="8"/>
                      </a:lnTo>
                      <a:lnTo>
                        <a:pt x="14" y="3"/>
                      </a:lnTo>
                      <a:lnTo>
                        <a:pt x="9" y="1"/>
                      </a:lnTo>
                      <a:lnTo>
                        <a:pt x="6" y="1"/>
                      </a:lnTo>
                      <a:lnTo>
                        <a:pt x="5" y="0"/>
                      </a:lnTo>
                      <a:lnTo>
                        <a:pt x="3" y="1"/>
                      </a:lnTo>
                      <a:lnTo>
                        <a:pt x="3" y="2"/>
                      </a:lnTo>
                      <a:lnTo>
                        <a:pt x="3" y="3"/>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7" name="Freeform 27"/>
                <p:cNvSpPr/>
                <p:nvPr/>
              </p:nvSpPr>
              <p:spPr bwMode="auto">
                <a:xfrm>
                  <a:off x="1259" y="997"/>
                  <a:ext cx="17" cy="16"/>
                </a:xfrm>
                <a:custGeom>
                  <a:avLst/>
                  <a:gdLst>
                    <a:gd name="T0" fmla="*/ 7 w 17"/>
                    <a:gd name="T1" fmla="*/ 1 h 16"/>
                    <a:gd name="T2" fmla="*/ 9 w 17"/>
                    <a:gd name="T3" fmla="*/ 0 h 16"/>
                    <a:gd name="T4" fmla="*/ 12 w 17"/>
                    <a:gd name="T5" fmla="*/ 0 h 16"/>
                    <a:gd name="T6" fmla="*/ 14 w 17"/>
                    <a:gd name="T7" fmla="*/ 1 h 16"/>
                    <a:gd name="T8" fmla="*/ 15 w 17"/>
                    <a:gd name="T9" fmla="*/ 2 h 16"/>
                    <a:gd name="T10" fmla="*/ 16 w 17"/>
                    <a:gd name="T11" fmla="*/ 3 h 16"/>
                    <a:gd name="T12" fmla="*/ 17 w 17"/>
                    <a:gd name="T13" fmla="*/ 5 h 16"/>
                    <a:gd name="T14" fmla="*/ 16 w 17"/>
                    <a:gd name="T15" fmla="*/ 10 h 16"/>
                    <a:gd name="T16" fmla="*/ 16 w 17"/>
                    <a:gd name="T17" fmla="*/ 11 h 16"/>
                    <a:gd name="T18" fmla="*/ 15 w 17"/>
                    <a:gd name="T19" fmla="*/ 13 h 16"/>
                    <a:gd name="T20" fmla="*/ 13 w 17"/>
                    <a:gd name="T21" fmla="*/ 14 h 16"/>
                    <a:gd name="T22" fmla="*/ 12 w 17"/>
                    <a:gd name="T23" fmla="*/ 15 h 16"/>
                    <a:gd name="T24" fmla="*/ 10 w 17"/>
                    <a:gd name="T25" fmla="*/ 15 h 16"/>
                    <a:gd name="T26" fmla="*/ 8 w 17"/>
                    <a:gd name="T27" fmla="*/ 16 h 16"/>
                    <a:gd name="T28" fmla="*/ 5 w 17"/>
                    <a:gd name="T29" fmla="*/ 15 h 16"/>
                    <a:gd name="T30" fmla="*/ 2 w 17"/>
                    <a:gd name="T31" fmla="*/ 14 h 16"/>
                    <a:gd name="T32" fmla="*/ 1 w 17"/>
                    <a:gd name="T33" fmla="*/ 13 h 16"/>
                    <a:gd name="T34" fmla="*/ 1 w 17"/>
                    <a:gd name="T35" fmla="*/ 12 h 16"/>
                    <a:gd name="T36" fmla="*/ 0 w 17"/>
                    <a:gd name="T37" fmla="*/ 9 h 16"/>
                    <a:gd name="T38" fmla="*/ 1 w 17"/>
                    <a:gd name="T39" fmla="*/ 8 h 16"/>
                    <a:gd name="T40" fmla="*/ 2 w 17"/>
                    <a:gd name="T41" fmla="*/ 6 h 16"/>
                    <a:gd name="T42" fmla="*/ 4 w 17"/>
                    <a:gd name="T43" fmla="*/ 3 h 16"/>
                    <a:gd name="T44" fmla="*/ 7 w 17"/>
                    <a:gd name="T45" fmla="*/ 1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 h="16">
                      <a:moveTo>
                        <a:pt x="7" y="1"/>
                      </a:moveTo>
                      <a:lnTo>
                        <a:pt x="9" y="0"/>
                      </a:lnTo>
                      <a:lnTo>
                        <a:pt x="12" y="0"/>
                      </a:lnTo>
                      <a:lnTo>
                        <a:pt x="14" y="1"/>
                      </a:lnTo>
                      <a:lnTo>
                        <a:pt x="15" y="2"/>
                      </a:lnTo>
                      <a:lnTo>
                        <a:pt x="16" y="3"/>
                      </a:lnTo>
                      <a:lnTo>
                        <a:pt x="17" y="5"/>
                      </a:lnTo>
                      <a:lnTo>
                        <a:pt x="16" y="10"/>
                      </a:lnTo>
                      <a:lnTo>
                        <a:pt x="16" y="11"/>
                      </a:lnTo>
                      <a:lnTo>
                        <a:pt x="15" y="13"/>
                      </a:lnTo>
                      <a:lnTo>
                        <a:pt x="13" y="14"/>
                      </a:lnTo>
                      <a:lnTo>
                        <a:pt x="12" y="15"/>
                      </a:lnTo>
                      <a:lnTo>
                        <a:pt x="10" y="15"/>
                      </a:lnTo>
                      <a:lnTo>
                        <a:pt x="8" y="16"/>
                      </a:lnTo>
                      <a:lnTo>
                        <a:pt x="5" y="15"/>
                      </a:lnTo>
                      <a:lnTo>
                        <a:pt x="2" y="14"/>
                      </a:lnTo>
                      <a:lnTo>
                        <a:pt x="1" y="13"/>
                      </a:lnTo>
                      <a:lnTo>
                        <a:pt x="1" y="12"/>
                      </a:lnTo>
                      <a:lnTo>
                        <a:pt x="0" y="9"/>
                      </a:lnTo>
                      <a:lnTo>
                        <a:pt x="1" y="8"/>
                      </a:lnTo>
                      <a:lnTo>
                        <a:pt x="2" y="6"/>
                      </a:lnTo>
                      <a:lnTo>
                        <a:pt x="4" y="3"/>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8" name="Freeform 28"/>
                <p:cNvSpPr/>
                <p:nvPr/>
              </p:nvSpPr>
              <p:spPr bwMode="auto">
                <a:xfrm>
                  <a:off x="1237" y="997"/>
                  <a:ext cx="16" cy="14"/>
                </a:xfrm>
                <a:custGeom>
                  <a:avLst/>
                  <a:gdLst>
                    <a:gd name="T0" fmla="*/ 5 w 16"/>
                    <a:gd name="T1" fmla="*/ 1 h 14"/>
                    <a:gd name="T2" fmla="*/ 8 w 16"/>
                    <a:gd name="T3" fmla="*/ 0 h 14"/>
                    <a:gd name="T4" fmla="*/ 11 w 16"/>
                    <a:gd name="T5" fmla="*/ 0 h 14"/>
                    <a:gd name="T6" fmla="*/ 14 w 16"/>
                    <a:gd name="T7" fmla="*/ 1 h 14"/>
                    <a:gd name="T8" fmla="*/ 15 w 16"/>
                    <a:gd name="T9" fmla="*/ 2 h 14"/>
                    <a:gd name="T10" fmla="*/ 16 w 16"/>
                    <a:gd name="T11" fmla="*/ 4 h 14"/>
                    <a:gd name="T12" fmla="*/ 16 w 16"/>
                    <a:gd name="T13" fmla="*/ 8 h 14"/>
                    <a:gd name="T14" fmla="*/ 15 w 16"/>
                    <a:gd name="T15" fmla="*/ 10 h 14"/>
                    <a:gd name="T16" fmla="*/ 15 w 16"/>
                    <a:gd name="T17" fmla="*/ 12 h 14"/>
                    <a:gd name="T18" fmla="*/ 14 w 16"/>
                    <a:gd name="T19" fmla="*/ 13 h 14"/>
                    <a:gd name="T20" fmla="*/ 12 w 16"/>
                    <a:gd name="T21" fmla="*/ 14 h 14"/>
                    <a:gd name="T22" fmla="*/ 9 w 16"/>
                    <a:gd name="T23" fmla="*/ 14 h 14"/>
                    <a:gd name="T24" fmla="*/ 5 w 16"/>
                    <a:gd name="T25" fmla="*/ 13 h 14"/>
                    <a:gd name="T26" fmla="*/ 3 w 16"/>
                    <a:gd name="T27" fmla="*/ 13 h 14"/>
                    <a:gd name="T28" fmla="*/ 1 w 16"/>
                    <a:gd name="T29" fmla="*/ 12 h 14"/>
                    <a:gd name="T30" fmla="*/ 0 w 16"/>
                    <a:gd name="T31" fmla="*/ 11 h 14"/>
                    <a:gd name="T32" fmla="*/ 0 w 16"/>
                    <a:gd name="T33" fmla="*/ 9 h 14"/>
                    <a:gd name="T34" fmla="*/ 0 w 16"/>
                    <a:gd name="T35" fmla="*/ 7 h 14"/>
                    <a:gd name="T36" fmla="*/ 0 w 16"/>
                    <a:gd name="T37" fmla="*/ 6 h 14"/>
                    <a:gd name="T38" fmla="*/ 2 w 16"/>
                    <a:gd name="T39" fmla="*/ 3 h 14"/>
                    <a:gd name="T40" fmla="*/ 5 w 16"/>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4">
                      <a:moveTo>
                        <a:pt x="5" y="1"/>
                      </a:moveTo>
                      <a:lnTo>
                        <a:pt x="8" y="0"/>
                      </a:lnTo>
                      <a:lnTo>
                        <a:pt x="11" y="0"/>
                      </a:lnTo>
                      <a:lnTo>
                        <a:pt x="14" y="1"/>
                      </a:lnTo>
                      <a:lnTo>
                        <a:pt x="15" y="2"/>
                      </a:lnTo>
                      <a:lnTo>
                        <a:pt x="16" y="4"/>
                      </a:lnTo>
                      <a:lnTo>
                        <a:pt x="16" y="8"/>
                      </a:lnTo>
                      <a:lnTo>
                        <a:pt x="15" y="10"/>
                      </a:lnTo>
                      <a:lnTo>
                        <a:pt x="15" y="12"/>
                      </a:lnTo>
                      <a:lnTo>
                        <a:pt x="14" y="13"/>
                      </a:lnTo>
                      <a:lnTo>
                        <a:pt x="12" y="14"/>
                      </a:lnTo>
                      <a:lnTo>
                        <a:pt x="9" y="14"/>
                      </a:lnTo>
                      <a:lnTo>
                        <a:pt x="5" y="13"/>
                      </a:lnTo>
                      <a:lnTo>
                        <a:pt x="3" y="13"/>
                      </a:lnTo>
                      <a:lnTo>
                        <a:pt x="1" y="12"/>
                      </a:lnTo>
                      <a:lnTo>
                        <a:pt x="0" y="11"/>
                      </a:lnTo>
                      <a:lnTo>
                        <a:pt x="0" y="9"/>
                      </a:lnTo>
                      <a:lnTo>
                        <a:pt x="0" y="7"/>
                      </a:lnTo>
                      <a:lnTo>
                        <a:pt x="0" y="6"/>
                      </a:lnTo>
                      <a:lnTo>
                        <a:pt x="2" y="3"/>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9" name="Freeform 29"/>
                <p:cNvSpPr/>
                <p:nvPr/>
              </p:nvSpPr>
              <p:spPr bwMode="auto">
                <a:xfrm>
                  <a:off x="1625" y="1327"/>
                  <a:ext cx="60" cy="179"/>
                </a:xfrm>
                <a:custGeom>
                  <a:avLst/>
                  <a:gdLst>
                    <a:gd name="T0" fmla="*/ 40 w 60"/>
                    <a:gd name="T1" fmla="*/ 7 h 179"/>
                    <a:gd name="T2" fmla="*/ 42 w 60"/>
                    <a:gd name="T3" fmla="*/ 16 h 179"/>
                    <a:gd name="T4" fmla="*/ 42 w 60"/>
                    <a:gd name="T5" fmla="*/ 31 h 179"/>
                    <a:gd name="T6" fmla="*/ 40 w 60"/>
                    <a:gd name="T7" fmla="*/ 47 h 179"/>
                    <a:gd name="T8" fmla="*/ 38 w 60"/>
                    <a:gd name="T9" fmla="*/ 78 h 179"/>
                    <a:gd name="T10" fmla="*/ 39 w 60"/>
                    <a:gd name="T11" fmla="*/ 89 h 179"/>
                    <a:gd name="T12" fmla="*/ 41 w 60"/>
                    <a:gd name="T13" fmla="*/ 113 h 179"/>
                    <a:gd name="T14" fmla="*/ 44 w 60"/>
                    <a:gd name="T15" fmla="*/ 127 h 179"/>
                    <a:gd name="T16" fmla="*/ 48 w 60"/>
                    <a:gd name="T17" fmla="*/ 135 h 179"/>
                    <a:gd name="T18" fmla="*/ 50 w 60"/>
                    <a:gd name="T19" fmla="*/ 139 h 179"/>
                    <a:gd name="T20" fmla="*/ 46 w 60"/>
                    <a:gd name="T21" fmla="*/ 139 h 179"/>
                    <a:gd name="T22" fmla="*/ 42 w 60"/>
                    <a:gd name="T23" fmla="*/ 137 h 179"/>
                    <a:gd name="T24" fmla="*/ 33 w 60"/>
                    <a:gd name="T25" fmla="*/ 130 h 179"/>
                    <a:gd name="T26" fmla="*/ 29 w 60"/>
                    <a:gd name="T27" fmla="*/ 127 h 179"/>
                    <a:gd name="T28" fmla="*/ 26 w 60"/>
                    <a:gd name="T29" fmla="*/ 127 h 179"/>
                    <a:gd name="T30" fmla="*/ 18 w 60"/>
                    <a:gd name="T31" fmla="*/ 136 h 179"/>
                    <a:gd name="T32" fmla="*/ 13 w 60"/>
                    <a:gd name="T33" fmla="*/ 145 h 179"/>
                    <a:gd name="T34" fmla="*/ 9 w 60"/>
                    <a:gd name="T35" fmla="*/ 153 h 179"/>
                    <a:gd name="T36" fmla="*/ 11 w 60"/>
                    <a:gd name="T37" fmla="*/ 160 h 179"/>
                    <a:gd name="T38" fmla="*/ 16 w 60"/>
                    <a:gd name="T39" fmla="*/ 163 h 179"/>
                    <a:gd name="T40" fmla="*/ 24 w 60"/>
                    <a:gd name="T41" fmla="*/ 165 h 179"/>
                    <a:gd name="T42" fmla="*/ 32 w 60"/>
                    <a:gd name="T43" fmla="*/ 164 h 179"/>
                    <a:gd name="T44" fmla="*/ 39 w 60"/>
                    <a:gd name="T45" fmla="*/ 162 h 179"/>
                    <a:gd name="T46" fmla="*/ 50 w 60"/>
                    <a:gd name="T47" fmla="*/ 155 h 179"/>
                    <a:gd name="T48" fmla="*/ 54 w 60"/>
                    <a:gd name="T49" fmla="*/ 154 h 179"/>
                    <a:gd name="T50" fmla="*/ 56 w 60"/>
                    <a:gd name="T51" fmla="*/ 157 h 179"/>
                    <a:gd name="T52" fmla="*/ 58 w 60"/>
                    <a:gd name="T53" fmla="*/ 162 h 179"/>
                    <a:gd name="T54" fmla="*/ 60 w 60"/>
                    <a:gd name="T55" fmla="*/ 166 h 179"/>
                    <a:gd name="T56" fmla="*/ 58 w 60"/>
                    <a:gd name="T57" fmla="*/ 169 h 179"/>
                    <a:gd name="T58" fmla="*/ 50 w 60"/>
                    <a:gd name="T59" fmla="*/ 173 h 179"/>
                    <a:gd name="T60" fmla="*/ 23 w 60"/>
                    <a:gd name="T61" fmla="*/ 178 h 179"/>
                    <a:gd name="T62" fmla="*/ 7 w 60"/>
                    <a:gd name="T63" fmla="*/ 178 h 179"/>
                    <a:gd name="T64" fmla="*/ 4 w 60"/>
                    <a:gd name="T65" fmla="*/ 177 h 179"/>
                    <a:gd name="T66" fmla="*/ 1 w 60"/>
                    <a:gd name="T67" fmla="*/ 173 h 179"/>
                    <a:gd name="T68" fmla="*/ 0 w 60"/>
                    <a:gd name="T69" fmla="*/ 166 h 179"/>
                    <a:gd name="T70" fmla="*/ 0 w 60"/>
                    <a:gd name="T71" fmla="*/ 155 h 179"/>
                    <a:gd name="T72" fmla="*/ 4 w 60"/>
                    <a:gd name="T73" fmla="*/ 142 h 179"/>
                    <a:gd name="T74" fmla="*/ 10 w 60"/>
                    <a:gd name="T75" fmla="*/ 120 h 179"/>
                    <a:gd name="T76" fmla="*/ 13 w 60"/>
                    <a:gd name="T77" fmla="*/ 105 h 179"/>
                    <a:gd name="T78" fmla="*/ 12 w 60"/>
                    <a:gd name="T79" fmla="*/ 88 h 179"/>
                    <a:gd name="T80" fmla="*/ 10 w 60"/>
                    <a:gd name="T81" fmla="*/ 69 h 179"/>
                    <a:gd name="T82" fmla="*/ 10 w 60"/>
                    <a:gd name="T83" fmla="*/ 57 h 179"/>
                    <a:gd name="T84" fmla="*/ 12 w 60"/>
                    <a:gd name="T85" fmla="*/ 45 h 179"/>
                    <a:gd name="T86" fmla="*/ 14 w 60"/>
                    <a:gd name="T87" fmla="*/ 30 h 179"/>
                    <a:gd name="T88" fmla="*/ 17 w 60"/>
                    <a:gd name="T89" fmla="*/ 18 h 179"/>
                    <a:gd name="T90" fmla="*/ 22 w 60"/>
                    <a:gd name="T91" fmla="*/ 10 h 179"/>
                    <a:gd name="T92" fmla="*/ 26 w 60"/>
                    <a:gd name="T93" fmla="*/ 5 h 179"/>
                    <a:gd name="T94" fmla="*/ 28 w 60"/>
                    <a:gd name="T95" fmla="*/ 2 h 179"/>
                    <a:gd name="T96" fmla="*/ 33 w 60"/>
                    <a:gd name="T97" fmla="*/ 0 h 179"/>
                    <a:gd name="T98" fmla="*/ 35 w 60"/>
                    <a:gd name="T99" fmla="*/ 1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 h="179">
                      <a:moveTo>
                        <a:pt x="38" y="5"/>
                      </a:moveTo>
                      <a:lnTo>
                        <a:pt x="40" y="7"/>
                      </a:lnTo>
                      <a:lnTo>
                        <a:pt x="41" y="10"/>
                      </a:lnTo>
                      <a:lnTo>
                        <a:pt x="42" y="16"/>
                      </a:lnTo>
                      <a:lnTo>
                        <a:pt x="42" y="23"/>
                      </a:lnTo>
                      <a:lnTo>
                        <a:pt x="42" y="31"/>
                      </a:lnTo>
                      <a:lnTo>
                        <a:pt x="41" y="39"/>
                      </a:lnTo>
                      <a:lnTo>
                        <a:pt x="40" y="47"/>
                      </a:lnTo>
                      <a:lnTo>
                        <a:pt x="38" y="64"/>
                      </a:lnTo>
                      <a:lnTo>
                        <a:pt x="38" y="78"/>
                      </a:lnTo>
                      <a:lnTo>
                        <a:pt x="38" y="84"/>
                      </a:lnTo>
                      <a:lnTo>
                        <a:pt x="39" y="89"/>
                      </a:lnTo>
                      <a:lnTo>
                        <a:pt x="40" y="100"/>
                      </a:lnTo>
                      <a:lnTo>
                        <a:pt x="41" y="113"/>
                      </a:lnTo>
                      <a:lnTo>
                        <a:pt x="43" y="121"/>
                      </a:lnTo>
                      <a:lnTo>
                        <a:pt x="44" y="127"/>
                      </a:lnTo>
                      <a:lnTo>
                        <a:pt x="46" y="132"/>
                      </a:lnTo>
                      <a:lnTo>
                        <a:pt x="48" y="135"/>
                      </a:lnTo>
                      <a:lnTo>
                        <a:pt x="50" y="138"/>
                      </a:lnTo>
                      <a:lnTo>
                        <a:pt x="50" y="139"/>
                      </a:lnTo>
                      <a:lnTo>
                        <a:pt x="49" y="139"/>
                      </a:lnTo>
                      <a:lnTo>
                        <a:pt x="46" y="139"/>
                      </a:lnTo>
                      <a:lnTo>
                        <a:pt x="44" y="138"/>
                      </a:lnTo>
                      <a:lnTo>
                        <a:pt x="42" y="137"/>
                      </a:lnTo>
                      <a:lnTo>
                        <a:pt x="39" y="135"/>
                      </a:lnTo>
                      <a:lnTo>
                        <a:pt x="33" y="130"/>
                      </a:lnTo>
                      <a:lnTo>
                        <a:pt x="31" y="128"/>
                      </a:lnTo>
                      <a:lnTo>
                        <a:pt x="29" y="127"/>
                      </a:lnTo>
                      <a:lnTo>
                        <a:pt x="27" y="127"/>
                      </a:lnTo>
                      <a:lnTo>
                        <a:pt x="26" y="127"/>
                      </a:lnTo>
                      <a:lnTo>
                        <a:pt x="24" y="129"/>
                      </a:lnTo>
                      <a:lnTo>
                        <a:pt x="18" y="136"/>
                      </a:lnTo>
                      <a:lnTo>
                        <a:pt x="15" y="140"/>
                      </a:lnTo>
                      <a:lnTo>
                        <a:pt x="13" y="145"/>
                      </a:lnTo>
                      <a:lnTo>
                        <a:pt x="11" y="149"/>
                      </a:lnTo>
                      <a:lnTo>
                        <a:pt x="9" y="153"/>
                      </a:lnTo>
                      <a:lnTo>
                        <a:pt x="9" y="157"/>
                      </a:lnTo>
                      <a:lnTo>
                        <a:pt x="11" y="160"/>
                      </a:lnTo>
                      <a:lnTo>
                        <a:pt x="13" y="161"/>
                      </a:lnTo>
                      <a:lnTo>
                        <a:pt x="16" y="163"/>
                      </a:lnTo>
                      <a:lnTo>
                        <a:pt x="20" y="164"/>
                      </a:lnTo>
                      <a:lnTo>
                        <a:pt x="24" y="165"/>
                      </a:lnTo>
                      <a:lnTo>
                        <a:pt x="28" y="165"/>
                      </a:lnTo>
                      <a:lnTo>
                        <a:pt x="32" y="164"/>
                      </a:lnTo>
                      <a:lnTo>
                        <a:pt x="36" y="163"/>
                      </a:lnTo>
                      <a:lnTo>
                        <a:pt x="39" y="162"/>
                      </a:lnTo>
                      <a:lnTo>
                        <a:pt x="45" y="158"/>
                      </a:lnTo>
                      <a:lnTo>
                        <a:pt x="50" y="155"/>
                      </a:lnTo>
                      <a:lnTo>
                        <a:pt x="52" y="154"/>
                      </a:lnTo>
                      <a:lnTo>
                        <a:pt x="54" y="154"/>
                      </a:lnTo>
                      <a:lnTo>
                        <a:pt x="55" y="155"/>
                      </a:lnTo>
                      <a:lnTo>
                        <a:pt x="56" y="157"/>
                      </a:lnTo>
                      <a:lnTo>
                        <a:pt x="57" y="160"/>
                      </a:lnTo>
                      <a:lnTo>
                        <a:pt x="58" y="162"/>
                      </a:lnTo>
                      <a:lnTo>
                        <a:pt x="59" y="164"/>
                      </a:lnTo>
                      <a:lnTo>
                        <a:pt x="60" y="166"/>
                      </a:lnTo>
                      <a:lnTo>
                        <a:pt x="59" y="168"/>
                      </a:lnTo>
                      <a:lnTo>
                        <a:pt x="58" y="169"/>
                      </a:lnTo>
                      <a:lnTo>
                        <a:pt x="55" y="171"/>
                      </a:lnTo>
                      <a:lnTo>
                        <a:pt x="50" y="173"/>
                      </a:lnTo>
                      <a:lnTo>
                        <a:pt x="37" y="176"/>
                      </a:lnTo>
                      <a:lnTo>
                        <a:pt x="23" y="178"/>
                      </a:lnTo>
                      <a:lnTo>
                        <a:pt x="11" y="179"/>
                      </a:lnTo>
                      <a:lnTo>
                        <a:pt x="7" y="178"/>
                      </a:lnTo>
                      <a:lnTo>
                        <a:pt x="5" y="178"/>
                      </a:lnTo>
                      <a:lnTo>
                        <a:pt x="4" y="177"/>
                      </a:lnTo>
                      <a:lnTo>
                        <a:pt x="3" y="175"/>
                      </a:lnTo>
                      <a:lnTo>
                        <a:pt x="1" y="173"/>
                      </a:lnTo>
                      <a:lnTo>
                        <a:pt x="0" y="170"/>
                      </a:lnTo>
                      <a:lnTo>
                        <a:pt x="0" y="166"/>
                      </a:lnTo>
                      <a:lnTo>
                        <a:pt x="0" y="159"/>
                      </a:lnTo>
                      <a:lnTo>
                        <a:pt x="0" y="155"/>
                      </a:lnTo>
                      <a:lnTo>
                        <a:pt x="1" y="152"/>
                      </a:lnTo>
                      <a:lnTo>
                        <a:pt x="4" y="142"/>
                      </a:lnTo>
                      <a:lnTo>
                        <a:pt x="8" y="128"/>
                      </a:lnTo>
                      <a:lnTo>
                        <a:pt x="10" y="120"/>
                      </a:lnTo>
                      <a:lnTo>
                        <a:pt x="11" y="112"/>
                      </a:lnTo>
                      <a:lnTo>
                        <a:pt x="13" y="105"/>
                      </a:lnTo>
                      <a:lnTo>
                        <a:pt x="13" y="99"/>
                      </a:lnTo>
                      <a:lnTo>
                        <a:pt x="12" y="88"/>
                      </a:lnTo>
                      <a:lnTo>
                        <a:pt x="10" y="75"/>
                      </a:lnTo>
                      <a:lnTo>
                        <a:pt x="10" y="69"/>
                      </a:lnTo>
                      <a:lnTo>
                        <a:pt x="10" y="63"/>
                      </a:lnTo>
                      <a:lnTo>
                        <a:pt x="10" y="57"/>
                      </a:lnTo>
                      <a:lnTo>
                        <a:pt x="11" y="51"/>
                      </a:lnTo>
                      <a:lnTo>
                        <a:pt x="12" y="45"/>
                      </a:lnTo>
                      <a:lnTo>
                        <a:pt x="13" y="40"/>
                      </a:lnTo>
                      <a:lnTo>
                        <a:pt x="14" y="30"/>
                      </a:lnTo>
                      <a:lnTo>
                        <a:pt x="16" y="21"/>
                      </a:lnTo>
                      <a:lnTo>
                        <a:pt x="17" y="18"/>
                      </a:lnTo>
                      <a:lnTo>
                        <a:pt x="19" y="16"/>
                      </a:lnTo>
                      <a:lnTo>
                        <a:pt x="22" y="10"/>
                      </a:lnTo>
                      <a:lnTo>
                        <a:pt x="25" y="6"/>
                      </a:lnTo>
                      <a:lnTo>
                        <a:pt x="26" y="5"/>
                      </a:lnTo>
                      <a:lnTo>
                        <a:pt x="27" y="3"/>
                      </a:lnTo>
                      <a:lnTo>
                        <a:pt x="28" y="2"/>
                      </a:lnTo>
                      <a:lnTo>
                        <a:pt x="30" y="1"/>
                      </a:lnTo>
                      <a:lnTo>
                        <a:pt x="33" y="0"/>
                      </a:lnTo>
                      <a:lnTo>
                        <a:pt x="34" y="0"/>
                      </a:lnTo>
                      <a:lnTo>
                        <a:pt x="35" y="1"/>
                      </a:lnTo>
                      <a:lnTo>
                        <a:pt x="38" y="5"/>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0" name="Freeform 30"/>
                <p:cNvSpPr/>
                <p:nvPr/>
              </p:nvSpPr>
              <p:spPr bwMode="auto">
                <a:xfrm>
                  <a:off x="1317" y="1433"/>
                  <a:ext cx="328" cy="115"/>
                </a:xfrm>
                <a:custGeom>
                  <a:avLst/>
                  <a:gdLst>
                    <a:gd name="T0" fmla="*/ 276 w 328"/>
                    <a:gd name="T1" fmla="*/ 31 h 115"/>
                    <a:gd name="T2" fmla="*/ 294 w 328"/>
                    <a:gd name="T3" fmla="*/ 29 h 115"/>
                    <a:gd name="T4" fmla="*/ 300 w 328"/>
                    <a:gd name="T5" fmla="*/ 29 h 115"/>
                    <a:gd name="T6" fmla="*/ 303 w 328"/>
                    <a:gd name="T7" fmla="*/ 31 h 115"/>
                    <a:gd name="T8" fmla="*/ 302 w 328"/>
                    <a:gd name="T9" fmla="*/ 35 h 115"/>
                    <a:gd name="T10" fmla="*/ 295 w 328"/>
                    <a:gd name="T11" fmla="*/ 47 h 115"/>
                    <a:gd name="T12" fmla="*/ 291 w 328"/>
                    <a:gd name="T13" fmla="*/ 55 h 115"/>
                    <a:gd name="T14" fmla="*/ 290 w 328"/>
                    <a:gd name="T15" fmla="*/ 60 h 115"/>
                    <a:gd name="T16" fmla="*/ 292 w 328"/>
                    <a:gd name="T17" fmla="*/ 65 h 115"/>
                    <a:gd name="T18" fmla="*/ 300 w 328"/>
                    <a:gd name="T19" fmla="*/ 69 h 115"/>
                    <a:gd name="T20" fmla="*/ 321 w 328"/>
                    <a:gd name="T21" fmla="*/ 75 h 115"/>
                    <a:gd name="T22" fmla="*/ 327 w 328"/>
                    <a:gd name="T23" fmla="*/ 78 h 115"/>
                    <a:gd name="T24" fmla="*/ 328 w 328"/>
                    <a:gd name="T25" fmla="*/ 82 h 115"/>
                    <a:gd name="T26" fmla="*/ 327 w 328"/>
                    <a:gd name="T27" fmla="*/ 87 h 115"/>
                    <a:gd name="T28" fmla="*/ 321 w 328"/>
                    <a:gd name="T29" fmla="*/ 101 h 115"/>
                    <a:gd name="T30" fmla="*/ 319 w 328"/>
                    <a:gd name="T31" fmla="*/ 105 h 115"/>
                    <a:gd name="T32" fmla="*/ 315 w 328"/>
                    <a:gd name="T33" fmla="*/ 110 h 115"/>
                    <a:gd name="T34" fmla="*/ 309 w 328"/>
                    <a:gd name="T35" fmla="*/ 114 h 115"/>
                    <a:gd name="T36" fmla="*/ 298 w 328"/>
                    <a:gd name="T37" fmla="*/ 115 h 115"/>
                    <a:gd name="T38" fmla="*/ 266 w 328"/>
                    <a:gd name="T39" fmla="*/ 113 h 115"/>
                    <a:gd name="T40" fmla="*/ 230 w 328"/>
                    <a:gd name="T41" fmla="*/ 112 h 115"/>
                    <a:gd name="T42" fmla="*/ 182 w 328"/>
                    <a:gd name="T43" fmla="*/ 113 h 115"/>
                    <a:gd name="T44" fmla="*/ 155 w 328"/>
                    <a:gd name="T45" fmla="*/ 111 h 115"/>
                    <a:gd name="T46" fmla="*/ 142 w 328"/>
                    <a:gd name="T47" fmla="*/ 109 h 115"/>
                    <a:gd name="T48" fmla="*/ 130 w 328"/>
                    <a:gd name="T49" fmla="*/ 102 h 115"/>
                    <a:gd name="T50" fmla="*/ 118 w 328"/>
                    <a:gd name="T51" fmla="*/ 95 h 115"/>
                    <a:gd name="T52" fmla="*/ 105 w 328"/>
                    <a:gd name="T53" fmla="*/ 90 h 115"/>
                    <a:gd name="T54" fmla="*/ 96 w 328"/>
                    <a:gd name="T55" fmla="*/ 88 h 115"/>
                    <a:gd name="T56" fmla="*/ 87 w 328"/>
                    <a:gd name="T57" fmla="*/ 84 h 115"/>
                    <a:gd name="T58" fmla="*/ 77 w 328"/>
                    <a:gd name="T59" fmla="*/ 75 h 115"/>
                    <a:gd name="T60" fmla="*/ 59 w 328"/>
                    <a:gd name="T61" fmla="*/ 55 h 115"/>
                    <a:gd name="T62" fmla="*/ 50 w 328"/>
                    <a:gd name="T63" fmla="*/ 48 h 115"/>
                    <a:gd name="T64" fmla="*/ 36 w 328"/>
                    <a:gd name="T65" fmla="*/ 41 h 115"/>
                    <a:gd name="T66" fmla="*/ 23 w 328"/>
                    <a:gd name="T67" fmla="*/ 35 h 115"/>
                    <a:gd name="T68" fmla="*/ 14 w 328"/>
                    <a:gd name="T69" fmla="*/ 33 h 115"/>
                    <a:gd name="T70" fmla="*/ 8 w 328"/>
                    <a:gd name="T71" fmla="*/ 32 h 115"/>
                    <a:gd name="T72" fmla="*/ 3 w 328"/>
                    <a:gd name="T73" fmla="*/ 30 h 115"/>
                    <a:gd name="T74" fmla="*/ 0 w 328"/>
                    <a:gd name="T75" fmla="*/ 25 h 115"/>
                    <a:gd name="T76" fmla="*/ 0 w 328"/>
                    <a:gd name="T77" fmla="*/ 16 h 115"/>
                    <a:gd name="T78" fmla="*/ 1 w 328"/>
                    <a:gd name="T79" fmla="*/ 7 h 115"/>
                    <a:gd name="T80" fmla="*/ 3 w 328"/>
                    <a:gd name="T81" fmla="*/ 2 h 115"/>
                    <a:gd name="T82" fmla="*/ 8 w 328"/>
                    <a:gd name="T83" fmla="*/ 0 h 115"/>
                    <a:gd name="T84" fmla="*/ 44 w 328"/>
                    <a:gd name="T85" fmla="*/ 6 h 115"/>
                    <a:gd name="T86" fmla="*/ 77 w 328"/>
                    <a:gd name="T87" fmla="*/ 11 h 115"/>
                    <a:gd name="T88" fmla="*/ 96 w 328"/>
                    <a:gd name="T89" fmla="*/ 13 h 115"/>
                    <a:gd name="T90" fmla="*/ 112 w 328"/>
                    <a:gd name="T91" fmla="*/ 17 h 115"/>
                    <a:gd name="T92" fmla="*/ 137 w 328"/>
                    <a:gd name="T93" fmla="*/ 25 h 115"/>
                    <a:gd name="T94" fmla="*/ 156 w 328"/>
                    <a:gd name="T95" fmla="*/ 29 h 115"/>
                    <a:gd name="T96" fmla="*/ 180 w 328"/>
                    <a:gd name="T97" fmla="*/ 32 h 115"/>
                    <a:gd name="T98" fmla="*/ 205 w 328"/>
                    <a:gd name="T99" fmla="*/ 33 h 115"/>
                    <a:gd name="T100" fmla="*/ 226 w 328"/>
                    <a:gd name="T101" fmla="*/ 33 h 115"/>
                    <a:gd name="T102" fmla="*/ 239 w 328"/>
                    <a:gd name="T103" fmla="*/ 32 h 115"/>
                    <a:gd name="T104" fmla="*/ 252 w 328"/>
                    <a:gd name="T105" fmla="*/ 31 h 115"/>
                    <a:gd name="T106" fmla="*/ 270 w 328"/>
                    <a:gd name="T107" fmla="*/ 32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8" h="115">
                      <a:moveTo>
                        <a:pt x="270" y="32"/>
                      </a:moveTo>
                      <a:lnTo>
                        <a:pt x="276" y="31"/>
                      </a:lnTo>
                      <a:lnTo>
                        <a:pt x="282" y="31"/>
                      </a:lnTo>
                      <a:lnTo>
                        <a:pt x="294" y="29"/>
                      </a:lnTo>
                      <a:lnTo>
                        <a:pt x="299" y="29"/>
                      </a:lnTo>
                      <a:lnTo>
                        <a:pt x="300" y="29"/>
                      </a:lnTo>
                      <a:lnTo>
                        <a:pt x="302" y="30"/>
                      </a:lnTo>
                      <a:lnTo>
                        <a:pt x="303" y="31"/>
                      </a:lnTo>
                      <a:lnTo>
                        <a:pt x="303" y="32"/>
                      </a:lnTo>
                      <a:lnTo>
                        <a:pt x="302" y="35"/>
                      </a:lnTo>
                      <a:lnTo>
                        <a:pt x="297" y="43"/>
                      </a:lnTo>
                      <a:lnTo>
                        <a:pt x="295" y="47"/>
                      </a:lnTo>
                      <a:lnTo>
                        <a:pt x="292" y="51"/>
                      </a:lnTo>
                      <a:lnTo>
                        <a:pt x="291" y="55"/>
                      </a:lnTo>
                      <a:lnTo>
                        <a:pt x="290" y="58"/>
                      </a:lnTo>
                      <a:lnTo>
                        <a:pt x="290" y="60"/>
                      </a:lnTo>
                      <a:lnTo>
                        <a:pt x="290" y="61"/>
                      </a:lnTo>
                      <a:lnTo>
                        <a:pt x="292" y="65"/>
                      </a:lnTo>
                      <a:lnTo>
                        <a:pt x="296" y="67"/>
                      </a:lnTo>
                      <a:lnTo>
                        <a:pt x="300" y="69"/>
                      </a:lnTo>
                      <a:lnTo>
                        <a:pt x="311" y="72"/>
                      </a:lnTo>
                      <a:lnTo>
                        <a:pt x="321" y="75"/>
                      </a:lnTo>
                      <a:lnTo>
                        <a:pt x="324" y="76"/>
                      </a:lnTo>
                      <a:lnTo>
                        <a:pt x="327" y="78"/>
                      </a:lnTo>
                      <a:lnTo>
                        <a:pt x="328" y="80"/>
                      </a:lnTo>
                      <a:lnTo>
                        <a:pt x="328" y="82"/>
                      </a:lnTo>
                      <a:lnTo>
                        <a:pt x="328" y="84"/>
                      </a:lnTo>
                      <a:lnTo>
                        <a:pt x="327" y="87"/>
                      </a:lnTo>
                      <a:lnTo>
                        <a:pt x="324" y="93"/>
                      </a:lnTo>
                      <a:lnTo>
                        <a:pt x="321" y="101"/>
                      </a:lnTo>
                      <a:lnTo>
                        <a:pt x="320" y="103"/>
                      </a:lnTo>
                      <a:lnTo>
                        <a:pt x="319" y="105"/>
                      </a:lnTo>
                      <a:lnTo>
                        <a:pt x="318" y="108"/>
                      </a:lnTo>
                      <a:lnTo>
                        <a:pt x="315" y="110"/>
                      </a:lnTo>
                      <a:lnTo>
                        <a:pt x="312" y="112"/>
                      </a:lnTo>
                      <a:lnTo>
                        <a:pt x="309" y="114"/>
                      </a:lnTo>
                      <a:lnTo>
                        <a:pt x="306" y="114"/>
                      </a:lnTo>
                      <a:lnTo>
                        <a:pt x="298" y="115"/>
                      </a:lnTo>
                      <a:lnTo>
                        <a:pt x="285" y="115"/>
                      </a:lnTo>
                      <a:lnTo>
                        <a:pt x="266" y="113"/>
                      </a:lnTo>
                      <a:lnTo>
                        <a:pt x="246" y="112"/>
                      </a:lnTo>
                      <a:lnTo>
                        <a:pt x="230" y="112"/>
                      </a:lnTo>
                      <a:lnTo>
                        <a:pt x="210" y="113"/>
                      </a:lnTo>
                      <a:lnTo>
                        <a:pt x="182" y="113"/>
                      </a:lnTo>
                      <a:lnTo>
                        <a:pt x="168" y="112"/>
                      </a:lnTo>
                      <a:lnTo>
                        <a:pt x="155" y="111"/>
                      </a:lnTo>
                      <a:lnTo>
                        <a:pt x="145" y="110"/>
                      </a:lnTo>
                      <a:lnTo>
                        <a:pt x="142" y="109"/>
                      </a:lnTo>
                      <a:lnTo>
                        <a:pt x="140" y="108"/>
                      </a:lnTo>
                      <a:lnTo>
                        <a:pt x="130" y="102"/>
                      </a:lnTo>
                      <a:lnTo>
                        <a:pt x="124" y="98"/>
                      </a:lnTo>
                      <a:lnTo>
                        <a:pt x="118" y="95"/>
                      </a:lnTo>
                      <a:lnTo>
                        <a:pt x="111" y="92"/>
                      </a:lnTo>
                      <a:lnTo>
                        <a:pt x="105" y="90"/>
                      </a:lnTo>
                      <a:lnTo>
                        <a:pt x="100" y="88"/>
                      </a:lnTo>
                      <a:lnTo>
                        <a:pt x="96" y="88"/>
                      </a:lnTo>
                      <a:lnTo>
                        <a:pt x="92" y="87"/>
                      </a:lnTo>
                      <a:lnTo>
                        <a:pt x="87" y="84"/>
                      </a:lnTo>
                      <a:lnTo>
                        <a:pt x="83" y="80"/>
                      </a:lnTo>
                      <a:lnTo>
                        <a:pt x="77" y="75"/>
                      </a:lnTo>
                      <a:lnTo>
                        <a:pt x="67" y="64"/>
                      </a:lnTo>
                      <a:lnTo>
                        <a:pt x="59" y="55"/>
                      </a:lnTo>
                      <a:lnTo>
                        <a:pt x="55" y="51"/>
                      </a:lnTo>
                      <a:lnTo>
                        <a:pt x="50" y="48"/>
                      </a:lnTo>
                      <a:lnTo>
                        <a:pt x="43" y="44"/>
                      </a:lnTo>
                      <a:lnTo>
                        <a:pt x="36" y="41"/>
                      </a:lnTo>
                      <a:lnTo>
                        <a:pt x="29" y="37"/>
                      </a:lnTo>
                      <a:lnTo>
                        <a:pt x="23" y="35"/>
                      </a:lnTo>
                      <a:lnTo>
                        <a:pt x="17" y="33"/>
                      </a:lnTo>
                      <a:lnTo>
                        <a:pt x="14" y="33"/>
                      </a:lnTo>
                      <a:lnTo>
                        <a:pt x="12" y="33"/>
                      </a:lnTo>
                      <a:lnTo>
                        <a:pt x="8" y="32"/>
                      </a:lnTo>
                      <a:lnTo>
                        <a:pt x="5" y="31"/>
                      </a:lnTo>
                      <a:lnTo>
                        <a:pt x="3" y="30"/>
                      </a:lnTo>
                      <a:lnTo>
                        <a:pt x="2" y="28"/>
                      </a:lnTo>
                      <a:lnTo>
                        <a:pt x="0" y="25"/>
                      </a:lnTo>
                      <a:lnTo>
                        <a:pt x="0" y="22"/>
                      </a:lnTo>
                      <a:lnTo>
                        <a:pt x="0" y="16"/>
                      </a:lnTo>
                      <a:lnTo>
                        <a:pt x="1" y="10"/>
                      </a:lnTo>
                      <a:lnTo>
                        <a:pt x="1" y="7"/>
                      </a:lnTo>
                      <a:lnTo>
                        <a:pt x="2" y="4"/>
                      </a:lnTo>
                      <a:lnTo>
                        <a:pt x="3" y="2"/>
                      </a:lnTo>
                      <a:lnTo>
                        <a:pt x="5" y="0"/>
                      </a:lnTo>
                      <a:lnTo>
                        <a:pt x="8" y="0"/>
                      </a:lnTo>
                      <a:lnTo>
                        <a:pt x="12" y="0"/>
                      </a:lnTo>
                      <a:lnTo>
                        <a:pt x="44" y="6"/>
                      </a:lnTo>
                      <a:lnTo>
                        <a:pt x="66" y="10"/>
                      </a:lnTo>
                      <a:lnTo>
                        <a:pt x="77" y="11"/>
                      </a:lnTo>
                      <a:lnTo>
                        <a:pt x="87" y="12"/>
                      </a:lnTo>
                      <a:lnTo>
                        <a:pt x="96" y="13"/>
                      </a:lnTo>
                      <a:lnTo>
                        <a:pt x="104" y="14"/>
                      </a:lnTo>
                      <a:lnTo>
                        <a:pt x="112" y="17"/>
                      </a:lnTo>
                      <a:lnTo>
                        <a:pt x="120" y="19"/>
                      </a:lnTo>
                      <a:lnTo>
                        <a:pt x="137" y="25"/>
                      </a:lnTo>
                      <a:lnTo>
                        <a:pt x="146" y="27"/>
                      </a:lnTo>
                      <a:lnTo>
                        <a:pt x="156" y="29"/>
                      </a:lnTo>
                      <a:lnTo>
                        <a:pt x="167" y="31"/>
                      </a:lnTo>
                      <a:lnTo>
                        <a:pt x="180" y="32"/>
                      </a:lnTo>
                      <a:lnTo>
                        <a:pt x="192" y="33"/>
                      </a:lnTo>
                      <a:lnTo>
                        <a:pt x="205" y="33"/>
                      </a:lnTo>
                      <a:lnTo>
                        <a:pt x="216" y="33"/>
                      </a:lnTo>
                      <a:lnTo>
                        <a:pt x="226" y="33"/>
                      </a:lnTo>
                      <a:lnTo>
                        <a:pt x="234" y="32"/>
                      </a:lnTo>
                      <a:lnTo>
                        <a:pt x="239" y="32"/>
                      </a:lnTo>
                      <a:lnTo>
                        <a:pt x="245" y="31"/>
                      </a:lnTo>
                      <a:lnTo>
                        <a:pt x="252" y="31"/>
                      </a:lnTo>
                      <a:lnTo>
                        <a:pt x="260" y="31"/>
                      </a:lnTo>
                      <a:lnTo>
                        <a:pt x="270" y="32"/>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1" name="Freeform 31"/>
                <p:cNvSpPr/>
                <p:nvPr/>
              </p:nvSpPr>
              <p:spPr bwMode="auto">
                <a:xfrm>
                  <a:off x="1208" y="1431"/>
                  <a:ext cx="64" cy="81"/>
                </a:xfrm>
                <a:custGeom>
                  <a:avLst/>
                  <a:gdLst>
                    <a:gd name="T0" fmla="*/ 12 w 64"/>
                    <a:gd name="T1" fmla="*/ 15 h 81"/>
                    <a:gd name="T2" fmla="*/ 15 w 64"/>
                    <a:gd name="T3" fmla="*/ 7 h 81"/>
                    <a:gd name="T4" fmla="*/ 19 w 64"/>
                    <a:gd name="T5" fmla="*/ 1 h 81"/>
                    <a:gd name="T6" fmla="*/ 22 w 64"/>
                    <a:gd name="T7" fmla="*/ 0 h 81"/>
                    <a:gd name="T8" fmla="*/ 25 w 64"/>
                    <a:gd name="T9" fmla="*/ 1 h 81"/>
                    <a:gd name="T10" fmla="*/ 27 w 64"/>
                    <a:gd name="T11" fmla="*/ 2 h 81"/>
                    <a:gd name="T12" fmla="*/ 28 w 64"/>
                    <a:gd name="T13" fmla="*/ 7 h 81"/>
                    <a:gd name="T14" fmla="*/ 27 w 64"/>
                    <a:gd name="T15" fmla="*/ 17 h 81"/>
                    <a:gd name="T16" fmla="*/ 29 w 64"/>
                    <a:gd name="T17" fmla="*/ 24 h 81"/>
                    <a:gd name="T18" fmla="*/ 33 w 64"/>
                    <a:gd name="T19" fmla="*/ 41 h 81"/>
                    <a:gd name="T20" fmla="*/ 37 w 64"/>
                    <a:gd name="T21" fmla="*/ 47 h 81"/>
                    <a:gd name="T22" fmla="*/ 42 w 64"/>
                    <a:gd name="T23" fmla="*/ 49 h 81"/>
                    <a:gd name="T24" fmla="*/ 52 w 64"/>
                    <a:gd name="T25" fmla="*/ 46 h 81"/>
                    <a:gd name="T26" fmla="*/ 56 w 64"/>
                    <a:gd name="T27" fmla="*/ 47 h 81"/>
                    <a:gd name="T28" fmla="*/ 61 w 64"/>
                    <a:gd name="T29" fmla="*/ 50 h 81"/>
                    <a:gd name="T30" fmla="*/ 64 w 64"/>
                    <a:gd name="T31" fmla="*/ 56 h 81"/>
                    <a:gd name="T32" fmla="*/ 64 w 64"/>
                    <a:gd name="T33" fmla="*/ 62 h 81"/>
                    <a:gd name="T34" fmla="*/ 61 w 64"/>
                    <a:gd name="T35" fmla="*/ 68 h 81"/>
                    <a:gd name="T36" fmla="*/ 56 w 64"/>
                    <a:gd name="T37" fmla="*/ 73 h 81"/>
                    <a:gd name="T38" fmla="*/ 51 w 64"/>
                    <a:gd name="T39" fmla="*/ 76 h 81"/>
                    <a:gd name="T40" fmla="*/ 39 w 64"/>
                    <a:gd name="T41" fmla="*/ 76 h 81"/>
                    <a:gd name="T42" fmla="*/ 32 w 64"/>
                    <a:gd name="T43" fmla="*/ 78 h 81"/>
                    <a:gd name="T44" fmla="*/ 17 w 64"/>
                    <a:gd name="T45" fmla="*/ 81 h 81"/>
                    <a:gd name="T46" fmla="*/ 7 w 64"/>
                    <a:gd name="T47" fmla="*/ 81 h 81"/>
                    <a:gd name="T48" fmla="*/ 2 w 64"/>
                    <a:gd name="T49" fmla="*/ 79 h 81"/>
                    <a:gd name="T50" fmla="*/ 0 w 64"/>
                    <a:gd name="T51" fmla="*/ 76 h 81"/>
                    <a:gd name="T52" fmla="*/ 0 w 64"/>
                    <a:gd name="T53" fmla="*/ 71 h 81"/>
                    <a:gd name="T54" fmla="*/ 4 w 64"/>
                    <a:gd name="T55" fmla="*/ 65 h 81"/>
                    <a:gd name="T56" fmla="*/ 8 w 64"/>
                    <a:gd name="T57" fmla="*/ 60 h 81"/>
                    <a:gd name="T58" fmla="*/ 11 w 64"/>
                    <a:gd name="T59" fmla="*/ 54 h 81"/>
                    <a:gd name="T60" fmla="*/ 12 w 64"/>
                    <a:gd name="T61" fmla="*/ 48 h 81"/>
                    <a:gd name="T62" fmla="*/ 11 w 64"/>
                    <a:gd name="T63" fmla="*/ 37 h 81"/>
                    <a:gd name="T64" fmla="*/ 10 w 64"/>
                    <a:gd name="T65" fmla="*/ 2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81">
                      <a:moveTo>
                        <a:pt x="11" y="19"/>
                      </a:moveTo>
                      <a:lnTo>
                        <a:pt x="12" y="15"/>
                      </a:lnTo>
                      <a:lnTo>
                        <a:pt x="13" y="10"/>
                      </a:lnTo>
                      <a:lnTo>
                        <a:pt x="15" y="7"/>
                      </a:lnTo>
                      <a:lnTo>
                        <a:pt x="17" y="4"/>
                      </a:lnTo>
                      <a:lnTo>
                        <a:pt x="19" y="1"/>
                      </a:lnTo>
                      <a:lnTo>
                        <a:pt x="21" y="0"/>
                      </a:lnTo>
                      <a:lnTo>
                        <a:pt x="22" y="0"/>
                      </a:lnTo>
                      <a:lnTo>
                        <a:pt x="23" y="0"/>
                      </a:lnTo>
                      <a:lnTo>
                        <a:pt x="25" y="1"/>
                      </a:lnTo>
                      <a:lnTo>
                        <a:pt x="26" y="1"/>
                      </a:lnTo>
                      <a:lnTo>
                        <a:pt x="27" y="2"/>
                      </a:lnTo>
                      <a:lnTo>
                        <a:pt x="28" y="4"/>
                      </a:lnTo>
                      <a:lnTo>
                        <a:pt x="28" y="7"/>
                      </a:lnTo>
                      <a:lnTo>
                        <a:pt x="27" y="10"/>
                      </a:lnTo>
                      <a:lnTo>
                        <a:pt x="27" y="17"/>
                      </a:lnTo>
                      <a:lnTo>
                        <a:pt x="27" y="20"/>
                      </a:lnTo>
                      <a:lnTo>
                        <a:pt x="29" y="24"/>
                      </a:lnTo>
                      <a:lnTo>
                        <a:pt x="31" y="32"/>
                      </a:lnTo>
                      <a:lnTo>
                        <a:pt x="33" y="41"/>
                      </a:lnTo>
                      <a:lnTo>
                        <a:pt x="35" y="44"/>
                      </a:lnTo>
                      <a:lnTo>
                        <a:pt x="37" y="47"/>
                      </a:lnTo>
                      <a:lnTo>
                        <a:pt x="39" y="49"/>
                      </a:lnTo>
                      <a:lnTo>
                        <a:pt x="42" y="49"/>
                      </a:lnTo>
                      <a:lnTo>
                        <a:pt x="47" y="47"/>
                      </a:lnTo>
                      <a:lnTo>
                        <a:pt x="52" y="46"/>
                      </a:lnTo>
                      <a:lnTo>
                        <a:pt x="54" y="46"/>
                      </a:lnTo>
                      <a:lnTo>
                        <a:pt x="56" y="47"/>
                      </a:lnTo>
                      <a:lnTo>
                        <a:pt x="58" y="48"/>
                      </a:lnTo>
                      <a:lnTo>
                        <a:pt x="61" y="50"/>
                      </a:lnTo>
                      <a:lnTo>
                        <a:pt x="63" y="53"/>
                      </a:lnTo>
                      <a:lnTo>
                        <a:pt x="64" y="56"/>
                      </a:lnTo>
                      <a:lnTo>
                        <a:pt x="64" y="59"/>
                      </a:lnTo>
                      <a:lnTo>
                        <a:pt x="64" y="62"/>
                      </a:lnTo>
                      <a:lnTo>
                        <a:pt x="63" y="65"/>
                      </a:lnTo>
                      <a:lnTo>
                        <a:pt x="61" y="68"/>
                      </a:lnTo>
                      <a:lnTo>
                        <a:pt x="59" y="71"/>
                      </a:lnTo>
                      <a:lnTo>
                        <a:pt x="56" y="73"/>
                      </a:lnTo>
                      <a:lnTo>
                        <a:pt x="53" y="75"/>
                      </a:lnTo>
                      <a:lnTo>
                        <a:pt x="51" y="76"/>
                      </a:lnTo>
                      <a:lnTo>
                        <a:pt x="45" y="76"/>
                      </a:lnTo>
                      <a:lnTo>
                        <a:pt x="39" y="76"/>
                      </a:lnTo>
                      <a:lnTo>
                        <a:pt x="36" y="76"/>
                      </a:lnTo>
                      <a:lnTo>
                        <a:pt x="32" y="78"/>
                      </a:lnTo>
                      <a:lnTo>
                        <a:pt x="22" y="80"/>
                      </a:lnTo>
                      <a:lnTo>
                        <a:pt x="17" y="81"/>
                      </a:lnTo>
                      <a:lnTo>
                        <a:pt x="12" y="81"/>
                      </a:lnTo>
                      <a:lnTo>
                        <a:pt x="7" y="81"/>
                      </a:lnTo>
                      <a:lnTo>
                        <a:pt x="3" y="80"/>
                      </a:lnTo>
                      <a:lnTo>
                        <a:pt x="2" y="79"/>
                      </a:lnTo>
                      <a:lnTo>
                        <a:pt x="1" y="78"/>
                      </a:lnTo>
                      <a:lnTo>
                        <a:pt x="0" y="76"/>
                      </a:lnTo>
                      <a:lnTo>
                        <a:pt x="0" y="74"/>
                      </a:lnTo>
                      <a:lnTo>
                        <a:pt x="0" y="71"/>
                      </a:lnTo>
                      <a:lnTo>
                        <a:pt x="2" y="68"/>
                      </a:lnTo>
                      <a:lnTo>
                        <a:pt x="4" y="65"/>
                      </a:lnTo>
                      <a:lnTo>
                        <a:pt x="6" y="63"/>
                      </a:lnTo>
                      <a:lnTo>
                        <a:pt x="8" y="60"/>
                      </a:lnTo>
                      <a:lnTo>
                        <a:pt x="10" y="57"/>
                      </a:lnTo>
                      <a:lnTo>
                        <a:pt x="11" y="54"/>
                      </a:lnTo>
                      <a:lnTo>
                        <a:pt x="12" y="51"/>
                      </a:lnTo>
                      <a:lnTo>
                        <a:pt x="12" y="48"/>
                      </a:lnTo>
                      <a:lnTo>
                        <a:pt x="12" y="44"/>
                      </a:lnTo>
                      <a:lnTo>
                        <a:pt x="11" y="37"/>
                      </a:lnTo>
                      <a:lnTo>
                        <a:pt x="10" y="29"/>
                      </a:lnTo>
                      <a:lnTo>
                        <a:pt x="10" y="24"/>
                      </a:lnTo>
                      <a:lnTo>
                        <a:pt x="11" y="1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2" name="Freeform 32"/>
                <p:cNvSpPr/>
                <p:nvPr/>
              </p:nvSpPr>
              <p:spPr bwMode="auto">
                <a:xfrm>
                  <a:off x="1221" y="1212"/>
                  <a:ext cx="85" cy="261"/>
                </a:xfrm>
                <a:custGeom>
                  <a:avLst/>
                  <a:gdLst>
                    <a:gd name="T0" fmla="*/ 34 w 85"/>
                    <a:gd name="T1" fmla="*/ 172 h 261"/>
                    <a:gd name="T2" fmla="*/ 29 w 85"/>
                    <a:gd name="T3" fmla="*/ 144 h 261"/>
                    <a:gd name="T4" fmla="*/ 20 w 85"/>
                    <a:gd name="T5" fmla="*/ 101 h 261"/>
                    <a:gd name="T6" fmla="*/ 12 w 85"/>
                    <a:gd name="T7" fmla="*/ 53 h 261"/>
                    <a:gd name="T8" fmla="*/ 1 w 85"/>
                    <a:gd name="T9" fmla="*/ 31 h 261"/>
                    <a:gd name="T10" fmla="*/ 0 w 85"/>
                    <a:gd name="T11" fmla="*/ 23 h 261"/>
                    <a:gd name="T12" fmla="*/ 4 w 85"/>
                    <a:gd name="T13" fmla="*/ 17 h 261"/>
                    <a:gd name="T14" fmla="*/ 11 w 85"/>
                    <a:gd name="T15" fmla="*/ 19 h 261"/>
                    <a:gd name="T16" fmla="*/ 17 w 85"/>
                    <a:gd name="T17" fmla="*/ 25 h 261"/>
                    <a:gd name="T18" fmla="*/ 16 w 85"/>
                    <a:gd name="T19" fmla="*/ 8 h 261"/>
                    <a:gd name="T20" fmla="*/ 19 w 85"/>
                    <a:gd name="T21" fmla="*/ 0 h 261"/>
                    <a:gd name="T22" fmla="*/ 25 w 85"/>
                    <a:gd name="T23" fmla="*/ 5 h 261"/>
                    <a:gd name="T24" fmla="*/ 36 w 85"/>
                    <a:gd name="T25" fmla="*/ 25 h 261"/>
                    <a:gd name="T26" fmla="*/ 38 w 85"/>
                    <a:gd name="T27" fmla="*/ 35 h 261"/>
                    <a:gd name="T28" fmla="*/ 44 w 85"/>
                    <a:gd name="T29" fmla="*/ 37 h 261"/>
                    <a:gd name="T30" fmla="*/ 52 w 85"/>
                    <a:gd name="T31" fmla="*/ 46 h 261"/>
                    <a:gd name="T32" fmla="*/ 59 w 85"/>
                    <a:gd name="T33" fmla="*/ 65 h 261"/>
                    <a:gd name="T34" fmla="*/ 63 w 85"/>
                    <a:gd name="T35" fmla="*/ 92 h 261"/>
                    <a:gd name="T36" fmla="*/ 65 w 85"/>
                    <a:gd name="T37" fmla="*/ 128 h 261"/>
                    <a:gd name="T38" fmla="*/ 73 w 85"/>
                    <a:gd name="T39" fmla="*/ 151 h 261"/>
                    <a:gd name="T40" fmla="*/ 81 w 85"/>
                    <a:gd name="T41" fmla="*/ 178 h 261"/>
                    <a:gd name="T42" fmla="*/ 85 w 85"/>
                    <a:gd name="T43" fmla="*/ 202 h 261"/>
                    <a:gd name="T44" fmla="*/ 83 w 85"/>
                    <a:gd name="T45" fmla="*/ 218 h 261"/>
                    <a:gd name="T46" fmla="*/ 80 w 85"/>
                    <a:gd name="T47" fmla="*/ 225 h 261"/>
                    <a:gd name="T48" fmla="*/ 77 w 85"/>
                    <a:gd name="T49" fmla="*/ 224 h 261"/>
                    <a:gd name="T50" fmla="*/ 70 w 85"/>
                    <a:gd name="T51" fmla="*/ 216 h 261"/>
                    <a:gd name="T52" fmla="*/ 58 w 85"/>
                    <a:gd name="T53" fmla="*/ 209 h 261"/>
                    <a:gd name="T54" fmla="*/ 50 w 85"/>
                    <a:gd name="T55" fmla="*/ 210 h 261"/>
                    <a:gd name="T56" fmla="*/ 45 w 85"/>
                    <a:gd name="T57" fmla="*/ 218 h 261"/>
                    <a:gd name="T58" fmla="*/ 41 w 85"/>
                    <a:gd name="T59" fmla="*/ 231 h 261"/>
                    <a:gd name="T60" fmla="*/ 42 w 85"/>
                    <a:gd name="T61" fmla="*/ 242 h 261"/>
                    <a:gd name="T62" fmla="*/ 48 w 85"/>
                    <a:gd name="T63" fmla="*/ 247 h 261"/>
                    <a:gd name="T64" fmla="*/ 57 w 85"/>
                    <a:gd name="T65" fmla="*/ 250 h 261"/>
                    <a:gd name="T66" fmla="*/ 66 w 85"/>
                    <a:gd name="T67" fmla="*/ 246 h 261"/>
                    <a:gd name="T68" fmla="*/ 75 w 85"/>
                    <a:gd name="T69" fmla="*/ 238 h 261"/>
                    <a:gd name="T70" fmla="*/ 78 w 85"/>
                    <a:gd name="T71" fmla="*/ 236 h 261"/>
                    <a:gd name="T72" fmla="*/ 83 w 85"/>
                    <a:gd name="T73" fmla="*/ 242 h 261"/>
                    <a:gd name="T74" fmla="*/ 84 w 85"/>
                    <a:gd name="T75" fmla="*/ 255 h 261"/>
                    <a:gd name="T76" fmla="*/ 81 w 85"/>
                    <a:gd name="T77" fmla="*/ 259 h 261"/>
                    <a:gd name="T78" fmla="*/ 75 w 85"/>
                    <a:gd name="T79" fmla="*/ 261 h 261"/>
                    <a:gd name="T80" fmla="*/ 53 w 85"/>
                    <a:gd name="T81" fmla="*/ 258 h 261"/>
                    <a:gd name="T82" fmla="*/ 34 w 85"/>
                    <a:gd name="T83" fmla="*/ 255 h 261"/>
                    <a:gd name="T84" fmla="*/ 22 w 85"/>
                    <a:gd name="T85" fmla="*/ 255 h 261"/>
                    <a:gd name="T86" fmla="*/ 18 w 85"/>
                    <a:gd name="T87" fmla="*/ 249 h 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261">
                      <a:moveTo>
                        <a:pt x="33" y="179"/>
                      </a:moveTo>
                      <a:lnTo>
                        <a:pt x="34" y="176"/>
                      </a:lnTo>
                      <a:lnTo>
                        <a:pt x="34" y="172"/>
                      </a:lnTo>
                      <a:lnTo>
                        <a:pt x="33" y="163"/>
                      </a:lnTo>
                      <a:lnTo>
                        <a:pt x="31" y="154"/>
                      </a:lnTo>
                      <a:lnTo>
                        <a:pt x="29" y="144"/>
                      </a:lnTo>
                      <a:lnTo>
                        <a:pt x="24" y="126"/>
                      </a:lnTo>
                      <a:lnTo>
                        <a:pt x="21" y="113"/>
                      </a:lnTo>
                      <a:lnTo>
                        <a:pt x="20" y="101"/>
                      </a:lnTo>
                      <a:lnTo>
                        <a:pt x="18" y="86"/>
                      </a:lnTo>
                      <a:lnTo>
                        <a:pt x="13" y="58"/>
                      </a:lnTo>
                      <a:lnTo>
                        <a:pt x="12" y="53"/>
                      </a:lnTo>
                      <a:lnTo>
                        <a:pt x="10" y="49"/>
                      </a:lnTo>
                      <a:lnTo>
                        <a:pt x="5" y="40"/>
                      </a:lnTo>
                      <a:lnTo>
                        <a:pt x="1" y="31"/>
                      </a:lnTo>
                      <a:lnTo>
                        <a:pt x="1" y="29"/>
                      </a:lnTo>
                      <a:lnTo>
                        <a:pt x="0" y="27"/>
                      </a:lnTo>
                      <a:lnTo>
                        <a:pt x="0" y="23"/>
                      </a:lnTo>
                      <a:lnTo>
                        <a:pt x="1" y="20"/>
                      </a:lnTo>
                      <a:lnTo>
                        <a:pt x="2" y="18"/>
                      </a:lnTo>
                      <a:lnTo>
                        <a:pt x="4" y="17"/>
                      </a:lnTo>
                      <a:lnTo>
                        <a:pt x="7" y="17"/>
                      </a:lnTo>
                      <a:lnTo>
                        <a:pt x="9" y="17"/>
                      </a:lnTo>
                      <a:lnTo>
                        <a:pt x="11" y="19"/>
                      </a:lnTo>
                      <a:lnTo>
                        <a:pt x="14" y="21"/>
                      </a:lnTo>
                      <a:lnTo>
                        <a:pt x="16" y="24"/>
                      </a:lnTo>
                      <a:lnTo>
                        <a:pt x="17" y="25"/>
                      </a:lnTo>
                      <a:lnTo>
                        <a:pt x="17" y="24"/>
                      </a:lnTo>
                      <a:lnTo>
                        <a:pt x="17" y="17"/>
                      </a:lnTo>
                      <a:lnTo>
                        <a:pt x="16" y="8"/>
                      </a:lnTo>
                      <a:lnTo>
                        <a:pt x="17" y="4"/>
                      </a:lnTo>
                      <a:lnTo>
                        <a:pt x="18" y="1"/>
                      </a:lnTo>
                      <a:lnTo>
                        <a:pt x="19" y="0"/>
                      </a:lnTo>
                      <a:lnTo>
                        <a:pt x="20" y="0"/>
                      </a:lnTo>
                      <a:lnTo>
                        <a:pt x="22" y="2"/>
                      </a:lnTo>
                      <a:lnTo>
                        <a:pt x="25" y="5"/>
                      </a:lnTo>
                      <a:lnTo>
                        <a:pt x="28" y="10"/>
                      </a:lnTo>
                      <a:lnTo>
                        <a:pt x="34" y="20"/>
                      </a:lnTo>
                      <a:lnTo>
                        <a:pt x="36" y="25"/>
                      </a:lnTo>
                      <a:lnTo>
                        <a:pt x="37" y="29"/>
                      </a:lnTo>
                      <a:lnTo>
                        <a:pt x="37" y="34"/>
                      </a:lnTo>
                      <a:lnTo>
                        <a:pt x="38" y="35"/>
                      </a:lnTo>
                      <a:lnTo>
                        <a:pt x="39" y="36"/>
                      </a:lnTo>
                      <a:lnTo>
                        <a:pt x="41" y="36"/>
                      </a:lnTo>
                      <a:lnTo>
                        <a:pt x="44" y="37"/>
                      </a:lnTo>
                      <a:lnTo>
                        <a:pt x="46" y="38"/>
                      </a:lnTo>
                      <a:lnTo>
                        <a:pt x="49" y="42"/>
                      </a:lnTo>
                      <a:lnTo>
                        <a:pt x="52" y="46"/>
                      </a:lnTo>
                      <a:lnTo>
                        <a:pt x="54" y="52"/>
                      </a:lnTo>
                      <a:lnTo>
                        <a:pt x="57" y="58"/>
                      </a:lnTo>
                      <a:lnTo>
                        <a:pt x="59" y="65"/>
                      </a:lnTo>
                      <a:lnTo>
                        <a:pt x="61" y="72"/>
                      </a:lnTo>
                      <a:lnTo>
                        <a:pt x="62" y="78"/>
                      </a:lnTo>
                      <a:lnTo>
                        <a:pt x="63" y="92"/>
                      </a:lnTo>
                      <a:lnTo>
                        <a:pt x="63" y="110"/>
                      </a:lnTo>
                      <a:lnTo>
                        <a:pt x="64" y="119"/>
                      </a:lnTo>
                      <a:lnTo>
                        <a:pt x="65" y="128"/>
                      </a:lnTo>
                      <a:lnTo>
                        <a:pt x="67" y="137"/>
                      </a:lnTo>
                      <a:lnTo>
                        <a:pt x="70" y="144"/>
                      </a:lnTo>
                      <a:lnTo>
                        <a:pt x="73" y="151"/>
                      </a:lnTo>
                      <a:lnTo>
                        <a:pt x="76" y="160"/>
                      </a:lnTo>
                      <a:lnTo>
                        <a:pt x="79" y="169"/>
                      </a:lnTo>
                      <a:lnTo>
                        <a:pt x="81" y="178"/>
                      </a:lnTo>
                      <a:lnTo>
                        <a:pt x="83" y="187"/>
                      </a:lnTo>
                      <a:lnTo>
                        <a:pt x="84" y="195"/>
                      </a:lnTo>
                      <a:lnTo>
                        <a:pt x="85" y="202"/>
                      </a:lnTo>
                      <a:lnTo>
                        <a:pt x="85" y="206"/>
                      </a:lnTo>
                      <a:lnTo>
                        <a:pt x="84" y="214"/>
                      </a:lnTo>
                      <a:lnTo>
                        <a:pt x="83" y="218"/>
                      </a:lnTo>
                      <a:lnTo>
                        <a:pt x="83" y="221"/>
                      </a:lnTo>
                      <a:lnTo>
                        <a:pt x="82" y="224"/>
                      </a:lnTo>
                      <a:lnTo>
                        <a:pt x="80" y="225"/>
                      </a:lnTo>
                      <a:lnTo>
                        <a:pt x="79" y="226"/>
                      </a:lnTo>
                      <a:lnTo>
                        <a:pt x="78" y="225"/>
                      </a:lnTo>
                      <a:lnTo>
                        <a:pt x="77" y="224"/>
                      </a:lnTo>
                      <a:lnTo>
                        <a:pt x="76" y="223"/>
                      </a:lnTo>
                      <a:lnTo>
                        <a:pt x="73" y="220"/>
                      </a:lnTo>
                      <a:lnTo>
                        <a:pt x="70" y="216"/>
                      </a:lnTo>
                      <a:lnTo>
                        <a:pt x="66" y="214"/>
                      </a:lnTo>
                      <a:lnTo>
                        <a:pt x="62" y="211"/>
                      </a:lnTo>
                      <a:lnTo>
                        <a:pt x="58" y="209"/>
                      </a:lnTo>
                      <a:lnTo>
                        <a:pt x="54" y="209"/>
                      </a:lnTo>
                      <a:lnTo>
                        <a:pt x="51" y="209"/>
                      </a:lnTo>
                      <a:lnTo>
                        <a:pt x="50" y="210"/>
                      </a:lnTo>
                      <a:lnTo>
                        <a:pt x="49" y="211"/>
                      </a:lnTo>
                      <a:lnTo>
                        <a:pt x="47" y="214"/>
                      </a:lnTo>
                      <a:lnTo>
                        <a:pt x="45" y="218"/>
                      </a:lnTo>
                      <a:lnTo>
                        <a:pt x="43" y="222"/>
                      </a:lnTo>
                      <a:lnTo>
                        <a:pt x="42" y="226"/>
                      </a:lnTo>
                      <a:lnTo>
                        <a:pt x="41" y="231"/>
                      </a:lnTo>
                      <a:lnTo>
                        <a:pt x="40" y="235"/>
                      </a:lnTo>
                      <a:lnTo>
                        <a:pt x="41" y="239"/>
                      </a:lnTo>
                      <a:lnTo>
                        <a:pt x="42" y="242"/>
                      </a:lnTo>
                      <a:lnTo>
                        <a:pt x="44" y="244"/>
                      </a:lnTo>
                      <a:lnTo>
                        <a:pt x="46" y="246"/>
                      </a:lnTo>
                      <a:lnTo>
                        <a:pt x="48" y="247"/>
                      </a:lnTo>
                      <a:lnTo>
                        <a:pt x="51" y="249"/>
                      </a:lnTo>
                      <a:lnTo>
                        <a:pt x="54" y="249"/>
                      </a:lnTo>
                      <a:lnTo>
                        <a:pt x="57" y="250"/>
                      </a:lnTo>
                      <a:lnTo>
                        <a:pt x="60" y="249"/>
                      </a:lnTo>
                      <a:lnTo>
                        <a:pt x="63" y="248"/>
                      </a:lnTo>
                      <a:lnTo>
                        <a:pt x="66" y="246"/>
                      </a:lnTo>
                      <a:lnTo>
                        <a:pt x="69" y="244"/>
                      </a:lnTo>
                      <a:lnTo>
                        <a:pt x="73" y="240"/>
                      </a:lnTo>
                      <a:lnTo>
                        <a:pt x="75" y="238"/>
                      </a:lnTo>
                      <a:lnTo>
                        <a:pt x="76" y="237"/>
                      </a:lnTo>
                      <a:lnTo>
                        <a:pt x="77" y="236"/>
                      </a:lnTo>
                      <a:lnTo>
                        <a:pt x="78" y="236"/>
                      </a:lnTo>
                      <a:lnTo>
                        <a:pt x="79" y="237"/>
                      </a:lnTo>
                      <a:lnTo>
                        <a:pt x="81" y="239"/>
                      </a:lnTo>
                      <a:lnTo>
                        <a:pt x="83" y="242"/>
                      </a:lnTo>
                      <a:lnTo>
                        <a:pt x="84" y="246"/>
                      </a:lnTo>
                      <a:lnTo>
                        <a:pt x="85" y="251"/>
                      </a:lnTo>
                      <a:lnTo>
                        <a:pt x="84" y="255"/>
                      </a:lnTo>
                      <a:lnTo>
                        <a:pt x="84" y="256"/>
                      </a:lnTo>
                      <a:lnTo>
                        <a:pt x="83" y="258"/>
                      </a:lnTo>
                      <a:lnTo>
                        <a:pt x="81" y="259"/>
                      </a:lnTo>
                      <a:lnTo>
                        <a:pt x="80" y="260"/>
                      </a:lnTo>
                      <a:lnTo>
                        <a:pt x="78" y="261"/>
                      </a:lnTo>
                      <a:lnTo>
                        <a:pt x="75" y="261"/>
                      </a:lnTo>
                      <a:lnTo>
                        <a:pt x="69" y="261"/>
                      </a:lnTo>
                      <a:lnTo>
                        <a:pt x="64" y="260"/>
                      </a:lnTo>
                      <a:lnTo>
                        <a:pt x="53" y="258"/>
                      </a:lnTo>
                      <a:lnTo>
                        <a:pt x="43" y="255"/>
                      </a:lnTo>
                      <a:lnTo>
                        <a:pt x="38" y="255"/>
                      </a:lnTo>
                      <a:lnTo>
                        <a:pt x="34" y="255"/>
                      </a:lnTo>
                      <a:lnTo>
                        <a:pt x="27" y="256"/>
                      </a:lnTo>
                      <a:lnTo>
                        <a:pt x="24" y="256"/>
                      </a:lnTo>
                      <a:lnTo>
                        <a:pt x="22" y="255"/>
                      </a:lnTo>
                      <a:lnTo>
                        <a:pt x="20" y="254"/>
                      </a:lnTo>
                      <a:lnTo>
                        <a:pt x="19" y="252"/>
                      </a:lnTo>
                      <a:lnTo>
                        <a:pt x="18" y="249"/>
                      </a:lnTo>
                      <a:lnTo>
                        <a:pt x="19" y="245"/>
                      </a:lnTo>
                      <a:lnTo>
                        <a:pt x="33" y="17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3" name="Freeform 33"/>
                <p:cNvSpPr/>
                <p:nvPr/>
              </p:nvSpPr>
              <p:spPr bwMode="auto">
                <a:xfrm>
                  <a:off x="1253" y="1544"/>
                  <a:ext cx="419" cy="319"/>
                </a:xfrm>
                <a:custGeom>
                  <a:avLst/>
                  <a:gdLst>
                    <a:gd name="T0" fmla="*/ 131 w 419"/>
                    <a:gd name="T1" fmla="*/ 0 h 319"/>
                    <a:gd name="T2" fmla="*/ 187 w 419"/>
                    <a:gd name="T3" fmla="*/ 6 h 319"/>
                    <a:gd name="T4" fmla="*/ 225 w 419"/>
                    <a:gd name="T5" fmla="*/ 15 h 319"/>
                    <a:gd name="T6" fmla="*/ 298 w 419"/>
                    <a:gd name="T7" fmla="*/ 23 h 319"/>
                    <a:gd name="T8" fmla="*/ 381 w 419"/>
                    <a:gd name="T9" fmla="*/ 21 h 319"/>
                    <a:gd name="T10" fmla="*/ 394 w 419"/>
                    <a:gd name="T11" fmla="*/ 20 h 319"/>
                    <a:gd name="T12" fmla="*/ 402 w 419"/>
                    <a:gd name="T13" fmla="*/ 35 h 319"/>
                    <a:gd name="T14" fmla="*/ 397 w 419"/>
                    <a:gd name="T15" fmla="*/ 62 h 319"/>
                    <a:gd name="T16" fmla="*/ 375 w 419"/>
                    <a:gd name="T17" fmla="*/ 98 h 319"/>
                    <a:gd name="T18" fmla="*/ 367 w 419"/>
                    <a:gd name="T19" fmla="*/ 119 h 319"/>
                    <a:gd name="T20" fmla="*/ 373 w 419"/>
                    <a:gd name="T21" fmla="*/ 127 h 319"/>
                    <a:gd name="T22" fmla="*/ 399 w 419"/>
                    <a:gd name="T23" fmla="*/ 146 h 319"/>
                    <a:gd name="T24" fmla="*/ 406 w 419"/>
                    <a:gd name="T25" fmla="*/ 146 h 319"/>
                    <a:gd name="T26" fmla="*/ 411 w 419"/>
                    <a:gd name="T27" fmla="*/ 148 h 319"/>
                    <a:gd name="T28" fmla="*/ 415 w 419"/>
                    <a:gd name="T29" fmla="*/ 169 h 319"/>
                    <a:gd name="T30" fmla="*/ 415 w 419"/>
                    <a:gd name="T31" fmla="*/ 192 h 319"/>
                    <a:gd name="T32" fmla="*/ 419 w 419"/>
                    <a:gd name="T33" fmla="*/ 201 h 319"/>
                    <a:gd name="T34" fmla="*/ 408 w 419"/>
                    <a:gd name="T35" fmla="*/ 241 h 319"/>
                    <a:gd name="T36" fmla="*/ 393 w 419"/>
                    <a:gd name="T37" fmla="*/ 267 h 319"/>
                    <a:gd name="T38" fmla="*/ 368 w 419"/>
                    <a:gd name="T39" fmla="*/ 285 h 319"/>
                    <a:gd name="T40" fmla="*/ 316 w 419"/>
                    <a:gd name="T41" fmla="*/ 307 h 319"/>
                    <a:gd name="T42" fmla="*/ 244 w 419"/>
                    <a:gd name="T43" fmla="*/ 318 h 319"/>
                    <a:gd name="T44" fmla="*/ 202 w 419"/>
                    <a:gd name="T45" fmla="*/ 318 h 319"/>
                    <a:gd name="T46" fmla="*/ 142 w 419"/>
                    <a:gd name="T47" fmla="*/ 312 h 319"/>
                    <a:gd name="T48" fmla="*/ 90 w 419"/>
                    <a:gd name="T49" fmla="*/ 309 h 319"/>
                    <a:gd name="T50" fmla="*/ 54 w 419"/>
                    <a:gd name="T51" fmla="*/ 295 h 319"/>
                    <a:gd name="T52" fmla="*/ 29 w 419"/>
                    <a:gd name="T53" fmla="*/ 280 h 319"/>
                    <a:gd name="T54" fmla="*/ 11 w 419"/>
                    <a:gd name="T55" fmla="*/ 252 h 319"/>
                    <a:gd name="T56" fmla="*/ 1 w 419"/>
                    <a:gd name="T57" fmla="*/ 223 h 319"/>
                    <a:gd name="T58" fmla="*/ 1 w 419"/>
                    <a:gd name="T59" fmla="*/ 209 h 319"/>
                    <a:gd name="T60" fmla="*/ 8 w 419"/>
                    <a:gd name="T61" fmla="*/ 207 h 319"/>
                    <a:gd name="T62" fmla="*/ 28 w 419"/>
                    <a:gd name="T63" fmla="*/ 209 h 319"/>
                    <a:gd name="T64" fmla="*/ 42 w 419"/>
                    <a:gd name="T65" fmla="*/ 199 h 319"/>
                    <a:gd name="T66" fmla="*/ 43 w 419"/>
                    <a:gd name="T67" fmla="*/ 187 h 319"/>
                    <a:gd name="T68" fmla="*/ 33 w 419"/>
                    <a:gd name="T69" fmla="*/ 162 h 319"/>
                    <a:gd name="T70" fmla="*/ 37 w 419"/>
                    <a:gd name="T71" fmla="*/ 157 h 319"/>
                    <a:gd name="T72" fmla="*/ 57 w 419"/>
                    <a:gd name="T73" fmla="*/ 164 h 319"/>
                    <a:gd name="T74" fmla="*/ 91 w 419"/>
                    <a:gd name="T75" fmla="*/ 178 h 319"/>
                    <a:gd name="T76" fmla="*/ 108 w 419"/>
                    <a:gd name="T77" fmla="*/ 176 h 319"/>
                    <a:gd name="T78" fmla="*/ 132 w 419"/>
                    <a:gd name="T79" fmla="*/ 165 h 319"/>
                    <a:gd name="T80" fmla="*/ 144 w 419"/>
                    <a:gd name="T81" fmla="*/ 159 h 319"/>
                    <a:gd name="T82" fmla="*/ 174 w 419"/>
                    <a:gd name="T83" fmla="*/ 153 h 319"/>
                    <a:gd name="T84" fmla="*/ 186 w 419"/>
                    <a:gd name="T85" fmla="*/ 142 h 319"/>
                    <a:gd name="T86" fmla="*/ 206 w 419"/>
                    <a:gd name="T87" fmla="*/ 132 h 319"/>
                    <a:gd name="T88" fmla="*/ 221 w 419"/>
                    <a:gd name="T89" fmla="*/ 118 h 319"/>
                    <a:gd name="T90" fmla="*/ 227 w 419"/>
                    <a:gd name="T91" fmla="*/ 103 h 319"/>
                    <a:gd name="T92" fmla="*/ 221 w 419"/>
                    <a:gd name="T93" fmla="*/ 91 h 319"/>
                    <a:gd name="T94" fmla="*/ 202 w 419"/>
                    <a:gd name="T95" fmla="*/ 78 h 319"/>
                    <a:gd name="T96" fmla="*/ 172 w 419"/>
                    <a:gd name="T97" fmla="*/ 61 h 319"/>
                    <a:gd name="T98" fmla="*/ 137 w 419"/>
                    <a:gd name="T99" fmla="*/ 25 h 319"/>
                    <a:gd name="T100" fmla="*/ 114 w 419"/>
                    <a:gd name="T101" fmla="*/ 10 h 3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9" h="319">
                      <a:moveTo>
                        <a:pt x="117" y="3"/>
                      </a:moveTo>
                      <a:lnTo>
                        <a:pt x="119" y="2"/>
                      </a:lnTo>
                      <a:lnTo>
                        <a:pt x="122" y="1"/>
                      </a:lnTo>
                      <a:lnTo>
                        <a:pt x="131" y="0"/>
                      </a:lnTo>
                      <a:lnTo>
                        <a:pt x="141" y="0"/>
                      </a:lnTo>
                      <a:lnTo>
                        <a:pt x="154" y="1"/>
                      </a:lnTo>
                      <a:lnTo>
                        <a:pt x="178" y="4"/>
                      </a:lnTo>
                      <a:lnTo>
                        <a:pt x="187" y="6"/>
                      </a:lnTo>
                      <a:lnTo>
                        <a:pt x="193" y="8"/>
                      </a:lnTo>
                      <a:lnTo>
                        <a:pt x="201" y="10"/>
                      </a:lnTo>
                      <a:lnTo>
                        <a:pt x="212" y="12"/>
                      </a:lnTo>
                      <a:lnTo>
                        <a:pt x="225" y="15"/>
                      </a:lnTo>
                      <a:lnTo>
                        <a:pt x="241" y="17"/>
                      </a:lnTo>
                      <a:lnTo>
                        <a:pt x="273" y="21"/>
                      </a:lnTo>
                      <a:lnTo>
                        <a:pt x="287" y="23"/>
                      </a:lnTo>
                      <a:lnTo>
                        <a:pt x="298" y="23"/>
                      </a:lnTo>
                      <a:lnTo>
                        <a:pt x="338" y="23"/>
                      </a:lnTo>
                      <a:lnTo>
                        <a:pt x="357" y="22"/>
                      </a:lnTo>
                      <a:lnTo>
                        <a:pt x="371" y="22"/>
                      </a:lnTo>
                      <a:lnTo>
                        <a:pt x="381" y="21"/>
                      </a:lnTo>
                      <a:lnTo>
                        <a:pt x="385" y="20"/>
                      </a:lnTo>
                      <a:lnTo>
                        <a:pt x="388" y="20"/>
                      </a:lnTo>
                      <a:lnTo>
                        <a:pt x="392" y="20"/>
                      </a:lnTo>
                      <a:lnTo>
                        <a:pt x="394" y="20"/>
                      </a:lnTo>
                      <a:lnTo>
                        <a:pt x="397" y="22"/>
                      </a:lnTo>
                      <a:lnTo>
                        <a:pt x="399" y="25"/>
                      </a:lnTo>
                      <a:lnTo>
                        <a:pt x="401" y="29"/>
                      </a:lnTo>
                      <a:lnTo>
                        <a:pt x="402" y="35"/>
                      </a:lnTo>
                      <a:lnTo>
                        <a:pt x="402" y="41"/>
                      </a:lnTo>
                      <a:lnTo>
                        <a:pt x="401" y="48"/>
                      </a:lnTo>
                      <a:lnTo>
                        <a:pt x="399" y="55"/>
                      </a:lnTo>
                      <a:lnTo>
                        <a:pt x="397" y="62"/>
                      </a:lnTo>
                      <a:lnTo>
                        <a:pt x="393" y="69"/>
                      </a:lnTo>
                      <a:lnTo>
                        <a:pt x="389" y="77"/>
                      </a:lnTo>
                      <a:lnTo>
                        <a:pt x="379" y="91"/>
                      </a:lnTo>
                      <a:lnTo>
                        <a:pt x="375" y="98"/>
                      </a:lnTo>
                      <a:lnTo>
                        <a:pt x="371" y="105"/>
                      </a:lnTo>
                      <a:lnTo>
                        <a:pt x="368" y="112"/>
                      </a:lnTo>
                      <a:lnTo>
                        <a:pt x="367" y="115"/>
                      </a:lnTo>
                      <a:lnTo>
                        <a:pt x="367" y="119"/>
                      </a:lnTo>
                      <a:lnTo>
                        <a:pt x="367" y="121"/>
                      </a:lnTo>
                      <a:lnTo>
                        <a:pt x="369" y="124"/>
                      </a:lnTo>
                      <a:lnTo>
                        <a:pt x="370" y="126"/>
                      </a:lnTo>
                      <a:lnTo>
                        <a:pt x="373" y="127"/>
                      </a:lnTo>
                      <a:lnTo>
                        <a:pt x="379" y="131"/>
                      </a:lnTo>
                      <a:lnTo>
                        <a:pt x="384" y="134"/>
                      </a:lnTo>
                      <a:lnTo>
                        <a:pt x="392" y="141"/>
                      </a:lnTo>
                      <a:lnTo>
                        <a:pt x="399" y="146"/>
                      </a:lnTo>
                      <a:lnTo>
                        <a:pt x="402" y="146"/>
                      </a:lnTo>
                      <a:lnTo>
                        <a:pt x="403" y="146"/>
                      </a:lnTo>
                      <a:lnTo>
                        <a:pt x="405" y="146"/>
                      </a:lnTo>
                      <a:lnTo>
                        <a:pt x="406" y="146"/>
                      </a:lnTo>
                      <a:lnTo>
                        <a:pt x="407" y="146"/>
                      </a:lnTo>
                      <a:lnTo>
                        <a:pt x="408" y="146"/>
                      </a:lnTo>
                      <a:lnTo>
                        <a:pt x="409" y="146"/>
                      </a:lnTo>
                      <a:lnTo>
                        <a:pt x="411" y="148"/>
                      </a:lnTo>
                      <a:lnTo>
                        <a:pt x="412" y="151"/>
                      </a:lnTo>
                      <a:lnTo>
                        <a:pt x="413" y="155"/>
                      </a:lnTo>
                      <a:lnTo>
                        <a:pt x="414" y="160"/>
                      </a:lnTo>
                      <a:lnTo>
                        <a:pt x="415" y="169"/>
                      </a:lnTo>
                      <a:lnTo>
                        <a:pt x="415" y="178"/>
                      </a:lnTo>
                      <a:lnTo>
                        <a:pt x="415" y="186"/>
                      </a:lnTo>
                      <a:lnTo>
                        <a:pt x="415" y="189"/>
                      </a:lnTo>
                      <a:lnTo>
                        <a:pt x="415" y="192"/>
                      </a:lnTo>
                      <a:lnTo>
                        <a:pt x="416" y="194"/>
                      </a:lnTo>
                      <a:lnTo>
                        <a:pt x="418" y="197"/>
                      </a:lnTo>
                      <a:lnTo>
                        <a:pt x="419" y="198"/>
                      </a:lnTo>
                      <a:lnTo>
                        <a:pt x="419" y="201"/>
                      </a:lnTo>
                      <a:lnTo>
                        <a:pt x="418" y="208"/>
                      </a:lnTo>
                      <a:lnTo>
                        <a:pt x="416" y="218"/>
                      </a:lnTo>
                      <a:lnTo>
                        <a:pt x="412" y="229"/>
                      </a:lnTo>
                      <a:lnTo>
                        <a:pt x="408" y="241"/>
                      </a:lnTo>
                      <a:lnTo>
                        <a:pt x="403" y="252"/>
                      </a:lnTo>
                      <a:lnTo>
                        <a:pt x="398" y="261"/>
                      </a:lnTo>
                      <a:lnTo>
                        <a:pt x="395" y="264"/>
                      </a:lnTo>
                      <a:lnTo>
                        <a:pt x="393" y="267"/>
                      </a:lnTo>
                      <a:lnTo>
                        <a:pt x="388" y="272"/>
                      </a:lnTo>
                      <a:lnTo>
                        <a:pt x="382" y="276"/>
                      </a:lnTo>
                      <a:lnTo>
                        <a:pt x="375" y="280"/>
                      </a:lnTo>
                      <a:lnTo>
                        <a:pt x="368" y="285"/>
                      </a:lnTo>
                      <a:lnTo>
                        <a:pt x="353" y="293"/>
                      </a:lnTo>
                      <a:lnTo>
                        <a:pt x="339" y="300"/>
                      </a:lnTo>
                      <a:lnTo>
                        <a:pt x="329" y="303"/>
                      </a:lnTo>
                      <a:lnTo>
                        <a:pt x="316" y="307"/>
                      </a:lnTo>
                      <a:lnTo>
                        <a:pt x="299" y="310"/>
                      </a:lnTo>
                      <a:lnTo>
                        <a:pt x="281" y="313"/>
                      </a:lnTo>
                      <a:lnTo>
                        <a:pt x="262" y="316"/>
                      </a:lnTo>
                      <a:lnTo>
                        <a:pt x="244" y="318"/>
                      </a:lnTo>
                      <a:lnTo>
                        <a:pt x="235" y="318"/>
                      </a:lnTo>
                      <a:lnTo>
                        <a:pt x="227" y="319"/>
                      </a:lnTo>
                      <a:lnTo>
                        <a:pt x="213" y="319"/>
                      </a:lnTo>
                      <a:lnTo>
                        <a:pt x="202" y="318"/>
                      </a:lnTo>
                      <a:lnTo>
                        <a:pt x="192" y="317"/>
                      </a:lnTo>
                      <a:lnTo>
                        <a:pt x="174" y="315"/>
                      </a:lnTo>
                      <a:lnTo>
                        <a:pt x="154" y="313"/>
                      </a:lnTo>
                      <a:lnTo>
                        <a:pt x="142" y="312"/>
                      </a:lnTo>
                      <a:lnTo>
                        <a:pt x="127" y="312"/>
                      </a:lnTo>
                      <a:lnTo>
                        <a:pt x="112" y="312"/>
                      </a:lnTo>
                      <a:lnTo>
                        <a:pt x="100" y="311"/>
                      </a:lnTo>
                      <a:lnTo>
                        <a:pt x="90" y="309"/>
                      </a:lnTo>
                      <a:lnTo>
                        <a:pt x="81" y="306"/>
                      </a:lnTo>
                      <a:lnTo>
                        <a:pt x="74" y="304"/>
                      </a:lnTo>
                      <a:lnTo>
                        <a:pt x="67" y="301"/>
                      </a:lnTo>
                      <a:lnTo>
                        <a:pt x="54" y="295"/>
                      </a:lnTo>
                      <a:lnTo>
                        <a:pt x="42" y="289"/>
                      </a:lnTo>
                      <a:lnTo>
                        <a:pt x="37" y="287"/>
                      </a:lnTo>
                      <a:lnTo>
                        <a:pt x="33" y="284"/>
                      </a:lnTo>
                      <a:lnTo>
                        <a:pt x="29" y="280"/>
                      </a:lnTo>
                      <a:lnTo>
                        <a:pt x="25" y="276"/>
                      </a:lnTo>
                      <a:lnTo>
                        <a:pt x="22" y="271"/>
                      </a:lnTo>
                      <a:lnTo>
                        <a:pt x="18" y="265"/>
                      </a:lnTo>
                      <a:lnTo>
                        <a:pt x="11" y="252"/>
                      </a:lnTo>
                      <a:lnTo>
                        <a:pt x="6" y="240"/>
                      </a:lnTo>
                      <a:lnTo>
                        <a:pt x="4" y="235"/>
                      </a:lnTo>
                      <a:lnTo>
                        <a:pt x="2" y="229"/>
                      </a:lnTo>
                      <a:lnTo>
                        <a:pt x="1" y="223"/>
                      </a:lnTo>
                      <a:lnTo>
                        <a:pt x="0" y="216"/>
                      </a:lnTo>
                      <a:lnTo>
                        <a:pt x="0" y="213"/>
                      </a:lnTo>
                      <a:lnTo>
                        <a:pt x="0" y="211"/>
                      </a:lnTo>
                      <a:lnTo>
                        <a:pt x="1" y="209"/>
                      </a:lnTo>
                      <a:lnTo>
                        <a:pt x="2" y="208"/>
                      </a:lnTo>
                      <a:lnTo>
                        <a:pt x="3" y="207"/>
                      </a:lnTo>
                      <a:lnTo>
                        <a:pt x="5" y="207"/>
                      </a:lnTo>
                      <a:lnTo>
                        <a:pt x="8" y="207"/>
                      </a:lnTo>
                      <a:lnTo>
                        <a:pt x="16" y="209"/>
                      </a:lnTo>
                      <a:lnTo>
                        <a:pt x="21" y="210"/>
                      </a:lnTo>
                      <a:lnTo>
                        <a:pt x="24" y="210"/>
                      </a:lnTo>
                      <a:lnTo>
                        <a:pt x="28" y="209"/>
                      </a:lnTo>
                      <a:lnTo>
                        <a:pt x="32" y="207"/>
                      </a:lnTo>
                      <a:lnTo>
                        <a:pt x="36" y="205"/>
                      </a:lnTo>
                      <a:lnTo>
                        <a:pt x="40" y="202"/>
                      </a:lnTo>
                      <a:lnTo>
                        <a:pt x="42" y="199"/>
                      </a:lnTo>
                      <a:lnTo>
                        <a:pt x="43" y="197"/>
                      </a:lnTo>
                      <a:lnTo>
                        <a:pt x="44" y="195"/>
                      </a:lnTo>
                      <a:lnTo>
                        <a:pt x="44" y="189"/>
                      </a:lnTo>
                      <a:lnTo>
                        <a:pt x="43" y="187"/>
                      </a:lnTo>
                      <a:lnTo>
                        <a:pt x="42" y="183"/>
                      </a:lnTo>
                      <a:lnTo>
                        <a:pt x="36" y="171"/>
                      </a:lnTo>
                      <a:lnTo>
                        <a:pt x="34" y="166"/>
                      </a:lnTo>
                      <a:lnTo>
                        <a:pt x="33" y="162"/>
                      </a:lnTo>
                      <a:lnTo>
                        <a:pt x="33" y="159"/>
                      </a:lnTo>
                      <a:lnTo>
                        <a:pt x="33" y="158"/>
                      </a:lnTo>
                      <a:lnTo>
                        <a:pt x="34" y="157"/>
                      </a:lnTo>
                      <a:lnTo>
                        <a:pt x="37" y="157"/>
                      </a:lnTo>
                      <a:lnTo>
                        <a:pt x="40" y="157"/>
                      </a:lnTo>
                      <a:lnTo>
                        <a:pt x="43" y="158"/>
                      </a:lnTo>
                      <a:lnTo>
                        <a:pt x="50" y="161"/>
                      </a:lnTo>
                      <a:lnTo>
                        <a:pt x="57" y="164"/>
                      </a:lnTo>
                      <a:lnTo>
                        <a:pt x="71" y="171"/>
                      </a:lnTo>
                      <a:lnTo>
                        <a:pt x="78" y="174"/>
                      </a:lnTo>
                      <a:lnTo>
                        <a:pt x="85" y="176"/>
                      </a:lnTo>
                      <a:lnTo>
                        <a:pt x="91" y="178"/>
                      </a:lnTo>
                      <a:lnTo>
                        <a:pt x="94" y="178"/>
                      </a:lnTo>
                      <a:lnTo>
                        <a:pt x="97" y="178"/>
                      </a:lnTo>
                      <a:lnTo>
                        <a:pt x="103" y="177"/>
                      </a:lnTo>
                      <a:lnTo>
                        <a:pt x="108" y="176"/>
                      </a:lnTo>
                      <a:lnTo>
                        <a:pt x="115" y="174"/>
                      </a:lnTo>
                      <a:lnTo>
                        <a:pt x="120" y="172"/>
                      </a:lnTo>
                      <a:lnTo>
                        <a:pt x="129" y="167"/>
                      </a:lnTo>
                      <a:lnTo>
                        <a:pt x="132" y="165"/>
                      </a:lnTo>
                      <a:lnTo>
                        <a:pt x="135" y="163"/>
                      </a:lnTo>
                      <a:lnTo>
                        <a:pt x="138" y="161"/>
                      </a:lnTo>
                      <a:lnTo>
                        <a:pt x="141" y="160"/>
                      </a:lnTo>
                      <a:lnTo>
                        <a:pt x="144" y="159"/>
                      </a:lnTo>
                      <a:lnTo>
                        <a:pt x="148" y="158"/>
                      </a:lnTo>
                      <a:lnTo>
                        <a:pt x="157" y="157"/>
                      </a:lnTo>
                      <a:lnTo>
                        <a:pt x="168" y="155"/>
                      </a:lnTo>
                      <a:lnTo>
                        <a:pt x="174" y="153"/>
                      </a:lnTo>
                      <a:lnTo>
                        <a:pt x="178" y="151"/>
                      </a:lnTo>
                      <a:lnTo>
                        <a:pt x="181" y="149"/>
                      </a:lnTo>
                      <a:lnTo>
                        <a:pt x="182" y="146"/>
                      </a:lnTo>
                      <a:lnTo>
                        <a:pt x="186" y="142"/>
                      </a:lnTo>
                      <a:lnTo>
                        <a:pt x="189" y="140"/>
                      </a:lnTo>
                      <a:lnTo>
                        <a:pt x="193" y="138"/>
                      </a:lnTo>
                      <a:lnTo>
                        <a:pt x="199" y="136"/>
                      </a:lnTo>
                      <a:lnTo>
                        <a:pt x="206" y="132"/>
                      </a:lnTo>
                      <a:lnTo>
                        <a:pt x="213" y="127"/>
                      </a:lnTo>
                      <a:lnTo>
                        <a:pt x="216" y="124"/>
                      </a:lnTo>
                      <a:lnTo>
                        <a:pt x="219" y="121"/>
                      </a:lnTo>
                      <a:lnTo>
                        <a:pt x="221" y="118"/>
                      </a:lnTo>
                      <a:lnTo>
                        <a:pt x="224" y="114"/>
                      </a:lnTo>
                      <a:lnTo>
                        <a:pt x="225" y="110"/>
                      </a:lnTo>
                      <a:lnTo>
                        <a:pt x="226" y="107"/>
                      </a:lnTo>
                      <a:lnTo>
                        <a:pt x="227" y="103"/>
                      </a:lnTo>
                      <a:lnTo>
                        <a:pt x="227" y="100"/>
                      </a:lnTo>
                      <a:lnTo>
                        <a:pt x="225" y="97"/>
                      </a:lnTo>
                      <a:lnTo>
                        <a:pt x="223" y="93"/>
                      </a:lnTo>
                      <a:lnTo>
                        <a:pt x="221" y="91"/>
                      </a:lnTo>
                      <a:lnTo>
                        <a:pt x="218" y="88"/>
                      </a:lnTo>
                      <a:lnTo>
                        <a:pt x="213" y="84"/>
                      </a:lnTo>
                      <a:lnTo>
                        <a:pt x="207" y="80"/>
                      </a:lnTo>
                      <a:lnTo>
                        <a:pt x="202" y="78"/>
                      </a:lnTo>
                      <a:lnTo>
                        <a:pt x="190" y="73"/>
                      </a:lnTo>
                      <a:lnTo>
                        <a:pt x="184" y="70"/>
                      </a:lnTo>
                      <a:lnTo>
                        <a:pt x="178" y="66"/>
                      </a:lnTo>
                      <a:lnTo>
                        <a:pt x="172" y="61"/>
                      </a:lnTo>
                      <a:lnTo>
                        <a:pt x="166" y="55"/>
                      </a:lnTo>
                      <a:lnTo>
                        <a:pt x="154" y="42"/>
                      </a:lnTo>
                      <a:lnTo>
                        <a:pt x="143" y="30"/>
                      </a:lnTo>
                      <a:lnTo>
                        <a:pt x="137" y="25"/>
                      </a:lnTo>
                      <a:lnTo>
                        <a:pt x="132" y="22"/>
                      </a:lnTo>
                      <a:lnTo>
                        <a:pt x="123" y="17"/>
                      </a:lnTo>
                      <a:lnTo>
                        <a:pt x="116" y="12"/>
                      </a:lnTo>
                      <a:lnTo>
                        <a:pt x="114" y="10"/>
                      </a:lnTo>
                      <a:lnTo>
                        <a:pt x="112" y="8"/>
                      </a:lnTo>
                      <a:lnTo>
                        <a:pt x="114" y="6"/>
                      </a:lnTo>
                      <a:lnTo>
                        <a:pt x="117" y="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4" name="Freeform 34"/>
                <p:cNvSpPr/>
                <p:nvPr/>
              </p:nvSpPr>
              <p:spPr bwMode="auto">
                <a:xfrm>
                  <a:off x="1033" y="1666"/>
                  <a:ext cx="729" cy="394"/>
                </a:xfrm>
                <a:custGeom>
                  <a:avLst/>
                  <a:gdLst>
                    <a:gd name="T0" fmla="*/ 663 w 729"/>
                    <a:gd name="T1" fmla="*/ 80 h 394"/>
                    <a:gd name="T2" fmla="*/ 677 w 729"/>
                    <a:gd name="T3" fmla="*/ 78 h 394"/>
                    <a:gd name="T4" fmla="*/ 703 w 729"/>
                    <a:gd name="T5" fmla="*/ 84 h 394"/>
                    <a:gd name="T6" fmla="*/ 713 w 729"/>
                    <a:gd name="T7" fmla="*/ 92 h 394"/>
                    <a:gd name="T8" fmla="*/ 726 w 729"/>
                    <a:gd name="T9" fmla="*/ 130 h 394"/>
                    <a:gd name="T10" fmla="*/ 728 w 729"/>
                    <a:gd name="T11" fmla="*/ 160 h 394"/>
                    <a:gd name="T12" fmla="*/ 721 w 729"/>
                    <a:gd name="T13" fmla="*/ 185 h 394"/>
                    <a:gd name="T14" fmla="*/ 716 w 729"/>
                    <a:gd name="T15" fmla="*/ 208 h 394"/>
                    <a:gd name="T16" fmla="*/ 707 w 729"/>
                    <a:gd name="T17" fmla="*/ 254 h 394"/>
                    <a:gd name="T18" fmla="*/ 684 w 729"/>
                    <a:gd name="T19" fmla="*/ 314 h 394"/>
                    <a:gd name="T20" fmla="*/ 666 w 729"/>
                    <a:gd name="T21" fmla="*/ 335 h 394"/>
                    <a:gd name="T22" fmla="*/ 639 w 729"/>
                    <a:gd name="T23" fmla="*/ 342 h 394"/>
                    <a:gd name="T24" fmla="*/ 602 w 729"/>
                    <a:gd name="T25" fmla="*/ 349 h 394"/>
                    <a:gd name="T26" fmla="*/ 580 w 729"/>
                    <a:gd name="T27" fmla="*/ 360 h 394"/>
                    <a:gd name="T28" fmla="*/ 544 w 729"/>
                    <a:gd name="T29" fmla="*/ 374 h 394"/>
                    <a:gd name="T30" fmla="*/ 526 w 729"/>
                    <a:gd name="T31" fmla="*/ 378 h 394"/>
                    <a:gd name="T32" fmla="*/ 505 w 729"/>
                    <a:gd name="T33" fmla="*/ 375 h 394"/>
                    <a:gd name="T34" fmla="*/ 481 w 729"/>
                    <a:gd name="T35" fmla="*/ 391 h 394"/>
                    <a:gd name="T36" fmla="*/ 461 w 729"/>
                    <a:gd name="T37" fmla="*/ 394 h 394"/>
                    <a:gd name="T38" fmla="*/ 422 w 729"/>
                    <a:gd name="T39" fmla="*/ 380 h 394"/>
                    <a:gd name="T40" fmla="*/ 405 w 729"/>
                    <a:gd name="T41" fmla="*/ 376 h 394"/>
                    <a:gd name="T42" fmla="*/ 382 w 729"/>
                    <a:gd name="T43" fmla="*/ 381 h 394"/>
                    <a:gd name="T44" fmla="*/ 328 w 729"/>
                    <a:gd name="T45" fmla="*/ 381 h 394"/>
                    <a:gd name="T46" fmla="*/ 280 w 729"/>
                    <a:gd name="T47" fmla="*/ 373 h 394"/>
                    <a:gd name="T48" fmla="*/ 249 w 729"/>
                    <a:gd name="T49" fmla="*/ 368 h 394"/>
                    <a:gd name="T50" fmla="*/ 224 w 729"/>
                    <a:gd name="T51" fmla="*/ 363 h 394"/>
                    <a:gd name="T52" fmla="*/ 201 w 729"/>
                    <a:gd name="T53" fmla="*/ 352 h 394"/>
                    <a:gd name="T54" fmla="*/ 156 w 729"/>
                    <a:gd name="T55" fmla="*/ 352 h 394"/>
                    <a:gd name="T56" fmla="*/ 129 w 729"/>
                    <a:gd name="T57" fmla="*/ 348 h 394"/>
                    <a:gd name="T58" fmla="*/ 106 w 729"/>
                    <a:gd name="T59" fmla="*/ 324 h 394"/>
                    <a:gd name="T60" fmla="*/ 44 w 729"/>
                    <a:gd name="T61" fmla="*/ 241 h 394"/>
                    <a:gd name="T62" fmla="*/ 16 w 729"/>
                    <a:gd name="T63" fmla="*/ 187 h 394"/>
                    <a:gd name="T64" fmla="*/ 3 w 729"/>
                    <a:gd name="T65" fmla="*/ 147 h 394"/>
                    <a:gd name="T66" fmla="*/ 0 w 729"/>
                    <a:gd name="T67" fmla="*/ 100 h 394"/>
                    <a:gd name="T68" fmla="*/ 1 w 729"/>
                    <a:gd name="T69" fmla="*/ 70 h 394"/>
                    <a:gd name="T70" fmla="*/ 8 w 729"/>
                    <a:gd name="T71" fmla="*/ 58 h 394"/>
                    <a:gd name="T72" fmla="*/ 18 w 729"/>
                    <a:gd name="T73" fmla="*/ 52 h 394"/>
                    <a:gd name="T74" fmla="*/ 43 w 729"/>
                    <a:gd name="T75" fmla="*/ 64 h 394"/>
                    <a:gd name="T76" fmla="*/ 69 w 729"/>
                    <a:gd name="T77" fmla="*/ 67 h 394"/>
                    <a:gd name="T78" fmla="*/ 112 w 729"/>
                    <a:gd name="T79" fmla="*/ 66 h 394"/>
                    <a:gd name="T80" fmla="*/ 130 w 729"/>
                    <a:gd name="T81" fmla="*/ 69 h 394"/>
                    <a:gd name="T82" fmla="*/ 148 w 729"/>
                    <a:gd name="T83" fmla="*/ 65 h 394"/>
                    <a:gd name="T84" fmla="*/ 161 w 729"/>
                    <a:gd name="T85" fmla="*/ 48 h 394"/>
                    <a:gd name="T86" fmla="*/ 168 w 729"/>
                    <a:gd name="T87" fmla="*/ 13 h 394"/>
                    <a:gd name="T88" fmla="*/ 173 w 729"/>
                    <a:gd name="T89" fmla="*/ 0 h 394"/>
                    <a:gd name="T90" fmla="*/ 183 w 729"/>
                    <a:gd name="T91" fmla="*/ 11 h 394"/>
                    <a:gd name="T92" fmla="*/ 196 w 729"/>
                    <a:gd name="T93" fmla="*/ 42 h 394"/>
                    <a:gd name="T94" fmla="*/ 199 w 729"/>
                    <a:gd name="T95" fmla="*/ 63 h 394"/>
                    <a:gd name="T96" fmla="*/ 213 w 729"/>
                    <a:gd name="T97" fmla="*/ 107 h 394"/>
                    <a:gd name="T98" fmla="*/ 231 w 729"/>
                    <a:gd name="T99" fmla="*/ 151 h 394"/>
                    <a:gd name="T100" fmla="*/ 249 w 729"/>
                    <a:gd name="T101" fmla="*/ 173 h 394"/>
                    <a:gd name="T102" fmla="*/ 295 w 729"/>
                    <a:gd name="T103" fmla="*/ 183 h 394"/>
                    <a:gd name="T104" fmla="*/ 317 w 729"/>
                    <a:gd name="T105" fmla="*/ 190 h 394"/>
                    <a:gd name="T106" fmla="*/ 334 w 729"/>
                    <a:gd name="T107" fmla="*/ 199 h 394"/>
                    <a:gd name="T108" fmla="*/ 365 w 729"/>
                    <a:gd name="T109" fmla="*/ 204 h 394"/>
                    <a:gd name="T110" fmla="*/ 416 w 729"/>
                    <a:gd name="T111" fmla="*/ 205 h 394"/>
                    <a:gd name="T112" fmla="*/ 506 w 729"/>
                    <a:gd name="T113" fmla="*/ 202 h 394"/>
                    <a:gd name="T114" fmla="*/ 536 w 729"/>
                    <a:gd name="T115" fmla="*/ 205 h 394"/>
                    <a:gd name="T116" fmla="*/ 563 w 729"/>
                    <a:gd name="T117" fmla="*/ 200 h 394"/>
                    <a:gd name="T118" fmla="*/ 573 w 729"/>
                    <a:gd name="T119" fmla="*/ 190 h 394"/>
                    <a:gd name="T120" fmla="*/ 608 w 729"/>
                    <a:gd name="T121" fmla="*/ 163 h 394"/>
                    <a:gd name="T122" fmla="*/ 624 w 729"/>
                    <a:gd name="T123" fmla="*/ 146 h 394"/>
                    <a:gd name="T124" fmla="*/ 638 w 729"/>
                    <a:gd name="T125" fmla="*/ 108 h 3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9" h="394">
                      <a:moveTo>
                        <a:pt x="650" y="93"/>
                      </a:moveTo>
                      <a:lnTo>
                        <a:pt x="655" y="89"/>
                      </a:lnTo>
                      <a:lnTo>
                        <a:pt x="658" y="86"/>
                      </a:lnTo>
                      <a:lnTo>
                        <a:pt x="663" y="80"/>
                      </a:lnTo>
                      <a:lnTo>
                        <a:pt x="666" y="78"/>
                      </a:lnTo>
                      <a:lnTo>
                        <a:pt x="669" y="77"/>
                      </a:lnTo>
                      <a:lnTo>
                        <a:pt x="672" y="77"/>
                      </a:lnTo>
                      <a:lnTo>
                        <a:pt x="677" y="78"/>
                      </a:lnTo>
                      <a:lnTo>
                        <a:pt x="682" y="79"/>
                      </a:lnTo>
                      <a:lnTo>
                        <a:pt x="687" y="80"/>
                      </a:lnTo>
                      <a:lnTo>
                        <a:pt x="698" y="82"/>
                      </a:lnTo>
                      <a:lnTo>
                        <a:pt x="703" y="84"/>
                      </a:lnTo>
                      <a:lnTo>
                        <a:pt x="707" y="86"/>
                      </a:lnTo>
                      <a:lnTo>
                        <a:pt x="709" y="87"/>
                      </a:lnTo>
                      <a:lnTo>
                        <a:pt x="711" y="89"/>
                      </a:lnTo>
                      <a:lnTo>
                        <a:pt x="713" y="92"/>
                      </a:lnTo>
                      <a:lnTo>
                        <a:pt x="714" y="94"/>
                      </a:lnTo>
                      <a:lnTo>
                        <a:pt x="720" y="109"/>
                      </a:lnTo>
                      <a:lnTo>
                        <a:pt x="723" y="119"/>
                      </a:lnTo>
                      <a:lnTo>
                        <a:pt x="726" y="130"/>
                      </a:lnTo>
                      <a:lnTo>
                        <a:pt x="728" y="142"/>
                      </a:lnTo>
                      <a:lnTo>
                        <a:pt x="729" y="148"/>
                      </a:lnTo>
                      <a:lnTo>
                        <a:pt x="729" y="154"/>
                      </a:lnTo>
                      <a:lnTo>
                        <a:pt x="728" y="160"/>
                      </a:lnTo>
                      <a:lnTo>
                        <a:pt x="727" y="167"/>
                      </a:lnTo>
                      <a:lnTo>
                        <a:pt x="726" y="173"/>
                      </a:lnTo>
                      <a:lnTo>
                        <a:pt x="724" y="179"/>
                      </a:lnTo>
                      <a:lnTo>
                        <a:pt x="721" y="185"/>
                      </a:lnTo>
                      <a:lnTo>
                        <a:pt x="720" y="190"/>
                      </a:lnTo>
                      <a:lnTo>
                        <a:pt x="718" y="195"/>
                      </a:lnTo>
                      <a:lnTo>
                        <a:pt x="717" y="200"/>
                      </a:lnTo>
                      <a:lnTo>
                        <a:pt x="716" y="208"/>
                      </a:lnTo>
                      <a:lnTo>
                        <a:pt x="715" y="216"/>
                      </a:lnTo>
                      <a:lnTo>
                        <a:pt x="713" y="232"/>
                      </a:lnTo>
                      <a:lnTo>
                        <a:pt x="711" y="242"/>
                      </a:lnTo>
                      <a:lnTo>
                        <a:pt x="707" y="254"/>
                      </a:lnTo>
                      <a:lnTo>
                        <a:pt x="699" y="280"/>
                      </a:lnTo>
                      <a:lnTo>
                        <a:pt x="694" y="292"/>
                      </a:lnTo>
                      <a:lnTo>
                        <a:pt x="689" y="304"/>
                      </a:lnTo>
                      <a:lnTo>
                        <a:pt x="684" y="314"/>
                      </a:lnTo>
                      <a:lnTo>
                        <a:pt x="678" y="323"/>
                      </a:lnTo>
                      <a:lnTo>
                        <a:pt x="672" y="330"/>
                      </a:lnTo>
                      <a:lnTo>
                        <a:pt x="669" y="333"/>
                      </a:lnTo>
                      <a:lnTo>
                        <a:pt x="666" y="335"/>
                      </a:lnTo>
                      <a:lnTo>
                        <a:pt x="658" y="339"/>
                      </a:lnTo>
                      <a:lnTo>
                        <a:pt x="654" y="340"/>
                      </a:lnTo>
                      <a:lnTo>
                        <a:pt x="649" y="341"/>
                      </a:lnTo>
                      <a:lnTo>
                        <a:pt x="639" y="342"/>
                      </a:lnTo>
                      <a:lnTo>
                        <a:pt x="629" y="344"/>
                      </a:lnTo>
                      <a:lnTo>
                        <a:pt x="618" y="345"/>
                      </a:lnTo>
                      <a:lnTo>
                        <a:pt x="607" y="347"/>
                      </a:lnTo>
                      <a:lnTo>
                        <a:pt x="602" y="349"/>
                      </a:lnTo>
                      <a:lnTo>
                        <a:pt x="598" y="350"/>
                      </a:lnTo>
                      <a:lnTo>
                        <a:pt x="593" y="353"/>
                      </a:lnTo>
                      <a:lnTo>
                        <a:pt x="589" y="355"/>
                      </a:lnTo>
                      <a:lnTo>
                        <a:pt x="580" y="360"/>
                      </a:lnTo>
                      <a:lnTo>
                        <a:pt x="572" y="365"/>
                      </a:lnTo>
                      <a:lnTo>
                        <a:pt x="564" y="368"/>
                      </a:lnTo>
                      <a:lnTo>
                        <a:pt x="557" y="370"/>
                      </a:lnTo>
                      <a:lnTo>
                        <a:pt x="544" y="374"/>
                      </a:lnTo>
                      <a:lnTo>
                        <a:pt x="538" y="376"/>
                      </a:lnTo>
                      <a:lnTo>
                        <a:pt x="534" y="377"/>
                      </a:lnTo>
                      <a:lnTo>
                        <a:pt x="530" y="378"/>
                      </a:lnTo>
                      <a:lnTo>
                        <a:pt x="526" y="378"/>
                      </a:lnTo>
                      <a:lnTo>
                        <a:pt x="518" y="376"/>
                      </a:lnTo>
                      <a:lnTo>
                        <a:pt x="514" y="375"/>
                      </a:lnTo>
                      <a:lnTo>
                        <a:pt x="510" y="374"/>
                      </a:lnTo>
                      <a:lnTo>
                        <a:pt x="505" y="375"/>
                      </a:lnTo>
                      <a:lnTo>
                        <a:pt x="501" y="377"/>
                      </a:lnTo>
                      <a:lnTo>
                        <a:pt x="491" y="384"/>
                      </a:lnTo>
                      <a:lnTo>
                        <a:pt x="486" y="388"/>
                      </a:lnTo>
                      <a:lnTo>
                        <a:pt x="481" y="391"/>
                      </a:lnTo>
                      <a:lnTo>
                        <a:pt x="479" y="392"/>
                      </a:lnTo>
                      <a:lnTo>
                        <a:pt x="476" y="393"/>
                      </a:lnTo>
                      <a:lnTo>
                        <a:pt x="469" y="394"/>
                      </a:lnTo>
                      <a:lnTo>
                        <a:pt x="461" y="394"/>
                      </a:lnTo>
                      <a:lnTo>
                        <a:pt x="452" y="393"/>
                      </a:lnTo>
                      <a:lnTo>
                        <a:pt x="443" y="390"/>
                      </a:lnTo>
                      <a:lnTo>
                        <a:pt x="435" y="387"/>
                      </a:lnTo>
                      <a:lnTo>
                        <a:pt x="422" y="380"/>
                      </a:lnTo>
                      <a:lnTo>
                        <a:pt x="416" y="377"/>
                      </a:lnTo>
                      <a:lnTo>
                        <a:pt x="410" y="376"/>
                      </a:lnTo>
                      <a:lnTo>
                        <a:pt x="408" y="376"/>
                      </a:lnTo>
                      <a:lnTo>
                        <a:pt x="405" y="376"/>
                      </a:lnTo>
                      <a:lnTo>
                        <a:pt x="399" y="377"/>
                      </a:lnTo>
                      <a:lnTo>
                        <a:pt x="396" y="378"/>
                      </a:lnTo>
                      <a:lnTo>
                        <a:pt x="392" y="379"/>
                      </a:lnTo>
                      <a:lnTo>
                        <a:pt x="382" y="381"/>
                      </a:lnTo>
                      <a:lnTo>
                        <a:pt x="369" y="381"/>
                      </a:lnTo>
                      <a:lnTo>
                        <a:pt x="356" y="382"/>
                      </a:lnTo>
                      <a:lnTo>
                        <a:pt x="342" y="381"/>
                      </a:lnTo>
                      <a:lnTo>
                        <a:pt x="328" y="381"/>
                      </a:lnTo>
                      <a:lnTo>
                        <a:pt x="306" y="379"/>
                      </a:lnTo>
                      <a:lnTo>
                        <a:pt x="298" y="378"/>
                      </a:lnTo>
                      <a:lnTo>
                        <a:pt x="292" y="377"/>
                      </a:lnTo>
                      <a:lnTo>
                        <a:pt x="280" y="373"/>
                      </a:lnTo>
                      <a:lnTo>
                        <a:pt x="274" y="371"/>
                      </a:lnTo>
                      <a:lnTo>
                        <a:pt x="267" y="370"/>
                      </a:lnTo>
                      <a:lnTo>
                        <a:pt x="259" y="369"/>
                      </a:lnTo>
                      <a:lnTo>
                        <a:pt x="249" y="368"/>
                      </a:lnTo>
                      <a:lnTo>
                        <a:pt x="244" y="368"/>
                      </a:lnTo>
                      <a:lnTo>
                        <a:pt x="239" y="368"/>
                      </a:lnTo>
                      <a:lnTo>
                        <a:pt x="231" y="366"/>
                      </a:lnTo>
                      <a:lnTo>
                        <a:pt x="224" y="363"/>
                      </a:lnTo>
                      <a:lnTo>
                        <a:pt x="218" y="360"/>
                      </a:lnTo>
                      <a:lnTo>
                        <a:pt x="212" y="356"/>
                      </a:lnTo>
                      <a:lnTo>
                        <a:pt x="207" y="354"/>
                      </a:lnTo>
                      <a:lnTo>
                        <a:pt x="201" y="352"/>
                      </a:lnTo>
                      <a:lnTo>
                        <a:pt x="194" y="351"/>
                      </a:lnTo>
                      <a:lnTo>
                        <a:pt x="176" y="352"/>
                      </a:lnTo>
                      <a:lnTo>
                        <a:pt x="166" y="352"/>
                      </a:lnTo>
                      <a:lnTo>
                        <a:pt x="156" y="352"/>
                      </a:lnTo>
                      <a:lnTo>
                        <a:pt x="146" y="352"/>
                      </a:lnTo>
                      <a:lnTo>
                        <a:pt x="137" y="351"/>
                      </a:lnTo>
                      <a:lnTo>
                        <a:pt x="133" y="350"/>
                      </a:lnTo>
                      <a:lnTo>
                        <a:pt x="129" y="348"/>
                      </a:lnTo>
                      <a:lnTo>
                        <a:pt x="126" y="346"/>
                      </a:lnTo>
                      <a:lnTo>
                        <a:pt x="123" y="344"/>
                      </a:lnTo>
                      <a:lnTo>
                        <a:pt x="116" y="336"/>
                      </a:lnTo>
                      <a:lnTo>
                        <a:pt x="106" y="324"/>
                      </a:lnTo>
                      <a:lnTo>
                        <a:pt x="80" y="290"/>
                      </a:lnTo>
                      <a:lnTo>
                        <a:pt x="66" y="272"/>
                      </a:lnTo>
                      <a:lnTo>
                        <a:pt x="54" y="255"/>
                      </a:lnTo>
                      <a:lnTo>
                        <a:pt x="44" y="241"/>
                      </a:lnTo>
                      <a:lnTo>
                        <a:pt x="40" y="235"/>
                      </a:lnTo>
                      <a:lnTo>
                        <a:pt x="38" y="230"/>
                      </a:lnTo>
                      <a:lnTo>
                        <a:pt x="27" y="211"/>
                      </a:lnTo>
                      <a:lnTo>
                        <a:pt x="16" y="187"/>
                      </a:lnTo>
                      <a:lnTo>
                        <a:pt x="11" y="175"/>
                      </a:lnTo>
                      <a:lnTo>
                        <a:pt x="6" y="164"/>
                      </a:lnTo>
                      <a:lnTo>
                        <a:pt x="3" y="152"/>
                      </a:lnTo>
                      <a:lnTo>
                        <a:pt x="3" y="147"/>
                      </a:lnTo>
                      <a:lnTo>
                        <a:pt x="2" y="142"/>
                      </a:lnTo>
                      <a:lnTo>
                        <a:pt x="2" y="132"/>
                      </a:lnTo>
                      <a:lnTo>
                        <a:pt x="1" y="121"/>
                      </a:lnTo>
                      <a:lnTo>
                        <a:pt x="0" y="100"/>
                      </a:lnTo>
                      <a:lnTo>
                        <a:pt x="0" y="91"/>
                      </a:lnTo>
                      <a:lnTo>
                        <a:pt x="0" y="82"/>
                      </a:lnTo>
                      <a:lnTo>
                        <a:pt x="1" y="74"/>
                      </a:lnTo>
                      <a:lnTo>
                        <a:pt x="1" y="70"/>
                      </a:lnTo>
                      <a:lnTo>
                        <a:pt x="2" y="67"/>
                      </a:lnTo>
                      <a:lnTo>
                        <a:pt x="5" y="62"/>
                      </a:lnTo>
                      <a:lnTo>
                        <a:pt x="6" y="60"/>
                      </a:lnTo>
                      <a:lnTo>
                        <a:pt x="8" y="58"/>
                      </a:lnTo>
                      <a:lnTo>
                        <a:pt x="10" y="55"/>
                      </a:lnTo>
                      <a:lnTo>
                        <a:pt x="13" y="54"/>
                      </a:lnTo>
                      <a:lnTo>
                        <a:pt x="16" y="52"/>
                      </a:lnTo>
                      <a:lnTo>
                        <a:pt x="18" y="52"/>
                      </a:lnTo>
                      <a:lnTo>
                        <a:pt x="22" y="54"/>
                      </a:lnTo>
                      <a:lnTo>
                        <a:pt x="31" y="59"/>
                      </a:lnTo>
                      <a:lnTo>
                        <a:pt x="37" y="61"/>
                      </a:lnTo>
                      <a:lnTo>
                        <a:pt x="43" y="64"/>
                      </a:lnTo>
                      <a:lnTo>
                        <a:pt x="49" y="66"/>
                      </a:lnTo>
                      <a:lnTo>
                        <a:pt x="55" y="67"/>
                      </a:lnTo>
                      <a:lnTo>
                        <a:pt x="62" y="67"/>
                      </a:lnTo>
                      <a:lnTo>
                        <a:pt x="69" y="67"/>
                      </a:lnTo>
                      <a:lnTo>
                        <a:pt x="86" y="66"/>
                      </a:lnTo>
                      <a:lnTo>
                        <a:pt x="102" y="66"/>
                      </a:lnTo>
                      <a:lnTo>
                        <a:pt x="109" y="66"/>
                      </a:lnTo>
                      <a:lnTo>
                        <a:pt x="112" y="66"/>
                      </a:lnTo>
                      <a:lnTo>
                        <a:pt x="115" y="67"/>
                      </a:lnTo>
                      <a:lnTo>
                        <a:pt x="120" y="68"/>
                      </a:lnTo>
                      <a:lnTo>
                        <a:pt x="125" y="69"/>
                      </a:lnTo>
                      <a:lnTo>
                        <a:pt x="130" y="69"/>
                      </a:lnTo>
                      <a:lnTo>
                        <a:pt x="135" y="69"/>
                      </a:lnTo>
                      <a:lnTo>
                        <a:pt x="142" y="68"/>
                      </a:lnTo>
                      <a:lnTo>
                        <a:pt x="145" y="67"/>
                      </a:lnTo>
                      <a:lnTo>
                        <a:pt x="148" y="65"/>
                      </a:lnTo>
                      <a:lnTo>
                        <a:pt x="153" y="61"/>
                      </a:lnTo>
                      <a:lnTo>
                        <a:pt x="156" y="57"/>
                      </a:lnTo>
                      <a:lnTo>
                        <a:pt x="158" y="53"/>
                      </a:lnTo>
                      <a:lnTo>
                        <a:pt x="161" y="48"/>
                      </a:lnTo>
                      <a:lnTo>
                        <a:pt x="163" y="43"/>
                      </a:lnTo>
                      <a:lnTo>
                        <a:pt x="164" y="36"/>
                      </a:lnTo>
                      <a:lnTo>
                        <a:pt x="166" y="29"/>
                      </a:lnTo>
                      <a:lnTo>
                        <a:pt x="168" y="13"/>
                      </a:lnTo>
                      <a:lnTo>
                        <a:pt x="169" y="6"/>
                      </a:lnTo>
                      <a:lnTo>
                        <a:pt x="171" y="2"/>
                      </a:lnTo>
                      <a:lnTo>
                        <a:pt x="172" y="0"/>
                      </a:lnTo>
                      <a:lnTo>
                        <a:pt x="173" y="0"/>
                      </a:lnTo>
                      <a:lnTo>
                        <a:pt x="175" y="0"/>
                      </a:lnTo>
                      <a:lnTo>
                        <a:pt x="176" y="1"/>
                      </a:lnTo>
                      <a:lnTo>
                        <a:pt x="180" y="5"/>
                      </a:lnTo>
                      <a:lnTo>
                        <a:pt x="183" y="11"/>
                      </a:lnTo>
                      <a:lnTo>
                        <a:pt x="187" y="18"/>
                      </a:lnTo>
                      <a:lnTo>
                        <a:pt x="191" y="26"/>
                      </a:lnTo>
                      <a:lnTo>
                        <a:pt x="194" y="34"/>
                      </a:lnTo>
                      <a:lnTo>
                        <a:pt x="196" y="42"/>
                      </a:lnTo>
                      <a:lnTo>
                        <a:pt x="198" y="50"/>
                      </a:lnTo>
                      <a:lnTo>
                        <a:pt x="198" y="53"/>
                      </a:lnTo>
                      <a:lnTo>
                        <a:pt x="198" y="56"/>
                      </a:lnTo>
                      <a:lnTo>
                        <a:pt x="199" y="63"/>
                      </a:lnTo>
                      <a:lnTo>
                        <a:pt x="201" y="71"/>
                      </a:lnTo>
                      <a:lnTo>
                        <a:pt x="203" y="80"/>
                      </a:lnTo>
                      <a:lnTo>
                        <a:pt x="206" y="89"/>
                      </a:lnTo>
                      <a:lnTo>
                        <a:pt x="213" y="107"/>
                      </a:lnTo>
                      <a:lnTo>
                        <a:pt x="218" y="122"/>
                      </a:lnTo>
                      <a:lnTo>
                        <a:pt x="220" y="128"/>
                      </a:lnTo>
                      <a:lnTo>
                        <a:pt x="223" y="136"/>
                      </a:lnTo>
                      <a:lnTo>
                        <a:pt x="231" y="151"/>
                      </a:lnTo>
                      <a:lnTo>
                        <a:pt x="235" y="159"/>
                      </a:lnTo>
                      <a:lnTo>
                        <a:pt x="240" y="165"/>
                      </a:lnTo>
                      <a:lnTo>
                        <a:pt x="245" y="170"/>
                      </a:lnTo>
                      <a:lnTo>
                        <a:pt x="249" y="173"/>
                      </a:lnTo>
                      <a:lnTo>
                        <a:pt x="255" y="174"/>
                      </a:lnTo>
                      <a:lnTo>
                        <a:pt x="263" y="176"/>
                      </a:lnTo>
                      <a:lnTo>
                        <a:pt x="284" y="180"/>
                      </a:lnTo>
                      <a:lnTo>
                        <a:pt x="295" y="183"/>
                      </a:lnTo>
                      <a:lnTo>
                        <a:pt x="305" y="185"/>
                      </a:lnTo>
                      <a:lnTo>
                        <a:pt x="310" y="187"/>
                      </a:lnTo>
                      <a:lnTo>
                        <a:pt x="313" y="189"/>
                      </a:lnTo>
                      <a:lnTo>
                        <a:pt x="317" y="190"/>
                      </a:lnTo>
                      <a:lnTo>
                        <a:pt x="319" y="192"/>
                      </a:lnTo>
                      <a:lnTo>
                        <a:pt x="322" y="194"/>
                      </a:lnTo>
                      <a:lnTo>
                        <a:pt x="325" y="196"/>
                      </a:lnTo>
                      <a:lnTo>
                        <a:pt x="334" y="199"/>
                      </a:lnTo>
                      <a:lnTo>
                        <a:pt x="338" y="200"/>
                      </a:lnTo>
                      <a:lnTo>
                        <a:pt x="343" y="201"/>
                      </a:lnTo>
                      <a:lnTo>
                        <a:pt x="354" y="203"/>
                      </a:lnTo>
                      <a:lnTo>
                        <a:pt x="365" y="204"/>
                      </a:lnTo>
                      <a:lnTo>
                        <a:pt x="376" y="205"/>
                      </a:lnTo>
                      <a:lnTo>
                        <a:pt x="385" y="206"/>
                      </a:lnTo>
                      <a:lnTo>
                        <a:pt x="393" y="206"/>
                      </a:lnTo>
                      <a:lnTo>
                        <a:pt x="416" y="205"/>
                      </a:lnTo>
                      <a:lnTo>
                        <a:pt x="452" y="203"/>
                      </a:lnTo>
                      <a:lnTo>
                        <a:pt x="472" y="202"/>
                      </a:lnTo>
                      <a:lnTo>
                        <a:pt x="490" y="202"/>
                      </a:lnTo>
                      <a:lnTo>
                        <a:pt x="506" y="202"/>
                      </a:lnTo>
                      <a:lnTo>
                        <a:pt x="513" y="203"/>
                      </a:lnTo>
                      <a:lnTo>
                        <a:pt x="518" y="203"/>
                      </a:lnTo>
                      <a:lnTo>
                        <a:pt x="528" y="205"/>
                      </a:lnTo>
                      <a:lnTo>
                        <a:pt x="536" y="205"/>
                      </a:lnTo>
                      <a:lnTo>
                        <a:pt x="544" y="205"/>
                      </a:lnTo>
                      <a:lnTo>
                        <a:pt x="551" y="205"/>
                      </a:lnTo>
                      <a:lnTo>
                        <a:pt x="557" y="203"/>
                      </a:lnTo>
                      <a:lnTo>
                        <a:pt x="563" y="200"/>
                      </a:lnTo>
                      <a:lnTo>
                        <a:pt x="565" y="199"/>
                      </a:lnTo>
                      <a:lnTo>
                        <a:pt x="567" y="197"/>
                      </a:lnTo>
                      <a:lnTo>
                        <a:pt x="571" y="192"/>
                      </a:lnTo>
                      <a:lnTo>
                        <a:pt x="573" y="190"/>
                      </a:lnTo>
                      <a:lnTo>
                        <a:pt x="576" y="187"/>
                      </a:lnTo>
                      <a:lnTo>
                        <a:pt x="582" y="182"/>
                      </a:lnTo>
                      <a:lnTo>
                        <a:pt x="599" y="170"/>
                      </a:lnTo>
                      <a:lnTo>
                        <a:pt x="608" y="163"/>
                      </a:lnTo>
                      <a:lnTo>
                        <a:pt x="616" y="156"/>
                      </a:lnTo>
                      <a:lnTo>
                        <a:pt x="619" y="153"/>
                      </a:lnTo>
                      <a:lnTo>
                        <a:pt x="622" y="149"/>
                      </a:lnTo>
                      <a:lnTo>
                        <a:pt x="624" y="146"/>
                      </a:lnTo>
                      <a:lnTo>
                        <a:pt x="626" y="142"/>
                      </a:lnTo>
                      <a:lnTo>
                        <a:pt x="631" y="127"/>
                      </a:lnTo>
                      <a:lnTo>
                        <a:pt x="636" y="114"/>
                      </a:lnTo>
                      <a:lnTo>
                        <a:pt x="638" y="108"/>
                      </a:lnTo>
                      <a:lnTo>
                        <a:pt x="642" y="103"/>
                      </a:lnTo>
                      <a:lnTo>
                        <a:pt x="646" y="98"/>
                      </a:lnTo>
                      <a:lnTo>
                        <a:pt x="650" y="9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5" name="Freeform 35"/>
                <p:cNvSpPr/>
                <p:nvPr/>
              </p:nvSpPr>
              <p:spPr bwMode="auto">
                <a:xfrm>
                  <a:off x="1413" y="2047"/>
                  <a:ext cx="147" cy="298"/>
                </a:xfrm>
                <a:custGeom>
                  <a:avLst/>
                  <a:gdLst>
                    <a:gd name="T0" fmla="*/ 26 w 147"/>
                    <a:gd name="T1" fmla="*/ 4 h 298"/>
                    <a:gd name="T2" fmla="*/ 56 w 147"/>
                    <a:gd name="T3" fmla="*/ 6 h 298"/>
                    <a:gd name="T4" fmla="*/ 86 w 147"/>
                    <a:gd name="T5" fmla="*/ 15 h 298"/>
                    <a:gd name="T6" fmla="*/ 107 w 147"/>
                    <a:gd name="T7" fmla="*/ 16 h 298"/>
                    <a:gd name="T8" fmla="*/ 130 w 147"/>
                    <a:gd name="T9" fmla="*/ 3 h 298"/>
                    <a:gd name="T10" fmla="*/ 138 w 147"/>
                    <a:gd name="T11" fmla="*/ 0 h 298"/>
                    <a:gd name="T12" fmla="*/ 143 w 147"/>
                    <a:gd name="T13" fmla="*/ 7 h 298"/>
                    <a:gd name="T14" fmla="*/ 147 w 147"/>
                    <a:gd name="T15" fmla="*/ 30 h 298"/>
                    <a:gd name="T16" fmla="*/ 138 w 147"/>
                    <a:gd name="T17" fmla="*/ 73 h 298"/>
                    <a:gd name="T18" fmla="*/ 134 w 147"/>
                    <a:gd name="T19" fmla="*/ 110 h 298"/>
                    <a:gd name="T20" fmla="*/ 133 w 147"/>
                    <a:gd name="T21" fmla="*/ 138 h 298"/>
                    <a:gd name="T22" fmla="*/ 129 w 147"/>
                    <a:gd name="T23" fmla="*/ 144 h 298"/>
                    <a:gd name="T24" fmla="*/ 123 w 147"/>
                    <a:gd name="T25" fmla="*/ 140 h 298"/>
                    <a:gd name="T26" fmla="*/ 115 w 147"/>
                    <a:gd name="T27" fmla="*/ 120 h 298"/>
                    <a:gd name="T28" fmla="*/ 105 w 147"/>
                    <a:gd name="T29" fmla="*/ 113 h 298"/>
                    <a:gd name="T30" fmla="*/ 100 w 147"/>
                    <a:gd name="T31" fmla="*/ 115 h 298"/>
                    <a:gd name="T32" fmla="*/ 99 w 147"/>
                    <a:gd name="T33" fmla="*/ 120 h 298"/>
                    <a:gd name="T34" fmla="*/ 76 w 147"/>
                    <a:gd name="T35" fmla="*/ 122 h 298"/>
                    <a:gd name="T36" fmla="*/ 51 w 147"/>
                    <a:gd name="T37" fmla="*/ 117 h 298"/>
                    <a:gd name="T38" fmla="*/ 42 w 147"/>
                    <a:gd name="T39" fmla="*/ 127 h 298"/>
                    <a:gd name="T40" fmla="*/ 53 w 147"/>
                    <a:gd name="T41" fmla="*/ 130 h 298"/>
                    <a:gd name="T42" fmla="*/ 98 w 147"/>
                    <a:gd name="T43" fmla="*/ 130 h 298"/>
                    <a:gd name="T44" fmla="*/ 126 w 147"/>
                    <a:gd name="T45" fmla="*/ 145 h 298"/>
                    <a:gd name="T46" fmla="*/ 137 w 147"/>
                    <a:gd name="T47" fmla="*/ 157 h 298"/>
                    <a:gd name="T48" fmla="*/ 141 w 147"/>
                    <a:gd name="T49" fmla="*/ 174 h 298"/>
                    <a:gd name="T50" fmla="*/ 137 w 147"/>
                    <a:gd name="T51" fmla="*/ 186 h 298"/>
                    <a:gd name="T52" fmla="*/ 113 w 147"/>
                    <a:gd name="T53" fmla="*/ 209 h 298"/>
                    <a:gd name="T54" fmla="*/ 90 w 147"/>
                    <a:gd name="T55" fmla="*/ 217 h 298"/>
                    <a:gd name="T56" fmla="*/ 61 w 147"/>
                    <a:gd name="T57" fmla="*/ 219 h 298"/>
                    <a:gd name="T58" fmla="*/ 56 w 147"/>
                    <a:gd name="T59" fmla="*/ 220 h 298"/>
                    <a:gd name="T60" fmla="*/ 54 w 147"/>
                    <a:gd name="T61" fmla="*/ 227 h 298"/>
                    <a:gd name="T62" fmla="*/ 75 w 147"/>
                    <a:gd name="T63" fmla="*/ 232 h 298"/>
                    <a:gd name="T64" fmla="*/ 91 w 147"/>
                    <a:gd name="T65" fmla="*/ 235 h 298"/>
                    <a:gd name="T66" fmla="*/ 92 w 147"/>
                    <a:gd name="T67" fmla="*/ 242 h 298"/>
                    <a:gd name="T68" fmla="*/ 104 w 147"/>
                    <a:gd name="T69" fmla="*/ 243 h 298"/>
                    <a:gd name="T70" fmla="*/ 114 w 147"/>
                    <a:gd name="T71" fmla="*/ 236 h 298"/>
                    <a:gd name="T72" fmla="*/ 112 w 147"/>
                    <a:gd name="T73" fmla="*/ 230 h 298"/>
                    <a:gd name="T74" fmla="*/ 102 w 147"/>
                    <a:gd name="T75" fmla="*/ 225 h 298"/>
                    <a:gd name="T76" fmla="*/ 120 w 147"/>
                    <a:gd name="T77" fmla="*/ 209 h 298"/>
                    <a:gd name="T78" fmla="*/ 126 w 147"/>
                    <a:gd name="T79" fmla="*/ 210 h 298"/>
                    <a:gd name="T80" fmla="*/ 125 w 147"/>
                    <a:gd name="T81" fmla="*/ 238 h 298"/>
                    <a:gd name="T82" fmla="*/ 131 w 147"/>
                    <a:gd name="T83" fmla="*/ 268 h 298"/>
                    <a:gd name="T84" fmla="*/ 131 w 147"/>
                    <a:gd name="T85" fmla="*/ 284 h 298"/>
                    <a:gd name="T86" fmla="*/ 124 w 147"/>
                    <a:gd name="T87" fmla="*/ 289 h 298"/>
                    <a:gd name="T88" fmla="*/ 92 w 147"/>
                    <a:gd name="T89" fmla="*/ 292 h 298"/>
                    <a:gd name="T90" fmla="*/ 75 w 147"/>
                    <a:gd name="T91" fmla="*/ 298 h 298"/>
                    <a:gd name="T92" fmla="*/ 60 w 147"/>
                    <a:gd name="T93" fmla="*/ 295 h 298"/>
                    <a:gd name="T94" fmla="*/ 41 w 147"/>
                    <a:gd name="T95" fmla="*/ 293 h 298"/>
                    <a:gd name="T96" fmla="*/ 35 w 147"/>
                    <a:gd name="T97" fmla="*/ 287 h 298"/>
                    <a:gd name="T98" fmla="*/ 35 w 147"/>
                    <a:gd name="T99" fmla="*/ 262 h 298"/>
                    <a:gd name="T100" fmla="*/ 41 w 147"/>
                    <a:gd name="T101" fmla="*/ 210 h 298"/>
                    <a:gd name="T102" fmla="*/ 38 w 147"/>
                    <a:gd name="T103" fmla="*/ 191 h 298"/>
                    <a:gd name="T104" fmla="*/ 22 w 147"/>
                    <a:gd name="T105" fmla="*/ 147 h 298"/>
                    <a:gd name="T106" fmla="*/ 17 w 147"/>
                    <a:gd name="T107" fmla="*/ 116 h 298"/>
                    <a:gd name="T108" fmla="*/ 19 w 147"/>
                    <a:gd name="T109" fmla="*/ 93 h 298"/>
                    <a:gd name="T110" fmla="*/ 18 w 147"/>
                    <a:gd name="T111" fmla="*/ 63 h 298"/>
                    <a:gd name="T112" fmla="*/ 0 w 147"/>
                    <a:gd name="T113" fmla="*/ 20 h 298"/>
                    <a:gd name="T114" fmla="*/ 0 w 147"/>
                    <a:gd name="T115" fmla="*/ 10 h 298"/>
                    <a:gd name="T116" fmla="*/ 4 w 147"/>
                    <a:gd name="T117" fmla="*/ 7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7" h="298">
                      <a:moveTo>
                        <a:pt x="4" y="7"/>
                      </a:moveTo>
                      <a:lnTo>
                        <a:pt x="10" y="6"/>
                      </a:lnTo>
                      <a:lnTo>
                        <a:pt x="18" y="5"/>
                      </a:lnTo>
                      <a:lnTo>
                        <a:pt x="26" y="4"/>
                      </a:lnTo>
                      <a:lnTo>
                        <a:pt x="34" y="4"/>
                      </a:lnTo>
                      <a:lnTo>
                        <a:pt x="42" y="4"/>
                      </a:lnTo>
                      <a:lnTo>
                        <a:pt x="50" y="5"/>
                      </a:lnTo>
                      <a:lnTo>
                        <a:pt x="56" y="6"/>
                      </a:lnTo>
                      <a:lnTo>
                        <a:pt x="61" y="7"/>
                      </a:lnTo>
                      <a:lnTo>
                        <a:pt x="72" y="11"/>
                      </a:lnTo>
                      <a:lnTo>
                        <a:pt x="79" y="13"/>
                      </a:lnTo>
                      <a:lnTo>
                        <a:pt x="86" y="15"/>
                      </a:lnTo>
                      <a:lnTo>
                        <a:pt x="93" y="16"/>
                      </a:lnTo>
                      <a:lnTo>
                        <a:pt x="100" y="17"/>
                      </a:lnTo>
                      <a:lnTo>
                        <a:pt x="103" y="16"/>
                      </a:lnTo>
                      <a:lnTo>
                        <a:pt x="107" y="16"/>
                      </a:lnTo>
                      <a:lnTo>
                        <a:pt x="113" y="15"/>
                      </a:lnTo>
                      <a:lnTo>
                        <a:pt x="118" y="12"/>
                      </a:lnTo>
                      <a:lnTo>
                        <a:pt x="122" y="9"/>
                      </a:lnTo>
                      <a:lnTo>
                        <a:pt x="130" y="3"/>
                      </a:lnTo>
                      <a:lnTo>
                        <a:pt x="134" y="1"/>
                      </a:lnTo>
                      <a:lnTo>
                        <a:pt x="135" y="0"/>
                      </a:lnTo>
                      <a:lnTo>
                        <a:pt x="136" y="0"/>
                      </a:lnTo>
                      <a:lnTo>
                        <a:pt x="138" y="0"/>
                      </a:lnTo>
                      <a:lnTo>
                        <a:pt x="139" y="0"/>
                      </a:lnTo>
                      <a:lnTo>
                        <a:pt x="140" y="1"/>
                      </a:lnTo>
                      <a:lnTo>
                        <a:pt x="141" y="3"/>
                      </a:lnTo>
                      <a:lnTo>
                        <a:pt x="143" y="7"/>
                      </a:lnTo>
                      <a:lnTo>
                        <a:pt x="145" y="11"/>
                      </a:lnTo>
                      <a:lnTo>
                        <a:pt x="146" y="16"/>
                      </a:lnTo>
                      <a:lnTo>
                        <a:pt x="147" y="23"/>
                      </a:lnTo>
                      <a:lnTo>
                        <a:pt x="147" y="30"/>
                      </a:lnTo>
                      <a:lnTo>
                        <a:pt x="146" y="39"/>
                      </a:lnTo>
                      <a:lnTo>
                        <a:pt x="144" y="49"/>
                      </a:lnTo>
                      <a:lnTo>
                        <a:pt x="141" y="61"/>
                      </a:lnTo>
                      <a:lnTo>
                        <a:pt x="138" y="73"/>
                      </a:lnTo>
                      <a:lnTo>
                        <a:pt x="136" y="82"/>
                      </a:lnTo>
                      <a:lnTo>
                        <a:pt x="135" y="91"/>
                      </a:lnTo>
                      <a:lnTo>
                        <a:pt x="134" y="98"/>
                      </a:lnTo>
                      <a:lnTo>
                        <a:pt x="134" y="110"/>
                      </a:lnTo>
                      <a:lnTo>
                        <a:pt x="135" y="122"/>
                      </a:lnTo>
                      <a:lnTo>
                        <a:pt x="135" y="128"/>
                      </a:lnTo>
                      <a:lnTo>
                        <a:pt x="134" y="133"/>
                      </a:lnTo>
                      <a:lnTo>
                        <a:pt x="133" y="138"/>
                      </a:lnTo>
                      <a:lnTo>
                        <a:pt x="132" y="142"/>
                      </a:lnTo>
                      <a:lnTo>
                        <a:pt x="131" y="143"/>
                      </a:lnTo>
                      <a:lnTo>
                        <a:pt x="130" y="144"/>
                      </a:lnTo>
                      <a:lnTo>
                        <a:pt x="129" y="144"/>
                      </a:lnTo>
                      <a:lnTo>
                        <a:pt x="128" y="144"/>
                      </a:lnTo>
                      <a:lnTo>
                        <a:pt x="126" y="144"/>
                      </a:lnTo>
                      <a:lnTo>
                        <a:pt x="125" y="143"/>
                      </a:lnTo>
                      <a:lnTo>
                        <a:pt x="123" y="140"/>
                      </a:lnTo>
                      <a:lnTo>
                        <a:pt x="121" y="136"/>
                      </a:lnTo>
                      <a:lnTo>
                        <a:pt x="119" y="132"/>
                      </a:lnTo>
                      <a:lnTo>
                        <a:pt x="116" y="123"/>
                      </a:lnTo>
                      <a:lnTo>
                        <a:pt x="115" y="120"/>
                      </a:lnTo>
                      <a:lnTo>
                        <a:pt x="114" y="118"/>
                      </a:lnTo>
                      <a:lnTo>
                        <a:pt x="113" y="116"/>
                      </a:lnTo>
                      <a:lnTo>
                        <a:pt x="109" y="114"/>
                      </a:lnTo>
                      <a:lnTo>
                        <a:pt x="105" y="113"/>
                      </a:lnTo>
                      <a:lnTo>
                        <a:pt x="102" y="113"/>
                      </a:lnTo>
                      <a:lnTo>
                        <a:pt x="101" y="113"/>
                      </a:lnTo>
                      <a:lnTo>
                        <a:pt x="100" y="113"/>
                      </a:lnTo>
                      <a:lnTo>
                        <a:pt x="100" y="115"/>
                      </a:lnTo>
                      <a:lnTo>
                        <a:pt x="100" y="116"/>
                      </a:lnTo>
                      <a:lnTo>
                        <a:pt x="100" y="118"/>
                      </a:lnTo>
                      <a:lnTo>
                        <a:pt x="100" y="119"/>
                      </a:lnTo>
                      <a:lnTo>
                        <a:pt x="99" y="120"/>
                      </a:lnTo>
                      <a:lnTo>
                        <a:pt x="96" y="122"/>
                      </a:lnTo>
                      <a:lnTo>
                        <a:pt x="90" y="123"/>
                      </a:lnTo>
                      <a:lnTo>
                        <a:pt x="82" y="123"/>
                      </a:lnTo>
                      <a:lnTo>
                        <a:pt x="76" y="122"/>
                      </a:lnTo>
                      <a:lnTo>
                        <a:pt x="65" y="119"/>
                      </a:lnTo>
                      <a:lnTo>
                        <a:pt x="57" y="117"/>
                      </a:lnTo>
                      <a:lnTo>
                        <a:pt x="54" y="117"/>
                      </a:lnTo>
                      <a:lnTo>
                        <a:pt x="51" y="117"/>
                      </a:lnTo>
                      <a:lnTo>
                        <a:pt x="46" y="121"/>
                      </a:lnTo>
                      <a:lnTo>
                        <a:pt x="44" y="123"/>
                      </a:lnTo>
                      <a:lnTo>
                        <a:pt x="42" y="125"/>
                      </a:lnTo>
                      <a:lnTo>
                        <a:pt x="42" y="127"/>
                      </a:lnTo>
                      <a:lnTo>
                        <a:pt x="43" y="128"/>
                      </a:lnTo>
                      <a:lnTo>
                        <a:pt x="44" y="129"/>
                      </a:lnTo>
                      <a:lnTo>
                        <a:pt x="47" y="130"/>
                      </a:lnTo>
                      <a:lnTo>
                        <a:pt x="53" y="130"/>
                      </a:lnTo>
                      <a:lnTo>
                        <a:pt x="68" y="130"/>
                      </a:lnTo>
                      <a:lnTo>
                        <a:pt x="81" y="130"/>
                      </a:lnTo>
                      <a:lnTo>
                        <a:pt x="93" y="130"/>
                      </a:lnTo>
                      <a:lnTo>
                        <a:pt x="98" y="130"/>
                      </a:lnTo>
                      <a:lnTo>
                        <a:pt x="102" y="131"/>
                      </a:lnTo>
                      <a:lnTo>
                        <a:pt x="109" y="135"/>
                      </a:lnTo>
                      <a:lnTo>
                        <a:pt x="117" y="140"/>
                      </a:lnTo>
                      <a:lnTo>
                        <a:pt x="126" y="145"/>
                      </a:lnTo>
                      <a:lnTo>
                        <a:pt x="132" y="150"/>
                      </a:lnTo>
                      <a:lnTo>
                        <a:pt x="134" y="152"/>
                      </a:lnTo>
                      <a:lnTo>
                        <a:pt x="135" y="153"/>
                      </a:lnTo>
                      <a:lnTo>
                        <a:pt x="137" y="157"/>
                      </a:lnTo>
                      <a:lnTo>
                        <a:pt x="139" y="161"/>
                      </a:lnTo>
                      <a:lnTo>
                        <a:pt x="140" y="165"/>
                      </a:lnTo>
                      <a:lnTo>
                        <a:pt x="141" y="170"/>
                      </a:lnTo>
                      <a:lnTo>
                        <a:pt x="141" y="174"/>
                      </a:lnTo>
                      <a:lnTo>
                        <a:pt x="141" y="176"/>
                      </a:lnTo>
                      <a:lnTo>
                        <a:pt x="140" y="178"/>
                      </a:lnTo>
                      <a:lnTo>
                        <a:pt x="139" y="182"/>
                      </a:lnTo>
                      <a:lnTo>
                        <a:pt x="137" y="186"/>
                      </a:lnTo>
                      <a:lnTo>
                        <a:pt x="134" y="190"/>
                      </a:lnTo>
                      <a:lnTo>
                        <a:pt x="127" y="198"/>
                      </a:lnTo>
                      <a:lnTo>
                        <a:pt x="118" y="206"/>
                      </a:lnTo>
                      <a:lnTo>
                        <a:pt x="113" y="209"/>
                      </a:lnTo>
                      <a:lnTo>
                        <a:pt x="108" y="212"/>
                      </a:lnTo>
                      <a:lnTo>
                        <a:pt x="103" y="214"/>
                      </a:lnTo>
                      <a:lnTo>
                        <a:pt x="97" y="216"/>
                      </a:lnTo>
                      <a:lnTo>
                        <a:pt x="90" y="217"/>
                      </a:lnTo>
                      <a:lnTo>
                        <a:pt x="83" y="219"/>
                      </a:lnTo>
                      <a:lnTo>
                        <a:pt x="70" y="220"/>
                      </a:lnTo>
                      <a:lnTo>
                        <a:pt x="65" y="220"/>
                      </a:lnTo>
                      <a:lnTo>
                        <a:pt x="61" y="219"/>
                      </a:lnTo>
                      <a:lnTo>
                        <a:pt x="60" y="219"/>
                      </a:lnTo>
                      <a:lnTo>
                        <a:pt x="58" y="219"/>
                      </a:lnTo>
                      <a:lnTo>
                        <a:pt x="57" y="219"/>
                      </a:lnTo>
                      <a:lnTo>
                        <a:pt x="56" y="220"/>
                      </a:lnTo>
                      <a:lnTo>
                        <a:pt x="54" y="221"/>
                      </a:lnTo>
                      <a:lnTo>
                        <a:pt x="53" y="223"/>
                      </a:lnTo>
                      <a:lnTo>
                        <a:pt x="53" y="225"/>
                      </a:lnTo>
                      <a:lnTo>
                        <a:pt x="54" y="227"/>
                      </a:lnTo>
                      <a:lnTo>
                        <a:pt x="56" y="229"/>
                      </a:lnTo>
                      <a:lnTo>
                        <a:pt x="60" y="229"/>
                      </a:lnTo>
                      <a:lnTo>
                        <a:pt x="68" y="230"/>
                      </a:lnTo>
                      <a:lnTo>
                        <a:pt x="75" y="232"/>
                      </a:lnTo>
                      <a:lnTo>
                        <a:pt x="82" y="233"/>
                      </a:lnTo>
                      <a:lnTo>
                        <a:pt x="88" y="234"/>
                      </a:lnTo>
                      <a:lnTo>
                        <a:pt x="90" y="234"/>
                      </a:lnTo>
                      <a:lnTo>
                        <a:pt x="91" y="235"/>
                      </a:lnTo>
                      <a:lnTo>
                        <a:pt x="91" y="236"/>
                      </a:lnTo>
                      <a:lnTo>
                        <a:pt x="90" y="238"/>
                      </a:lnTo>
                      <a:lnTo>
                        <a:pt x="91" y="241"/>
                      </a:lnTo>
                      <a:lnTo>
                        <a:pt x="92" y="242"/>
                      </a:lnTo>
                      <a:lnTo>
                        <a:pt x="94" y="244"/>
                      </a:lnTo>
                      <a:lnTo>
                        <a:pt x="98" y="244"/>
                      </a:lnTo>
                      <a:lnTo>
                        <a:pt x="101" y="244"/>
                      </a:lnTo>
                      <a:lnTo>
                        <a:pt x="104" y="243"/>
                      </a:lnTo>
                      <a:lnTo>
                        <a:pt x="107" y="242"/>
                      </a:lnTo>
                      <a:lnTo>
                        <a:pt x="110" y="240"/>
                      </a:lnTo>
                      <a:lnTo>
                        <a:pt x="112" y="238"/>
                      </a:lnTo>
                      <a:lnTo>
                        <a:pt x="114" y="236"/>
                      </a:lnTo>
                      <a:lnTo>
                        <a:pt x="115" y="234"/>
                      </a:lnTo>
                      <a:lnTo>
                        <a:pt x="115" y="233"/>
                      </a:lnTo>
                      <a:lnTo>
                        <a:pt x="114" y="232"/>
                      </a:lnTo>
                      <a:lnTo>
                        <a:pt x="112" y="230"/>
                      </a:lnTo>
                      <a:lnTo>
                        <a:pt x="107" y="228"/>
                      </a:lnTo>
                      <a:lnTo>
                        <a:pt x="104" y="227"/>
                      </a:lnTo>
                      <a:lnTo>
                        <a:pt x="102" y="226"/>
                      </a:lnTo>
                      <a:lnTo>
                        <a:pt x="102" y="225"/>
                      </a:lnTo>
                      <a:lnTo>
                        <a:pt x="104" y="223"/>
                      </a:lnTo>
                      <a:lnTo>
                        <a:pt x="111" y="217"/>
                      </a:lnTo>
                      <a:lnTo>
                        <a:pt x="117" y="211"/>
                      </a:lnTo>
                      <a:lnTo>
                        <a:pt x="120" y="209"/>
                      </a:lnTo>
                      <a:lnTo>
                        <a:pt x="122" y="208"/>
                      </a:lnTo>
                      <a:lnTo>
                        <a:pt x="124" y="208"/>
                      </a:lnTo>
                      <a:lnTo>
                        <a:pt x="125" y="209"/>
                      </a:lnTo>
                      <a:lnTo>
                        <a:pt x="126" y="210"/>
                      </a:lnTo>
                      <a:lnTo>
                        <a:pt x="127" y="213"/>
                      </a:lnTo>
                      <a:lnTo>
                        <a:pt x="127" y="217"/>
                      </a:lnTo>
                      <a:lnTo>
                        <a:pt x="126" y="227"/>
                      </a:lnTo>
                      <a:lnTo>
                        <a:pt x="125" y="238"/>
                      </a:lnTo>
                      <a:lnTo>
                        <a:pt x="125" y="243"/>
                      </a:lnTo>
                      <a:lnTo>
                        <a:pt x="126" y="248"/>
                      </a:lnTo>
                      <a:lnTo>
                        <a:pt x="128" y="257"/>
                      </a:lnTo>
                      <a:lnTo>
                        <a:pt x="131" y="268"/>
                      </a:lnTo>
                      <a:lnTo>
                        <a:pt x="131" y="273"/>
                      </a:lnTo>
                      <a:lnTo>
                        <a:pt x="132" y="278"/>
                      </a:lnTo>
                      <a:lnTo>
                        <a:pt x="131" y="282"/>
                      </a:lnTo>
                      <a:lnTo>
                        <a:pt x="131" y="284"/>
                      </a:lnTo>
                      <a:lnTo>
                        <a:pt x="130" y="285"/>
                      </a:lnTo>
                      <a:lnTo>
                        <a:pt x="129" y="287"/>
                      </a:lnTo>
                      <a:lnTo>
                        <a:pt x="128" y="288"/>
                      </a:lnTo>
                      <a:lnTo>
                        <a:pt x="124" y="289"/>
                      </a:lnTo>
                      <a:lnTo>
                        <a:pt x="114" y="289"/>
                      </a:lnTo>
                      <a:lnTo>
                        <a:pt x="103" y="289"/>
                      </a:lnTo>
                      <a:lnTo>
                        <a:pt x="97" y="290"/>
                      </a:lnTo>
                      <a:lnTo>
                        <a:pt x="92" y="292"/>
                      </a:lnTo>
                      <a:lnTo>
                        <a:pt x="87" y="295"/>
                      </a:lnTo>
                      <a:lnTo>
                        <a:pt x="83" y="296"/>
                      </a:lnTo>
                      <a:lnTo>
                        <a:pt x="79" y="298"/>
                      </a:lnTo>
                      <a:lnTo>
                        <a:pt x="75" y="298"/>
                      </a:lnTo>
                      <a:lnTo>
                        <a:pt x="71" y="298"/>
                      </a:lnTo>
                      <a:lnTo>
                        <a:pt x="67" y="298"/>
                      </a:lnTo>
                      <a:lnTo>
                        <a:pt x="64" y="297"/>
                      </a:lnTo>
                      <a:lnTo>
                        <a:pt x="60" y="295"/>
                      </a:lnTo>
                      <a:lnTo>
                        <a:pt x="56" y="294"/>
                      </a:lnTo>
                      <a:lnTo>
                        <a:pt x="52" y="294"/>
                      </a:lnTo>
                      <a:lnTo>
                        <a:pt x="44" y="293"/>
                      </a:lnTo>
                      <a:lnTo>
                        <a:pt x="41" y="293"/>
                      </a:lnTo>
                      <a:lnTo>
                        <a:pt x="38" y="291"/>
                      </a:lnTo>
                      <a:lnTo>
                        <a:pt x="37" y="290"/>
                      </a:lnTo>
                      <a:lnTo>
                        <a:pt x="36" y="289"/>
                      </a:lnTo>
                      <a:lnTo>
                        <a:pt x="35" y="287"/>
                      </a:lnTo>
                      <a:lnTo>
                        <a:pt x="35" y="285"/>
                      </a:lnTo>
                      <a:lnTo>
                        <a:pt x="34" y="280"/>
                      </a:lnTo>
                      <a:lnTo>
                        <a:pt x="34" y="275"/>
                      </a:lnTo>
                      <a:lnTo>
                        <a:pt x="35" y="262"/>
                      </a:lnTo>
                      <a:lnTo>
                        <a:pt x="37" y="237"/>
                      </a:lnTo>
                      <a:lnTo>
                        <a:pt x="38" y="227"/>
                      </a:lnTo>
                      <a:lnTo>
                        <a:pt x="40" y="215"/>
                      </a:lnTo>
                      <a:lnTo>
                        <a:pt x="41" y="210"/>
                      </a:lnTo>
                      <a:lnTo>
                        <a:pt x="41" y="204"/>
                      </a:lnTo>
                      <a:lnTo>
                        <a:pt x="40" y="197"/>
                      </a:lnTo>
                      <a:lnTo>
                        <a:pt x="39" y="194"/>
                      </a:lnTo>
                      <a:lnTo>
                        <a:pt x="38" y="191"/>
                      </a:lnTo>
                      <a:lnTo>
                        <a:pt x="33" y="178"/>
                      </a:lnTo>
                      <a:lnTo>
                        <a:pt x="27" y="164"/>
                      </a:lnTo>
                      <a:lnTo>
                        <a:pt x="25" y="156"/>
                      </a:lnTo>
                      <a:lnTo>
                        <a:pt x="22" y="147"/>
                      </a:lnTo>
                      <a:lnTo>
                        <a:pt x="20" y="138"/>
                      </a:lnTo>
                      <a:lnTo>
                        <a:pt x="18" y="127"/>
                      </a:lnTo>
                      <a:lnTo>
                        <a:pt x="17" y="121"/>
                      </a:lnTo>
                      <a:lnTo>
                        <a:pt x="17" y="116"/>
                      </a:lnTo>
                      <a:lnTo>
                        <a:pt x="17" y="107"/>
                      </a:lnTo>
                      <a:lnTo>
                        <a:pt x="17" y="103"/>
                      </a:lnTo>
                      <a:lnTo>
                        <a:pt x="18" y="99"/>
                      </a:lnTo>
                      <a:lnTo>
                        <a:pt x="19" y="93"/>
                      </a:lnTo>
                      <a:lnTo>
                        <a:pt x="21" y="81"/>
                      </a:lnTo>
                      <a:lnTo>
                        <a:pt x="21" y="75"/>
                      </a:lnTo>
                      <a:lnTo>
                        <a:pt x="20" y="70"/>
                      </a:lnTo>
                      <a:lnTo>
                        <a:pt x="18" y="63"/>
                      </a:lnTo>
                      <a:lnTo>
                        <a:pt x="14" y="54"/>
                      </a:lnTo>
                      <a:lnTo>
                        <a:pt x="5" y="34"/>
                      </a:lnTo>
                      <a:lnTo>
                        <a:pt x="2" y="24"/>
                      </a:lnTo>
                      <a:lnTo>
                        <a:pt x="0" y="20"/>
                      </a:lnTo>
                      <a:lnTo>
                        <a:pt x="0" y="16"/>
                      </a:lnTo>
                      <a:lnTo>
                        <a:pt x="0" y="13"/>
                      </a:lnTo>
                      <a:lnTo>
                        <a:pt x="0" y="12"/>
                      </a:lnTo>
                      <a:lnTo>
                        <a:pt x="0" y="10"/>
                      </a:lnTo>
                      <a:lnTo>
                        <a:pt x="1" y="9"/>
                      </a:lnTo>
                      <a:lnTo>
                        <a:pt x="2" y="8"/>
                      </a:lnTo>
                      <a:lnTo>
                        <a:pt x="3" y="8"/>
                      </a:lnTo>
                      <a:lnTo>
                        <a:pt x="4" y="7"/>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6" name="Freeform 36"/>
                <p:cNvSpPr/>
                <p:nvPr/>
              </p:nvSpPr>
              <p:spPr bwMode="auto">
                <a:xfrm>
                  <a:off x="1187" y="2018"/>
                  <a:ext cx="139" cy="321"/>
                </a:xfrm>
                <a:custGeom>
                  <a:avLst/>
                  <a:gdLst>
                    <a:gd name="T0" fmla="*/ 10 w 139"/>
                    <a:gd name="T1" fmla="*/ 4 h 321"/>
                    <a:gd name="T2" fmla="*/ 24 w 139"/>
                    <a:gd name="T3" fmla="*/ 0 h 321"/>
                    <a:gd name="T4" fmla="*/ 47 w 139"/>
                    <a:gd name="T5" fmla="*/ 15 h 321"/>
                    <a:gd name="T6" fmla="*/ 69 w 139"/>
                    <a:gd name="T7" fmla="*/ 22 h 321"/>
                    <a:gd name="T8" fmla="*/ 91 w 139"/>
                    <a:gd name="T9" fmla="*/ 10 h 321"/>
                    <a:gd name="T10" fmla="*/ 111 w 139"/>
                    <a:gd name="T11" fmla="*/ 8 h 321"/>
                    <a:gd name="T12" fmla="*/ 133 w 139"/>
                    <a:gd name="T13" fmla="*/ 22 h 321"/>
                    <a:gd name="T14" fmla="*/ 134 w 139"/>
                    <a:gd name="T15" fmla="*/ 35 h 321"/>
                    <a:gd name="T16" fmla="*/ 128 w 139"/>
                    <a:gd name="T17" fmla="*/ 87 h 321"/>
                    <a:gd name="T18" fmla="*/ 136 w 139"/>
                    <a:gd name="T19" fmla="*/ 137 h 321"/>
                    <a:gd name="T20" fmla="*/ 131 w 139"/>
                    <a:gd name="T21" fmla="*/ 156 h 321"/>
                    <a:gd name="T22" fmla="*/ 121 w 139"/>
                    <a:gd name="T23" fmla="*/ 149 h 321"/>
                    <a:gd name="T24" fmla="*/ 114 w 139"/>
                    <a:gd name="T25" fmla="*/ 121 h 321"/>
                    <a:gd name="T26" fmla="*/ 95 w 139"/>
                    <a:gd name="T27" fmla="*/ 108 h 321"/>
                    <a:gd name="T28" fmla="*/ 66 w 139"/>
                    <a:gd name="T29" fmla="*/ 101 h 321"/>
                    <a:gd name="T30" fmla="*/ 45 w 139"/>
                    <a:gd name="T31" fmla="*/ 110 h 321"/>
                    <a:gd name="T32" fmla="*/ 52 w 139"/>
                    <a:gd name="T33" fmla="*/ 115 h 321"/>
                    <a:gd name="T34" fmla="*/ 66 w 139"/>
                    <a:gd name="T35" fmla="*/ 118 h 321"/>
                    <a:gd name="T36" fmla="*/ 47 w 139"/>
                    <a:gd name="T37" fmla="*/ 127 h 321"/>
                    <a:gd name="T38" fmla="*/ 44 w 139"/>
                    <a:gd name="T39" fmla="*/ 133 h 321"/>
                    <a:gd name="T40" fmla="*/ 82 w 139"/>
                    <a:gd name="T41" fmla="*/ 133 h 321"/>
                    <a:gd name="T42" fmla="*/ 104 w 139"/>
                    <a:gd name="T43" fmla="*/ 147 h 321"/>
                    <a:gd name="T44" fmla="*/ 116 w 139"/>
                    <a:gd name="T45" fmla="*/ 156 h 321"/>
                    <a:gd name="T46" fmla="*/ 128 w 139"/>
                    <a:gd name="T47" fmla="*/ 149 h 321"/>
                    <a:gd name="T48" fmla="*/ 133 w 139"/>
                    <a:gd name="T49" fmla="*/ 152 h 321"/>
                    <a:gd name="T50" fmla="*/ 139 w 139"/>
                    <a:gd name="T51" fmla="*/ 172 h 321"/>
                    <a:gd name="T52" fmla="*/ 136 w 139"/>
                    <a:gd name="T53" fmla="*/ 195 h 321"/>
                    <a:gd name="T54" fmla="*/ 118 w 139"/>
                    <a:gd name="T55" fmla="*/ 210 h 321"/>
                    <a:gd name="T56" fmla="*/ 105 w 139"/>
                    <a:gd name="T57" fmla="*/ 210 h 321"/>
                    <a:gd name="T58" fmla="*/ 85 w 139"/>
                    <a:gd name="T59" fmla="*/ 219 h 321"/>
                    <a:gd name="T60" fmla="*/ 57 w 139"/>
                    <a:gd name="T61" fmla="*/ 219 h 321"/>
                    <a:gd name="T62" fmla="*/ 46 w 139"/>
                    <a:gd name="T63" fmla="*/ 221 h 321"/>
                    <a:gd name="T64" fmla="*/ 73 w 139"/>
                    <a:gd name="T65" fmla="*/ 229 h 321"/>
                    <a:gd name="T66" fmla="*/ 89 w 139"/>
                    <a:gd name="T67" fmla="*/ 233 h 321"/>
                    <a:gd name="T68" fmla="*/ 65 w 139"/>
                    <a:gd name="T69" fmla="*/ 245 h 321"/>
                    <a:gd name="T70" fmla="*/ 89 w 139"/>
                    <a:gd name="T71" fmla="*/ 244 h 321"/>
                    <a:gd name="T72" fmla="*/ 103 w 139"/>
                    <a:gd name="T73" fmla="*/ 235 h 321"/>
                    <a:gd name="T74" fmla="*/ 112 w 139"/>
                    <a:gd name="T75" fmla="*/ 214 h 321"/>
                    <a:gd name="T76" fmla="*/ 125 w 139"/>
                    <a:gd name="T77" fmla="*/ 201 h 321"/>
                    <a:gd name="T78" fmla="*/ 126 w 139"/>
                    <a:gd name="T79" fmla="*/ 235 h 321"/>
                    <a:gd name="T80" fmla="*/ 120 w 139"/>
                    <a:gd name="T81" fmla="*/ 259 h 321"/>
                    <a:gd name="T82" fmla="*/ 116 w 139"/>
                    <a:gd name="T83" fmla="*/ 285 h 321"/>
                    <a:gd name="T84" fmla="*/ 125 w 139"/>
                    <a:gd name="T85" fmla="*/ 314 h 321"/>
                    <a:gd name="T86" fmla="*/ 121 w 139"/>
                    <a:gd name="T87" fmla="*/ 321 h 321"/>
                    <a:gd name="T88" fmla="*/ 83 w 139"/>
                    <a:gd name="T89" fmla="*/ 311 h 321"/>
                    <a:gd name="T90" fmla="*/ 46 w 139"/>
                    <a:gd name="T91" fmla="*/ 312 h 321"/>
                    <a:gd name="T92" fmla="*/ 25 w 139"/>
                    <a:gd name="T93" fmla="*/ 313 h 321"/>
                    <a:gd name="T94" fmla="*/ 15 w 139"/>
                    <a:gd name="T95" fmla="*/ 305 h 321"/>
                    <a:gd name="T96" fmla="*/ 6 w 139"/>
                    <a:gd name="T97" fmla="*/ 285 h 321"/>
                    <a:gd name="T98" fmla="*/ 9 w 139"/>
                    <a:gd name="T99" fmla="*/ 242 h 321"/>
                    <a:gd name="T100" fmla="*/ 15 w 139"/>
                    <a:gd name="T101" fmla="*/ 190 h 321"/>
                    <a:gd name="T102" fmla="*/ 6 w 139"/>
                    <a:gd name="T103" fmla="*/ 162 h 321"/>
                    <a:gd name="T104" fmla="*/ 16 w 139"/>
                    <a:gd name="T105" fmla="*/ 87 h 321"/>
                    <a:gd name="T106" fmla="*/ 14 w 139"/>
                    <a:gd name="T107" fmla="*/ 63 h 321"/>
                    <a:gd name="T108" fmla="*/ 2 w 139"/>
                    <a:gd name="T109" fmla="*/ 33 h 3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21">
                      <a:moveTo>
                        <a:pt x="1" y="20"/>
                      </a:moveTo>
                      <a:lnTo>
                        <a:pt x="2" y="16"/>
                      </a:lnTo>
                      <a:lnTo>
                        <a:pt x="3" y="13"/>
                      </a:lnTo>
                      <a:lnTo>
                        <a:pt x="6" y="8"/>
                      </a:lnTo>
                      <a:lnTo>
                        <a:pt x="10" y="4"/>
                      </a:lnTo>
                      <a:lnTo>
                        <a:pt x="12" y="3"/>
                      </a:lnTo>
                      <a:lnTo>
                        <a:pt x="14" y="1"/>
                      </a:lnTo>
                      <a:lnTo>
                        <a:pt x="17" y="0"/>
                      </a:lnTo>
                      <a:lnTo>
                        <a:pt x="19" y="0"/>
                      </a:lnTo>
                      <a:lnTo>
                        <a:pt x="24" y="0"/>
                      </a:lnTo>
                      <a:lnTo>
                        <a:pt x="29" y="1"/>
                      </a:lnTo>
                      <a:lnTo>
                        <a:pt x="31" y="2"/>
                      </a:lnTo>
                      <a:lnTo>
                        <a:pt x="33" y="4"/>
                      </a:lnTo>
                      <a:lnTo>
                        <a:pt x="43" y="12"/>
                      </a:lnTo>
                      <a:lnTo>
                        <a:pt x="47" y="15"/>
                      </a:lnTo>
                      <a:lnTo>
                        <a:pt x="52" y="18"/>
                      </a:lnTo>
                      <a:lnTo>
                        <a:pt x="57" y="21"/>
                      </a:lnTo>
                      <a:lnTo>
                        <a:pt x="62" y="22"/>
                      </a:lnTo>
                      <a:lnTo>
                        <a:pt x="66" y="23"/>
                      </a:lnTo>
                      <a:lnTo>
                        <a:pt x="69" y="22"/>
                      </a:lnTo>
                      <a:lnTo>
                        <a:pt x="71" y="22"/>
                      </a:lnTo>
                      <a:lnTo>
                        <a:pt x="75" y="19"/>
                      </a:lnTo>
                      <a:lnTo>
                        <a:pt x="80" y="16"/>
                      </a:lnTo>
                      <a:lnTo>
                        <a:pt x="86" y="13"/>
                      </a:lnTo>
                      <a:lnTo>
                        <a:pt x="91" y="10"/>
                      </a:lnTo>
                      <a:lnTo>
                        <a:pt x="97" y="7"/>
                      </a:lnTo>
                      <a:lnTo>
                        <a:pt x="102" y="6"/>
                      </a:lnTo>
                      <a:lnTo>
                        <a:pt x="107" y="6"/>
                      </a:lnTo>
                      <a:lnTo>
                        <a:pt x="109" y="6"/>
                      </a:lnTo>
                      <a:lnTo>
                        <a:pt x="111" y="8"/>
                      </a:lnTo>
                      <a:lnTo>
                        <a:pt x="115" y="11"/>
                      </a:lnTo>
                      <a:lnTo>
                        <a:pt x="119" y="13"/>
                      </a:lnTo>
                      <a:lnTo>
                        <a:pt x="127" y="17"/>
                      </a:lnTo>
                      <a:lnTo>
                        <a:pt x="130" y="19"/>
                      </a:lnTo>
                      <a:lnTo>
                        <a:pt x="133" y="22"/>
                      </a:lnTo>
                      <a:lnTo>
                        <a:pt x="134" y="23"/>
                      </a:lnTo>
                      <a:lnTo>
                        <a:pt x="134" y="25"/>
                      </a:lnTo>
                      <a:lnTo>
                        <a:pt x="134" y="27"/>
                      </a:lnTo>
                      <a:lnTo>
                        <a:pt x="134" y="30"/>
                      </a:lnTo>
                      <a:lnTo>
                        <a:pt x="134" y="35"/>
                      </a:lnTo>
                      <a:lnTo>
                        <a:pt x="133" y="41"/>
                      </a:lnTo>
                      <a:lnTo>
                        <a:pt x="130" y="55"/>
                      </a:lnTo>
                      <a:lnTo>
                        <a:pt x="128" y="71"/>
                      </a:lnTo>
                      <a:lnTo>
                        <a:pt x="128" y="79"/>
                      </a:lnTo>
                      <a:lnTo>
                        <a:pt x="128" y="87"/>
                      </a:lnTo>
                      <a:lnTo>
                        <a:pt x="129" y="95"/>
                      </a:lnTo>
                      <a:lnTo>
                        <a:pt x="130" y="103"/>
                      </a:lnTo>
                      <a:lnTo>
                        <a:pt x="133" y="118"/>
                      </a:lnTo>
                      <a:lnTo>
                        <a:pt x="136" y="131"/>
                      </a:lnTo>
                      <a:lnTo>
                        <a:pt x="136" y="137"/>
                      </a:lnTo>
                      <a:lnTo>
                        <a:pt x="135" y="142"/>
                      </a:lnTo>
                      <a:lnTo>
                        <a:pt x="133" y="150"/>
                      </a:lnTo>
                      <a:lnTo>
                        <a:pt x="133" y="153"/>
                      </a:lnTo>
                      <a:lnTo>
                        <a:pt x="132" y="156"/>
                      </a:lnTo>
                      <a:lnTo>
                        <a:pt x="131" y="156"/>
                      </a:lnTo>
                      <a:lnTo>
                        <a:pt x="130" y="157"/>
                      </a:lnTo>
                      <a:lnTo>
                        <a:pt x="129" y="157"/>
                      </a:lnTo>
                      <a:lnTo>
                        <a:pt x="126" y="156"/>
                      </a:lnTo>
                      <a:lnTo>
                        <a:pt x="123" y="153"/>
                      </a:lnTo>
                      <a:lnTo>
                        <a:pt x="121" y="149"/>
                      </a:lnTo>
                      <a:lnTo>
                        <a:pt x="119" y="144"/>
                      </a:lnTo>
                      <a:lnTo>
                        <a:pt x="118" y="139"/>
                      </a:lnTo>
                      <a:lnTo>
                        <a:pt x="117" y="134"/>
                      </a:lnTo>
                      <a:lnTo>
                        <a:pt x="116" y="125"/>
                      </a:lnTo>
                      <a:lnTo>
                        <a:pt x="114" y="121"/>
                      </a:lnTo>
                      <a:lnTo>
                        <a:pt x="113" y="119"/>
                      </a:lnTo>
                      <a:lnTo>
                        <a:pt x="111" y="118"/>
                      </a:lnTo>
                      <a:lnTo>
                        <a:pt x="107" y="114"/>
                      </a:lnTo>
                      <a:lnTo>
                        <a:pt x="101" y="111"/>
                      </a:lnTo>
                      <a:lnTo>
                        <a:pt x="95" y="108"/>
                      </a:lnTo>
                      <a:lnTo>
                        <a:pt x="87" y="105"/>
                      </a:lnTo>
                      <a:lnTo>
                        <a:pt x="80" y="103"/>
                      </a:lnTo>
                      <a:lnTo>
                        <a:pt x="73" y="101"/>
                      </a:lnTo>
                      <a:lnTo>
                        <a:pt x="69" y="101"/>
                      </a:lnTo>
                      <a:lnTo>
                        <a:pt x="66" y="101"/>
                      </a:lnTo>
                      <a:lnTo>
                        <a:pt x="63" y="101"/>
                      </a:lnTo>
                      <a:lnTo>
                        <a:pt x="61" y="102"/>
                      </a:lnTo>
                      <a:lnTo>
                        <a:pt x="51" y="106"/>
                      </a:lnTo>
                      <a:lnTo>
                        <a:pt x="48" y="109"/>
                      </a:lnTo>
                      <a:lnTo>
                        <a:pt x="45" y="110"/>
                      </a:lnTo>
                      <a:lnTo>
                        <a:pt x="44" y="112"/>
                      </a:lnTo>
                      <a:lnTo>
                        <a:pt x="44" y="113"/>
                      </a:lnTo>
                      <a:lnTo>
                        <a:pt x="44" y="114"/>
                      </a:lnTo>
                      <a:lnTo>
                        <a:pt x="47" y="115"/>
                      </a:lnTo>
                      <a:lnTo>
                        <a:pt x="52" y="115"/>
                      </a:lnTo>
                      <a:lnTo>
                        <a:pt x="57" y="116"/>
                      </a:lnTo>
                      <a:lnTo>
                        <a:pt x="61" y="116"/>
                      </a:lnTo>
                      <a:lnTo>
                        <a:pt x="64" y="117"/>
                      </a:lnTo>
                      <a:lnTo>
                        <a:pt x="65" y="118"/>
                      </a:lnTo>
                      <a:lnTo>
                        <a:pt x="66" y="118"/>
                      </a:lnTo>
                      <a:lnTo>
                        <a:pt x="65" y="119"/>
                      </a:lnTo>
                      <a:lnTo>
                        <a:pt x="64" y="120"/>
                      </a:lnTo>
                      <a:lnTo>
                        <a:pt x="56" y="123"/>
                      </a:lnTo>
                      <a:lnTo>
                        <a:pt x="51" y="125"/>
                      </a:lnTo>
                      <a:lnTo>
                        <a:pt x="47" y="127"/>
                      </a:lnTo>
                      <a:lnTo>
                        <a:pt x="44" y="128"/>
                      </a:lnTo>
                      <a:lnTo>
                        <a:pt x="43" y="130"/>
                      </a:lnTo>
                      <a:lnTo>
                        <a:pt x="43" y="131"/>
                      </a:lnTo>
                      <a:lnTo>
                        <a:pt x="43" y="132"/>
                      </a:lnTo>
                      <a:lnTo>
                        <a:pt x="44" y="133"/>
                      </a:lnTo>
                      <a:lnTo>
                        <a:pt x="47" y="133"/>
                      </a:lnTo>
                      <a:lnTo>
                        <a:pt x="52" y="133"/>
                      </a:lnTo>
                      <a:lnTo>
                        <a:pt x="64" y="132"/>
                      </a:lnTo>
                      <a:lnTo>
                        <a:pt x="77" y="132"/>
                      </a:lnTo>
                      <a:lnTo>
                        <a:pt x="82" y="133"/>
                      </a:lnTo>
                      <a:lnTo>
                        <a:pt x="87" y="134"/>
                      </a:lnTo>
                      <a:lnTo>
                        <a:pt x="92" y="135"/>
                      </a:lnTo>
                      <a:lnTo>
                        <a:pt x="93" y="136"/>
                      </a:lnTo>
                      <a:lnTo>
                        <a:pt x="95" y="137"/>
                      </a:lnTo>
                      <a:lnTo>
                        <a:pt x="104" y="147"/>
                      </a:lnTo>
                      <a:lnTo>
                        <a:pt x="108" y="151"/>
                      </a:lnTo>
                      <a:lnTo>
                        <a:pt x="111" y="153"/>
                      </a:lnTo>
                      <a:lnTo>
                        <a:pt x="113" y="155"/>
                      </a:lnTo>
                      <a:lnTo>
                        <a:pt x="115" y="156"/>
                      </a:lnTo>
                      <a:lnTo>
                        <a:pt x="116" y="156"/>
                      </a:lnTo>
                      <a:lnTo>
                        <a:pt x="119" y="155"/>
                      </a:lnTo>
                      <a:lnTo>
                        <a:pt x="122" y="154"/>
                      </a:lnTo>
                      <a:lnTo>
                        <a:pt x="124" y="152"/>
                      </a:lnTo>
                      <a:lnTo>
                        <a:pt x="126" y="150"/>
                      </a:lnTo>
                      <a:lnTo>
                        <a:pt x="128" y="149"/>
                      </a:lnTo>
                      <a:lnTo>
                        <a:pt x="129" y="149"/>
                      </a:lnTo>
                      <a:lnTo>
                        <a:pt x="130" y="149"/>
                      </a:lnTo>
                      <a:lnTo>
                        <a:pt x="131" y="149"/>
                      </a:lnTo>
                      <a:lnTo>
                        <a:pt x="132" y="150"/>
                      </a:lnTo>
                      <a:lnTo>
                        <a:pt x="133" y="152"/>
                      </a:lnTo>
                      <a:lnTo>
                        <a:pt x="134" y="153"/>
                      </a:lnTo>
                      <a:lnTo>
                        <a:pt x="135" y="156"/>
                      </a:lnTo>
                      <a:lnTo>
                        <a:pt x="137" y="161"/>
                      </a:lnTo>
                      <a:lnTo>
                        <a:pt x="139" y="168"/>
                      </a:lnTo>
                      <a:lnTo>
                        <a:pt x="139" y="172"/>
                      </a:lnTo>
                      <a:lnTo>
                        <a:pt x="139" y="175"/>
                      </a:lnTo>
                      <a:lnTo>
                        <a:pt x="139" y="182"/>
                      </a:lnTo>
                      <a:lnTo>
                        <a:pt x="138" y="189"/>
                      </a:lnTo>
                      <a:lnTo>
                        <a:pt x="137" y="192"/>
                      </a:lnTo>
                      <a:lnTo>
                        <a:pt x="136" y="195"/>
                      </a:lnTo>
                      <a:lnTo>
                        <a:pt x="134" y="198"/>
                      </a:lnTo>
                      <a:lnTo>
                        <a:pt x="132" y="200"/>
                      </a:lnTo>
                      <a:lnTo>
                        <a:pt x="124" y="206"/>
                      </a:lnTo>
                      <a:lnTo>
                        <a:pt x="121" y="208"/>
                      </a:lnTo>
                      <a:lnTo>
                        <a:pt x="118" y="210"/>
                      </a:lnTo>
                      <a:lnTo>
                        <a:pt x="116" y="211"/>
                      </a:lnTo>
                      <a:lnTo>
                        <a:pt x="113" y="212"/>
                      </a:lnTo>
                      <a:lnTo>
                        <a:pt x="111" y="211"/>
                      </a:lnTo>
                      <a:lnTo>
                        <a:pt x="108" y="211"/>
                      </a:lnTo>
                      <a:lnTo>
                        <a:pt x="105" y="210"/>
                      </a:lnTo>
                      <a:lnTo>
                        <a:pt x="103" y="211"/>
                      </a:lnTo>
                      <a:lnTo>
                        <a:pt x="100" y="211"/>
                      </a:lnTo>
                      <a:lnTo>
                        <a:pt x="98" y="212"/>
                      </a:lnTo>
                      <a:lnTo>
                        <a:pt x="92" y="215"/>
                      </a:lnTo>
                      <a:lnTo>
                        <a:pt x="85" y="219"/>
                      </a:lnTo>
                      <a:lnTo>
                        <a:pt x="78" y="221"/>
                      </a:lnTo>
                      <a:lnTo>
                        <a:pt x="75" y="221"/>
                      </a:lnTo>
                      <a:lnTo>
                        <a:pt x="73" y="221"/>
                      </a:lnTo>
                      <a:lnTo>
                        <a:pt x="67" y="220"/>
                      </a:lnTo>
                      <a:lnTo>
                        <a:pt x="57" y="219"/>
                      </a:lnTo>
                      <a:lnTo>
                        <a:pt x="52" y="218"/>
                      </a:lnTo>
                      <a:lnTo>
                        <a:pt x="49" y="218"/>
                      </a:lnTo>
                      <a:lnTo>
                        <a:pt x="47" y="219"/>
                      </a:lnTo>
                      <a:lnTo>
                        <a:pt x="46" y="220"/>
                      </a:lnTo>
                      <a:lnTo>
                        <a:pt x="46" y="221"/>
                      </a:lnTo>
                      <a:lnTo>
                        <a:pt x="47" y="221"/>
                      </a:lnTo>
                      <a:lnTo>
                        <a:pt x="50" y="223"/>
                      </a:lnTo>
                      <a:lnTo>
                        <a:pt x="54" y="225"/>
                      </a:lnTo>
                      <a:lnTo>
                        <a:pt x="60" y="226"/>
                      </a:lnTo>
                      <a:lnTo>
                        <a:pt x="73" y="229"/>
                      </a:lnTo>
                      <a:lnTo>
                        <a:pt x="84" y="230"/>
                      </a:lnTo>
                      <a:lnTo>
                        <a:pt x="88" y="231"/>
                      </a:lnTo>
                      <a:lnTo>
                        <a:pt x="90" y="231"/>
                      </a:lnTo>
                      <a:lnTo>
                        <a:pt x="90" y="232"/>
                      </a:lnTo>
                      <a:lnTo>
                        <a:pt x="89" y="233"/>
                      </a:lnTo>
                      <a:lnTo>
                        <a:pt x="86" y="234"/>
                      </a:lnTo>
                      <a:lnTo>
                        <a:pt x="68" y="241"/>
                      </a:lnTo>
                      <a:lnTo>
                        <a:pt x="66" y="243"/>
                      </a:lnTo>
                      <a:lnTo>
                        <a:pt x="64" y="244"/>
                      </a:lnTo>
                      <a:lnTo>
                        <a:pt x="65" y="245"/>
                      </a:lnTo>
                      <a:lnTo>
                        <a:pt x="67" y="245"/>
                      </a:lnTo>
                      <a:lnTo>
                        <a:pt x="75" y="246"/>
                      </a:lnTo>
                      <a:lnTo>
                        <a:pt x="80" y="246"/>
                      </a:lnTo>
                      <a:lnTo>
                        <a:pt x="84" y="245"/>
                      </a:lnTo>
                      <a:lnTo>
                        <a:pt x="89" y="244"/>
                      </a:lnTo>
                      <a:lnTo>
                        <a:pt x="93" y="243"/>
                      </a:lnTo>
                      <a:lnTo>
                        <a:pt x="97" y="242"/>
                      </a:lnTo>
                      <a:lnTo>
                        <a:pt x="98" y="241"/>
                      </a:lnTo>
                      <a:lnTo>
                        <a:pt x="99" y="240"/>
                      </a:lnTo>
                      <a:lnTo>
                        <a:pt x="103" y="235"/>
                      </a:lnTo>
                      <a:lnTo>
                        <a:pt x="106" y="232"/>
                      </a:lnTo>
                      <a:lnTo>
                        <a:pt x="108" y="227"/>
                      </a:lnTo>
                      <a:lnTo>
                        <a:pt x="109" y="222"/>
                      </a:lnTo>
                      <a:lnTo>
                        <a:pt x="110" y="218"/>
                      </a:lnTo>
                      <a:lnTo>
                        <a:pt x="112" y="214"/>
                      </a:lnTo>
                      <a:lnTo>
                        <a:pt x="115" y="210"/>
                      </a:lnTo>
                      <a:lnTo>
                        <a:pt x="118" y="206"/>
                      </a:lnTo>
                      <a:lnTo>
                        <a:pt x="121" y="203"/>
                      </a:lnTo>
                      <a:lnTo>
                        <a:pt x="124" y="201"/>
                      </a:lnTo>
                      <a:lnTo>
                        <a:pt x="125" y="201"/>
                      </a:lnTo>
                      <a:lnTo>
                        <a:pt x="126" y="202"/>
                      </a:lnTo>
                      <a:lnTo>
                        <a:pt x="126" y="203"/>
                      </a:lnTo>
                      <a:lnTo>
                        <a:pt x="127" y="204"/>
                      </a:lnTo>
                      <a:lnTo>
                        <a:pt x="127" y="229"/>
                      </a:lnTo>
                      <a:lnTo>
                        <a:pt x="126" y="235"/>
                      </a:lnTo>
                      <a:lnTo>
                        <a:pt x="126" y="242"/>
                      </a:lnTo>
                      <a:lnTo>
                        <a:pt x="125" y="247"/>
                      </a:lnTo>
                      <a:lnTo>
                        <a:pt x="124" y="250"/>
                      </a:lnTo>
                      <a:lnTo>
                        <a:pt x="123" y="252"/>
                      </a:lnTo>
                      <a:lnTo>
                        <a:pt x="120" y="259"/>
                      </a:lnTo>
                      <a:lnTo>
                        <a:pt x="117" y="268"/>
                      </a:lnTo>
                      <a:lnTo>
                        <a:pt x="116" y="272"/>
                      </a:lnTo>
                      <a:lnTo>
                        <a:pt x="116" y="276"/>
                      </a:lnTo>
                      <a:lnTo>
                        <a:pt x="115" y="280"/>
                      </a:lnTo>
                      <a:lnTo>
                        <a:pt x="116" y="285"/>
                      </a:lnTo>
                      <a:lnTo>
                        <a:pt x="117" y="290"/>
                      </a:lnTo>
                      <a:lnTo>
                        <a:pt x="118" y="295"/>
                      </a:lnTo>
                      <a:lnTo>
                        <a:pt x="123" y="307"/>
                      </a:lnTo>
                      <a:lnTo>
                        <a:pt x="124" y="312"/>
                      </a:lnTo>
                      <a:lnTo>
                        <a:pt x="125" y="314"/>
                      </a:lnTo>
                      <a:lnTo>
                        <a:pt x="125" y="316"/>
                      </a:lnTo>
                      <a:lnTo>
                        <a:pt x="125" y="318"/>
                      </a:lnTo>
                      <a:lnTo>
                        <a:pt x="124" y="319"/>
                      </a:lnTo>
                      <a:lnTo>
                        <a:pt x="123" y="320"/>
                      </a:lnTo>
                      <a:lnTo>
                        <a:pt x="121" y="321"/>
                      </a:lnTo>
                      <a:lnTo>
                        <a:pt x="117" y="321"/>
                      </a:lnTo>
                      <a:lnTo>
                        <a:pt x="113" y="320"/>
                      </a:lnTo>
                      <a:lnTo>
                        <a:pt x="108" y="319"/>
                      </a:lnTo>
                      <a:lnTo>
                        <a:pt x="103" y="318"/>
                      </a:lnTo>
                      <a:lnTo>
                        <a:pt x="83" y="311"/>
                      </a:lnTo>
                      <a:lnTo>
                        <a:pt x="78" y="310"/>
                      </a:lnTo>
                      <a:lnTo>
                        <a:pt x="73" y="309"/>
                      </a:lnTo>
                      <a:lnTo>
                        <a:pt x="62" y="309"/>
                      </a:lnTo>
                      <a:lnTo>
                        <a:pt x="52" y="311"/>
                      </a:lnTo>
                      <a:lnTo>
                        <a:pt x="46" y="312"/>
                      </a:lnTo>
                      <a:lnTo>
                        <a:pt x="41" y="313"/>
                      </a:lnTo>
                      <a:lnTo>
                        <a:pt x="36" y="315"/>
                      </a:lnTo>
                      <a:lnTo>
                        <a:pt x="31" y="315"/>
                      </a:lnTo>
                      <a:lnTo>
                        <a:pt x="27" y="314"/>
                      </a:lnTo>
                      <a:lnTo>
                        <a:pt x="25" y="313"/>
                      </a:lnTo>
                      <a:lnTo>
                        <a:pt x="23" y="313"/>
                      </a:lnTo>
                      <a:lnTo>
                        <a:pt x="22" y="312"/>
                      </a:lnTo>
                      <a:lnTo>
                        <a:pt x="20" y="310"/>
                      </a:lnTo>
                      <a:lnTo>
                        <a:pt x="18" y="308"/>
                      </a:lnTo>
                      <a:lnTo>
                        <a:pt x="15" y="305"/>
                      </a:lnTo>
                      <a:lnTo>
                        <a:pt x="13" y="301"/>
                      </a:lnTo>
                      <a:lnTo>
                        <a:pt x="12" y="298"/>
                      </a:lnTo>
                      <a:lnTo>
                        <a:pt x="10" y="294"/>
                      </a:lnTo>
                      <a:lnTo>
                        <a:pt x="8" y="290"/>
                      </a:lnTo>
                      <a:lnTo>
                        <a:pt x="6" y="285"/>
                      </a:lnTo>
                      <a:lnTo>
                        <a:pt x="5" y="278"/>
                      </a:lnTo>
                      <a:lnTo>
                        <a:pt x="5" y="269"/>
                      </a:lnTo>
                      <a:lnTo>
                        <a:pt x="6" y="263"/>
                      </a:lnTo>
                      <a:lnTo>
                        <a:pt x="7" y="257"/>
                      </a:lnTo>
                      <a:lnTo>
                        <a:pt x="9" y="242"/>
                      </a:lnTo>
                      <a:lnTo>
                        <a:pt x="14" y="216"/>
                      </a:lnTo>
                      <a:lnTo>
                        <a:pt x="17" y="203"/>
                      </a:lnTo>
                      <a:lnTo>
                        <a:pt x="17" y="199"/>
                      </a:lnTo>
                      <a:lnTo>
                        <a:pt x="17" y="195"/>
                      </a:lnTo>
                      <a:lnTo>
                        <a:pt x="15" y="190"/>
                      </a:lnTo>
                      <a:lnTo>
                        <a:pt x="13" y="184"/>
                      </a:lnTo>
                      <a:lnTo>
                        <a:pt x="9" y="173"/>
                      </a:lnTo>
                      <a:lnTo>
                        <a:pt x="8" y="169"/>
                      </a:lnTo>
                      <a:lnTo>
                        <a:pt x="7" y="166"/>
                      </a:lnTo>
                      <a:lnTo>
                        <a:pt x="6" y="162"/>
                      </a:lnTo>
                      <a:lnTo>
                        <a:pt x="6" y="157"/>
                      </a:lnTo>
                      <a:lnTo>
                        <a:pt x="8" y="138"/>
                      </a:lnTo>
                      <a:lnTo>
                        <a:pt x="11" y="117"/>
                      </a:lnTo>
                      <a:lnTo>
                        <a:pt x="14" y="101"/>
                      </a:lnTo>
                      <a:lnTo>
                        <a:pt x="16" y="87"/>
                      </a:lnTo>
                      <a:lnTo>
                        <a:pt x="17" y="81"/>
                      </a:lnTo>
                      <a:lnTo>
                        <a:pt x="17" y="74"/>
                      </a:lnTo>
                      <a:lnTo>
                        <a:pt x="16" y="70"/>
                      </a:lnTo>
                      <a:lnTo>
                        <a:pt x="15" y="66"/>
                      </a:lnTo>
                      <a:lnTo>
                        <a:pt x="14" y="63"/>
                      </a:lnTo>
                      <a:lnTo>
                        <a:pt x="13" y="59"/>
                      </a:lnTo>
                      <a:lnTo>
                        <a:pt x="10" y="52"/>
                      </a:lnTo>
                      <a:lnTo>
                        <a:pt x="7" y="46"/>
                      </a:lnTo>
                      <a:lnTo>
                        <a:pt x="4" y="39"/>
                      </a:lnTo>
                      <a:lnTo>
                        <a:pt x="2" y="33"/>
                      </a:lnTo>
                      <a:lnTo>
                        <a:pt x="1" y="29"/>
                      </a:lnTo>
                      <a:lnTo>
                        <a:pt x="0" y="26"/>
                      </a:lnTo>
                      <a:lnTo>
                        <a:pt x="1" y="23"/>
                      </a:lnTo>
                      <a:lnTo>
                        <a:pt x="1" y="2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7" name="Freeform 37"/>
                <p:cNvSpPr/>
                <p:nvPr/>
              </p:nvSpPr>
              <p:spPr bwMode="auto">
                <a:xfrm>
                  <a:off x="1193" y="2340"/>
                  <a:ext cx="120" cy="33"/>
                </a:xfrm>
                <a:custGeom>
                  <a:avLst/>
                  <a:gdLst>
                    <a:gd name="T0" fmla="*/ 12 w 120"/>
                    <a:gd name="T1" fmla="*/ 8 h 33"/>
                    <a:gd name="T2" fmla="*/ 20 w 120"/>
                    <a:gd name="T3" fmla="*/ 4 h 33"/>
                    <a:gd name="T4" fmla="*/ 26 w 120"/>
                    <a:gd name="T5" fmla="*/ 2 h 33"/>
                    <a:gd name="T6" fmla="*/ 31 w 120"/>
                    <a:gd name="T7" fmla="*/ 1 h 33"/>
                    <a:gd name="T8" fmla="*/ 35 w 120"/>
                    <a:gd name="T9" fmla="*/ 0 h 33"/>
                    <a:gd name="T10" fmla="*/ 39 w 120"/>
                    <a:gd name="T11" fmla="*/ 0 h 33"/>
                    <a:gd name="T12" fmla="*/ 44 w 120"/>
                    <a:gd name="T13" fmla="*/ 1 h 33"/>
                    <a:gd name="T14" fmla="*/ 55 w 120"/>
                    <a:gd name="T15" fmla="*/ 3 h 33"/>
                    <a:gd name="T16" fmla="*/ 61 w 120"/>
                    <a:gd name="T17" fmla="*/ 4 h 33"/>
                    <a:gd name="T18" fmla="*/ 67 w 120"/>
                    <a:gd name="T19" fmla="*/ 5 h 33"/>
                    <a:gd name="T20" fmla="*/ 79 w 120"/>
                    <a:gd name="T21" fmla="*/ 6 h 33"/>
                    <a:gd name="T22" fmla="*/ 92 w 120"/>
                    <a:gd name="T23" fmla="*/ 7 h 33"/>
                    <a:gd name="T24" fmla="*/ 104 w 120"/>
                    <a:gd name="T25" fmla="*/ 7 h 33"/>
                    <a:gd name="T26" fmla="*/ 107 w 120"/>
                    <a:gd name="T27" fmla="*/ 7 h 33"/>
                    <a:gd name="T28" fmla="*/ 110 w 120"/>
                    <a:gd name="T29" fmla="*/ 8 h 33"/>
                    <a:gd name="T30" fmla="*/ 115 w 120"/>
                    <a:gd name="T31" fmla="*/ 10 h 33"/>
                    <a:gd name="T32" fmla="*/ 116 w 120"/>
                    <a:gd name="T33" fmla="*/ 11 h 33"/>
                    <a:gd name="T34" fmla="*/ 118 w 120"/>
                    <a:gd name="T35" fmla="*/ 13 h 33"/>
                    <a:gd name="T36" fmla="*/ 119 w 120"/>
                    <a:gd name="T37" fmla="*/ 14 h 33"/>
                    <a:gd name="T38" fmla="*/ 120 w 120"/>
                    <a:gd name="T39" fmla="*/ 16 h 33"/>
                    <a:gd name="T40" fmla="*/ 120 w 120"/>
                    <a:gd name="T41" fmla="*/ 18 h 33"/>
                    <a:gd name="T42" fmla="*/ 120 w 120"/>
                    <a:gd name="T43" fmla="*/ 20 h 33"/>
                    <a:gd name="T44" fmla="*/ 119 w 120"/>
                    <a:gd name="T45" fmla="*/ 22 h 33"/>
                    <a:gd name="T46" fmla="*/ 119 w 120"/>
                    <a:gd name="T47" fmla="*/ 24 h 33"/>
                    <a:gd name="T48" fmla="*/ 117 w 120"/>
                    <a:gd name="T49" fmla="*/ 25 h 33"/>
                    <a:gd name="T50" fmla="*/ 116 w 120"/>
                    <a:gd name="T51" fmla="*/ 27 h 33"/>
                    <a:gd name="T52" fmla="*/ 114 w 120"/>
                    <a:gd name="T53" fmla="*/ 29 h 33"/>
                    <a:gd name="T54" fmla="*/ 112 w 120"/>
                    <a:gd name="T55" fmla="*/ 30 h 33"/>
                    <a:gd name="T56" fmla="*/ 106 w 120"/>
                    <a:gd name="T57" fmla="*/ 31 h 33"/>
                    <a:gd name="T58" fmla="*/ 101 w 120"/>
                    <a:gd name="T59" fmla="*/ 33 h 33"/>
                    <a:gd name="T60" fmla="*/ 95 w 120"/>
                    <a:gd name="T61" fmla="*/ 33 h 33"/>
                    <a:gd name="T62" fmla="*/ 88 w 120"/>
                    <a:gd name="T63" fmla="*/ 33 h 33"/>
                    <a:gd name="T64" fmla="*/ 76 w 120"/>
                    <a:gd name="T65" fmla="*/ 32 h 33"/>
                    <a:gd name="T66" fmla="*/ 63 w 120"/>
                    <a:gd name="T67" fmla="*/ 31 h 33"/>
                    <a:gd name="T68" fmla="*/ 49 w 120"/>
                    <a:gd name="T69" fmla="*/ 31 h 33"/>
                    <a:gd name="T70" fmla="*/ 32 w 120"/>
                    <a:gd name="T71" fmla="*/ 31 h 33"/>
                    <a:gd name="T72" fmla="*/ 24 w 120"/>
                    <a:gd name="T73" fmla="*/ 30 h 33"/>
                    <a:gd name="T74" fmla="*/ 17 w 120"/>
                    <a:gd name="T75" fmla="*/ 29 h 33"/>
                    <a:gd name="T76" fmla="*/ 15 w 120"/>
                    <a:gd name="T77" fmla="*/ 28 h 33"/>
                    <a:gd name="T78" fmla="*/ 12 w 120"/>
                    <a:gd name="T79" fmla="*/ 27 h 33"/>
                    <a:gd name="T80" fmla="*/ 11 w 120"/>
                    <a:gd name="T81" fmla="*/ 25 h 33"/>
                    <a:gd name="T82" fmla="*/ 10 w 120"/>
                    <a:gd name="T83" fmla="*/ 23 h 33"/>
                    <a:gd name="T84" fmla="*/ 9 w 120"/>
                    <a:gd name="T85" fmla="*/ 21 h 33"/>
                    <a:gd name="T86" fmla="*/ 8 w 120"/>
                    <a:gd name="T87" fmla="*/ 20 h 33"/>
                    <a:gd name="T88" fmla="*/ 5 w 120"/>
                    <a:gd name="T89" fmla="*/ 18 h 33"/>
                    <a:gd name="T90" fmla="*/ 1 w 120"/>
                    <a:gd name="T91" fmla="*/ 15 h 33"/>
                    <a:gd name="T92" fmla="*/ 0 w 120"/>
                    <a:gd name="T93" fmla="*/ 15 h 33"/>
                    <a:gd name="T94" fmla="*/ 1 w 120"/>
                    <a:gd name="T95" fmla="*/ 13 h 33"/>
                    <a:gd name="T96" fmla="*/ 12 w 120"/>
                    <a:gd name="T97" fmla="*/ 8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 h="33">
                      <a:moveTo>
                        <a:pt x="12" y="8"/>
                      </a:moveTo>
                      <a:lnTo>
                        <a:pt x="20" y="4"/>
                      </a:lnTo>
                      <a:lnTo>
                        <a:pt x="26" y="2"/>
                      </a:lnTo>
                      <a:lnTo>
                        <a:pt x="31" y="1"/>
                      </a:lnTo>
                      <a:lnTo>
                        <a:pt x="35" y="0"/>
                      </a:lnTo>
                      <a:lnTo>
                        <a:pt x="39" y="0"/>
                      </a:lnTo>
                      <a:lnTo>
                        <a:pt x="44" y="1"/>
                      </a:lnTo>
                      <a:lnTo>
                        <a:pt x="55" y="3"/>
                      </a:lnTo>
                      <a:lnTo>
                        <a:pt x="61" y="4"/>
                      </a:lnTo>
                      <a:lnTo>
                        <a:pt x="67" y="5"/>
                      </a:lnTo>
                      <a:lnTo>
                        <a:pt x="79" y="6"/>
                      </a:lnTo>
                      <a:lnTo>
                        <a:pt x="92" y="7"/>
                      </a:lnTo>
                      <a:lnTo>
                        <a:pt x="104" y="7"/>
                      </a:lnTo>
                      <a:lnTo>
                        <a:pt x="107" y="7"/>
                      </a:lnTo>
                      <a:lnTo>
                        <a:pt x="110" y="8"/>
                      </a:lnTo>
                      <a:lnTo>
                        <a:pt x="115" y="10"/>
                      </a:lnTo>
                      <a:lnTo>
                        <a:pt x="116" y="11"/>
                      </a:lnTo>
                      <a:lnTo>
                        <a:pt x="118" y="13"/>
                      </a:lnTo>
                      <a:lnTo>
                        <a:pt x="119" y="14"/>
                      </a:lnTo>
                      <a:lnTo>
                        <a:pt x="120" y="16"/>
                      </a:lnTo>
                      <a:lnTo>
                        <a:pt x="120" y="18"/>
                      </a:lnTo>
                      <a:lnTo>
                        <a:pt x="120" y="20"/>
                      </a:lnTo>
                      <a:lnTo>
                        <a:pt x="119" y="22"/>
                      </a:lnTo>
                      <a:lnTo>
                        <a:pt x="119" y="24"/>
                      </a:lnTo>
                      <a:lnTo>
                        <a:pt x="117" y="25"/>
                      </a:lnTo>
                      <a:lnTo>
                        <a:pt x="116" y="27"/>
                      </a:lnTo>
                      <a:lnTo>
                        <a:pt x="114" y="29"/>
                      </a:lnTo>
                      <a:lnTo>
                        <a:pt x="112" y="30"/>
                      </a:lnTo>
                      <a:lnTo>
                        <a:pt x="106" y="31"/>
                      </a:lnTo>
                      <a:lnTo>
                        <a:pt x="101" y="33"/>
                      </a:lnTo>
                      <a:lnTo>
                        <a:pt x="95" y="33"/>
                      </a:lnTo>
                      <a:lnTo>
                        <a:pt x="88" y="33"/>
                      </a:lnTo>
                      <a:lnTo>
                        <a:pt x="76" y="32"/>
                      </a:lnTo>
                      <a:lnTo>
                        <a:pt x="63" y="31"/>
                      </a:lnTo>
                      <a:lnTo>
                        <a:pt x="49" y="31"/>
                      </a:lnTo>
                      <a:lnTo>
                        <a:pt x="32" y="31"/>
                      </a:lnTo>
                      <a:lnTo>
                        <a:pt x="24" y="30"/>
                      </a:lnTo>
                      <a:lnTo>
                        <a:pt x="17" y="29"/>
                      </a:lnTo>
                      <a:lnTo>
                        <a:pt x="15" y="28"/>
                      </a:lnTo>
                      <a:lnTo>
                        <a:pt x="12" y="27"/>
                      </a:lnTo>
                      <a:lnTo>
                        <a:pt x="11" y="25"/>
                      </a:lnTo>
                      <a:lnTo>
                        <a:pt x="10" y="23"/>
                      </a:lnTo>
                      <a:lnTo>
                        <a:pt x="9" y="21"/>
                      </a:lnTo>
                      <a:lnTo>
                        <a:pt x="8" y="20"/>
                      </a:lnTo>
                      <a:lnTo>
                        <a:pt x="5" y="18"/>
                      </a:lnTo>
                      <a:lnTo>
                        <a:pt x="1" y="15"/>
                      </a:lnTo>
                      <a:lnTo>
                        <a:pt x="0" y="15"/>
                      </a:lnTo>
                      <a:lnTo>
                        <a:pt x="1" y="13"/>
                      </a:lnTo>
                      <a:lnTo>
                        <a:pt x="12" y="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8" name="Freeform 38"/>
                <p:cNvSpPr/>
                <p:nvPr/>
              </p:nvSpPr>
              <p:spPr bwMode="auto">
                <a:xfrm>
                  <a:off x="1180" y="2385"/>
                  <a:ext cx="131" cy="73"/>
                </a:xfrm>
                <a:custGeom>
                  <a:avLst/>
                  <a:gdLst>
                    <a:gd name="T0" fmla="*/ 1 w 131"/>
                    <a:gd name="T1" fmla="*/ 71 h 73"/>
                    <a:gd name="T2" fmla="*/ 0 w 131"/>
                    <a:gd name="T3" fmla="*/ 58 h 73"/>
                    <a:gd name="T4" fmla="*/ 3 w 131"/>
                    <a:gd name="T5" fmla="*/ 38 h 73"/>
                    <a:gd name="T6" fmla="*/ 7 w 131"/>
                    <a:gd name="T7" fmla="*/ 26 h 73"/>
                    <a:gd name="T8" fmla="*/ 9 w 131"/>
                    <a:gd name="T9" fmla="*/ 24 h 73"/>
                    <a:gd name="T10" fmla="*/ 10 w 131"/>
                    <a:gd name="T11" fmla="*/ 30 h 73"/>
                    <a:gd name="T12" fmla="*/ 11 w 131"/>
                    <a:gd name="T13" fmla="*/ 32 h 73"/>
                    <a:gd name="T14" fmla="*/ 14 w 131"/>
                    <a:gd name="T15" fmla="*/ 30 h 73"/>
                    <a:gd name="T16" fmla="*/ 23 w 131"/>
                    <a:gd name="T17" fmla="*/ 17 h 73"/>
                    <a:gd name="T18" fmla="*/ 32 w 131"/>
                    <a:gd name="T19" fmla="*/ 8 h 73"/>
                    <a:gd name="T20" fmla="*/ 42 w 131"/>
                    <a:gd name="T21" fmla="*/ 3 h 73"/>
                    <a:gd name="T22" fmla="*/ 52 w 131"/>
                    <a:gd name="T23" fmla="*/ 1 h 73"/>
                    <a:gd name="T24" fmla="*/ 69 w 131"/>
                    <a:gd name="T25" fmla="*/ 0 h 73"/>
                    <a:gd name="T26" fmla="*/ 81 w 131"/>
                    <a:gd name="T27" fmla="*/ 2 h 73"/>
                    <a:gd name="T28" fmla="*/ 88 w 131"/>
                    <a:gd name="T29" fmla="*/ 1 h 73"/>
                    <a:gd name="T30" fmla="*/ 103 w 131"/>
                    <a:gd name="T31" fmla="*/ 0 h 73"/>
                    <a:gd name="T32" fmla="*/ 110 w 131"/>
                    <a:gd name="T33" fmla="*/ 0 h 73"/>
                    <a:gd name="T34" fmla="*/ 114 w 131"/>
                    <a:gd name="T35" fmla="*/ 2 h 73"/>
                    <a:gd name="T36" fmla="*/ 118 w 131"/>
                    <a:gd name="T37" fmla="*/ 7 h 73"/>
                    <a:gd name="T38" fmla="*/ 123 w 131"/>
                    <a:gd name="T39" fmla="*/ 16 h 73"/>
                    <a:gd name="T40" fmla="*/ 126 w 131"/>
                    <a:gd name="T41" fmla="*/ 29 h 73"/>
                    <a:gd name="T42" fmla="*/ 129 w 131"/>
                    <a:gd name="T43" fmla="*/ 34 h 73"/>
                    <a:gd name="T44" fmla="*/ 130 w 131"/>
                    <a:gd name="T45" fmla="*/ 38 h 73"/>
                    <a:gd name="T46" fmla="*/ 116 w 131"/>
                    <a:gd name="T47" fmla="*/ 37 h 73"/>
                    <a:gd name="T48" fmla="*/ 101 w 131"/>
                    <a:gd name="T49" fmla="*/ 33 h 73"/>
                    <a:gd name="T50" fmla="*/ 90 w 131"/>
                    <a:gd name="T51" fmla="*/ 31 h 73"/>
                    <a:gd name="T52" fmla="*/ 81 w 131"/>
                    <a:gd name="T53" fmla="*/ 31 h 73"/>
                    <a:gd name="T54" fmla="*/ 70 w 131"/>
                    <a:gd name="T55" fmla="*/ 37 h 73"/>
                    <a:gd name="T56" fmla="*/ 55 w 131"/>
                    <a:gd name="T57" fmla="*/ 46 h 73"/>
                    <a:gd name="T58" fmla="*/ 48 w 131"/>
                    <a:gd name="T59" fmla="*/ 48 h 73"/>
                    <a:gd name="T60" fmla="*/ 44 w 131"/>
                    <a:gd name="T61" fmla="*/ 46 h 73"/>
                    <a:gd name="T62" fmla="*/ 43 w 131"/>
                    <a:gd name="T63" fmla="*/ 37 h 73"/>
                    <a:gd name="T64" fmla="*/ 42 w 131"/>
                    <a:gd name="T65" fmla="*/ 23 h 73"/>
                    <a:gd name="T66" fmla="*/ 42 w 131"/>
                    <a:gd name="T67" fmla="*/ 18 h 73"/>
                    <a:gd name="T68" fmla="*/ 40 w 131"/>
                    <a:gd name="T69" fmla="*/ 18 h 73"/>
                    <a:gd name="T70" fmla="*/ 37 w 131"/>
                    <a:gd name="T71" fmla="*/ 21 h 73"/>
                    <a:gd name="T72" fmla="*/ 33 w 131"/>
                    <a:gd name="T73" fmla="*/ 30 h 73"/>
                    <a:gd name="T74" fmla="*/ 31 w 131"/>
                    <a:gd name="T75" fmla="*/ 37 h 73"/>
                    <a:gd name="T76" fmla="*/ 30 w 131"/>
                    <a:gd name="T77" fmla="*/ 44 h 73"/>
                    <a:gd name="T78" fmla="*/ 26 w 131"/>
                    <a:gd name="T79" fmla="*/ 51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 h="73">
                      <a:moveTo>
                        <a:pt x="2" y="73"/>
                      </a:moveTo>
                      <a:lnTo>
                        <a:pt x="1" y="71"/>
                      </a:lnTo>
                      <a:lnTo>
                        <a:pt x="0" y="66"/>
                      </a:lnTo>
                      <a:lnTo>
                        <a:pt x="0" y="58"/>
                      </a:lnTo>
                      <a:lnTo>
                        <a:pt x="1" y="49"/>
                      </a:lnTo>
                      <a:lnTo>
                        <a:pt x="3" y="38"/>
                      </a:lnTo>
                      <a:lnTo>
                        <a:pt x="6" y="29"/>
                      </a:lnTo>
                      <a:lnTo>
                        <a:pt x="7" y="26"/>
                      </a:lnTo>
                      <a:lnTo>
                        <a:pt x="8" y="24"/>
                      </a:lnTo>
                      <a:lnTo>
                        <a:pt x="9" y="24"/>
                      </a:lnTo>
                      <a:lnTo>
                        <a:pt x="9" y="26"/>
                      </a:lnTo>
                      <a:lnTo>
                        <a:pt x="10" y="30"/>
                      </a:lnTo>
                      <a:lnTo>
                        <a:pt x="10" y="31"/>
                      </a:lnTo>
                      <a:lnTo>
                        <a:pt x="11" y="32"/>
                      </a:lnTo>
                      <a:lnTo>
                        <a:pt x="12" y="32"/>
                      </a:lnTo>
                      <a:lnTo>
                        <a:pt x="14" y="30"/>
                      </a:lnTo>
                      <a:lnTo>
                        <a:pt x="18" y="24"/>
                      </a:lnTo>
                      <a:lnTo>
                        <a:pt x="23" y="17"/>
                      </a:lnTo>
                      <a:lnTo>
                        <a:pt x="28" y="12"/>
                      </a:lnTo>
                      <a:lnTo>
                        <a:pt x="32" y="8"/>
                      </a:lnTo>
                      <a:lnTo>
                        <a:pt x="38" y="5"/>
                      </a:lnTo>
                      <a:lnTo>
                        <a:pt x="42" y="3"/>
                      </a:lnTo>
                      <a:lnTo>
                        <a:pt x="47" y="2"/>
                      </a:lnTo>
                      <a:lnTo>
                        <a:pt x="52" y="1"/>
                      </a:lnTo>
                      <a:lnTo>
                        <a:pt x="57" y="0"/>
                      </a:lnTo>
                      <a:lnTo>
                        <a:pt x="69" y="0"/>
                      </a:lnTo>
                      <a:lnTo>
                        <a:pt x="79" y="1"/>
                      </a:lnTo>
                      <a:lnTo>
                        <a:pt x="81" y="2"/>
                      </a:lnTo>
                      <a:lnTo>
                        <a:pt x="83" y="2"/>
                      </a:lnTo>
                      <a:lnTo>
                        <a:pt x="88" y="1"/>
                      </a:lnTo>
                      <a:lnTo>
                        <a:pt x="98" y="0"/>
                      </a:lnTo>
                      <a:lnTo>
                        <a:pt x="103" y="0"/>
                      </a:lnTo>
                      <a:lnTo>
                        <a:pt x="108" y="0"/>
                      </a:lnTo>
                      <a:lnTo>
                        <a:pt x="110" y="0"/>
                      </a:lnTo>
                      <a:lnTo>
                        <a:pt x="112" y="1"/>
                      </a:lnTo>
                      <a:lnTo>
                        <a:pt x="114" y="2"/>
                      </a:lnTo>
                      <a:lnTo>
                        <a:pt x="116" y="4"/>
                      </a:lnTo>
                      <a:lnTo>
                        <a:pt x="118" y="7"/>
                      </a:lnTo>
                      <a:lnTo>
                        <a:pt x="120" y="10"/>
                      </a:lnTo>
                      <a:lnTo>
                        <a:pt x="123" y="16"/>
                      </a:lnTo>
                      <a:lnTo>
                        <a:pt x="124" y="22"/>
                      </a:lnTo>
                      <a:lnTo>
                        <a:pt x="126" y="29"/>
                      </a:lnTo>
                      <a:lnTo>
                        <a:pt x="127" y="32"/>
                      </a:lnTo>
                      <a:lnTo>
                        <a:pt x="129" y="34"/>
                      </a:lnTo>
                      <a:lnTo>
                        <a:pt x="131" y="38"/>
                      </a:lnTo>
                      <a:lnTo>
                        <a:pt x="130" y="38"/>
                      </a:lnTo>
                      <a:lnTo>
                        <a:pt x="128" y="38"/>
                      </a:lnTo>
                      <a:lnTo>
                        <a:pt x="116" y="37"/>
                      </a:lnTo>
                      <a:lnTo>
                        <a:pt x="108" y="35"/>
                      </a:lnTo>
                      <a:lnTo>
                        <a:pt x="101" y="33"/>
                      </a:lnTo>
                      <a:lnTo>
                        <a:pt x="96" y="32"/>
                      </a:lnTo>
                      <a:lnTo>
                        <a:pt x="90" y="31"/>
                      </a:lnTo>
                      <a:lnTo>
                        <a:pt x="85" y="31"/>
                      </a:lnTo>
                      <a:lnTo>
                        <a:pt x="81" y="31"/>
                      </a:lnTo>
                      <a:lnTo>
                        <a:pt x="75" y="33"/>
                      </a:lnTo>
                      <a:lnTo>
                        <a:pt x="70" y="37"/>
                      </a:lnTo>
                      <a:lnTo>
                        <a:pt x="59" y="44"/>
                      </a:lnTo>
                      <a:lnTo>
                        <a:pt x="55" y="46"/>
                      </a:lnTo>
                      <a:lnTo>
                        <a:pt x="51" y="48"/>
                      </a:lnTo>
                      <a:lnTo>
                        <a:pt x="48" y="48"/>
                      </a:lnTo>
                      <a:lnTo>
                        <a:pt x="46" y="48"/>
                      </a:lnTo>
                      <a:lnTo>
                        <a:pt x="44" y="46"/>
                      </a:lnTo>
                      <a:lnTo>
                        <a:pt x="43" y="42"/>
                      </a:lnTo>
                      <a:lnTo>
                        <a:pt x="43" y="37"/>
                      </a:lnTo>
                      <a:lnTo>
                        <a:pt x="43" y="32"/>
                      </a:lnTo>
                      <a:lnTo>
                        <a:pt x="42" y="23"/>
                      </a:lnTo>
                      <a:lnTo>
                        <a:pt x="42" y="19"/>
                      </a:lnTo>
                      <a:lnTo>
                        <a:pt x="42" y="18"/>
                      </a:lnTo>
                      <a:lnTo>
                        <a:pt x="41" y="18"/>
                      </a:lnTo>
                      <a:lnTo>
                        <a:pt x="40" y="18"/>
                      </a:lnTo>
                      <a:lnTo>
                        <a:pt x="39" y="18"/>
                      </a:lnTo>
                      <a:lnTo>
                        <a:pt x="37" y="21"/>
                      </a:lnTo>
                      <a:lnTo>
                        <a:pt x="34" y="26"/>
                      </a:lnTo>
                      <a:lnTo>
                        <a:pt x="33" y="30"/>
                      </a:lnTo>
                      <a:lnTo>
                        <a:pt x="32" y="34"/>
                      </a:lnTo>
                      <a:lnTo>
                        <a:pt x="31" y="37"/>
                      </a:lnTo>
                      <a:lnTo>
                        <a:pt x="31" y="41"/>
                      </a:lnTo>
                      <a:lnTo>
                        <a:pt x="30" y="44"/>
                      </a:lnTo>
                      <a:lnTo>
                        <a:pt x="28" y="48"/>
                      </a:lnTo>
                      <a:lnTo>
                        <a:pt x="26" y="51"/>
                      </a:lnTo>
                      <a:lnTo>
                        <a:pt x="2" y="73"/>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19" name="Freeform 39"/>
                <p:cNvSpPr/>
                <p:nvPr/>
              </p:nvSpPr>
              <p:spPr bwMode="auto">
                <a:xfrm>
                  <a:off x="1150" y="2550"/>
                  <a:ext cx="248" cy="29"/>
                </a:xfrm>
                <a:custGeom>
                  <a:avLst/>
                  <a:gdLst>
                    <a:gd name="T0" fmla="*/ 0 w 248"/>
                    <a:gd name="T1" fmla="*/ 9 h 29"/>
                    <a:gd name="T2" fmla="*/ 2 w 248"/>
                    <a:gd name="T3" fmla="*/ 7 h 29"/>
                    <a:gd name="T4" fmla="*/ 8 w 248"/>
                    <a:gd name="T5" fmla="*/ 4 h 29"/>
                    <a:gd name="T6" fmla="*/ 18 w 248"/>
                    <a:gd name="T7" fmla="*/ 3 h 29"/>
                    <a:gd name="T8" fmla="*/ 57 w 248"/>
                    <a:gd name="T9" fmla="*/ 3 h 29"/>
                    <a:gd name="T10" fmla="*/ 82 w 248"/>
                    <a:gd name="T11" fmla="*/ 3 h 29"/>
                    <a:gd name="T12" fmla="*/ 107 w 248"/>
                    <a:gd name="T13" fmla="*/ 1 h 29"/>
                    <a:gd name="T14" fmla="*/ 143 w 248"/>
                    <a:gd name="T15" fmla="*/ 0 h 29"/>
                    <a:gd name="T16" fmla="*/ 192 w 248"/>
                    <a:gd name="T17" fmla="*/ 3 h 29"/>
                    <a:gd name="T18" fmla="*/ 227 w 248"/>
                    <a:gd name="T19" fmla="*/ 7 h 29"/>
                    <a:gd name="T20" fmla="*/ 243 w 248"/>
                    <a:gd name="T21" fmla="*/ 11 h 29"/>
                    <a:gd name="T22" fmla="*/ 247 w 248"/>
                    <a:gd name="T23" fmla="*/ 14 h 29"/>
                    <a:gd name="T24" fmla="*/ 248 w 248"/>
                    <a:gd name="T25" fmla="*/ 20 h 29"/>
                    <a:gd name="T26" fmla="*/ 247 w 248"/>
                    <a:gd name="T27" fmla="*/ 25 h 29"/>
                    <a:gd name="T28" fmla="*/ 244 w 248"/>
                    <a:gd name="T29" fmla="*/ 29 h 29"/>
                    <a:gd name="T30" fmla="*/ 239 w 248"/>
                    <a:gd name="T31" fmla="*/ 29 h 29"/>
                    <a:gd name="T32" fmla="*/ 234 w 248"/>
                    <a:gd name="T33" fmla="*/ 26 h 29"/>
                    <a:gd name="T34" fmla="*/ 223 w 248"/>
                    <a:gd name="T35" fmla="*/ 18 h 29"/>
                    <a:gd name="T36" fmla="*/ 212 w 248"/>
                    <a:gd name="T37" fmla="*/ 14 h 29"/>
                    <a:gd name="T38" fmla="*/ 203 w 248"/>
                    <a:gd name="T39" fmla="*/ 13 h 29"/>
                    <a:gd name="T40" fmla="*/ 190 w 248"/>
                    <a:gd name="T41" fmla="*/ 16 h 29"/>
                    <a:gd name="T42" fmla="*/ 176 w 248"/>
                    <a:gd name="T43" fmla="*/ 21 h 29"/>
                    <a:gd name="T44" fmla="*/ 167 w 248"/>
                    <a:gd name="T45" fmla="*/ 22 h 29"/>
                    <a:gd name="T46" fmla="*/ 154 w 248"/>
                    <a:gd name="T47" fmla="*/ 20 h 29"/>
                    <a:gd name="T48" fmla="*/ 129 w 248"/>
                    <a:gd name="T49" fmla="*/ 17 h 29"/>
                    <a:gd name="T50" fmla="*/ 116 w 248"/>
                    <a:gd name="T51" fmla="*/ 17 h 29"/>
                    <a:gd name="T52" fmla="*/ 103 w 248"/>
                    <a:gd name="T53" fmla="*/ 22 h 29"/>
                    <a:gd name="T54" fmla="*/ 92 w 248"/>
                    <a:gd name="T55" fmla="*/ 24 h 29"/>
                    <a:gd name="T56" fmla="*/ 86 w 248"/>
                    <a:gd name="T57" fmla="*/ 24 h 29"/>
                    <a:gd name="T58" fmla="*/ 80 w 248"/>
                    <a:gd name="T59" fmla="*/ 22 h 29"/>
                    <a:gd name="T60" fmla="*/ 61 w 248"/>
                    <a:gd name="T61" fmla="*/ 16 h 29"/>
                    <a:gd name="T62" fmla="*/ 44 w 248"/>
                    <a:gd name="T63" fmla="*/ 14 h 29"/>
                    <a:gd name="T64" fmla="*/ 23 w 248"/>
                    <a:gd name="T65" fmla="*/ 16 h 29"/>
                    <a:gd name="T66" fmla="*/ 8 w 248"/>
                    <a:gd name="T67" fmla="*/ 16 h 29"/>
                    <a:gd name="T68" fmla="*/ 3 w 248"/>
                    <a:gd name="T69" fmla="*/ 14 h 29"/>
                    <a:gd name="T70" fmla="*/ 0 w 248"/>
                    <a:gd name="T71" fmla="*/ 11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8" h="29">
                      <a:moveTo>
                        <a:pt x="0" y="11"/>
                      </a:moveTo>
                      <a:lnTo>
                        <a:pt x="0" y="9"/>
                      </a:lnTo>
                      <a:lnTo>
                        <a:pt x="1" y="8"/>
                      </a:lnTo>
                      <a:lnTo>
                        <a:pt x="2" y="7"/>
                      </a:lnTo>
                      <a:lnTo>
                        <a:pt x="4" y="5"/>
                      </a:lnTo>
                      <a:lnTo>
                        <a:pt x="8" y="4"/>
                      </a:lnTo>
                      <a:lnTo>
                        <a:pt x="13" y="3"/>
                      </a:lnTo>
                      <a:lnTo>
                        <a:pt x="18" y="3"/>
                      </a:lnTo>
                      <a:lnTo>
                        <a:pt x="28" y="2"/>
                      </a:lnTo>
                      <a:lnTo>
                        <a:pt x="57" y="3"/>
                      </a:lnTo>
                      <a:lnTo>
                        <a:pt x="74" y="3"/>
                      </a:lnTo>
                      <a:lnTo>
                        <a:pt x="82" y="3"/>
                      </a:lnTo>
                      <a:lnTo>
                        <a:pt x="90" y="2"/>
                      </a:lnTo>
                      <a:lnTo>
                        <a:pt x="107" y="1"/>
                      </a:lnTo>
                      <a:lnTo>
                        <a:pt x="125" y="0"/>
                      </a:lnTo>
                      <a:lnTo>
                        <a:pt x="143" y="0"/>
                      </a:lnTo>
                      <a:lnTo>
                        <a:pt x="156" y="0"/>
                      </a:lnTo>
                      <a:lnTo>
                        <a:pt x="192" y="3"/>
                      </a:lnTo>
                      <a:lnTo>
                        <a:pt x="212" y="5"/>
                      </a:lnTo>
                      <a:lnTo>
                        <a:pt x="227" y="7"/>
                      </a:lnTo>
                      <a:lnTo>
                        <a:pt x="236" y="8"/>
                      </a:lnTo>
                      <a:lnTo>
                        <a:pt x="243" y="11"/>
                      </a:lnTo>
                      <a:lnTo>
                        <a:pt x="245" y="12"/>
                      </a:lnTo>
                      <a:lnTo>
                        <a:pt x="247" y="14"/>
                      </a:lnTo>
                      <a:lnTo>
                        <a:pt x="248" y="17"/>
                      </a:lnTo>
                      <a:lnTo>
                        <a:pt x="248" y="20"/>
                      </a:lnTo>
                      <a:lnTo>
                        <a:pt x="248" y="23"/>
                      </a:lnTo>
                      <a:lnTo>
                        <a:pt x="247" y="25"/>
                      </a:lnTo>
                      <a:lnTo>
                        <a:pt x="245" y="27"/>
                      </a:lnTo>
                      <a:lnTo>
                        <a:pt x="244" y="29"/>
                      </a:lnTo>
                      <a:lnTo>
                        <a:pt x="242" y="29"/>
                      </a:lnTo>
                      <a:lnTo>
                        <a:pt x="239" y="29"/>
                      </a:lnTo>
                      <a:lnTo>
                        <a:pt x="237" y="28"/>
                      </a:lnTo>
                      <a:lnTo>
                        <a:pt x="234" y="26"/>
                      </a:lnTo>
                      <a:lnTo>
                        <a:pt x="227" y="20"/>
                      </a:lnTo>
                      <a:lnTo>
                        <a:pt x="223" y="18"/>
                      </a:lnTo>
                      <a:lnTo>
                        <a:pt x="218" y="16"/>
                      </a:lnTo>
                      <a:lnTo>
                        <a:pt x="212" y="14"/>
                      </a:lnTo>
                      <a:lnTo>
                        <a:pt x="208" y="13"/>
                      </a:lnTo>
                      <a:lnTo>
                        <a:pt x="203" y="13"/>
                      </a:lnTo>
                      <a:lnTo>
                        <a:pt x="199" y="13"/>
                      </a:lnTo>
                      <a:lnTo>
                        <a:pt x="190" y="16"/>
                      </a:lnTo>
                      <a:lnTo>
                        <a:pt x="180" y="19"/>
                      </a:lnTo>
                      <a:lnTo>
                        <a:pt x="176" y="21"/>
                      </a:lnTo>
                      <a:lnTo>
                        <a:pt x="171" y="21"/>
                      </a:lnTo>
                      <a:lnTo>
                        <a:pt x="167" y="22"/>
                      </a:lnTo>
                      <a:lnTo>
                        <a:pt x="164" y="21"/>
                      </a:lnTo>
                      <a:lnTo>
                        <a:pt x="154" y="20"/>
                      </a:lnTo>
                      <a:lnTo>
                        <a:pt x="142" y="18"/>
                      </a:lnTo>
                      <a:lnTo>
                        <a:pt x="129" y="17"/>
                      </a:lnTo>
                      <a:lnTo>
                        <a:pt x="120" y="17"/>
                      </a:lnTo>
                      <a:lnTo>
                        <a:pt x="116" y="17"/>
                      </a:lnTo>
                      <a:lnTo>
                        <a:pt x="112" y="19"/>
                      </a:lnTo>
                      <a:lnTo>
                        <a:pt x="103" y="22"/>
                      </a:lnTo>
                      <a:lnTo>
                        <a:pt x="98" y="24"/>
                      </a:lnTo>
                      <a:lnTo>
                        <a:pt x="92" y="24"/>
                      </a:lnTo>
                      <a:lnTo>
                        <a:pt x="89" y="24"/>
                      </a:lnTo>
                      <a:lnTo>
                        <a:pt x="86" y="24"/>
                      </a:lnTo>
                      <a:lnTo>
                        <a:pt x="83" y="23"/>
                      </a:lnTo>
                      <a:lnTo>
                        <a:pt x="80" y="22"/>
                      </a:lnTo>
                      <a:lnTo>
                        <a:pt x="67" y="18"/>
                      </a:lnTo>
                      <a:lnTo>
                        <a:pt x="61" y="16"/>
                      </a:lnTo>
                      <a:lnTo>
                        <a:pt x="55" y="15"/>
                      </a:lnTo>
                      <a:lnTo>
                        <a:pt x="44" y="14"/>
                      </a:lnTo>
                      <a:lnTo>
                        <a:pt x="34" y="15"/>
                      </a:lnTo>
                      <a:lnTo>
                        <a:pt x="23" y="16"/>
                      </a:lnTo>
                      <a:lnTo>
                        <a:pt x="13" y="16"/>
                      </a:lnTo>
                      <a:lnTo>
                        <a:pt x="8" y="16"/>
                      </a:lnTo>
                      <a:lnTo>
                        <a:pt x="4" y="15"/>
                      </a:lnTo>
                      <a:lnTo>
                        <a:pt x="3" y="14"/>
                      </a:lnTo>
                      <a:lnTo>
                        <a:pt x="1" y="13"/>
                      </a:lnTo>
                      <a:lnTo>
                        <a:pt x="0" y="11"/>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0" name="Freeform 40"/>
                <p:cNvSpPr/>
                <p:nvPr/>
              </p:nvSpPr>
              <p:spPr bwMode="auto">
                <a:xfrm>
                  <a:off x="1182" y="701"/>
                  <a:ext cx="559" cy="345"/>
                </a:xfrm>
                <a:custGeom>
                  <a:avLst/>
                  <a:gdLst>
                    <a:gd name="T0" fmla="*/ 33 w 559"/>
                    <a:gd name="T1" fmla="*/ 252 h 345"/>
                    <a:gd name="T2" fmla="*/ 36 w 559"/>
                    <a:gd name="T3" fmla="*/ 248 h 345"/>
                    <a:gd name="T4" fmla="*/ 46 w 559"/>
                    <a:gd name="T5" fmla="*/ 236 h 345"/>
                    <a:gd name="T6" fmla="*/ 51 w 559"/>
                    <a:gd name="T7" fmla="*/ 161 h 345"/>
                    <a:gd name="T8" fmla="*/ 57 w 559"/>
                    <a:gd name="T9" fmla="*/ 121 h 345"/>
                    <a:gd name="T10" fmla="*/ 75 w 559"/>
                    <a:gd name="T11" fmla="*/ 80 h 345"/>
                    <a:gd name="T12" fmla="*/ 100 w 559"/>
                    <a:gd name="T13" fmla="*/ 45 h 345"/>
                    <a:gd name="T14" fmla="*/ 122 w 559"/>
                    <a:gd name="T15" fmla="*/ 25 h 345"/>
                    <a:gd name="T16" fmla="*/ 158 w 559"/>
                    <a:gd name="T17" fmla="*/ 7 h 345"/>
                    <a:gd name="T18" fmla="*/ 189 w 559"/>
                    <a:gd name="T19" fmla="*/ 1 h 345"/>
                    <a:gd name="T20" fmla="*/ 277 w 559"/>
                    <a:gd name="T21" fmla="*/ 3 h 345"/>
                    <a:gd name="T22" fmla="*/ 329 w 559"/>
                    <a:gd name="T23" fmla="*/ 10 h 345"/>
                    <a:gd name="T24" fmla="*/ 367 w 559"/>
                    <a:gd name="T25" fmla="*/ 26 h 345"/>
                    <a:gd name="T26" fmla="*/ 426 w 559"/>
                    <a:gd name="T27" fmla="*/ 65 h 345"/>
                    <a:gd name="T28" fmla="*/ 463 w 559"/>
                    <a:gd name="T29" fmla="*/ 97 h 345"/>
                    <a:gd name="T30" fmla="*/ 484 w 559"/>
                    <a:gd name="T31" fmla="*/ 125 h 345"/>
                    <a:gd name="T32" fmla="*/ 493 w 559"/>
                    <a:gd name="T33" fmla="*/ 153 h 345"/>
                    <a:gd name="T34" fmla="*/ 490 w 559"/>
                    <a:gd name="T35" fmla="*/ 218 h 345"/>
                    <a:gd name="T36" fmla="*/ 490 w 559"/>
                    <a:gd name="T37" fmla="*/ 269 h 345"/>
                    <a:gd name="T38" fmla="*/ 495 w 559"/>
                    <a:gd name="T39" fmla="*/ 287 h 345"/>
                    <a:gd name="T40" fmla="*/ 508 w 559"/>
                    <a:gd name="T41" fmla="*/ 297 h 345"/>
                    <a:gd name="T42" fmla="*/ 554 w 559"/>
                    <a:gd name="T43" fmla="*/ 323 h 345"/>
                    <a:gd name="T44" fmla="*/ 559 w 559"/>
                    <a:gd name="T45" fmla="*/ 331 h 345"/>
                    <a:gd name="T46" fmla="*/ 550 w 559"/>
                    <a:gd name="T47" fmla="*/ 339 h 345"/>
                    <a:gd name="T48" fmla="*/ 506 w 559"/>
                    <a:gd name="T49" fmla="*/ 345 h 345"/>
                    <a:gd name="T50" fmla="*/ 310 w 559"/>
                    <a:gd name="T51" fmla="*/ 327 h 345"/>
                    <a:gd name="T52" fmla="*/ 243 w 559"/>
                    <a:gd name="T53" fmla="*/ 317 h 345"/>
                    <a:gd name="T54" fmla="*/ 191 w 559"/>
                    <a:gd name="T55" fmla="*/ 304 h 345"/>
                    <a:gd name="T56" fmla="*/ 102 w 559"/>
                    <a:gd name="T57" fmla="*/ 289 h 345"/>
                    <a:gd name="T58" fmla="*/ 31 w 559"/>
                    <a:gd name="T59" fmla="*/ 287 h 345"/>
                    <a:gd name="T60" fmla="*/ 3 w 559"/>
                    <a:gd name="T61" fmla="*/ 284 h 345"/>
                    <a:gd name="T62" fmla="*/ 0 w 559"/>
                    <a:gd name="T63" fmla="*/ 278 h 345"/>
                    <a:gd name="T64" fmla="*/ 7 w 559"/>
                    <a:gd name="T65" fmla="*/ 267 h 345"/>
                    <a:gd name="T66" fmla="*/ 50 w 559"/>
                    <a:gd name="T67" fmla="*/ 267 h 345"/>
                    <a:gd name="T68" fmla="*/ 132 w 559"/>
                    <a:gd name="T69" fmla="*/ 275 h 345"/>
                    <a:gd name="T70" fmla="*/ 257 w 559"/>
                    <a:gd name="T71" fmla="*/ 306 h 345"/>
                    <a:gd name="T72" fmla="*/ 358 w 559"/>
                    <a:gd name="T73" fmla="*/ 323 h 345"/>
                    <a:gd name="T74" fmla="*/ 478 w 559"/>
                    <a:gd name="T75" fmla="*/ 337 h 345"/>
                    <a:gd name="T76" fmla="*/ 521 w 559"/>
                    <a:gd name="T77" fmla="*/ 337 h 345"/>
                    <a:gd name="T78" fmla="*/ 542 w 559"/>
                    <a:gd name="T79" fmla="*/ 330 h 345"/>
                    <a:gd name="T80" fmla="*/ 541 w 559"/>
                    <a:gd name="T81" fmla="*/ 326 h 345"/>
                    <a:gd name="T82" fmla="*/ 503 w 559"/>
                    <a:gd name="T83" fmla="*/ 309 h 345"/>
                    <a:gd name="T84" fmla="*/ 477 w 559"/>
                    <a:gd name="T85" fmla="*/ 291 h 345"/>
                    <a:gd name="T86" fmla="*/ 473 w 559"/>
                    <a:gd name="T87" fmla="*/ 268 h 345"/>
                    <a:gd name="T88" fmla="*/ 472 w 559"/>
                    <a:gd name="T89" fmla="*/ 179 h 345"/>
                    <a:gd name="T90" fmla="*/ 465 w 559"/>
                    <a:gd name="T91" fmla="*/ 137 h 345"/>
                    <a:gd name="T92" fmla="*/ 453 w 559"/>
                    <a:gd name="T93" fmla="*/ 111 h 345"/>
                    <a:gd name="T94" fmla="*/ 432 w 559"/>
                    <a:gd name="T95" fmla="*/ 85 h 345"/>
                    <a:gd name="T96" fmla="*/ 389 w 559"/>
                    <a:gd name="T97" fmla="*/ 55 h 345"/>
                    <a:gd name="T98" fmla="*/ 337 w 559"/>
                    <a:gd name="T99" fmla="*/ 29 h 345"/>
                    <a:gd name="T100" fmla="*/ 297 w 559"/>
                    <a:gd name="T101" fmla="*/ 18 h 345"/>
                    <a:gd name="T102" fmla="*/ 236 w 559"/>
                    <a:gd name="T103" fmla="*/ 17 h 345"/>
                    <a:gd name="T104" fmla="*/ 183 w 559"/>
                    <a:gd name="T105" fmla="*/ 21 h 345"/>
                    <a:gd name="T106" fmla="*/ 148 w 559"/>
                    <a:gd name="T107" fmla="*/ 30 h 345"/>
                    <a:gd name="T108" fmla="*/ 131 w 559"/>
                    <a:gd name="T109" fmla="*/ 39 h 345"/>
                    <a:gd name="T110" fmla="*/ 114 w 559"/>
                    <a:gd name="T111" fmla="*/ 55 h 345"/>
                    <a:gd name="T112" fmla="*/ 87 w 559"/>
                    <a:gd name="T113" fmla="*/ 97 h 345"/>
                    <a:gd name="T114" fmla="*/ 72 w 559"/>
                    <a:gd name="T115" fmla="*/ 136 h 345"/>
                    <a:gd name="T116" fmla="*/ 63 w 559"/>
                    <a:gd name="T117" fmla="*/ 183 h 345"/>
                    <a:gd name="T118" fmla="*/ 60 w 559"/>
                    <a:gd name="T119" fmla="*/ 219 h 345"/>
                    <a:gd name="T120" fmla="*/ 48 w 559"/>
                    <a:gd name="T121" fmla="*/ 248 h 3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9" h="345">
                      <a:moveTo>
                        <a:pt x="45" y="251"/>
                      </a:moveTo>
                      <a:lnTo>
                        <a:pt x="40" y="252"/>
                      </a:lnTo>
                      <a:lnTo>
                        <a:pt x="36" y="252"/>
                      </a:lnTo>
                      <a:lnTo>
                        <a:pt x="33" y="252"/>
                      </a:lnTo>
                      <a:lnTo>
                        <a:pt x="32" y="251"/>
                      </a:lnTo>
                      <a:lnTo>
                        <a:pt x="31" y="250"/>
                      </a:lnTo>
                      <a:lnTo>
                        <a:pt x="34" y="249"/>
                      </a:lnTo>
                      <a:lnTo>
                        <a:pt x="36" y="248"/>
                      </a:lnTo>
                      <a:lnTo>
                        <a:pt x="39" y="246"/>
                      </a:lnTo>
                      <a:lnTo>
                        <a:pt x="42" y="243"/>
                      </a:lnTo>
                      <a:lnTo>
                        <a:pt x="45" y="239"/>
                      </a:lnTo>
                      <a:lnTo>
                        <a:pt x="46" y="236"/>
                      </a:lnTo>
                      <a:lnTo>
                        <a:pt x="47" y="231"/>
                      </a:lnTo>
                      <a:lnTo>
                        <a:pt x="48" y="218"/>
                      </a:lnTo>
                      <a:lnTo>
                        <a:pt x="49" y="182"/>
                      </a:lnTo>
                      <a:lnTo>
                        <a:pt x="51" y="161"/>
                      </a:lnTo>
                      <a:lnTo>
                        <a:pt x="52" y="150"/>
                      </a:lnTo>
                      <a:lnTo>
                        <a:pt x="53" y="140"/>
                      </a:lnTo>
                      <a:lnTo>
                        <a:pt x="55" y="130"/>
                      </a:lnTo>
                      <a:lnTo>
                        <a:pt x="57" y="121"/>
                      </a:lnTo>
                      <a:lnTo>
                        <a:pt x="59" y="113"/>
                      </a:lnTo>
                      <a:lnTo>
                        <a:pt x="62" y="105"/>
                      </a:lnTo>
                      <a:lnTo>
                        <a:pt x="70" y="89"/>
                      </a:lnTo>
                      <a:lnTo>
                        <a:pt x="75" y="80"/>
                      </a:lnTo>
                      <a:lnTo>
                        <a:pt x="80" y="72"/>
                      </a:lnTo>
                      <a:lnTo>
                        <a:pt x="86" y="63"/>
                      </a:lnTo>
                      <a:lnTo>
                        <a:pt x="92" y="54"/>
                      </a:lnTo>
                      <a:lnTo>
                        <a:pt x="100" y="45"/>
                      </a:lnTo>
                      <a:lnTo>
                        <a:pt x="104" y="41"/>
                      </a:lnTo>
                      <a:lnTo>
                        <a:pt x="108" y="36"/>
                      </a:lnTo>
                      <a:lnTo>
                        <a:pt x="117" y="28"/>
                      </a:lnTo>
                      <a:lnTo>
                        <a:pt x="122" y="25"/>
                      </a:lnTo>
                      <a:lnTo>
                        <a:pt x="127" y="21"/>
                      </a:lnTo>
                      <a:lnTo>
                        <a:pt x="138" y="15"/>
                      </a:lnTo>
                      <a:lnTo>
                        <a:pt x="151" y="9"/>
                      </a:lnTo>
                      <a:lnTo>
                        <a:pt x="158" y="7"/>
                      </a:lnTo>
                      <a:lnTo>
                        <a:pt x="165" y="5"/>
                      </a:lnTo>
                      <a:lnTo>
                        <a:pt x="172" y="3"/>
                      </a:lnTo>
                      <a:lnTo>
                        <a:pt x="180" y="2"/>
                      </a:lnTo>
                      <a:lnTo>
                        <a:pt x="189" y="1"/>
                      </a:lnTo>
                      <a:lnTo>
                        <a:pt x="197" y="0"/>
                      </a:lnTo>
                      <a:lnTo>
                        <a:pt x="215" y="0"/>
                      </a:lnTo>
                      <a:lnTo>
                        <a:pt x="249" y="1"/>
                      </a:lnTo>
                      <a:lnTo>
                        <a:pt x="277" y="3"/>
                      </a:lnTo>
                      <a:lnTo>
                        <a:pt x="300" y="4"/>
                      </a:lnTo>
                      <a:lnTo>
                        <a:pt x="310" y="6"/>
                      </a:lnTo>
                      <a:lnTo>
                        <a:pt x="320" y="7"/>
                      </a:lnTo>
                      <a:lnTo>
                        <a:pt x="329" y="10"/>
                      </a:lnTo>
                      <a:lnTo>
                        <a:pt x="338" y="13"/>
                      </a:lnTo>
                      <a:lnTo>
                        <a:pt x="348" y="16"/>
                      </a:lnTo>
                      <a:lnTo>
                        <a:pt x="357" y="20"/>
                      </a:lnTo>
                      <a:lnTo>
                        <a:pt x="367" y="26"/>
                      </a:lnTo>
                      <a:lnTo>
                        <a:pt x="378" y="32"/>
                      </a:lnTo>
                      <a:lnTo>
                        <a:pt x="390" y="39"/>
                      </a:lnTo>
                      <a:lnTo>
                        <a:pt x="402" y="48"/>
                      </a:lnTo>
                      <a:lnTo>
                        <a:pt x="426" y="65"/>
                      </a:lnTo>
                      <a:lnTo>
                        <a:pt x="437" y="73"/>
                      </a:lnTo>
                      <a:lnTo>
                        <a:pt x="446" y="81"/>
                      </a:lnTo>
                      <a:lnTo>
                        <a:pt x="455" y="89"/>
                      </a:lnTo>
                      <a:lnTo>
                        <a:pt x="463" y="97"/>
                      </a:lnTo>
                      <a:lnTo>
                        <a:pt x="469" y="104"/>
                      </a:lnTo>
                      <a:lnTo>
                        <a:pt x="475" y="111"/>
                      </a:lnTo>
                      <a:lnTo>
                        <a:pt x="480" y="118"/>
                      </a:lnTo>
                      <a:lnTo>
                        <a:pt x="484" y="125"/>
                      </a:lnTo>
                      <a:lnTo>
                        <a:pt x="487" y="132"/>
                      </a:lnTo>
                      <a:lnTo>
                        <a:pt x="490" y="139"/>
                      </a:lnTo>
                      <a:lnTo>
                        <a:pt x="492" y="146"/>
                      </a:lnTo>
                      <a:lnTo>
                        <a:pt x="493" y="153"/>
                      </a:lnTo>
                      <a:lnTo>
                        <a:pt x="493" y="160"/>
                      </a:lnTo>
                      <a:lnTo>
                        <a:pt x="493" y="166"/>
                      </a:lnTo>
                      <a:lnTo>
                        <a:pt x="491" y="200"/>
                      </a:lnTo>
                      <a:lnTo>
                        <a:pt x="490" y="218"/>
                      </a:lnTo>
                      <a:lnTo>
                        <a:pt x="490" y="237"/>
                      </a:lnTo>
                      <a:lnTo>
                        <a:pt x="490" y="254"/>
                      </a:lnTo>
                      <a:lnTo>
                        <a:pt x="490" y="262"/>
                      </a:lnTo>
                      <a:lnTo>
                        <a:pt x="490" y="269"/>
                      </a:lnTo>
                      <a:lnTo>
                        <a:pt x="491" y="275"/>
                      </a:lnTo>
                      <a:lnTo>
                        <a:pt x="492" y="281"/>
                      </a:lnTo>
                      <a:lnTo>
                        <a:pt x="493" y="285"/>
                      </a:lnTo>
                      <a:lnTo>
                        <a:pt x="495" y="287"/>
                      </a:lnTo>
                      <a:lnTo>
                        <a:pt x="497" y="290"/>
                      </a:lnTo>
                      <a:lnTo>
                        <a:pt x="500" y="292"/>
                      </a:lnTo>
                      <a:lnTo>
                        <a:pt x="504" y="295"/>
                      </a:lnTo>
                      <a:lnTo>
                        <a:pt x="508" y="297"/>
                      </a:lnTo>
                      <a:lnTo>
                        <a:pt x="530" y="309"/>
                      </a:lnTo>
                      <a:lnTo>
                        <a:pt x="541" y="315"/>
                      </a:lnTo>
                      <a:lnTo>
                        <a:pt x="550" y="321"/>
                      </a:lnTo>
                      <a:lnTo>
                        <a:pt x="554" y="323"/>
                      </a:lnTo>
                      <a:lnTo>
                        <a:pt x="557" y="325"/>
                      </a:lnTo>
                      <a:lnTo>
                        <a:pt x="559" y="327"/>
                      </a:lnTo>
                      <a:lnTo>
                        <a:pt x="559" y="329"/>
                      </a:lnTo>
                      <a:lnTo>
                        <a:pt x="559" y="331"/>
                      </a:lnTo>
                      <a:lnTo>
                        <a:pt x="558" y="333"/>
                      </a:lnTo>
                      <a:lnTo>
                        <a:pt x="557" y="334"/>
                      </a:lnTo>
                      <a:lnTo>
                        <a:pt x="555" y="336"/>
                      </a:lnTo>
                      <a:lnTo>
                        <a:pt x="550" y="339"/>
                      </a:lnTo>
                      <a:lnTo>
                        <a:pt x="542" y="342"/>
                      </a:lnTo>
                      <a:lnTo>
                        <a:pt x="532" y="344"/>
                      </a:lnTo>
                      <a:lnTo>
                        <a:pt x="520" y="345"/>
                      </a:lnTo>
                      <a:lnTo>
                        <a:pt x="506" y="345"/>
                      </a:lnTo>
                      <a:lnTo>
                        <a:pt x="489" y="345"/>
                      </a:lnTo>
                      <a:lnTo>
                        <a:pt x="432" y="340"/>
                      </a:lnTo>
                      <a:lnTo>
                        <a:pt x="351" y="332"/>
                      </a:lnTo>
                      <a:lnTo>
                        <a:pt x="310" y="327"/>
                      </a:lnTo>
                      <a:lnTo>
                        <a:pt x="290" y="325"/>
                      </a:lnTo>
                      <a:lnTo>
                        <a:pt x="273" y="322"/>
                      </a:lnTo>
                      <a:lnTo>
                        <a:pt x="257" y="320"/>
                      </a:lnTo>
                      <a:lnTo>
                        <a:pt x="243" y="317"/>
                      </a:lnTo>
                      <a:lnTo>
                        <a:pt x="233" y="315"/>
                      </a:lnTo>
                      <a:lnTo>
                        <a:pt x="225" y="313"/>
                      </a:lnTo>
                      <a:lnTo>
                        <a:pt x="210" y="308"/>
                      </a:lnTo>
                      <a:lnTo>
                        <a:pt x="191" y="304"/>
                      </a:lnTo>
                      <a:lnTo>
                        <a:pt x="169" y="299"/>
                      </a:lnTo>
                      <a:lnTo>
                        <a:pt x="146" y="295"/>
                      </a:lnTo>
                      <a:lnTo>
                        <a:pt x="123" y="292"/>
                      </a:lnTo>
                      <a:lnTo>
                        <a:pt x="102" y="289"/>
                      </a:lnTo>
                      <a:lnTo>
                        <a:pt x="85" y="287"/>
                      </a:lnTo>
                      <a:lnTo>
                        <a:pt x="72" y="286"/>
                      </a:lnTo>
                      <a:lnTo>
                        <a:pt x="52" y="286"/>
                      </a:lnTo>
                      <a:lnTo>
                        <a:pt x="31" y="287"/>
                      </a:lnTo>
                      <a:lnTo>
                        <a:pt x="14" y="287"/>
                      </a:lnTo>
                      <a:lnTo>
                        <a:pt x="8" y="287"/>
                      </a:lnTo>
                      <a:lnTo>
                        <a:pt x="4" y="285"/>
                      </a:lnTo>
                      <a:lnTo>
                        <a:pt x="3" y="284"/>
                      </a:lnTo>
                      <a:lnTo>
                        <a:pt x="2" y="283"/>
                      </a:lnTo>
                      <a:lnTo>
                        <a:pt x="1" y="282"/>
                      </a:lnTo>
                      <a:lnTo>
                        <a:pt x="0" y="281"/>
                      </a:lnTo>
                      <a:lnTo>
                        <a:pt x="0" y="278"/>
                      </a:lnTo>
                      <a:lnTo>
                        <a:pt x="0" y="274"/>
                      </a:lnTo>
                      <a:lnTo>
                        <a:pt x="2" y="272"/>
                      </a:lnTo>
                      <a:lnTo>
                        <a:pt x="4" y="269"/>
                      </a:lnTo>
                      <a:lnTo>
                        <a:pt x="7" y="267"/>
                      </a:lnTo>
                      <a:lnTo>
                        <a:pt x="12" y="266"/>
                      </a:lnTo>
                      <a:lnTo>
                        <a:pt x="20" y="266"/>
                      </a:lnTo>
                      <a:lnTo>
                        <a:pt x="33" y="267"/>
                      </a:lnTo>
                      <a:lnTo>
                        <a:pt x="50" y="267"/>
                      </a:lnTo>
                      <a:lnTo>
                        <a:pt x="70" y="269"/>
                      </a:lnTo>
                      <a:lnTo>
                        <a:pt x="91" y="270"/>
                      </a:lnTo>
                      <a:lnTo>
                        <a:pt x="112" y="273"/>
                      </a:lnTo>
                      <a:lnTo>
                        <a:pt x="132" y="275"/>
                      </a:lnTo>
                      <a:lnTo>
                        <a:pt x="149" y="279"/>
                      </a:lnTo>
                      <a:lnTo>
                        <a:pt x="181" y="287"/>
                      </a:lnTo>
                      <a:lnTo>
                        <a:pt x="218" y="297"/>
                      </a:lnTo>
                      <a:lnTo>
                        <a:pt x="257" y="306"/>
                      </a:lnTo>
                      <a:lnTo>
                        <a:pt x="279" y="311"/>
                      </a:lnTo>
                      <a:lnTo>
                        <a:pt x="302" y="315"/>
                      </a:lnTo>
                      <a:lnTo>
                        <a:pt x="328" y="319"/>
                      </a:lnTo>
                      <a:lnTo>
                        <a:pt x="358" y="323"/>
                      </a:lnTo>
                      <a:lnTo>
                        <a:pt x="390" y="327"/>
                      </a:lnTo>
                      <a:lnTo>
                        <a:pt x="422" y="331"/>
                      </a:lnTo>
                      <a:lnTo>
                        <a:pt x="451" y="334"/>
                      </a:lnTo>
                      <a:lnTo>
                        <a:pt x="478" y="337"/>
                      </a:lnTo>
                      <a:lnTo>
                        <a:pt x="489" y="338"/>
                      </a:lnTo>
                      <a:lnTo>
                        <a:pt x="499" y="338"/>
                      </a:lnTo>
                      <a:lnTo>
                        <a:pt x="512" y="338"/>
                      </a:lnTo>
                      <a:lnTo>
                        <a:pt x="521" y="337"/>
                      </a:lnTo>
                      <a:lnTo>
                        <a:pt x="529" y="336"/>
                      </a:lnTo>
                      <a:lnTo>
                        <a:pt x="535" y="334"/>
                      </a:lnTo>
                      <a:lnTo>
                        <a:pt x="539" y="332"/>
                      </a:lnTo>
                      <a:lnTo>
                        <a:pt x="542" y="330"/>
                      </a:lnTo>
                      <a:lnTo>
                        <a:pt x="542" y="329"/>
                      </a:lnTo>
                      <a:lnTo>
                        <a:pt x="542" y="328"/>
                      </a:lnTo>
                      <a:lnTo>
                        <a:pt x="542" y="327"/>
                      </a:lnTo>
                      <a:lnTo>
                        <a:pt x="541" y="326"/>
                      </a:lnTo>
                      <a:lnTo>
                        <a:pt x="539" y="325"/>
                      </a:lnTo>
                      <a:lnTo>
                        <a:pt x="536" y="324"/>
                      </a:lnTo>
                      <a:lnTo>
                        <a:pt x="522" y="318"/>
                      </a:lnTo>
                      <a:lnTo>
                        <a:pt x="503" y="309"/>
                      </a:lnTo>
                      <a:lnTo>
                        <a:pt x="493" y="304"/>
                      </a:lnTo>
                      <a:lnTo>
                        <a:pt x="485" y="299"/>
                      </a:lnTo>
                      <a:lnTo>
                        <a:pt x="479" y="293"/>
                      </a:lnTo>
                      <a:lnTo>
                        <a:pt x="477" y="291"/>
                      </a:lnTo>
                      <a:lnTo>
                        <a:pt x="476" y="288"/>
                      </a:lnTo>
                      <a:lnTo>
                        <a:pt x="475" y="285"/>
                      </a:lnTo>
                      <a:lnTo>
                        <a:pt x="474" y="280"/>
                      </a:lnTo>
                      <a:lnTo>
                        <a:pt x="473" y="268"/>
                      </a:lnTo>
                      <a:lnTo>
                        <a:pt x="473" y="252"/>
                      </a:lnTo>
                      <a:lnTo>
                        <a:pt x="473" y="233"/>
                      </a:lnTo>
                      <a:lnTo>
                        <a:pt x="473" y="196"/>
                      </a:lnTo>
                      <a:lnTo>
                        <a:pt x="472" y="179"/>
                      </a:lnTo>
                      <a:lnTo>
                        <a:pt x="471" y="166"/>
                      </a:lnTo>
                      <a:lnTo>
                        <a:pt x="470" y="155"/>
                      </a:lnTo>
                      <a:lnTo>
                        <a:pt x="467" y="143"/>
                      </a:lnTo>
                      <a:lnTo>
                        <a:pt x="465" y="137"/>
                      </a:lnTo>
                      <a:lnTo>
                        <a:pt x="463" y="131"/>
                      </a:lnTo>
                      <a:lnTo>
                        <a:pt x="460" y="124"/>
                      </a:lnTo>
                      <a:lnTo>
                        <a:pt x="457" y="117"/>
                      </a:lnTo>
                      <a:lnTo>
                        <a:pt x="453" y="111"/>
                      </a:lnTo>
                      <a:lnTo>
                        <a:pt x="449" y="104"/>
                      </a:lnTo>
                      <a:lnTo>
                        <a:pt x="444" y="98"/>
                      </a:lnTo>
                      <a:lnTo>
                        <a:pt x="438" y="91"/>
                      </a:lnTo>
                      <a:lnTo>
                        <a:pt x="432" y="85"/>
                      </a:lnTo>
                      <a:lnTo>
                        <a:pt x="425" y="78"/>
                      </a:lnTo>
                      <a:lnTo>
                        <a:pt x="417" y="72"/>
                      </a:lnTo>
                      <a:lnTo>
                        <a:pt x="407" y="66"/>
                      </a:lnTo>
                      <a:lnTo>
                        <a:pt x="389" y="55"/>
                      </a:lnTo>
                      <a:lnTo>
                        <a:pt x="371" y="45"/>
                      </a:lnTo>
                      <a:lnTo>
                        <a:pt x="363" y="41"/>
                      </a:lnTo>
                      <a:lnTo>
                        <a:pt x="354" y="36"/>
                      </a:lnTo>
                      <a:lnTo>
                        <a:pt x="337" y="29"/>
                      </a:lnTo>
                      <a:lnTo>
                        <a:pt x="321" y="24"/>
                      </a:lnTo>
                      <a:lnTo>
                        <a:pt x="313" y="22"/>
                      </a:lnTo>
                      <a:lnTo>
                        <a:pt x="305" y="20"/>
                      </a:lnTo>
                      <a:lnTo>
                        <a:pt x="297" y="18"/>
                      </a:lnTo>
                      <a:lnTo>
                        <a:pt x="289" y="17"/>
                      </a:lnTo>
                      <a:lnTo>
                        <a:pt x="281" y="17"/>
                      </a:lnTo>
                      <a:lnTo>
                        <a:pt x="273" y="17"/>
                      </a:lnTo>
                      <a:lnTo>
                        <a:pt x="236" y="17"/>
                      </a:lnTo>
                      <a:lnTo>
                        <a:pt x="215" y="18"/>
                      </a:lnTo>
                      <a:lnTo>
                        <a:pt x="205" y="18"/>
                      </a:lnTo>
                      <a:lnTo>
                        <a:pt x="194" y="19"/>
                      </a:lnTo>
                      <a:lnTo>
                        <a:pt x="183" y="21"/>
                      </a:lnTo>
                      <a:lnTo>
                        <a:pt x="172" y="23"/>
                      </a:lnTo>
                      <a:lnTo>
                        <a:pt x="162" y="25"/>
                      </a:lnTo>
                      <a:lnTo>
                        <a:pt x="153" y="28"/>
                      </a:lnTo>
                      <a:lnTo>
                        <a:pt x="148" y="30"/>
                      </a:lnTo>
                      <a:lnTo>
                        <a:pt x="143" y="32"/>
                      </a:lnTo>
                      <a:lnTo>
                        <a:pt x="139" y="34"/>
                      </a:lnTo>
                      <a:lnTo>
                        <a:pt x="135" y="36"/>
                      </a:lnTo>
                      <a:lnTo>
                        <a:pt x="131" y="39"/>
                      </a:lnTo>
                      <a:lnTo>
                        <a:pt x="127" y="42"/>
                      </a:lnTo>
                      <a:lnTo>
                        <a:pt x="124" y="44"/>
                      </a:lnTo>
                      <a:lnTo>
                        <a:pt x="121" y="48"/>
                      </a:lnTo>
                      <a:lnTo>
                        <a:pt x="114" y="55"/>
                      </a:lnTo>
                      <a:lnTo>
                        <a:pt x="108" y="62"/>
                      </a:lnTo>
                      <a:lnTo>
                        <a:pt x="103" y="70"/>
                      </a:lnTo>
                      <a:lnTo>
                        <a:pt x="97" y="79"/>
                      </a:lnTo>
                      <a:lnTo>
                        <a:pt x="87" y="97"/>
                      </a:lnTo>
                      <a:lnTo>
                        <a:pt x="83" y="107"/>
                      </a:lnTo>
                      <a:lnTo>
                        <a:pt x="79" y="117"/>
                      </a:lnTo>
                      <a:lnTo>
                        <a:pt x="75" y="126"/>
                      </a:lnTo>
                      <a:lnTo>
                        <a:pt x="72" y="136"/>
                      </a:lnTo>
                      <a:lnTo>
                        <a:pt x="67" y="156"/>
                      </a:lnTo>
                      <a:lnTo>
                        <a:pt x="65" y="165"/>
                      </a:lnTo>
                      <a:lnTo>
                        <a:pt x="64" y="174"/>
                      </a:lnTo>
                      <a:lnTo>
                        <a:pt x="63" y="183"/>
                      </a:lnTo>
                      <a:lnTo>
                        <a:pt x="62" y="192"/>
                      </a:lnTo>
                      <a:lnTo>
                        <a:pt x="62" y="199"/>
                      </a:lnTo>
                      <a:lnTo>
                        <a:pt x="62" y="206"/>
                      </a:lnTo>
                      <a:lnTo>
                        <a:pt x="60" y="219"/>
                      </a:lnTo>
                      <a:lnTo>
                        <a:pt x="57" y="229"/>
                      </a:lnTo>
                      <a:lnTo>
                        <a:pt x="54" y="237"/>
                      </a:lnTo>
                      <a:lnTo>
                        <a:pt x="50" y="244"/>
                      </a:lnTo>
                      <a:lnTo>
                        <a:pt x="48" y="248"/>
                      </a:lnTo>
                      <a:lnTo>
                        <a:pt x="45" y="25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1" name="Freeform 41"/>
                <p:cNvSpPr/>
                <p:nvPr/>
              </p:nvSpPr>
              <p:spPr bwMode="auto">
                <a:xfrm>
                  <a:off x="1182" y="701"/>
                  <a:ext cx="559" cy="345"/>
                </a:xfrm>
                <a:custGeom>
                  <a:avLst/>
                  <a:gdLst>
                    <a:gd name="T0" fmla="*/ 33 w 559"/>
                    <a:gd name="T1" fmla="*/ 252 h 345"/>
                    <a:gd name="T2" fmla="*/ 36 w 559"/>
                    <a:gd name="T3" fmla="*/ 248 h 345"/>
                    <a:gd name="T4" fmla="*/ 46 w 559"/>
                    <a:gd name="T5" fmla="*/ 236 h 345"/>
                    <a:gd name="T6" fmla="*/ 51 w 559"/>
                    <a:gd name="T7" fmla="*/ 161 h 345"/>
                    <a:gd name="T8" fmla="*/ 57 w 559"/>
                    <a:gd name="T9" fmla="*/ 121 h 345"/>
                    <a:gd name="T10" fmla="*/ 75 w 559"/>
                    <a:gd name="T11" fmla="*/ 80 h 345"/>
                    <a:gd name="T12" fmla="*/ 100 w 559"/>
                    <a:gd name="T13" fmla="*/ 45 h 345"/>
                    <a:gd name="T14" fmla="*/ 122 w 559"/>
                    <a:gd name="T15" fmla="*/ 25 h 345"/>
                    <a:gd name="T16" fmla="*/ 158 w 559"/>
                    <a:gd name="T17" fmla="*/ 7 h 345"/>
                    <a:gd name="T18" fmla="*/ 189 w 559"/>
                    <a:gd name="T19" fmla="*/ 1 h 345"/>
                    <a:gd name="T20" fmla="*/ 277 w 559"/>
                    <a:gd name="T21" fmla="*/ 3 h 345"/>
                    <a:gd name="T22" fmla="*/ 329 w 559"/>
                    <a:gd name="T23" fmla="*/ 10 h 345"/>
                    <a:gd name="T24" fmla="*/ 367 w 559"/>
                    <a:gd name="T25" fmla="*/ 26 h 345"/>
                    <a:gd name="T26" fmla="*/ 426 w 559"/>
                    <a:gd name="T27" fmla="*/ 65 h 345"/>
                    <a:gd name="T28" fmla="*/ 463 w 559"/>
                    <a:gd name="T29" fmla="*/ 97 h 345"/>
                    <a:gd name="T30" fmla="*/ 484 w 559"/>
                    <a:gd name="T31" fmla="*/ 125 h 345"/>
                    <a:gd name="T32" fmla="*/ 493 w 559"/>
                    <a:gd name="T33" fmla="*/ 153 h 345"/>
                    <a:gd name="T34" fmla="*/ 490 w 559"/>
                    <a:gd name="T35" fmla="*/ 218 h 345"/>
                    <a:gd name="T36" fmla="*/ 490 w 559"/>
                    <a:gd name="T37" fmla="*/ 269 h 345"/>
                    <a:gd name="T38" fmla="*/ 495 w 559"/>
                    <a:gd name="T39" fmla="*/ 287 h 345"/>
                    <a:gd name="T40" fmla="*/ 508 w 559"/>
                    <a:gd name="T41" fmla="*/ 297 h 345"/>
                    <a:gd name="T42" fmla="*/ 554 w 559"/>
                    <a:gd name="T43" fmla="*/ 323 h 345"/>
                    <a:gd name="T44" fmla="*/ 559 w 559"/>
                    <a:gd name="T45" fmla="*/ 331 h 345"/>
                    <a:gd name="T46" fmla="*/ 550 w 559"/>
                    <a:gd name="T47" fmla="*/ 339 h 345"/>
                    <a:gd name="T48" fmla="*/ 506 w 559"/>
                    <a:gd name="T49" fmla="*/ 345 h 345"/>
                    <a:gd name="T50" fmla="*/ 310 w 559"/>
                    <a:gd name="T51" fmla="*/ 327 h 345"/>
                    <a:gd name="T52" fmla="*/ 243 w 559"/>
                    <a:gd name="T53" fmla="*/ 317 h 345"/>
                    <a:gd name="T54" fmla="*/ 191 w 559"/>
                    <a:gd name="T55" fmla="*/ 304 h 345"/>
                    <a:gd name="T56" fmla="*/ 102 w 559"/>
                    <a:gd name="T57" fmla="*/ 289 h 345"/>
                    <a:gd name="T58" fmla="*/ 31 w 559"/>
                    <a:gd name="T59" fmla="*/ 287 h 345"/>
                    <a:gd name="T60" fmla="*/ 3 w 559"/>
                    <a:gd name="T61" fmla="*/ 284 h 345"/>
                    <a:gd name="T62" fmla="*/ 0 w 559"/>
                    <a:gd name="T63" fmla="*/ 278 h 345"/>
                    <a:gd name="T64" fmla="*/ 7 w 559"/>
                    <a:gd name="T65" fmla="*/ 267 h 345"/>
                    <a:gd name="T66" fmla="*/ 50 w 559"/>
                    <a:gd name="T67" fmla="*/ 267 h 345"/>
                    <a:gd name="T68" fmla="*/ 132 w 559"/>
                    <a:gd name="T69" fmla="*/ 275 h 345"/>
                    <a:gd name="T70" fmla="*/ 257 w 559"/>
                    <a:gd name="T71" fmla="*/ 306 h 345"/>
                    <a:gd name="T72" fmla="*/ 358 w 559"/>
                    <a:gd name="T73" fmla="*/ 323 h 345"/>
                    <a:gd name="T74" fmla="*/ 478 w 559"/>
                    <a:gd name="T75" fmla="*/ 337 h 345"/>
                    <a:gd name="T76" fmla="*/ 521 w 559"/>
                    <a:gd name="T77" fmla="*/ 337 h 345"/>
                    <a:gd name="T78" fmla="*/ 542 w 559"/>
                    <a:gd name="T79" fmla="*/ 330 h 345"/>
                    <a:gd name="T80" fmla="*/ 541 w 559"/>
                    <a:gd name="T81" fmla="*/ 326 h 345"/>
                    <a:gd name="T82" fmla="*/ 503 w 559"/>
                    <a:gd name="T83" fmla="*/ 309 h 345"/>
                    <a:gd name="T84" fmla="*/ 477 w 559"/>
                    <a:gd name="T85" fmla="*/ 291 h 345"/>
                    <a:gd name="T86" fmla="*/ 473 w 559"/>
                    <a:gd name="T87" fmla="*/ 268 h 345"/>
                    <a:gd name="T88" fmla="*/ 472 w 559"/>
                    <a:gd name="T89" fmla="*/ 179 h 345"/>
                    <a:gd name="T90" fmla="*/ 465 w 559"/>
                    <a:gd name="T91" fmla="*/ 137 h 345"/>
                    <a:gd name="T92" fmla="*/ 453 w 559"/>
                    <a:gd name="T93" fmla="*/ 111 h 345"/>
                    <a:gd name="T94" fmla="*/ 432 w 559"/>
                    <a:gd name="T95" fmla="*/ 85 h 345"/>
                    <a:gd name="T96" fmla="*/ 389 w 559"/>
                    <a:gd name="T97" fmla="*/ 55 h 3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9" h="345">
                      <a:moveTo>
                        <a:pt x="45" y="251"/>
                      </a:moveTo>
                      <a:lnTo>
                        <a:pt x="40" y="252"/>
                      </a:lnTo>
                      <a:lnTo>
                        <a:pt x="36" y="252"/>
                      </a:lnTo>
                      <a:lnTo>
                        <a:pt x="33" y="252"/>
                      </a:lnTo>
                      <a:lnTo>
                        <a:pt x="32" y="251"/>
                      </a:lnTo>
                      <a:lnTo>
                        <a:pt x="31" y="250"/>
                      </a:lnTo>
                      <a:lnTo>
                        <a:pt x="34" y="249"/>
                      </a:lnTo>
                      <a:lnTo>
                        <a:pt x="36" y="248"/>
                      </a:lnTo>
                      <a:lnTo>
                        <a:pt x="39" y="246"/>
                      </a:lnTo>
                      <a:lnTo>
                        <a:pt x="42" y="243"/>
                      </a:lnTo>
                      <a:lnTo>
                        <a:pt x="45" y="239"/>
                      </a:lnTo>
                      <a:lnTo>
                        <a:pt x="46" y="236"/>
                      </a:lnTo>
                      <a:lnTo>
                        <a:pt x="47" y="231"/>
                      </a:lnTo>
                      <a:lnTo>
                        <a:pt x="48" y="218"/>
                      </a:lnTo>
                      <a:lnTo>
                        <a:pt x="49" y="182"/>
                      </a:lnTo>
                      <a:lnTo>
                        <a:pt x="51" y="161"/>
                      </a:lnTo>
                      <a:lnTo>
                        <a:pt x="52" y="150"/>
                      </a:lnTo>
                      <a:lnTo>
                        <a:pt x="53" y="140"/>
                      </a:lnTo>
                      <a:lnTo>
                        <a:pt x="55" y="130"/>
                      </a:lnTo>
                      <a:lnTo>
                        <a:pt x="57" y="121"/>
                      </a:lnTo>
                      <a:lnTo>
                        <a:pt x="59" y="113"/>
                      </a:lnTo>
                      <a:lnTo>
                        <a:pt x="62" y="105"/>
                      </a:lnTo>
                      <a:lnTo>
                        <a:pt x="70" y="89"/>
                      </a:lnTo>
                      <a:lnTo>
                        <a:pt x="75" y="80"/>
                      </a:lnTo>
                      <a:lnTo>
                        <a:pt x="80" y="72"/>
                      </a:lnTo>
                      <a:lnTo>
                        <a:pt x="86" y="63"/>
                      </a:lnTo>
                      <a:lnTo>
                        <a:pt x="92" y="54"/>
                      </a:lnTo>
                      <a:lnTo>
                        <a:pt x="100" y="45"/>
                      </a:lnTo>
                      <a:lnTo>
                        <a:pt x="104" y="41"/>
                      </a:lnTo>
                      <a:lnTo>
                        <a:pt x="108" y="36"/>
                      </a:lnTo>
                      <a:lnTo>
                        <a:pt x="117" y="28"/>
                      </a:lnTo>
                      <a:lnTo>
                        <a:pt x="122" y="25"/>
                      </a:lnTo>
                      <a:lnTo>
                        <a:pt x="127" y="21"/>
                      </a:lnTo>
                      <a:lnTo>
                        <a:pt x="138" y="15"/>
                      </a:lnTo>
                      <a:lnTo>
                        <a:pt x="151" y="9"/>
                      </a:lnTo>
                      <a:lnTo>
                        <a:pt x="158" y="7"/>
                      </a:lnTo>
                      <a:lnTo>
                        <a:pt x="165" y="5"/>
                      </a:lnTo>
                      <a:lnTo>
                        <a:pt x="172" y="3"/>
                      </a:lnTo>
                      <a:lnTo>
                        <a:pt x="180" y="2"/>
                      </a:lnTo>
                      <a:lnTo>
                        <a:pt x="189" y="1"/>
                      </a:lnTo>
                      <a:lnTo>
                        <a:pt x="197" y="0"/>
                      </a:lnTo>
                      <a:lnTo>
                        <a:pt x="215" y="0"/>
                      </a:lnTo>
                      <a:lnTo>
                        <a:pt x="249" y="1"/>
                      </a:lnTo>
                      <a:lnTo>
                        <a:pt x="277" y="3"/>
                      </a:lnTo>
                      <a:lnTo>
                        <a:pt x="300" y="4"/>
                      </a:lnTo>
                      <a:lnTo>
                        <a:pt x="310" y="6"/>
                      </a:lnTo>
                      <a:lnTo>
                        <a:pt x="320" y="7"/>
                      </a:lnTo>
                      <a:lnTo>
                        <a:pt x="329" y="10"/>
                      </a:lnTo>
                      <a:lnTo>
                        <a:pt x="338" y="13"/>
                      </a:lnTo>
                      <a:lnTo>
                        <a:pt x="348" y="16"/>
                      </a:lnTo>
                      <a:lnTo>
                        <a:pt x="357" y="20"/>
                      </a:lnTo>
                      <a:lnTo>
                        <a:pt x="367" y="26"/>
                      </a:lnTo>
                      <a:lnTo>
                        <a:pt x="378" y="32"/>
                      </a:lnTo>
                      <a:lnTo>
                        <a:pt x="390" y="39"/>
                      </a:lnTo>
                      <a:lnTo>
                        <a:pt x="402" y="48"/>
                      </a:lnTo>
                      <a:lnTo>
                        <a:pt x="426" y="65"/>
                      </a:lnTo>
                      <a:lnTo>
                        <a:pt x="437" y="73"/>
                      </a:lnTo>
                      <a:lnTo>
                        <a:pt x="446" y="81"/>
                      </a:lnTo>
                      <a:lnTo>
                        <a:pt x="455" y="89"/>
                      </a:lnTo>
                      <a:lnTo>
                        <a:pt x="463" y="97"/>
                      </a:lnTo>
                      <a:lnTo>
                        <a:pt x="469" y="104"/>
                      </a:lnTo>
                      <a:lnTo>
                        <a:pt x="475" y="111"/>
                      </a:lnTo>
                      <a:lnTo>
                        <a:pt x="480" y="118"/>
                      </a:lnTo>
                      <a:lnTo>
                        <a:pt x="484" y="125"/>
                      </a:lnTo>
                      <a:lnTo>
                        <a:pt x="487" y="132"/>
                      </a:lnTo>
                      <a:lnTo>
                        <a:pt x="490" y="139"/>
                      </a:lnTo>
                      <a:lnTo>
                        <a:pt x="492" y="146"/>
                      </a:lnTo>
                      <a:lnTo>
                        <a:pt x="493" y="153"/>
                      </a:lnTo>
                      <a:lnTo>
                        <a:pt x="493" y="160"/>
                      </a:lnTo>
                      <a:lnTo>
                        <a:pt x="493" y="166"/>
                      </a:lnTo>
                      <a:lnTo>
                        <a:pt x="491" y="200"/>
                      </a:lnTo>
                      <a:lnTo>
                        <a:pt x="490" y="218"/>
                      </a:lnTo>
                      <a:lnTo>
                        <a:pt x="490" y="237"/>
                      </a:lnTo>
                      <a:lnTo>
                        <a:pt x="490" y="254"/>
                      </a:lnTo>
                      <a:lnTo>
                        <a:pt x="490" y="262"/>
                      </a:lnTo>
                      <a:lnTo>
                        <a:pt x="490" y="269"/>
                      </a:lnTo>
                      <a:lnTo>
                        <a:pt x="491" y="275"/>
                      </a:lnTo>
                      <a:lnTo>
                        <a:pt x="492" y="281"/>
                      </a:lnTo>
                      <a:lnTo>
                        <a:pt x="493" y="285"/>
                      </a:lnTo>
                      <a:lnTo>
                        <a:pt x="495" y="287"/>
                      </a:lnTo>
                      <a:lnTo>
                        <a:pt x="497" y="290"/>
                      </a:lnTo>
                      <a:lnTo>
                        <a:pt x="500" y="292"/>
                      </a:lnTo>
                      <a:lnTo>
                        <a:pt x="504" y="295"/>
                      </a:lnTo>
                      <a:lnTo>
                        <a:pt x="508" y="297"/>
                      </a:lnTo>
                      <a:lnTo>
                        <a:pt x="530" y="309"/>
                      </a:lnTo>
                      <a:lnTo>
                        <a:pt x="541" y="315"/>
                      </a:lnTo>
                      <a:lnTo>
                        <a:pt x="550" y="321"/>
                      </a:lnTo>
                      <a:lnTo>
                        <a:pt x="554" y="323"/>
                      </a:lnTo>
                      <a:lnTo>
                        <a:pt x="557" y="325"/>
                      </a:lnTo>
                      <a:lnTo>
                        <a:pt x="559" y="327"/>
                      </a:lnTo>
                      <a:lnTo>
                        <a:pt x="559" y="329"/>
                      </a:lnTo>
                      <a:lnTo>
                        <a:pt x="559" y="331"/>
                      </a:lnTo>
                      <a:lnTo>
                        <a:pt x="558" y="333"/>
                      </a:lnTo>
                      <a:lnTo>
                        <a:pt x="557" y="334"/>
                      </a:lnTo>
                      <a:lnTo>
                        <a:pt x="555" y="336"/>
                      </a:lnTo>
                      <a:lnTo>
                        <a:pt x="550" y="339"/>
                      </a:lnTo>
                      <a:lnTo>
                        <a:pt x="542" y="342"/>
                      </a:lnTo>
                      <a:lnTo>
                        <a:pt x="532" y="344"/>
                      </a:lnTo>
                      <a:lnTo>
                        <a:pt x="520" y="345"/>
                      </a:lnTo>
                      <a:lnTo>
                        <a:pt x="506" y="345"/>
                      </a:lnTo>
                      <a:lnTo>
                        <a:pt x="489" y="345"/>
                      </a:lnTo>
                      <a:lnTo>
                        <a:pt x="432" y="340"/>
                      </a:lnTo>
                      <a:lnTo>
                        <a:pt x="351" y="332"/>
                      </a:lnTo>
                      <a:lnTo>
                        <a:pt x="310" y="327"/>
                      </a:lnTo>
                      <a:lnTo>
                        <a:pt x="290" y="325"/>
                      </a:lnTo>
                      <a:lnTo>
                        <a:pt x="273" y="322"/>
                      </a:lnTo>
                      <a:lnTo>
                        <a:pt x="257" y="320"/>
                      </a:lnTo>
                      <a:lnTo>
                        <a:pt x="243" y="317"/>
                      </a:lnTo>
                      <a:lnTo>
                        <a:pt x="233" y="315"/>
                      </a:lnTo>
                      <a:lnTo>
                        <a:pt x="225" y="313"/>
                      </a:lnTo>
                      <a:lnTo>
                        <a:pt x="210" y="308"/>
                      </a:lnTo>
                      <a:lnTo>
                        <a:pt x="191" y="304"/>
                      </a:lnTo>
                      <a:lnTo>
                        <a:pt x="169" y="299"/>
                      </a:lnTo>
                      <a:lnTo>
                        <a:pt x="146" y="295"/>
                      </a:lnTo>
                      <a:lnTo>
                        <a:pt x="123" y="292"/>
                      </a:lnTo>
                      <a:lnTo>
                        <a:pt x="102" y="289"/>
                      </a:lnTo>
                      <a:lnTo>
                        <a:pt x="85" y="287"/>
                      </a:lnTo>
                      <a:lnTo>
                        <a:pt x="72" y="286"/>
                      </a:lnTo>
                      <a:lnTo>
                        <a:pt x="52" y="286"/>
                      </a:lnTo>
                      <a:lnTo>
                        <a:pt x="31" y="287"/>
                      </a:lnTo>
                      <a:lnTo>
                        <a:pt x="14" y="287"/>
                      </a:lnTo>
                      <a:lnTo>
                        <a:pt x="8" y="287"/>
                      </a:lnTo>
                      <a:lnTo>
                        <a:pt x="4" y="285"/>
                      </a:lnTo>
                      <a:lnTo>
                        <a:pt x="3" y="284"/>
                      </a:lnTo>
                      <a:lnTo>
                        <a:pt x="2" y="283"/>
                      </a:lnTo>
                      <a:lnTo>
                        <a:pt x="1" y="282"/>
                      </a:lnTo>
                      <a:lnTo>
                        <a:pt x="0" y="281"/>
                      </a:lnTo>
                      <a:lnTo>
                        <a:pt x="0" y="278"/>
                      </a:lnTo>
                      <a:lnTo>
                        <a:pt x="0" y="274"/>
                      </a:lnTo>
                      <a:lnTo>
                        <a:pt x="2" y="272"/>
                      </a:lnTo>
                      <a:lnTo>
                        <a:pt x="4" y="269"/>
                      </a:lnTo>
                      <a:lnTo>
                        <a:pt x="7" y="267"/>
                      </a:lnTo>
                      <a:lnTo>
                        <a:pt x="12" y="266"/>
                      </a:lnTo>
                      <a:lnTo>
                        <a:pt x="20" y="266"/>
                      </a:lnTo>
                      <a:lnTo>
                        <a:pt x="33" y="267"/>
                      </a:lnTo>
                      <a:lnTo>
                        <a:pt x="50" y="267"/>
                      </a:lnTo>
                      <a:lnTo>
                        <a:pt x="70" y="269"/>
                      </a:lnTo>
                      <a:lnTo>
                        <a:pt x="91" y="270"/>
                      </a:lnTo>
                      <a:lnTo>
                        <a:pt x="112" y="273"/>
                      </a:lnTo>
                      <a:lnTo>
                        <a:pt x="132" y="275"/>
                      </a:lnTo>
                      <a:lnTo>
                        <a:pt x="149" y="279"/>
                      </a:lnTo>
                      <a:lnTo>
                        <a:pt x="181" y="287"/>
                      </a:lnTo>
                      <a:lnTo>
                        <a:pt x="218" y="297"/>
                      </a:lnTo>
                      <a:lnTo>
                        <a:pt x="257" y="306"/>
                      </a:lnTo>
                      <a:lnTo>
                        <a:pt x="279" y="311"/>
                      </a:lnTo>
                      <a:lnTo>
                        <a:pt x="302" y="315"/>
                      </a:lnTo>
                      <a:lnTo>
                        <a:pt x="328" y="319"/>
                      </a:lnTo>
                      <a:lnTo>
                        <a:pt x="358" y="323"/>
                      </a:lnTo>
                      <a:lnTo>
                        <a:pt x="390" y="327"/>
                      </a:lnTo>
                      <a:lnTo>
                        <a:pt x="422" y="331"/>
                      </a:lnTo>
                      <a:lnTo>
                        <a:pt x="451" y="334"/>
                      </a:lnTo>
                      <a:lnTo>
                        <a:pt x="478" y="337"/>
                      </a:lnTo>
                      <a:lnTo>
                        <a:pt x="489" y="338"/>
                      </a:lnTo>
                      <a:lnTo>
                        <a:pt x="499" y="338"/>
                      </a:lnTo>
                      <a:lnTo>
                        <a:pt x="512" y="338"/>
                      </a:lnTo>
                      <a:lnTo>
                        <a:pt x="521" y="337"/>
                      </a:lnTo>
                      <a:lnTo>
                        <a:pt x="529" y="336"/>
                      </a:lnTo>
                      <a:lnTo>
                        <a:pt x="535" y="334"/>
                      </a:lnTo>
                      <a:lnTo>
                        <a:pt x="539" y="332"/>
                      </a:lnTo>
                      <a:lnTo>
                        <a:pt x="542" y="330"/>
                      </a:lnTo>
                      <a:lnTo>
                        <a:pt x="542" y="329"/>
                      </a:lnTo>
                      <a:lnTo>
                        <a:pt x="542" y="328"/>
                      </a:lnTo>
                      <a:lnTo>
                        <a:pt x="542" y="327"/>
                      </a:lnTo>
                      <a:lnTo>
                        <a:pt x="541" y="326"/>
                      </a:lnTo>
                      <a:lnTo>
                        <a:pt x="539" y="325"/>
                      </a:lnTo>
                      <a:lnTo>
                        <a:pt x="536" y="324"/>
                      </a:lnTo>
                      <a:lnTo>
                        <a:pt x="522" y="318"/>
                      </a:lnTo>
                      <a:lnTo>
                        <a:pt x="503" y="309"/>
                      </a:lnTo>
                      <a:lnTo>
                        <a:pt x="493" y="304"/>
                      </a:lnTo>
                      <a:lnTo>
                        <a:pt x="485" y="299"/>
                      </a:lnTo>
                      <a:lnTo>
                        <a:pt x="479" y="293"/>
                      </a:lnTo>
                      <a:lnTo>
                        <a:pt x="477" y="291"/>
                      </a:lnTo>
                      <a:lnTo>
                        <a:pt x="476" y="288"/>
                      </a:lnTo>
                      <a:lnTo>
                        <a:pt x="475" y="285"/>
                      </a:lnTo>
                      <a:lnTo>
                        <a:pt x="474" y="280"/>
                      </a:lnTo>
                      <a:lnTo>
                        <a:pt x="473" y="268"/>
                      </a:lnTo>
                      <a:lnTo>
                        <a:pt x="473" y="252"/>
                      </a:lnTo>
                      <a:lnTo>
                        <a:pt x="473" y="233"/>
                      </a:lnTo>
                      <a:lnTo>
                        <a:pt x="473" y="196"/>
                      </a:lnTo>
                      <a:lnTo>
                        <a:pt x="472" y="179"/>
                      </a:lnTo>
                      <a:lnTo>
                        <a:pt x="471" y="166"/>
                      </a:lnTo>
                      <a:lnTo>
                        <a:pt x="470" y="155"/>
                      </a:lnTo>
                      <a:lnTo>
                        <a:pt x="467" y="143"/>
                      </a:lnTo>
                      <a:lnTo>
                        <a:pt x="465" y="137"/>
                      </a:lnTo>
                      <a:lnTo>
                        <a:pt x="463" y="131"/>
                      </a:lnTo>
                      <a:lnTo>
                        <a:pt x="460" y="124"/>
                      </a:lnTo>
                      <a:lnTo>
                        <a:pt x="457" y="117"/>
                      </a:lnTo>
                      <a:lnTo>
                        <a:pt x="453" y="111"/>
                      </a:lnTo>
                      <a:lnTo>
                        <a:pt x="449" y="104"/>
                      </a:lnTo>
                      <a:lnTo>
                        <a:pt x="444" y="98"/>
                      </a:lnTo>
                      <a:lnTo>
                        <a:pt x="438" y="91"/>
                      </a:lnTo>
                      <a:lnTo>
                        <a:pt x="432" y="85"/>
                      </a:lnTo>
                      <a:lnTo>
                        <a:pt x="425" y="78"/>
                      </a:lnTo>
                      <a:lnTo>
                        <a:pt x="417" y="72"/>
                      </a:lnTo>
                      <a:lnTo>
                        <a:pt x="407" y="66"/>
                      </a:lnTo>
                      <a:lnTo>
                        <a:pt x="389" y="55"/>
                      </a:lnTo>
                      <a:lnTo>
                        <a:pt x="371" y="4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2" name="Freeform 42"/>
                <p:cNvSpPr/>
                <p:nvPr/>
              </p:nvSpPr>
              <p:spPr bwMode="auto">
                <a:xfrm>
                  <a:off x="1227" y="718"/>
                  <a:ext cx="326" cy="234"/>
                </a:xfrm>
                <a:custGeom>
                  <a:avLst/>
                  <a:gdLst>
                    <a:gd name="T0" fmla="*/ 326 w 326"/>
                    <a:gd name="T1" fmla="*/ 28 h 234"/>
                    <a:gd name="T2" fmla="*/ 318 w 326"/>
                    <a:gd name="T3" fmla="*/ 24 h 234"/>
                    <a:gd name="T4" fmla="*/ 309 w 326"/>
                    <a:gd name="T5" fmla="*/ 19 h 234"/>
                    <a:gd name="T6" fmla="*/ 292 w 326"/>
                    <a:gd name="T7" fmla="*/ 12 h 234"/>
                    <a:gd name="T8" fmla="*/ 276 w 326"/>
                    <a:gd name="T9" fmla="*/ 7 h 234"/>
                    <a:gd name="T10" fmla="*/ 268 w 326"/>
                    <a:gd name="T11" fmla="*/ 5 h 234"/>
                    <a:gd name="T12" fmla="*/ 260 w 326"/>
                    <a:gd name="T13" fmla="*/ 3 h 234"/>
                    <a:gd name="T14" fmla="*/ 252 w 326"/>
                    <a:gd name="T15" fmla="*/ 1 h 234"/>
                    <a:gd name="T16" fmla="*/ 244 w 326"/>
                    <a:gd name="T17" fmla="*/ 0 h 234"/>
                    <a:gd name="T18" fmla="*/ 236 w 326"/>
                    <a:gd name="T19" fmla="*/ 0 h 234"/>
                    <a:gd name="T20" fmla="*/ 228 w 326"/>
                    <a:gd name="T21" fmla="*/ 0 h 234"/>
                    <a:gd name="T22" fmla="*/ 191 w 326"/>
                    <a:gd name="T23" fmla="*/ 0 h 234"/>
                    <a:gd name="T24" fmla="*/ 170 w 326"/>
                    <a:gd name="T25" fmla="*/ 1 h 234"/>
                    <a:gd name="T26" fmla="*/ 160 w 326"/>
                    <a:gd name="T27" fmla="*/ 1 h 234"/>
                    <a:gd name="T28" fmla="*/ 149 w 326"/>
                    <a:gd name="T29" fmla="*/ 2 h 234"/>
                    <a:gd name="T30" fmla="*/ 138 w 326"/>
                    <a:gd name="T31" fmla="*/ 4 h 234"/>
                    <a:gd name="T32" fmla="*/ 127 w 326"/>
                    <a:gd name="T33" fmla="*/ 6 h 234"/>
                    <a:gd name="T34" fmla="*/ 117 w 326"/>
                    <a:gd name="T35" fmla="*/ 8 h 234"/>
                    <a:gd name="T36" fmla="*/ 108 w 326"/>
                    <a:gd name="T37" fmla="*/ 11 h 234"/>
                    <a:gd name="T38" fmla="*/ 103 w 326"/>
                    <a:gd name="T39" fmla="*/ 13 h 234"/>
                    <a:gd name="T40" fmla="*/ 98 w 326"/>
                    <a:gd name="T41" fmla="*/ 15 h 234"/>
                    <a:gd name="T42" fmla="*/ 94 w 326"/>
                    <a:gd name="T43" fmla="*/ 17 h 234"/>
                    <a:gd name="T44" fmla="*/ 90 w 326"/>
                    <a:gd name="T45" fmla="*/ 19 h 234"/>
                    <a:gd name="T46" fmla="*/ 86 w 326"/>
                    <a:gd name="T47" fmla="*/ 22 h 234"/>
                    <a:gd name="T48" fmla="*/ 82 w 326"/>
                    <a:gd name="T49" fmla="*/ 25 h 234"/>
                    <a:gd name="T50" fmla="*/ 79 w 326"/>
                    <a:gd name="T51" fmla="*/ 27 h 234"/>
                    <a:gd name="T52" fmla="*/ 76 w 326"/>
                    <a:gd name="T53" fmla="*/ 31 h 234"/>
                    <a:gd name="T54" fmla="*/ 69 w 326"/>
                    <a:gd name="T55" fmla="*/ 38 h 234"/>
                    <a:gd name="T56" fmla="*/ 63 w 326"/>
                    <a:gd name="T57" fmla="*/ 45 h 234"/>
                    <a:gd name="T58" fmla="*/ 58 w 326"/>
                    <a:gd name="T59" fmla="*/ 53 h 234"/>
                    <a:gd name="T60" fmla="*/ 52 w 326"/>
                    <a:gd name="T61" fmla="*/ 62 h 234"/>
                    <a:gd name="T62" fmla="*/ 42 w 326"/>
                    <a:gd name="T63" fmla="*/ 80 h 234"/>
                    <a:gd name="T64" fmla="*/ 38 w 326"/>
                    <a:gd name="T65" fmla="*/ 90 h 234"/>
                    <a:gd name="T66" fmla="*/ 34 w 326"/>
                    <a:gd name="T67" fmla="*/ 100 h 234"/>
                    <a:gd name="T68" fmla="*/ 30 w 326"/>
                    <a:gd name="T69" fmla="*/ 109 h 234"/>
                    <a:gd name="T70" fmla="*/ 27 w 326"/>
                    <a:gd name="T71" fmla="*/ 119 h 234"/>
                    <a:gd name="T72" fmla="*/ 22 w 326"/>
                    <a:gd name="T73" fmla="*/ 139 h 234"/>
                    <a:gd name="T74" fmla="*/ 20 w 326"/>
                    <a:gd name="T75" fmla="*/ 148 h 234"/>
                    <a:gd name="T76" fmla="*/ 19 w 326"/>
                    <a:gd name="T77" fmla="*/ 157 h 234"/>
                    <a:gd name="T78" fmla="*/ 18 w 326"/>
                    <a:gd name="T79" fmla="*/ 166 h 234"/>
                    <a:gd name="T80" fmla="*/ 17 w 326"/>
                    <a:gd name="T81" fmla="*/ 175 h 234"/>
                    <a:gd name="T82" fmla="*/ 17 w 326"/>
                    <a:gd name="T83" fmla="*/ 182 h 234"/>
                    <a:gd name="T84" fmla="*/ 17 w 326"/>
                    <a:gd name="T85" fmla="*/ 189 h 234"/>
                    <a:gd name="T86" fmla="*/ 15 w 326"/>
                    <a:gd name="T87" fmla="*/ 202 h 234"/>
                    <a:gd name="T88" fmla="*/ 12 w 326"/>
                    <a:gd name="T89" fmla="*/ 212 h 234"/>
                    <a:gd name="T90" fmla="*/ 9 w 326"/>
                    <a:gd name="T91" fmla="*/ 220 h 234"/>
                    <a:gd name="T92" fmla="*/ 5 w 326"/>
                    <a:gd name="T93" fmla="*/ 227 h 234"/>
                    <a:gd name="T94" fmla="*/ 3 w 326"/>
                    <a:gd name="T95" fmla="*/ 231 h 234"/>
                    <a:gd name="T96" fmla="*/ 0 w 326"/>
                    <a:gd name="T97" fmla="*/ 234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6" h="234">
                      <a:moveTo>
                        <a:pt x="326" y="28"/>
                      </a:moveTo>
                      <a:lnTo>
                        <a:pt x="318" y="24"/>
                      </a:lnTo>
                      <a:lnTo>
                        <a:pt x="309" y="19"/>
                      </a:lnTo>
                      <a:lnTo>
                        <a:pt x="292" y="12"/>
                      </a:lnTo>
                      <a:lnTo>
                        <a:pt x="276" y="7"/>
                      </a:lnTo>
                      <a:lnTo>
                        <a:pt x="268" y="5"/>
                      </a:lnTo>
                      <a:lnTo>
                        <a:pt x="260" y="3"/>
                      </a:lnTo>
                      <a:lnTo>
                        <a:pt x="252" y="1"/>
                      </a:lnTo>
                      <a:lnTo>
                        <a:pt x="244" y="0"/>
                      </a:lnTo>
                      <a:lnTo>
                        <a:pt x="236" y="0"/>
                      </a:lnTo>
                      <a:lnTo>
                        <a:pt x="228" y="0"/>
                      </a:lnTo>
                      <a:lnTo>
                        <a:pt x="191" y="0"/>
                      </a:lnTo>
                      <a:lnTo>
                        <a:pt x="170" y="1"/>
                      </a:lnTo>
                      <a:lnTo>
                        <a:pt x="160" y="1"/>
                      </a:lnTo>
                      <a:lnTo>
                        <a:pt x="149" y="2"/>
                      </a:lnTo>
                      <a:lnTo>
                        <a:pt x="138" y="4"/>
                      </a:lnTo>
                      <a:lnTo>
                        <a:pt x="127" y="6"/>
                      </a:lnTo>
                      <a:lnTo>
                        <a:pt x="117" y="8"/>
                      </a:lnTo>
                      <a:lnTo>
                        <a:pt x="108" y="11"/>
                      </a:lnTo>
                      <a:lnTo>
                        <a:pt x="103" y="13"/>
                      </a:lnTo>
                      <a:lnTo>
                        <a:pt x="98" y="15"/>
                      </a:lnTo>
                      <a:lnTo>
                        <a:pt x="94" y="17"/>
                      </a:lnTo>
                      <a:lnTo>
                        <a:pt x="90" y="19"/>
                      </a:lnTo>
                      <a:lnTo>
                        <a:pt x="86" y="22"/>
                      </a:lnTo>
                      <a:lnTo>
                        <a:pt x="82" y="25"/>
                      </a:lnTo>
                      <a:lnTo>
                        <a:pt x="79" y="27"/>
                      </a:lnTo>
                      <a:lnTo>
                        <a:pt x="76" y="31"/>
                      </a:lnTo>
                      <a:lnTo>
                        <a:pt x="69" y="38"/>
                      </a:lnTo>
                      <a:lnTo>
                        <a:pt x="63" y="45"/>
                      </a:lnTo>
                      <a:lnTo>
                        <a:pt x="58" y="53"/>
                      </a:lnTo>
                      <a:lnTo>
                        <a:pt x="52" y="62"/>
                      </a:lnTo>
                      <a:lnTo>
                        <a:pt x="42" y="80"/>
                      </a:lnTo>
                      <a:lnTo>
                        <a:pt x="38" y="90"/>
                      </a:lnTo>
                      <a:lnTo>
                        <a:pt x="34" y="100"/>
                      </a:lnTo>
                      <a:lnTo>
                        <a:pt x="30" y="109"/>
                      </a:lnTo>
                      <a:lnTo>
                        <a:pt x="27" y="119"/>
                      </a:lnTo>
                      <a:lnTo>
                        <a:pt x="22" y="139"/>
                      </a:lnTo>
                      <a:lnTo>
                        <a:pt x="20" y="148"/>
                      </a:lnTo>
                      <a:lnTo>
                        <a:pt x="19" y="157"/>
                      </a:lnTo>
                      <a:lnTo>
                        <a:pt x="18" y="166"/>
                      </a:lnTo>
                      <a:lnTo>
                        <a:pt x="17" y="175"/>
                      </a:lnTo>
                      <a:lnTo>
                        <a:pt x="17" y="182"/>
                      </a:lnTo>
                      <a:lnTo>
                        <a:pt x="17" y="189"/>
                      </a:lnTo>
                      <a:lnTo>
                        <a:pt x="15" y="202"/>
                      </a:lnTo>
                      <a:lnTo>
                        <a:pt x="12" y="212"/>
                      </a:lnTo>
                      <a:lnTo>
                        <a:pt x="9" y="220"/>
                      </a:lnTo>
                      <a:lnTo>
                        <a:pt x="5" y="227"/>
                      </a:lnTo>
                      <a:lnTo>
                        <a:pt x="3" y="231"/>
                      </a:lnTo>
                      <a:lnTo>
                        <a:pt x="0" y="23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3" name="Freeform 43"/>
                <p:cNvSpPr/>
                <p:nvPr/>
              </p:nvSpPr>
              <p:spPr bwMode="auto">
                <a:xfrm>
                  <a:off x="1377" y="741"/>
                  <a:ext cx="84" cy="59"/>
                </a:xfrm>
                <a:custGeom>
                  <a:avLst/>
                  <a:gdLst>
                    <a:gd name="T0" fmla="*/ 47 w 84"/>
                    <a:gd name="T1" fmla="*/ 19 h 59"/>
                    <a:gd name="T2" fmla="*/ 65 w 84"/>
                    <a:gd name="T3" fmla="*/ 34 h 59"/>
                    <a:gd name="T4" fmla="*/ 77 w 84"/>
                    <a:gd name="T5" fmla="*/ 45 h 59"/>
                    <a:gd name="T6" fmla="*/ 80 w 84"/>
                    <a:gd name="T7" fmla="*/ 50 h 59"/>
                    <a:gd name="T8" fmla="*/ 83 w 84"/>
                    <a:gd name="T9" fmla="*/ 53 h 59"/>
                    <a:gd name="T10" fmla="*/ 84 w 84"/>
                    <a:gd name="T11" fmla="*/ 56 h 59"/>
                    <a:gd name="T12" fmla="*/ 83 w 84"/>
                    <a:gd name="T13" fmla="*/ 57 h 59"/>
                    <a:gd name="T14" fmla="*/ 83 w 84"/>
                    <a:gd name="T15" fmla="*/ 58 h 59"/>
                    <a:gd name="T16" fmla="*/ 82 w 84"/>
                    <a:gd name="T17" fmla="*/ 59 h 59"/>
                    <a:gd name="T18" fmla="*/ 80 w 84"/>
                    <a:gd name="T19" fmla="*/ 59 h 59"/>
                    <a:gd name="T20" fmla="*/ 78 w 84"/>
                    <a:gd name="T21" fmla="*/ 58 h 59"/>
                    <a:gd name="T22" fmla="*/ 76 w 84"/>
                    <a:gd name="T23" fmla="*/ 57 h 59"/>
                    <a:gd name="T24" fmla="*/ 71 w 84"/>
                    <a:gd name="T25" fmla="*/ 54 h 59"/>
                    <a:gd name="T26" fmla="*/ 65 w 84"/>
                    <a:gd name="T27" fmla="*/ 49 h 59"/>
                    <a:gd name="T28" fmla="*/ 53 w 84"/>
                    <a:gd name="T29" fmla="*/ 39 h 59"/>
                    <a:gd name="T30" fmla="*/ 43 w 84"/>
                    <a:gd name="T31" fmla="*/ 30 h 59"/>
                    <a:gd name="T32" fmla="*/ 38 w 84"/>
                    <a:gd name="T33" fmla="*/ 26 h 59"/>
                    <a:gd name="T34" fmla="*/ 32 w 84"/>
                    <a:gd name="T35" fmla="*/ 22 h 59"/>
                    <a:gd name="T36" fmla="*/ 19 w 84"/>
                    <a:gd name="T37" fmla="*/ 13 h 59"/>
                    <a:gd name="T38" fmla="*/ 7 w 84"/>
                    <a:gd name="T39" fmla="*/ 6 h 59"/>
                    <a:gd name="T40" fmla="*/ 0 w 84"/>
                    <a:gd name="T41" fmla="*/ 2 h 59"/>
                    <a:gd name="T42" fmla="*/ 0 w 84"/>
                    <a:gd name="T43" fmla="*/ 1 h 59"/>
                    <a:gd name="T44" fmla="*/ 3 w 84"/>
                    <a:gd name="T45" fmla="*/ 0 h 59"/>
                    <a:gd name="T46" fmla="*/ 7 w 84"/>
                    <a:gd name="T47" fmla="*/ 0 h 59"/>
                    <a:gd name="T48" fmla="*/ 13 w 84"/>
                    <a:gd name="T49" fmla="*/ 1 h 59"/>
                    <a:gd name="T50" fmla="*/ 16 w 84"/>
                    <a:gd name="T51" fmla="*/ 1 h 59"/>
                    <a:gd name="T52" fmla="*/ 20 w 84"/>
                    <a:gd name="T53" fmla="*/ 3 h 59"/>
                    <a:gd name="T54" fmla="*/ 29 w 84"/>
                    <a:gd name="T55" fmla="*/ 6 h 59"/>
                    <a:gd name="T56" fmla="*/ 38 w 84"/>
                    <a:gd name="T57" fmla="*/ 11 h 59"/>
                    <a:gd name="T58" fmla="*/ 43 w 84"/>
                    <a:gd name="T59" fmla="*/ 15 h 59"/>
                    <a:gd name="T60" fmla="*/ 47 w 84"/>
                    <a:gd name="T61" fmla="*/ 1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59">
                      <a:moveTo>
                        <a:pt x="47" y="19"/>
                      </a:moveTo>
                      <a:lnTo>
                        <a:pt x="65" y="34"/>
                      </a:lnTo>
                      <a:lnTo>
                        <a:pt x="77" y="45"/>
                      </a:lnTo>
                      <a:lnTo>
                        <a:pt x="80" y="50"/>
                      </a:lnTo>
                      <a:lnTo>
                        <a:pt x="83" y="53"/>
                      </a:lnTo>
                      <a:lnTo>
                        <a:pt x="84" y="56"/>
                      </a:lnTo>
                      <a:lnTo>
                        <a:pt x="83" y="57"/>
                      </a:lnTo>
                      <a:lnTo>
                        <a:pt x="83" y="58"/>
                      </a:lnTo>
                      <a:lnTo>
                        <a:pt x="82" y="59"/>
                      </a:lnTo>
                      <a:lnTo>
                        <a:pt x="80" y="59"/>
                      </a:lnTo>
                      <a:lnTo>
                        <a:pt x="78" y="58"/>
                      </a:lnTo>
                      <a:lnTo>
                        <a:pt x="76" y="57"/>
                      </a:lnTo>
                      <a:lnTo>
                        <a:pt x="71" y="54"/>
                      </a:lnTo>
                      <a:lnTo>
                        <a:pt x="65" y="49"/>
                      </a:lnTo>
                      <a:lnTo>
                        <a:pt x="53" y="39"/>
                      </a:lnTo>
                      <a:lnTo>
                        <a:pt x="43" y="30"/>
                      </a:lnTo>
                      <a:lnTo>
                        <a:pt x="38" y="26"/>
                      </a:lnTo>
                      <a:lnTo>
                        <a:pt x="32" y="22"/>
                      </a:lnTo>
                      <a:lnTo>
                        <a:pt x="19" y="13"/>
                      </a:lnTo>
                      <a:lnTo>
                        <a:pt x="7" y="6"/>
                      </a:lnTo>
                      <a:lnTo>
                        <a:pt x="0" y="2"/>
                      </a:lnTo>
                      <a:lnTo>
                        <a:pt x="0" y="1"/>
                      </a:lnTo>
                      <a:lnTo>
                        <a:pt x="3" y="0"/>
                      </a:lnTo>
                      <a:lnTo>
                        <a:pt x="7" y="0"/>
                      </a:lnTo>
                      <a:lnTo>
                        <a:pt x="13" y="1"/>
                      </a:lnTo>
                      <a:lnTo>
                        <a:pt x="16" y="1"/>
                      </a:lnTo>
                      <a:lnTo>
                        <a:pt x="20" y="3"/>
                      </a:lnTo>
                      <a:lnTo>
                        <a:pt x="29" y="6"/>
                      </a:lnTo>
                      <a:lnTo>
                        <a:pt x="38" y="11"/>
                      </a:lnTo>
                      <a:lnTo>
                        <a:pt x="43" y="15"/>
                      </a:lnTo>
                      <a:lnTo>
                        <a:pt x="47"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4" name="Freeform 44"/>
                <p:cNvSpPr/>
                <p:nvPr/>
              </p:nvSpPr>
              <p:spPr bwMode="auto">
                <a:xfrm>
                  <a:off x="1377" y="741"/>
                  <a:ext cx="84" cy="59"/>
                </a:xfrm>
                <a:custGeom>
                  <a:avLst/>
                  <a:gdLst>
                    <a:gd name="T0" fmla="*/ 47 w 84"/>
                    <a:gd name="T1" fmla="*/ 19 h 59"/>
                    <a:gd name="T2" fmla="*/ 65 w 84"/>
                    <a:gd name="T3" fmla="*/ 34 h 59"/>
                    <a:gd name="T4" fmla="*/ 77 w 84"/>
                    <a:gd name="T5" fmla="*/ 45 h 59"/>
                    <a:gd name="T6" fmla="*/ 80 w 84"/>
                    <a:gd name="T7" fmla="*/ 50 h 59"/>
                    <a:gd name="T8" fmla="*/ 83 w 84"/>
                    <a:gd name="T9" fmla="*/ 53 h 59"/>
                    <a:gd name="T10" fmla="*/ 84 w 84"/>
                    <a:gd name="T11" fmla="*/ 56 h 59"/>
                    <a:gd name="T12" fmla="*/ 83 w 84"/>
                    <a:gd name="T13" fmla="*/ 57 h 59"/>
                    <a:gd name="T14" fmla="*/ 83 w 84"/>
                    <a:gd name="T15" fmla="*/ 58 h 59"/>
                    <a:gd name="T16" fmla="*/ 82 w 84"/>
                    <a:gd name="T17" fmla="*/ 59 h 59"/>
                    <a:gd name="T18" fmla="*/ 80 w 84"/>
                    <a:gd name="T19" fmla="*/ 59 h 59"/>
                    <a:gd name="T20" fmla="*/ 78 w 84"/>
                    <a:gd name="T21" fmla="*/ 58 h 59"/>
                    <a:gd name="T22" fmla="*/ 76 w 84"/>
                    <a:gd name="T23" fmla="*/ 57 h 59"/>
                    <a:gd name="T24" fmla="*/ 71 w 84"/>
                    <a:gd name="T25" fmla="*/ 54 h 59"/>
                    <a:gd name="T26" fmla="*/ 65 w 84"/>
                    <a:gd name="T27" fmla="*/ 49 h 59"/>
                    <a:gd name="T28" fmla="*/ 53 w 84"/>
                    <a:gd name="T29" fmla="*/ 39 h 59"/>
                    <a:gd name="T30" fmla="*/ 43 w 84"/>
                    <a:gd name="T31" fmla="*/ 30 h 59"/>
                    <a:gd name="T32" fmla="*/ 38 w 84"/>
                    <a:gd name="T33" fmla="*/ 26 h 59"/>
                    <a:gd name="T34" fmla="*/ 32 w 84"/>
                    <a:gd name="T35" fmla="*/ 22 h 59"/>
                    <a:gd name="T36" fmla="*/ 19 w 84"/>
                    <a:gd name="T37" fmla="*/ 13 h 59"/>
                    <a:gd name="T38" fmla="*/ 7 w 84"/>
                    <a:gd name="T39" fmla="*/ 6 h 59"/>
                    <a:gd name="T40" fmla="*/ 0 w 84"/>
                    <a:gd name="T41" fmla="*/ 2 h 59"/>
                    <a:gd name="T42" fmla="*/ 0 w 84"/>
                    <a:gd name="T43" fmla="*/ 1 h 59"/>
                    <a:gd name="T44" fmla="*/ 3 w 84"/>
                    <a:gd name="T45" fmla="*/ 0 h 59"/>
                    <a:gd name="T46" fmla="*/ 7 w 84"/>
                    <a:gd name="T47" fmla="*/ 0 h 59"/>
                    <a:gd name="T48" fmla="*/ 13 w 84"/>
                    <a:gd name="T49" fmla="*/ 1 h 59"/>
                    <a:gd name="T50" fmla="*/ 16 w 84"/>
                    <a:gd name="T51" fmla="*/ 1 h 59"/>
                    <a:gd name="T52" fmla="*/ 20 w 84"/>
                    <a:gd name="T53" fmla="*/ 3 h 59"/>
                    <a:gd name="T54" fmla="*/ 29 w 84"/>
                    <a:gd name="T55" fmla="*/ 6 h 59"/>
                    <a:gd name="T56" fmla="*/ 38 w 84"/>
                    <a:gd name="T57" fmla="*/ 11 h 59"/>
                    <a:gd name="T58" fmla="*/ 43 w 84"/>
                    <a:gd name="T59" fmla="*/ 15 h 59"/>
                    <a:gd name="T60" fmla="*/ 47 w 84"/>
                    <a:gd name="T61" fmla="*/ 1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59">
                      <a:moveTo>
                        <a:pt x="47" y="19"/>
                      </a:moveTo>
                      <a:lnTo>
                        <a:pt x="65" y="34"/>
                      </a:lnTo>
                      <a:lnTo>
                        <a:pt x="77" y="45"/>
                      </a:lnTo>
                      <a:lnTo>
                        <a:pt x="80" y="50"/>
                      </a:lnTo>
                      <a:lnTo>
                        <a:pt x="83" y="53"/>
                      </a:lnTo>
                      <a:lnTo>
                        <a:pt x="84" y="56"/>
                      </a:lnTo>
                      <a:lnTo>
                        <a:pt x="83" y="57"/>
                      </a:lnTo>
                      <a:lnTo>
                        <a:pt x="83" y="58"/>
                      </a:lnTo>
                      <a:lnTo>
                        <a:pt x="82" y="59"/>
                      </a:lnTo>
                      <a:lnTo>
                        <a:pt x="80" y="59"/>
                      </a:lnTo>
                      <a:lnTo>
                        <a:pt x="78" y="58"/>
                      </a:lnTo>
                      <a:lnTo>
                        <a:pt x="76" y="57"/>
                      </a:lnTo>
                      <a:lnTo>
                        <a:pt x="71" y="54"/>
                      </a:lnTo>
                      <a:lnTo>
                        <a:pt x="65" y="49"/>
                      </a:lnTo>
                      <a:lnTo>
                        <a:pt x="53" y="39"/>
                      </a:lnTo>
                      <a:lnTo>
                        <a:pt x="43" y="30"/>
                      </a:lnTo>
                      <a:lnTo>
                        <a:pt x="38" y="26"/>
                      </a:lnTo>
                      <a:lnTo>
                        <a:pt x="32" y="22"/>
                      </a:lnTo>
                      <a:lnTo>
                        <a:pt x="19" y="13"/>
                      </a:lnTo>
                      <a:lnTo>
                        <a:pt x="7" y="6"/>
                      </a:lnTo>
                      <a:lnTo>
                        <a:pt x="0" y="2"/>
                      </a:lnTo>
                      <a:lnTo>
                        <a:pt x="0" y="1"/>
                      </a:lnTo>
                      <a:lnTo>
                        <a:pt x="3" y="0"/>
                      </a:lnTo>
                      <a:lnTo>
                        <a:pt x="7" y="0"/>
                      </a:lnTo>
                      <a:lnTo>
                        <a:pt x="13" y="1"/>
                      </a:lnTo>
                      <a:lnTo>
                        <a:pt x="16" y="1"/>
                      </a:lnTo>
                      <a:lnTo>
                        <a:pt x="20" y="3"/>
                      </a:lnTo>
                      <a:lnTo>
                        <a:pt x="29" y="6"/>
                      </a:lnTo>
                      <a:lnTo>
                        <a:pt x="38" y="11"/>
                      </a:lnTo>
                      <a:lnTo>
                        <a:pt x="43" y="15"/>
                      </a:lnTo>
                      <a:lnTo>
                        <a:pt x="47" y="1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5" name="Freeform 45"/>
                <p:cNvSpPr/>
                <p:nvPr/>
              </p:nvSpPr>
              <p:spPr bwMode="auto">
                <a:xfrm>
                  <a:off x="1531" y="972"/>
                  <a:ext cx="112" cy="22"/>
                </a:xfrm>
                <a:custGeom>
                  <a:avLst/>
                  <a:gdLst>
                    <a:gd name="T0" fmla="*/ 99 w 112"/>
                    <a:gd name="T1" fmla="*/ 5 h 22"/>
                    <a:gd name="T2" fmla="*/ 103 w 112"/>
                    <a:gd name="T3" fmla="*/ 7 h 22"/>
                    <a:gd name="T4" fmla="*/ 106 w 112"/>
                    <a:gd name="T5" fmla="*/ 9 h 22"/>
                    <a:gd name="T6" fmla="*/ 108 w 112"/>
                    <a:gd name="T7" fmla="*/ 11 h 22"/>
                    <a:gd name="T8" fmla="*/ 110 w 112"/>
                    <a:gd name="T9" fmla="*/ 13 h 22"/>
                    <a:gd name="T10" fmla="*/ 111 w 112"/>
                    <a:gd name="T11" fmla="*/ 16 h 22"/>
                    <a:gd name="T12" fmla="*/ 112 w 112"/>
                    <a:gd name="T13" fmla="*/ 18 h 22"/>
                    <a:gd name="T14" fmla="*/ 111 w 112"/>
                    <a:gd name="T15" fmla="*/ 19 h 22"/>
                    <a:gd name="T16" fmla="*/ 111 w 112"/>
                    <a:gd name="T17" fmla="*/ 20 h 22"/>
                    <a:gd name="T18" fmla="*/ 110 w 112"/>
                    <a:gd name="T19" fmla="*/ 21 h 22"/>
                    <a:gd name="T20" fmla="*/ 109 w 112"/>
                    <a:gd name="T21" fmla="*/ 22 h 22"/>
                    <a:gd name="T22" fmla="*/ 108 w 112"/>
                    <a:gd name="T23" fmla="*/ 22 h 22"/>
                    <a:gd name="T24" fmla="*/ 106 w 112"/>
                    <a:gd name="T25" fmla="*/ 22 h 22"/>
                    <a:gd name="T26" fmla="*/ 102 w 112"/>
                    <a:gd name="T27" fmla="*/ 22 h 22"/>
                    <a:gd name="T28" fmla="*/ 89 w 112"/>
                    <a:gd name="T29" fmla="*/ 19 h 22"/>
                    <a:gd name="T30" fmla="*/ 73 w 112"/>
                    <a:gd name="T31" fmla="*/ 15 h 22"/>
                    <a:gd name="T32" fmla="*/ 64 w 112"/>
                    <a:gd name="T33" fmla="*/ 13 h 22"/>
                    <a:gd name="T34" fmla="*/ 53 w 112"/>
                    <a:gd name="T35" fmla="*/ 12 h 22"/>
                    <a:gd name="T36" fmla="*/ 42 w 112"/>
                    <a:gd name="T37" fmla="*/ 11 h 22"/>
                    <a:gd name="T38" fmla="*/ 31 w 112"/>
                    <a:gd name="T39" fmla="*/ 10 h 22"/>
                    <a:gd name="T40" fmla="*/ 21 w 112"/>
                    <a:gd name="T41" fmla="*/ 9 h 22"/>
                    <a:gd name="T42" fmla="*/ 12 w 112"/>
                    <a:gd name="T43" fmla="*/ 7 h 22"/>
                    <a:gd name="T44" fmla="*/ 5 w 112"/>
                    <a:gd name="T45" fmla="*/ 6 h 22"/>
                    <a:gd name="T46" fmla="*/ 3 w 112"/>
                    <a:gd name="T47" fmla="*/ 5 h 22"/>
                    <a:gd name="T48" fmla="*/ 1 w 112"/>
                    <a:gd name="T49" fmla="*/ 4 h 22"/>
                    <a:gd name="T50" fmla="*/ 0 w 112"/>
                    <a:gd name="T51" fmla="*/ 3 h 22"/>
                    <a:gd name="T52" fmla="*/ 0 w 112"/>
                    <a:gd name="T53" fmla="*/ 2 h 22"/>
                    <a:gd name="T54" fmla="*/ 1 w 112"/>
                    <a:gd name="T55" fmla="*/ 2 h 22"/>
                    <a:gd name="T56" fmla="*/ 3 w 112"/>
                    <a:gd name="T57" fmla="*/ 1 h 22"/>
                    <a:gd name="T58" fmla="*/ 7 w 112"/>
                    <a:gd name="T59" fmla="*/ 1 h 22"/>
                    <a:gd name="T60" fmla="*/ 11 w 112"/>
                    <a:gd name="T61" fmla="*/ 0 h 22"/>
                    <a:gd name="T62" fmla="*/ 23 w 112"/>
                    <a:gd name="T63" fmla="*/ 0 h 22"/>
                    <a:gd name="T64" fmla="*/ 38 w 112"/>
                    <a:gd name="T65" fmla="*/ 0 h 22"/>
                    <a:gd name="T66" fmla="*/ 53 w 112"/>
                    <a:gd name="T67" fmla="*/ 1 h 22"/>
                    <a:gd name="T68" fmla="*/ 69 w 112"/>
                    <a:gd name="T69" fmla="*/ 2 h 22"/>
                    <a:gd name="T70" fmla="*/ 82 w 112"/>
                    <a:gd name="T71" fmla="*/ 3 h 22"/>
                    <a:gd name="T72" fmla="*/ 93 w 112"/>
                    <a:gd name="T73" fmla="*/ 4 h 22"/>
                    <a:gd name="T74" fmla="*/ 99 w 112"/>
                    <a:gd name="T75" fmla="*/ 5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22">
                      <a:moveTo>
                        <a:pt x="99" y="5"/>
                      </a:moveTo>
                      <a:lnTo>
                        <a:pt x="103" y="7"/>
                      </a:lnTo>
                      <a:lnTo>
                        <a:pt x="106" y="9"/>
                      </a:lnTo>
                      <a:lnTo>
                        <a:pt x="108" y="11"/>
                      </a:lnTo>
                      <a:lnTo>
                        <a:pt x="110" y="13"/>
                      </a:lnTo>
                      <a:lnTo>
                        <a:pt x="111" y="16"/>
                      </a:lnTo>
                      <a:lnTo>
                        <a:pt x="112" y="18"/>
                      </a:lnTo>
                      <a:lnTo>
                        <a:pt x="111" y="19"/>
                      </a:lnTo>
                      <a:lnTo>
                        <a:pt x="111" y="20"/>
                      </a:lnTo>
                      <a:lnTo>
                        <a:pt x="110" y="21"/>
                      </a:lnTo>
                      <a:lnTo>
                        <a:pt x="109" y="22"/>
                      </a:lnTo>
                      <a:lnTo>
                        <a:pt x="108" y="22"/>
                      </a:lnTo>
                      <a:lnTo>
                        <a:pt x="106" y="22"/>
                      </a:lnTo>
                      <a:lnTo>
                        <a:pt x="102" y="22"/>
                      </a:lnTo>
                      <a:lnTo>
                        <a:pt x="89" y="19"/>
                      </a:lnTo>
                      <a:lnTo>
                        <a:pt x="73" y="15"/>
                      </a:lnTo>
                      <a:lnTo>
                        <a:pt x="64" y="13"/>
                      </a:lnTo>
                      <a:lnTo>
                        <a:pt x="53" y="12"/>
                      </a:lnTo>
                      <a:lnTo>
                        <a:pt x="42" y="11"/>
                      </a:lnTo>
                      <a:lnTo>
                        <a:pt x="31" y="10"/>
                      </a:lnTo>
                      <a:lnTo>
                        <a:pt x="21" y="9"/>
                      </a:lnTo>
                      <a:lnTo>
                        <a:pt x="12" y="7"/>
                      </a:lnTo>
                      <a:lnTo>
                        <a:pt x="5" y="6"/>
                      </a:lnTo>
                      <a:lnTo>
                        <a:pt x="3" y="5"/>
                      </a:lnTo>
                      <a:lnTo>
                        <a:pt x="1" y="4"/>
                      </a:lnTo>
                      <a:lnTo>
                        <a:pt x="0" y="3"/>
                      </a:lnTo>
                      <a:lnTo>
                        <a:pt x="0" y="2"/>
                      </a:lnTo>
                      <a:lnTo>
                        <a:pt x="1" y="2"/>
                      </a:lnTo>
                      <a:lnTo>
                        <a:pt x="3" y="1"/>
                      </a:lnTo>
                      <a:lnTo>
                        <a:pt x="7" y="1"/>
                      </a:lnTo>
                      <a:lnTo>
                        <a:pt x="11" y="0"/>
                      </a:lnTo>
                      <a:lnTo>
                        <a:pt x="23" y="0"/>
                      </a:lnTo>
                      <a:lnTo>
                        <a:pt x="38" y="0"/>
                      </a:lnTo>
                      <a:lnTo>
                        <a:pt x="53" y="1"/>
                      </a:lnTo>
                      <a:lnTo>
                        <a:pt x="69" y="2"/>
                      </a:lnTo>
                      <a:lnTo>
                        <a:pt x="82" y="3"/>
                      </a:lnTo>
                      <a:lnTo>
                        <a:pt x="93" y="4"/>
                      </a:lnTo>
                      <a:lnTo>
                        <a:pt x="9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6" name="Freeform 46"/>
                <p:cNvSpPr/>
                <p:nvPr/>
              </p:nvSpPr>
              <p:spPr bwMode="auto">
                <a:xfrm>
                  <a:off x="1531" y="972"/>
                  <a:ext cx="112" cy="22"/>
                </a:xfrm>
                <a:custGeom>
                  <a:avLst/>
                  <a:gdLst>
                    <a:gd name="T0" fmla="*/ 99 w 112"/>
                    <a:gd name="T1" fmla="*/ 5 h 22"/>
                    <a:gd name="T2" fmla="*/ 103 w 112"/>
                    <a:gd name="T3" fmla="*/ 7 h 22"/>
                    <a:gd name="T4" fmla="*/ 106 w 112"/>
                    <a:gd name="T5" fmla="*/ 9 h 22"/>
                    <a:gd name="T6" fmla="*/ 108 w 112"/>
                    <a:gd name="T7" fmla="*/ 11 h 22"/>
                    <a:gd name="T8" fmla="*/ 110 w 112"/>
                    <a:gd name="T9" fmla="*/ 13 h 22"/>
                    <a:gd name="T10" fmla="*/ 111 w 112"/>
                    <a:gd name="T11" fmla="*/ 16 h 22"/>
                    <a:gd name="T12" fmla="*/ 112 w 112"/>
                    <a:gd name="T13" fmla="*/ 18 h 22"/>
                    <a:gd name="T14" fmla="*/ 111 w 112"/>
                    <a:gd name="T15" fmla="*/ 19 h 22"/>
                    <a:gd name="T16" fmla="*/ 111 w 112"/>
                    <a:gd name="T17" fmla="*/ 20 h 22"/>
                    <a:gd name="T18" fmla="*/ 110 w 112"/>
                    <a:gd name="T19" fmla="*/ 21 h 22"/>
                    <a:gd name="T20" fmla="*/ 109 w 112"/>
                    <a:gd name="T21" fmla="*/ 22 h 22"/>
                    <a:gd name="T22" fmla="*/ 108 w 112"/>
                    <a:gd name="T23" fmla="*/ 22 h 22"/>
                    <a:gd name="T24" fmla="*/ 106 w 112"/>
                    <a:gd name="T25" fmla="*/ 22 h 22"/>
                    <a:gd name="T26" fmla="*/ 102 w 112"/>
                    <a:gd name="T27" fmla="*/ 22 h 22"/>
                    <a:gd name="T28" fmla="*/ 89 w 112"/>
                    <a:gd name="T29" fmla="*/ 19 h 22"/>
                    <a:gd name="T30" fmla="*/ 73 w 112"/>
                    <a:gd name="T31" fmla="*/ 15 h 22"/>
                    <a:gd name="T32" fmla="*/ 64 w 112"/>
                    <a:gd name="T33" fmla="*/ 13 h 22"/>
                    <a:gd name="T34" fmla="*/ 53 w 112"/>
                    <a:gd name="T35" fmla="*/ 12 h 22"/>
                    <a:gd name="T36" fmla="*/ 42 w 112"/>
                    <a:gd name="T37" fmla="*/ 11 h 22"/>
                    <a:gd name="T38" fmla="*/ 31 w 112"/>
                    <a:gd name="T39" fmla="*/ 10 h 22"/>
                    <a:gd name="T40" fmla="*/ 21 w 112"/>
                    <a:gd name="T41" fmla="*/ 9 h 22"/>
                    <a:gd name="T42" fmla="*/ 12 w 112"/>
                    <a:gd name="T43" fmla="*/ 7 h 22"/>
                    <a:gd name="T44" fmla="*/ 5 w 112"/>
                    <a:gd name="T45" fmla="*/ 6 h 22"/>
                    <a:gd name="T46" fmla="*/ 3 w 112"/>
                    <a:gd name="T47" fmla="*/ 5 h 22"/>
                    <a:gd name="T48" fmla="*/ 1 w 112"/>
                    <a:gd name="T49" fmla="*/ 4 h 22"/>
                    <a:gd name="T50" fmla="*/ 0 w 112"/>
                    <a:gd name="T51" fmla="*/ 3 h 22"/>
                    <a:gd name="T52" fmla="*/ 0 w 112"/>
                    <a:gd name="T53" fmla="*/ 2 h 22"/>
                    <a:gd name="T54" fmla="*/ 1 w 112"/>
                    <a:gd name="T55" fmla="*/ 2 h 22"/>
                    <a:gd name="T56" fmla="*/ 3 w 112"/>
                    <a:gd name="T57" fmla="*/ 1 h 22"/>
                    <a:gd name="T58" fmla="*/ 7 w 112"/>
                    <a:gd name="T59" fmla="*/ 1 h 22"/>
                    <a:gd name="T60" fmla="*/ 11 w 112"/>
                    <a:gd name="T61" fmla="*/ 0 h 22"/>
                    <a:gd name="T62" fmla="*/ 23 w 112"/>
                    <a:gd name="T63" fmla="*/ 0 h 22"/>
                    <a:gd name="T64" fmla="*/ 38 w 112"/>
                    <a:gd name="T65" fmla="*/ 0 h 22"/>
                    <a:gd name="T66" fmla="*/ 53 w 112"/>
                    <a:gd name="T67" fmla="*/ 1 h 22"/>
                    <a:gd name="T68" fmla="*/ 69 w 112"/>
                    <a:gd name="T69" fmla="*/ 2 h 22"/>
                    <a:gd name="T70" fmla="*/ 82 w 112"/>
                    <a:gd name="T71" fmla="*/ 3 h 22"/>
                    <a:gd name="T72" fmla="*/ 93 w 112"/>
                    <a:gd name="T73" fmla="*/ 4 h 22"/>
                    <a:gd name="T74" fmla="*/ 99 w 112"/>
                    <a:gd name="T75" fmla="*/ 5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22">
                      <a:moveTo>
                        <a:pt x="99" y="5"/>
                      </a:moveTo>
                      <a:lnTo>
                        <a:pt x="103" y="7"/>
                      </a:lnTo>
                      <a:lnTo>
                        <a:pt x="106" y="9"/>
                      </a:lnTo>
                      <a:lnTo>
                        <a:pt x="108" y="11"/>
                      </a:lnTo>
                      <a:lnTo>
                        <a:pt x="110" y="13"/>
                      </a:lnTo>
                      <a:lnTo>
                        <a:pt x="111" y="16"/>
                      </a:lnTo>
                      <a:lnTo>
                        <a:pt x="112" y="18"/>
                      </a:lnTo>
                      <a:lnTo>
                        <a:pt x="111" y="19"/>
                      </a:lnTo>
                      <a:lnTo>
                        <a:pt x="111" y="20"/>
                      </a:lnTo>
                      <a:lnTo>
                        <a:pt x="110" y="21"/>
                      </a:lnTo>
                      <a:lnTo>
                        <a:pt x="109" y="22"/>
                      </a:lnTo>
                      <a:lnTo>
                        <a:pt x="108" y="22"/>
                      </a:lnTo>
                      <a:lnTo>
                        <a:pt x="106" y="22"/>
                      </a:lnTo>
                      <a:lnTo>
                        <a:pt x="102" y="22"/>
                      </a:lnTo>
                      <a:lnTo>
                        <a:pt x="89" y="19"/>
                      </a:lnTo>
                      <a:lnTo>
                        <a:pt x="73" y="15"/>
                      </a:lnTo>
                      <a:lnTo>
                        <a:pt x="64" y="13"/>
                      </a:lnTo>
                      <a:lnTo>
                        <a:pt x="53" y="12"/>
                      </a:lnTo>
                      <a:lnTo>
                        <a:pt x="42" y="11"/>
                      </a:lnTo>
                      <a:lnTo>
                        <a:pt x="31" y="10"/>
                      </a:lnTo>
                      <a:lnTo>
                        <a:pt x="21" y="9"/>
                      </a:lnTo>
                      <a:lnTo>
                        <a:pt x="12" y="7"/>
                      </a:lnTo>
                      <a:lnTo>
                        <a:pt x="5" y="6"/>
                      </a:lnTo>
                      <a:lnTo>
                        <a:pt x="3" y="5"/>
                      </a:lnTo>
                      <a:lnTo>
                        <a:pt x="1" y="4"/>
                      </a:lnTo>
                      <a:lnTo>
                        <a:pt x="0" y="3"/>
                      </a:lnTo>
                      <a:lnTo>
                        <a:pt x="0" y="2"/>
                      </a:lnTo>
                      <a:lnTo>
                        <a:pt x="1" y="2"/>
                      </a:lnTo>
                      <a:lnTo>
                        <a:pt x="3" y="1"/>
                      </a:lnTo>
                      <a:lnTo>
                        <a:pt x="7" y="1"/>
                      </a:lnTo>
                      <a:lnTo>
                        <a:pt x="11" y="0"/>
                      </a:lnTo>
                      <a:lnTo>
                        <a:pt x="23" y="0"/>
                      </a:lnTo>
                      <a:lnTo>
                        <a:pt x="38" y="0"/>
                      </a:lnTo>
                      <a:lnTo>
                        <a:pt x="53" y="1"/>
                      </a:lnTo>
                      <a:lnTo>
                        <a:pt x="69" y="2"/>
                      </a:lnTo>
                      <a:lnTo>
                        <a:pt x="82" y="3"/>
                      </a:lnTo>
                      <a:lnTo>
                        <a:pt x="93" y="4"/>
                      </a:lnTo>
                      <a:lnTo>
                        <a:pt x="99"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7" name="Freeform 47"/>
                <p:cNvSpPr/>
                <p:nvPr/>
              </p:nvSpPr>
              <p:spPr bwMode="auto">
                <a:xfrm>
                  <a:off x="1519" y="786"/>
                  <a:ext cx="113" cy="41"/>
                </a:xfrm>
                <a:custGeom>
                  <a:avLst/>
                  <a:gdLst>
                    <a:gd name="T0" fmla="*/ 95 w 113"/>
                    <a:gd name="T1" fmla="*/ 14 h 41"/>
                    <a:gd name="T2" fmla="*/ 99 w 113"/>
                    <a:gd name="T3" fmla="*/ 17 h 41"/>
                    <a:gd name="T4" fmla="*/ 103 w 113"/>
                    <a:gd name="T5" fmla="*/ 19 h 41"/>
                    <a:gd name="T6" fmla="*/ 106 w 113"/>
                    <a:gd name="T7" fmla="*/ 23 h 41"/>
                    <a:gd name="T8" fmla="*/ 109 w 113"/>
                    <a:gd name="T9" fmla="*/ 26 h 41"/>
                    <a:gd name="T10" fmla="*/ 111 w 113"/>
                    <a:gd name="T11" fmla="*/ 30 h 41"/>
                    <a:gd name="T12" fmla="*/ 112 w 113"/>
                    <a:gd name="T13" fmla="*/ 33 h 41"/>
                    <a:gd name="T14" fmla="*/ 113 w 113"/>
                    <a:gd name="T15" fmla="*/ 37 h 41"/>
                    <a:gd name="T16" fmla="*/ 112 w 113"/>
                    <a:gd name="T17" fmla="*/ 40 h 41"/>
                    <a:gd name="T18" fmla="*/ 112 w 113"/>
                    <a:gd name="T19" fmla="*/ 41 h 41"/>
                    <a:gd name="T20" fmla="*/ 111 w 113"/>
                    <a:gd name="T21" fmla="*/ 41 h 41"/>
                    <a:gd name="T22" fmla="*/ 109 w 113"/>
                    <a:gd name="T23" fmla="*/ 41 h 41"/>
                    <a:gd name="T24" fmla="*/ 104 w 113"/>
                    <a:gd name="T25" fmla="*/ 35 h 41"/>
                    <a:gd name="T26" fmla="*/ 100 w 113"/>
                    <a:gd name="T27" fmla="*/ 31 h 41"/>
                    <a:gd name="T28" fmla="*/ 95 w 113"/>
                    <a:gd name="T29" fmla="*/ 28 h 41"/>
                    <a:gd name="T30" fmla="*/ 92 w 113"/>
                    <a:gd name="T31" fmla="*/ 26 h 41"/>
                    <a:gd name="T32" fmla="*/ 89 w 113"/>
                    <a:gd name="T33" fmla="*/ 25 h 41"/>
                    <a:gd name="T34" fmla="*/ 85 w 113"/>
                    <a:gd name="T35" fmla="*/ 24 h 41"/>
                    <a:gd name="T36" fmla="*/ 81 w 113"/>
                    <a:gd name="T37" fmla="*/ 23 h 41"/>
                    <a:gd name="T38" fmla="*/ 73 w 113"/>
                    <a:gd name="T39" fmla="*/ 22 h 41"/>
                    <a:gd name="T40" fmla="*/ 65 w 113"/>
                    <a:gd name="T41" fmla="*/ 20 h 41"/>
                    <a:gd name="T42" fmla="*/ 50 w 113"/>
                    <a:gd name="T43" fmla="*/ 16 h 41"/>
                    <a:gd name="T44" fmla="*/ 42 w 113"/>
                    <a:gd name="T45" fmla="*/ 14 h 41"/>
                    <a:gd name="T46" fmla="*/ 33 w 113"/>
                    <a:gd name="T47" fmla="*/ 12 h 41"/>
                    <a:gd name="T48" fmla="*/ 25 w 113"/>
                    <a:gd name="T49" fmla="*/ 12 h 41"/>
                    <a:gd name="T50" fmla="*/ 15 w 113"/>
                    <a:gd name="T51" fmla="*/ 12 h 41"/>
                    <a:gd name="T52" fmla="*/ 8 w 113"/>
                    <a:gd name="T53" fmla="*/ 12 h 41"/>
                    <a:gd name="T54" fmla="*/ 5 w 113"/>
                    <a:gd name="T55" fmla="*/ 12 h 41"/>
                    <a:gd name="T56" fmla="*/ 3 w 113"/>
                    <a:gd name="T57" fmla="*/ 11 h 41"/>
                    <a:gd name="T58" fmla="*/ 1 w 113"/>
                    <a:gd name="T59" fmla="*/ 10 h 41"/>
                    <a:gd name="T60" fmla="*/ 0 w 113"/>
                    <a:gd name="T61" fmla="*/ 9 h 41"/>
                    <a:gd name="T62" fmla="*/ 0 w 113"/>
                    <a:gd name="T63" fmla="*/ 8 h 41"/>
                    <a:gd name="T64" fmla="*/ 1 w 113"/>
                    <a:gd name="T65" fmla="*/ 7 h 41"/>
                    <a:gd name="T66" fmla="*/ 2 w 113"/>
                    <a:gd name="T67" fmla="*/ 5 h 41"/>
                    <a:gd name="T68" fmla="*/ 3 w 113"/>
                    <a:gd name="T69" fmla="*/ 4 h 41"/>
                    <a:gd name="T70" fmla="*/ 8 w 113"/>
                    <a:gd name="T71" fmla="*/ 2 h 41"/>
                    <a:gd name="T72" fmla="*/ 12 w 113"/>
                    <a:gd name="T73" fmla="*/ 1 h 41"/>
                    <a:gd name="T74" fmla="*/ 15 w 113"/>
                    <a:gd name="T75" fmla="*/ 0 h 41"/>
                    <a:gd name="T76" fmla="*/ 20 w 113"/>
                    <a:gd name="T77" fmla="*/ 0 h 41"/>
                    <a:gd name="T78" fmla="*/ 24 w 113"/>
                    <a:gd name="T79" fmla="*/ 0 h 41"/>
                    <a:gd name="T80" fmla="*/ 34 w 113"/>
                    <a:gd name="T81" fmla="*/ 1 h 41"/>
                    <a:gd name="T82" fmla="*/ 45 w 113"/>
                    <a:gd name="T83" fmla="*/ 2 h 41"/>
                    <a:gd name="T84" fmla="*/ 55 w 113"/>
                    <a:gd name="T85" fmla="*/ 3 h 41"/>
                    <a:gd name="T86" fmla="*/ 65 w 113"/>
                    <a:gd name="T87" fmla="*/ 5 h 41"/>
                    <a:gd name="T88" fmla="*/ 75 w 113"/>
                    <a:gd name="T89" fmla="*/ 7 h 41"/>
                    <a:gd name="T90" fmla="*/ 83 w 113"/>
                    <a:gd name="T91" fmla="*/ 10 h 41"/>
                    <a:gd name="T92" fmla="*/ 90 w 113"/>
                    <a:gd name="T93" fmla="*/ 12 h 41"/>
                    <a:gd name="T94" fmla="*/ 95 w 113"/>
                    <a:gd name="T95" fmla="*/ 14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 h="41">
                      <a:moveTo>
                        <a:pt x="95" y="14"/>
                      </a:moveTo>
                      <a:lnTo>
                        <a:pt x="99" y="17"/>
                      </a:lnTo>
                      <a:lnTo>
                        <a:pt x="103" y="19"/>
                      </a:lnTo>
                      <a:lnTo>
                        <a:pt x="106" y="23"/>
                      </a:lnTo>
                      <a:lnTo>
                        <a:pt x="109" y="26"/>
                      </a:lnTo>
                      <a:lnTo>
                        <a:pt x="111" y="30"/>
                      </a:lnTo>
                      <a:lnTo>
                        <a:pt x="112" y="33"/>
                      </a:lnTo>
                      <a:lnTo>
                        <a:pt x="113" y="37"/>
                      </a:lnTo>
                      <a:lnTo>
                        <a:pt x="112" y="40"/>
                      </a:lnTo>
                      <a:lnTo>
                        <a:pt x="112" y="41"/>
                      </a:lnTo>
                      <a:lnTo>
                        <a:pt x="111" y="41"/>
                      </a:lnTo>
                      <a:lnTo>
                        <a:pt x="109" y="41"/>
                      </a:lnTo>
                      <a:lnTo>
                        <a:pt x="104" y="35"/>
                      </a:lnTo>
                      <a:lnTo>
                        <a:pt x="100" y="31"/>
                      </a:lnTo>
                      <a:lnTo>
                        <a:pt x="95" y="28"/>
                      </a:lnTo>
                      <a:lnTo>
                        <a:pt x="92" y="26"/>
                      </a:lnTo>
                      <a:lnTo>
                        <a:pt x="89" y="25"/>
                      </a:lnTo>
                      <a:lnTo>
                        <a:pt x="85" y="24"/>
                      </a:lnTo>
                      <a:lnTo>
                        <a:pt x="81" y="23"/>
                      </a:lnTo>
                      <a:lnTo>
                        <a:pt x="73" y="22"/>
                      </a:lnTo>
                      <a:lnTo>
                        <a:pt x="65" y="20"/>
                      </a:lnTo>
                      <a:lnTo>
                        <a:pt x="50" y="16"/>
                      </a:lnTo>
                      <a:lnTo>
                        <a:pt x="42" y="14"/>
                      </a:lnTo>
                      <a:lnTo>
                        <a:pt x="33" y="12"/>
                      </a:lnTo>
                      <a:lnTo>
                        <a:pt x="25" y="12"/>
                      </a:lnTo>
                      <a:lnTo>
                        <a:pt x="15" y="12"/>
                      </a:lnTo>
                      <a:lnTo>
                        <a:pt x="8" y="12"/>
                      </a:lnTo>
                      <a:lnTo>
                        <a:pt x="5" y="12"/>
                      </a:lnTo>
                      <a:lnTo>
                        <a:pt x="3" y="11"/>
                      </a:lnTo>
                      <a:lnTo>
                        <a:pt x="1" y="10"/>
                      </a:lnTo>
                      <a:lnTo>
                        <a:pt x="0" y="9"/>
                      </a:lnTo>
                      <a:lnTo>
                        <a:pt x="0" y="8"/>
                      </a:lnTo>
                      <a:lnTo>
                        <a:pt x="1" y="7"/>
                      </a:lnTo>
                      <a:lnTo>
                        <a:pt x="2" y="5"/>
                      </a:lnTo>
                      <a:lnTo>
                        <a:pt x="3" y="4"/>
                      </a:lnTo>
                      <a:lnTo>
                        <a:pt x="8" y="2"/>
                      </a:lnTo>
                      <a:lnTo>
                        <a:pt x="12" y="1"/>
                      </a:lnTo>
                      <a:lnTo>
                        <a:pt x="15" y="0"/>
                      </a:lnTo>
                      <a:lnTo>
                        <a:pt x="20" y="0"/>
                      </a:lnTo>
                      <a:lnTo>
                        <a:pt x="24" y="0"/>
                      </a:lnTo>
                      <a:lnTo>
                        <a:pt x="34" y="1"/>
                      </a:lnTo>
                      <a:lnTo>
                        <a:pt x="45" y="2"/>
                      </a:lnTo>
                      <a:lnTo>
                        <a:pt x="55" y="3"/>
                      </a:lnTo>
                      <a:lnTo>
                        <a:pt x="65" y="5"/>
                      </a:lnTo>
                      <a:lnTo>
                        <a:pt x="75" y="7"/>
                      </a:lnTo>
                      <a:lnTo>
                        <a:pt x="83" y="10"/>
                      </a:lnTo>
                      <a:lnTo>
                        <a:pt x="90" y="12"/>
                      </a:lnTo>
                      <a:lnTo>
                        <a:pt x="9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8" name="Freeform 48"/>
                <p:cNvSpPr/>
                <p:nvPr/>
              </p:nvSpPr>
              <p:spPr bwMode="auto">
                <a:xfrm>
                  <a:off x="1519" y="786"/>
                  <a:ext cx="113" cy="41"/>
                </a:xfrm>
                <a:custGeom>
                  <a:avLst/>
                  <a:gdLst>
                    <a:gd name="T0" fmla="*/ 95 w 113"/>
                    <a:gd name="T1" fmla="*/ 14 h 41"/>
                    <a:gd name="T2" fmla="*/ 99 w 113"/>
                    <a:gd name="T3" fmla="*/ 17 h 41"/>
                    <a:gd name="T4" fmla="*/ 103 w 113"/>
                    <a:gd name="T5" fmla="*/ 19 h 41"/>
                    <a:gd name="T6" fmla="*/ 106 w 113"/>
                    <a:gd name="T7" fmla="*/ 23 h 41"/>
                    <a:gd name="T8" fmla="*/ 109 w 113"/>
                    <a:gd name="T9" fmla="*/ 26 h 41"/>
                    <a:gd name="T10" fmla="*/ 111 w 113"/>
                    <a:gd name="T11" fmla="*/ 30 h 41"/>
                    <a:gd name="T12" fmla="*/ 112 w 113"/>
                    <a:gd name="T13" fmla="*/ 33 h 41"/>
                    <a:gd name="T14" fmla="*/ 113 w 113"/>
                    <a:gd name="T15" fmla="*/ 37 h 41"/>
                    <a:gd name="T16" fmla="*/ 112 w 113"/>
                    <a:gd name="T17" fmla="*/ 40 h 41"/>
                    <a:gd name="T18" fmla="*/ 112 w 113"/>
                    <a:gd name="T19" fmla="*/ 41 h 41"/>
                    <a:gd name="T20" fmla="*/ 111 w 113"/>
                    <a:gd name="T21" fmla="*/ 41 h 41"/>
                    <a:gd name="T22" fmla="*/ 109 w 113"/>
                    <a:gd name="T23" fmla="*/ 41 h 41"/>
                    <a:gd name="T24" fmla="*/ 104 w 113"/>
                    <a:gd name="T25" fmla="*/ 35 h 41"/>
                    <a:gd name="T26" fmla="*/ 100 w 113"/>
                    <a:gd name="T27" fmla="*/ 31 h 41"/>
                    <a:gd name="T28" fmla="*/ 95 w 113"/>
                    <a:gd name="T29" fmla="*/ 28 h 41"/>
                    <a:gd name="T30" fmla="*/ 92 w 113"/>
                    <a:gd name="T31" fmla="*/ 26 h 41"/>
                    <a:gd name="T32" fmla="*/ 89 w 113"/>
                    <a:gd name="T33" fmla="*/ 25 h 41"/>
                    <a:gd name="T34" fmla="*/ 85 w 113"/>
                    <a:gd name="T35" fmla="*/ 24 h 41"/>
                    <a:gd name="T36" fmla="*/ 81 w 113"/>
                    <a:gd name="T37" fmla="*/ 23 h 41"/>
                    <a:gd name="T38" fmla="*/ 73 w 113"/>
                    <a:gd name="T39" fmla="*/ 22 h 41"/>
                    <a:gd name="T40" fmla="*/ 65 w 113"/>
                    <a:gd name="T41" fmla="*/ 20 h 41"/>
                    <a:gd name="T42" fmla="*/ 50 w 113"/>
                    <a:gd name="T43" fmla="*/ 16 h 41"/>
                    <a:gd name="T44" fmla="*/ 42 w 113"/>
                    <a:gd name="T45" fmla="*/ 14 h 41"/>
                    <a:gd name="T46" fmla="*/ 33 w 113"/>
                    <a:gd name="T47" fmla="*/ 12 h 41"/>
                    <a:gd name="T48" fmla="*/ 25 w 113"/>
                    <a:gd name="T49" fmla="*/ 12 h 41"/>
                    <a:gd name="T50" fmla="*/ 15 w 113"/>
                    <a:gd name="T51" fmla="*/ 12 h 41"/>
                    <a:gd name="T52" fmla="*/ 8 w 113"/>
                    <a:gd name="T53" fmla="*/ 12 h 41"/>
                    <a:gd name="T54" fmla="*/ 5 w 113"/>
                    <a:gd name="T55" fmla="*/ 12 h 41"/>
                    <a:gd name="T56" fmla="*/ 3 w 113"/>
                    <a:gd name="T57" fmla="*/ 11 h 41"/>
                    <a:gd name="T58" fmla="*/ 1 w 113"/>
                    <a:gd name="T59" fmla="*/ 10 h 41"/>
                    <a:gd name="T60" fmla="*/ 0 w 113"/>
                    <a:gd name="T61" fmla="*/ 9 h 41"/>
                    <a:gd name="T62" fmla="*/ 0 w 113"/>
                    <a:gd name="T63" fmla="*/ 8 h 41"/>
                    <a:gd name="T64" fmla="*/ 1 w 113"/>
                    <a:gd name="T65" fmla="*/ 7 h 41"/>
                    <a:gd name="T66" fmla="*/ 2 w 113"/>
                    <a:gd name="T67" fmla="*/ 5 h 41"/>
                    <a:gd name="T68" fmla="*/ 3 w 113"/>
                    <a:gd name="T69" fmla="*/ 4 h 41"/>
                    <a:gd name="T70" fmla="*/ 8 w 113"/>
                    <a:gd name="T71" fmla="*/ 2 h 41"/>
                    <a:gd name="T72" fmla="*/ 12 w 113"/>
                    <a:gd name="T73" fmla="*/ 1 h 41"/>
                    <a:gd name="T74" fmla="*/ 15 w 113"/>
                    <a:gd name="T75" fmla="*/ 0 h 41"/>
                    <a:gd name="T76" fmla="*/ 20 w 113"/>
                    <a:gd name="T77" fmla="*/ 0 h 41"/>
                    <a:gd name="T78" fmla="*/ 24 w 113"/>
                    <a:gd name="T79" fmla="*/ 0 h 41"/>
                    <a:gd name="T80" fmla="*/ 34 w 113"/>
                    <a:gd name="T81" fmla="*/ 1 h 41"/>
                    <a:gd name="T82" fmla="*/ 45 w 113"/>
                    <a:gd name="T83" fmla="*/ 2 h 41"/>
                    <a:gd name="T84" fmla="*/ 55 w 113"/>
                    <a:gd name="T85" fmla="*/ 3 h 41"/>
                    <a:gd name="T86" fmla="*/ 65 w 113"/>
                    <a:gd name="T87" fmla="*/ 5 h 41"/>
                    <a:gd name="T88" fmla="*/ 75 w 113"/>
                    <a:gd name="T89" fmla="*/ 7 h 41"/>
                    <a:gd name="T90" fmla="*/ 83 w 113"/>
                    <a:gd name="T91" fmla="*/ 10 h 41"/>
                    <a:gd name="T92" fmla="*/ 90 w 113"/>
                    <a:gd name="T93" fmla="*/ 12 h 41"/>
                    <a:gd name="T94" fmla="*/ 95 w 113"/>
                    <a:gd name="T95" fmla="*/ 14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 h="41">
                      <a:moveTo>
                        <a:pt x="95" y="14"/>
                      </a:moveTo>
                      <a:lnTo>
                        <a:pt x="99" y="17"/>
                      </a:lnTo>
                      <a:lnTo>
                        <a:pt x="103" y="19"/>
                      </a:lnTo>
                      <a:lnTo>
                        <a:pt x="106" y="23"/>
                      </a:lnTo>
                      <a:lnTo>
                        <a:pt x="109" y="26"/>
                      </a:lnTo>
                      <a:lnTo>
                        <a:pt x="111" y="30"/>
                      </a:lnTo>
                      <a:lnTo>
                        <a:pt x="112" y="33"/>
                      </a:lnTo>
                      <a:lnTo>
                        <a:pt x="113" y="37"/>
                      </a:lnTo>
                      <a:lnTo>
                        <a:pt x="112" y="40"/>
                      </a:lnTo>
                      <a:lnTo>
                        <a:pt x="112" y="41"/>
                      </a:lnTo>
                      <a:lnTo>
                        <a:pt x="111" y="41"/>
                      </a:lnTo>
                      <a:lnTo>
                        <a:pt x="109" y="41"/>
                      </a:lnTo>
                      <a:lnTo>
                        <a:pt x="104" y="35"/>
                      </a:lnTo>
                      <a:lnTo>
                        <a:pt x="100" y="31"/>
                      </a:lnTo>
                      <a:lnTo>
                        <a:pt x="95" y="28"/>
                      </a:lnTo>
                      <a:lnTo>
                        <a:pt x="92" y="26"/>
                      </a:lnTo>
                      <a:lnTo>
                        <a:pt x="89" y="25"/>
                      </a:lnTo>
                      <a:lnTo>
                        <a:pt x="85" y="24"/>
                      </a:lnTo>
                      <a:lnTo>
                        <a:pt x="81" y="23"/>
                      </a:lnTo>
                      <a:lnTo>
                        <a:pt x="73" y="22"/>
                      </a:lnTo>
                      <a:lnTo>
                        <a:pt x="65" y="20"/>
                      </a:lnTo>
                      <a:lnTo>
                        <a:pt x="50" y="16"/>
                      </a:lnTo>
                      <a:lnTo>
                        <a:pt x="42" y="14"/>
                      </a:lnTo>
                      <a:lnTo>
                        <a:pt x="33" y="12"/>
                      </a:lnTo>
                      <a:lnTo>
                        <a:pt x="25" y="12"/>
                      </a:lnTo>
                      <a:lnTo>
                        <a:pt x="15" y="12"/>
                      </a:lnTo>
                      <a:lnTo>
                        <a:pt x="8" y="12"/>
                      </a:lnTo>
                      <a:lnTo>
                        <a:pt x="5" y="12"/>
                      </a:lnTo>
                      <a:lnTo>
                        <a:pt x="3" y="11"/>
                      </a:lnTo>
                      <a:lnTo>
                        <a:pt x="1" y="10"/>
                      </a:lnTo>
                      <a:lnTo>
                        <a:pt x="0" y="9"/>
                      </a:lnTo>
                      <a:lnTo>
                        <a:pt x="0" y="8"/>
                      </a:lnTo>
                      <a:lnTo>
                        <a:pt x="1" y="7"/>
                      </a:lnTo>
                      <a:lnTo>
                        <a:pt x="2" y="5"/>
                      </a:lnTo>
                      <a:lnTo>
                        <a:pt x="3" y="4"/>
                      </a:lnTo>
                      <a:lnTo>
                        <a:pt x="8" y="2"/>
                      </a:lnTo>
                      <a:lnTo>
                        <a:pt x="12" y="1"/>
                      </a:lnTo>
                      <a:lnTo>
                        <a:pt x="15" y="0"/>
                      </a:lnTo>
                      <a:lnTo>
                        <a:pt x="20" y="0"/>
                      </a:lnTo>
                      <a:lnTo>
                        <a:pt x="24" y="0"/>
                      </a:lnTo>
                      <a:lnTo>
                        <a:pt x="34" y="1"/>
                      </a:lnTo>
                      <a:lnTo>
                        <a:pt x="45" y="2"/>
                      </a:lnTo>
                      <a:lnTo>
                        <a:pt x="55" y="3"/>
                      </a:lnTo>
                      <a:lnTo>
                        <a:pt x="65" y="5"/>
                      </a:lnTo>
                      <a:lnTo>
                        <a:pt x="75" y="7"/>
                      </a:lnTo>
                      <a:lnTo>
                        <a:pt x="83" y="10"/>
                      </a:lnTo>
                      <a:lnTo>
                        <a:pt x="90" y="12"/>
                      </a:lnTo>
                      <a:lnTo>
                        <a:pt x="95" y="1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29" name="Freeform 49"/>
                <p:cNvSpPr/>
                <p:nvPr/>
              </p:nvSpPr>
              <p:spPr bwMode="auto">
                <a:xfrm>
                  <a:off x="1447" y="793"/>
                  <a:ext cx="50" cy="148"/>
                </a:xfrm>
                <a:custGeom>
                  <a:avLst/>
                  <a:gdLst>
                    <a:gd name="T0" fmla="*/ 48 w 50"/>
                    <a:gd name="T1" fmla="*/ 4 h 148"/>
                    <a:gd name="T2" fmla="*/ 50 w 50"/>
                    <a:gd name="T3" fmla="*/ 7 h 148"/>
                    <a:gd name="T4" fmla="*/ 50 w 50"/>
                    <a:gd name="T5" fmla="*/ 10 h 148"/>
                    <a:gd name="T6" fmla="*/ 49 w 50"/>
                    <a:gd name="T7" fmla="*/ 11 h 148"/>
                    <a:gd name="T8" fmla="*/ 48 w 50"/>
                    <a:gd name="T9" fmla="*/ 13 h 148"/>
                    <a:gd name="T10" fmla="*/ 46 w 50"/>
                    <a:gd name="T11" fmla="*/ 16 h 148"/>
                    <a:gd name="T12" fmla="*/ 40 w 50"/>
                    <a:gd name="T13" fmla="*/ 22 h 148"/>
                    <a:gd name="T14" fmla="*/ 34 w 50"/>
                    <a:gd name="T15" fmla="*/ 28 h 148"/>
                    <a:gd name="T16" fmla="*/ 31 w 50"/>
                    <a:gd name="T17" fmla="*/ 32 h 148"/>
                    <a:gd name="T18" fmla="*/ 28 w 50"/>
                    <a:gd name="T19" fmla="*/ 37 h 148"/>
                    <a:gd name="T20" fmla="*/ 24 w 50"/>
                    <a:gd name="T21" fmla="*/ 43 h 148"/>
                    <a:gd name="T22" fmla="*/ 21 w 50"/>
                    <a:gd name="T23" fmla="*/ 51 h 148"/>
                    <a:gd name="T24" fmla="*/ 19 w 50"/>
                    <a:gd name="T25" fmla="*/ 59 h 148"/>
                    <a:gd name="T26" fmla="*/ 17 w 50"/>
                    <a:gd name="T27" fmla="*/ 68 h 148"/>
                    <a:gd name="T28" fmla="*/ 15 w 50"/>
                    <a:gd name="T29" fmla="*/ 77 h 148"/>
                    <a:gd name="T30" fmla="*/ 15 w 50"/>
                    <a:gd name="T31" fmla="*/ 88 h 148"/>
                    <a:gd name="T32" fmla="*/ 15 w 50"/>
                    <a:gd name="T33" fmla="*/ 108 h 148"/>
                    <a:gd name="T34" fmla="*/ 14 w 50"/>
                    <a:gd name="T35" fmla="*/ 124 h 148"/>
                    <a:gd name="T36" fmla="*/ 13 w 50"/>
                    <a:gd name="T37" fmla="*/ 131 h 148"/>
                    <a:gd name="T38" fmla="*/ 12 w 50"/>
                    <a:gd name="T39" fmla="*/ 137 h 148"/>
                    <a:gd name="T40" fmla="*/ 10 w 50"/>
                    <a:gd name="T41" fmla="*/ 141 h 148"/>
                    <a:gd name="T42" fmla="*/ 8 w 50"/>
                    <a:gd name="T43" fmla="*/ 145 h 148"/>
                    <a:gd name="T44" fmla="*/ 6 w 50"/>
                    <a:gd name="T45" fmla="*/ 147 h 148"/>
                    <a:gd name="T46" fmla="*/ 4 w 50"/>
                    <a:gd name="T47" fmla="*/ 148 h 148"/>
                    <a:gd name="T48" fmla="*/ 2 w 50"/>
                    <a:gd name="T49" fmla="*/ 148 h 148"/>
                    <a:gd name="T50" fmla="*/ 1 w 50"/>
                    <a:gd name="T51" fmla="*/ 147 h 148"/>
                    <a:gd name="T52" fmla="*/ 0 w 50"/>
                    <a:gd name="T53" fmla="*/ 146 h 148"/>
                    <a:gd name="T54" fmla="*/ 0 w 50"/>
                    <a:gd name="T55" fmla="*/ 145 h 148"/>
                    <a:gd name="T56" fmla="*/ 0 w 50"/>
                    <a:gd name="T57" fmla="*/ 142 h 148"/>
                    <a:gd name="T58" fmla="*/ 1 w 50"/>
                    <a:gd name="T59" fmla="*/ 140 h 148"/>
                    <a:gd name="T60" fmla="*/ 1 w 50"/>
                    <a:gd name="T61" fmla="*/ 138 h 148"/>
                    <a:gd name="T62" fmla="*/ 2 w 50"/>
                    <a:gd name="T63" fmla="*/ 136 h 148"/>
                    <a:gd name="T64" fmla="*/ 4 w 50"/>
                    <a:gd name="T65" fmla="*/ 134 h 148"/>
                    <a:gd name="T66" fmla="*/ 5 w 50"/>
                    <a:gd name="T67" fmla="*/ 131 h 148"/>
                    <a:gd name="T68" fmla="*/ 6 w 50"/>
                    <a:gd name="T69" fmla="*/ 128 h 148"/>
                    <a:gd name="T70" fmla="*/ 8 w 50"/>
                    <a:gd name="T71" fmla="*/ 120 h 148"/>
                    <a:gd name="T72" fmla="*/ 8 w 50"/>
                    <a:gd name="T73" fmla="*/ 111 h 148"/>
                    <a:gd name="T74" fmla="*/ 7 w 50"/>
                    <a:gd name="T75" fmla="*/ 101 h 148"/>
                    <a:gd name="T76" fmla="*/ 6 w 50"/>
                    <a:gd name="T77" fmla="*/ 81 h 148"/>
                    <a:gd name="T78" fmla="*/ 6 w 50"/>
                    <a:gd name="T79" fmla="*/ 72 h 148"/>
                    <a:gd name="T80" fmla="*/ 6 w 50"/>
                    <a:gd name="T81" fmla="*/ 66 h 148"/>
                    <a:gd name="T82" fmla="*/ 8 w 50"/>
                    <a:gd name="T83" fmla="*/ 52 h 148"/>
                    <a:gd name="T84" fmla="*/ 10 w 50"/>
                    <a:gd name="T85" fmla="*/ 44 h 148"/>
                    <a:gd name="T86" fmla="*/ 12 w 50"/>
                    <a:gd name="T87" fmla="*/ 36 h 148"/>
                    <a:gd name="T88" fmla="*/ 15 w 50"/>
                    <a:gd name="T89" fmla="*/ 28 h 148"/>
                    <a:gd name="T90" fmla="*/ 17 w 50"/>
                    <a:gd name="T91" fmla="*/ 24 h 148"/>
                    <a:gd name="T92" fmla="*/ 19 w 50"/>
                    <a:gd name="T93" fmla="*/ 21 h 148"/>
                    <a:gd name="T94" fmla="*/ 24 w 50"/>
                    <a:gd name="T95" fmla="*/ 14 h 148"/>
                    <a:gd name="T96" fmla="*/ 26 w 50"/>
                    <a:gd name="T97" fmla="*/ 12 h 148"/>
                    <a:gd name="T98" fmla="*/ 29 w 50"/>
                    <a:gd name="T99" fmla="*/ 9 h 148"/>
                    <a:gd name="T100" fmla="*/ 38 w 50"/>
                    <a:gd name="T101" fmla="*/ 3 h 148"/>
                    <a:gd name="T102" fmla="*/ 42 w 50"/>
                    <a:gd name="T103" fmla="*/ 0 h 148"/>
                    <a:gd name="T104" fmla="*/ 43 w 50"/>
                    <a:gd name="T105" fmla="*/ 0 h 148"/>
                    <a:gd name="T106" fmla="*/ 45 w 50"/>
                    <a:gd name="T107" fmla="*/ 0 h 148"/>
                    <a:gd name="T108" fmla="*/ 48 w 50"/>
                    <a:gd name="T109" fmla="*/ 4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148">
                      <a:moveTo>
                        <a:pt x="48" y="4"/>
                      </a:moveTo>
                      <a:lnTo>
                        <a:pt x="50" y="7"/>
                      </a:lnTo>
                      <a:lnTo>
                        <a:pt x="50" y="10"/>
                      </a:lnTo>
                      <a:lnTo>
                        <a:pt x="49" y="11"/>
                      </a:lnTo>
                      <a:lnTo>
                        <a:pt x="48" y="13"/>
                      </a:lnTo>
                      <a:lnTo>
                        <a:pt x="46" y="16"/>
                      </a:lnTo>
                      <a:lnTo>
                        <a:pt x="40" y="22"/>
                      </a:lnTo>
                      <a:lnTo>
                        <a:pt x="34" y="28"/>
                      </a:lnTo>
                      <a:lnTo>
                        <a:pt x="31" y="32"/>
                      </a:lnTo>
                      <a:lnTo>
                        <a:pt x="28" y="37"/>
                      </a:lnTo>
                      <a:lnTo>
                        <a:pt x="24" y="43"/>
                      </a:lnTo>
                      <a:lnTo>
                        <a:pt x="21" y="51"/>
                      </a:lnTo>
                      <a:lnTo>
                        <a:pt x="19" y="59"/>
                      </a:lnTo>
                      <a:lnTo>
                        <a:pt x="17" y="68"/>
                      </a:lnTo>
                      <a:lnTo>
                        <a:pt x="15" y="77"/>
                      </a:lnTo>
                      <a:lnTo>
                        <a:pt x="15" y="88"/>
                      </a:lnTo>
                      <a:lnTo>
                        <a:pt x="15" y="108"/>
                      </a:lnTo>
                      <a:lnTo>
                        <a:pt x="14" y="124"/>
                      </a:lnTo>
                      <a:lnTo>
                        <a:pt x="13" y="131"/>
                      </a:lnTo>
                      <a:lnTo>
                        <a:pt x="12" y="137"/>
                      </a:lnTo>
                      <a:lnTo>
                        <a:pt x="10" y="141"/>
                      </a:lnTo>
                      <a:lnTo>
                        <a:pt x="8" y="145"/>
                      </a:lnTo>
                      <a:lnTo>
                        <a:pt x="6" y="147"/>
                      </a:lnTo>
                      <a:lnTo>
                        <a:pt x="4" y="148"/>
                      </a:lnTo>
                      <a:lnTo>
                        <a:pt x="2" y="148"/>
                      </a:lnTo>
                      <a:lnTo>
                        <a:pt x="1" y="147"/>
                      </a:lnTo>
                      <a:lnTo>
                        <a:pt x="0" y="146"/>
                      </a:lnTo>
                      <a:lnTo>
                        <a:pt x="0" y="145"/>
                      </a:lnTo>
                      <a:lnTo>
                        <a:pt x="0" y="142"/>
                      </a:lnTo>
                      <a:lnTo>
                        <a:pt x="1" y="140"/>
                      </a:lnTo>
                      <a:lnTo>
                        <a:pt x="1" y="138"/>
                      </a:lnTo>
                      <a:lnTo>
                        <a:pt x="2" y="136"/>
                      </a:lnTo>
                      <a:lnTo>
                        <a:pt x="4" y="134"/>
                      </a:lnTo>
                      <a:lnTo>
                        <a:pt x="5" y="131"/>
                      </a:lnTo>
                      <a:lnTo>
                        <a:pt x="6" y="128"/>
                      </a:lnTo>
                      <a:lnTo>
                        <a:pt x="8" y="120"/>
                      </a:lnTo>
                      <a:lnTo>
                        <a:pt x="8" y="111"/>
                      </a:lnTo>
                      <a:lnTo>
                        <a:pt x="7" y="101"/>
                      </a:lnTo>
                      <a:lnTo>
                        <a:pt x="6" y="81"/>
                      </a:lnTo>
                      <a:lnTo>
                        <a:pt x="6" y="72"/>
                      </a:lnTo>
                      <a:lnTo>
                        <a:pt x="6" y="66"/>
                      </a:lnTo>
                      <a:lnTo>
                        <a:pt x="8" y="52"/>
                      </a:lnTo>
                      <a:lnTo>
                        <a:pt x="10" y="44"/>
                      </a:lnTo>
                      <a:lnTo>
                        <a:pt x="12" y="36"/>
                      </a:lnTo>
                      <a:lnTo>
                        <a:pt x="15" y="28"/>
                      </a:lnTo>
                      <a:lnTo>
                        <a:pt x="17" y="24"/>
                      </a:lnTo>
                      <a:lnTo>
                        <a:pt x="19" y="21"/>
                      </a:lnTo>
                      <a:lnTo>
                        <a:pt x="24" y="14"/>
                      </a:lnTo>
                      <a:lnTo>
                        <a:pt x="26" y="12"/>
                      </a:lnTo>
                      <a:lnTo>
                        <a:pt x="29" y="9"/>
                      </a:lnTo>
                      <a:lnTo>
                        <a:pt x="38" y="3"/>
                      </a:lnTo>
                      <a:lnTo>
                        <a:pt x="42" y="0"/>
                      </a:lnTo>
                      <a:lnTo>
                        <a:pt x="43" y="0"/>
                      </a:lnTo>
                      <a:lnTo>
                        <a:pt x="45" y="0"/>
                      </a:lnTo>
                      <a:lnTo>
                        <a:pt x="48"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0" name="Freeform 50"/>
                <p:cNvSpPr/>
                <p:nvPr/>
              </p:nvSpPr>
              <p:spPr bwMode="auto">
                <a:xfrm>
                  <a:off x="1447" y="793"/>
                  <a:ext cx="50" cy="148"/>
                </a:xfrm>
                <a:custGeom>
                  <a:avLst/>
                  <a:gdLst>
                    <a:gd name="T0" fmla="*/ 48 w 50"/>
                    <a:gd name="T1" fmla="*/ 4 h 148"/>
                    <a:gd name="T2" fmla="*/ 50 w 50"/>
                    <a:gd name="T3" fmla="*/ 7 h 148"/>
                    <a:gd name="T4" fmla="*/ 50 w 50"/>
                    <a:gd name="T5" fmla="*/ 10 h 148"/>
                    <a:gd name="T6" fmla="*/ 49 w 50"/>
                    <a:gd name="T7" fmla="*/ 11 h 148"/>
                    <a:gd name="T8" fmla="*/ 48 w 50"/>
                    <a:gd name="T9" fmla="*/ 13 h 148"/>
                    <a:gd name="T10" fmla="*/ 46 w 50"/>
                    <a:gd name="T11" fmla="*/ 16 h 148"/>
                    <a:gd name="T12" fmla="*/ 40 w 50"/>
                    <a:gd name="T13" fmla="*/ 22 h 148"/>
                    <a:gd name="T14" fmla="*/ 34 w 50"/>
                    <a:gd name="T15" fmla="*/ 28 h 148"/>
                    <a:gd name="T16" fmla="*/ 31 w 50"/>
                    <a:gd name="T17" fmla="*/ 32 h 148"/>
                    <a:gd name="T18" fmla="*/ 28 w 50"/>
                    <a:gd name="T19" fmla="*/ 37 h 148"/>
                    <a:gd name="T20" fmla="*/ 24 w 50"/>
                    <a:gd name="T21" fmla="*/ 43 h 148"/>
                    <a:gd name="T22" fmla="*/ 21 w 50"/>
                    <a:gd name="T23" fmla="*/ 51 h 148"/>
                    <a:gd name="T24" fmla="*/ 19 w 50"/>
                    <a:gd name="T25" fmla="*/ 59 h 148"/>
                    <a:gd name="T26" fmla="*/ 17 w 50"/>
                    <a:gd name="T27" fmla="*/ 68 h 148"/>
                    <a:gd name="T28" fmla="*/ 15 w 50"/>
                    <a:gd name="T29" fmla="*/ 77 h 148"/>
                    <a:gd name="T30" fmla="*/ 15 w 50"/>
                    <a:gd name="T31" fmla="*/ 88 h 148"/>
                    <a:gd name="T32" fmla="*/ 15 w 50"/>
                    <a:gd name="T33" fmla="*/ 108 h 148"/>
                    <a:gd name="T34" fmla="*/ 14 w 50"/>
                    <a:gd name="T35" fmla="*/ 124 h 148"/>
                    <a:gd name="T36" fmla="*/ 13 w 50"/>
                    <a:gd name="T37" fmla="*/ 131 h 148"/>
                    <a:gd name="T38" fmla="*/ 12 w 50"/>
                    <a:gd name="T39" fmla="*/ 137 h 148"/>
                    <a:gd name="T40" fmla="*/ 10 w 50"/>
                    <a:gd name="T41" fmla="*/ 141 h 148"/>
                    <a:gd name="T42" fmla="*/ 8 w 50"/>
                    <a:gd name="T43" fmla="*/ 145 h 148"/>
                    <a:gd name="T44" fmla="*/ 6 w 50"/>
                    <a:gd name="T45" fmla="*/ 147 h 148"/>
                    <a:gd name="T46" fmla="*/ 4 w 50"/>
                    <a:gd name="T47" fmla="*/ 148 h 148"/>
                    <a:gd name="T48" fmla="*/ 2 w 50"/>
                    <a:gd name="T49" fmla="*/ 148 h 148"/>
                    <a:gd name="T50" fmla="*/ 1 w 50"/>
                    <a:gd name="T51" fmla="*/ 147 h 148"/>
                    <a:gd name="T52" fmla="*/ 0 w 50"/>
                    <a:gd name="T53" fmla="*/ 146 h 148"/>
                    <a:gd name="T54" fmla="*/ 0 w 50"/>
                    <a:gd name="T55" fmla="*/ 145 h 148"/>
                    <a:gd name="T56" fmla="*/ 0 w 50"/>
                    <a:gd name="T57" fmla="*/ 142 h 148"/>
                    <a:gd name="T58" fmla="*/ 1 w 50"/>
                    <a:gd name="T59" fmla="*/ 140 h 148"/>
                    <a:gd name="T60" fmla="*/ 1 w 50"/>
                    <a:gd name="T61" fmla="*/ 138 h 148"/>
                    <a:gd name="T62" fmla="*/ 2 w 50"/>
                    <a:gd name="T63" fmla="*/ 136 h 148"/>
                    <a:gd name="T64" fmla="*/ 4 w 50"/>
                    <a:gd name="T65" fmla="*/ 134 h 148"/>
                    <a:gd name="T66" fmla="*/ 5 w 50"/>
                    <a:gd name="T67" fmla="*/ 131 h 148"/>
                    <a:gd name="T68" fmla="*/ 6 w 50"/>
                    <a:gd name="T69" fmla="*/ 128 h 148"/>
                    <a:gd name="T70" fmla="*/ 8 w 50"/>
                    <a:gd name="T71" fmla="*/ 120 h 148"/>
                    <a:gd name="T72" fmla="*/ 8 w 50"/>
                    <a:gd name="T73" fmla="*/ 111 h 148"/>
                    <a:gd name="T74" fmla="*/ 7 w 50"/>
                    <a:gd name="T75" fmla="*/ 101 h 148"/>
                    <a:gd name="T76" fmla="*/ 6 w 50"/>
                    <a:gd name="T77" fmla="*/ 81 h 148"/>
                    <a:gd name="T78" fmla="*/ 6 w 50"/>
                    <a:gd name="T79" fmla="*/ 72 h 148"/>
                    <a:gd name="T80" fmla="*/ 6 w 50"/>
                    <a:gd name="T81" fmla="*/ 66 h 148"/>
                    <a:gd name="T82" fmla="*/ 8 w 50"/>
                    <a:gd name="T83" fmla="*/ 52 h 148"/>
                    <a:gd name="T84" fmla="*/ 10 w 50"/>
                    <a:gd name="T85" fmla="*/ 44 h 148"/>
                    <a:gd name="T86" fmla="*/ 12 w 50"/>
                    <a:gd name="T87" fmla="*/ 36 h 148"/>
                    <a:gd name="T88" fmla="*/ 15 w 50"/>
                    <a:gd name="T89" fmla="*/ 28 h 148"/>
                    <a:gd name="T90" fmla="*/ 17 w 50"/>
                    <a:gd name="T91" fmla="*/ 24 h 148"/>
                    <a:gd name="T92" fmla="*/ 19 w 50"/>
                    <a:gd name="T93" fmla="*/ 21 h 148"/>
                    <a:gd name="T94" fmla="*/ 24 w 50"/>
                    <a:gd name="T95" fmla="*/ 14 h 148"/>
                    <a:gd name="T96" fmla="*/ 26 w 50"/>
                    <a:gd name="T97" fmla="*/ 12 h 148"/>
                    <a:gd name="T98" fmla="*/ 29 w 50"/>
                    <a:gd name="T99" fmla="*/ 9 h 148"/>
                    <a:gd name="T100" fmla="*/ 38 w 50"/>
                    <a:gd name="T101" fmla="*/ 3 h 148"/>
                    <a:gd name="T102" fmla="*/ 42 w 50"/>
                    <a:gd name="T103" fmla="*/ 0 h 148"/>
                    <a:gd name="T104" fmla="*/ 43 w 50"/>
                    <a:gd name="T105" fmla="*/ 0 h 148"/>
                    <a:gd name="T106" fmla="*/ 45 w 50"/>
                    <a:gd name="T107" fmla="*/ 0 h 148"/>
                    <a:gd name="T108" fmla="*/ 48 w 50"/>
                    <a:gd name="T109" fmla="*/ 4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0" h="148">
                      <a:moveTo>
                        <a:pt x="48" y="4"/>
                      </a:moveTo>
                      <a:lnTo>
                        <a:pt x="50" y="7"/>
                      </a:lnTo>
                      <a:lnTo>
                        <a:pt x="50" y="10"/>
                      </a:lnTo>
                      <a:lnTo>
                        <a:pt x="49" y="11"/>
                      </a:lnTo>
                      <a:lnTo>
                        <a:pt x="48" y="13"/>
                      </a:lnTo>
                      <a:lnTo>
                        <a:pt x="46" y="16"/>
                      </a:lnTo>
                      <a:lnTo>
                        <a:pt x="40" y="22"/>
                      </a:lnTo>
                      <a:lnTo>
                        <a:pt x="34" y="28"/>
                      </a:lnTo>
                      <a:lnTo>
                        <a:pt x="31" y="32"/>
                      </a:lnTo>
                      <a:lnTo>
                        <a:pt x="28" y="37"/>
                      </a:lnTo>
                      <a:lnTo>
                        <a:pt x="24" y="43"/>
                      </a:lnTo>
                      <a:lnTo>
                        <a:pt x="21" y="51"/>
                      </a:lnTo>
                      <a:lnTo>
                        <a:pt x="19" y="59"/>
                      </a:lnTo>
                      <a:lnTo>
                        <a:pt x="17" y="68"/>
                      </a:lnTo>
                      <a:lnTo>
                        <a:pt x="15" y="77"/>
                      </a:lnTo>
                      <a:lnTo>
                        <a:pt x="15" y="88"/>
                      </a:lnTo>
                      <a:lnTo>
                        <a:pt x="15" y="108"/>
                      </a:lnTo>
                      <a:lnTo>
                        <a:pt x="14" y="124"/>
                      </a:lnTo>
                      <a:lnTo>
                        <a:pt x="13" y="131"/>
                      </a:lnTo>
                      <a:lnTo>
                        <a:pt x="12" y="137"/>
                      </a:lnTo>
                      <a:lnTo>
                        <a:pt x="10" y="141"/>
                      </a:lnTo>
                      <a:lnTo>
                        <a:pt x="8" y="145"/>
                      </a:lnTo>
                      <a:lnTo>
                        <a:pt x="6" y="147"/>
                      </a:lnTo>
                      <a:lnTo>
                        <a:pt x="4" y="148"/>
                      </a:lnTo>
                      <a:lnTo>
                        <a:pt x="2" y="148"/>
                      </a:lnTo>
                      <a:lnTo>
                        <a:pt x="1" y="147"/>
                      </a:lnTo>
                      <a:lnTo>
                        <a:pt x="0" y="146"/>
                      </a:lnTo>
                      <a:lnTo>
                        <a:pt x="0" y="145"/>
                      </a:lnTo>
                      <a:lnTo>
                        <a:pt x="0" y="142"/>
                      </a:lnTo>
                      <a:lnTo>
                        <a:pt x="1" y="140"/>
                      </a:lnTo>
                      <a:lnTo>
                        <a:pt x="1" y="138"/>
                      </a:lnTo>
                      <a:lnTo>
                        <a:pt x="2" y="136"/>
                      </a:lnTo>
                      <a:lnTo>
                        <a:pt x="4" y="134"/>
                      </a:lnTo>
                      <a:lnTo>
                        <a:pt x="5" y="131"/>
                      </a:lnTo>
                      <a:lnTo>
                        <a:pt x="6" y="128"/>
                      </a:lnTo>
                      <a:lnTo>
                        <a:pt x="8" y="120"/>
                      </a:lnTo>
                      <a:lnTo>
                        <a:pt x="8" y="111"/>
                      </a:lnTo>
                      <a:lnTo>
                        <a:pt x="7" y="101"/>
                      </a:lnTo>
                      <a:lnTo>
                        <a:pt x="6" y="81"/>
                      </a:lnTo>
                      <a:lnTo>
                        <a:pt x="6" y="72"/>
                      </a:lnTo>
                      <a:lnTo>
                        <a:pt x="6" y="66"/>
                      </a:lnTo>
                      <a:lnTo>
                        <a:pt x="8" y="52"/>
                      </a:lnTo>
                      <a:lnTo>
                        <a:pt x="10" y="44"/>
                      </a:lnTo>
                      <a:lnTo>
                        <a:pt x="12" y="36"/>
                      </a:lnTo>
                      <a:lnTo>
                        <a:pt x="15" y="28"/>
                      </a:lnTo>
                      <a:lnTo>
                        <a:pt x="17" y="24"/>
                      </a:lnTo>
                      <a:lnTo>
                        <a:pt x="19" y="21"/>
                      </a:lnTo>
                      <a:lnTo>
                        <a:pt x="24" y="14"/>
                      </a:lnTo>
                      <a:lnTo>
                        <a:pt x="26" y="12"/>
                      </a:lnTo>
                      <a:lnTo>
                        <a:pt x="29" y="9"/>
                      </a:lnTo>
                      <a:lnTo>
                        <a:pt x="38" y="3"/>
                      </a:lnTo>
                      <a:lnTo>
                        <a:pt x="42" y="0"/>
                      </a:lnTo>
                      <a:lnTo>
                        <a:pt x="43" y="0"/>
                      </a:lnTo>
                      <a:lnTo>
                        <a:pt x="45" y="0"/>
                      </a:lnTo>
                      <a:lnTo>
                        <a:pt x="48"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1" name="Freeform 51"/>
                <p:cNvSpPr/>
                <p:nvPr/>
              </p:nvSpPr>
              <p:spPr bwMode="auto">
                <a:xfrm>
                  <a:off x="1217" y="982"/>
                  <a:ext cx="176" cy="50"/>
                </a:xfrm>
                <a:custGeom>
                  <a:avLst/>
                  <a:gdLst>
                    <a:gd name="T0" fmla="*/ 15 w 176"/>
                    <a:gd name="T1" fmla="*/ 0 h 50"/>
                    <a:gd name="T2" fmla="*/ 16 w 176"/>
                    <a:gd name="T3" fmla="*/ 43 h 50"/>
                    <a:gd name="T4" fmla="*/ 22 w 176"/>
                    <a:gd name="T5" fmla="*/ 43 h 50"/>
                    <a:gd name="T6" fmla="*/ 37 w 176"/>
                    <a:gd name="T7" fmla="*/ 42 h 50"/>
                    <a:gd name="T8" fmla="*/ 48 w 176"/>
                    <a:gd name="T9" fmla="*/ 41 h 50"/>
                    <a:gd name="T10" fmla="*/ 59 w 176"/>
                    <a:gd name="T11" fmla="*/ 40 h 50"/>
                    <a:gd name="T12" fmla="*/ 72 w 176"/>
                    <a:gd name="T13" fmla="*/ 38 h 50"/>
                    <a:gd name="T14" fmla="*/ 85 w 176"/>
                    <a:gd name="T15" fmla="*/ 36 h 50"/>
                    <a:gd name="T16" fmla="*/ 98 w 176"/>
                    <a:gd name="T17" fmla="*/ 33 h 50"/>
                    <a:gd name="T18" fmla="*/ 110 w 176"/>
                    <a:gd name="T19" fmla="*/ 30 h 50"/>
                    <a:gd name="T20" fmla="*/ 133 w 176"/>
                    <a:gd name="T21" fmla="*/ 24 h 50"/>
                    <a:gd name="T22" fmla="*/ 156 w 176"/>
                    <a:gd name="T23" fmla="*/ 18 h 50"/>
                    <a:gd name="T24" fmla="*/ 176 w 176"/>
                    <a:gd name="T25" fmla="*/ 25 h 50"/>
                    <a:gd name="T26" fmla="*/ 162 w 176"/>
                    <a:gd name="T27" fmla="*/ 28 h 50"/>
                    <a:gd name="T28" fmla="*/ 130 w 176"/>
                    <a:gd name="T29" fmla="*/ 36 h 50"/>
                    <a:gd name="T30" fmla="*/ 111 w 176"/>
                    <a:gd name="T31" fmla="*/ 41 h 50"/>
                    <a:gd name="T32" fmla="*/ 93 w 176"/>
                    <a:gd name="T33" fmla="*/ 44 h 50"/>
                    <a:gd name="T34" fmla="*/ 76 w 176"/>
                    <a:gd name="T35" fmla="*/ 47 h 50"/>
                    <a:gd name="T36" fmla="*/ 63 w 176"/>
                    <a:gd name="T37" fmla="*/ 49 h 50"/>
                    <a:gd name="T38" fmla="*/ 51 w 176"/>
                    <a:gd name="T39" fmla="*/ 50 h 50"/>
                    <a:gd name="T40" fmla="*/ 40 w 176"/>
                    <a:gd name="T41" fmla="*/ 49 h 50"/>
                    <a:gd name="T42" fmla="*/ 30 w 176"/>
                    <a:gd name="T43" fmla="*/ 49 h 50"/>
                    <a:gd name="T44" fmla="*/ 20 w 176"/>
                    <a:gd name="T45" fmla="*/ 48 h 50"/>
                    <a:gd name="T46" fmla="*/ 5 w 176"/>
                    <a:gd name="T47" fmla="*/ 46 h 50"/>
                    <a:gd name="T48" fmla="*/ 0 w 176"/>
                    <a:gd name="T49" fmla="*/ 45 h 50"/>
                    <a:gd name="T50" fmla="*/ 3 w 176"/>
                    <a:gd name="T51" fmla="*/ 0 h 50"/>
                    <a:gd name="T52" fmla="*/ 15 w 176"/>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0">
                      <a:moveTo>
                        <a:pt x="15" y="0"/>
                      </a:moveTo>
                      <a:lnTo>
                        <a:pt x="16" y="43"/>
                      </a:lnTo>
                      <a:lnTo>
                        <a:pt x="22" y="43"/>
                      </a:lnTo>
                      <a:lnTo>
                        <a:pt x="37" y="42"/>
                      </a:lnTo>
                      <a:lnTo>
                        <a:pt x="48" y="41"/>
                      </a:lnTo>
                      <a:lnTo>
                        <a:pt x="59" y="40"/>
                      </a:lnTo>
                      <a:lnTo>
                        <a:pt x="72" y="38"/>
                      </a:lnTo>
                      <a:lnTo>
                        <a:pt x="85" y="36"/>
                      </a:lnTo>
                      <a:lnTo>
                        <a:pt x="98" y="33"/>
                      </a:lnTo>
                      <a:lnTo>
                        <a:pt x="110" y="30"/>
                      </a:lnTo>
                      <a:lnTo>
                        <a:pt x="133" y="24"/>
                      </a:lnTo>
                      <a:lnTo>
                        <a:pt x="156" y="18"/>
                      </a:lnTo>
                      <a:lnTo>
                        <a:pt x="176" y="25"/>
                      </a:lnTo>
                      <a:lnTo>
                        <a:pt x="162" y="28"/>
                      </a:lnTo>
                      <a:lnTo>
                        <a:pt x="130" y="36"/>
                      </a:lnTo>
                      <a:lnTo>
                        <a:pt x="111" y="41"/>
                      </a:lnTo>
                      <a:lnTo>
                        <a:pt x="93" y="44"/>
                      </a:lnTo>
                      <a:lnTo>
                        <a:pt x="76" y="47"/>
                      </a:lnTo>
                      <a:lnTo>
                        <a:pt x="63" y="49"/>
                      </a:lnTo>
                      <a:lnTo>
                        <a:pt x="51" y="50"/>
                      </a:lnTo>
                      <a:lnTo>
                        <a:pt x="40" y="49"/>
                      </a:lnTo>
                      <a:lnTo>
                        <a:pt x="30" y="49"/>
                      </a:lnTo>
                      <a:lnTo>
                        <a:pt x="20" y="48"/>
                      </a:lnTo>
                      <a:lnTo>
                        <a:pt x="5" y="46"/>
                      </a:lnTo>
                      <a:lnTo>
                        <a:pt x="0" y="45"/>
                      </a:lnTo>
                      <a:lnTo>
                        <a:pt x="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2" name="Freeform 52"/>
                <p:cNvSpPr/>
                <p:nvPr/>
              </p:nvSpPr>
              <p:spPr bwMode="auto">
                <a:xfrm>
                  <a:off x="1217" y="982"/>
                  <a:ext cx="176" cy="50"/>
                </a:xfrm>
                <a:custGeom>
                  <a:avLst/>
                  <a:gdLst>
                    <a:gd name="T0" fmla="*/ 15 w 176"/>
                    <a:gd name="T1" fmla="*/ 0 h 50"/>
                    <a:gd name="T2" fmla="*/ 16 w 176"/>
                    <a:gd name="T3" fmla="*/ 43 h 50"/>
                    <a:gd name="T4" fmla="*/ 22 w 176"/>
                    <a:gd name="T5" fmla="*/ 43 h 50"/>
                    <a:gd name="T6" fmla="*/ 37 w 176"/>
                    <a:gd name="T7" fmla="*/ 42 h 50"/>
                    <a:gd name="T8" fmla="*/ 48 w 176"/>
                    <a:gd name="T9" fmla="*/ 41 h 50"/>
                    <a:gd name="T10" fmla="*/ 59 w 176"/>
                    <a:gd name="T11" fmla="*/ 40 h 50"/>
                    <a:gd name="T12" fmla="*/ 72 w 176"/>
                    <a:gd name="T13" fmla="*/ 38 h 50"/>
                    <a:gd name="T14" fmla="*/ 85 w 176"/>
                    <a:gd name="T15" fmla="*/ 36 h 50"/>
                    <a:gd name="T16" fmla="*/ 98 w 176"/>
                    <a:gd name="T17" fmla="*/ 33 h 50"/>
                    <a:gd name="T18" fmla="*/ 110 w 176"/>
                    <a:gd name="T19" fmla="*/ 30 h 50"/>
                    <a:gd name="T20" fmla="*/ 133 w 176"/>
                    <a:gd name="T21" fmla="*/ 24 h 50"/>
                    <a:gd name="T22" fmla="*/ 156 w 176"/>
                    <a:gd name="T23" fmla="*/ 18 h 50"/>
                    <a:gd name="T24" fmla="*/ 176 w 176"/>
                    <a:gd name="T25" fmla="*/ 25 h 50"/>
                    <a:gd name="T26" fmla="*/ 162 w 176"/>
                    <a:gd name="T27" fmla="*/ 28 h 50"/>
                    <a:gd name="T28" fmla="*/ 130 w 176"/>
                    <a:gd name="T29" fmla="*/ 36 h 50"/>
                    <a:gd name="T30" fmla="*/ 111 w 176"/>
                    <a:gd name="T31" fmla="*/ 41 h 50"/>
                    <a:gd name="T32" fmla="*/ 93 w 176"/>
                    <a:gd name="T33" fmla="*/ 44 h 50"/>
                    <a:gd name="T34" fmla="*/ 76 w 176"/>
                    <a:gd name="T35" fmla="*/ 47 h 50"/>
                    <a:gd name="T36" fmla="*/ 63 w 176"/>
                    <a:gd name="T37" fmla="*/ 49 h 50"/>
                    <a:gd name="T38" fmla="*/ 51 w 176"/>
                    <a:gd name="T39" fmla="*/ 50 h 50"/>
                    <a:gd name="T40" fmla="*/ 40 w 176"/>
                    <a:gd name="T41" fmla="*/ 49 h 50"/>
                    <a:gd name="T42" fmla="*/ 30 w 176"/>
                    <a:gd name="T43" fmla="*/ 49 h 50"/>
                    <a:gd name="T44" fmla="*/ 20 w 176"/>
                    <a:gd name="T45" fmla="*/ 48 h 50"/>
                    <a:gd name="T46" fmla="*/ 5 w 176"/>
                    <a:gd name="T47" fmla="*/ 46 h 50"/>
                    <a:gd name="T48" fmla="*/ 0 w 176"/>
                    <a:gd name="T49" fmla="*/ 45 h 50"/>
                    <a:gd name="T50" fmla="*/ 3 w 176"/>
                    <a:gd name="T51" fmla="*/ 0 h 50"/>
                    <a:gd name="T52" fmla="*/ 15 w 176"/>
                    <a:gd name="T53" fmla="*/ 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0">
                      <a:moveTo>
                        <a:pt x="15" y="0"/>
                      </a:moveTo>
                      <a:lnTo>
                        <a:pt x="16" y="43"/>
                      </a:lnTo>
                      <a:lnTo>
                        <a:pt x="22" y="43"/>
                      </a:lnTo>
                      <a:lnTo>
                        <a:pt x="37" y="42"/>
                      </a:lnTo>
                      <a:lnTo>
                        <a:pt x="48" y="41"/>
                      </a:lnTo>
                      <a:lnTo>
                        <a:pt x="59" y="40"/>
                      </a:lnTo>
                      <a:lnTo>
                        <a:pt x="72" y="38"/>
                      </a:lnTo>
                      <a:lnTo>
                        <a:pt x="85" y="36"/>
                      </a:lnTo>
                      <a:lnTo>
                        <a:pt x="98" y="33"/>
                      </a:lnTo>
                      <a:lnTo>
                        <a:pt x="110" y="30"/>
                      </a:lnTo>
                      <a:lnTo>
                        <a:pt x="133" y="24"/>
                      </a:lnTo>
                      <a:lnTo>
                        <a:pt x="156" y="18"/>
                      </a:lnTo>
                      <a:lnTo>
                        <a:pt x="176" y="25"/>
                      </a:lnTo>
                      <a:lnTo>
                        <a:pt x="162" y="28"/>
                      </a:lnTo>
                      <a:lnTo>
                        <a:pt x="130" y="36"/>
                      </a:lnTo>
                      <a:lnTo>
                        <a:pt x="111" y="41"/>
                      </a:lnTo>
                      <a:lnTo>
                        <a:pt x="93" y="44"/>
                      </a:lnTo>
                      <a:lnTo>
                        <a:pt x="76" y="47"/>
                      </a:lnTo>
                      <a:lnTo>
                        <a:pt x="63" y="49"/>
                      </a:lnTo>
                      <a:lnTo>
                        <a:pt x="51" y="50"/>
                      </a:lnTo>
                      <a:lnTo>
                        <a:pt x="40" y="49"/>
                      </a:lnTo>
                      <a:lnTo>
                        <a:pt x="30" y="49"/>
                      </a:lnTo>
                      <a:lnTo>
                        <a:pt x="20" y="48"/>
                      </a:lnTo>
                      <a:lnTo>
                        <a:pt x="5" y="46"/>
                      </a:lnTo>
                      <a:lnTo>
                        <a:pt x="0" y="45"/>
                      </a:lnTo>
                      <a:lnTo>
                        <a:pt x="3" y="0"/>
                      </a:lnTo>
                      <a:lnTo>
                        <a:pt x="1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3" name="Freeform 53"/>
                <p:cNvSpPr/>
                <p:nvPr/>
              </p:nvSpPr>
              <p:spPr bwMode="auto">
                <a:xfrm>
                  <a:off x="1262" y="999"/>
                  <a:ext cx="12" cy="10"/>
                </a:xfrm>
                <a:custGeom>
                  <a:avLst/>
                  <a:gdLst>
                    <a:gd name="T0" fmla="*/ 5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6 h 10"/>
                    <a:gd name="T26" fmla="*/ 0 w 12"/>
                    <a:gd name="T27" fmla="*/ 4 h 10"/>
                    <a:gd name="T28" fmla="*/ 0 w 12"/>
                    <a:gd name="T29" fmla="*/ 3 h 10"/>
                    <a:gd name="T30" fmla="*/ 0 w 12"/>
                    <a:gd name="T31" fmla="*/ 2 h 10"/>
                    <a:gd name="T32" fmla="*/ 1 w 12"/>
                    <a:gd name="T33" fmla="*/ 1 h 10"/>
                    <a:gd name="T34" fmla="*/ 2 w 12"/>
                    <a:gd name="T35" fmla="*/ 1 h 10"/>
                    <a:gd name="T36" fmla="*/ 5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5" y="0"/>
                      </a:moveTo>
                      <a:lnTo>
                        <a:pt x="9" y="1"/>
                      </a:lnTo>
                      <a:lnTo>
                        <a:pt x="11" y="1"/>
                      </a:lnTo>
                      <a:lnTo>
                        <a:pt x="12" y="2"/>
                      </a:lnTo>
                      <a:lnTo>
                        <a:pt x="12" y="3"/>
                      </a:lnTo>
                      <a:lnTo>
                        <a:pt x="12" y="4"/>
                      </a:lnTo>
                      <a:lnTo>
                        <a:pt x="11" y="6"/>
                      </a:lnTo>
                      <a:lnTo>
                        <a:pt x="9" y="8"/>
                      </a:lnTo>
                      <a:lnTo>
                        <a:pt x="7" y="10"/>
                      </a:lnTo>
                      <a:lnTo>
                        <a:pt x="6" y="10"/>
                      </a:lnTo>
                      <a:lnTo>
                        <a:pt x="5" y="9"/>
                      </a:lnTo>
                      <a:lnTo>
                        <a:pt x="2" y="7"/>
                      </a:lnTo>
                      <a:lnTo>
                        <a:pt x="1" y="6"/>
                      </a:lnTo>
                      <a:lnTo>
                        <a:pt x="0" y="4"/>
                      </a:lnTo>
                      <a:lnTo>
                        <a:pt x="0" y="3"/>
                      </a:lnTo>
                      <a:lnTo>
                        <a:pt x="0" y="2"/>
                      </a:lnTo>
                      <a:lnTo>
                        <a:pt x="1" y="1"/>
                      </a:lnTo>
                      <a:lnTo>
                        <a:pt x="2" y="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4" name="Freeform 54"/>
                <p:cNvSpPr/>
                <p:nvPr/>
              </p:nvSpPr>
              <p:spPr bwMode="auto">
                <a:xfrm>
                  <a:off x="1262" y="999"/>
                  <a:ext cx="12" cy="10"/>
                </a:xfrm>
                <a:custGeom>
                  <a:avLst/>
                  <a:gdLst>
                    <a:gd name="T0" fmla="*/ 5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6 h 10"/>
                    <a:gd name="T26" fmla="*/ 0 w 12"/>
                    <a:gd name="T27" fmla="*/ 4 h 10"/>
                    <a:gd name="T28" fmla="*/ 0 w 12"/>
                    <a:gd name="T29" fmla="*/ 3 h 10"/>
                    <a:gd name="T30" fmla="*/ 0 w 12"/>
                    <a:gd name="T31" fmla="*/ 2 h 10"/>
                    <a:gd name="T32" fmla="*/ 1 w 12"/>
                    <a:gd name="T33" fmla="*/ 1 h 10"/>
                    <a:gd name="T34" fmla="*/ 2 w 12"/>
                    <a:gd name="T35" fmla="*/ 1 h 10"/>
                    <a:gd name="T36" fmla="*/ 5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5" y="0"/>
                      </a:moveTo>
                      <a:lnTo>
                        <a:pt x="9" y="1"/>
                      </a:lnTo>
                      <a:lnTo>
                        <a:pt x="11" y="1"/>
                      </a:lnTo>
                      <a:lnTo>
                        <a:pt x="12" y="2"/>
                      </a:lnTo>
                      <a:lnTo>
                        <a:pt x="12" y="3"/>
                      </a:lnTo>
                      <a:lnTo>
                        <a:pt x="12" y="4"/>
                      </a:lnTo>
                      <a:lnTo>
                        <a:pt x="11" y="6"/>
                      </a:lnTo>
                      <a:lnTo>
                        <a:pt x="9" y="8"/>
                      </a:lnTo>
                      <a:lnTo>
                        <a:pt x="7" y="10"/>
                      </a:lnTo>
                      <a:lnTo>
                        <a:pt x="6" y="10"/>
                      </a:lnTo>
                      <a:lnTo>
                        <a:pt x="5" y="9"/>
                      </a:lnTo>
                      <a:lnTo>
                        <a:pt x="2" y="7"/>
                      </a:lnTo>
                      <a:lnTo>
                        <a:pt x="1" y="6"/>
                      </a:lnTo>
                      <a:lnTo>
                        <a:pt x="0" y="4"/>
                      </a:lnTo>
                      <a:lnTo>
                        <a:pt x="0" y="3"/>
                      </a:lnTo>
                      <a:lnTo>
                        <a:pt x="0" y="2"/>
                      </a:lnTo>
                      <a:lnTo>
                        <a:pt x="1" y="1"/>
                      </a:lnTo>
                      <a:lnTo>
                        <a:pt x="2" y="1"/>
                      </a:lnTo>
                      <a:lnTo>
                        <a:pt x="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5" name="Freeform 55"/>
                <p:cNvSpPr/>
                <p:nvPr/>
              </p:nvSpPr>
              <p:spPr bwMode="auto">
                <a:xfrm>
                  <a:off x="1242" y="1000"/>
                  <a:ext cx="12" cy="10"/>
                </a:xfrm>
                <a:custGeom>
                  <a:avLst/>
                  <a:gdLst>
                    <a:gd name="T0" fmla="*/ 6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5 h 10"/>
                    <a:gd name="T26" fmla="*/ 0 w 12"/>
                    <a:gd name="T27" fmla="*/ 4 h 10"/>
                    <a:gd name="T28" fmla="*/ 0 w 12"/>
                    <a:gd name="T29" fmla="*/ 3 h 10"/>
                    <a:gd name="T30" fmla="*/ 1 w 12"/>
                    <a:gd name="T31" fmla="*/ 2 h 10"/>
                    <a:gd name="T32" fmla="*/ 1 w 12"/>
                    <a:gd name="T33" fmla="*/ 1 h 10"/>
                    <a:gd name="T34" fmla="*/ 3 w 12"/>
                    <a:gd name="T35" fmla="*/ 1 h 10"/>
                    <a:gd name="T36" fmla="*/ 6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6" y="0"/>
                      </a:moveTo>
                      <a:lnTo>
                        <a:pt x="9" y="1"/>
                      </a:lnTo>
                      <a:lnTo>
                        <a:pt x="11" y="1"/>
                      </a:lnTo>
                      <a:lnTo>
                        <a:pt x="12" y="2"/>
                      </a:lnTo>
                      <a:lnTo>
                        <a:pt x="12" y="3"/>
                      </a:lnTo>
                      <a:lnTo>
                        <a:pt x="12" y="4"/>
                      </a:lnTo>
                      <a:lnTo>
                        <a:pt x="11" y="6"/>
                      </a:lnTo>
                      <a:lnTo>
                        <a:pt x="9" y="8"/>
                      </a:lnTo>
                      <a:lnTo>
                        <a:pt x="7" y="10"/>
                      </a:lnTo>
                      <a:lnTo>
                        <a:pt x="6" y="10"/>
                      </a:lnTo>
                      <a:lnTo>
                        <a:pt x="5" y="9"/>
                      </a:lnTo>
                      <a:lnTo>
                        <a:pt x="2" y="7"/>
                      </a:lnTo>
                      <a:lnTo>
                        <a:pt x="1" y="5"/>
                      </a:lnTo>
                      <a:lnTo>
                        <a:pt x="0" y="4"/>
                      </a:lnTo>
                      <a:lnTo>
                        <a:pt x="0" y="3"/>
                      </a:lnTo>
                      <a:lnTo>
                        <a:pt x="1" y="2"/>
                      </a:lnTo>
                      <a:lnTo>
                        <a:pt x="1" y="1"/>
                      </a:lnTo>
                      <a:lnTo>
                        <a:pt x="3"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6" name="Freeform 56"/>
                <p:cNvSpPr/>
                <p:nvPr/>
              </p:nvSpPr>
              <p:spPr bwMode="auto">
                <a:xfrm>
                  <a:off x="1242" y="1000"/>
                  <a:ext cx="12" cy="10"/>
                </a:xfrm>
                <a:custGeom>
                  <a:avLst/>
                  <a:gdLst>
                    <a:gd name="T0" fmla="*/ 6 w 12"/>
                    <a:gd name="T1" fmla="*/ 0 h 10"/>
                    <a:gd name="T2" fmla="*/ 9 w 12"/>
                    <a:gd name="T3" fmla="*/ 1 h 10"/>
                    <a:gd name="T4" fmla="*/ 11 w 12"/>
                    <a:gd name="T5" fmla="*/ 1 h 10"/>
                    <a:gd name="T6" fmla="*/ 12 w 12"/>
                    <a:gd name="T7" fmla="*/ 2 h 10"/>
                    <a:gd name="T8" fmla="*/ 12 w 12"/>
                    <a:gd name="T9" fmla="*/ 3 h 10"/>
                    <a:gd name="T10" fmla="*/ 12 w 12"/>
                    <a:gd name="T11" fmla="*/ 4 h 10"/>
                    <a:gd name="T12" fmla="*/ 11 w 12"/>
                    <a:gd name="T13" fmla="*/ 6 h 10"/>
                    <a:gd name="T14" fmla="*/ 9 w 12"/>
                    <a:gd name="T15" fmla="*/ 8 h 10"/>
                    <a:gd name="T16" fmla="*/ 7 w 12"/>
                    <a:gd name="T17" fmla="*/ 10 h 10"/>
                    <a:gd name="T18" fmla="*/ 6 w 12"/>
                    <a:gd name="T19" fmla="*/ 10 h 10"/>
                    <a:gd name="T20" fmla="*/ 5 w 12"/>
                    <a:gd name="T21" fmla="*/ 9 h 10"/>
                    <a:gd name="T22" fmla="*/ 2 w 12"/>
                    <a:gd name="T23" fmla="*/ 7 h 10"/>
                    <a:gd name="T24" fmla="*/ 1 w 12"/>
                    <a:gd name="T25" fmla="*/ 5 h 10"/>
                    <a:gd name="T26" fmla="*/ 0 w 12"/>
                    <a:gd name="T27" fmla="*/ 4 h 10"/>
                    <a:gd name="T28" fmla="*/ 0 w 12"/>
                    <a:gd name="T29" fmla="*/ 3 h 10"/>
                    <a:gd name="T30" fmla="*/ 1 w 12"/>
                    <a:gd name="T31" fmla="*/ 2 h 10"/>
                    <a:gd name="T32" fmla="*/ 1 w 12"/>
                    <a:gd name="T33" fmla="*/ 1 h 10"/>
                    <a:gd name="T34" fmla="*/ 3 w 12"/>
                    <a:gd name="T35" fmla="*/ 1 h 10"/>
                    <a:gd name="T36" fmla="*/ 6 w 1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0">
                      <a:moveTo>
                        <a:pt x="6" y="0"/>
                      </a:moveTo>
                      <a:lnTo>
                        <a:pt x="9" y="1"/>
                      </a:lnTo>
                      <a:lnTo>
                        <a:pt x="11" y="1"/>
                      </a:lnTo>
                      <a:lnTo>
                        <a:pt x="12" y="2"/>
                      </a:lnTo>
                      <a:lnTo>
                        <a:pt x="12" y="3"/>
                      </a:lnTo>
                      <a:lnTo>
                        <a:pt x="12" y="4"/>
                      </a:lnTo>
                      <a:lnTo>
                        <a:pt x="11" y="6"/>
                      </a:lnTo>
                      <a:lnTo>
                        <a:pt x="9" y="8"/>
                      </a:lnTo>
                      <a:lnTo>
                        <a:pt x="7" y="10"/>
                      </a:lnTo>
                      <a:lnTo>
                        <a:pt x="6" y="10"/>
                      </a:lnTo>
                      <a:lnTo>
                        <a:pt x="5" y="9"/>
                      </a:lnTo>
                      <a:lnTo>
                        <a:pt x="2" y="7"/>
                      </a:lnTo>
                      <a:lnTo>
                        <a:pt x="1" y="5"/>
                      </a:lnTo>
                      <a:lnTo>
                        <a:pt x="0" y="4"/>
                      </a:lnTo>
                      <a:lnTo>
                        <a:pt x="0" y="3"/>
                      </a:lnTo>
                      <a:lnTo>
                        <a:pt x="1" y="2"/>
                      </a:lnTo>
                      <a:lnTo>
                        <a:pt x="1" y="1"/>
                      </a:lnTo>
                      <a:lnTo>
                        <a:pt x="3" y="1"/>
                      </a:lnTo>
                      <a:lnTo>
                        <a:pt x="6"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7" name="Freeform 57"/>
                <p:cNvSpPr/>
                <p:nvPr/>
              </p:nvSpPr>
              <p:spPr bwMode="auto">
                <a:xfrm>
                  <a:off x="1180" y="1058"/>
                  <a:ext cx="65" cy="95"/>
                </a:xfrm>
                <a:custGeom>
                  <a:avLst/>
                  <a:gdLst>
                    <a:gd name="T0" fmla="*/ 17 w 65"/>
                    <a:gd name="T1" fmla="*/ 22 h 95"/>
                    <a:gd name="T2" fmla="*/ 11 w 65"/>
                    <a:gd name="T3" fmla="*/ 27 h 95"/>
                    <a:gd name="T4" fmla="*/ 6 w 65"/>
                    <a:gd name="T5" fmla="*/ 33 h 95"/>
                    <a:gd name="T6" fmla="*/ 2 w 65"/>
                    <a:gd name="T7" fmla="*/ 41 h 95"/>
                    <a:gd name="T8" fmla="*/ 1 w 65"/>
                    <a:gd name="T9" fmla="*/ 46 h 95"/>
                    <a:gd name="T10" fmla="*/ 0 w 65"/>
                    <a:gd name="T11" fmla="*/ 57 h 95"/>
                    <a:gd name="T12" fmla="*/ 3 w 65"/>
                    <a:gd name="T13" fmla="*/ 69 h 95"/>
                    <a:gd name="T14" fmla="*/ 10 w 65"/>
                    <a:gd name="T15" fmla="*/ 81 h 95"/>
                    <a:gd name="T16" fmla="*/ 16 w 65"/>
                    <a:gd name="T17" fmla="*/ 87 h 95"/>
                    <a:gd name="T18" fmla="*/ 24 w 65"/>
                    <a:gd name="T19" fmla="*/ 91 h 95"/>
                    <a:gd name="T20" fmla="*/ 34 w 65"/>
                    <a:gd name="T21" fmla="*/ 94 h 95"/>
                    <a:gd name="T22" fmla="*/ 47 w 65"/>
                    <a:gd name="T23" fmla="*/ 95 h 95"/>
                    <a:gd name="T24" fmla="*/ 53 w 65"/>
                    <a:gd name="T25" fmla="*/ 95 h 95"/>
                    <a:gd name="T26" fmla="*/ 60 w 65"/>
                    <a:gd name="T27" fmla="*/ 92 h 95"/>
                    <a:gd name="T28" fmla="*/ 64 w 65"/>
                    <a:gd name="T29" fmla="*/ 85 h 95"/>
                    <a:gd name="T30" fmla="*/ 65 w 65"/>
                    <a:gd name="T31" fmla="*/ 76 h 95"/>
                    <a:gd name="T32" fmla="*/ 62 w 65"/>
                    <a:gd name="T33" fmla="*/ 68 h 95"/>
                    <a:gd name="T34" fmla="*/ 58 w 65"/>
                    <a:gd name="T35" fmla="*/ 61 h 95"/>
                    <a:gd name="T36" fmla="*/ 56 w 65"/>
                    <a:gd name="T37" fmla="*/ 61 h 95"/>
                    <a:gd name="T38" fmla="*/ 56 w 65"/>
                    <a:gd name="T39" fmla="*/ 70 h 95"/>
                    <a:gd name="T40" fmla="*/ 55 w 65"/>
                    <a:gd name="T41" fmla="*/ 76 h 95"/>
                    <a:gd name="T42" fmla="*/ 50 w 65"/>
                    <a:gd name="T43" fmla="*/ 79 h 95"/>
                    <a:gd name="T44" fmla="*/ 42 w 65"/>
                    <a:gd name="T45" fmla="*/ 80 h 95"/>
                    <a:gd name="T46" fmla="*/ 31 w 65"/>
                    <a:gd name="T47" fmla="*/ 80 h 95"/>
                    <a:gd name="T48" fmla="*/ 25 w 65"/>
                    <a:gd name="T49" fmla="*/ 78 h 95"/>
                    <a:gd name="T50" fmla="*/ 20 w 65"/>
                    <a:gd name="T51" fmla="*/ 75 h 95"/>
                    <a:gd name="T52" fmla="*/ 15 w 65"/>
                    <a:gd name="T53" fmla="*/ 70 h 95"/>
                    <a:gd name="T54" fmla="*/ 11 w 65"/>
                    <a:gd name="T55" fmla="*/ 64 h 95"/>
                    <a:gd name="T56" fmla="*/ 11 w 65"/>
                    <a:gd name="T57" fmla="*/ 59 h 95"/>
                    <a:gd name="T58" fmla="*/ 15 w 65"/>
                    <a:gd name="T59" fmla="*/ 48 h 95"/>
                    <a:gd name="T60" fmla="*/ 22 w 65"/>
                    <a:gd name="T61" fmla="*/ 40 h 95"/>
                    <a:gd name="T62" fmla="*/ 29 w 65"/>
                    <a:gd name="T63" fmla="*/ 35 h 95"/>
                    <a:gd name="T64" fmla="*/ 34 w 65"/>
                    <a:gd name="T65" fmla="*/ 37 h 95"/>
                    <a:gd name="T66" fmla="*/ 43 w 65"/>
                    <a:gd name="T67" fmla="*/ 46 h 95"/>
                    <a:gd name="T68" fmla="*/ 50 w 65"/>
                    <a:gd name="T69" fmla="*/ 51 h 95"/>
                    <a:gd name="T70" fmla="*/ 52 w 65"/>
                    <a:gd name="T71" fmla="*/ 51 h 95"/>
                    <a:gd name="T72" fmla="*/ 51 w 65"/>
                    <a:gd name="T73" fmla="*/ 48 h 95"/>
                    <a:gd name="T74" fmla="*/ 41 w 65"/>
                    <a:gd name="T75" fmla="*/ 33 h 95"/>
                    <a:gd name="T76" fmla="*/ 34 w 65"/>
                    <a:gd name="T77" fmla="*/ 22 h 95"/>
                    <a:gd name="T78" fmla="*/ 22 w 65"/>
                    <a:gd name="T79" fmla="*/ 9 h 95"/>
                    <a:gd name="T80" fmla="*/ 14 w 65"/>
                    <a:gd name="T81" fmla="*/ 2 h 95"/>
                    <a:gd name="T82" fmla="*/ 10 w 65"/>
                    <a:gd name="T83" fmla="*/ 0 h 95"/>
                    <a:gd name="T84" fmla="*/ 9 w 65"/>
                    <a:gd name="T85" fmla="*/ 2 h 95"/>
                    <a:gd name="T86" fmla="*/ 9 w 65"/>
                    <a:gd name="T87" fmla="*/ 7 h 95"/>
                    <a:gd name="T88" fmla="*/ 13 w 65"/>
                    <a:gd name="T89" fmla="*/ 12 h 95"/>
                    <a:gd name="T90" fmla="*/ 17 w 65"/>
                    <a:gd name="T91" fmla="*/ 14 h 95"/>
                    <a:gd name="T92" fmla="*/ 19 w 65"/>
                    <a:gd name="T93" fmla="*/ 1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95">
                      <a:moveTo>
                        <a:pt x="18" y="19"/>
                      </a:moveTo>
                      <a:lnTo>
                        <a:pt x="17" y="22"/>
                      </a:lnTo>
                      <a:lnTo>
                        <a:pt x="16" y="24"/>
                      </a:lnTo>
                      <a:lnTo>
                        <a:pt x="11" y="27"/>
                      </a:lnTo>
                      <a:lnTo>
                        <a:pt x="8" y="30"/>
                      </a:lnTo>
                      <a:lnTo>
                        <a:pt x="6" y="33"/>
                      </a:lnTo>
                      <a:lnTo>
                        <a:pt x="3" y="36"/>
                      </a:lnTo>
                      <a:lnTo>
                        <a:pt x="2" y="41"/>
                      </a:lnTo>
                      <a:lnTo>
                        <a:pt x="1" y="43"/>
                      </a:lnTo>
                      <a:lnTo>
                        <a:pt x="1" y="46"/>
                      </a:lnTo>
                      <a:lnTo>
                        <a:pt x="0" y="51"/>
                      </a:lnTo>
                      <a:lnTo>
                        <a:pt x="0" y="57"/>
                      </a:lnTo>
                      <a:lnTo>
                        <a:pt x="1" y="63"/>
                      </a:lnTo>
                      <a:lnTo>
                        <a:pt x="3" y="69"/>
                      </a:lnTo>
                      <a:lnTo>
                        <a:pt x="6" y="75"/>
                      </a:lnTo>
                      <a:lnTo>
                        <a:pt x="10" y="81"/>
                      </a:lnTo>
                      <a:lnTo>
                        <a:pt x="13" y="84"/>
                      </a:lnTo>
                      <a:lnTo>
                        <a:pt x="16" y="87"/>
                      </a:lnTo>
                      <a:lnTo>
                        <a:pt x="21" y="89"/>
                      </a:lnTo>
                      <a:lnTo>
                        <a:pt x="24" y="91"/>
                      </a:lnTo>
                      <a:lnTo>
                        <a:pt x="27" y="92"/>
                      </a:lnTo>
                      <a:lnTo>
                        <a:pt x="34" y="94"/>
                      </a:lnTo>
                      <a:lnTo>
                        <a:pt x="41" y="95"/>
                      </a:lnTo>
                      <a:lnTo>
                        <a:pt x="47" y="95"/>
                      </a:lnTo>
                      <a:lnTo>
                        <a:pt x="50" y="95"/>
                      </a:lnTo>
                      <a:lnTo>
                        <a:pt x="53" y="95"/>
                      </a:lnTo>
                      <a:lnTo>
                        <a:pt x="58" y="93"/>
                      </a:lnTo>
                      <a:lnTo>
                        <a:pt x="60" y="92"/>
                      </a:lnTo>
                      <a:lnTo>
                        <a:pt x="61" y="91"/>
                      </a:lnTo>
                      <a:lnTo>
                        <a:pt x="64" y="85"/>
                      </a:lnTo>
                      <a:lnTo>
                        <a:pt x="65" y="79"/>
                      </a:lnTo>
                      <a:lnTo>
                        <a:pt x="65" y="76"/>
                      </a:lnTo>
                      <a:lnTo>
                        <a:pt x="64" y="73"/>
                      </a:lnTo>
                      <a:lnTo>
                        <a:pt x="62" y="68"/>
                      </a:lnTo>
                      <a:lnTo>
                        <a:pt x="60" y="64"/>
                      </a:lnTo>
                      <a:lnTo>
                        <a:pt x="58" y="61"/>
                      </a:lnTo>
                      <a:lnTo>
                        <a:pt x="56" y="59"/>
                      </a:lnTo>
                      <a:lnTo>
                        <a:pt x="56" y="61"/>
                      </a:lnTo>
                      <a:lnTo>
                        <a:pt x="56" y="67"/>
                      </a:lnTo>
                      <a:lnTo>
                        <a:pt x="56" y="70"/>
                      </a:lnTo>
                      <a:lnTo>
                        <a:pt x="56" y="73"/>
                      </a:lnTo>
                      <a:lnTo>
                        <a:pt x="55" y="76"/>
                      </a:lnTo>
                      <a:lnTo>
                        <a:pt x="53" y="77"/>
                      </a:lnTo>
                      <a:lnTo>
                        <a:pt x="50" y="79"/>
                      </a:lnTo>
                      <a:lnTo>
                        <a:pt x="46" y="80"/>
                      </a:lnTo>
                      <a:lnTo>
                        <a:pt x="42" y="80"/>
                      </a:lnTo>
                      <a:lnTo>
                        <a:pt x="37" y="80"/>
                      </a:lnTo>
                      <a:lnTo>
                        <a:pt x="31" y="80"/>
                      </a:lnTo>
                      <a:lnTo>
                        <a:pt x="28" y="79"/>
                      </a:lnTo>
                      <a:lnTo>
                        <a:pt x="25" y="78"/>
                      </a:lnTo>
                      <a:lnTo>
                        <a:pt x="23" y="76"/>
                      </a:lnTo>
                      <a:lnTo>
                        <a:pt x="20" y="75"/>
                      </a:lnTo>
                      <a:lnTo>
                        <a:pt x="17" y="72"/>
                      </a:lnTo>
                      <a:lnTo>
                        <a:pt x="15" y="70"/>
                      </a:lnTo>
                      <a:lnTo>
                        <a:pt x="13" y="67"/>
                      </a:lnTo>
                      <a:lnTo>
                        <a:pt x="11" y="64"/>
                      </a:lnTo>
                      <a:lnTo>
                        <a:pt x="11" y="62"/>
                      </a:lnTo>
                      <a:lnTo>
                        <a:pt x="11" y="59"/>
                      </a:lnTo>
                      <a:lnTo>
                        <a:pt x="12" y="53"/>
                      </a:lnTo>
                      <a:lnTo>
                        <a:pt x="15" y="48"/>
                      </a:lnTo>
                      <a:lnTo>
                        <a:pt x="18" y="44"/>
                      </a:lnTo>
                      <a:lnTo>
                        <a:pt x="22" y="40"/>
                      </a:lnTo>
                      <a:lnTo>
                        <a:pt x="27" y="36"/>
                      </a:lnTo>
                      <a:lnTo>
                        <a:pt x="29" y="35"/>
                      </a:lnTo>
                      <a:lnTo>
                        <a:pt x="31" y="36"/>
                      </a:lnTo>
                      <a:lnTo>
                        <a:pt x="34" y="37"/>
                      </a:lnTo>
                      <a:lnTo>
                        <a:pt x="36" y="39"/>
                      </a:lnTo>
                      <a:lnTo>
                        <a:pt x="43" y="46"/>
                      </a:lnTo>
                      <a:lnTo>
                        <a:pt x="48" y="50"/>
                      </a:lnTo>
                      <a:lnTo>
                        <a:pt x="50" y="51"/>
                      </a:lnTo>
                      <a:lnTo>
                        <a:pt x="51" y="51"/>
                      </a:lnTo>
                      <a:lnTo>
                        <a:pt x="52" y="51"/>
                      </a:lnTo>
                      <a:lnTo>
                        <a:pt x="52" y="50"/>
                      </a:lnTo>
                      <a:lnTo>
                        <a:pt x="51" y="48"/>
                      </a:lnTo>
                      <a:lnTo>
                        <a:pt x="47" y="41"/>
                      </a:lnTo>
                      <a:lnTo>
                        <a:pt x="41" y="33"/>
                      </a:lnTo>
                      <a:lnTo>
                        <a:pt x="37" y="26"/>
                      </a:lnTo>
                      <a:lnTo>
                        <a:pt x="34" y="22"/>
                      </a:lnTo>
                      <a:lnTo>
                        <a:pt x="31" y="18"/>
                      </a:lnTo>
                      <a:lnTo>
                        <a:pt x="22" y="9"/>
                      </a:lnTo>
                      <a:lnTo>
                        <a:pt x="18" y="5"/>
                      </a:lnTo>
                      <a:lnTo>
                        <a:pt x="14" y="2"/>
                      </a:lnTo>
                      <a:lnTo>
                        <a:pt x="11" y="0"/>
                      </a:lnTo>
                      <a:lnTo>
                        <a:pt x="10" y="0"/>
                      </a:lnTo>
                      <a:lnTo>
                        <a:pt x="9" y="0"/>
                      </a:lnTo>
                      <a:lnTo>
                        <a:pt x="9" y="2"/>
                      </a:lnTo>
                      <a:lnTo>
                        <a:pt x="8" y="3"/>
                      </a:lnTo>
                      <a:lnTo>
                        <a:pt x="9" y="7"/>
                      </a:lnTo>
                      <a:lnTo>
                        <a:pt x="11" y="10"/>
                      </a:lnTo>
                      <a:lnTo>
                        <a:pt x="13" y="12"/>
                      </a:lnTo>
                      <a:lnTo>
                        <a:pt x="16" y="14"/>
                      </a:lnTo>
                      <a:lnTo>
                        <a:pt x="17" y="14"/>
                      </a:lnTo>
                      <a:lnTo>
                        <a:pt x="18" y="16"/>
                      </a:lnTo>
                      <a:lnTo>
                        <a:pt x="19" y="17"/>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8" name="Freeform 58"/>
                <p:cNvSpPr/>
                <p:nvPr/>
              </p:nvSpPr>
              <p:spPr bwMode="auto">
                <a:xfrm>
                  <a:off x="1180" y="1058"/>
                  <a:ext cx="65" cy="95"/>
                </a:xfrm>
                <a:custGeom>
                  <a:avLst/>
                  <a:gdLst>
                    <a:gd name="T0" fmla="*/ 17 w 65"/>
                    <a:gd name="T1" fmla="*/ 22 h 95"/>
                    <a:gd name="T2" fmla="*/ 11 w 65"/>
                    <a:gd name="T3" fmla="*/ 27 h 95"/>
                    <a:gd name="T4" fmla="*/ 6 w 65"/>
                    <a:gd name="T5" fmla="*/ 33 h 95"/>
                    <a:gd name="T6" fmla="*/ 2 w 65"/>
                    <a:gd name="T7" fmla="*/ 41 h 95"/>
                    <a:gd name="T8" fmla="*/ 1 w 65"/>
                    <a:gd name="T9" fmla="*/ 46 h 95"/>
                    <a:gd name="T10" fmla="*/ 0 w 65"/>
                    <a:gd name="T11" fmla="*/ 57 h 95"/>
                    <a:gd name="T12" fmla="*/ 3 w 65"/>
                    <a:gd name="T13" fmla="*/ 69 h 95"/>
                    <a:gd name="T14" fmla="*/ 10 w 65"/>
                    <a:gd name="T15" fmla="*/ 81 h 95"/>
                    <a:gd name="T16" fmla="*/ 16 w 65"/>
                    <a:gd name="T17" fmla="*/ 87 h 95"/>
                    <a:gd name="T18" fmla="*/ 24 w 65"/>
                    <a:gd name="T19" fmla="*/ 91 h 95"/>
                    <a:gd name="T20" fmla="*/ 34 w 65"/>
                    <a:gd name="T21" fmla="*/ 94 h 95"/>
                    <a:gd name="T22" fmla="*/ 47 w 65"/>
                    <a:gd name="T23" fmla="*/ 95 h 95"/>
                    <a:gd name="T24" fmla="*/ 53 w 65"/>
                    <a:gd name="T25" fmla="*/ 95 h 95"/>
                    <a:gd name="T26" fmla="*/ 60 w 65"/>
                    <a:gd name="T27" fmla="*/ 92 h 95"/>
                    <a:gd name="T28" fmla="*/ 64 w 65"/>
                    <a:gd name="T29" fmla="*/ 85 h 95"/>
                    <a:gd name="T30" fmla="*/ 65 w 65"/>
                    <a:gd name="T31" fmla="*/ 76 h 95"/>
                    <a:gd name="T32" fmla="*/ 62 w 65"/>
                    <a:gd name="T33" fmla="*/ 68 h 95"/>
                    <a:gd name="T34" fmla="*/ 58 w 65"/>
                    <a:gd name="T35" fmla="*/ 61 h 95"/>
                    <a:gd name="T36" fmla="*/ 56 w 65"/>
                    <a:gd name="T37" fmla="*/ 61 h 95"/>
                    <a:gd name="T38" fmla="*/ 56 w 65"/>
                    <a:gd name="T39" fmla="*/ 70 h 95"/>
                    <a:gd name="T40" fmla="*/ 55 w 65"/>
                    <a:gd name="T41" fmla="*/ 76 h 95"/>
                    <a:gd name="T42" fmla="*/ 50 w 65"/>
                    <a:gd name="T43" fmla="*/ 79 h 95"/>
                    <a:gd name="T44" fmla="*/ 42 w 65"/>
                    <a:gd name="T45" fmla="*/ 80 h 95"/>
                    <a:gd name="T46" fmla="*/ 31 w 65"/>
                    <a:gd name="T47" fmla="*/ 80 h 95"/>
                    <a:gd name="T48" fmla="*/ 25 w 65"/>
                    <a:gd name="T49" fmla="*/ 78 h 95"/>
                    <a:gd name="T50" fmla="*/ 20 w 65"/>
                    <a:gd name="T51" fmla="*/ 75 h 95"/>
                    <a:gd name="T52" fmla="*/ 15 w 65"/>
                    <a:gd name="T53" fmla="*/ 70 h 95"/>
                    <a:gd name="T54" fmla="*/ 11 w 65"/>
                    <a:gd name="T55" fmla="*/ 64 h 95"/>
                    <a:gd name="T56" fmla="*/ 11 w 65"/>
                    <a:gd name="T57" fmla="*/ 59 h 95"/>
                    <a:gd name="T58" fmla="*/ 15 w 65"/>
                    <a:gd name="T59" fmla="*/ 48 h 95"/>
                    <a:gd name="T60" fmla="*/ 22 w 65"/>
                    <a:gd name="T61" fmla="*/ 40 h 95"/>
                    <a:gd name="T62" fmla="*/ 29 w 65"/>
                    <a:gd name="T63" fmla="*/ 35 h 95"/>
                    <a:gd name="T64" fmla="*/ 34 w 65"/>
                    <a:gd name="T65" fmla="*/ 37 h 95"/>
                    <a:gd name="T66" fmla="*/ 43 w 65"/>
                    <a:gd name="T67" fmla="*/ 46 h 95"/>
                    <a:gd name="T68" fmla="*/ 50 w 65"/>
                    <a:gd name="T69" fmla="*/ 51 h 95"/>
                    <a:gd name="T70" fmla="*/ 52 w 65"/>
                    <a:gd name="T71" fmla="*/ 51 h 95"/>
                    <a:gd name="T72" fmla="*/ 51 w 65"/>
                    <a:gd name="T73" fmla="*/ 48 h 95"/>
                    <a:gd name="T74" fmla="*/ 41 w 65"/>
                    <a:gd name="T75" fmla="*/ 33 h 95"/>
                    <a:gd name="T76" fmla="*/ 34 w 65"/>
                    <a:gd name="T77" fmla="*/ 22 h 95"/>
                    <a:gd name="T78" fmla="*/ 22 w 65"/>
                    <a:gd name="T79" fmla="*/ 9 h 95"/>
                    <a:gd name="T80" fmla="*/ 14 w 65"/>
                    <a:gd name="T81" fmla="*/ 2 h 95"/>
                    <a:gd name="T82" fmla="*/ 10 w 65"/>
                    <a:gd name="T83" fmla="*/ 0 h 95"/>
                    <a:gd name="T84" fmla="*/ 9 w 65"/>
                    <a:gd name="T85" fmla="*/ 2 h 95"/>
                    <a:gd name="T86" fmla="*/ 9 w 65"/>
                    <a:gd name="T87" fmla="*/ 7 h 95"/>
                    <a:gd name="T88" fmla="*/ 13 w 65"/>
                    <a:gd name="T89" fmla="*/ 12 h 95"/>
                    <a:gd name="T90" fmla="*/ 17 w 65"/>
                    <a:gd name="T91" fmla="*/ 14 h 95"/>
                    <a:gd name="T92" fmla="*/ 19 w 65"/>
                    <a:gd name="T93" fmla="*/ 1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95">
                      <a:moveTo>
                        <a:pt x="18" y="19"/>
                      </a:moveTo>
                      <a:lnTo>
                        <a:pt x="17" y="22"/>
                      </a:lnTo>
                      <a:lnTo>
                        <a:pt x="16" y="24"/>
                      </a:lnTo>
                      <a:lnTo>
                        <a:pt x="11" y="27"/>
                      </a:lnTo>
                      <a:lnTo>
                        <a:pt x="8" y="30"/>
                      </a:lnTo>
                      <a:lnTo>
                        <a:pt x="6" y="33"/>
                      </a:lnTo>
                      <a:lnTo>
                        <a:pt x="3" y="36"/>
                      </a:lnTo>
                      <a:lnTo>
                        <a:pt x="2" y="41"/>
                      </a:lnTo>
                      <a:lnTo>
                        <a:pt x="1" y="43"/>
                      </a:lnTo>
                      <a:lnTo>
                        <a:pt x="1" y="46"/>
                      </a:lnTo>
                      <a:lnTo>
                        <a:pt x="0" y="51"/>
                      </a:lnTo>
                      <a:lnTo>
                        <a:pt x="0" y="57"/>
                      </a:lnTo>
                      <a:lnTo>
                        <a:pt x="1" y="63"/>
                      </a:lnTo>
                      <a:lnTo>
                        <a:pt x="3" y="69"/>
                      </a:lnTo>
                      <a:lnTo>
                        <a:pt x="6" y="75"/>
                      </a:lnTo>
                      <a:lnTo>
                        <a:pt x="10" y="81"/>
                      </a:lnTo>
                      <a:lnTo>
                        <a:pt x="13" y="84"/>
                      </a:lnTo>
                      <a:lnTo>
                        <a:pt x="16" y="87"/>
                      </a:lnTo>
                      <a:lnTo>
                        <a:pt x="21" y="89"/>
                      </a:lnTo>
                      <a:lnTo>
                        <a:pt x="24" y="91"/>
                      </a:lnTo>
                      <a:lnTo>
                        <a:pt x="27" y="92"/>
                      </a:lnTo>
                      <a:lnTo>
                        <a:pt x="34" y="94"/>
                      </a:lnTo>
                      <a:lnTo>
                        <a:pt x="41" y="95"/>
                      </a:lnTo>
                      <a:lnTo>
                        <a:pt x="47" y="95"/>
                      </a:lnTo>
                      <a:lnTo>
                        <a:pt x="50" y="95"/>
                      </a:lnTo>
                      <a:lnTo>
                        <a:pt x="53" y="95"/>
                      </a:lnTo>
                      <a:lnTo>
                        <a:pt x="58" y="93"/>
                      </a:lnTo>
                      <a:lnTo>
                        <a:pt x="60" y="92"/>
                      </a:lnTo>
                      <a:lnTo>
                        <a:pt x="61" y="91"/>
                      </a:lnTo>
                      <a:lnTo>
                        <a:pt x="64" y="85"/>
                      </a:lnTo>
                      <a:lnTo>
                        <a:pt x="65" y="79"/>
                      </a:lnTo>
                      <a:lnTo>
                        <a:pt x="65" y="76"/>
                      </a:lnTo>
                      <a:lnTo>
                        <a:pt x="64" y="73"/>
                      </a:lnTo>
                      <a:lnTo>
                        <a:pt x="62" y="68"/>
                      </a:lnTo>
                      <a:lnTo>
                        <a:pt x="60" y="64"/>
                      </a:lnTo>
                      <a:lnTo>
                        <a:pt x="58" y="61"/>
                      </a:lnTo>
                      <a:lnTo>
                        <a:pt x="56" y="59"/>
                      </a:lnTo>
                      <a:lnTo>
                        <a:pt x="56" y="61"/>
                      </a:lnTo>
                      <a:lnTo>
                        <a:pt x="56" y="67"/>
                      </a:lnTo>
                      <a:lnTo>
                        <a:pt x="56" y="70"/>
                      </a:lnTo>
                      <a:lnTo>
                        <a:pt x="56" y="73"/>
                      </a:lnTo>
                      <a:lnTo>
                        <a:pt x="55" y="76"/>
                      </a:lnTo>
                      <a:lnTo>
                        <a:pt x="53" y="77"/>
                      </a:lnTo>
                      <a:lnTo>
                        <a:pt x="50" y="79"/>
                      </a:lnTo>
                      <a:lnTo>
                        <a:pt x="46" y="80"/>
                      </a:lnTo>
                      <a:lnTo>
                        <a:pt x="42" y="80"/>
                      </a:lnTo>
                      <a:lnTo>
                        <a:pt x="37" y="80"/>
                      </a:lnTo>
                      <a:lnTo>
                        <a:pt x="31" y="80"/>
                      </a:lnTo>
                      <a:lnTo>
                        <a:pt x="28" y="79"/>
                      </a:lnTo>
                      <a:lnTo>
                        <a:pt x="25" y="78"/>
                      </a:lnTo>
                      <a:lnTo>
                        <a:pt x="23" y="76"/>
                      </a:lnTo>
                      <a:lnTo>
                        <a:pt x="20" y="75"/>
                      </a:lnTo>
                      <a:lnTo>
                        <a:pt x="17" y="72"/>
                      </a:lnTo>
                      <a:lnTo>
                        <a:pt x="15" y="70"/>
                      </a:lnTo>
                      <a:lnTo>
                        <a:pt x="13" y="67"/>
                      </a:lnTo>
                      <a:lnTo>
                        <a:pt x="11" y="64"/>
                      </a:lnTo>
                      <a:lnTo>
                        <a:pt x="11" y="62"/>
                      </a:lnTo>
                      <a:lnTo>
                        <a:pt x="11" y="59"/>
                      </a:lnTo>
                      <a:lnTo>
                        <a:pt x="12" y="53"/>
                      </a:lnTo>
                      <a:lnTo>
                        <a:pt x="15" y="48"/>
                      </a:lnTo>
                      <a:lnTo>
                        <a:pt x="18" y="44"/>
                      </a:lnTo>
                      <a:lnTo>
                        <a:pt x="22" y="40"/>
                      </a:lnTo>
                      <a:lnTo>
                        <a:pt x="27" y="36"/>
                      </a:lnTo>
                      <a:lnTo>
                        <a:pt x="29" y="35"/>
                      </a:lnTo>
                      <a:lnTo>
                        <a:pt x="31" y="36"/>
                      </a:lnTo>
                      <a:lnTo>
                        <a:pt x="34" y="37"/>
                      </a:lnTo>
                      <a:lnTo>
                        <a:pt x="36" y="39"/>
                      </a:lnTo>
                      <a:lnTo>
                        <a:pt x="43" y="46"/>
                      </a:lnTo>
                      <a:lnTo>
                        <a:pt x="48" y="50"/>
                      </a:lnTo>
                      <a:lnTo>
                        <a:pt x="50" y="51"/>
                      </a:lnTo>
                      <a:lnTo>
                        <a:pt x="51" y="51"/>
                      </a:lnTo>
                      <a:lnTo>
                        <a:pt x="52" y="51"/>
                      </a:lnTo>
                      <a:lnTo>
                        <a:pt x="52" y="50"/>
                      </a:lnTo>
                      <a:lnTo>
                        <a:pt x="51" y="48"/>
                      </a:lnTo>
                      <a:lnTo>
                        <a:pt x="47" y="41"/>
                      </a:lnTo>
                      <a:lnTo>
                        <a:pt x="41" y="33"/>
                      </a:lnTo>
                      <a:lnTo>
                        <a:pt x="37" y="26"/>
                      </a:lnTo>
                      <a:lnTo>
                        <a:pt x="34" y="22"/>
                      </a:lnTo>
                      <a:lnTo>
                        <a:pt x="31" y="18"/>
                      </a:lnTo>
                      <a:lnTo>
                        <a:pt x="22" y="9"/>
                      </a:lnTo>
                      <a:lnTo>
                        <a:pt x="18" y="5"/>
                      </a:lnTo>
                      <a:lnTo>
                        <a:pt x="14" y="2"/>
                      </a:lnTo>
                      <a:lnTo>
                        <a:pt x="11" y="0"/>
                      </a:lnTo>
                      <a:lnTo>
                        <a:pt x="10" y="0"/>
                      </a:lnTo>
                      <a:lnTo>
                        <a:pt x="9" y="0"/>
                      </a:lnTo>
                      <a:lnTo>
                        <a:pt x="9" y="2"/>
                      </a:lnTo>
                      <a:lnTo>
                        <a:pt x="8" y="3"/>
                      </a:lnTo>
                      <a:lnTo>
                        <a:pt x="9" y="7"/>
                      </a:lnTo>
                      <a:lnTo>
                        <a:pt x="11" y="10"/>
                      </a:lnTo>
                      <a:lnTo>
                        <a:pt x="13" y="12"/>
                      </a:lnTo>
                      <a:lnTo>
                        <a:pt x="16" y="14"/>
                      </a:lnTo>
                      <a:lnTo>
                        <a:pt x="17" y="14"/>
                      </a:lnTo>
                      <a:lnTo>
                        <a:pt x="18" y="16"/>
                      </a:lnTo>
                      <a:lnTo>
                        <a:pt x="19" y="17"/>
                      </a:lnTo>
                      <a:lnTo>
                        <a:pt x="18" y="1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39" name="Freeform 59"/>
                <p:cNvSpPr/>
                <p:nvPr/>
              </p:nvSpPr>
              <p:spPr bwMode="auto">
                <a:xfrm>
                  <a:off x="1140" y="1029"/>
                  <a:ext cx="166" cy="98"/>
                </a:xfrm>
                <a:custGeom>
                  <a:avLst/>
                  <a:gdLst>
                    <a:gd name="T0" fmla="*/ 14 w 166"/>
                    <a:gd name="T1" fmla="*/ 98 h 98"/>
                    <a:gd name="T2" fmla="*/ 11 w 166"/>
                    <a:gd name="T3" fmla="*/ 97 h 98"/>
                    <a:gd name="T4" fmla="*/ 8 w 166"/>
                    <a:gd name="T5" fmla="*/ 94 h 98"/>
                    <a:gd name="T6" fmla="*/ 4 w 166"/>
                    <a:gd name="T7" fmla="*/ 84 h 98"/>
                    <a:gd name="T8" fmla="*/ 1 w 166"/>
                    <a:gd name="T9" fmla="*/ 70 h 98"/>
                    <a:gd name="T10" fmla="*/ 0 w 166"/>
                    <a:gd name="T11" fmla="*/ 51 h 98"/>
                    <a:gd name="T12" fmla="*/ 2 w 166"/>
                    <a:gd name="T13" fmla="*/ 36 h 98"/>
                    <a:gd name="T14" fmla="*/ 5 w 166"/>
                    <a:gd name="T15" fmla="*/ 27 h 98"/>
                    <a:gd name="T16" fmla="*/ 11 w 166"/>
                    <a:gd name="T17" fmla="*/ 20 h 98"/>
                    <a:gd name="T18" fmla="*/ 15 w 166"/>
                    <a:gd name="T19" fmla="*/ 17 h 98"/>
                    <a:gd name="T20" fmla="*/ 31 w 166"/>
                    <a:gd name="T21" fmla="*/ 8 h 98"/>
                    <a:gd name="T22" fmla="*/ 44 w 166"/>
                    <a:gd name="T23" fmla="*/ 5 h 98"/>
                    <a:gd name="T24" fmla="*/ 56 w 166"/>
                    <a:gd name="T25" fmla="*/ 4 h 98"/>
                    <a:gd name="T26" fmla="*/ 68 w 166"/>
                    <a:gd name="T27" fmla="*/ 6 h 98"/>
                    <a:gd name="T28" fmla="*/ 82 w 166"/>
                    <a:gd name="T29" fmla="*/ 13 h 98"/>
                    <a:gd name="T30" fmla="*/ 81 w 166"/>
                    <a:gd name="T31" fmla="*/ 11 h 98"/>
                    <a:gd name="T32" fmla="*/ 78 w 166"/>
                    <a:gd name="T33" fmla="*/ 6 h 98"/>
                    <a:gd name="T34" fmla="*/ 80 w 166"/>
                    <a:gd name="T35" fmla="*/ 3 h 98"/>
                    <a:gd name="T36" fmla="*/ 84 w 166"/>
                    <a:gd name="T37" fmla="*/ 1 h 98"/>
                    <a:gd name="T38" fmla="*/ 92 w 166"/>
                    <a:gd name="T39" fmla="*/ 2 h 98"/>
                    <a:gd name="T40" fmla="*/ 104 w 166"/>
                    <a:gd name="T41" fmla="*/ 5 h 98"/>
                    <a:gd name="T42" fmla="*/ 118 w 166"/>
                    <a:gd name="T43" fmla="*/ 7 h 98"/>
                    <a:gd name="T44" fmla="*/ 130 w 166"/>
                    <a:gd name="T45" fmla="*/ 5 h 98"/>
                    <a:gd name="T46" fmla="*/ 141 w 166"/>
                    <a:gd name="T47" fmla="*/ 0 h 98"/>
                    <a:gd name="T48" fmla="*/ 146 w 166"/>
                    <a:gd name="T49" fmla="*/ 0 h 98"/>
                    <a:gd name="T50" fmla="*/ 147 w 166"/>
                    <a:gd name="T51" fmla="*/ 2 h 98"/>
                    <a:gd name="T52" fmla="*/ 148 w 166"/>
                    <a:gd name="T53" fmla="*/ 12 h 98"/>
                    <a:gd name="T54" fmla="*/ 145 w 166"/>
                    <a:gd name="T55" fmla="*/ 16 h 98"/>
                    <a:gd name="T56" fmla="*/ 147 w 166"/>
                    <a:gd name="T57" fmla="*/ 17 h 98"/>
                    <a:gd name="T58" fmla="*/ 156 w 166"/>
                    <a:gd name="T59" fmla="*/ 17 h 98"/>
                    <a:gd name="T60" fmla="*/ 160 w 166"/>
                    <a:gd name="T61" fmla="*/ 18 h 98"/>
                    <a:gd name="T62" fmla="*/ 162 w 166"/>
                    <a:gd name="T63" fmla="*/ 21 h 98"/>
                    <a:gd name="T64" fmla="*/ 161 w 166"/>
                    <a:gd name="T65" fmla="*/ 28 h 98"/>
                    <a:gd name="T66" fmla="*/ 159 w 166"/>
                    <a:gd name="T67" fmla="*/ 31 h 98"/>
                    <a:gd name="T68" fmla="*/ 154 w 166"/>
                    <a:gd name="T69" fmla="*/ 33 h 98"/>
                    <a:gd name="T70" fmla="*/ 161 w 166"/>
                    <a:gd name="T71" fmla="*/ 35 h 98"/>
                    <a:gd name="T72" fmla="*/ 165 w 166"/>
                    <a:gd name="T73" fmla="*/ 38 h 98"/>
                    <a:gd name="T74" fmla="*/ 166 w 166"/>
                    <a:gd name="T75" fmla="*/ 42 h 98"/>
                    <a:gd name="T76" fmla="*/ 164 w 166"/>
                    <a:gd name="T77" fmla="*/ 46 h 98"/>
                    <a:gd name="T78" fmla="*/ 159 w 166"/>
                    <a:gd name="T79" fmla="*/ 49 h 98"/>
                    <a:gd name="T80" fmla="*/ 153 w 166"/>
                    <a:gd name="T81" fmla="*/ 51 h 98"/>
                    <a:gd name="T82" fmla="*/ 144 w 166"/>
                    <a:gd name="T83" fmla="*/ 52 h 98"/>
                    <a:gd name="T84" fmla="*/ 130 w 166"/>
                    <a:gd name="T85" fmla="*/ 50 h 98"/>
                    <a:gd name="T86" fmla="*/ 126 w 166"/>
                    <a:gd name="T87" fmla="*/ 49 h 98"/>
                    <a:gd name="T88" fmla="*/ 127 w 166"/>
                    <a:gd name="T89" fmla="*/ 55 h 98"/>
                    <a:gd name="T90" fmla="*/ 126 w 166"/>
                    <a:gd name="T91" fmla="*/ 57 h 98"/>
                    <a:gd name="T92" fmla="*/ 119 w 166"/>
                    <a:gd name="T93" fmla="*/ 58 h 98"/>
                    <a:gd name="T94" fmla="*/ 113 w 166"/>
                    <a:gd name="T95" fmla="*/ 56 h 98"/>
                    <a:gd name="T96" fmla="*/ 107 w 166"/>
                    <a:gd name="T97" fmla="*/ 49 h 98"/>
                    <a:gd name="T98" fmla="*/ 94 w 166"/>
                    <a:gd name="T99" fmla="*/ 36 h 98"/>
                    <a:gd name="T100" fmla="*/ 79 w 166"/>
                    <a:gd name="T101" fmla="*/ 28 h 98"/>
                    <a:gd name="T102" fmla="*/ 68 w 166"/>
                    <a:gd name="T103" fmla="*/ 24 h 98"/>
                    <a:gd name="T104" fmla="*/ 55 w 166"/>
                    <a:gd name="T105" fmla="*/ 21 h 98"/>
                    <a:gd name="T106" fmla="*/ 43 w 166"/>
                    <a:gd name="T107" fmla="*/ 22 h 98"/>
                    <a:gd name="T108" fmla="*/ 35 w 166"/>
                    <a:gd name="T109" fmla="*/ 24 h 98"/>
                    <a:gd name="T110" fmla="*/ 27 w 166"/>
                    <a:gd name="T111" fmla="*/ 28 h 98"/>
                    <a:gd name="T112" fmla="*/ 19 w 166"/>
                    <a:gd name="T113" fmla="*/ 37 h 98"/>
                    <a:gd name="T114" fmla="*/ 13 w 166"/>
                    <a:gd name="T115" fmla="*/ 47 h 98"/>
                    <a:gd name="T116" fmla="*/ 9 w 166"/>
                    <a:gd name="T117" fmla="*/ 56 h 98"/>
                    <a:gd name="T118" fmla="*/ 9 w 166"/>
                    <a:gd name="T119" fmla="*/ 62 h 98"/>
                    <a:gd name="T120" fmla="*/ 10 w 166"/>
                    <a:gd name="T121" fmla="*/ 76 h 98"/>
                    <a:gd name="T122" fmla="*/ 15 w 166"/>
                    <a:gd name="T123" fmla="*/ 9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98">
                      <a:moveTo>
                        <a:pt x="16" y="97"/>
                      </a:moveTo>
                      <a:lnTo>
                        <a:pt x="14" y="98"/>
                      </a:lnTo>
                      <a:lnTo>
                        <a:pt x="13" y="98"/>
                      </a:lnTo>
                      <a:lnTo>
                        <a:pt x="11" y="97"/>
                      </a:lnTo>
                      <a:lnTo>
                        <a:pt x="10" y="96"/>
                      </a:lnTo>
                      <a:lnTo>
                        <a:pt x="8" y="94"/>
                      </a:lnTo>
                      <a:lnTo>
                        <a:pt x="7" y="91"/>
                      </a:lnTo>
                      <a:lnTo>
                        <a:pt x="4" y="84"/>
                      </a:lnTo>
                      <a:lnTo>
                        <a:pt x="2" y="78"/>
                      </a:lnTo>
                      <a:lnTo>
                        <a:pt x="1" y="70"/>
                      </a:lnTo>
                      <a:lnTo>
                        <a:pt x="0" y="61"/>
                      </a:lnTo>
                      <a:lnTo>
                        <a:pt x="0" y="51"/>
                      </a:lnTo>
                      <a:lnTo>
                        <a:pt x="1" y="41"/>
                      </a:lnTo>
                      <a:lnTo>
                        <a:pt x="2" y="36"/>
                      </a:lnTo>
                      <a:lnTo>
                        <a:pt x="3" y="32"/>
                      </a:lnTo>
                      <a:lnTo>
                        <a:pt x="5" y="27"/>
                      </a:lnTo>
                      <a:lnTo>
                        <a:pt x="8" y="23"/>
                      </a:lnTo>
                      <a:lnTo>
                        <a:pt x="11" y="20"/>
                      </a:lnTo>
                      <a:lnTo>
                        <a:pt x="13" y="18"/>
                      </a:lnTo>
                      <a:lnTo>
                        <a:pt x="15" y="17"/>
                      </a:lnTo>
                      <a:lnTo>
                        <a:pt x="23" y="12"/>
                      </a:lnTo>
                      <a:lnTo>
                        <a:pt x="31" y="8"/>
                      </a:lnTo>
                      <a:lnTo>
                        <a:pt x="40" y="6"/>
                      </a:lnTo>
                      <a:lnTo>
                        <a:pt x="44" y="5"/>
                      </a:lnTo>
                      <a:lnTo>
                        <a:pt x="48" y="4"/>
                      </a:lnTo>
                      <a:lnTo>
                        <a:pt x="56" y="4"/>
                      </a:lnTo>
                      <a:lnTo>
                        <a:pt x="62" y="4"/>
                      </a:lnTo>
                      <a:lnTo>
                        <a:pt x="68" y="6"/>
                      </a:lnTo>
                      <a:lnTo>
                        <a:pt x="72" y="7"/>
                      </a:lnTo>
                      <a:lnTo>
                        <a:pt x="82" y="13"/>
                      </a:lnTo>
                      <a:lnTo>
                        <a:pt x="86" y="14"/>
                      </a:lnTo>
                      <a:lnTo>
                        <a:pt x="81" y="11"/>
                      </a:lnTo>
                      <a:lnTo>
                        <a:pt x="79" y="8"/>
                      </a:lnTo>
                      <a:lnTo>
                        <a:pt x="78" y="6"/>
                      </a:lnTo>
                      <a:lnTo>
                        <a:pt x="78" y="4"/>
                      </a:lnTo>
                      <a:lnTo>
                        <a:pt x="80" y="3"/>
                      </a:lnTo>
                      <a:lnTo>
                        <a:pt x="81" y="2"/>
                      </a:lnTo>
                      <a:lnTo>
                        <a:pt x="84" y="1"/>
                      </a:lnTo>
                      <a:lnTo>
                        <a:pt x="86" y="1"/>
                      </a:lnTo>
                      <a:lnTo>
                        <a:pt x="92" y="2"/>
                      </a:lnTo>
                      <a:lnTo>
                        <a:pt x="98" y="3"/>
                      </a:lnTo>
                      <a:lnTo>
                        <a:pt x="104" y="5"/>
                      </a:lnTo>
                      <a:lnTo>
                        <a:pt x="111" y="6"/>
                      </a:lnTo>
                      <a:lnTo>
                        <a:pt x="118" y="7"/>
                      </a:lnTo>
                      <a:lnTo>
                        <a:pt x="124" y="7"/>
                      </a:lnTo>
                      <a:lnTo>
                        <a:pt x="130" y="5"/>
                      </a:lnTo>
                      <a:lnTo>
                        <a:pt x="138" y="2"/>
                      </a:lnTo>
                      <a:lnTo>
                        <a:pt x="141" y="0"/>
                      </a:lnTo>
                      <a:lnTo>
                        <a:pt x="144" y="0"/>
                      </a:lnTo>
                      <a:lnTo>
                        <a:pt x="146" y="0"/>
                      </a:lnTo>
                      <a:lnTo>
                        <a:pt x="147" y="1"/>
                      </a:lnTo>
                      <a:lnTo>
                        <a:pt x="147" y="2"/>
                      </a:lnTo>
                      <a:lnTo>
                        <a:pt x="148" y="7"/>
                      </a:lnTo>
                      <a:lnTo>
                        <a:pt x="148" y="12"/>
                      </a:lnTo>
                      <a:lnTo>
                        <a:pt x="146" y="15"/>
                      </a:lnTo>
                      <a:lnTo>
                        <a:pt x="145" y="16"/>
                      </a:lnTo>
                      <a:lnTo>
                        <a:pt x="144" y="17"/>
                      </a:lnTo>
                      <a:lnTo>
                        <a:pt x="147" y="17"/>
                      </a:lnTo>
                      <a:lnTo>
                        <a:pt x="153" y="16"/>
                      </a:lnTo>
                      <a:lnTo>
                        <a:pt x="156" y="17"/>
                      </a:lnTo>
                      <a:lnTo>
                        <a:pt x="159" y="17"/>
                      </a:lnTo>
                      <a:lnTo>
                        <a:pt x="160" y="18"/>
                      </a:lnTo>
                      <a:lnTo>
                        <a:pt x="161" y="19"/>
                      </a:lnTo>
                      <a:lnTo>
                        <a:pt x="162" y="21"/>
                      </a:lnTo>
                      <a:lnTo>
                        <a:pt x="161" y="26"/>
                      </a:lnTo>
                      <a:lnTo>
                        <a:pt x="161" y="28"/>
                      </a:lnTo>
                      <a:lnTo>
                        <a:pt x="160" y="29"/>
                      </a:lnTo>
                      <a:lnTo>
                        <a:pt x="159" y="31"/>
                      </a:lnTo>
                      <a:lnTo>
                        <a:pt x="157" y="32"/>
                      </a:lnTo>
                      <a:lnTo>
                        <a:pt x="154" y="33"/>
                      </a:lnTo>
                      <a:lnTo>
                        <a:pt x="156" y="34"/>
                      </a:lnTo>
                      <a:lnTo>
                        <a:pt x="161" y="35"/>
                      </a:lnTo>
                      <a:lnTo>
                        <a:pt x="163" y="36"/>
                      </a:lnTo>
                      <a:lnTo>
                        <a:pt x="165" y="38"/>
                      </a:lnTo>
                      <a:lnTo>
                        <a:pt x="166" y="40"/>
                      </a:lnTo>
                      <a:lnTo>
                        <a:pt x="166" y="42"/>
                      </a:lnTo>
                      <a:lnTo>
                        <a:pt x="165" y="44"/>
                      </a:lnTo>
                      <a:lnTo>
                        <a:pt x="164" y="46"/>
                      </a:lnTo>
                      <a:lnTo>
                        <a:pt x="162" y="48"/>
                      </a:lnTo>
                      <a:lnTo>
                        <a:pt x="159" y="49"/>
                      </a:lnTo>
                      <a:lnTo>
                        <a:pt x="157" y="50"/>
                      </a:lnTo>
                      <a:lnTo>
                        <a:pt x="153" y="51"/>
                      </a:lnTo>
                      <a:lnTo>
                        <a:pt x="149" y="52"/>
                      </a:lnTo>
                      <a:lnTo>
                        <a:pt x="144" y="52"/>
                      </a:lnTo>
                      <a:lnTo>
                        <a:pt x="136" y="51"/>
                      </a:lnTo>
                      <a:lnTo>
                        <a:pt x="130" y="50"/>
                      </a:lnTo>
                      <a:lnTo>
                        <a:pt x="127" y="50"/>
                      </a:lnTo>
                      <a:lnTo>
                        <a:pt x="126" y="49"/>
                      </a:lnTo>
                      <a:lnTo>
                        <a:pt x="127" y="52"/>
                      </a:lnTo>
                      <a:lnTo>
                        <a:pt x="127" y="55"/>
                      </a:lnTo>
                      <a:lnTo>
                        <a:pt x="127" y="56"/>
                      </a:lnTo>
                      <a:lnTo>
                        <a:pt x="126" y="57"/>
                      </a:lnTo>
                      <a:lnTo>
                        <a:pt x="123" y="58"/>
                      </a:lnTo>
                      <a:lnTo>
                        <a:pt x="119" y="58"/>
                      </a:lnTo>
                      <a:lnTo>
                        <a:pt x="115" y="57"/>
                      </a:lnTo>
                      <a:lnTo>
                        <a:pt x="113" y="56"/>
                      </a:lnTo>
                      <a:lnTo>
                        <a:pt x="111" y="54"/>
                      </a:lnTo>
                      <a:lnTo>
                        <a:pt x="107" y="49"/>
                      </a:lnTo>
                      <a:lnTo>
                        <a:pt x="101" y="42"/>
                      </a:lnTo>
                      <a:lnTo>
                        <a:pt x="94" y="36"/>
                      </a:lnTo>
                      <a:lnTo>
                        <a:pt x="85" y="30"/>
                      </a:lnTo>
                      <a:lnTo>
                        <a:pt x="79" y="28"/>
                      </a:lnTo>
                      <a:lnTo>
                        <a:pt x="74" y="26"/>
                      </a:lnTo>
                      <a:lnTo>
                        <a:pt x="68" y="24"/>
                      </a:lnTo>
                      <a:lnTo>
                        <a:pt x="61" y="22"/>
                      </a:lnTo>
                      <a:lnTo>
                        <a:pt x="55" y="21"/>
                      </a:lnTo>
                      <a:lnTo>
                        <a:pt x="48" y="21"/>
                      </a:lnTo>
                      <a:lnTo>
                        <a:pt x="43" y="22"/>
                      </a:lnTo>
                      <a:lnTo>
                        <a:pt x="37" y="23"/>
                      </a:lnTo>
                      <a:lnTo>
                        <a:pt x="35" y="24"/>
                      </a:lnTo>
                      <a:lnTo>
                        <a:pt x="32" y="25"/>
                      </a:lnTo>
                      <a:lnTo>
                        <a:pt x="27" y="28"/>
                      </a:lnTo>
                      <a:lnTo>
                        <a:pt x="23" y="32"/>
                      </a:lnTo>
                      <a:lnTo>
                        <a:pt x="19" y="37"/>
                      </a:lnTo>
                      <a:lnTo>
                        <a:pt x="16" y="42"/>
                      </a:lnTo>
                      <a:lnTo>
                        <a:pt x="13" y="47"/>
                      </a:lnTo>
                      <a:lnTo>
                        <a:pt x="11" y="51"/>
                      </a:lnTo>
                      <a:lnTo>
                        <a:pt x="9" y="56"/>
                      </a:lnTo>
                      <a:lnTo>
                        <a:pt x="9" y="59"/>
                      </a:lnTo>
                      <a:lnTo>
                        <a:pt x="9" y="62"/>
                      </a:lnTo>
                      <a:lnTo>
                        <a:pt x="9" y="69"/>
                      </a:lnTo>
                      <a:lnTo>
                        <a:pt x="10" y="76"/>
                      </a:lnTo>
                      <a:lnTo>
                        <a:pt x="12" y="82"/>
                      </a:lnTo>
                      <a:lnTo>
                        <a:pt x="15" y="93"/>
                      </a:lnTo>
                      <a:lnTo>
                        <a:pt x="16" y="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0" name="Freeform 60"/>
                <p:cNvSpPr/>
                <p:nvPr/>
              </p:nvSpPr>
              <p:spPr bwMode="auto">
                <a:xfrm>
                  <a:off x="1140" y="1029"/>
                  <a:ext cx="166" cy="98"/>
                </a:xfrm>
                <a:custGeom>
                  <a:avLst/>
                  <a:gdLst>
                    <a:gd name="T0" fmla="*/ 14 w 166"/>
                    <a:gd name="T1" fmla="*/ 98 h 98"/>
                    <a:gd name="T2" fmla="*/ 11 w 166"/>
                    <a:gd name="T3" fmla="*/ 97 h 98"/>
                    <a:gd name="T4" fmla="*/ 8 w 166"/>
                    <a:gd name="T5" fmla="*/ 94 h 98"/>
                    <a:gd name="T6" fmla="*/ 4 w 166"/>
                    <a:gd name="T7" fmla="*/ 84 h 98"/>
                    <a:gd name="T8" fmla="*/ 1 w 166"/>
                    <a:gd name="T9" fmla="*/ 70 h 98"/>
                    <a:gd name="T10" fmla="*/ 0 w 166"/>
                    <a:gd name="T11" fmla="*/ 51 h 98"/>
                    <a:gd name="T12" fmla="*/ 2 w 166"/>
                    <a:gd name="T13" fmla="*/ 36 h 98"/>
                    <a:gd name="T14" fmla="*/ 5 w 166"/>
                    <a:gd name="T15" fmla="*/ 27 h 98"/>
                    <a:gd name="T16" fmla="*/ 11 w 166"/>
                    <a:gd name="T17" fmla="*/ 20 h 98"/>
                    <a:gd name="T18" fmla="*/ 15 w 166"/>
                    <a:gd name="T19" fmla="*/ 17 h 98"/>
                    <a:gd name="T20" fmla="*/ 31 w 166"/>
                    <a:gd name="T21" fmla="*/ 8 h 98"/>
                    <a:gd name="T22" fmla="*/ 44 w 166"/>
                    <a:gd name="T23" fmla="*/ 5 h 98"/>
                    <a:gd name="T24" fmla="*/ 56 w 166"/>
                    <a:gd name="T25" fmla="*/ 4 h 98"/>
                    <a:gd name="T26" fmla="*/ 68 w 166"/>
                    <a:gd name="T27" fmla="*/ 6 h 98"/>
                    <a:gd name="T28" fmla="*/ 82 w 166"/>
                    <a:gd name="T29" fmla="*/ 13 h 98"/>
                    <a:gd name="T30" fmla="*/ 81 w 166"/>
                    <a:gd name="T31" fmla="*/ 11 h 98"/>
                    <a:gd name="T32" fmla="*/ 78 w 166"/>
                    <a:gd name="T33" fmla="*/ 6 h 98"/>
                    <a:gd name="T34" fmla="*/ 80 w 166"/>
                    <a:gd name="T35" fmla="*/ 3 h 98"/>
                    <a:gd name="T36" fmla="*/ 84 w 166"/>
                    <a:gd name="T37" fmla="*/ 1 h 98"/>
                    <a:gd name="T38" fmla="*/ 92 w 166"/>
                    <a:gd name="T39" fmla="*/ 2 h 98"/>
                    <a:gd name="T40" fmla="*/ 104 w 166"/>
                    <a:gd name="T41" fmla="*/ 5 h 98"/>
                    <a:gd name="T42" fmla="*/ 118 w 166"/>
                    <a:gd name="T43" fmla="*/ 7 h 98"/>
                    <a:gd name="T44" fmla="*/ 130 w 166"/>
                    <a:gd name="T45" fmla="*/ 5 h 98"/>
                    <a:gd name="T46" fmla="*/ 141 w 166"/>
                    <a:gd name="T47" fmla="*/ 0 h 98"/>
                    <a:gd name="T48" fmla="*/ 146 w 166"/>
                    <a:gd name="T49" fmla="*/ 0 h 98"/>
                    <a:gd name="T50" fmla="*/ 147 w 166"/>
                    <a:gd name="T51" fmla="*/ 2 h 98"/>
                    <a:gd name="T52" fmla="*/ 148 w 166"/>
                    <a:gd name="T53" fmla="*/ 12 h 98"/>
                    <a:gd name="T54" fmla="*/ 145 w 166"/>
                    <a:gd name="T55" fmla="*/ 16 h 98"/>
                    <a:gd name="T56" fmla="*/ 147 w 166"/>
                    <a:gd name="T57" fmla="*/ 17 h 98"/>
                    <a:gd name="T58" fmla="*/ 156 w 166"/>
                    <a:gd name="T59" fmla="*/ 17 h 98"/>
                    <a:gd name="T60" fmla="*/ 160 w 166"/>
                    <a:gd name="T61" fmla="*/ 18 h 98"/>
                    <a:gd name="T62" fmla="*/ 162 w 166"/>
                    <a:gd name="T63" fmla="*/ 21 h 98"/>
                    <a:gd name="T64" fmla="*/ 161 w 166"/>
                    <a:gd name="T65" fmla="*/ 28 h 98"/>
                    <a:gd name="T66" fmla="*/ 159 w 166"/>
                    <a:gd name="T67" fmla="*/ 31 h 98"/>
                    <a:gd name="T68" fmla="*/ 154 w 166"/>
                    <a:gd name="T69" fmla="*/ 33 h 98"/>
                    <a:gd name="T70" fmla="*/ 161 w 166"/>
                    <a:gd name="T71" fmla="*/ 35 h 98"/>
                    <a:gd name="T72" fmla="*/ 165 w 166"/>
                    <a:gd name="T73" fmla="*/ 38 h 98"/>
                    <a:gd name="T74" fmla="*/ 166 w 166"/>
                    <a:gd name="T75" fmla="*/ 42 h 98"/>
                    <a:gd name="T76" fmla="*/ 164 w 166"/>
                    <a:gd name="T77" fmla="*/ 46 h 98"/>
                    <a:gd name="T78" fmla="*/ 159 w 166"/>
                    <a:gd name="T79" fmla="*/ 49 h 98"/>
                    <a:gd name="T80" fmla="*/ 153 w 166"/>
                    <a:gd name="T81" fmla="*/ 51 h 98"/>
                    <a:gd name="T82" fmla="*/ 144 w 166"/>
                    <a:gd name="T83" fmla="*/ 52 h 98"/>
                    <a:gd name="T84" fmla="*/ 130 w 166"/>
                    <a:gd name="T85" fmla="*/ 50 h 98"/>
                    <a:gd name="T86" fmla="*/ 126 w 166"/>
                    <a:gd name="T87" fmla="*/ 49 h 98"/>
                    <a:gd name="T88" fmla="*/ 127 w 166"/>
                    <a:gd name="T89" fmla="*/ 55 h 98"/>
                    <a:gd name="T90" fmla="*/ 126 w 166"/>
                    <a:gd name="T91" fmla="*/ 57 h 98"/>
                    <a:gd name="T92" fmla="*/ 119 w 166"/>
                    <a:gd name="T93" fmla="*/ 58 h 98"/>
                    <a:gd name="T94" fmla="*/ 113 w 166"/>
                    <a:gd name="T95" fmla="*/ 56 h 98"/>
                    <a:gd name="T96" fmla="*/ 107 w 166"/>
                    <a:gd name="T97" fmla="*/ 49 h 98"/>
                    <a:gd name="T98" fmla="*/ 94 w 166"/>
                    <a:gd name="T99" fmla="*/ 36 h 98"/>
                    <a:gd name="T100" fmla="*/ 79 w 166"/>
                    <a:gd name="T101" fmla="*/ 28 h 98"/>
                    <a:gd name="T102" fmla="*/ 68 w 166"/>
                    <a:gd name="T103" fmla="*/ 24 h 98"/>
                    <a:gd name="T104" fmla="*/ 55 w 166"/>
                    <a:gd name="T105" fmla="*/ 21 h 98"/>
                    <a:gd name="T106" fmla="*/ 43 w 166"/>
                    <a:gd name="T107" fmla="*/ 22 h 98"/>
                    <a:gd name="T108" fmla="*/ 35 w 166"/>
                    <a:gd name="T109" fmla="*/ 24 h 98"/>
                    <a:gd name="T110" fmla="*/ 27 w 166"/>
                    <a:gd name="T111" fmla="*/ 28 h 98"/>
                    <a:gd name="T112" fmla="*/ 19 w 166"/>
                    <a:gd name="T113" fmla="*/ 37 h 98"/>
                    <a:gd name="T114" fmla="*/ 13 w 166"/>
                    <a:gd name="T115" fmla="*/ 47 h 98"/>
                    <a:gd name="T116" fmla="*/ 9 w 166"/>
                    <a:gd name="T117" fmla="*/ 56 h 98"/>
                    <a:gd name="T118" fmla="*/ 9 w 166"/>
                    <a:gd name="T119" fmla="*/ 62 h 98"/>
                    <a:gd name="T120" fmla="*/ 10 w 166"/>
                    <a:gd name="T121" fmla="*/ 76 h 98"/>
                    <a:gd name="T122" fmla="*/ 15 w 166"/>
                    <a:gd name="T123" fmla="*/ 9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 h="98">
                      <a:moveTo>
                        <a:pt x="16" y="97"/>
                      </a:moveTo>
                      <a:lnTo>
                        <a:pt x="14" y="98"/>
                      </a:lnTo>
                      <a:lnTo>
                        <a:pt x="13" y="98"/>
                      </a:lnTo>
                      <a:lnTo>
                        <a:pt x="11" y="97"/>
                      </a:lnTo>
                      <a:lnTo>
                        <a:pt x="10" y="96"/>
                      </a:lnTo>
                      <a:lnTo>
                        <a:pt x="8" y="94"/>
                      </a:lnTo>
                      <a:lnTo>
                        <a:pt x="7" y="91"/>
                      </a:lnTo>
                      <a:lnTo>
                        <a:pt x="4" y="84"/>
                      </a:lnTo>
                      <a:lnTo>
                        <a:pt x="2" y="78"/>
                      </a:lnTo>
                      <a:lnTo>
                        <a:pt x="1" y="70"/>
                      </a:lnTo>
                      <a:lnTo>
                        <a:pt x="0" y="61"/>
                      </a:lnTo>
                      <a:lnTo>
                        <a:pt x="0" y="51"/>
                      </a:lnTo>
                      <a:lnTo>
                        <a:pt x="1" y="41"/>
                      </a:lnTo>
                      <a:lnTo>
                        <a:pt x="2" y="36"/>
                      </a:lnTo>
                      <a:lnTo>
                        <a:pt x="3" y="32"/>
                      </a:lnTo>
                      <a:lnTo>
                        <a:pt x="5" y="27"/>
                      </a:lnTo>
                      <a:lnTo>
                        <a:pt x="8" y="23"/>
                      </a:lnTo>
                      <a:lnTo>
                        <a:pt x="11" y="20"/>
                      </a:lnTo>
                      <a:lnTo>
                        <a:pt x="13" y="18"/>
                      </a:lnTo>
                      <a:lnTo>
                        <a:pt x="15" y="17"/>
                      </a:lnTo>
                      <a:lnTo>
                        <a:pt x="23" y="12"/>
                      </a:lnTo>
                      <a:lnTo>
                        <a:pt x="31" y="8"/>
                      </a:lnTo>
                      <a:lnTo>
                        <a:pt x="40" y="6"/>
                      </a:lnTo>
                      <a:lnTo>
                        <a:pt x="44" y="5"/>
                      </a:lnTo>
                      <a:lnTo>
                        <a:pt x="48" y="4"/>
                      </a:lnTo>
                      <a:lnTo>
                        <a:pt x="56" y="4"/>
                      </a:lnTo>
                      <a:lnTo>
                        <a:pt x="62" y="4"/>
                      </a:lnTo>
                      <a:lnTo>
                        <a:pt x="68" y="6"/>
                      </a:lnTo>
                      <a:lnTo>
                        <a:pt x="72" y="7"/>
                      </a:lnTo>
                      <a:lnTo>
                        <a:pt x="82" y="13"/>
                      </a:lnTo>
                      <a:lnTo>
                        <a:pt x="86" y="14"/>
                      </a:lnTo>
                      <a:lnTo>
                        <a:pt x="81" y="11"/>
                      </a:lnTo>
                      <a:lnTo>
                        <a:pt x="79" y="8"/>
                      </a:lnTo>
                      <a:lnTo>
                        <a:pt x="78" y="6"/>
                      </a:lnTo>
                      <a:lnTo>
                        <a:pt x="78" y="4"/>
                      </a:lnTo>
                      <a:lnTo>
                        <a:pt x="80" y="3"/>
                      </a:lnTo>
                      <a:lnTo>
                        <a:pt x="81" y="2"/>
                      </a:lnTo>
                      <a:lnTo>
                        <a:pt x="84" y="1"/>
                      </a:lnTo>
                      <a:lnTo>
                        <a:pt x="86" y="1"/>
                      </a:lnTo>
                      <a:lnTo>
                        <a:pt x="92" y="2"/>
                      </a:lnTo>
                      <a:lnTo>
                        <a:pt x="98" y="3"/>
                      </a:lnTo>
                      <a:lnTo>
                        <a:pt x="104" y="5"/>
                      </a:lnTo>
                      <a:lnTo>
                        <a:pt x="111" y="6"/>
                      </a:lnTo>
                      <a:lnTo>
                        <a:pt x="118" y="7"/>
                      </a:lnTo>
                      <a:lnTo>
                        <a:pt x="124" y="7"/>
                      </a:lnTo>
                      <a:lnTo>
                        <a:pt x="130" y="5"/>
                      </a:lnTo>
                      <a:lnTo>
                        <a:pt x="138" y="2"/>
                      </a:lnTo>
                      <a:lnTo>
                        <a:pt x="141" y="0"/>
                      </a:lnTo>
                      <a:lnTo>
                        <a:pt x="144" y="0"/>
                      </a:lnTo>
                      <a:lnTo>
                        <a:pt x="146" y="0"/>
                      </a:lnTo>
                      <a:lnTo>
                        <a:pt x="147" y="1"/>
                      </a:lnTo>
                      <a:lnTo>
                        <a:pt x="147" y="2"/>
                      </a:lnTo>
                      <a:lnTo>
                        <a:pt x="148" y="7"/>
                      </a:lnTo>
                      <a:lnTo>
                        <a:pt x="148" y="12"/>
                      </a:lnTo>
                      <a:lnTo>
                        <a:pt x="146" y="15"/>
                      </a:lnTo>
                      <a:lnTo>
                        <a:pt x="145" y="16"/>
                      </a:lnTo>
                      <a:lnTo>
                        <a:pt x="144" y="17"/>
                      </a:lnTo>
                      <a:lnTo>
                        <a:pt x="147" y="17"/>
                      </a:lnTo>
                      <a:lnTo>
                        <a:pt x="153" y="16"/>
                      </a:lnTo>
                      <a:lnTo>
                        <a:pt x="156" y="17"/>
                      </a:lnTo>
                      <a:lnTo>
                        <a:pt x="159" y="17"/>
                      </a:lnTo>
                      <a:lnTo>
                        <a:pt x="160" y="18"/>
                      </a:lnTo>
                      <a:lnTo>
                        <a:pt x="161" y="19"/>
                      </a:lnTo>
                      <a:lnTo>
                        <a:pt x="162" y="21"/>
                      </a:lnTo>
                      <a:lnTo>
                        <a:pt x="161" y="26"/>
                      </a:lnTo>
                      <a:lnTo>
                        <a:pt x="161" y="28"/>
                      </a:lnTo>
                      <a:lnTo>
                        <a:pt x="160" y="29"/>
                      </a:lnTo>
                      <a:lnTo>
                        <a:pt x="159" y="31"/>
                      </a:lnTo>
                      <a:lnTo>
                        <a:pt x="157" y="32"/>
                      </a:lnTo>
                      <a:lnTo>
                        <a:pt x="154" y="33"/>
                      </a:lnTo>
                      <a:lnTo>
                        <a:pt x="156" y="34"/>
                      </a:lnTo>
                      <a:lnTo>
                        <a:pt x="161" y="35"/>
                      </a:lnTo>
                      <a:lnTo>
                        <a:pt x="163" y="36"/>
                      </a:lnTo>
                      <a:lnTo>
                        <a:pt x="165" y="38"/>
                      </a:lnTo>
                      <a:lnTo>
                        <a:pt x="166" y="40"/>
                      </a:lnTo>
                      <a:lnTo>
                        <a:pt x="166" y="42"/>
                      </a:lnTo>
                      <a:lnTo>
                        <a:pt x="165" y="44"/>
                      </a:lnTo>
                      <a:lnTo>
                        <a:pt x="164" y="46"/>
                      </a:lnTo>
                      <a:lnTo>
                        <a:pt x="162" y="48"/>
                      </a:lnTo>
                      <a:lnTo>
                        <a:pt x="159" y="49"/>
                      </a:lnTo>
                      <a:lnTo>
                        <a:pt x="157" y="50"/>
                      </a:lnTo>
                      <a:lnTo>
                        <a:pt x="153" y="51"/>
                      </a:lnTo>
                      <a:lnTo>
                        <a:pt x="149" y="52"/>
                      </a:lnTo>
                      <a:lnTo>
                        <a:pt x="144" y="52"/>
                      </a:lnTo>
                      <a:lnTo>
                        <a:pt x="136" y="51"/>
                      </a:lnTo>
                      <a:lnTo>
                        <a:pt x="130" y="50"/>
                      </a:lnTo>
                      <a:lnTo>
                        <a:pt x="127" y="50"/>
                      </a:lnTo>
                      <a:lnTo>
                        <a:pt x="126" y="49"/>
                      </a:lnTo>
                      <a:lnTo>
                        <a:pt x="127" y="52"/>
                      </a:lnTo>
                      <a:lnTo>
                        <a:pt x="127" y="55"/>
                      </a:lnTo>
                      <a:lnTo>
                        <a:pt x="127" y="56"/>
                      </a:lnTo>
                      <a:lnTo>
                        <a:pt x="126" y="57"/>
                      </a:lnTo>
                      <a:lnTo>
                        <a:pt x="123" y="58"/>
                      </a:lnTo>
                      <a:lnTo>
                        <a:pt x="119" y="58"/>
                      </a:lnTo>
                      <a:lnTo>
                        <a:pt x="115" y="57"/>
                      </a:lnTo>
                      <a:lnTo>
                        <a:pt x="113" y="56"/>
                      </a:lnTo>
                      <a:lnTo>
                        <a:pt x="111" y="54"/>
                      </a:lnTo>
                      <a:lnTo>
                        <a:pt x="107" y="49"/>
                      </a:lnTo>
                      <a:lnTo>
                        <a:pt x="101" y="42"/>
                      </a:lnTo>
                      <a:lnTo>
                        <a:pt x="94" y="36"/>
                      </a:lnTo>
                      <a:lnTo>
                        <a:pt x="85" y="30"/>
                      </a:lnTo>
                      <a:lnTo>
                        <a:pt x="79" y="28"/>
                      </a:lnTo>
                      <a:lnTo>
                        <a:pt x="74" y="26"/>
                      </a:lnTo>
                      <a:lnTo>
                        <a:pt x="68" y="24"/>
                      </a:lnTo>
                      <a:lnTo>
                        <a:pt x="61" y="22"/>
                      </a:lnTo>
                      <a:lnTo>
                        <a:pt x="55" y="21"/>
                      </a:lnTo>
                      <a:lnTo>
                        <a:pt x="48" y="21"/>
                      </a:lnTo>
                      <a:lnTo>
                        <a:pt x="43" y="22"/>
                      </a:lnTo>
                      <a:lnTo>
                        <a:pt x="37" y="23"/>
                      </a:lnTo>
                      <a:lnTo>
                        <a:pt x="35" y="24"/>
                      </a:lnTo>
                      <a:lnTo>
                        <a:pt x="32" y="25"/>
                      </a:lnTo>
                      <a:lnTo>
                        <a:pt x="27" y="28"/>
                      </a:lnTo>
                      <a:lnTo>
                        <a:pt x="23" y="32"/>
                      </a:lnTo>
                      <a:lnTo>
                        <a:pt x="19" y="37"/>
                      </a:lnTo>
                      <a:lnTo>
                        <a:pt x="16" y="42"/>
                      </a:lnTo>
                      <a:lnTo>
                        <a:pt x="13" y="47"/>
                      </a:lnTo>
                      <a:lnTo>
                        <a:pt x="11" y="51"/>
                      </a:lnTo>
                      <a:lnTo>
                        <a:pt x="9" y="56"/>
                      </a:lnTo>
                      <a:lnTo>
                        <a:pt x="9" y="59"/>
                      </a:lnTo>
                      <a:lnTo>
                        <a:pt x="9" y="62"/>
                      </a:lnTo>
                      <a:lnTo>
                        <a:pt x="9" y="69"/>
                      </a:lnTo>
                      <a:lnTo>
                        <a:pt x="10" y="76"/>
                      </a:lnTo>
                      <a:lnTo>
                        <a:pt x="12" y="82"/>
                      </a:lnTo>
                      <a:lnTo>
                        <a:pt x="15" y="93"/>
                      </a:lnTo>
                      <a:lnTo>
                        <a:pt x="16" y="9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1" name="Freeform 61"/>
                <p:cNvSpPr/>
                <p:nvPr/>
              </p:nvSpPr>
              <p:spPr bwMode="auto">
                <a:xfrm>
                  <a:off x="1177" y="1160"/>
                  <a:ext cx="149" cy="126"/>
                </a:xfrm>
                <a:custGeom>
                  <a:avLst/>
                  <a:gdLst>
                    <a:gd name="T0" fmla="*/ 2 w 149"/>
                    <a:gd name="T1" fmla="*/ 5 h 126"/>
                    <a:gd name="T2" fmla="*/ 9 w 149"/>
                    <a:gd name="T3" fmla="*/ 11 h 126"/>
                    <a:gd name="T4" fmla="*/ 21 w 149"/>
                    <a:gd name="T5" fmla="*/ 18 h 126"/>
                    <a:gd name="T6" fmla="*/ 27 w 149"/>
                    <a:gd name="T7" fmla="*/ 19 h 126"/>
                    <a:gd name="T8" fmla="*/ 42 w 149"/>
                    <a:gd name="T9" fmla="*/ 19 h 126"/>
                    <a:gd name="T10" fmla="*/ 51 w 149"/>
                    <a:gd name="T11" fmla="*/ 16 h 126"/>
                    <a:gd name="T12" fmla="*/ 58 w 149"/>
                    <a:gd name="T13" fmla="*/ 11 h 126"/>
                    <a:gd name="T14" fmla="*/ 63 w 149"/>
                    <a:gd name="T15" fmla="*/ 6 h 126"/>
                    <a:gd name="T16" fmla="*/ 72 w 149"/>
                    <a:gd name="T17" fmla="*/ 0 h 126"/>
                    <a:gd name="T18" fmla="*/ 76 w 149"/>
                    <a:gd name="T19" fmla="*/ 0 h 126"/>
                    <a:gd name="T20" fmla="*/ 78 w 149"/>
                    <a:gd name="T21" fmla="*/ 2 h 126"/>
                    <a:gd name="T22" fmla="*/ 81 w 149"/>
                    <a:gd name="T23" fmla="*/ 13 h 126"/>
                    <a:gd name="T24" fmla="*/ 85 w 149"/>
                    <a:gd name="T25" fmla="*/ 34 h 126"/>
                    <a:gd name="T26" fmla="*/ 91 w 149"/>
                    <a:gd name="T27" fmla="*/ 50 h 126"/>
                    <a:gd name="T28" fmla="*/ 106 w 149"/>
                    <a:gd name="T29" fmla="*/ 73 h 126"/>
                    <a:gd name="T30" fmla="*/ 128 w 149"/>
                    <a:gd name="T31" fmla="*/ 102 h 126"/>
                    <a:gd name="T32" fmla="*/ 137 w 149"/>
                    <a:gd name="T33" fmla="*/ 111 h 126"/>
                    <a:gd name="T34" fmla="*/ 146 w 149"/>
                    <a:gd name="T35" fmla="*/ 120 h 126"/>
                    <a:gd name="T36" fmla="*/ 149 w 149"/>
                    <a:gd name="T37" fmla="*/ 125 h 126"/>
                    <a:gd name="T38" fmla="*/ 147 w 149"/>
                    <a:gd name="T39" fmla="*/ 126 h 126"/>
                    <a:gd name="T40" fmla="*/ 141 w 149"/>
                    <a:gd name="T41" fmla="*/ 122 h 126"/>
                    <a:gd name="T42" fmla="*/ 121 w 149"/>
                    <a:gd name="T43" fmla="*/ 104 h 126"/>
                    <a:gd name="T44" fmla="*/ 101 w 149"/>
                    <a:gd name="T45" fmla="*/ 83 h 126"/>
                    <a:gd name="T46" fmla="*/ 88 w 149"/>
                    <a:gd name="T47" fmla="*/ 66 h 126"/>
                    <a:gd name="T48" fmla="*/ 76 w 149"/>
                    <a:gd name="T49" fmla="*/ 47 h 126"/>
                    <a:gd name="T50" fmla="*/ 70 w 149"/>
                    <a:gd name="T51" fmla="*/ 32 h 126"/>
                    <a:gd name="T52" fmla="*/ 70 w 149"/>
                    <a:gd name="T53" fmla="*/ 25 h 126"/>
                    <a:gd name="T54" fmla="*/ 69 w 149"/>
                    <a:gd name="T55" fmla="*/ 24 h 126"/>
                    <a:gd name="T56" fmla="*/ 66 w 149"/>
                    <a:gd name="T57" fmla="*/ 29 h 126"/>
                    <a:gd name="T58" fmla="*/ 59 w 149"/>
                    <a:gd name="T59" fmla="*/ 33 h 126"/>
                    <a:gd name="T60" fmla="*/ 50 w 149"/>
                    <a:gd name="T61" fmla="*/ 35 h 126"/>
                    <a:gd name="T62" fmla="*/ 33 w 149"/>
                    <a:gd name="T63" fmla="*/ 34 h 126"/>
                    <a:gd name="T64" fmla="*/ 22 w 149"/>
                    <a:gd name="T65" fmla="*/ 30 h 126"/>
                    <a:gd name="T66" fmla="*/ 14 w 149"/>
                    <a:gd name="T67" fmla="*/ 26 h 126"/>
                    <a:gd name="T68" fmla="*/ 11 w 149"/>
                    <a:gd name="T69" fmla="*/ 23 h 126"/>
                    <a:gd name="T70" fmla="*/ 2 w 149"/>
                    <a:gd name="T71" fmla="*/ 12 h 126"/>
                    <a:gd name="T72" fmla="*/ 0 w 149"/>
                    <a:gd name="T73" fmla="*/ 8 h 126"/>
                    <a:gd name="T74" fmla="*/ 1 w 149"/>
                    <a:gd name="T75" fmla="*/ 5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9" h="126">
                      <a:moveTo>
                        <a:pt x="1" y="5"/>
                      </a:moveTo>
                      <a:lnTo>
                        <a:pt x="2" y="5"/>
                      </a:lnTo>
                      <a:lnTo>
                        <a:pt x="4" y="6"/>
                      </a:lnTo>
                      <a:lnTo>
                        <a:pt x="9" y="11"/>
                      </a:lnTo>
                      <a:lnTo>
                        <a:pt x="17" y="16"/>
                      </a:lnTo>
                      <a:lnTo>
                        <a:pt x="21" y="18"/>
                      </a:lnTo>
                      <a:lnTo>
                        <a:pt x="24" y="19"/>
                      </a:lnTo>
                      <a:lnTo>
                        <a:pt x="27" y="19"/>
                      </a:lnTo>
                      <a:lnTo>
                        <a:pt x="37" y="19"/>
                      </a:lnTo>
                      <a:lnTo>
                        <a:pt x="42" y="19"/>
                      </a:lnTo>
                      <a:lnTo>
                        <a:pt x="47" y="17"/>
                      </a:lnTo>
                      <a:lnTo>
                        <a:pt x="51" y="16"/>
                      </a:lnTo>
                      <a:lnTo>
                        <a:pt x="55" y="14"/>
                      </a:lnTo>
                      <a:lnTo>
                        <a:pt x="58" y="11"/>
                      </a:lnTo>
                      <a:lnTo>
                        <a:pt x="61" y="8"/>
                      </a:lnTo>
                      <a:lnTo>
                        <a:pt x="63" y="6"/>
                      </a:lnTo>
                      <a:lnTo>
                        <a:pt x="66" y="3"/>
                      </a:lnTo>
                      <a:lnTo>
                        <a:pt x="72" y="0"/>
                      </a:lnTo>
                      <a:lnTo>
                        <a:pt x="75" y="0"/>
                      </a:lnTo>
                      <a:lnTo>
                        <a:pt x="76" y="0"/>
                      </a:lnTo>
                      <a:lnTo>
                        <a:pt x="77" y="0"/>
                      </a:lnTo>
                      <a:lnTo>
                        <a:pt x="78" y="2"/>
                      </a:lnTo>
                      <a:lnTo>
                        <a:pt x="79" y="4"/>
                      </a:lnTo>
                      <a:lnTo>
                        <a:pt x="81" y="13"/>
                      </a:lnTo>
                      <a:lnTo>
                        <a:pt x="83" y="26"/>
                      </a:lnTo>
                      <a:lnTo>
                        <a:pt x="85" y="34"/>
                      </a:lnTo>
                      <a:lnTo>
                        <a:pt x="88" y="42"/>
                      </a:lnTo>
                      <a:lnTo>
                        <a:pt x="91" y="50"/>
                      </a:lnTo>
                      <a:lnTo>
                        <a:pt x="96" y="57"/>
                      </a:lnTo>
                      <a:lnTo>
                        <a:pt x="106" y="73"/>
                      </a:lnTo>
                      <a:lnTo>
                        <a:pt x="117" y="89"/>
                      </a:lnTo>
                      <a:lnTo>
                        <a:pt x="128" y="102"/>
                      </a:lnTo>
                      <a:lnTo>
                        <a:pt x="133" y="108"/>
                      </a:lnTo>
                      <a:lnTo>
                        <a:pt x="137" y="111"/>
                      </a:lnTo>
                      <a:lnTo>
                        <a:pt x="142" y="116"/>
                      </a:lnTo>
                      <a:lnTo>
                        <a:pt x="146" y="120"/>
                      </a:lnTo>
                      <a:lnTo>
                        <a:pt x="148" y="123"/>
                      </a:lnTo>
                      <a:lnTo>
                        <a:pt x="149" y="125"/>
                      </a:lnTo>
                      <a:lnTo>
                        <a:pt x="148" y="126"/>
                      </a:lnTo>
                      <a:lnTo>
                        <a:pt x="147" y="126"/>
                      </a:lnTo>
                      <a:lnTo>
                        <a:pt x="144" y="124"/>
                      </a:lnTo>
                      <a:lnTo>
                        <a:pt x="141" y="122"/>
                      </a:lnTo>
                      <a:lnTo>
                        <a:pt x="132" y="116"/>
                      </a:lnTo>
                      <a:lnTo>
                        <a:pt x="121" y="104"/>
                      </a:lnTo>
                      <a:lnTo>
                        <a:pt x="109" y="93"/>
                      </a:lnTo>
                      <a:lnTo>
                        <a:pt x="101" y="83"/>
                      </a:lnTo>
                      <a:lnTo>
                        <a:pt x="94" y="75"/>
                      </a:lnTo>
                      <a:lnTo>
                        <a:pt x="88" y="66"/>
                      </a:lnTo>
                      <a:lnTo>
                        <a:pt x="81" y="57"/>
                      </a:lnTo>
                      <a:lnTo>
                        <a:pt x="76" y="47"/>
                      </a:lnTo>
                      <a:lnTo>
                        <a:pt x="72" y="38"/>
                      </a:lnTo>
                      <a:lnTo>
                        <a:pt x="70" y="32"/>
                      </a:lnTo>
                      <a:lnTo>
                        <a:pt x="70" y="28"/>
                      </a:lnTo>
                      <a:lnTo>
                        <a:pt x="70" y="25"/>
                      </a:lnTo>
                      <a:lnTo>
                        <a:pt x="71" y="23"/>
                      </a:lnTo>
                      <a:lnTo>
                        <a:pt x="69" y="24"/>
                      </a:lnTo>
                      <a:lnTo>
                        <a:pt x="68" y="26"/>
                      </a:lnTo>
                      <a:lnTo>
                        <a:pt x="66" y="29"/>
                      </a:lnTo>
                      <a:lnTo>
                        <a:pt x="63" y="31"/>
                      </a:lnTo>
                      <a:lnTo>
                        <a:pt x="59" y="33"/>
                      </a:lnTo>
                      <a:lnTo>
                        <a:pt x="55" y="35"/>
                      </a:lnTo>
                      <a:lnTo>
                        <a:pt x="50" y="35"/>
                      </a:lnTo>
                      <a:lnTo>
                        <a:pt x="39" y="35"/>
                      </a:lnTo>
                      <a:lnTo>
                        <a:pt x="33" y="34"/>
                      </a:lnTo>
                      <a:lnTo>
                        <a:pt x="27" y="32"/>
                      </a:lnTo>
                      <a:lnTo>
                        <a:pt x="22" y="30"/>
                      </a:lnTo>
                      <a:lnTo>
                        <a:pt x="17" y="28"/>
                      </a:lnTo>
                      <a:lnTo>
                        <a:pt x="14" y="26"/>
                      </a:lnTo>
                      <a:lnTo>
                        <a:pt x="12" y="24"/>
                      </a:lnTo>
                      <a:lnTo>
                        <a:pt x="11" y="23"/>
                      </a:lnTo>
                      <a:lnTo>
                        <a:pt x="6" y="17"/>
                      </a:lnTo>
                      <a:lnTo>
                        <a:pt x="2" y="12"/>
                      </a:lnTo>
                      <a:lnTo>
                        <a:pt x="1" y="10"/>
                      </a:lnTo>
                      <a:lnTo>
                        <a:pt x="0" y="8"/>
                      </a:lnTo>
                      <a:lnTo>
                        <a:pt x="0" y="7"/>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2" name="Freeform 62"/>
                <p:cNvSpPr/>
                <p:nvPr/>
              </p:nvSpPr>
              <p:spPr bwMode="auto">
                <a:xfrm>
                  <a:off x="1177" y="1160"/>
                  <a:ext cx="149" cy="126"/>
                </a:xfrm>
                <a:custGeom>
                  <a:avLst/>
                  <a:gdLst>
                    <a:gd name="T0" fmla="*/ 2 w 149"/>
                    <a:gd name="T1" fmla="*/ 5 h 126"/>
                    <a:gd name="T2" fmla="*/ 9 w 149"/>
                    <a:gd name="T3" fmla="*/ 11 h 126"/>
                    <a:gd name="T4" fmla="*/ 21 w 149"/>
                    <a:gd name="T5" fmla="*/ 18 h 126"/>
                    <a:gd name="T6" fmla="*/ 27 w 149"/>
                    <a:gd name="T7" fmla="*/ 19 h 126"/>
                    <a:gd name="T8" fmla="*/ 42 w 149"/>
                    <a:gd name="T9" fmla="*/ 19 h 126"/>
                    <a:gd name="T10" fmla="*/ 51 w 149"/>
                    <a:gd name="T11" fmla="*/ 16 h 126"/>
                    <a:gd name="T12" fmla="*/ 58 w 149"/>
                    <a:gd name="T13" fmla="*/ 11 h 126"/>
                    <a:gd name="T14" fmla="*/ 63 w 149"/>
                    <a:gd name="T15" fmla="*/ 6 h 126"/>
                    <a:gd name="T16" fmla="*/ 72 w 149"/>
                    <a:gd name="T17" fmla="*/ 0 h 126"/>
                    <a:gd name="T18" fmla="*/ 76 w 149"/>
                    <a:gd name="T19" fmla="*/ 0 h 126"/>
                    <a:gd name="T20" fmla="*/ 78 w 149"/>
                    <a:gd name="T21" fmla="*/ 2 h 126"/>
                    <a:gd name="T22" fmla="*/ 81 w 149"/>
                    <a:gd name="T23" fmla="*/ 13 h 126"/>
                    <a:gd name="T24" fmla="*/ 85 w 149"/>
                    <a:gd name="T25" fmla="*/ 34 h 126"/>
                    <a:gd name="T26" fmla="*/ 91 w 149"/>
                    <a:gd name="T27" fmla="*/ 50 h 126"/>
                    <a:gd name="T28" fmla="*/ 106 w 149"/>
                    <a:gd name="T29" fmla="*/ 73 h 126"/>
                    <a:gd name="T30" fmla="*/ 128 w 149"/>
                    <a:gd name="T31" fmla="*/ 102 h 126"/>
                    <a:gd name="T32" fmla="*/ 137 w 149"/>
                    <a:gd name="T33" fmla="*/ 111 h 126"/>
                    <a:gd name="T34" fmla="*/ 146 w 149"/>
                    <a:gd name="T35" fmla="*/ 120 h 126"/>
                    <a:gd name="T36" fmla="*/ 149 w 149"/>
                    <a:gd name="T37" fmla="*/ 125 h 126"/>
                    <a:gd name="T38" fmla="*/ 147 w 149"/>
                    <a:gd name="T39" fmla="*/ 126 h 126"/>
                    <a:gd name="T40" fmla="*/ 141 w 149"/>
                    <a:gd name="T41" fmla="*/ 122 h 126"/>
                    <a:gd name="T42" fmla="*/ 121 w 149"/>
                    <a:gd name="T43" fmla="*/ 104 h 126"/>
                    <a:gd name="T44" fmla="*/ 101 w 149"/>
                    <a:gd name="T45" fmla="*/ 83 h 126"/>
                    <a:gd name="T46" fmla="*/ 88 w 149"/>
                    <a:gd name="T47" fmla="*/ 66 h 126"/>
                    <a:gd name="T48" fmla="*/ 76 w 149"/>
                    <a:gd name="T49" fmla="*/ 47 h 126"/>
                    <a:gd name="T50" fmla="*/ 70 w 149"/>
                    <a:gd name="T51" fmla="*/ 32 h 126"/>
                    <a:gd name="T52" fmla="*/ 70 w 149"/>
                    <a:gd name="T53" fmla="*/ 25 h 126"/>
                    <a:gd name="T54" fmla="*/ 69 w 149"/>
                    <a:gd name="T55" fmla="*/ 24 h 126"/>
                    <a:gd name="T56" fmla="*/ 66 w 149"/>
                    <a:gd name="T57" fmla="*/ 29 h 126"/>
                    <a:gd name="T58" fmla="*/ 59 w 149"/>
                    <a:gd name="T59" fmla="*/ 33 h 126"/>
                    <a:gd name="T60" fmla="*/ 50 w 149"/>
                    <a:gd name="T61" fmla="*/ 35 h 126"/>
                    <a:gd name="T62" fmla="*/ 33 w 149"/>
                    <a:gd name="T63" fmla="*/ 34 h 126"/>
                    <a:gd name="T64" fmla="*/ 22 w 149"/>
                    <a:gd name="T65" fmla="*/ 30 h 126"/>
                    <a:gd name="T66" fmla="*/ 14 w 149"/>
                    <a:gd name="T67" fmla="*/ 26 h 126"/>
                    <a:gd name="T68" fmla="*/ 11 w 149"/>
                    <a:gd name="T69" fmla="*/ 23 h 126"/>
                    <a:gd name="T70" fmla="*/ 2 w 149"/>
                    <a:gd name="T71" fmla="*/ 12 h 126"/>
                    <a:gd name="T72" fmla="*/ 0 w 149"/>
                    <a:gd name="T73" fmla="*/ 8 h 126"/>
                    <a:gd name="T74" fmla="*/ 1 w 149"/>
                    <a:gd name="T75" fmla="*/ 5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9" h="126">
                      <a:moveTo>
                        <a:pt x="1" y="5"/>
                      </a:moveTo>
                      <a:lnTo>
                        <a:pt x="2" y="5"/>
                      </a:lnTo>
                      <a:lnTo>
                        <a:pt x="4" y="6"/>
                      </a:lnTo>
                      <a:lnTo>
                        <a:pt x="9" y="11"/>
                      </a:lnTo>
                      <a:lnTo>
                        <a:pt x="17" y="16"/>
                      </a:lnTo>
                      <a:lnTo>
                        <a:pt x="21" y="18"/>
                      </a:lnTo>
                      <a:lnTo>
                        <a:pt x="24" y="19"/>
                      </a:lnTo>
                      <a:lnTo>
                        <a:pt x="27" y="19"/>
                      </a:lnTo>
                      <a:lnTo>
                        <a:pt x="37" y="19"/>
                      </a:lnTo>
                      <a:lnTo>
                        <a:pt x="42" y="19"/>
                      </a:lnTo>
                      <a:lnTo>
                        <a:pt x="47" y="17"/>
                      </a:lnTo>
                      <a:lnTo>
                        <a:pt x="51" y="16"/>
                      </a:lnTo>
                      <a:lnTo>
                        <a:pt x="55" y="14"/>
                      </a:lnTo>
                      <a:lnTo>
                        <a:pt x="58" y="11"/>
                      </a:lnTo>
                      <a:lnTo>
                        <a:pt x="61" y="8"/>
                      </a:lnTo>
                      <a:lnTo>
                        <a:pt x="63" y="6"/>
                      </a:lnTo>
                      <a:lnTo>
                        <a:pt x="66" y="3"/>
                      </a:lnTo>
                      <a:lnTo>
                        <a:pt x="72" y="0"/>
                      </a:lnTo>
                      <a:lnTo>
                        <a:pt x="75" y="0"/>
                      </a:lnTo>
                      <a:lnTo>
                        <a:pt x="76" y="0"/>
                      </a:lnTo>
                      <a:lnTo>
                        <a:pt x="77" y="0"/>
                      </a:lnTo>
                      <a:lnTo>
                        <a:pt x="78" y="2"/>
                      </a:lnTo>
                      <a:lnTo>
                        <a:pt x="79" y="4"/>
                      </a:lnTo>
                      <a:lnTo>
                        <a:pt x="81" y="13"/>
                      </a:lnTo>
                      <a:lnTo>
                        <a:pt x="83" y="26"/>
                      </a:lnTo>
                      <a:lnTo>
                        <a:pt x="85" y="34"/>
                      </a:lnTo>
                      <a:lnTo>
                        <a:pt x="88" y="42"/>
                      </a:lnTo>
                      <a:lnTo>
                        <a:pt x="91" y="50"/>
                      </a:lnTo>
                      <a:lnTo>
                        <a:pt x="96" y="57"/>
                      </a:lnTo>
                      <a:lnTo>
                        <a:pt x="106" y="73"/>
                      </a:lnTo>
                      <a:lnTo>
                        <a:pt x="117" y="89"/>
                      </a:lnTo>
                      <a:lnTo>
                        <a:pt x="128" y="102"/>
                      </a:lnTo>
                      <a:lnTo>
                        <a:pt x="133" y="108"/>
                      </a:lnTo>
                      <a:lnTo>
                        <a:pt x="137" y="111"/>
                      </a:lnTo>
                      <a:lnTo>
                        <a:pt x="142" y="116"/>
                      </a:lnTo>
                      <a:lnTo>
                        <a:pt x="146" y="120"/>
                      </a:lnTo>
                      <a:lnTo>
                        <a:pt x="148" y="123"/>
                      </a:lnTo>
                      <a:lnTo>
                        <a:pt x="149" y="125"/>
                      </a:lnTo>
                      <a:lnTo>
                        <a:pt x="148" y="126"/>
                      </a:lnTo>
                      <a:lnTo>
                        <a:pt x="147" y="126"/>
                      </a:lnTo>
                      <a:lnTo>
                        <a:pt x="144" y="124"/>
                      </a:lnTo>
                      <a:lnTo>
                        <a:pt x="141" y="122"/>
                      </a:lnTo>
                      <a:lnTo>
                        <a:pt x="132" y="116"/>
                      </a:lnTo>
                      <a:lnTo>
                        <a:pt x="121" y="104"/>
                      </a:lnTo>
                      <a:lnTo>
                        <a:pt x="109" y="93"/>
                      </a:lnTo>
                      <a:lnTo>
                        <a:pt x="101" y="83"/>
                      </a:lnTo>
                      <a:lnTo>
                        <a:pt x="94" y="75"/>
                      </a:lnTo>
                      <a:lnTo>
                        <a:pt x="88" y="66"/>
                      </a:lnTo>
                      <a:lnTo>
                        <a:pt x="81" y="57"/>
                      </a:lnTo>
                      <a:lnTo>
                        <a:pt x="76" y="47"/>
                      </a:lnTo>
                      <a:lnTo>
                        <a:pt x="72" y="38"/>
                      </a:lnTo>
                      <a:lnTo>
                        <a:pt x="70" y="32"/>
                      </a:lnTo>
                      <a:lnTo>
                        <a:pt x="70" y="28"/>
                      </a:lnTo>
                      <a:lnTo>
                        <a:pt x="70" y="25"/>
                      </a:lnTo>
                      <a:lnTo>
                        <a:pt x="71" y="23"/>
                      </a:lnTo>
                      <a:lnTo>
                        <a:pt x="69" y="24"/>
                      </a:lnTo>
                      <a:lnTo>
                        <a:pt x="68" y="26"/>
                      </a:lnTo>
                      <a:lnTo>
                        <a:pt x="66" y="29"/>
                      </a:lnTo>
                      <a:lnTo>
                        <a:pt x="63" y="31"/>
                      </a:lnTo>
                      <a:lnTo>
                        <a:pt x="59" y="33"/>
                      </a:lnTo>
                      <a:lnTo>
                        <a:pt x="55" y="35"/>
                      </a:lnTo>
                      <a:lnTo>
                        <a:pt x="50" y="35"/>
                      </a:lnTo>
                      <a:lnTo>
                        <a:pt x="39" y="35"/>
                      </a:lnTo>
                      <a:lnTo>
                        <a:pt x="33" y="34"/>
                      </a:lnTo>
                      <a:lnTo>
                        <a:pt x="27" y="32"/>
                      </a:lnTo>
                      <a:lnTo>
                        <a:pt x="22" y="30"/>
                      </a:lnTo>
                      <a:lnTo>
                        <a:pt x="17" y="28"/>
                      </a:lnTo>
                      <a:lnTo>
                        <a:pt x="14" y="26"/>
                      </a:lnTo>
                      <a:lnTo>
                        <a:pt x="12" y="24"/>
                      </a:lnTo>
                      <a:lnTo>
                        <a:pt x="11" y="23"/>
                      </a:lnTo>
                      <a:lnTo>
                        <a:pt x="6" y="17"/>
                      </a:lnTo>
                      <a:lnTo>
                        <a:pt x="2" y="12"/>
                      </a:lnTo>
                      <a:lnTo>
                        <a:pt x="1" y="10"/>
                      </a:lnTo>
                      <a:lnTo>
                        <a:pt x="0" y="8"/>
                      </a:lnTo>
                      <a:lnTo>
                        <a:pt x="0" y="7"/>
                      </a:lnTo>
                      <a:lnTo>
                        <a:pt x="1"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3" name="Freeform 63"/>
                <p:cNvSpPr/>
                <p:nvPr/>
              </p:nvSpPr>
              <p:spPr bwMode="auto">
                <a:xfrm>
                  <a:off x="1358" y="1218"/>
                  <a:ext cx="34" cy="51"/>
                </a:xfrm>
                <a:custGeom>
                  <a:avLst/>
                  <a:gdLst>
                    <a:gd name="T0" fmla="*/ 1 w 34"/>
                    <a:gd name="T1" fmla="*/ 0 h 51"/>
                    <a:gd name="T2" fmla="*/ 2 w 34"/>
                    <a:gd name="T3" fmla="*/ 0 h 51"/>
                    <a:gd name="T4" fmla="*/ 3 w 34"/>
                    <a:gd name="T5" fmla="*/ 0 h 51"/>
                    <a:gd name="T6" fmla="*/ 5 w 34"/>
                    <a:gd name="T7" fmla="*/ 1 h 51"/>
                    <a:gd name="T8" fmla="*/ 7 w 34"/>
                    <a:gd name="T9" fmla="*/ 4 h 51"/>
                    <a:gd name="T10" fmla="*/ 10 w 34"/>
                    <a:gd name="T11" fmla="*/ 7 h 51"/>
                    <a:gd name="T12" fmla="*/ 16 w 34"/>
                    <a:gd name="T13" fmla="*/ 18 h 51"/>
                    <a:gd name="T14" fmla="*/ 21 w 34"/>
                    <a:gd name="T15" fmla="*/ 24 h 51"/>
                    <a:gd name="T16" fmla="*/ 26 w 34"/>
                    <a:gd name="T17" fmla="*/ 30 h 51"/>
                    <a:gd name="T18" fmla="*/ 30 w 34"/>
                    <a:gd name="T19" fmla="*/ 35 h 51"/>
                    <a:gd name="T20" fmla="*/ 32 w 34"/>
                    <a:gd name="T21" fmla="*/ 40 h 51"/>
                    <a:gd name="T22" fmla="*/ 33 w 34"/>
                    <a:gd name="T23" fmla="*/ 43 h 51"/>
                    <a:gd name="T24" fmla="*/ 33 w 34"/>
                    <a:gd name="T25" fmla="*/ 45 h 51"/>
                    <a:gd name="T26" fmla="*/ 34 w 34"/>
                    <a:gd name="T27" fmla="*/ 49 h 51"/>
                    <a:gd name="T28" fmla="*/ 33 w 34"/>
                    <a:gd name="T29" fmla="*/ 50 h 51"/>
                    <a:gd name="T30" fmla="*/ 32 w 34"/>
                    <a:gd name="T31" fmla="*/ 51 h 51"/>
                    <a:gd name="T32" fmla="*/ 30 w 34"/>
                    <a:gd name="T33" fmla="*/ 51 h 51"/>
                    <a:gd name="T34" fmla="*/ 28 w 34"/>
                    <a:gd name="T35" fmla="*/ 50 h 51"/>
                    <a:gd name="T36" fmla="*/ 26 w 34"/>
                    <a:gd name="T37" fmla="*/ 48 h 51"/>
                    <a:gd name="T38" fmla="*/ 22 w 34"/>
                    <a:gd name="T39" fmla="*/ 42 h 51"/>
                    <a:gd name="T40" fmla="*/ 12 w 34"/>
                    <a:gd name="T41" fmla="*/ 27 h 51"/>
                    <a:gd name="T42" fmla="*/ 7 w 34"/>
                    <a:gd name="T43" fmla="*/ 20 h 51"/>
                    <a:gd name="T44" fmla="*/ 3 w 34"/>
                    <a:gd name="T45" fmla="*/ 14 h 51"/>
                    <a:gd name="T46" fmla="*/ 1 w 34"/>
                    <a:gd name="T47" fmla="*/ 9 h 51"/>
                    <a:gd name="T48" fmla="*/ 0 w 34"/>
                    <a:gd name="T49" fmla="*/ 5 h 51"/>
                    <a:gd name="T50" fmla="*/ 0 w 34"/>
                    <a:gd name="T51" fmla="*/ 2 h 51"/>
                    <a:gd name="T52" fmla="*/ 0 w 34"/>
                    <a:gd name="T53" fmla="*/ 1 h 51"/>
                    <a:gd name="T54" fmla="*/ 1 w 34"/>
                    <a:gd name="T55" fmla="*/ 0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51">
                      <a:moveTo>
                        <a:pt x="1" y="0"/>
                      </a:moveTo>
                      <a:lnTo>
                        <a:pt x="2" y="0"/>
                      </a:lnTo>
                      <a:lnTo>
                        <a:pt x="3" y="0"/>
                      </a:lnTo>
                      <a:lnTo>
                        <a:pt x="5" y="1"/>
                      </a:lnTo>
                      <a:lnTo>
                        <a:pt x="7" y="4"/>
                      </a:lnTo>
                      <a:lnTo>
                        <a:pt x="10" y="7"/>
                      </a:lnTo>
                      <a:lnTo>
                        <a:pt x="16" y="18"/>
                      </a:lnTo>
                      <a:lnTo>
                        <a:pt x="21" y="24"/>
                      </a:lnTo>
                      <a:lnTo>
                        <a:pt x="26" y="30"/>
                      </a:lnTo>
                      <a:lnTo>
                        <a:pt x="30" y="35"/>
                      </a:lnTo>
                      <a:lnTo>
                        <a:pt x="32" y="40"/>
                      </a:lnTo>
                      <a:lnTo>
                        <a:pt x="33" y="43"/>
                      </a:lnTo>
                      <a:lnTo>
                        <a:pt x="33" y="45"/>
                      </a:lnTo>
                      <a:lnTo>
                        <a:pt x="34" y="49"/>
                      </a:lnTo>
                      <a:lnTo>
                        <a:pt x="33" y="50"/>
                      </a:lnTo>
                      <a:lnTo>
                        <a:pt x="32" y="51"/>
                      </a:lnTo>
                      <a:lnTo>
                        <a:pt x="30" y="51"/>
                      </a:lnTo>
                      <a:lnTo>
                        <a:pt x="28" y="50"/>
                      </a:lnTo>
                      <a:lnTo>
                        <a:pt x="26" y="48"/>
                      </a:lnTo>
                      <a:lnTo>
                        <a:pt x="22" y="42"/>
                      </a:lnTo>
                      <a:lnTo>
                        <a:pt x="12" y="27"/>
                      </a:lnTo>
                      <a:lnTo>
                        <a:pt x="7" y="20"/>
                      </a:lnTo>
                      <a:lnTo>
                        <a:pt x="3" y="14"/>
                      </a:lnTo>
                      <a:lnTo>
                        <a:pt x="1" y="9"/>
                      </a:lnTo>
                      <a:lnTo>
                        <a:pt x="0" y="5"/>
                      </a:lnTo>
                      <a:lnTo>
                        <a:pt x="0" y="2"/>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4" name="Freeform 64"/>
                <p:cNvSpPr/>
                <p:nvPr/>
              </p:nvSpPr>
              <p:spPr bwMode="auto">
                <a:xfrm>
                  <a:off x="1358" y="1218"/>
                  <a:ext cx="34" cy="51"/>
                </a:xfrm>
                <a:custGeom>
                  <a:avLst/>
                  <a:gdLst>
                    <a:gd name="T0" fmla="*/ 1 w 34"/>
                    <a:gd name="T1" fmla="*/ 0 h 51"/>
                    <a:gd name="T2" fmla="*/ 2 w 34"/>
                    <a:gd name="T3" fmla="*/ 0 h 51"/>
                    <a:gd name="T4" fmla="*/ 3 w 34"/>
                    <a:gd name="T5" fmla="*/ 0 h 51"/>
                    <a:gd name="T6" fmla="*/ 5 w 34"/>
                    <a:gd name="T7" fmla="*/ 1 h 51"/>
                    <a:gd name="T8" fmla="*/ 7 w 34"/>
                    <a:gd name="T9" fmla="*/ 4 h 51"/>
                    <a:gd name="T10" fmla="*/ 10 w 34"/>
                    <a:gd name="T11" fmla="*/ 7 h 51"/>
                    <a:gd name="T12" fmla="*/ 16 w 34"/>
                    <a:gd name="T13" fmla="*/ 18 h 51"/>
                    <a:gd name="T14" fmla="*/ 21 w 34"/>
                    <a:gd name="T15" fmla="*/ 24 h 51"/>
                    <a:gd name="T16" fmla="*/ 26 w 34"/>
                    <a:gd name="T17" fmla="*/ 30 h 51"/>
                    <a:gd name="T18" fmla="*/ 30 w 34"/>
                    <a:gd name="T19" fmla="*/ 35 h 51"/>
                    <a:gd name="T20" fmla="*/ 32 w 34"/>
                    <a:gd name="T21" fmla="*/ 40 h 51"/>
                    <a:gd name="T22" fmla="*/ 33 w 34"/>
                    <a:gd name="T23" fmla="*/ 43 h 51"/>
                    <a:gd name="T24" fmla="*/ 33 w 34"/>
                    <a:gd name="T25" fmla="*/ 45 h 51"/>
                    <a:gd name="T26" fmla="*/ 34 w 34"/>
                    <a:gd name="T27" fmla="*/ 49 h 51"/>
                    <a:gd name="T28" fmla="*/ 33 w 34"/>
                    <a:gd name="T29" fmla="*/ 50 h 51"/>
                    <a:gd name="T30" fmla="*/ 32 w 34"/>
                    <a:gd name="T31" fmla="*/ 51 h 51"/>
                    <a:gd name="T32" fmla="*/ 30 w 34"/>
                    <a:gd name="T33" fmla="*/ 51 h 51"/>
                    <a:gd name="T34" fmla="*/ 28 w 34"/>
                    <a:gd name="T35" fmla="*/ 50 h 51"/>
                    <a:gd name="T36" fmla="*/ 26 w 34"/>
                    <a:gd name="T37" fmla="*/ 48 h 51"/>
                    <a:gd name="T38" fmla="*/ 22 w 34"/>
                    <a:gd name="T39" fmla="*/ 42 h 51"/>
                    <a:gd name="T40" fmla="*/ 12 w 34"/>
                    <a:gd name="T41" fmla="*/ 27 h 51"/>
                    <a:gd name="T42" fmla="*/ 7 w 34"/>
                    <a:gd name="T43" fmla="*/ 20 h 51"/>
                    <a:gd name="T44" fmla="*/ 3 w 34"/>
                    <a:gd name="T45" fmla="*/ 14 h 51"/>
                    <a:gd name="T46" fmla="*/ 1 w 34"/>
                    <a:gd name="T47" fmla="*/ 9 h 51"/>
                    <a:gd name="T48" fmla="*/ 0 w 34"/>
                    <a:gd name="T49" fmla="*/ 5 h 51"/>
                    <a:gd name="T50" fmla="*/ 0 w 34"/>
                    <a:gd name="T51" fmla="*/ 2 h 51"/>
                    <a:gd name="T52" fmla="*/ 0 w 34"/>
                    <a:gd name="T53" fmla="*/ 1 h 51"/>
                    <a:gd name="T54" fmla="*/ 1 w 34"/>
                    <a:gd name="T55" fmla="*/ 0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51">
                      <a:moveTo>
                        <a:pt x="1" y="0"/>
                      </a:moveTo>
                      <a:lnTo>
                        <a:pt x="2" y="0"/>
                      </a:lnTo>
                      <a:lnTo>
                        <a:pt x="3" y="0"/>
                      </a:lnTo>
                      <a:lnTo>
                        <a:pt x="5" y="1"/>
                      </a:lnTo>
                      <a:lnTo>
                        <a:pt x="7" y="4"/>
                      </a:lnTo>
                      <a:lnTo>
                        <a:pt x="10" y="7"/>
                      </a:lnTo>
                      <a:lnTo>
                        <a:pt x="16" y="18"/>
                      </a:lnTo>
                      <a:lnTo>
                        <a:pt x="21" y="24"/>
                      </a:lnTo>
                      <a:lnTo>
                        <a:pt x="26" y="30"/>
                      </a:lnTo>
                      <a:lnTo>
                        <a:pt x="30" y="35"/>
                      </a:lnTo>
                      <a:lnTo>
                        <a:pt x="32" y="40"/>
                      </a:lnTo>
                      <a:lnTo>
                        <a:pt x="33" y="43"/>
                      </a:lnTo>
                      <a:lnTo>
                        <a:pt x="33" y="45"/>
                      </a:lnTo>
                      <a:lnTo>
                        <a:pt x="34" y="49"/>
                      </a:lnTo>
                      <a:lnTo>
                        <a:pt x="33" y="50"/>
                      </a:lnTo>
                      <a:lnTo>
                        <a:pt x="32" y="51"/>
                      </a:lnTo>
                      <a:lnTo>
                        <a:pt x="30" y="51"/>
                      </a:lnTo>
                      <a:lnTo>
                        <a:pt x="28" y="50"/>
                      </a:lnTo>
                      <a:lnTo>
                        <a:pt x="26" y="48"/>
                      </a:lnTo>
                      <a:lnTo>
                        <a:pt x="22" y="42"/>
                      </a:lnTo>
                      <a:lnTo>
                        <a:pt x="12" y="27"/>
                      </a:lnTo>
                      <a:lnTo>
                        <a:pt x="7" y="20"/>
                      </a:lnTo>
                      <a:lnTo>
                        <a:pt x="3" y="14"/>
                      </a:lnTo>
                      <a:lnTo>
                        <a:pt x="1" y="9"/>
                      </a:lnTo>
                      <a:lnTo>
                        <a:pt x="0" y="5"/>
                      </a:lnTo>
                      <a:lnTo>
                        <a:pt x="0" y="2"/>
                      </a:lnTo>
                      <a:lnTo>
                        <a:pt x="0" y="1"/>
                      </a:lnTo>
                      <a:lnTo>
                        <a:pt x="1"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5" name="Freeform 65"/>
                <p:cNvSpPr/>
                <p:nvPr/>
              </p:nvSpPr>
              <p:spPr bwMode="auto">
                <a:xfrm>
                  <a:off x="1439" y="1025"/>
                  <a:ext cx="68" cy="40"/>
                </a:xfrm>
                <a:custGeom>
                  <a:avLst/>
                  <a:gdLst>
                    <a:gd name="T0" fmla="*/ 68 w 68"/>
                    <a:gd name="T1" fmla="*/ 1 h 40"/>
                    <a:gd name="T2" fmla="*/ 68 w 68"/>
                    <a:gd name="T3" fmla="*/ 9 h 40"/>
                    <a:gd name="T4" fmla="*/ 67 w 68"/>
                    <a:gd name="T5" fmla="*/ 16 h 40"/>
                    <a:gd name="T6" fmla="*/ 66 w 68"/>
                    <a:gd name="T7" fmla="*/ 21 h 40"/>
                    <a:gd name="T8" fmla="*/ 64 w 68"/>
                    <a:gd name="T9" fmla="*/ 23 h 40"/>
                    <a:gd name="T10" fmla="*/ 63 w 68"/>
                    <a:gd name="T11" fmla="*/ 24 h 40"/>
                    <a:gd name="T12" fmla="*/ 58 w 68"/>
                    <a:gd name="T13" fmla="*/ 25 h 40"/>
                    <a:gd name="T14" fmla="*/ 52 w 68"/>
                    <a:gd name="T15" fmla="*/ 24 h 40"/>
                    <a:gd name="T16" fmla="*/ 46 w 68"/>
                    <a:gd name="T17" fmla="*/ 24 h 40"/>
                    <a:gd name="T18" fmla="*/ 35 w 68"/>
                    <a:gd name="T19" fmla="*/ 23 h 40"/>
                    <a:gd name="T20" fmla="*/ 31 w 68"/>
                    <a:gd name="T21" fmla="*/ 23 h 40"/>
                    <a:gd name="T22" fmla="*/ 32 w 68"/>
                    <a:gd name="T23" fmla="*/ 24 h 40"/>
                    <a:gd name="T24" fmla="*/ 34 w 68"/>
                    <a:gd name="T25" fmla="*/ 27 h 40"/>
                    <a:gd name="T26" fmla="*/ 35 w 68"/>
                    <a:gd name="T27" fmla="*/ 29 h 40"/>
                    <a:gd name="T28" fmla="*/ 35 w 68"/>
                    <a:gd name="T29" fmla="*/ 31 h 40"/>
                    <a:gd name="T30" fmla="*/ 34 w 68"/>
                    <a:gd name="T31" fmla="*/ 33 h 40"/>
                    <a:gd name="T32" fmla="*/ 33 w 68"/>
                    <a:gd name="T33" fmla="*/ 35 h 40"/>
                    <a:gd name="T34" fmla="*/ 31 w 68"/>
                    <a:gd name="T35" fmla="*/ 36 h 40"/>
                    <a:gd name="T36" fmla="*/ 27 w 68"/>
                    <a:gd name="T37" fmla="*/ 39 h 40"/>
                    <a:gd name="T38" fmla="*/ 24 w 68"/>
                    <a:gd name="T39" fmla="*/ 40 h 40"/>
                    <a:gd name="T40" fmla="*/ 22 w 68"/>
                    <a:gd name="T41" fmla="*/ 40 h 40"/>
                    <a:gd name="T42" fmla="*/ 19 w 68"/>
                    <a:gd name="T43" fmla="*/ 40 h 40"/>
                    <a:gd name="T44" fmla="*/ 17 w 68"/>
                    <a:gd name="T45" fmla="*/ 40 h 40"/>
                    <a:gd name="T46" fmla="*/ 12 w 68"/>
                    <a:gd name="T47" fmla="*/ 38 h 40"/>
                    <a:gd name="T48" fmla="*/ 10 w 68"/>
                    <a:gd name="T49" fmla="*/ 37 h 40"/>
                    <a:gd name="T50" fmla="*/ 8 w 68"/>
                    <a:gd name="T51" fmla="*/ 36 h 40"/>
                    <a:gd name="T52" fmla="*/ 5 w 68"/>
                    <a:gd name="T53" fmla="*/ 33 h 40"/>
                    <a:gd name="T54" fmla="*/ 4 w 68"/>
                    <a:gd name="T55" fmla="*/ 31 h 40"/>
                    <a:gd name="T56" fmla="*/ 4 w 68"/>
                    <a:gd name="T57" fmla="*/ 29 h 40"/>
                    <a:gd name="T58" fmla="*/ 4 w 68"/>
                    <a:gd name="T59" fmla="*/ 27 h 40"/>
                    <a:gd name="T60" fmla="*/ 4 w 68"/>
                    <a:gd name="T61" fmla="*/ 25 h 40"/>
                    <a:gd name="T62" fmla="*/ 5 w 68"/>
                    <a:gd name="T63" fmla="*/ 23 h 40"/>
                    <a:gd name="T64" fmla="*/ 6 w 68"/>
                    <a:gd name="T65" fmla="*/ 22 h 40"/>
                    <a:gd name="T66" fmla="*/ 8 w 68"/>
                    <a:gd name="T67" fmla="*/ 20 h 40"/>
                    <a:gd name="T68" fmla="*/ 10 w 68"/>
                    <a:gd name="T69" fmla="*/ 19 h 40"/>
                    <a:gd name="T70" fmla="*/ 11 w 68"/>
                    <a:gd name="T71" fmla="*/ 19 h 40"/>
                    <a:gd name="T72" fmla="*/ 9 w 68"/>
                    <a:gd name="T73" fmla="*/ 20 h 40"/>
                    <a:gd name="T74" fmla="*/ 5 w 68"/>
                    <a:gd name="T75" fmla="*/ 20 h 40"/>
                    <a:gd name="T76" fmla="*/ 3 w 68"/>
                    <a:gd name="T77" fmla="*/ 19 h 40"/>
                    <a:gd name="T78" fmla="*/ 2 w 68"/>
                    <a:gd name="T79" fmla="*/ 18 h 40"/>
                    <a:gd name="T80" fmla="*/ 1 w 68"/>
                    <a:gd name="T81" fmla="*/ 18 h 40"/>
                    <a:gd name="T82" fmla="*/ 0 w 68"/>
                    <a:gd name="T83" fmla="*/ 17 h 40"/>
                    <a:gd name="T84" fmla="*/ 0 w 68"/>
                    <a:gd name="T85" fmla="*/ 16 h 40"/>
                    <a:gd name="T86" fmla="*/ 0 w 68"/>
                    <a:gd name="T87" fmla="*/ 15 h 40"/>
                    <a:gd name="T88" fmla="*/ 0 w 68"/>
                    <a:gd name="T89" fmla="*/ 13 h 40"/>
                    <a:gd name="T90" fmla="*/ 1 w 68"/>
                    <a:gd name="T91" fmla="*/ 11 h 40"/>
                    <a:gd name="T92" fmla="*/ 2 w 68"/>
                    <a:gd name="T93" fmla="*/ 9 h 40"/>
                    <a:gd name="T94" fmla="*/ 4 w 68"/>
                    <a:gd name="T95" fmla="*/ 8 h 40"/>
                    <a:gd name="T96" fmla="*/ 6 w 68"/>
                    <a:gd name="T97" fmla="*/ 7 h 40"/>
                    <a:gd name="T98" fmla="*/ 9 w 68"/>
                    <a:gd name="T99" fmla="*/ 7 h 40"/>
                    <a:gd name="T100" fmla="*/ 16 w 68"/>
                    <a:gd name="T101" fmla="*/ 7 h 40"/>
                    <a:gd name="T102" fmla="*/ 37 w 68"/>
                    <a:gd name="T103" fmla="*/ 12 h 40"/>
                    <a:gd name="T104" fmla="*/ 47 w 68"/>
                    <a:gd name="T105" fmla="*/ 14 h 40"/>
                    <a:gd name="T106" fmla="*/ 54 w 68"/>
                    <a:gd name="T107" fmla="*/ 15 h 40"/>
                    <a:gd name="T108" fmla="*/ 59 w 68"/>
                    <a:gd name="T109" fmla="*/ 15 h 40"/>
                    <a:gd name="T110" fmla="*/ 60 w 68"/>
                    <a:gd name="T111" fmla="*/ 14 h 40"/>
                    <a:gd name="T112" fmla="*/ 60 w 68"/>
                    <a:gd name="T113" fmla="*/ 12 h 40"/>
                    <a:gd name="T114" fmla="*/ 60 w 68"/>
                    <a:gd name="T115" fmla="*/ 0 h 40"/>
                    <a:gd name="T116" fmla="*/ 68 w 68"/>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 h="40">
                      <a:moveTo>
                        <a:pt x="68" y="1"/>
                      </a:moveTo>
                      <a:lnTo>
                        <a:pt x="68" y="9"/>
                      </a:lnTo>
                      <a:lnTo>
                        <a:pt x="67" y="16"/>
                      </a:lnTo>
                      <a:lnTo>
                        <a:pt x="66" y="21"/>
                      </a:lnTo>
                      <a:lnTo>
                        <a:pt x="64" y="23"/>
                      </a:lnTo>
                      <a:lnTo>
                        <a:pt x="63" y="24"/>
                      </a:lnTo>
                      <a:lnTo>
                        <a:pt x="58" y="25"/>
                      </a:lnTo>
                      <a:lnTo>
                        <a:pt x="52" y="24"/>
                      </a:lnTo>
                      <a:lnTo>
                        <a:pt x="46" y="24"/>
                      </a:lnTo>
                      <a:lnTo>
                        <a:pt x="35" y="23"/>
                      </a:lnTo>
                      <a:lnTo>
                        <a:pt x="31" y="23"/>
                      </a:lnTo>
                      <a:lnTo>
                        <a:pt x="32" y="24"/>
                      </a:lnTo>
                      <a:lnTo>
                        <a:pt x="34" y="27"/>
                      </a:lnTo>
                      <a:lnTo>
                        <a:pt x="35" y="29"/>
                      </a:lnTo>
                      <a:lnTo>
                        <a:pt x="35" y="31"/>
                      </a:lnTo>
                      <a:lnTo>
                        <a:pt x="34" y="33"/>
                      </a:lnTo>
                      <a:lnTo>
                        <a:pt x="33" y="35"/>
                      </a:lnTo>
                      <a:lnTo>
                        <a:pt x="31" y="36"/>
                      </a:lnTo>
                      <a:lnTo>
                        <a:pt x="27" y="39"/>
                      </a:lnTo>
                      <a:lnTo>
                        <a:pt x="24" y="40"/>
                      </a:lnTo>
                      <a:lnTo>
                        <a:pt x="22" y="40"/>
                      </a:lnTo>
                      <a:lnTo>
                        <a:pt x="19" y="40"/>
                      </a:lnTo>
                      <a:lnTo>
                        <a:pt x="17" y="40"/>
                      </a:lnTo>
                      <a:lnTo>
                        <a:pt x="12" y="38"/>
                      </a:lnTo>
                      <a:lnTo>
                        <a:pt x="10" y="37"/>
                      </a:lnTo>
                      <a:lnTo>
                        <a:pt x="8" y="36"/>
                      </a:lnTo>
                      <a:lnTo>
                        <a:pt x="5" y="33"/>
                      </a:lnTo>
                      <a:lnTo>
                        <a:pt x="4" y="31"/>
                      </a:lnTo>
                      <a:lnTo>
                        <a:pt x="4" y="29"/>
                      </a:lnTo>
                      <a:lnTo>
                        <a:pt x="4" y="27"/>
                      </a:lnTo>
                      <a:lnTo>
                        <a:pt x="4" y="25"/>
                      </a:lnTo>
                      <a:lnTo>
                        <a:pt x="5" y="23"/>
                      </a:lnTo>
                      <a:lnTo>
                        <a:pt x="6" y="22"/>
                      </a:lnTo>
                      <a:lnTo>
                        <a:pt x="8" y="20"/>
                      </a:lnTo>
                      <a:lnTo>
                        <a:pt x="10" y="19"/>
                      </a:lnTo>
                      <a:lnTo>
                        <a:pt x="11" y="19"/>
                      </a:lnTo>
                      <a:lnTo>
                        <a:pt x="9" y="20"/>
                      </a:lnTo>
                      <a:lnTo>
                        <a:pt x="5" y="20"/>
                      </a:lnTo>
                      <a:lnTo>
                        <a:pt x="3" y="19"/>
                      </a:lnTo>
                      <a:lnTo>
                        <a:pt x="2" y="18"/>
                      </a:lnTo>
                      <a:lnTo>
                        <a:pt x="1" y="18"/>
                      </a:lnTo>
                      <a:lnTo>
                        <a:pt x="0" y="17"/>
                      </a:lnTo>
                      <a:lnTo>
                        <a:pt x="0" y="16"/>
                      </a:lnTo>
                      <a:lnTo>
                        <a:pt x="0" y="15"/>
                      </a:lnTo>
                      <a:lnTo>
                        <a:pt x="0" y="13"/>
                      </a:lnTo>
                      <a:lnTo>
                        <a:pt x="1" y="11"/>
                      </a:lnTo>
                      <a:lnTo>
                        <a:pt x="2" y="9"/>
                      </a:lnTo>
                      <a:lnTo>
                        <a:pt x="4" y="8"/>
                      </a:lnTo>
                      <a:lnTo>
                        <a:pt x="6" y="7"/>
                      </a:lnTo>
                      <a:lnTo>
                        <a:pt x="9" y="7"/>
                      </a:lnTo>
                      <a:lnTo>
                        <a:pt x="16" y="7"/>
                      </a:lnTo>
                      <a:lnTo>
                        <a:pt x="37" y="12"/>
                      </a:lnTo>
                      <a:lnTo>
                        <a:pt x="47" y="14"/>
                      </a:lnTo>
                      <a:lnTo>
                        <a:pt x="54" y="15"/>
                      </a:lnTo>
                      <a:lnTo>
                        <a:pt x="59" y="15"/>
                      </a:lnTo>
                      <a:lnTo>
                        <a:pt x="60" y="14"/>
                      </a:lnTo>
                      <a:lnTo>
                        <a:pt x="60" y="12"/>
                      </a:lnTo>
                      <a:lnTo>
                        <a:pt x="60" y="0"/>
                      </a:lnTo>
                      <a:lnTo>
                        <a:pt x="68"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6" name="Freeform 66"/>
                <p:cNvSpPr/>
                <p:nvPr/>
              </p:nvSpPr>
              <p:spPr bwMode="auto">
                <a:xfrm>
                  <a:off x="1439" y="1025"/>
                  <a:ext cx="68" cy="40"/>
                </a:xfrm>
                <a:custGeom>
                  <a:avLst/>
                  <a:gdLst>
                    <a:gd name="T0" fmla="*/ 68 w 68"/>
                    <a:gd name="T1" fmla="*/ 1 h 40"/>
                    <a:gd name="T2" fmla="*/ 68 w 68"/>
                    <a:gd name="T3" fmla="*/ 9 h 40"/>
                    <a:gd name="T4" fmla="*/ 67 w 68"/>
                    <a:gd name="T5" fmla="*/ 16 h 40"/>
                    <a:gd name="T6" fmla="*/ 66 w 68"/>
                    <a:gd name="T7" fmla="*/ 21 h 40"/>
                    <a:gd name="T8" fmla="*/ 64 w 68"/>
                    <a:gd name="T9" fmla="*/ 23 h 40"/>
                    <a:gd name="T10" fmla="*/ 63 w 68"/>
                    <a:gd name="T11" fmla="*/ 24 h 40"/>
                    <a:gd name="T12" fmla="*/ 58 w 68"/>
                    <a:gd name="T13" fmla="*/ 25 h 40"/>
                    <a:gd name="T14" fmla="*/ 52 w 68"/>
                    <a:gd name="T15" fmla="*/ 24 h 40"/>
                    <a:gd name="T16" fmla="*/ 46 w 68"/>
                    <a:gd name="T17" fmla="*/ 24 h 40"/>
                    <a:gd name="T18" fmla="*/ 35 w 68"/>
                    <a:gd name="T19" fmla="*/ 23 h 40"/>
                    <a:gd name="T20" fmla="*/ 31 w 68"/>
                    <a:gd name="T21" fmla="*/ 23 h 40"/>
                    <a:gd name="T22" fmla="*/ 32 w 68"/>
                    <a:gd name="T23" fmla="*/ 24 h 40"/>
                    <a:gd name="T24" fmla="*/ 34 w 68"/>
                    <a:gd name="T25" fmla="*/ 27 h 40"/>
                    <a:gd name="T26" fmla="*/ 35 w 68"/>
                    <a:gd name="T27" fmla="*/ 29 h 40"/>
                    <a:gd name="T28" fmla="*/ 35 w 68"/>
                    <a:gd name="T29" fmla="*/ 31 h 40"/>
                    <a:gd name="T30" fmla="*/ 34 w 68"/>
                    <a:gd name="T31" fmla="*/ 33 h 40"/>
                    <a:gd name="T32" fmla="*/ 33 w 68"/>
                    <a:gd name="T33" fmla="*/ 35 h 40"/>
                    <a:gd name="T34" fmla="*/ 31 w 68"/>
                    <a:gd name="T35" fmla="*/ 36 h 40"/>
                    <a:gd name="T36" fmla="*/ 27 w 68"/>
                    <a:gd name="T37" fmla="*/ 39 h 40"/>
                    <a:gd name="T38" fmla="*/ 24 w 68"/>
                    <a:gd name="T39" fmla="*/ 40 h 40"/>
                    <a:gd name="T40" fmla="*/ 22 w 68"/>
                    <a:gd name="T41" fmla="*/ 40 h 40"/>
                    <a:gd name="T42" fmla="*/ 19 w 68"/>
                    <a:gd name="T43" fmla="*/ 40 h 40"/>
                    <a:gd name="T44" fmla="*/ 17 w 68"/>
                    <a:gd name="T45" fmla="*/ 40 h 40"/>
                    <a:gd name="T46" fmla="*/ 12 w 68"/>
                    <a:gd name="T47" fmla="*/ 38 h 40"/>
                    <a:gd name="T48" fmla="*/ 10 w 68"/>
                    <a:gd name="T49" fmla="*/ 37 h 40"/>
                    <a:gd name="T50" fmla="*/ 8 w 68"/>
                    <a:gd name="T51" fmla="*/ 36 h 40"/>
                    <a:gd name="T52" fmla="*/ 5 w 68"/>
                    <a:gd name="T53" fmla="*/ 33 h 40"/>
                    <a:gd name="T54" fmla="*/ 4 w 68"/>
                    <a:gd name="T55" fmla="*/ 31 h 40"/>
                    <a:gd name="T56" fmla="*/ 4 w 68"/>
                    <a:gd name="T57" fmla="*/ 29 h 40"/>
                    <a:gd name="T58" fmla="*/ 4 w 68"/>
                    <a:gd name="T59" fmla="*/ 27 h 40"/>
                    <a:gd name="T60" fmla="*/ 4 w 68"/>
                    <a:gd name="T61" fmla="*/ 25 h 40"/>
                    <a:gd name="T62" fmla="*/ 5 w 68"/>
                    <a:gd name="T63" fmla="*/ 23 h 40"/>
                    <a:gd name="T64" fmla="*/ 6 w 68"/>
                    <a:gd name="T65" fmla="*/ 22 h 40"/>
                    <a:gd name="T66" fmla="*/ 8 w 68"/>
                    <a:gd name="T67" fmla="*/ 20 h 40"/>
                    <a:gd name="T68" fmla="*/ 10 w 68"/>
                    <a:gd name="T69" fmla="*/ 19 h 40"/>
                    <a:gd name="T70" fmla="*/ 11 w 68"/>
                    <a:gd name="T71" fmla="*/ 19 h 40"/>
                    <a:gd name="T72" fmla="*/ 9 w 68"/>
                    <a:gd name="T73" fmla="*/ 20 h 40"/>
                    <a:gd name="T74" fmla="*/ 5 w 68"/>
                    <a:gd name="T75" fmla="*/ 20 h 40"/>
                    <a:gd name="T76" fmla="*/ 3 w 68"/>
                    <a:gd name="T77" fmla="*/ 19 h 40"/>
                    <a:gd name="T78" fmla="*/ 2 w 68"/>
                    <a:gd name="T79" fmla="*/ 18 h 40"/>
                    <a:gd name="T80" fmla="*/ 1 w 68"/>
                    <a:gd name="T81" fmla="*/ 18 h 40"/>
                    <a:gd name="T82" fmla="*/ 0 w 68"/>
                    <a:gd name="T83" fmla="*/ 17 h 40"/>
                    <a:gd name="T84" fmla="*/ 0 w 68"/>
                    <a:gd name="T85" fmla="*/ 16 h 40"/>
                    <a:gd name="T86" fmla="*/ 0 w 68"/>
                    <a:gd name="T87" fmla="*/ 15 h 40"/>
                    <a:gd name="T88" fmla="*/ 0 w 68"/>
                    <a:gd name="T89" fmla="*/ 13 h 40"/>
                    <a:gd name="T90" fmla="*/ 1 w 68"/>
                    <a:gd name="T91" fmla="*/ 11 h 40"/>
                    <a:gd name="T92" fmla="*/ 2 w 68"/>
                    <a:gd name="T93" fmla="*/ 9 h 40"/>
                    <a:gd name="T94" fmla="*/ 4 w 68"/>
                    <a:gd name="T95" fmla="*/ 8 h 40"/>
                    <a:gd name="T96" fmla="*/ 6 w 68"/>
                    <a:gd name="T97" fmla="*/ 7 h 40"/>
                    <a:gd name="T98" fmla="*/ 9 w 68"/>
                    <a:gd name="T99" fmla="*/ 7 h 40"/>
                    <a:gd name="T100" fmla="*/ 16 w 68"/>
                    <a:gd name="T101" fmla="*/ 7 h 40"/>
                    <a:gd name="T102" fmla="*/ 37 w 68"/>
                    <a:gd name="T103" fmla="*/ 12 h 40"/>
                    <a:gd name="T104" fmla="*/ 47 w 68"/>
                    <a:gd name="T105" fmla="*/ 14 h 40"/>
                    <a:gd name="T106" fmla="*/ 54 w 68"/>
                    <a:gd name="T107" fmla="*/ 15 h 40"/>
                    <a:gd name="T108" fmla="*/ 59 w 68"/>
                    <a:gd name="T109" fmla="*/ 15 h 40"/>
                    <a:gd name="T110" fmla="*/ 60 w 68"/>
                    <a:gd name="T111" fmla="*/ 14 h 40"/>
                    <a:gd name="T112" fmla="*/ 60 w 68"/>
                    <a:gd name="T113" fmla="*/ 12 h 40"/>
                    <a:gd name="T114" fmla="*/ 60 w 68"/>
                    <a:gd name="T115" fmla="*/ 0 h 40"/>
                    <a:gd name="T116" fmla="*/ 68 w 68"/>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 h="40">
                      <a:moveTo>
                        <a:pt x="68" y="1"/>
                      </a:moveTo>
                      <a:lnTo>
                        <a:pt x="68" y="9"/>
                      </a:lnTo>
                      <a:lnTo>
                        <a:pt x="67" y="16"/>
                      </a:lnTo>
                      <a:lnTo>
                        <a:pt x="66" y="21"/>
                      </a:lnTo>
                      <a:lnTo>
                        <a:pt x="64" y="23"/>
                      </a:lnTo>
                      <a:lnTo>
                        <a:pt x="63" y="24"/>
                      </a:lnTo>
                      <a:lnTo>
                        <a:pt x="58" y="25"/>
                      </a:lnTo>
                      <a:lnTo>
                        <a:pt x="52" y="24"/>
                      </a:lnTo>
                      <a:lnTo>
                        <a:pt x="46" y="24"/>
                      </a:lnTo>
                      <a:lnTo>
                        <a:pt x="35" y="23"/>
                      </a:lnTo>
                      <a:lnTo>
                        <a:pt x="31" y="23"/>
                      </a:lnTo>
                      <a:lnTo>
                        <a:pt x="32" y="24"/>
                      </a:lnTo>
                      <a:lnTo>
                        <a:pt x="34" y="27"/>
                      </a:lnTo>
                      <a:lnTo>
                        <a:pt x="35" y="29"/>
                      </a:lnTo>
                      <a:lnTo>
                        <a:pt x="35" y="31"/>
                      </a:lnTo>
                      <a:lnTo>
                        <a:pt x="34" y="33"/>
                      </a:lnTo>
                      <a:lnTo>
                        <a:pt x="33" y="35"/>
                      </a:lnTo>
                      <a:lnTo>
                        <a:pt x="31" y="36"/>
                      </a:lnTo>
                      <a:lnTo>
                        <a:pt x="27" y="39"/>
                      </a:lnTo>
                      <a:lnTo>
                        <a:pt x="24" y="40"/>
                      </a:lnTo>
                      <a:lnTo>
                        <a:pt x="22" y="40"/>
                      </a:lnTo>
                      <a:lnTo>
                        <a:pt x="19" y="40"/>
                      </a:lnTo>
                      <a:lnTo>
                        <a:pt x="17" y="40"/>
                      </a:lnTo>
                      <a:lnTo>
                        <a:pt x="12" y="38"/>
                      </a:lnTo>
                      <a:lnTo>
                        <a:pt x="10" y="37"/>
                      </a:lnTo>
                      <a:lnTo>
                        <a:pt x="8" y="36"/>
                      </a:lnTo>
                      <a:lnTo>
                        <a:pt x="5" y="33"/>
                      </a:lnTo>
                      <a:lnTo>
                        <a:pt x="4" y="31"/>
                      </a:lnTo>
                      <a:lnTo>
                        <a:pt x="4" y="29"/>
                      </a:lnTo>
                      <a:lnTo>
                        <a:pt x="4" y="27"/>
                      </a:lnTo>
                      <a:lnTo>
                        <a:pt x="4" y="25"/>
                      </a:lnTo>
                      <a:lnTo>
                        <a:pt x="5" y="23"/>
                      </a:lnTo>
                      <a:lnTo>
                        <a:pt x="6" y="22"/>
                      </a:lnTo>
                      <a:lnTo>
                        <a:pt x="8" y="20"/>
                      </a:lnTo>
                      <a:lnTo>
                        <a:pt x="10" y="19"/>
                      </a:lnTo>
                      <a:lnTo>
                        <a:pt x="11" y="19"/>
                      </a:lnTo>
                      <a:lnTo>
                        <a:pt x="9" y="20"/>
                      </a:lnTo>
                      <a:lnTo>
                        <a:pt x="5" y="20"/>
                      </a:lnTo>
                      <a:lnTo>
                        <a:pt x="3" y="19"/>
                      </a:lnTo>
                      <a:lnTo>
                        <a:pt x="2" y="18"/>
                      </a:lnTo>
                      <a:lnTo>
                        <a:pt x="1" y="18"/>
                      </a:lnTo>
                      <a:lnTo>
                        <a:pt x="0" y="17"/>
                      </a:lnTo>
                      <a:lnTo>
                        <a:pt x="0" y="16"/>
                      </a:lnTo>
                      <a:lnTo>
                        <a:pt x="0" y="15"/>
                      </a:lnTo>
                      <a:lnTo>
                        <a:pt x="0" y="13"/>
                      </a:lnTo>
                      <a:lnTo>
                        <a:pt x="1" y="11"/>
                      </a:lnTo>
                      <a:lnTo>
                        <a:pt x="2" y="9"/>
                      </a:lnTo>
                      <a:lnTo>
                        <a:pt x="4" y="8"/>
                      </a:lnTo>
                      <a:lnTo>
                        <a:pt x="6" y="7"/>
                      </a:lnTo>
                      <a:lnTo>
                        <a:pt x="9" y="7"/>
                      </a:lnTo>
                      <a:lnTo>
                        <a:pt x="16" y="7"/>
                      </a:lnTo>
                      <a:lnTo>
                        <a:pt x="37" y="12"/>
                      </a:lnTo>
                      <a:lnTo>
                        <a:pt x="47" y="14"/>
                      </a:lnTo>
                      <a:lnTo>
                        <a:pt x="54" y="15"/>
                      </a:lnTo>
                      <a:lnTo>
                        <a:pt x="59" y="15"/>
                      </a:lnTo>
                      <a:lnTo>
                        <a:pt x="60" y="14"/>
                      </a:lnTo>
                      <a:lnTo>
                        <a:pt x="60" y="12"/>
                      </a:lnTo>
                      <a:lnTo>
                        <a:pt x="60" y="0"/>
                      </a:lnTo>
                      <a:lnTo>
                        <a:pt x="68"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7" name="Freeform 67"/>
                <p:cNvSpPr/>
                <p:nvPr/>
              </p:nvSpPr>
              <p:spPr bwMode="auto">
                <a:xfrm>
                  <a:off x="1434" y="1057"/>
                  <a:ext cx="52" cy="31"/>
                </a:xfrm>
                <a:custGeom>
                  <a:avLst/>
                  <a:gdLst>
                    <a:gd name="T0" fmla="*/ 49 w 52"/>
                    <a:gd name="T1" fmla="*/ 0 h 31"/>
                    <a:gd name="T2" fmla="*/ 50 w 52"/>
                    <a:gd name="T3" fmla="*/ 0 h 31"/>
                    <a:gd name="T4" fmla="*/ 51 w 52"/>
                    <a:gd name="T5" fmla="*/ 2 h 31"/>
                    <a:gd name="T6" fmla="*/ 52 w 52"/>
                    <a:gd name="T7" fmla="*/ 4 h 31"/>
                    <a:gd name="T8" fmla="*/ 51 w 52"/>
                    <a:gd name="T9" fmla="*/ 6 h 31"/>
                    <a:gd name="T10" fmla="*/ 50 w 52"/>
                    <a:gd name="T11" fmla="*/ 12 h 31"/>
                    <a:gd name="T12" fmla="*/ 48 w 52"/>
                    <a:gd name="T13" fmla="*/ 15 h 31"/>
                    <a:gd name="T14" fmla="*/ 46 w 52"/>
                    <a:gd name="T15" fmla="*/ 17 h 31"/>
                    <a:gd name="T16" fmla="*/ 44 w 52"/>
                    <a:gd name="T17" fmla="*/ 20 h 31"/>
                    <a:gd name="T18" fmla="*/ 41 w 52"/>
                    <a:gd name="T19" fmla="*/ 23 h 31"/>
                    <a:gd name="T20" fmla="*/ 37 w 52"/>
                    <a:gd name="T21" fmla="*/ 25 h 31"/>
                    <a:gd name="T22" fmla="*/ 32 w 52"/>
                    <a:gd name="T23" fmla="*/ 27 h 31"/>
                    <a:gd name="T24" fmla="*/ 27 w 52"/>
                    <a:gd name="T25" fmla="*/ 29 h 31"/>
                    <a:gd name="T26" fmla="*/ 22 w 52"/>
                    <a:gd name="T27" fmla="*/ 31 h 31"/>
                    <a:gd name="T28" fmla="*/ 16 w 52"/>
                    <a:gd name="T29" fmla="*/ 31 h 31"/>
                    <a:gd name="T30" fmla="*/ 9 w 52"/>
                    <a:gd name="T31" fmla="*/ 30 h 31"/>
                    <a:gd name="T32" fmla="*/ 4 w 52"/>
                    <a:gd name="T33" fmla="*/ 29 h 31"/>
                    <a:gd name="T34" fmla="*/ 1 w 52"/>
                    <a:gd name="T35" fmla="*/ 27 h 31"/>
                    <a:gd name="T36" fmla="*/ 0 w 52"/>
                    <a:gd name="T37" fmla="*/ 26 h 31"/>
                    <a:gd name="T38" fmla="*/ 0 w 52"/>
                    <a:gd name="T39" fmla="*/ 25 h 31"/>
                    <a:gd name="T40" fmla="*/ 0 w 52"/>
                    <a:gd name="T41" fmla="*/ 24 h 31"/>
                    <a:gd name="T42" fmla="*/ 1 w 52"/>
                    <a:gd name="T43" fmla="*/ 23 h 31"/>
                    <a:gd name="T44" fmla="*/ 2 w 52"/>
                    <a:gd name="T45" fmla="*/ 23 h 31"/>
                    <a:gd name="T46" fmla="*/ 4 w 52"/>
                    <a:gd name="T47" fmla="*/ 23 h 31"/>
                    <a:gd name="T48" fmla="*/ 7 w 52"/>
                    <a:gd name="T49" fmla="*/ 23 h 31"/>
                    <a:gd name="T50" fmla="*/ 12 w 52"/>
                    <a:gd name="T51" fmla="*/ 24 h 31"/>
                    <a:gd name="T52" fmla="*/ 15 w 52"/>
                    <a:gd name="T53" fmla="*/ 24 h 31"/>
                    <a:gd name="T54" fmla="*/ 18 w 52"/>
                    <a:gd name="T55" fmla="*/ 24 h 31"/>
                    <a:gd name="T56" fmla="*/ 15 w 52"/>
                    <a:gd name="T57" fmla="*/ 23 h 31"/>
                    <a:gd name="T58" fmla="*/ 10 w 52"/>
                    <a:gd name="T59" fmla="*/ 22 h 31"/>
                    <a:gd name="T60" fmla="*/ 4 w 52"/>
                    <a:gd name="T61" fmla="*/ 20 h 31"/>
                    <a:gd name="T62" fmla="*/ 2 w 52"/>
                    <a:gd name="T63" fmla="*/ 19 h 31"/>
                    <a:gd name="T64" fmla="*/ 2 w 52"/>
                    <a:gd name="T65" fmla="*/ 18 h 31"/>
                    <a:gd name="T66" fmla="*/ 1 w 52"/>
                    <a:gd name="T67" fmla="*/ 17 h 31"/>
                    <a:gd name="T68" fmla="*/ 2 w 52"/>
                    <a:gd name="T69" fmla="*/ 17 h 31"/>
                    <a:gd name="T70" fmla="*/ 2 w 52"/>
                    <a:gd name="T71" fmla="*/ 16 h 31"/>
                    <a:gd name="T72" fmla="*/ 4 w 52"/>
                    <a:gd name="T73" fmla="*/ 16 h 31"/>
                    <a:gd name="T74" fmla="*/ 8 w 52"/>
                    <a:gd name="T75" fmla="*/ 16 h 31"/>
                    <a:gd name="T76" fmla="*/ 13 w 52"/>
                    <a:gd name="T77" fmla="*/ 17 h 31"/>
                    <a:gd name="T78" fmla="*/ 15 w 52"/>
                    <a:gd name="T79" fmla="*/ 17 h 31"/>
                    <a:gd name="T80" fmla="*/ 17 w 52"/>
                    <a:gd name="T81" fmla="*/ 17 h 31"/>
                    <a:gd name="T82" fmla="*/ 12 w 52"/>
                    <a:gd name="T83" fmla="*/ 15 h 31"/>
                    <a:gd name="T84" fmla="*/ 10 w 52"/>
                    <a:gd name="T85" fmla="*/ 14 h 31"/>
                    <a:gd name="T86" fmla="*/ 9 w 52"/>
                    <a:gd name="T87" fmla="*/ 13 h 31"/>
                    <a:gd name="T88" fmla="*/ 9 w 52"/>
                    <a:gd name="T89" fmla="*/ 12 h 31"/>
                    <a:gd name="T90" fmla="*/ 9 w 52"/>
                    <a:gd name="T91" fmla="*/ 11 h 31"/>
                    <a:gd name="T92" fmla="*/ 11 w 52"/>
                    <a:gd name="T93" fmla="*/ 10 h 31"/>
                    <a:gd name="T94" fmla="*/ 13 w 52"/>
                    <a:gd name="T95" fmla="*/ 10 h 31"/>
                    <a:gd name="T96" fmla="*/ 18 w 52"/>
                    <a:gd name="T97" fmla="*/ 12 h 31"/>
                    <a:gd name="T98" fmla="*/ 24 w 52"/>
                    <a:gd name="T99" fmla="*/ 13 h 31"/>
                    <a:gd name="T100" fmla="*/ 26 w 52"/>
                    <a:gd name="T101" fmla="*/ 13 h 31"/>
                    <a:gd name="T102" fmla="*/ 29 w 52"/>
                    <a:gd name="T103" fmla="*/ 12 h 31"/>
                    <a:gd name="T104" fmla="*/ 34 w 52"/>
                    <a:gd name="T105" fmla="*/ 11 h 31"/>
                    <a:gd name="T106" fmla="*/ 38 w 52"/>
                    <a:gd name="T107" fmla="*/ 9 h 31"/>
                    <a:gd name="T108" fmla="*/ 41 w 52"/>
                    <a:gd name="T109" fmla="*/ 6 h 31"/>
                    <a:gd name="T110" fmla="*/ 42 w 52"/>
                    <a:gd name="T111" fmla="*/ 5 h 31"/>
                    <a:gd name="T112" fmla="*/ 42 w 52"/>
                    <a:gd name="T113" fmla="*/ 4 h 31"/>
                    <a:gd name="T114" fmla="*/ 44 w 52"/>
                    <a:gd name="T115" fmla="*/ 1 h 31"/>
                    <a:gd name="T116" fmla="*/ 46 w 52"/>
                    <a:gd name="T117" fmla="*/ 0 h 31"/>
                    <a:gd name="T118" fmla="*/ 49 w 52"/>
                    <a:gd name="T119" fmla="*/ 0 h 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31">
                      <a:moveTo>
                        <a:pt x="49" y="0"/>
                      </a:moveTo>
                      <a:lnTo>
                        <a:pt x="50" y="0"/>
                      </a:lnTo>
                      <a:lnTo>
                        <a:pt x="51" y="2"/>
                      </a:lnTo>
                      <a:lnTo>
                        <a:pt x="52" y="4"/>
                      </a:lnTo>
                      <a:lnTo>
                        <a:pt x="51" y="6"/>
                      </a:lnTo>
                      <a:lnTo>
                        <a:pt x="50" y="12"/>
                      </a:lnTo>
                      <a:lnTo>
                        <a:pt x="48" y="15"/>
                      </a:lnTo>
                      <a:lnTo>
                        <a:pt x="46" y="17"/>
                      </a:lnTo>
                      <a:lnTo>
                        <a:pt x="44" y="20"/>
                      </a:lnTo>
                      <a:lnTo>
                        <a:pt x="41" y="23"/>
                      </a:lnTo>
                      <a:lnTo>
                        <a:pt x="37" y="25"/>
                      </a:lnTo>
                      <a:lnTo>
                        <a:pt x="32" y="27"/>
                      </a:lnTo>
                      <a:lnTo>
                        <a:pt x="27" y="29"/>
                      </a:lnTo>
                      <a:lnTo>
                        <a:pt x="22" y="31"/>
                      </a:lnTo>
                      <a:lnTo>
                        <a:pt x="16" y="31"/>
                      </a:lnTo>
                      <a:lnTo>
                        <a:pt x="9" y="30"/>
                      </a:lnTo>
                      <a:lnTo>
                        <a:pt x="4" y="29"/>
                      </a:lnTo>
                      <a:lnTo>
                        <a:pt x="1" y="27"/>
                      </a:lnTo>
                      <a:lnTo>
                        <a:pt x="0" y="26"/>
                      </a:lnTo>
                      <a:lnTo>
                        <a:pt x="0" y="25"/>
                      </a:lnTo>
                      <a:lnTo>
                        <a:pt x="0" y="24"/>
                      </a:lnTo>
                      <a:lnTo>
                        <a:pt x="1" y="23"/>
                      </a:lnTo>
                      <a:lnTo>
                        <a:pt x="2" y="23"/>
                      </a:lnTo>
                      <a:lnTo>
                        <a:pt x="4" y="23"/>
                      </a:lnTo>
                      <a:lnTo>
                        <a:pt x="7" y="23"/>
                      </a:lnTo>
                      <a:lnTo>
                        <a:pt x="12" y="24"/>
                      </a:lnTo>
                      <a:lnTo>
                        <a:pt x="15" y="24"/>
                      </a:lnTo>
                      <a:lnTo>
                        <a:pt x="18" y="24"/>
                      </a:lnTo>
                      <a:lnTo>
                        <a:pt x="15" y="23"/>
                      </a:lnTo>
                      <a:lnTo>
                        <a:pt x="10" y="22"/>
                      </a:lnTo>
                      <a:lnTo>
                        <a:pt x="4" y="20"/>
                      </a:lnTo>
                      <a:lnTo>
                        <a:pt x="2" y="19"/>
                      </a:lnTo>
                      <a:lnTo>
                        <a:pt x="2" y="18"/>
                      </a:lnTo>
                      <a:lnTo>
                        <a:pt x="1" y="17"/>
                      </a:lnTo>
                      <a:lnTo>
                        <a:pt x="2" y="17"/>
                      </a:lnTo>
                      <a:lnTo>
                        <a:pt x="2" y="16"/>
                      </a:lnTo>
                      <a:lnTo>
                        <a:pt x="4" y="16"/>
                      </a:lnTo>
                      <a:lnTo>
                        <a:pt x="8" y="16"/>
                      </a:lnTo>
                      <a:lnTo>
                        <a:pt x="13" y="17"/>
                      </a:lnTo>
                      <a:lnTo>
                        <a:pt x="15" y="17"/>
                      </a:lnTo>
                      <a:lnTo>
                        <a:pt x="17" y="17"/>
                      </a:lnTo>
                      <a:lnTo>
                        <a:pt x="12" y="15"/>
                      </a:lnTo>
                      <a:lnTo>
                        <a:pt x="10" y="14"/>
                      </a:lnTo>
                      <a:lnTo>
                        <a:pt x="9" y="13"/>
                      </a:lnTo>
                      <a:lnTo>
                        <a:pt x="9" y="12"/>
                      </a:lnTo>
                      <a:lnTo>
                        <a:pt x="9" y="11"/>
                      </a:lnTo>
                      <a:lnTo>
                        <a:pt x="11" y="10"/>
                      </a:lnTo>
                      <a:lnTo>
                        <a:pt x="13" y="10"/>
                      </a:lnTo>
                      <a:lnTo>
                        <a:pt x="18" y="12"/>
                      </a:lnTo>
                      <a:lnTo>
                        <a:pt x="24" y="13"/>
                      </a:lnTo>
                      <a:lnTo>
                        <a:pt x="26" y="13"/>
                      </a:lnTo>
                      <a:lnTo>
                        <a:pt x="29" y="12"/>
                      </a:lnTo>
                      <a:lnTo>
                        <a:pt x="34" y="11"/>
                      </a:lnTo>
                      <a:lnTo>
                        <a:pt x="38" y="9"/>
                      </a:lnTo>
                      <a:lnTo>
                        <a:pt x="41" y="6"/>
                      </a:lnTo>
                      <a:lnTo>
                        <a:pt x="42" y="5"/>
                      </a:lnTo>
                      <a:lnTo>
                        <a:pt x="42" y="4"/>
                      </a:lnTo>
                      <a:lnTo>
                        <a:pt x="44" y="1"/>
                      </a:lnTo>
                      <a:lnTo>
                        <a:pt x="46"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8" name="Freeform 68"/>
                <p:cNvSpPr/>
                <p:nvPr/>
              </p:nvSpPr>
              <p:spPr bwMode="auto">
                <a:xfrm>
                  <a:off x="1434" y="1057"/>
                  <a:ext cx="52" cy="31"/>
                </a:xfrm>
                <a:custGeom>
                  <a:avLst/>
                  <a:gdLst>
                    <a:gd name="T0" fmla="*/ 49 w 52"/>
                    <a:gd name="T1" fmla="*/ 0 h 31"/>
                    <a:gd name="T2" fmla="*/ 50 w 52"/>
                    <a:gd name="T3" fmla="*/ 0 h 31"/>
                    <a:gd name="T4" fmla="*/ 51 w 52"/>
                    <a:gd name="T5" fmla="*/ 2 h 31"/>
                    <a:gd name="T6" fmla="*/ 52 w 52"/>
                    <a:gd name="T7" fmla="*/ 4 h 31"/>
                    <a:gd name="T8" fmla="*/ 51 w 52"/>
                    <a:gd name="T9" fmla="*/ 6 h 31"/>
                    <a:gd name="T10" fmla="*/ 50 w 52"/>
                    <a:gd name="T11" fmla="*/ 12 h 31"/>
                    <a:gd name="T12" fmla="*/ 48 w 52"/>
                    <a:gd name="T13" fmla="*/ 15 h 31"/>
                    <a:gd name="T14" fmla="*/ 46 w 52"/>
                    <a:gd name="T15" fmla="*/ 17 h 31"/>
                    <a:gd name="T16" fmla="*/ 44 w 52"/>
                    <a:gd name="T17" fmla="*/ 20 h 31"/>
                    <a:gd name="T18" fmla="*/ 41 w 52"/>
                    <a:gd name="T19" fmla="*/ 23 h 31"/>
                    <a:gd name="T20" fmla="*/ 37 w 52"/>
                    <a:gd name="T21" fmla="*/ 25 h 31"/>
                    <a:gd name="T22" fmla="*/ 32 w 52"/>
                    <a:gd name="T23" fmla="*/ 27 h 31"/>
                    <a:gd name="T24" fmla="*/ 27 w 52"/>
                    <a:gd name="T25" fmla="*/ 29 h 31"/>
                    <a:gd name="T26" fmla="*/ 22 w 52"/>
                    <a:gd name="T27" fmla="*/ 31 h 31"/>
                    <a:gd name="T28" fmla="*/ 16 w 52"/>
                    <a:gd name="T29" fmla="*/ 31 h 31"/>
                    <a:gd name="T30" fmla="*/ 9 w 52"/>
                    <a:gd name="T31" fmla="*/ 30 h 31"/>
                    <a:gd name="T32" fmla="*/ 4 w 52"/>
                    <a:gd name="T33" fmla="*/ 29 h 31"/>
                    <a:gd name="T34" fmla="*/ 1 w 52"/>
                    <a:gd name="T35" fmla="*/ 27 h 31"/>
                    <a:gd name="T36" fmla="*/ 0 w 52"/>
                    <a:gd name="T37" fmla="*/ 26 h 31"/>
                    <a:gd name="T38" fmla="*/ 0 w 52"/>
                    <a:gd name="T39" fmla="*/ 25 h 31"/>
                    <a:gd name="T40" fmla="*/ 0 w 52"/>
                    <a:gd name="T41" fmla="*/ 24 h 31"/>
                    <a:gd name="T42" fmla="*/ 1 w 52"/>
                    <a:gd name="T43" fmla="*/ 23 h 31"/>
                    <a:gd name="T44" fmla="*/ 2 w 52"/>
                    <a:gd name="T45" fmla="*/ 23 h 31"/>
                    <a:gd name="T46" fmla="*/ 4 w 52"/>
                    <a:gd name="T47" fmla="*/ 23 h 31"/>
                    <a:gd name="T48" fmla="*/ 7 w 52"/>
                    <a:gd name="T49" fmla="*/ 23 h 31"/>
                    <a:gd name="T50" fmla="*/ 12 w 52"/>
                    <a:gd name="T51" fmla="*/ 24 h 31"/>
                    <a:gd name="T52" fmla="*/ 15 w 52"/>
                    <a:gd name="T53" fmla="*/ 24 h 31"/>
                    <a:gd name="T54" fmla="*/ 18 w 52"/>
                    <a:gd name="T55" fmla="*/ 24 h 31"/>
                    <a:gd name="T56" fmla="*/ 15 w 52"/>
                    <a:gd name="T57" fmla="*/ 23 h 31"/>
                    <a:gd name="T58" fmla="*/ 10 w 52"/>
                    <a:gd name="T59" fmla="*/ 22 h 31"/>
                    <a:gd name="T60" fmla="*/ 4 w 52"/>
                    <a:gd name="T61" fmla="*/ 20 h 31"/>
                    <a:gd name="T62" fmla="*/ 2 w 52"/>
                    <a:gd name="T63" fmla="*/ 19 h 31"/>
                    <a:gd name="T64" fmla="*/ 2 w 52"/>
                    <a:gd name="T65" fmla="*/ 18 h 31"/>
                    <a:gd name="T66" fmla="*/ 1 w 52"/>
                    <a:gd name="T67" fmla="*/ 17 h 31"/>
                    <a:gd name="T68" fmla="*/ 2 w 52"/>
                    <a:gd name="T69" fmla="*/ 17 h 31"/>
                    <a:gd name="T70" fmla="*/ 2 w 52"/>
                    <a:gd name="T71" fmla="*/ 16 h 31"/>
                    <a:gd name="T72" fmla="*/ 4 w 52"/>
                    <a:gd name="T73" fmla="*/ 16 h 31"/>
                    <a:gd name="T74" fmla="*/ 8 w 52"/>
                    <a:gd name="T75" fmla="*/ 16 h 31"/>
                    <a:gd name="T76" fmla="*/ 13 w 52"/>
                    <a:gd name="T77" fmla="*/ 17 h 31"/>
                    <a:gd name="T78" fmla="*/ 15 w 52"/>
                    <a:gd name="T79" fmla="*/ 17 h 31"/>
                    <a:gd name="T80" fmla="*/ 17 w 52"/>
                    <a:gd name="T81" fmla="*/ 17 h 31"/>
                    <a:gd name="T82" fmla="*/ 12 w 52"/>
                    <a:gd name="T83" fmla="*/ 15 h 31"/>
                    <a:gd name="T84" fmla="*/ 10 w 52"/>
                    <a:gd name="T85" fmla="*/ 14 h 31"/>
                    <a:gd name="T86" fmla="*/ 9 w 52"/>
                    <a:gd name="T87" fmla="*/ 13 h 31"/>
                    <a:gd name="T88" fmla="*/ 9 w 52"/>
                    <a:gd name="T89" fmla="*/ 12 h 31"/>
                    <a:gd name="T90" fmla="*/ 9 w 52"/>
                    <a:gd name="T91" fmla="*/ 11 h 31"/>
                    <a:gd name="T92" fmla="*/ 11 w 52"/>
                    <a:gd name="T93" fmla="*/ 10 h 31"/>
                    <a:gd name="T94" fmla="*/ 13 w 52"/>
                    <a:gd name="T95" fmla="*/ 10 h 31"/>
                    <a:gd name="T96" fmla="*/ 18 w 52"/>
                    <a:gd name="T97" fmla="*/ 12 h 31"/>
                    <a:gd name="T98" fmla="*/ 24 w 52"/>
                    <a:gd name="T99" fmla="*/ 13 h 31"/>
                    <a:gd name="T100" fmla="*/ 26 w 52"/>
                    <a:gd name="T101" fmla="*/ 13 h 31"/>
                    <a:gd name="T102" fmla="*/ 29 w 52"/>
                    <a:gd name="T103" fmla="*/ 12 h 31"/>
                    <a:gd name="T104" fmla="*/ 34 w 52"/>
                    <a:gd name="T105" fmla="*/ 11 h 31"/>
                    <a:gd name="T106" fmla="*/ 38 w 52"/>
                    <a:gd name="T107" fmla="*/ 9 h 31"/>
                    <a:gd name="T108" fmla="*/ 41 w 52"/>
                    <a:gd name="T109" fmla="*/ 6 h 31"/>
                    <a:gd name="T110" fmla="*/ 42 w 52"/>
                    <a:gd name="T111" fmla="*/ 5 h 31"/>
                    <a:gd name="T112" fmla="*/ 42 w 52"/>
                    <a:gd name="T113" fmla="*/ 4 h 31"/>
                    <a:gd name="T114" fmla="*/ 44 w 52"/>
                    <a:gd name="T115" fmla="*/ 1 h 31"/>
                    <a:gd name="T116" fmla="*/ 46 w 52"/>
                    <a:gd name="T117" fmla="*/ 0 h 31"/>
                    <a:gd name="T118" fmla="*/ 49 w 52"/>
                    <a:gd name="T119" fmla="*/ 0 h 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 h="31">
                      <a:moveTo>
                        <a:pt x="49" y="0"/>
                      </a:moveTo>
                      <a:lnTo>
                        <a:pt x="50" y="0"/>
                      </a:lnTo>
                      <a:lnTo>
                        <a:pt x="51" y="2"/>
                      </a:lnTo>
                      <a:lnTo>
                        <a:pt x="52" y="4"/>
                      </a:lnTo>
                      <a:lnTo>
                        <a:pt x="51" y="6"/>
                      </a:lnTo>
                      <a:lnTo>
                        <a:pt x="50" y="12"/>
                      </a:lnTo>
                      <a:lnTo>
                        <a:pt x="48" y="15"/>
                      </a:lnTo>
                      <a:lnTo>
                        <a:pt x="46" y="17"/>
                      </a:lnTo>
                      <a:lnTo>
                        <a:pt x="44" y="20"/>
                      </a:lnTo>
                      <a:lnTo>
                        <a:pt x="41" y="23"/>
                      </a:lnTo>
                      <a:lnTo>
                        <a:pt x="37" y="25"/>
                      </a:lnTo>
                      <a:lnTo>
                        <a:pt x="32" y="27"/>
                      </a:lnTo>
                      <a:lnTo>
                        <a:pt x="27" y="29"/>
                      </a:lnTo>
                      <a:lnTo>
                        <a:pt x="22" y="31"/>
                      </a:lnTo>
                      <a:lnTo>
                        <a:pt x="16" y="31"/>
                      </a:lnTo>
                      <a:lnTo>
                        <a:pt x="9" y="30"/>
                      </a:lnTo>
                      <a:lnTo>
                        <a:pt x="4" y="29"/>
                      </a:lnTo>
                      <a:lnTo>
                        <a:pt x="1" y="27"/>
                      </a:lnTo>
                      <a:lnTo>
                        <a:pt x="0" y="26"/>
                      </a:lnTo>
                      <a:lnTo>
                        <a:pt x="0" y="25"/>
                      </a:lnTo>
                      <a:lnTo>
                        <a:pt x="0" y="24"/>
                      </a:lnTo>
                      <a:lnTo>
                        <a:pt x="1" y="23"/>
                      </a:lnTo>
                      <a:lnTo>
                        <a:pt x="2" y="23"/>
                      </a:lnTo>
                      <a:lnTo>
                        <a:pt x="4" y="23"/>
                      </a:lnTo>
                      <a:lnTo>
                        <a:pt x="7" y="23"/>
                      </a:lnTo>
                      <a:lnTo>
                        <a:pt x="12" y="24"/>
                      </a:lnTo>
                      <a:lnTo>
                        <a:pt x="15" y="24"/>
                      </a:lnTo>
                      <a:lnTo>
                        <a:pt x="18" y="24"/>
                      </a:lnTo>
                      <a:lnTo>
                        <a:pt x="15" y="23"/>
                      </a:lnTo>
                      <a:lnTo>
                        <a:pt x="10" y="22"/>
                      </a:lnTo>
                      <a:lnTo>
                        <a:pt x="4" y="20"/>
                      </a:lnTo>
                      <a:lnTo>
                        <a:pt x="2" y="19"/>
                      </a:lnTo>
                      <a:lnTo>
                        <a:pt x="2" y="18"/>
                      </a:lnTo>
                      <a:lnTo>
                        <a:pt x="1" y="17"/>
                      </a:lnTo>
                      <a:lnTo>
                        <a:pt x="2" y="17"/>
                      </a:lnTo>
                      <a:lnTo>
                        <a:pt x="2" y="16"/>
                      </a:lnTo>
                      <a:lnTo>
                        <a:pt x="4" y="16"/>
                      </a:lnTo>
                      <a:lnTo>
                        <a:pt x="8" y="16"/>
                      </a:lnTo>
                      <a:lnTo>
                        <a:pt x="13" y="17"/>
                      </a:lnTo>
                      <a:lnTo>
                        <a:pt x="15" y="17"/>
                      </a:lnTo>
                      <a:lnTo>
                        <a:pt x="17" y="17"/>
                      </a:lnTo>
                      <a:lnTo>
                        <a:pt x="12" y="15"/>
                      </a:lnTo>
                      <a:lnTo>
                        <a:pt x="10" y="14"/>
                      </a:lnTo>
                      <a:lnTo>
                        <a:pt x="9" y="13"/>
                      </a:lnTo>
                      <a:lnTo>
                        <a:pt x="9" y="12"/>
                      </a:lnTo>
                      <a:lnTo>
                        <a:pt x="9" y="11"/>
                      </a:lnTo>
                      <a:lnTo>
                        <a:pt x="11" y="10"/>
                      </a:lnTo>
                      <a:lnTo>
                        <a:pt x="13" y="10"/>
                      </a:lnTo>
                      <a:lnTo>
                        <a:pt x="18" y="12"/>
                      </a:lnTo>
                      <a:lnTo>
                        <a:pt x="24" y="13"/>
                      </a:lnTo>
                      <a:lnTo>
                        <a:pt x="26" y="13"/>
                      </a:lnTo>
                      <a:lnTo>
                        <a:pt x="29" y="12"/>
                      </a:lnTo>
                      <a:lnTo>
                        <a:pt x="34" y="11"/>
                      </a:lnTo>
                      <a:lnTo>
                        <a:pt x="38" y="9"/>
                      </a:lnTo>
                      <a:lnTo>
                        <a:pt x="41" y="6"/>
                      </a:lnTo>
                      <a:lnTo>
                        <a:pt x="42" y="5"/>
                      </a:lnTo>
                      <a:lnTo>
                        <a:pt x="42" y="4"/>
                      </a:lnTo>
                      <a:lnTo>
                        <a:pt x="44" y="1"/>
                      </a:lnTo>
                      <a:lnTo>
                        <a:pt x="46" y="0"/>
                      </a:lnTo>
                      <a:lnTo>
                        <a:pt x="4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9" name="Freeform 69"/>
                <p:cNvSpPr/>
                <p:nvPr/>
              </p:nvSpPr>
              <p:spPr bwMode="auto">
                <a:xfrm>
                  <a:off x="1519" y="1032"/>
                  <a:ext cx="87" cy="168"/>
                </a:xfrm>
                <a:custGeom>
                  <a:avLst/>
                  <a:gdLst>
                    <a:gd name="T0" fmla="*/ 35 w 87"/>
                    <a:gd name="T1" fmla="*/ 0 h 168"/>
                    <a:gd name="T2" fmla="*/ 38 w 87"/>
                    <a:gd name="T3" fmla="*/ 8 h 168"/>
                    <a:gd name="T4" fmla="*/ 45 w 87"/>
                    <a:gd name="T5" fmla="*/ 28 h 168"/>
                    <a:gd name="T6" fmla="*/ 49 w 87"/>
                    <a:gd name="T7" fmla="*/ 42 h 168"/>
                    <a:gd name="T8" fmla="*/ 53 w 87"/>
                    <a:gd name="T9" fmla="*/ 56 h 168"/>
                    <a:gd name="T10" fmla="*/ 57 w 87"/>
                    <a:gd name="T11" fmla="*/ 72 h 168"/>
                    <a:gd name="T12" fmla="*/ 61 w 87"/>
                    <a:gd name="T13" fmla="*/ 87 h 168"/>
                    <a:gd name="T14" fmla="*/ 66 w 87"/>
                    <a:gd name="T15" fmla="*/ 114 h 168"/>
                    <a:gd name="T16" fmla="*/ 68 w 87"/>
                    <a:gd name="T17" fmla="*/ 124 h 168"/>
                    <a:gd name="T18" fmla="*/ 69 w 87"/>
                    <a:gd name="T19" fmla="*/ 132 h 168"/>
                    <a:gd name="T20" fmla="*/ 70 w 87"/>
                    <a:gd name="T21" fmla="*/ 139 h 168"/>
                    <a:gd name="T22" fmla="*/ 69 w 87"/>
                    <a:gd name="T23" fmla="*/ 144 h 168"/>
                    <a:gd name="T24" fmla="*/ 68 w 87"/>
                    <a:gd name="T25" fmla="*/ 148 h 168"/>
                    <a:gd name="T26" fmla="*/ 67 w 87"/>
                    <a:gd name="T27" fmla="*/ 149 h 168"/>
                    <a:gd name="T28" fmla="*/ 66 w 87"/>
                    <a:gd name="T29" fmla="*/ 150 h 168"/>
                    <a:gd name="T30" fmla="*/ 63 w 87"/>
                    <a:gd name="T31" fmla="*/ 151 h 168"/>
                    <a:gd name="T32" fmla="*/ 58 w 87"/>
                    <a:gd name="T33" fmla="*/ 152 h 168"/>
                    <a:gd name="T34" fmla="*/ 51 w 87"/>
                    <a:gd name="T35" fmla="*/ 153 h 168"/>
                    <a:gd name="T36" fmla="*/ 44 w 87"/>
                    <a:gd name="T37" fmla="*/ 153 h 168"/>
                    <a:gd name="T38" fmla="*/ 37 w 87"/>
                    <a:gd name="T39" fmla="*/ 153 h 168"/>
                    <a:gd name="T40" fmla="*/ 30 w 87"/>
                    <a:gd name="T41" fmla="*/ 152 h 168"/>
                    <a:gd name="T42" fmla="*/ 24 w 87"/>
                    <a:gd name="T43" fmla="*/ 150 h 168"/>
                    <a:gd name="T44" fmla="*/ 19 w 87"/>
                    <a:gd name="T45" fmla="*/ 148 h 168"/>
                    <a:gd name="T46" fmla="*/ 12 w 87"/>
                    <a:gd name="T47" fmla="*/ 145 h 168"/>
                    <a:gd name="T48" fmla="*/ 7 w 87"/>
                    <a:gd name="T49" fmla="*/ 143 h 168"/>
                    <a:gd name="T50" fmla="*/ 3 w 87"/>
                    <a:gd name="T51" fmla="*/ 142 h 168"/>
                    <a:gd name="T52" fmla="*/ 0 w 87"/>
                    <a:gd name="T53" fmla="*/ 143 h 168"/>
                    <a:gd name="T54" fmla="*/ 0 w 87"/>
                    <a:gd name="T55" fmla="*/ 144 h 168"/>
                    <a:gd name="T56" fmla="*/ 0 w 87"/>
                    <a:gd name="T57" fmla="*/ 145 h 168"/>
                    <a:gd name="T58" fmla="*/ 1 w 87"/>
                    <a:gd name="T59" fmla="*/ 146 h 168"/>
                    <a:gd name="T60" fmla="*/ 5 w 87"/>
                    <a:gd name="T61" fmla="*/ 148 h 168"/>
                    <a:gd name="T62" fmla="*/ 7 w 87"/>
                    <a:gd name="T63" fmla="*/ 150 h 168"/>
                    <a:gd name="T64" fmla="*/ 11 w 87"/>
                    <a:gd name="T65" fmla="*/ 152 h 168"/>
                    <a:gd name="T66" fmla="*/ 18 w 87"/>
                    <a:gd name="T67" fmla="*/ 156 h 168"/>
                    <a:gd name="T68" fmla="*/ 27 w 87"/>
                    <a:gd name="T69" fmla="*/ 160 h 168"/>
                    <a:gd name="T70" fmla="*/ 38 w 87"/>
                    <a:gd name="T71" fmla="*/ 164 h 168"/>
                    <a:gd name="T72" fmla="*/ 46 w 87"/>
                    <a:gd name="T73" fmla="*/ 166 h 168"/>
                    <a:gd name="T74" fmla="*/ 54 w 87"/>
                    <a:gd name="T75" fmla="*/ 168 h 168"/>
                    <a:gd name="T76" fmla="*/ 58 w 87"/>
                    <a:gd name="T77" fmla="*/ 168 h 168"/>
                    <a:gd name="T78" fmla="*/ 62 w 87"/>
                    <a:gd name="T79" fmla="*/ 168 h 168"/>
                    <a:gd name="T80" fmla="*/ 69 w 87"/>
                    <a:gd name="T81" fmla="*/ 167 h 168"/>
                    <a:gd name="T82" fmla="*/ 72 w 87"/>
                    <a:gd name="T83" fmla="*/ 167 h 168"/>
                    <a:gd name="T84" fmla="*/ 75 w 87"/>
                    <a:gd name="T85" fmla="*/ 165 h 168"/>
                    <a:gd name="T86" fmla="*/ 80 w 87"/>
                    <a:gd name="T87" fmla="*/ 162 h 168"/>
                    <a:gd name="T88" fmla="*/ 84 w 87"/>
                    <a:gd name="T89" fmla="*/ 157 h 168"/>
                    <a:gd name="T90" fmla="*/ 85 w 87"/>
                    <a:gd name="T91" fmla="*/ 154 h 168"/>
                    <a:gd name="T92" fmla="*/ 86 w 87"/>
                    <a:gd name="T93" fmla="*/ 151 h 168"/>
                    <a:gd name="T94" fmla="*/ 87 w 87"/>
                    <a:gd name="T95" fmla="*/ 147 h 168"/>
                    <a:gd name="T96" fmla="*/ 87 w 87"/>
                    <a:gd name="T97" fmla="*/ 143 h 168"/>
                    <a:gd name="T98" fmla="*/ 87 w 87"/>
                    <a:gd name="T99" fmla="*/ 139 h 168"/>
                    <a:gd name="T100" fmla="*/ 87 w 87"/>
                    <a:gd name="T101" fmla="*/ 135 h 168"/>
                    <a:gd name="T102" fmla="*/ 84 w 87"/>
                    <a:gd name="T103" fmla="*/ 123 h 168"/>
                    <a:gd name="T104" fmla="*/ 80 w 87"/>
                    <a:gd name="T105" fmla="*/ 107 h 168"/>
                    <a:gd name="T106" fmla="*/ 69 w 87"/>
                    <a:gd name="T107" fmla="*/ 69 h 168"/>
                    <a:gd name="T108" fmla="*/ 56 w 87"/>
                    <a:gd name="T109" fmla="*/ 30 h 168"/>
                    <a:gd name="T110" fmla="*/ 45 w 87"/>
                    <a:gd name="T111" fmla="*/ 0 h 168"/>
                    <a:gd name="T112" fmla="*/ 35 w 87"/>
                    <a:gd name="T113" fmla="*/ 0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168">
                      <a:moveTo>
                        <a:pt x="35" y="0"/>
                      </a:moveTo>
                      <a:lnTo>
                        <a:pt x="38" y="8"/>
                      </a:lnTo>
                      <a:lnTo>
                        <a:pt x="45" y="28"/>
                      </a:lnTo>
                      <a:lnTo>
                        <a:pt x="49" y="42"/>
                      </a:lnTo>
                      <a:lnTo>
                        <a:pt x="53" y="56"/>
                      </a:lnTo>
                      <a:lnTo>
                        <a:pt x="57" y="72"/>
                      </a:lnTo>
                      <a:lnTo>
                        <a:pt x="61" y="87"/>
                      </a:lnTo>
                      <a:lnTo>
                        <a:pt x="66" y="114"/>
                      </a:lnTo>
                      <a:lnTo>
                        <a:pt x="68" y="124"/>
                      </a:lnTo>
                      <a:lnTo>
                        <a:pt x="69" y="132"/>
                      </a:lnTo>
                      <a:lnTo>
                        <a:pt x="70" y="139"/>
                      </a:lnTo>
                      <a:lnTo>
                        <a:pt x="69" y="144"/>
                      </a:lnTo>
                      <a:lnTo>
                        <a:pt x="68" y="148"/>
                      </a:lnTo>
                      <a:lnTo>
                        <a:pt x="67" y="149"/>
                      </a:lnTo>
                      <a:lnTo>
                        <a:pt x="66" y="150"/>
                      </a:lnTo>
                      <a:lnTo>
                        <a:pt x="63" y="151"/>
                      </a:lnTo>
                      <a:lnTo>
                        <a:pt x="58" y="152"/>
                      </a:lnTo>
                      <a:lnTo>
                        <a:pt x="51" y="153"/>
                      </a:lnTo>
                      <a:lnTo>
                        <a:pt x="44" y="153"/>
                      </a:lnTo>
                      <a:lnTo>
                        <a:pt x="37" y="153"/>
                      </a:lnTo>
                      <a:lnTo>
                        <a:pt x="30" y="152"/>
                      </a:lnTo>
                      <a:lnTo>
                        <a:pt x="24" y="150"/>
                      </a:lnTo>
                      <a:lnTo>
                        <a:pt x="19" y="148"/>
                      </a:lnTo>
                      <a:lnTo>
                        <a:pt x="12" y="145"/>
                      </a:lnTo>
                      <a:lnTo>
                        <a:pt x="7" y="143"/>
                      </a:lnTo>
                      <a:lnTo>
                        <a:pt x="3" y="142"/>
                      </a:lnTo>
                      <a:lnTo>
                        <a:pt x="0" y="143"/>
                      </a:lnTo>
                      <a:lnTo>
                        <a:pt x="0" y="144"/>
                      </a:lnTo>
                      <a:lnTo>
                        <a:pt x="0" y="145"/>
                      </a:lnTo>
                      <a:lnTo>
                        <a:pt x="1" y="146"/>
                      </a:lnTo>
                      <a:lnTo>
                        <a:pt x="5" y="148"/>
                      </a:lnTo>
                      <a:lnTo>
                        <a:pt x="7" y="150"/>
                      </a:lnTo>
                      <a:lnTo>
                        <a:pt x="11" y="152"/>
                      </a:lnTo>
                      <a:lnTo>
                        <a:pt x="18" y="156"/>
                      </a:lnTo>
                      <a:lnTo>
                        <a:pt x="27" y="160"/>
                      </a:lnTo>
                      <a:lnTo>
                        <a:pt x="38" y="164"/>
                      </a:lnTo>
                      <a:lnTo>
                        <a:pt x="46" y="166"/>
                      </a:lnTo>
                      <a:lnTo>
                        <a:pt x="54" y="168"/>
                      </a:lnTo>
                      <a:lnTo>
                        <a:pt x="58" y="168"/>
                      </a:lnTo>
                      <a:lnTo>
                        <a:pt x="62" y="168"/>
                      </a:lnTo>
                      <a:lnTo>
                        <a:pt x="69" y="167"/>
                      </a:lnTo>
                      <a:lnTo>
                        <a:pt x="72" y="167"/>
                      </a:lnTo>
                      <a:lnTo>
                        <a:pt x="75" y="165"/>
                      </a:lnTo>
                      <a:lnTo>
                        <a:pt x="80" y="162"/>
                      </a:lnTo>
                      <a:lnTo>
                        <a:pt x="84" y="157"/>
                      </a:lnTo>
                      <a:lnTo>
                        <a:pt x="85" y="154"/>
                      </a:lnTo>
                      <a:lnTo>
                        <a:pt x="86" y="151"/>
                      </a:lnTo>
                      <a:lnTo>
                        <a:pt x="87" y="147"/>
                      </a:lnTo>
                      <a:lnTo>
                        <a:pt x="87" y="143"/>
                      </a:lnTo>
                      <a:lnTo>
                        <a:pt x="87" y="139"/>
                      </a:lnTo>
                      <a:lnTo>
                        <a:pt x="87" y="135"/>
                      </a:lnTo>
                      <a:lnTo>
                        <a:pt x="84" y="123"/>
                      </a:lnTo>
                      <a:lnTo>
                        <a:pt x="80" y="107"/>
                      </a:lnTo>
                      <a:lnTo>
                        <a:pt x="69" y="69"/>
                      </a:lnTo>
                      <a:lnTo>
                        <a:pt x="56" y="30"/>
                      </a:lnTo>
                      <a:lnTo>
                        <a:pt x="4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0" name="Freeform 70"/>
                <p:cNvSpPr/>
                <p:nvPr/>
              </p:nvSpPr>
              <p:spPr bwMode="auto">
                <a:xfrm>
                  <a:off x="1519" y="1032"/>
                  <a:ext cx="87" cy="168"/>
                </a:xfrm>
                <a:custGeom>
                  <a:avLst/>
                  <a:gdLst>
                    <a:gd name="T0" fmla="*/ 35 w 87"/>
                    <a:gd name="T1" fmla="*/ 0 h 168"/>
                    <a:gd name="T2" fmla="*/ 38 w 87"/>
                    <a:gd name="T3" fmla="*/ 8 h 168"/>
                    <a:gd name="T4" fmla="*/ 45 w 87"/>
                    <a:gd name="T5" fmla="*/ 28 h 168"/>
                    <a:gd name="T6" fmla="*/ 49 w 87"/>
                    <a:gd name="T7" fmla="*/ 42 h 168"/>
                    <a:gd name="T8" fmla="*/ 53 w 87"/>
                    <a:gd name="T9" fmla="*/ 56 h 168"/>
                    <a:gd name="T10" fmla="*/ 57 w 87"/>
                    <a:gd name="T11" fmla="*/ 72 h 168"/>
                    <a:gd name="T12" fmla="*/ 61 w 87"/>
                    <a:gd name="T13" fmla="*/ 87 h 168"/>
                    <a:gd name="T14" fmla="*/ 66 w 87"/>
                    <a:gd name="T15" fmla="*/ 114 h 168"/>
                    <a:gd name="T16" fmla="*/ 68 w 87"/>
                    <a:gd name="T17" fmla="*/ 124 h 168"/>
                    <a:gd name="T18" fmla="*/ 69 w 87"/>
                    <a:gd name="T19" fmla="*/ 132 h 168"/>
                    <a:gd name="T20" fmla="*/ 70 w 87"/>
                    <a:gd name="T21" fmla="*/ 139 h 168"/>
                    <a:gd name="T22" fmla="*/ 69 w 87"/>
                    <a:gd name="T23" fmla="*/ 144 h 168"/>
                    <a:gd name="T24" fmla="*/ 68 w 87"/>
                    <a:gd name="T25" fmla="*/ 148 h 168"/>
                    <a:gd name="T26" fmla="*/ 67 w 87"/>
                    <a:gd name="T27" fmla="*/ 149 h 168"/>
                    <a:gd name="T28" fmla="*/ 66 w 87"/>
                    <a:gd name="T29" fmla="*/ 150 h 168"/>
                    <a:gd name="T30" fmla="*/ 63 w 87"/>
                    <a:gd name="T31" fmla="*/ 151 h 168"/>
                    <a:gd name="T32" fmla="*/ 58 w 87"/>
                    <a:gd name="T33" fmla="*/ 152 h 168"/>
                    <a:gd name="T34" fmla="*/ 51 w 87"/>
                    <a:gd name="T35" fmla="*/ 153 h 168"/>
                    <a:gd name="T36" fmla="*/ 44 w 87"/>
                    <a:gd name="T37" fmla="*/ 153 h 168"/>
                    <a:gd name="T38" fmla="*/ 37 w 87"/>
                    <a:gd name="T39" fmla="*/ 153 h 168"/>
                    <a:gd name="T40" fmla="*/ 30 w 87"/>
                    <a:gd name="T41" fmla="*/ 152 h 168"/>
                    <a:gd name="T42" fmla="*/ 24 w 87"/>
                    <a:gd name="T43" fmla="*/ 150 h 168"/>
                    <a:gd name="T44" fmla="*/ 19 w 87"/>
                    <a:gd name="T45" fmla="*/ 148 h 168"/>
                    <a:gd name="T46" fmla="*/ 12 w 87"/>
                    <a:gd name="T47" fmla="*/ 145 h 168"/>
                    <a:gd name="T48" fmla="*/ 7 w 87"/>
                    <a:gd name="T49" fmla="*/ 143 h 168"/>
                    <a:gd name="T50" fmla="*/ 3 w 87"/>
                    <a:gd name="T51" fmla="*/ 142 h 168"/>
                    <a:gd name="T52" fmla="*/ 0 w 87"/>
                    <a:gd name="T53" fmla="*/ 143 h 168"/>
                    <a:gd name="T54" fmla="*/ 0 w 87"/>
                    <a:gd name="T55" fmla="*/ 144 h 168"/>
                    <a:gd name="T56" fmla="*/ 0 w 87"/>
                    <a:gd name="T57" fmla="*/ 145 h 168"/>
                    <a:gd name="T58" fmla="*/ 1 w 87"/>
                    <a:gd name="T59" fmla="*/ 146 h 168"/>
                    <a:gd name="T60" fmla="*/ 5 w 87"/>
                    <a:gd name="T61" fmla="*/ 148 h 168"/>
                    <a:gd name="T62" fmla="*/ 7 w 87"/>
                    <a:gd name="T63" fmla="*/ 150 h 168"/>
                    <a:gd name="T64" fmla="*/ 11 w 87"/>
                    <a:gd name="T65" fmla="*/ 152 h 168"/>
                    <a:gd name="T66" fmla="*/ 18 w 87"/>
                    <a:gd name="T67" fmla="*/ 156 h 168"/>
                    <a:gd name="T68" fmla="*/ 27 w 87"/>
                    <a:gd name="T69" fmla="*/ 160 h 168"/>
                    <a:gd name="T70" fmla="*/ 38 w 87"/>
                    <a:gd name="T71" fmla="*/ 164 h 168"/>
                    <a:gd name="T72" fmla="*/ 46 w 87"/>
                    <a:gd name="T73" fmla="*/ 166 h 168"/>
                    <a:gd name="T74" fmla="*/ 54 w 87"/>
                    <a:gd name="T75" fmla="*/ 168 h 168"/>
                    <a:gd name="T76" fmla="*/ 58 w 87"/>
                    <a:gd name="T77" fmla="*/ 168 h 168"/>
                    <a:gd name="T78" fmla="*/ 62 w 87"/>
                    <a:gd name="T79" fmla="*/ 168 h 168"/>
                    <a:gd name="T80" fmla="*/ 69 w 87"/>
                    <a:gd name="T81" fmla="*/ 167 h 168"/>
                    <a:gd name="T82" fmla="*/ 72 w 87"/>
                    <a:gd name="T83" fmla="*/ 167 h 168"/>
                    <a:gd name="T84" fmla="*/ 75 w 87"/>
                    <a:gd name="T85" fmla="*/ 165 h 168"/>
                    <a:gd name="T86" fmla="*/ 80 w 87"/>
                    <a:gd name="T87" fmla="*/ 162 h 168"/>
                    <a:gd name="T88" fmla="*/ 84 w 87"/>
                    <a:gd name="T89" fmla="*/ 157 h 168"/>
                    <a:gd name="T90" fmla="*/ 85 w 87"/>
                    <a:gd name="T91" fmla="*/ 154 h 168"/>
                    <a:gd name="T92" fmla="*/ 86 w 87"/>
                    <a:gd name="T93" fmla="*/ 151 h 168"/>
                    <a:gd name="T94" fmla="*/ 87 w 87"/>
                    <a:gd name="T95" fmla="*/ 147 h 168"/>
                    <a:gd name="T96" fmla="*/ 87 w 87"/>
                    <a:gd name="T97" fmla="*/ 143 h 168"/>
                    <a:gd name="T98" fmla="*/ 87 w 87"/>
                    <a:gd name="T99" fmla="*/ 139 h 168"/>
                    <a:gd name="T100" fmla="*/ 87 w 87"/>
                    <a:gd name="T101" fmla="*/ 135 h 168"/>
                    <a:gd name="T102" fmla="*/ 84 w 87"/>
                    <a:gd name="T103" fmla="*/ 123 h 168"/>
                    <a:gd name="T104" fmla="*/ 80 w 87"/>
                    <a:gd name="T105" fmla="*/ 107 h 168"/>
                    <a:gd name="T106" fmla="*/ 69 w 87"/>
                    <a:gd name="T107" fmla="*/ 69 h 168"/>
                    <a:gd name="T108" fmla="*/ 56 w 87"/>
                    <a:gd name="T109" fmla="*/ 30 h 168"/>
                    <a:gd name="T110" fmla="*/ 45 w 87"/>
                    <a:gd name="T111" fmla="*/ 0 h 168"/>
                    <a:gd name="T112" fmla="*/ 35 w 87"/>
                    <a:gd name="T113" fmla="*/ 0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168">
                      <a:moveTo>
                        <a:pt x="35" y="0"/>
                      </a:moveTo>
                      <a:lnTo>
                        <a:pt x="38" y="8"/>
                      </a:lnTo>
                      <a:lnTo>
                        <a:pt x="45" y="28"/>
                      </a:lnTo>
                      <a:lnTo>
                        <a:pt x="49" y="42"/>
                      </a:lnTo>
                      <a:lnTo>
                        <a:pt x="53" y="56"/>
                      </a:lnTo>
                      <a:lnTo>
                        <a:pt x="57" y="72"/>
                      </a:lnTo>
                      <a:lnTo>
                        <a:pt x="61" y="87"/>
                      </a:lnTo>
                      <a:lnTo>
                        <a:pt x="66" y="114"/>
                      </a:lnTo>
                      <a:lnTo>
                        <a:pt x="68" y="124"/>
                      </a:lnTo>
                      <a:lnTo>
                        <a:pt x="69" y="132"/>
                      </a:lnTo>
                      <a:lnTo>
                        <a:pt x="70" y="139"/>
                      </a:lnTo>
                      <a:lnTo>
                        <a:pt x="69" y="144"/>
                      </a:lnTo>
                      <a:lnTo>
                        <a:pt x="68" y="148"/>
                      </a:lnTo>
                      <a:lnTo>
                        <a:pt x="67" y="149"/>
                      </a:lnTo>
                      <a:lnTo>
                        <a:pt x="66" y="150"/>
                      </a:lnTo>
                      <a:lnTo>
                        <a:pt x="63" y="151"/>
                      </a:lnTo>
                      <a:lnTo>
                        <a:pt x="58" y="152"/>
                      </a:lnTo>
                      <a:lnTo>
                        <a:pt x="51" y="153"/>
                      </a:lnTo>
                      <a:lnTo>
                        <a:pt x="44" y="153"/>
                      </a:lnTo>
                      <a:lnTo>
                        <a:pt x="37" y="153"/>
                      </a:lnTo>
                      <a:lnTo>
                        <a:pt x="30" y="152"/>
                      </a:lnTo>
                      <a:lnTo>
                        <a:pt x="24" y="150"/>
                      </a:lnTo>
                      <a:lnTo>
                        <a:pt x="19" y="148"/>
                      </a:lnTo>
                      <a:lnTo>
                        <a:pt x="12" y="145"/>
                      </a:lnTo>
                      <a:lnTo>
                        <a:pt x="7" y="143"/>
                      </a:lnTo>
                      <a:lnTo>
                        <a:pt x="3" y="142"/>
                      </a:lnTo>
                      <a:lnTo>
                        <a:pt x="0" y="143"/>
                      </a:lnTo>
                      <a:lnTo>
                        <a:pt x="0" y="144"/>
                      </a:lnTo>
                      <a:lnTo>
                        <a:pt x="0" y="145"/>
                      </a:lnTo>
                      <a:lnTo>
                        <a:pt x="1" y="146"/>
                      </a:lnTo>
                      <a:lnTo>
                        <a:pt x="5" y="148"/>
                      </a:lnTo>
                      <a:lnTo>
                        <a:pt x="7" y="150"/>
                      </a:lnTo>
                      <a:lnTo>
                        <a:pt x="11" y="152"/>
                      </a:lnTo>
                      <a:lnTo>
                        <a:pt x="18" y="156"/>
                      </a:lnTo>
                      <a:lnTo>
                        <a:pt x="27" y="160"/>
                      </a:lnTo>
                      <a:lnTo>
                        <a:pt x="38" y="164"/>
                      </a:lnTo>
                      <a:lnTo>
                        <a:pt x="46" y="166"/>
                      </a:lnTo>
                      <a:lnTo>
                        <a:pt x="54" y="168"/>
                      </a:lnTo>
                      <a:lnTo>
                        <a:pt x="58" y="168"/>
                      </a:lnTo>
                      <a:lnTo>
                        <a:pt x="62" y="168"/>
                      </a:lnTo>
                      <a:lnTo>
                        <a:pt x="69" y="167"/>
                      </a:lnTo>
                      <a:lnTo>
                        <a:pt x="72" y="167"/>
                      </a:lnTo>
                      <a:lnTo>
                        <a:pt x="75" y="165"/>
                      </a:lnTo>
                      <a:lnTo>
                        <a:pt x="80" y="162"/>
                      </a:lnTo>
                      <a:lnTo>
                        <a:pt x="84" y="157"/>
                      </a:lnTo>
                      <a:lnTo>
                        <a:pt x="85" y="154"/>
                      </a:lnTo>
                      <a:lnTo>
                        <a:pt x="86" y="151"/>
                      </a:lnTo>
                      <a:lnTo>
                        <a:pt x="87" y="147"/>
                      </a:lnTo>
                      <a:lnTo>
                        <a:pt x="87" y="143"/>
                      </a:lnTo>
                      <a:lnTo>
                        <a:pt x="87" y="139"/>
                      </a:lnTo>
                      <a:lnTo>
                        <a:pt x="87" y="135"/>
                      </a:lnTo>
                      <a:lnTo>
                        <a:pt x="84" y="123"/>
                      </a:lnTo>
                      <a:lnTo>
                        <a:pt x="80" y="107"/>
                      </a:lnTo>
                      <a:lnTo>
                        <a:pt x="69" y="69"/>
                      </a:lnTo>
                      <a:lnTo>
                        <a:pt x="56" y="30"/>
                      </a:lnTo>
                      <a:lnTo>
                        <a:pt x="45" y="0"/>
                      </a:lnTo>
                      <a:lnTo>
                        <a:pt x="3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1" name="Freeform 71"/>
                <p:cNvSpPr/>
                <p:nvPr/>
              </p:nvSpPr>
              <p:spPr bwMode="auto">
                <a:xfrm>
                  <a:off x="1485" y="1127"/>
                  <a:ext cx="33" cy="47"/>
                </a:xfrm>
                <a:custGeom>
                  <a:avLst/>
                  <a:gdLst>
                    <a:gd name="T0" fmla="*/ 33 w 33"/>
                    <a:gd name="T1" fmla="*/ 2 h 47"/>
                    <a:gd name="T2" fmla="*/ 33 w 33"/>
                    <a:gd name="T3" fmla="*/ 3 h 47"/>
                    <a:gd name="T4" fmla="*/ 32 w 33"/>
                    <a:gd name="T5" fmla="*/ 3 h 47"/>
                    <a:gd name="T6" fmla="*/ 30 w 33"/>
                    <a:gd name="T7" fmla="*/ 5 h 47"/>
                    <a:gd name="T8" fmla="*/ 25 w 33"/>
                    <a:gd name="T9" fmla="*/ 7 h 47"/>
                    <a:gd name="T10" fmla="*/ 19 w 33"/>
                    <a:gd name="T11" fmla="*/ 10 h 47"/>
                    <a:gd name="T12" fmla="*/ 16 w 33"/>
                    <a:gd name="T13" fmla="*/ 12 h 47"/>
                    <a:gd name="T14" fmla="*/ 14 w 33"/>
                    <a:gd name="T15" fmla="*/ 15 h 47"/>
                    <a:gd name="T16" fmla="*/ 12 w 33"/>
                    <a:gd name="T17" fmla="*/ 22 h 47"/>
                    <a:gd name="T18" fmla="*/ 11 w 33"/>
                    <a:gd name="T19" fmla="*/ 26 h 47"/>
                    <a:gd name="T20" fmla="*/ 11 w 33"/>
                    <a:gd name="T21" fmla="*/ 29 h 47"/>
                    <a:gd name="T22" fmla="*/ 11 w 33"/>
                    <a:gd name="T23" fmla="*/ 32 h 47"/>
                    <a:gd name="T24" fmla="*/ 12 w 33"/>
                    <a:gd name="T25" fmla="*/ 34 h 47"/>
                    <a:gd name="T26" fmla="*/ 13 w 33"/>
                    <a:gd name="T27" fmla="*/ 37 h 47"/>
                    <a:gd name="T28" fmla="*/ 14 w 33"/>
                    <a:gd name="T29" fmla="*/ 38 h 47"/>
                    <a:gd name="T30" fmla="*/ 22 w 33"/>
                    <a:gd name="T31" fmla="*/ 43 h 47"/>
                    <a:gd name="T32" fmla="*/ 24 w 33"/>
                    <a:gd name="T33" fmla="*/ 44 h 47"/>
                    <a:gd name="T34" fmla="*/ 24 w 33"/>
                    <a:gd name="T35" fmla="*/ 45 h 47"/>
                    <a:gd name="T36" fmla="*/ 24 w 33"/>
                    <a:gd name="T37" fmla="*/ 46 h 47"/>
                    <a:gd name="T38" fmla="*/ 22 w 33"/>
                    <a:gd name="T39" fmla="*/ 47 h 47"/>
                    <a:gd name="T40" fmla="*/ 17 w 33"/>
                    <a:gd name="T41" fmla="*/ 46 h 47"/>
                    <a:gd name="T42" fmla="*/ 11 w 33"/>
                    <a:gd name="T43" fmla="*/ 44 h 47"/>
                    <a:gd name="T44" fmla="*/ 6 w 33"/>
                    <a:gd name="T45" fmla="*/ 42 h 47"/>
                    <a:gd name="T46" fmla="*/ 4 w 33"/>
                    <a:gd name="T47" fmla="*/ 41 h 47"/>
                    <a:gd name="T48" fmla="*/ 3 w 33"/>
                    <a:gd name="T49" fmla="*/ 38 h 47"/>
                    <a:gd name="T50" fmla="*/ 1 w 33"/>
                    <a:gd name="T51" fmla="*/ 34 h 47"/>
                    <a:gd name="T52" fmla="*/ 0 w 33"/>
                    <a:gd name="T53" fmla="*/ 30 h 47"/>
                    <a:gd name="T54" fmla="*/ 0 w 33"/>
                    <a:gd name="T55" fmla="*/ 25 h 47"/>
                    <a:gd name="T56" fmla="*/ 0 w 33"/>
                    <a:gd name="T57" fmla="*/ 21 h 47"/>
                    <a:gd name="T58" fmla="*/ 2 w 33"/>
                    <a:gd name="T59" fmla="*/ 16 h 47"/>
                    <a:gd name="T60" fmla="*/ 3 w 33"/>
                    <a:gd name="T61" fmla="*/ 14 h 47"/>
                    <a:gd name="T62" fmla="*/ 4 w 33"/>
                    <a:gd name="T63" fmla="*/ 12 h 47"/>
                    <a:gd name="T64" fmla="*/ 6 w 33"/>
                    <a:gd name="T65" fmla="*/ 9 h 47"/>
                    <a:gd name="T66" fmla="*/ 8 w 33"/>
                    <a:gd name="T67" fmla="*/ 8 h 47"/>
                    <a:gd name="T68" fmla="*/ 12 w 33"/>
                    <a:gd name="T69" fmla="*/ 4 h 47"/>
                    <a:gd name="T70" fmla="*/ 17 w 33"/>
                    <a:gd name="T71" fmla="*/ 2 h 47"/>
                    <a:gd name="T72" fmla="*/ 22 w 33"/>
                    <a:gd name="T73" fmla="*/ 1 h 47"/>
                    <a:gd name="T74" fmla="*/ 26 w 33"/>
                    <a:gd name="T75" fmla="*/ 0 h 47"/>
                    <a:gd name="T76" fmla="*/ 30 w 33"/>
                    <a:gd name="T77" fmla="*/ 0 h 47"/>
                    <a:gd name="T78" fmla="*/ 31 w 33"/>
                    <a:gd name="T79" fmla="*/ 0 h 47"/>
                    <a:gd name="T80" fmla="*/ 32 w 33"/>
                    <a:gd name="T81" fmla="*/ 0 h 47"/>
                    <a:gd name="T82" fmla="*/ 33 w 33"/>
                    <a:gd name="T83" fmla="*/ 1 h 47"/>
                    <a:gd name="T84" fmla="*/ 33 w 33"/>
                    <a:gd name="T85" fmla="*/ 2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47">
                      <a:moveTo>
                        <a:pt x="33" y="2"/>
                      </a:moveTo>
                      <a:lnTo>
                        <a:pt x="33" y="3"/>
                      </a:lnTo>
                      <a:lnTo>
                        <a:pt x="32" y="3"/>
                      </a:lnTo>
                      <a:lnTo>
                        <a:pt x="30" y="5"/>
                      </a:lnTo>
                      <a:lnTo>
                        <a:pt x="25" y="7"/>
                      </a:lnTo>
                      <a:lnTo>
                        <a:pt x="19" y="10"/>
                      </a:lnTo>
                      <a:lnTo>
                        <a:pt x="16" y="12"/>
                      </a:lnTo>
                      <a:lnTo>
                        <a:pt x="14" y="15"/>
                      </a:lnTo>
                      <a:lnTo>
                        <a:pt x="12" y="22"/>
                      </a:lnTo>
                      <a:lnTo>
                        <a:pt x="11" y="26"/>
                      </a:lnTo>
                      <a:lnTo>
                        <a:pt x="11" y="29"/>
                      </a:lnTo>
                      <a:lnTo>
                        <a:pt x="11" y="32"/>
                      </a:lnTo>
                      <a:lnTo>
                        <a:pt x="12" y="34"/>
                      </a:lnTo>
                      <a:lnTo>
                        <a:pt x="13" y="37"/>
                      </a:lnTo>
                      <a:lnTo>
                        <a:pt x="14" y="38"/>
                      </a:lnTo>
                      <a:lnTo>
                        <a:pt x="22" y="43"/>
                      </a:lnTo>
                      <a:lnTo>
                        <a:pt x="24" y="44"/>
                      </a:lnTo>
                      <a:lnTo>
                        <a:pt x="24" y="45"/>
                      </a:lnTo>
                      <a:lnTo>
                        <a:pt x="24" y="46"/>
                      </a:lnTo>
                      <a:lnTo>
                        <a:pt x="22" y="47"/>
                      </a:lnTo>
                      <a:lnTo>
                        <a:pt x="17" y="46"/>
                      </a:lnTo>
                      <a:lnTo>
                        <a:pt x="11" y="44"/>
                      </a:lnTo>
                      <a:lnTo>
                        <a:pt x="6" y="42"/>
                      </a:lnTo>
                      <a:lnTo>
                        <a:pt x="4" y="41"/>
                      </a:lnTo>
                      <a:lnTo>
                        <a:pt x="3" y="38"/>
                      </a:lnTo>
                      <a:lnTo>
                        <a:pt x="1" y="34"/>
                      </a:lnTo>
                      <a:lnTo>
                        <a:pt x="0" y="30"/>
                      </a:lnTo>
                      <a:lnTo>
                        <a:pt x="0" y="25"/>
                      </a:lnTo>
                      <a:lnTo>
                        <a:pt x="0" y="21"/>
                      </a:lnTo>
                      <a:lnTo>
                        <a:pt x="2" y="16"/>
                      </a:lnTo>
                      <a:lnTo>
                        <a:pt x="3" y="14"/>
                      </a:lnTo>
                      <a:lnTo>
                        <a:pt x="4" y="12"/>
                      </a:lnTo>
                      <a:lnTo>
                        <a:pt x="6" y="9"/>
                      </a:lnTo>
                      <a:lnTo>
                        <a:pt x="8" y="8"/>
                      </a:lnTo>
                      <a:lnTo>
                        <a:pt x="12" y="4"/>
                      </a:lnTo>
                      <a:lnTo>
                        <a:pt x="17" y="2"/>
                      </a:lnTo>
                      <a:lnTo>
                        <a:pt x="22" y="1"/>
                      </a:lnTo>
                      <a:lnTo>
                        <a:pt x="26" y="0"/>
                      </a:lnTo>
                      <a:lnTo>
                        <a:pt x="30" y="0"/>
                      </a:lnTo>
                      <a:lnTo>
                        <a:pt x="31" y="0"/>
                      </a:lnTo>
                      <a:lnTo>
                        <a:pt x="32" y="0"/>
                      </a:lnTo>
                      <a:lnTo>
                        <a:pt x="33" y="1"/>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2" name="Freeform 72"/>
                <p:cNvSpPr/>
                <p:nvPr/>
              </p:nvSpPr>
              <p:spPr bwMode="auto">
                <a:xfrm>
                  <a:off x="1485" y="1127"/>
                  <a:ext cx="33" cy="47"/>
                </a:xfrm>
                <a:custGeom>
                  <a:avLst/>
                  <a:gdLst>
                    <a:gd name="T0" fmla="*/ 33 w 33"/>
                    <a:gd name="T1" fmla="*/ 2 h 47"/>
                    <a:gd name="T2" fmla="*/ 33 w 33"/>
                    <a:gd name="T3" fmla="*/ 3 h 47"/>
                    <a:gd name="T4" fmla="*/ 32 w 33"/>
                    <a:gd name="T5" fmla="*/ 3 h 47"/>
                    <a:gd name="T6" fmla="*/ 30 w 33"/>
                    <a:gd name="T7" fmla="*/ 5 h 47"/>
                    <a:gd name="T8" fmla="*/ 25 w 33"/>
                    <a:gd name="T9" fmla="*/ 7 h 47"/>
                    <a:gd name="T10" fmla="*/ 19 w 33"/>
                    <a:gd name="T11" fmla="*/ 10 h 47"/>
                    <a:gd name="T12" fmla="*/ 16 w 33"/>
                    <a:gd name="T13" fmla="*/ 12 h 47"/>
                    <a:gd name="T14" fmla="*/ 14 w 33"/>
                    <a:gd name="T15" fmla="*/ 15 h 47"/>
                    <a:gd name="T16" fmla="*/ 12 w 33"/>
                    <a:gd name="T17" fmla="*/ 22 h 47"/>
                    <a:gd name="T18" fmla="*/ 11 w 33"/>
                    <a:gd name="T19" fmla="*/ 26 h 47"/>
                    <a:gd name="T20" fmla="*/ 11 w 33"/>
                    <a:gd name="T21" fmla="*/ 29 h 47"/>
                    <a:gd name="T22" fmla="*/ 11 w 33"/>
                    <a:gd name="T23" fmla="*/ 32 h 47"/>
                    <a:gd name="T24" fmla="*/ 12 w 33"/>
                    <a:gd name="T25" fmla="*/ 34 h 47"/>
                    <a:gd name="T26" fmla="*/ 13 w 33"/>
                    <a:gd name="T27" fmla="*/ 37 h 47"/>
                    <a:gd name="T28" fmla="*/ 14 w 33"/>
                    <a:gd name="T29" fmla="*/ 38 h 47"/>
                    <a:gd name="T30" fmla="*/ 22 w 33"/>
                    <a:gd name="T31" fmla="*/ 43 h 47"/>
                    <a:gd name="T32" fmla="*/ 24 w 33"/>
                    <a:gd name="T33" fmla="*/ 44 h 47"/>
                    <a:gd name="T34" fmla="*/ 24 w 33"/>
                    <a:gd name="T35" fmla="*/ 45 h 47"/>
                    <a:gd name="T36" fmla="*/ 24 w 33"/>
                    <a:gd name="T37" fmla="*/ 46 h 47"/>
                    <a:gd name="T38" fmla="*/ 22 w 33"/>
                    <a:gd name="T39" fmla="*/ 47 h 47"/>
                    <a:gd name="T40" fmla="*/ 17 w 33"/>
                    <a:gd name="T41" fmla="*/ 46 h 47"/>
                    <a:gd name="T42" fmla="*/ 11 w 33"/>
                    <a:gd name="T43" fmla="*/ 44 h 47"/>
                    <a:gd name="T44" fmla="*/ 6 w 33"/>
                    <a:gd name="T45" fmla="*/ 42 h 47"/>
                    <a:gd name="T46" fmla="*/ 4 w 33"/>
                    <a:gd name="T47" fmla="*/ 41 h 47"/>
                    <a:gd name="T48" fmla="*/ 3 w 33"/>
                    <a:gd name="T49" fmla="*/ 38 h 47"/>
                    <a:gd name="T50" fmla="*/ 1 w 33"/>
                    <a:gd name="T51" fmla="*/ 34 h 47"/>
                    <a:gd name="T52" fmla="*/ 0 w 33"/>
                    <a:gd name="T53" fmla="*/ 30 h 47"/>
                    <a:gd name="T54" fmla="*/ 0 w 33"/>
                    <a:gd name="T55" fmla="*/ 25 h 47"/>
                    <a:gd name="T56" fmla="*/ 0 w 33"/>
                    <a:gd name="T57" fmla="*/ 21 h 47"/>
                    <a:gd name="T58" fmla="*/ 2 w 33"/>
                    <a:gd name="T59" fmla="*/ 16 h 47"/>
                    <a:gd name="T60" fmla="*/ 3 w 33"/>
                    <a:gd name="T61" fmla="*/ 14 h 47"/>
                    <a:gd name="T62" fmla="*/ 4 w 33"/>
                    <a:gd name="T63" fmla="*/ 12 h 47"/>
                    <a:gd name="T64" fmla="*/ 6 w 33"/>
                    <a:gd name="T65" fmla="*/ 9 h 47"/>
                    <a:gd name="T66" fmla="*/ 8 w 33"/>
                    <a:gd name="T67" fmla="*/ 8 h 47"/>
                    <a:gd name="T68" fmla="*/ 12 w 33"/>
                    <a:gd name="T69" fmla="*/ 4 h 47"/>
                    <a:gd name="T70" fmla="*/ 17 w 33"/>
                    <a:gd name="T71" fmla="*/ 2 h 47"/>
                    <a:gd name="T72" fmla="*/ 22 w 33"/>
                    <a:gd name="T73" fmla="*/ 1 h 47"/>
                    <a:gd name="T74" fmla="*/ 26 w 33"/>
                    <a:gd name="T75" fmla="*/ 0 h 47"/>
                    <a:gd name="T76" fmla="*/ 30 w 33"/>
                    <a:gd name="T77" fmla="*/ 0 h 47"/>
                    <a:gd name="T78" fmla="*/ 31 w 33"/>
                    <a:gd name="T79" fmla="*/ 0 h 47"/>
                    <a:gd name="T80" fmla="*/ 32 w 33"/>
                    <a:gd name="T81" fmla="*/ 0 h 47"/>
                    <a:gd name="T82" fmla="*/ 33 w 33"/>
                    <a:gd name="T83" fmla="*/ 1 h 47"/>
                    <a:gd name="T84" fmla="*/ 33 w 33"/>
                    <a:gd name="T85" fmla="*/ 2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47">
                      <a:moveTo>
                        <a:pt x="33" y="2"/>
                      </a:moveTo>
                      <a:lnTo>
                        <a:pt x="33" y="3"/>
                      </a:lnTo>
                      <a:lnTo>
                        <a:pt x="32" y="3"/>
                      </a:lnTo>
                      <a:lnTo>
                        <a:pt x="30" y="5"/>
                      </a:lnTo>
                      <a:lnTo>
                        <a:pt x="25" y="7"/>
                      </a:lnTo>
                      <a:lnTo>
                        <a:pt x="19" y="10"/>
                      </a:lnTo>
                      <a:lnTo>
                        <a:pt x="16" y="12"/>
                      </a:lnTo>
                      <a:lnTo>
                        <a:pt x="14" y="15"/>
                      </a:lnTo>
                      <a:lnTo>
                        <a:pt x="12" y="22"/>
                      </a:lnTo>
                      <a:lnTo>
                        <a:pt x="11" y="26"/>
                      </a:lnTo>
                      <a:lnTo>
                        <a:pt x="11" y="29"/>
                      </a:lnTo>
                      <a:lnTo>
                        <a:pt x="11" y="32"/>
                      </a:lnTo>
                      <a:lnTo>
                        <a:pt x="12" y="34"/>
                      </a:lnTo>
                      <a:lnTo>
                        <a:pt x="13" y="37"/>
                      </a:lnTo>
                      <a:lnTo>
                        <a:pt x="14" y="38"/>
                      </a:lnTo>
                      <a:lnTo>
                        <a:pt x="22" y="43"/>
                      </a:lnTo>
                      <a:lnTo>
                        <a:pt x="24" y="44"/>
                      </a:lnTo>
                      <a:lnTo>
                        <a:pt x="24" y="45"/>
                      </a:lnTo>
                      <a:lnTo>
                        <a:pt x="24" y="46"/>
                      </a:lnTo>
                      <a:lnTo>
                        <a:pt x="22" y="47"/>
                      </a:lnTo>
                      <a:lnTo>
                        <a:pt x="17" y="46"/>
                      </a:lnTo>
                      <a:lnTo>
                        <a:pt x="11" y="44"/>
                      </a:lnTo>
                      <a:lnTo>
                        <a:pt x="6" y="42"/>
                      </a:lnTo>
                      <a:lnTo>
                        <a:pt x="4" y="41"/>
                      </a:lnTo>
                      <a:lnTo>
                        <a:pt x="3" y="38"/>
                      </a:lnTo>
                      <a:lnTo>
                        <a:pt x="1" y="34"/>
                      </a:lnTo>
                      <a:lnTo>
                        <a:pt x="0" y="30"/>
                      </a:lnTo>
                      <a:lnTo>
                        <a:pt x="0" y="25"/>
                      </a:lnTo>
                      <a:lnTo>
                        <a:pt x="0" y="21"/>
                      </a:lnTo>
                      <a:lnTo>
                        <a:pt x="2" y="16"/>
                      </a:lnTo>
                      <a:lnTo>
                        <a:pt x="3" y="14"/>
                      </a:lnTo>
                      <a:lnTo>
                        <a:pt x="4" y="12"/>
                      </a:lnTo>
                      <a:lnTo>
                        <a:pt x="6" y="9"/>
                      </a:lnTo>
                      <a:lnTo>
                        <a:pt x="8" y="8"/>
                      </a:lnTo>
                      <a:lnTo>
                        <a:pt x="12" y="4"/>
                      </a:lnTo>
                      <a:lnTo>
                        <a:pt x="17" y="2"/>
                      </a:lnTo>
                      <a:lnTo>
                        <a:pt x="22" y="1"/>
                      </a:lnTo>
                      <a:lnTo>
                        <a:pt x="26" y="0"/>
                      </a:lnTo>
                      <a:lnTo>
                        <a:pt x="30" y="0"/>
                      </a:lnTo>
                      <a:lnTo>
                        <a:pt x="31" y="0"/>
                      </a:lnTo>
                      <a:lnTo>
                        <a:pt x="32" y="0"/>
                      </a:lnTo>
                      <a:lnTo>
                        <a:pt x="33" y="1"/>
                      </a:lnTo>
                      <a:lnTo>
                        <a:pt x="33"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3" name="Freeform 73"/>
                <p:cNvSpPr/>
                <p:nvPr/>
              </p:nvSpPr>
              <p:spPr bwMode="auto">
                <a:xfrm>
                  <a:off x="1447" y="1169"/>
                  <a:ext cx="49" cy="76"/>
                </a:xfrm>
                <a:custGeom>
                  <a:avLst/>
                  <a:gdLst>
                    <a:gd name="T0" fmla="*/ 41 w 49"/>
                    <a:gd name="T1" fmla="*/ 2 h 76"/>
                    <a:gd name="T2" fmla="*/ 45 w 49"/>
                    <a:gd name="T3" fmla="*/ 5 h 76"/>
                    <a:gd name="T4" fmla="*/ 48 w 49"/>
                    <a:gd name="T5" fmla="*/ 7 h 76"/>
                    <a:gd name="T6" fmla="*/ 49 w 49"/>
                    <a:gd name="T7" fmla="*/ 8 h 76"/>
                    <a:gd name="T8" fmla="*/ 49 w 49"/>
                    <a:gd name="T9" fmla="*/ 10 h 76"/>
                    <a:gd name="T10" fmla="*/ 49 w 49"/>
                    <a:gd name="T11" fmla="*/ 11 h 76"/>
                    <a:gd name="T12" fmla="*/ 47 w 49"/>
                    <a:gd name="T13" fmla="*/ 13 h 76"/>
                    <a:gd name="T14" fmla="*/ 45 w 49"/>
                    <a:gd name="T15" fmla="*/ 14 h 76"/>
                    <a:gd name="T16" fmla="*/ 43 w 49"/>
                    <a:gd name="T17" fmla="*/ 16 h 76"/>
                    <a:gd name="T18" fmla="*/ 35 w 49"/>
                    <a:gd name="T19" fmla="*/ 19 h 76"/>
                    <a:gd name="T20" fmla="*/ 31 w 49"/>
                    <a:gd name="T21" fmla="*/ 22 h 76"/>
                    <a:gd name="T22" fmla="*/ 27 w 49"/>
                    <a:gd name="T23" fmla="*/ 26 h 76"/>
                    <a:gd name="T24" fmla="*/ 23 w 49"/>
                    <a:gd name="T25" fmla="*/ 31 h 76"/>
                    <a:gd name="T26" fmla="*/ 21 w 49"/>
                    <a:gd name="T27" fmla="*/ 34 h 76"/>
                    <a:gd name="T28" fmla="*/ 19 w 49"/>
                    <a:gd name="T29" fmla="*/ 37 h 76"/>
                    <a:gd name="T30" fmla="*/ 15 w 49"/>
                    <a:gd name="T31" fmla="*/ 44 h 76"/>
                    <a:gd name="T32" fmla="*/ 12 w 49"/>
                    <a:gd name="T33" fmla="*/ 51 h 76"/>
                    <a:gd name="T34" fmla="*/ 7 w 49"/>
                    <a:gd name="T35" fmla="*/ 63 h 76"/>
                    <a:gd name="T36" fmla="*/ 4 w 49"/>
                    <a:gd name="T37" fmla="*/ 72 h 76"/>
                    <a:gd name="T38" fmla="*/ 2 w 49"/>
                    <a:gd name="T39" fmla="*/ 75 h 76"/>
                    <a:gd name="T40" fmla="*/ 1 w 49"/>
                    <a:gd name="T41" fmla="*/ 76 h 76"/>
                    <a:gd name="T42" fmla="*/ 0 w 49"/>
                    <a:gd name="T43" fmla="*/ 75 h 76"/>
                    <a:gd name="T44" fmla="*/ 0 w 49"/>
                    <a:gd name="T45" fmla="*/ 72 h 76"/>
                    <a:gd name="T46" fmla="*/ 0 w 49"/>
                    <a:gd name="T47" fmla="*/ 68 h 76"/>
                    <a:gd name="T48" fmla="*/ 1 w 49"/>
                    <a:gd name="T49" fmla="*/ 63 h 76"/>
                    <a:gd name="T50" fmla="*/ 5 w 49"/>
                    <a:gd name="T51" fmla="*/ 50 h 76"/>
                    <a:gd name="T52" fmla="*/ 7 w 49"/>
                    <a:gd name="T53" fmla="*/ 44 h 76"/>
                    <a:gd name="T54" fmla="*/ 10 w 49"/>
                    <a:gd name="T55" fmla="*/ 38 h 76"/>
                    <a:gd name="T56" fmla="*/ 14 w 49"/>
                    <a:gd name="T57" fmla="*/ 27 h 76"/>
                    <a:gd name="T58" fmla="*/ 19 w 49"/>
                    <a:gd name="T59" fmla="*/ 17 h 76"/>
                    <a:gd name="T60" fmla="*/ 24 w 49"/>
                    <a:gd name="T61" fmla="*/ 10 h 76"/>
                    <a:gd name="T62" fmla="*/ 28 w 49"/>
                    <a:gd name="T63" fmla="*/ 5 h 76"/>
                    <a:gd name="T64" fmla="*/ 32 w 49"/>
                    <a:gd name="T65" fmla="*/ 2 h 76"/>
                    <a:gd name="T66" fmla="*/ 35 w 49"/>
                    <a:gd name="T67" fmla="*/ 0 h 76"/>
                    <a:gd name="T68" fmla="*/ 36 w 49"/>
                    <a:gd name="T69" fmla="*/ 0 h 76"/>
                    <a:gd name="T70" fmla="*/ 37 w 49"/>
                    <a:gd name="T71" fmla="*/ 0 h 76"/>
                    <a:gd name="T72" fmla="*/ 39 w 49"/>
                    <a:gd name="T73" fmla="*/ 0 h 76"/>
                    <a:gd name="T74" fmla="*/ 41 w 49"/>
                    <a:gd name="T75" fmla="*/ 2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 h="76">
                      <a:moveTo>
                        <a:pt x="41" y="2"/>
                      </a:moveTo>
                      <a:lnTo>
                        <a:pt x="45" y="5"/>
                      </a:lnTo>
                      <a:lnTo>
                        <a:pt x="48" y="7"/>
                      </a:lnTo>
                      <a:lnTo>
                        <a:pt x="49" y="8"/>
                      </a:lnTo>
                      <a:lnTo>
                        <a:pt x="49" y="10"/>
                      </a:lnTo>
                      <a:lnTo>
                        <a:pt x="49" y="11"/>
                      </a:lnTo>
                      <a:lnTo>
                        <a:pt x="47" y="13"/>
                      </a:lnTo>
                      <a:lnTo>
                        <a:pt x="45" y="14"/>
                      </a:lnTo>
                      <a:lnTo>
                        <a:pt x="43" y="16"/>
                      </a:lnTo>
                      <a:lnTo>
                        <a:pt x="35" y="19"/>
                      </a:lnTo>
                      <a:lnTo>
                        <a:pt x="31" y="22"/>
                      </a:lnTo>
                      <a:lnTo>
                        <a:pt x="27" y="26"/>
                      </a:lnTo>
                      <a:lnTo>
                        <a:pt x="23" y="31"/>
                      </a:lnTo>
                      <a:lnTo>
                        <a:pt x="21" y="34"/>
                      </a:lnTo>
                      <a:lnTo>
                        <a:pt x="19" y="37"/>
                      </a:lnTo>
                      <a:lnTo>
                        <a:pt x="15" y="44"/>
                      </a:lnTo>
                      <a:lnTo>
                        <a:pt x="12" y="51"/>
                      </a:lnTo>
                      <a:lnTo>
                        <a:pt x="7" y="63"/>
                      </a:lnTo>
                      <a:lnTo>
                        <a:pt x="4" y="72"/>
                      </a:lnTo>
                      <a:lnTo>
                        <a:pt x="2" y="75"/>
                      </a:lnTo>
                      <a:lnTo>
                        <a:pt x="1" y="76"/>
                      </a:lnTo>
                      <a:lnTo>
                        <a:pt x="0" y="75"/>
                      </a:lnTo>
                      <a:lnTo>
                        <a:pt x="0" y="72"/>
                      </a:lnTo>
                      <a:lnTo>
                        <a:pt x="0" y="68"/>
                      </a:lnTo>
                      <a:lnTo>
                        <a:pt x="1" y="63"/>
                      </a:lnTo>
                      <a:lnTo>
                        <a:pt x="5" y="50"/>
                      </a:lnTo>
                      <a:lnTo>
                        <a:pt x="7" y="44"/>
                      </a:lnTo>
                      <a:lnTo>
                        <a:pt x="10" y="38"/>
                      </a:lnTo>
                      <a:lnTo>
                        <a:pt x="14" y="27"/>
                      </a:lnTo>
                      <a:lnTo>
                        <a:pt x="19" y="17"/>
                      </a:lnTo>
                      <a:lnTo>
                        <a:pt x="24" y="10"/>
                      </a:lnTo>
                      <a:lnTo>
                        <a:pt x="28" y="5"/>
                      </a:lnTo>
                      <a:lnTo>
                        <a:pt x="32" y="2"/>
                      </a:lnTo>
                      <a:lnTo>
                        <a:pt x="35" y="0"/>
                      </a:lnTo>
                      <a:lnTo>
                        <a:pt x="36" y="0"/>
                      </a:lnTo>
                      <a:lnTo>
                        <a:pt x="37" y="0"/>
                      </a:lnTo>
                      <a:lnTo>
                        <a:pt x="39" y="0"/>
                      </a:lnTo>
                      <a:lnTo>
                        <a:pt x="4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4" name="Freeform 74"/>
                <p:cNvSpPr/>
                <p:nvPr/>
              </p:nvSpPr>
              <p:spPr bwMode="auto">
                <a:xfrm>
                  <a:off x="1447" y="1169"/>
                  <a:ext cx="49" cy="76"/>
                </a:xfrm>
                <a:custGeom>
                  <a:avLst/>
                  <a:gdLst>
                    <a:gd name="T0" fmla="*/ 41 w 49"/>
                    <a:gd name="T1" fmla="*/ 2 h 76"/>
                    <a:gd name="T2" fmla="*/ 45 w 49"/>
                    <a:gd name="T3" fmla="*/ 5 h 76"/>
                    <a:gd name="T4" fmla="*/ 48 w 49"/>
                    <a:gd name="T5" fmla="*/ 7 h 76"/>
                    <a:gd name="T6" fmla="*/ 49 w 49"/>
                    <a:gd name="T7" fmla="*/ 8 h 76"/>
                    <a:gd name="T8" fmla="*/ 49 w 49"/>
                    <a:gd name="T9" fmla="*/ 10 h 76"/>
                    <a:gd name="T10" fmla="*/ 49 w 49"/>
                    <a:gd name="T11" fmla="*/ 11 h 76"/>
                    <a:gd name="T12" fmla="*/ 47 w 49"/>
                    <a:gd name="T13" fmla="*/ 13 h 76"/>
                    <a:gd name="T14" fmla="*/ 45 w 49"/>
                    <a:gd name="T15" fmla="*/ 14 h 76"/>
                    <a:gd name="T16" fmla="*/ 43 w 49"/>
                    <a:gd name="T17" fmla="*/ 16 h 76"/>
                    <a:gd name="T18" fmla="*/ 35 w 49"/>
                    <a:gd name="T19" fmla="*/ 19 h 76"/>
                    <a:gd name="T20" fmla="*/ 31 w 49"/>
                    <a:gd name="T21" fmla="*/ 22 h 76"/>
                    <a:gd name="T22" fmla="*/ 27 w 49"/>
                    <a:gd name="T23" fmla="*/ 26 h 76"/>
                    <a:gd name="T24" fmla="*/ 23 w 49"/>
                    <a:gd name="T25" fmla="*/ 31 h 76"/>
                    <a:gd name="T26" fmla="*/ 21 w 49"/>
                    <a:gd name="T27" fmla="*/ 34 h 76"/>
                    <a:gd name="T28" fmla="*/ 19 w 49"/>
                    <a:gd name="T29" fmla="*/ 37 h 76"/>
                    <a:gd name="T30" fmla="*/ 15 w 49"/>
                    <a:gd name="T31" fmla="*/ 44 h 76"/>
                    <a:gd name="T32" fmla="*/ 12 w 49"/>
                    <a:gd name="T33" fmla="*/ 51 h 76"/>
                    <a:gd name="T34" fmla="*/ 7 w 49"/>
                    <a:gd name="T35" fmla="*/ 63 h 76"/>
                    <a:gd name="T36" fmla="*/ 4 w 49"/>
                    <a:gd name="T37" fmla="*/ 72 h 76"/>
                    <a:gd name="T38" fmla="*/ 2 w 49"/>
                    <a:gd name="T39" fmla="*/ 75 h 76"/>
                    <a:gd name="T40" fmla="*/ 1 w 49"/>
                    <a:gd name="T41" fmla="*/ 76 h 76"/>
                    <a:gd name="T42" fmla="*/ 0 w 49"/>
                    <a:gd name="T43" fmla="*/ 75 h 76"/>
                    <a:gd name="T44" fmla="*/ 0 w 49"/>
                    <a:gd name="T45" fmla="*/ 72 h 76"/>
                    <a:gd name="T46" fmla="*/ 0 w 49"/>
                    <a:gd name="T47" fmla="*/ 68 h 76"/>
                    <a:gd name="T48" fmla="*/ 1 w 49"/>
                    <a:gd name="T49" fmla="*/ 63 h 76"/>
                    <a:gd name="T50" fmla="*/ 5 w 49"/>
                    <a:gd name="T51" fmla="*/ 50 h 76"/>
                    <a:gd name="T52" fmla="*/ 7 w 49"/>
                    <a:gd name="T53" fmla="*/ 44 h 76"/>
                    <a:gd name="T54" fmla="*/ 10 w 49"/>
                    <a:gd name="T55" fmla="*/ 38 h 76"/>
                    <a:gd name="T56" fmla="*/ 14 w 49"/>
                    <a:gd name="T57" fmla="*/ 27 h 76"/>
                    <a:gd name="T58" fmla="*/ 19 w 49"/>
                    <a:gd name="T59" fmla="*/ 17 h 76"/>
                    <a:gd name="T60" fmla="*/ 24 w 49"/>
                    <a:gd name="T61" fmla="*/ 10 h 76"/>
                    <a:gd name="T62" fmla="*/ 28 w 49"/>
                    <a:gd name="T63" fmla="*/ 5 h 76"/>
                    <a:gd name="T64" fmla="*/ 32 w 49"/>
                    <a:gd name="T65" fmla="*/ 2 h 76"/>
                    <a:gd name="T66" fmla="*/ 35 w 49"/>
                    <a:gd name="T67" fmla="*/ 0 h 76"/>
                    <a:gd name="T68" fmla="*/ 36 w 49"/>
                    <a:gd name="T69" fmla="*/ 0 h 76"/>
                    <a:gd name="T70" fmla="*/ 37 w 49"/>
                    <a:gd name="T71" fmla="*/ 0 h 76"/>
                    <a:gd name="T72" fmla="*/ 39 w 49"/>
                    <a:gd name="T73" fmla="*/ 0 h 76"/>
                    <a:gd name="T74" fmla="*/ 41 w 49"/>
                    <a:gd name="T75" fmla="*/ 2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 h="76">
                      <a:moveTo>
                        <a:pt x="41" y="2"/>
                      </a:moveTo>
                      <a:lnTo>
                        <a:pt x="45" y="5"/>
                      </a:lnTo>
                      <a:lnTo>
                        <a:pt x="48" y="7"/>
                      </a:lnTo>
                      <a:lnTo>
                        <a:pt x="49" y="8"/>
                      </a:lnTo>
                      <a:lnTo>
                        <a:pt x="49" y="10"/>
                      </a:lnTo>
                      <a:lnTo>
                        <a:pt x="49" y="11"/>
                      </a:lnTo>
                      <a:lnTo>
                        <a:pt x="47" y="13"/>
                      </a:lnTo>
                      <a:lnTo>
                        <a:pt x="45" y="14"/>
                      </a:lnTo>
                      <a:lnTo>
                        <a:pt x="43" y="16"/>
                      </a:lnTo>
                      <a:lnTo>
                        <a:pt x="35" y="19"/>
                      </a:lnTo>
                      <a:lnTo>
                        <a:pt x="31" y="22"/>
                      </a:lnTo>
                      <a:lnTo>
                        <a:pt x="27" y="26"/>
                      </a:lnTo>
                      <a:lnTo>
                        <a:pt x="23" y="31"/>
                      </a:lnTo>
                      <a:lnTo>
                        <a:pt x="21" y="34"/>
                      </a:lnTo>
                      <a:lnTo>
                        <a:pt x="19" y="37"/>
                      </a:lnTo>
                      <a:lnTo>
                        <a:pt x="15" y="44"/>
                      </a:lnTo>
                      <a:lnTo>
                        <a:pt x="12" y="51"/>
                      </a:lnTo>
                      <a:lnTo>
                        <a:pt x="7" y="63"/>
                      </a:lnTo>
                      <a:lnTo>
                        <a:pt x="4" y="72"/>
                      </a:lnTo>
                      <a:lnTo>
                        <a:pt x="2" y="75"/>
                      </a:lnTo>
                      <a:lnTo>
                        <a:pt x="1" y="76"/>
                      </a:lnTo>
                      <a:lnTo>
                        <a:pt x="0" y="75"/>
                      </a:lnTo>
                      <a:lnTo>
                        <a:pt x="0" y="72"/>
                      </a:lnTo>
                      <a:lnTo>
                        <a:pt x="0" y="68"/>
                      </a:lnTo>
                      <a:lnTo>
                        <a:pt x="1" y="63"/>
                      </a:lnTo>
                      <a:lnTo>
                        <a:pt x="5" y="50"/>
                      </a:lnTo>
                      <a:lnTo>
                        <a:pt x="7" y="44"/>
                      </a:lnTo>
                      <a:lnTo>
                        <a:pt x="10" y="38"/>
                      </a:lnTo>
                      <a:lnTo>
                        <a:pt x="14" y="27"/>
                      </a:lnTo>
                      <a:lnTo>
                        <a:pt x="19" y="17"/>
                      </a:lnTo>
                      <a:lnTo>
                        <a:pt x="24" y="10"/>
                      </a:lnTo>
                      <a:lnTo>
                        <a:pt x="28" y="5"/>
                      </a:lnTo>
                      <a:lnTo>
                        <a:pt x="32" y="2"/>
                      </a:lnTo>
                      <a:lnTo>
                        <a:pt x="35" y="0"/>
                      </a:lnTo>
                      <a:lnTo>
                        <a:pt x="36" y="0"/>
                      </a:lnTo>
                      <a:lnTo>
                        <a:pt x="37" y="0"/>
                      </a:lnTo>
                      <a:lnTo>
                        <a:pt x="39" y="0"/>
                      </a:lnTo>
                      <a:lnTo>
                        <a:pt x="4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5" name="Freeform 75"/>
                <p:cNvSpPr/>
                <p:nvPr/>
              </p:nvSpPr>
              <p:spPr bwMode="auto">
                <a:xfrm>
                  <a:off x="1465" y="1189"/>
                  <a:ext cx="129" cy="72"/>
                </a:xfrm>
                <a:custGeom>
                  <a:avLst/>
                  <a:gdLst>
                    <a:gd name="T0" fmla="*/ 1 w 129"/>
                    <a:gd name="T1" fmla="*/ 8 h 72"/>
                    <a:gd name="T2" fmla="*/ 6 w 129"/>
                    <a:gd name="T3" fmla="*/ 13 h 72"/>
                    <a:gd name="T4" fmla="*/ 14 w 129"/>
                    <a:gd name="T5" fmla="*/ 19 h 72"/>
                    <a:gd name="T6" fmla="*/ 27 w 129"/>
                    <a:gd name="T7" fmla="*/ 25 h 72"/>
                    <a:gd name="T8" fmla="*/ 41 w 129"/>
                    <a:gd name="T9" fmla="*/ 30 h 72"/>
                    <a:gd name="T10" fmla="*/ 63 w 129"/>
                    <a:gd name="T11" fmla="*/ 34 h 72"/>
                    <a:gd name="T12" fmla="*/ 74 w 129"/>
                    <a:gd name="T13" fmla="*/ 35 h 72"/>
                    <a:gd name="T14" fmla="*/ 86 w 129"/>
                    <a:gd name="T15" fmla="*/ 36 h 72"/>
                    <a:gd name="T16" fmla="*/ 93 w 129"/>
                    <a:gd name="T17" fmla="*/ 38 h 72"/>
                    <a:gd name="T18" fmla="*/ 106 w 129"/>
                    <a:gd name="T19" fmla="*/ 45 h 72"/>
                    <a:gd name="T20" fmla="*/ 110 w 129"/>
                    <a:gd name="T21" fmla="*/ 49 h 72"/>
                    <a:gd name="T22" fmla="*/ 120 w 129"/>
                    <a:gd name="T23" fmla="*/ 63 h 72"/>
                    <a:gd name="T24" fmla="*/ 125 w 129"/>
                    <a:gd name="T25" fmla="*/ 70 h 72"/>
                    <a:gd name="T26" fmla="*/ 127 w 129"/>
                    <a:gd name="T27" fmla="*/ 72 h 72"/>
                    <a:gd name="T28" fmla="*/ 129 w 129"/>
                    <a:gd name="T29" fmla="*/ 72 h 72"/>
                    <a:gd name="T30" fmla="*/ 128 w 129"/>
                    <a:gd name="T31" fmla="*/ 68 h 72"/>
                    <a:gd name="T32" fmla="*/ 124 w 129"/>
                    <a:gd name="T33" fmla="*/ 61 h 72"/>
                    <a:gd name="T34" fmla="*/ 109 w 129"/>
                    <a:gd name="T35" fmla="*/ 40 h 72"/>
                    <a:gd name="T36" fmla="*/ 100 w 129"/>
                    <a:gd name="T37" fmla="*/ 31 h 72"/>
                    <a:gd name="T38" fmla="*/ 86 w 129"/>
                    <a:gd name="T39" fmla="*/ 23 h 72"/>
                    <a:gd name="T40" fmla="*/ 85 w 129"/>
                    <a:gd name="T41" fmla="*/ 21 h 72"/>
                    <a:gd name="T42" fmla="*/ 87 w 129"/>
                    <a:gd name="T43" fmla="*/ 17 h 72"/>
                    <a:gd name="T44" fmla="*/ 88 w 129"/>
                    <a:gd name="T45" fmla="*/ 10 h 72"/>
                    <a:gd name="T46" fmla="*/ 86 w 129"/>
                    <a:gd name="T47" fmla="*/ 2 h 72"/>
                    <a:gd name="T48" fmla="*/ 81 w 129"/>
                    <a:gd name="T49" fmla="*/ 4 h 72"/>
                    <a:gd name="T50" fmla="*/ 78 w 129"/>
                    <a:gd name="T51" fmla="*/ 13 h 72"/>
                    <a:gd name="T52" fmla="*/ 73 w 129"/>
                    <a:gd name="T53" fmla="*/ 18 h 72"/>
                    <a:gd name="T54" fmla="*/ 64 w 129"/>
                    <a:gd name="T55" fmla="*/ 21 h 72"/>
                    <a:gd name="T56" fmla="*/ 49 w 129"/>
                    <a:gd name="T57" fmla="*/ 21 h 72"/>
                    <a:gd name="T58" fmla="*/ 35 w 129"/>
                    <a:gd name="T59" fmla="*/ 19 h 72"/>
                    <a:gd name="T60" fmla="*/ 22 w 129"/>
                    <a:gd name="T61" fmla="*/ 15 h 72"/>
                    <a:gd name="T62" fmla="*/ 18 w 129"/>
                    <a:gd name="T63" fmla="*/ 13 h 72"/>
                    <a:gd name="T64" fmla="*/ 15 w 129"/>
                    <a:gd name="T65" fmla="*/ 10 h 72"/>
                    <a:gd name="T66" fmla="*/ 11 w 129"/>
                    <a:gd name="T67" fmla="*/ 4 h 72"/>
                    <a:gd name="T68" fmla="*/ 0 w 129"/>
                    <a:gd name="T69" fmla="*/ 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72">
                      <a:moveTo>
                        <a:pt x="0" y="7"/>
                      </a:moveTo>
                      <a:lnTo>
                        <a:pt x="1" y="8"/>
                      </a:lnTo>
                      <a:lnTo>
                        <a:pt x="3" y="11"/>
                      </a:lnTo>
                      <a:lnTo>
                        <a:pt x="6" y="13"/>
                      </a:lnTo>
                      <a:lnTo>
                        <a:pt x="9" y="16"/>
                      </a:lnTo>
                      <a:lnTo>
                        <a:pt x="14" y="19"/>
                      </a:lnTo>
                      <a:lnTo>
                        <a:pt x="20" y="22"/>
                      </a:lnTo>
                      <a:lnTo>
                        <a:pt x="27" y="25"/>
                      </a:lnTo>
                      <a:lnTo>
                        <a:pt x="34" y="28"/>
                      </a:lnTo>
                      <a:lnTo>
                        <a:pt x="41" y="30"/>
                      </a:lnTo>
                      <a:lnTo>
                        <a:pt x="49" y="32"/>
                      </a:lnTo>
                      <a:lnTo>
                        <a:pt x="63" y="34"/>
                      </a:lnTo>
                      <a:lnTo>
                        <a:pt x="69" y="35"/>
                      </a:lnTo>
                      <a:lnTo>
                        <a:pt x="74" y="35"/>
                      </a:lnTo>
                      <a:lnTo>
                        <a:pt x="82" y="35"/>
                      </a:lnTo>
                      <a:lnTo>
                        <a:pt x="86" y="36"/>
                      </a:lnTo>
                      <a:lnTo>
                        <a:pt x="90" y="37"/>
                      </a:lnTo>
                      <a:lnTo>
                        <a:pt x="93" y="38"/>
                      </a:lnTo>
                      <a:lnTo>
                        <a:pt x="97" y="40"/>
                      </a:lnTo>
                      <a:lnTo>
                        <a:pt x="106" y="45"/>
                      </a:lnTo>
                      <a:lnTo>
                        <a:pt x="108" y="47"/>
                      </a:lnTo>
                      <a:lnTo>
                        <a:pt x="110" y="49"/>
                      </a:lnTo>
                      <a:lnTo>
                        <a:pt x="114" y="53"/>
                      </a:lnTo>
                      <a:lnTo>
                        <a:pt x="120" y="63"/>
                      </a:lnTo>
                      <a:lnTo>
                        <a:pt x="122" y="67"/>
                      </a:lnTo>
                      <a:lnTo>
                        <a:pt x="125" y="70"/>
                      </a:lnTo>
                      <a:lnTo>
                        <a:pt x="126" y="72"/>
                      </a:lnTo>
                      <a:lnTo>
                        <a:pt x="127" y="72"/>
                      </a:lnTo>
                      <a:lnTo>
                        <a:pt x="128" y="72"/>
                      </a:lnTo>
                      <a:lnTo>
                        <a:pt x="129" y="72"/>
                      </a:lnTo>
                      <a:lnTo>
                        <a:pt x="129" y="71"/>
                      </a:lnTo>
                      <a:lnTo>
                        <a:pt x="128" y="68"/>
                      </a:lnTo>
                      <a:lnTo>
                        <a:pt x="127" y="65"/>
                      </a:lnTo>
                      <a:lnTo>
                        <a:pt x="124" y="61"/>
                      </a:lnTo>
                      <a:lnTo>
                        <a:pt x="117" y="51"/>
                      </a:lnTo>
                      <a:lnTo>
                        <a:pt x="109" y="40"/>
                      </a:lnTo>
                      <a:lnTo>
                        <a:pt x="104" y="35"/>
                      </a:lnTo>
                      <a:lnTo>
                        <a:pt x="100" y="31"/>
                      </a:lnTo>
                      <a:lnTo>
                        <a:pt x="92" y="26"/>
                      </a:lnTo>
                      <a:lnTo>
                        <a:pt x="86" y="23"/>
                      </a:lnTo>
                      <a:lnTo>
                        <a:pt x="84" y="23"/>
                      </a:lnTo>
                      <a:lnTo>
                        <a:pt x="85" y="21"/>
                      </a:lnTo>
                      <a:lnTo>
                        <a:pt x="86" y="20"/>
                      </a:lnTo>
                      <a:lnTo>
                        <a:pt x="87" y="17"/>
                      </a:lnTo>
                      <a:lnTo>
                        <a:pt x="88" y="13"/>
                      </a:lnTo>
                      <a:lnTo>
                        <a:pt x="88" y="10"/>
                      </a:lnTo>
                      <a:lnTo>
                        <a:pt x="87" y="4"/>
                      </a:lnTo>
                      <a:lnTo>
                        <a:pt x="86" y="2"/>
                      </a:lnTo>
                      <a:lnTo>
                        <a:pt x="81" y="1"/>
                      </a:lnTo>
                      <a:lnTo>
                        <a:pt x="81" y="4"/>
                      </a:lnTo>
                      <a:lnTo>
                        <a:pt x="80" y="8"/>
                      </a:lnTo>
                      <a:lnTo>
                        <a:pt x="78" y="13"/>
                      </a:lnTo>
                      <a:lnTo>
                        <a:pt x="76" y="16"/>
                      </a:lnTo>
                      <a:lnTo>
                        <a:pt x="73" y="18"/>
                      </a:lnTo>
                      <a:lnTo>
                        <a:pt x="68" y="20"/>
                      </a:lnTo>
                      <a:lnTo>
                        <a:pt x="64" y="21"/>
                      </a:lnTo>
                      <a:lnTo>
                        <a:pt x="54" y="21"/>
                      </a:lnTo>
                      <a:lnTo>
                        <a:pt x="49" y="21"/>
                      </a:lnTo>
                      <a:lnTo>
                        <a:pt x="44" y="20"/>
                      </a:lnTo>
                      <a:lnTo>
                        <a:pt x="35" y="19"/>
                      </a:lnTo>
                      <a:lnTo>
                        <a:pt x="28" y="17"/>
                      </a:lnTo>
                      <a:lnTo>
                        <a:pt x="22" y="15"/>
                      </a:lnTo>
                      <a:lnTo>
                        <a:pt x="20" y="14"/>
                      </a:lnTo>
                      <a:lnTo>
                        <a:pt x="18" y="13"/>
                      </a:lnTo>
                      <a:lnTo>
                        <a:pt x="16" y="12"/>
                      </a:lnTo>
                      <a:lnTo>
                        <a:pt x="15" y="10"/>
                      </a:lnTo>
                      <a:lnTo>
                        <a:pt x="13" y="7"/>
                      </a:lnTo>
                      <a:lnTo>
                        <a:pt x="11" y="4"/>
                      </a:lnTo>
                      <a:lnTo>
                        <a:pt x="1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6" name="Freeform 76"/>
                <p:cNvSpPr/>
                <p:nvPr/>
              </p:nvSpPr>
              <p:spPr bwMode="auto">
                <a:xfrm>
                  <a:off x="1465" y="1189"/>
                  <a:ext cx="129" cy="72"/>
                </a:xfrm>
                <a:custGeom>
                  <a:avLst/>
                  <a:gdLst>
                    <a:gd name="T0" fmla="*/ 1 w 129"/>
                    <a:gd name="T1" fmla="*/ 8 h 72"/>
                    <a:gd name="T2" fmla="*/ 6 w 129"/>
                    <a:gd name="T3" fmla="*/ 13 h 72"/>
                    <a:gd name="T4" fmla="*/ 14 w 129"/>
                    <a:gd name="T5" fmla="*/ 19 h 72"/>
                    <a:gd name="T6" fmla="*/ 27 w 129"/>
                    <a:gd name="T7" fmla="*/ 25 h 72"/>
                    <a:gd name="T8" fmla="*/ 41 w 129"/>
                    <a:gd name="T9" fmla="*/ 30 h 72"/>
                    <a:gd name="T10" fmla="*/ 63 w 129"/>
                    <a:gd name="T11" fmla="*/ 34 h 72"/>
                    <a:gd name="T12" fmla="*/ 74 w 129"/>
                    <a:gd name="T13" fmla="*/ 35 h 72"/>
                    <a:gd name="T14" fmla="*/ 86 w 129"/>
                    <a:gd name="T15" fmla="*/ 36 h 72"/>
                    <a:gd name="T16" fmla="*/ 93 w 129"/>
                    <a:gd name="T17" fmla="*/ 38 h 72"/>
                    <a:gd name="T18" fmla="*/ 106 w 129"/>
                    <a:gd name="T19" fmla="*/ 45 h 72"/>
                    <a:gd name="T20" fmla="*/ 110 w 129"/>
                    <a:gd name="T21" fmla="*/ 49 h 72"/>
                    <a:gd name="T22" fmla="*/ 120 w 129"/>
                    <a:gd name="T23" fmla="*/ 63 h 72"/>
                    <a:gd name="T24" fmla="*/ 125 w 129"/>
                    <a:gd name="T25" fmla="*/ 70 h 72"/>
                    <a:gd name="T26" fmla="*/ 127 w 129"/>
                    <a:gd name="T27" fmla="*/ 72 h 72"/>
                    <a:gd name="T28" fmla="*/ 129 w 129"/>
                    <a:gd name="T29" fmla="*/ 72 h 72"/>
                    <a:gd name="T30" fmla="*/ 128 w 129"/>
                    <a:gd name="T31" fmla="*/ 68 h 72"/>
                    <a:gd name="T32" fmla="*/ 124 w 129"/>
                    <a:gd name="T33" fmla="*/ 61 h 72"/>
                    <a:gd name="T34" fmla="*/ 109 w 129"/>
                    <a:gd name="T35" fmla="*/ 40 h 72"/>
                    <a:gd name="T36" fmla="*/ 100 w 129"/>
                    <a:gd name="T37" fmla="*/ 31 h 72"/>
                    <a:gd name="T38" fmla="*/ 86 w 129"/>
                    <a:gd name="T39" fmla="*/ 23 h 72"/>
                    <a:gd name="T40" fmla="*/ 85 w 129"/>
                    <a:gd name="T41" fmla="*/ 21 h 72"/>
                    <a:gd name="T42" fmla="*/ 87 w 129"/>
                    <a:gd name="T43" fmla="*/ 17 h 72"/>
                    <a:gd name="T44" fmla="*/ 88 w 129"/>
                    <a:gd name="T45" fmla="*/ 10 h 72"/>
                    <a:gd name="T46" fmla="*/ 86 w 129"/>
                    <a:gd name="T47" fmla="*/ 2 h 72"/>
                    <a:gd name="T48" fmla="*/ 81 w 129"/>
                    <a:gd name="T49" fmla="*/ 4 h 72"/>
                    <a:gd name="T50" fmla="*/ 78 w 129"/>
                    <a:gd name="T51" fmla="*/ 13 h 72"/>
                    <a:gd name="T52" fmla="*/ 73 w 129"/>
                    <a:gd name="T53" fmla="*/ 18 h 72"/>
                    <a:gd name="T54" fmla="*/ 64 w 129"/>
                    <a:gd name="T55" fmla="*/ 21 h 72"/>
                    <a:gd name="T56" fmla="*/ 49 w 129"/>
                    <a:gd name="T57" fmla="*/ 21 h 72"/>
                    <a:gd name="T58" fmla="*/ 35 w 129"/>
                    <a:gd name="T59" fmla="*/ 19 h 72"/>
                    <a:gd name="T60" fmla="*/ 22 w 129"/>
                    <a:gd name="T61" fmla="*/ 15 h 72"/>
                    <a:gd name="T62" fmla="*/ 18 w 129"/>
                    <a:gd name="T63" fmla="*/ 13 h 72"/>
                    <a:gd name="T64" fmla="*/ 15 w 129"/>
                    <a:gd name="T65" fmla="*/ 10 h 72"/>
                    <a:gd name="T66" fmla="*/ 11 w 129"/>
                    <a:gd name="T67" fmla="*/ 4 h 72"/>
                    <a:gd name="T68" fmla="*/ 0 w 129"/>
                    <a:gd name="T69" fmla="*/ 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72">
                      <a:moveTo>
                        <a:pt x="0" y="7"/>
                      </a:moveTo>
                      <a:lnTo>
                        <a:pt x="1" y="8"/>
                      </a:lnTo>
                      <a:lnTo>
                        <a:pt x="3" y="11"/>
                      </a:lnTo>
                      <a:lnTo>
                        <a:pt x="6" y="13"/>
                      </a:lnTo>
                      <a:lnTo>
                        <a:pt x="9" y="16"/>
                      </a:lnTo>
                      <a:lnTo>
                        <a:pt x="14" y="19"/>
                      </a:lnTo>
                      <a:lnTo>
                        <a:pt x="20" y="22"/>
                      </a:lnTo>
                      <a:lnTo>
                        <a:pt x="27" y="25"/>
                      </a:lnTo>
                      <a:lnTo>
                        <a:pt x="34" y="28"/>
                      </a:lnTo>
                      <a:lnTo>
                        <a:pt x="41" y="30"/>
                      </a:lnTo>
                      <a:lnTo>
                        <a:pt x="49" y="32"/>
                      </a:lnTo>
                      <a:lnTo>
                        <a:pt x="63" y="34"/>
                      </a:lnTo>
                      <a:lnTo>
                        <a:pt x="69" y="35"/>
                      </a:lnTo>
                      <a:lnTo>
                        <a:pt x="74" y="35"/>
                      </a:lnTo>
                      <a:lnTo>
                        <a:pt x="82" y="35"/>
                      </a:lnTo>
                      <a:lnTo>
                        <a:pt x="86" y="36"/>
                      </a:lnTo>
                      <a:lnTo>
                        <a:pt x="90" y="37"/>
                      </a:lnTo>
                      <a:lnTo>
                        <a:pt x="93" y="38"/>
                      </a:lnTo>
                      <a:lnTo>
                        <a:pt x="97" y="40"/>
                      </a:lnTo>
                      <a:lnTo>
                        <a:pt x="106" y="45"/>
                      </a:lnTo>
                      <a:lnTo>
                        <a:pt x="108" y="47"/>
                      </a:lnTo>
                      <a:lnTo>
                        <a:pt x="110" y="49"/>
                      </a:lnTo>
                      <a:lnTo>
                        <a:pt x="114" y="53"/>
                      </a:lnTo>
                      <a:lnTo>
                        <a:pt x="120" y="63"/>
                      </a:lnTo>
                      <a:lnTo>
                        <a:pt x="122" y="67"/>
                      </a:lnTo>
                      <a:lnTo>
                        <a:pt x="125" y="70"/>
                      </a:lnTo>
                      <a:lnTo>
                        <a:pt x="126" y="72"/>
                      </a:lnTo>
                      <a:lnTo>
                        <a:pt x="127" y="72"/>
                      </a:lnTo>
                      <a:lnTo>
                        <a:pt x="128" y="72"/>
                      </a:lnTo>
                      <a:lnTo>
                        <a:pt x="129" y="72"/>
                      </a:lnTo>
                      <a:lnTo>
                        <a:pt x="129" y="71"/>
                      </a:lnTo>
                      <a:lnTo>
                        <a:pt x="128" y="68"/>
                      </a:lnTo>
                      <a:lnTo>
                        <a:pt x="127" y="65"/>
                      </a:lnTo>
                      <a:lnTo>
                        <a:pt x="124" y="61"/>
                      </a:lnTo>
                      <a:lnTo>
                        <a:pt x="117" y="51"/>
                      </a:lnTo>
                      <a:lnTo>
                        <a:pt x="109" y="40"/>
                      </a:lnTo>
                      <a:lnTo>
                        <a:pt x="104" y="35"/>
                      </a:lnTo>
                      <a:lnTo>
                        <a:pt x="100" y="31"/>
                      </a:lnTo>
                      <a:lnTo>
                        <a:pt x="92" y="26"/>
                      </a:lnTo>
                      <a:lnTo>
                        <a:pt x="86" y="23"/>
                      </a:lnTo>
                      <a:lnTo>
                        <a:pt x="84" y="23"/>
                      </a:lnTo>
                      <a:lnTo>
                        <a:pt x="85" y="21"/>
                      </a:lnTo>
                      <a:lnTo>
                        <a:pt x="86" y="20"/>
                      </a:lnTo>
                      <a:lnTo>
                        <a:pt x="87" y="17"/>
                      </a:lnTo>
                      <a:lnTo>
                        <a:pt x="88" y="13"/>
                      </a:lnTo>
                      <a:lnTo>
                        <a:pt x="88" y="10"/>
                      </a:lnTo>
                      <a:lnTo>
                        <a:pt x="87" y="4"/>
                      </a:lnTo>
                      <a:lnTo>
                        <a:pt x="86" y="2"/>
                      </a:lnTo>
                      <a:lnTo>
                        <a:pt x="81" y="1"/>
                      </a:lnTo>
                      <a:lnTo>
                        <a:pt x="81" y="4"/>
                      </a:lnTo>
                      <a:lnTo>
                        <a:pt x="80" y="8"/>
                      </a:lnTo>
                      <a:lnTo>
                        <a:pt x="78" y="13"/>
                      </a:lnTo>
                      <a:lnTo>
                        <a:pt x="76" y="16"/>
                      </a:lnTo>
                      <a:lnTo>
                        <a:pt x="73" y="18"/>
                      </a:lnTo>
                      <a:lnTo>
                        <a:pt x="68" y="20"/>
                      </a:lnTo>
                      <a:lnTo>
                        <a:pt x="64" y="21"/>
                      </a:lnTo>
                      <a:lnTo>
                        <a:pt x="54" y="21"/>
                      </a:lnTo>
                      <a:lnTo>
                        <a:pt x="49" y="21"/>
                      </a:lnTo>
                      <a:lnTo>
                        <a:pt x="44" y="20"/>
                      </a:lnTo>
                      <a:lnTo>
                        <a:pt x="35" y="19"/>
                      </a:lnTo>
                      <a:lnTo>
                        <a:pt x="28" y="17"/>
                      </a:lnTo>
                      <a:lnTo>
                        <a:pt x="22" y="15"/>
                      </a:lnTo>
                      <a:lnTo>
                        <a:pt x="20" y="14"/>
                      </a:lnTo>
                      <a:lnTo>
                        <a:pt x="18" y="13"/>
                      </a:lnTo>
                      <a:lnTo>
                        <a:pt x="16" y="12"/>
                      </a:lnTo>
                      <a:lnTo>
                        <a:pt x="15" y="10"/>
                      </a:lnTo>
                      <a:lnTo>
                        <a:pt x="13" y="7"/>
                      </a:lnTo>
                      <a:lnTo>
                        <a:pt x="11" y="4"/>
                      </a:lnTo>
                      <a:lnTo>
                        <a:pt x="10" y="0"/>
                      </a:lnTo>
                      <a:lnTo>
                        <a:pt x="0" y="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7" name="Freeform 77"/>
                <p:cNvSpPr/>
                <p:nvPr/>
              </p:nvSpPr>
              <p:spPr bwMode="auto">
                <a:xfrm>
                  <a:off x="1611" y="1225"/>
                  <a:ext cx="76" cy="86"/>
                </a:xfrm>
                <a:custGeom>
                  <a:avLst/>
                  <a:gdLst>
                    <a:gd name="T0" fmla="*/ 59 w 76"/>
                    <a:gd name="T1" fmla="*/ 15 h 86"/>
                    <a:gd name="T2" fmla="*/ 63 w 76"/>
                    <a:gd name="T3" fmla="*/ 7 h 86"/>
                    <a:gd name="T4" fmla="*/ 66 w 76"/>
                    <a:gd name="T5" fmla="*/ 2 h 86"/>
                    <a:gd name="T6" fmla="*/ 68 w 76"/>
                    <a:gd name="T7" fmla="*/ 1 h 86"/>
                    <a:gd name="T8" fmla="*/ 69 w 76"/>
                    <a:gd name="T9" fmla="*/ 0 h 86"/>
                    <a:gd name="T10" fmla="*/ 71 w 76"/>
                    <a:gd name="T11" fmla="*/ 0 h 86"/>
                    <a:gd name="T12" fmla="*/ 73 w 76"/>
                    <a:gd name="T13" fmla="*/ 1 h 86"/>
                    <a:gd name="T14" fmla="*/ 75 w 76"/>
                    <a:gd name="T15" fmla="*/ 3 h 86"/>
                    <a:gd name="T16" fmla="*/ 76 w 76"/>
                    <a:gd name="T17" fmla="*/ 5 h 86"/>
                    <a:gd name="T18" fmla="*/ 76 w 76"/>
                    <a:gd name="T19" fmla="*/ 8 h 86"/>
                    <a:gd name="T20" fmla="*/ 75 w 76"/>
                    <a:gd name="T21" fmla="*/ 12 h 86"/>
                    <a:gd name="T22" fmla="*/ 74 w 76"/>
                    <a:gd name="T23" fmla="*/ 16 h 86"/>
                    <a:gd name="T24" fmla="*/ 72 w 76"/>
                    <a:gd name="T25" fmla="*/ 20 h 86"/>
                    <a:gd name="T26" fmla="*/ 70 w 76"/>
                    <a:gd name="T27" fmla="*/ 24 h 86"/>
                    <a:gd name="T28" fmla="*/ 66 w 76"/>
                    <a:gd name="T29" fmla="*/ 27 h 86"/>
                    <a:gd name="T30" fmla="*/ 57 w 76"/>
                    <a:gd name="T31" fmla="*/ 39 h 86"/>
                    <a:gd name="T32" fmla="*/ 44 w 76"/>
                    <a:gd name="T33" fmla="*/ 55 h 86"/>
                    <a:gd name="T34" fmla="*/ 36 w 76"/>
                    <a:gd name="T35" fmla="*/ 64 h 86"/>
                    <a:gd name="T36" fmla="*/ 29 w 76"/>
                    <a:gd name="T37" fmla="*/ 71 h 86"/>
                    <a:gd name="T38" fmla="*/ 21 w 76"/>
                    <a:gd name="T39" fmla="*/ 78 h 86"/>
                    <a:gd name="T40" fmla="*/ 14 w 76"/>
                    <a:gd name="T41" fmla="*/ 82 h 86"/>
                    <a:gd name="T42" fmla="*/ 7 w 76"/>
                    <a:gd name="T43" fmla="*/ 85 h 86"/>
                    <a:gd name="T44" fmla="*/ 3 w 76"/>
                    <a:gd name="T45" fmla="*/ 86 h 86"/>
                    <a:gd name="T46" fmla="*/ 2 w 76"/>
                    <a:gd name="T47" fmla="*/ 86 h 86"/>
                    <a:gd name="T48" fmla="*/ 1 w 76"/>
                    <a:gd name="T49" fmla="*/ 86 h 86"/>
                    <a:gd name="T50" fmla="*/ 0 w 76"/>
                    <a:gd name="T51" fmla="*/ 86 h 86"/>
                    <a:gd name="T52" fmla="*/ 1 w 76"/>
                    <a:gd name="T53" fmla="*/ 84 h 86"/>
                    <a:gd name="T54" fmla="*/ 4 w 76"/>
                    <a:gd name="T55" fmla="*/ 81 h 86"/>
                    <a:gd name="T56" fmla="*/ 13 w 76"/>
                    <a:gd name="T57" fmla="*/ 74 h 86"/>
                    <a:gd name="T58" fmla="*/ 19 w 76"/>
                    <a:gd name="T59" fmla="*/ 68 h 86"/>
                    <a:gd name="T60" fmla="*/ 26 w 76"/>
                    <a:gd name="T61" fmla="*/ 61 h 86"/>
                    <a:gd name="T62" fmla="*/ 33 w 76"/>
                    <a:gd name="T63" fmla="*/ 52 h 86"/>
                    <a:gd name="T64" fmla="*/ 40 w 76"/>
                    <a:gd name="T65" fmla="*/ 44 h 86"/>
                    <a:gd name="T66" fmla="*/ 52 w 76"/>
                    <a:gd name="T67" fmla="*/ 27 h 86"/>
                    <a:gd name="T68" fmla="*/ 56 w 76"/>
                    <a:gd name="T69" fmla="*/ 20 h 86"/>
                    <a:gd name="T70" fmla="*/ 59 w 76"/>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86">
                      <a:moveTo>
                        <a:pt x="59" y="15"/>
                      </a:moveTo>
                      <a:lnTo>
                        <a:pt x="63" y="7"/>
                      </a:lnTo>
                      <a:lnTo>
                        <a:pt x="66" y="2"/>
                      </a:lnTo>
                      <a:lnTo>
                        <a:pt x="68" y="1"/>
                      </a:lnTo>
                      <a:lnTo>
                        <a:pt x="69" y="0"/>
                      </a:lnTo>
                      <a:lnTo>
                        <a:pt x="71" y="0"/>
                      </a:lnTo>
                      <a:lnTo>
                        <a:pt x="73" y="1"/>
                      </a:lnTo>
                      <a:lnTo>
                        <a:pt x="75" y="3"/>
                      </a:lnTo>
                      <a:lnTo>
                        <a:pt x="76" y="5"/>
                      </a:lnTo>
                      <a:lnTo>
                        <a:pt x="76" y="8"/>
                      </a:lnTo>
                      <a:lnTo>
                        <a:pt x="75" y="12"/>
                      </a:lnTo>
                      <a:lnTo>
                        <a:pt x="74" y="16"/>
                      </a:lnTo>
                      <a:lnTo>
                        <a:pt x="72" y="20"/>
                      </a:lnTo>
                      <a:lnTo>
                        <a:pt x="70" y="24"/>
                      </a:lnTo>
                      <a:lnTo>
                        <a:pt x="66" y="27"/>
                      </a:lnTo>
                      <a:lnTo>
                        <a:pt x="57" y="39"/>
                      </a:lnTo>
                      <a:lnTo>
                        <a:pt x="44" y="55"/>
                      </a:lnTo>
                      <a:lnTo>
                        <a:pt x="36" y="64"/>
                      </a:lnTo>
                      <a:lnTo>
                        <a:pt x="29" y="71"/>
                      </a:lnTo>
                      <a:lnTo>
                        <a:pt x="21" y="78"/>
                      </a:lnTo>
                      <a:lnTo>
                        <a:pt x="14" y="82"/>
                      </a:lnTo>
                      <a:lnTo>
                        <a:pt x="7" y="85"/>
                      </a:lnTo>
                      <a:lnTo>
                        <a:pt x="3" y="86"/>
                      </a:lnTo>
                      <a:lnTo>
                        <a:pt x="2" y="86"/>
                      </a:lnTo>
                      <a:lnTo>
                        <a:pt x="1" y="86"/>
                      </a:lnTo>
                      <a:lnTo>
                        <a:pt x="0" y="86"/>
                      </a:lnTo>
                      <a:lnTo>
                        <a:pt x="1" y="84"/>
                      </a:lnTo>
                      <a:lnTo>
                        <a:pt x="4" y="81"/>
                      </a:lnTo>
                      <a:lnTo>
                        <a:pt x="13" y="74"/>
                      </a:lnTo>
                      <a:lnTo>
                        <a:pt x="19" y="68"/>
                      </a:lnTo>
                      <a:lnTo>
                        <a:pt x="26" y="61"/>
                      </a:lnTo>
                      <a:lnTo>
                        <a:pt x="33" y="52"/>
                      </a:lnTo>
                      <a:lnTo>
                        <a:pt x="40" y="44"/>
                      </a:lnTo>
                      <a:lnTo>
                        <a:pt x="52" y="27"/>
                      </a:lnTo>
                      <a:lnTo>
                        <a:pt x="56" y="20"/>
                      </a:lnTo>
                      <a:lnTo>
                        <a:pt x="59"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8" name="Freeform 78"/>
                <p:cNvSpPr/>
                <p:nvPr/>
              </p:nvSpPr>
              <p:spPr bwMode="auto">
                <a:xfrm>
                  <a:off x="1611" y="1225"/>
                  <a:ext cx="76" cy="86"/>
                </a:xfrm>
                <a:custGeom>
                  <a:avLst/>
                  <a:gdLst>
                    <a:gd name="T0" fmla="*/ 59 w 76"/>
                    <a:gd name="T1" fmla="*/ 15 h 86"/>
                    <a:gd name="T2" fmla="*/ 63 w 76"/>
                    <a:gd name="T3" fmla="*/ 7 h 86"/>
                    <a:gd name="T4" fmla="*/ 66 w 76"/>
                    <a:gd name="T5" fmla="*/ 2 h 86"/>
                    <a:gd name="T6" fmla="*/ 68 w 76"/>
                    <a:gd name="T7" fmla="*/ 1 h 86"/>
                    <a:gd name="T8" fmla="*/ 69 w 76"/>
                    <a:gd name="T9" fmla="*/ 0 h 86"/>
                    <a:gd name="T10" fmla="*/ 71 w 76"/>
                    <a:gd name="T11" fmla="*/ 0 h 86"/>
                    <a:gd name="T12" fmla="*/ 73 w 76"/>
                    <a:gd name="T13" fmla="*/ 1 h 86"/>
                    <a:gd name="T14" fmla="*/ 75 w 76"/>
                    <a:gd name="T15" fmla="*/ 3 h 86"/>
                    <a:gd name="T16" fmla="*/ 76 w 76"/>
                    <a:gd name="T17" fmla="*/ 5 h 86"/>
                    <a:gd name="T18" fmla="*/ 76 w 76"/>
                    <a:gd name="T19" fmla="*/ 8 h 86"/>
                    <a:gd name="T20" fmla="*/ 75 w 76"/>
                    <a:gd name="T21" fmla="*/ 12 h 86"/>
                    <a:gd name="T22" fmla="*/ 74 w 76"/>
                    <a:gd name="T23" fmla="*/ 16 h 86"/>
                    <a:gd name="T24" fmla="*/ 72 w 76"/>
                    <a:gd name="T25" fmla="*/ 20 h 86"/>
                    <a:gd name="T26" fmla="*/ 70 w 76"/>
                    <a:gd name="T27" fmla="*/ 24 h 86"/>
                    <a:gd name="T28" fmla="*/ 66 w 76"/>
                    <a:gd name="T29" fmla="*/ 27 h 86"/>
                    <a:gd name="T30" fmla="*/ 57 w 76"/>
                    <a:gd name="T31" fmla="*/ 39 h 86"/>
                    <a:gd name="T32" fmla="*/ 44 w 76"/>
                    <a:gd name="T33" fmla="*/ 55 h 86"/>
                    <a:gd name="T34" fmla="*/ 36 w 76"/>
                    <a:gd name="T35" fmla="*/ 64 h 86"/>
                    <a:gd name="T36" fmla="*/ 29 w 76"/>
                    <a:gd name="T37" fmla="*/ 71 h 86"/>
                    <a:gd name="T38" fmla="*/ 21 w 76"/>
                    <a:gd name="T39" fmla="*/ 78 h 86"/>
                    <a:gd name="T40" fmla="*/ 14 w 76"/>
                    <a:gd name="T41" fmla="*/ 82 h 86"/>
                    <a:gd name="T42" fmla="*/ 7 w 76"/>
                    <a:gd name="T43" fmla="*/ 85 h 86"/>
                    <a:gd name="T44" fmla="*/ 3 w 76"/>
                    <a:gd name="T45" fmla="*/ 86 h 86"/>
                    <a:gd name="T46" fmla="*/ 2 w 76"/>
                    <a:gd name="T47" fmla="*/ 86 h 86"/>
                    <a:gd name="T48" fmla="*/ 1 w 76"/>
                    <a:gd name="T49" fmla="*/ 86 h 86"/>
                    <a:gd name="T50" fmla="*/ 0 w 76"/>
                    <a:gd name="T51" fmla="*/ 86 h 86"/>
                    <a:gd name="T52" fmla="*/ 1 w 76"/>
                    <a:gd name="T53" fmla="*/ 84 h 86"/>
                    <a:gd name="T54" fmla="*/ 4 w 76"/>
                    <a:gd name="T55" fmla="*/ 81 h 86"/>
                    <a:gd name="T56" fmla="*/ 13 w 76"/>
                    <a:gd name="T57" fmla="*/ 74 h 86"/>
                    <a:gd name="T58" fmla="*/ 19 w 76"/>
                    <a:gd name="T59" fmla="*/ 68 h 86"/>
                    <a:gd name="T60" fmla="*/ 26 w 76"/>
                    <a:gd name="T61" fmla="*/ 61 h 86"/>
                    <a:gd name="T62" fmla="*/ 33 w 76"/>
                    <a:gd name="T63" fmla="*/ 52 h 86"/>
                    <a:gd name="T64" fmla="*/ 40 w 76"/>
                    <a:gd name="T65" fmla="*/ 44 h 86"/>
                    <a:gd name="T66" fmla="*/ 52 w 76"/>
                    <a:gd name="T67" fmla="*/ 27 h 86"/>
                    <a:gd name="T68" fmla="*/ 56 w 76"/>
                    <a:gd name="T69" fmla="*/ 20 h 86"/>
                    <a:gd name="T70" fmla="*/ 59 w 76"/>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86">
                      <a:moveTo>
                        <a:pt x="59" y="15"/>
                      </a:moveTo>
                      <a:lnTo>
                        <a:pt x="63" y="7"/>
                      </a:lnTo>
                      <a:lnTo>
                        <a:pt x="66" y="2"/>
                      </a:lnTo>
                      <a:lnTo>
                        <a:pt x="68" y="1"/>
                      </a:lnTo>
                      <a:lnTo>
                        <a:pt x="69" y="0"/>
                      </a:lnTo>
                      <a:lnTo>
                        <a:pt x="71" y="0"/>
                      </a:lnTo>
                      <a:lnTo>
                        <a:pt x="73" y="1"/>
                      </a:lnTo>
                      <a:lnTo>
                        <a:pt x="75" y="3"/>
                      </a:lnTo>
                      <a:lnTo>
                        <a:pt x="76" y="5"/>
                      </a:lnTo>
                      <a:lnTo>
                        <a:pt x="76" y="8"/>
                      </a:lnTo>
                      <a:lnTo>
                        <a:pt x="75" y="12"/>
                      </a:lnTo>
                      <a:lnTo>
                        <a:pt x="74" y="16"/>
                      </a:lnTo>
                      <a:lnTo>
                        <a:pt x="72" y="20"/>
                      </a:lnTo>
                      <a:lnTo>
                        <a:pt x="70" y="24"/>
                      </a:lnTo>
                      <a:lnTo>
                        <a:pt x="66" y="27"/>
                      </a:lnTo>
                      <a:lnTo>
                        <a:pt x="57" y="39"/>
                      </a:lnTo>
                      <a:lnTo>
                        <a:pt x="44" y="55"/>
                      </a:lnTo>
                      <a:lnTo>
                        <a:pt x="36" y="64"/>
                      </a:lnTo>
                      <a:lnTo>
                        <a:pt x="29" y="71"/>
                      </a:lnTo>
                      <a:lnTo>
                        <a:pt x="21" y="78"/>
                      </a:lnTo>
                      <a:lnTo>
                        <a:pt x="14" y="82"/>
                      </a:lnTo>
                      <a:lnTo>
                        <a:pt x="7" y="85"/>
                      </a:lnTo>
                      <a:lnTo>
                        <a:pt x="3" y="86"/>
                      </a:lnTo>
                      <a:lnTo>
                        <a:pt x="2" y="86"/>
                      </a:lnTo>
                      <a:lnTo>
                        <a:pt x="1" y="86"/>
                      </a:lnTo>
                      <a:lnTo>
                        <a:pt x="0" y="86"/>
                      </a:lnTo>
                      <a:lnTo>
                        <a:pt x="1" y="84"/>
                      </a:lnTo>
                      <a:lnTo>
                        <a:pt x="4" y="81"/>
                      </a:lnTo>
                      <a:lnTo>
                        <a:pt x="13" y="74"/>
                      </a:lnTo>
                      <a:lnTo>
                        <a:pt x="19" y="68"/>
                      </a:lnTo>
                      <a:lnTo>
                        <a:pt x="26" y="61"/>
                      </a:lnTo>
                      <a:lnTo>
                        <a:pt x="33" y="52"/>
                      </a:lnTo>
                      <a:lnTo>
                        <a:pt x="40" y="44"/>
                      </a:lnTo>
                      <a:lnTo>
                        <a:pt x="52" y="27"/>
                      </a:lnTo>
                      <a:lnTo>
                        <a:pt x="56" y="20"/>
                      </a:lnTo>
                      <a:lnTo>
                        <a:pt x="59" y="1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9" name="Freeform 79"/>
                <p:cNvSpPr/>
                <p:nvPr/>
              </p:nvSpPr>
              <p:spPr bwMode="auto">
                <a:xfrm>
                  <a:off x="1607" y="1042"/>
                  <a:ext cx="121" cy="309"/>
                </a:xfrm>
                <a:custGeom>
                  <a:avLst/>
                  <a:gdLst>
                    <a:gd name="T0" fmla="*/ 65 w 121"/>
                    <a:gd name="T1" fmla="*/ 11 h 309"/>
                    <a:gd name="T2" fmla="*/ 81 w 121"/>
                    <a:gd name="T3" fmla="*/ 34 h 309"/>
                    <a:gd name="T4" fmla="*/ 94 w 121"/>
                    <a:gd name="T5" fmla="*/ 57 h 309"/>
                    <a:gd name="T6" fmla="*/ 101 w 121"/>
                    <a:gd name="T7" fmla="*/ 74 h 309"/>
                    <a:gd name="T8" fmla="*/ 107 w 121"/>
                    <a:gd name="T9" fmla="*/ 91 h 309"/>
                    <a:gd name="T10" fmla="*/ 113 w 121"/>
                    <a:gd name="T11" fmla="*/ 117 h 309"/>
                    <a:gd name="T12" fmla="*/ 119 w 121"/>
                    <a:gd name="T13" fmla="*/ 157 h 309"/>
                    <a:gd name="T14" fmla="*/ 120 w 121"/>
                    <a:gd name="T15" fmla="*/ 178 h 309"/>
                    <a:gd name="T16" fmla="*/ 121 w 121"/>
                    <a:gd name="T17" fmla="*/ 199 h 309"/>
                    <a:gd name="T18" fmla="*/ 119 w 121"/>
                    <a:gd name="T19" fmla="*/ 218 h 309"/>
                    <a:gd name="T20" fmla="*/ 115 w 121"/>
                    <a:gd name="T21" fmla="*/ 236 h 309"/>
                    <a:gd name="T22" fmla="*/ 108 w 121"/>
                    <a:gd name="T23" fmla="*/ 250 h 309"/>
                    <a:gd name="T24" fmla="*/ 98 w 121"/>
                    <a:gd name="T25" fmla="*/ 262 h 309"/>
                    <a:gd name="T26" fmla="*/ 86 w 121"/>
                    <a:gd name="T27" fmla="*/ 273 h 309"/>
                    <a:gd name="T28" fmla="*/ 72 w 121"/>
                    <a:gd name="T29" fmla="*/ 282 h 309"/>
                    <a:gd name="T30" fmla="*/ 44 w 121"/>
                    <a:gd name="T31" fmla="*/ 297 h 309"/>
                    <a:gd name="T32" fmla="*/ 20 w 121"/>
                    <a:gd name="T33" fmla="*/ 306 h 309"/>
                    <a:gd name="T34" fmla="*/ 11 w 121"/>
                    <a:gd name="T35" fmla="*/ 308 h 309"/>
                    <a:gd name="T36" fmla="*/ 1 w 121"/>
                    <a:gd name="T37" fmla="*/ 309 h 309"/>
                    <a:gd name="T38" fmla="*/ 0 w 121"/>
                    <a:gd name="T39" fmla="*/ 307 h 309"/>
                    <a:gd name="T40" fmla="*/ 6 w 121"/>
                    <a:gd name="T41" fmla="*/ 303 h 309"/>
                    <a:gd name="T42" fmla="*/ 28 w 121"/>
                    <a:gd name="T43" fmla="*/ 291 h 309"/>
                    <a:gd name="T44" fmla="*/ 47 w 121"/>
                    <a:gd name="T45" fmla="*/ 278 h 309"/>
                    <a:gd name="T46" fmla="*/ 68 w 121"/>
                    <a:gd name="T47" fmla="*/ 261 h 309"/>
                    <a:gd name="T48" fmla="*/ 82 w 121"/>
                    <a:gd name="T49" fmla="*/ 247 h 309"/>
                    <a:gd name="T50" fmla="*/ 90 w 121"/>
                    <a:gd name="T51" fmla="*/ 236 h 309"/>
                    <a:gd name="T52" fmla="*/ 96 w 121"/>
                    <a:gd name="T53" fmla="*/ 223 h 309"/>
                    <a:gd name="T54" fmla="*/ 100 w 121"/>
                    <a:gd name="T55" fmla="*/ 210 h 309"/>
                    <a:gd name="T56" fmla="*/ 103 w 121"/>
                    <a:gd name="T57" fmla="*/ 194 h 309"/>
                    <a:gd name="T58" fmla="*/ 105 w 121"/>
                    <a:gd name="T59" fmla="*/ 178 h 309"/>
                    <a:gd name="T60" fmla="*/ 104 w 121"/>
                    <a:gd name="T61" fmla="*/ 152 h 309"/>
                    <a:gd name="T62" fmla="*/ 102 w 121"/>
                    <a:gd name="T63" fmla="*/ 134 h 309"/>
                    <a:gd name="T64" fmla="*/ 97 w 121"/>
                    <a:gd name="T65" fmla="*/ 106 h 309"/>
                    <a:gd name="T66" fmla="*/ 88 w 121"/>
                    <a:gd name="T67" fmla="*/ 77 h 309"/>
                    <a:gd name="T68" fmla="*/ 72 w 121"/>
                    <a:gd name="T69" fmla="*/ 39 h 309"/>
                    <a:gd name="T70" fmla="*/ 58 w 121"/>
                    <a:gd name="T71" fmla="*/ 11 h 309"/>
                    <a:gd name="T72" fmla="*/ 59 w 121"/>
                    <a:gd name="T73" fmla="*/ 1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1" h="309">
                      <a:moveTo>
                        <a:pt x="59" y="1"/>
                      </a:moveTo>
                      <a:lnTo>
                        <a:pt x="65" y="11"/>
                      </a:lnTo>
                      <a:lnTo>
                        <a:pt x="72" y="21"/>
                      </a:lnTo>
                      <a:lnTo>
                        <a:pt x="81" y="34"/>
                      </a:lnTo>
                      <a:lnTo>
                        <a:pt x="89" y="49"/>
                      </a:lnTo>
                      <a:lnTo>
                        <a:pt x="94" y="57"/>
                      </a:lnTo>
                      <a:lnTo>
                        <a:pt x="98" y="66"/>
                      </a:lnTo>
                      <a:lnTo>
                        <a:pt x="101" y="74"/>
                      </a:lnTo>
                      <a:lnTo>
                        <a:pt x="105" y="83"/>
                      </a:lnTo>
                      <a:lnTo>
                        <a:pt x="107" y="91"/>
                      </a:lnTo>
                      <a:lnTo>
                        <a:pt x="109" y="99"/>
                      </a:lnTo>
                      <a:lnTo>
                        <a:pt x="113" y="117"/>
                      </a:lnTo>
                      <a:lnTo>
                        <a:pt x="116" y="136"/>
                      </a:lnTo>
                      <a:lnTo>
                        <a:pt x="119" y="157"/>
                      </a:lnTo>
                      <a:lnTo>
                        <a:pt x="120" y="167"/>
                      </a:lnTo>
                      <a:lnTo>
                        <a:pt x="120" y="178"/>
                      </a:lnTo>
                      <a:lnTo>
                        <a:pt x="121" y="189"/>
                      </a:lnTo>
                      <a:lnTo>
                        <a:pt x="121" y="199"/>
                      </a:lnTo>
                      <a:lnTo>
                        <a:pt x="120" y="209"/>
                      </a:lnTo>
                      <a:lnTo>
                        <a:pt x="119" y="218"/>
                      </a:lnTo>
                      <a:lnTo>
                        <a:pt x="117" y="227"/>
                      </a:lnTo>
                      <a:lnTo>
                        <a:pt x="115" y="236"/>
                      </a:lnTo>
                      <a:lnTo>
                        <a:pt x="112" y="243"/>
                      </a:lnTo>
                      <a:lnTo>
                        <a:pt x="108" y="250"/>
                      </a:lnTo>
                      <a:lnTo>
                        <a:pt x="103" y="256"/>
                      </a:lnTo>
                      <a:lnTo>
                        <a:pt x="98" y="262"/>
                      </a:lnTo>
                      <a:lnTo>
                        <a:pt x="92" y="268"/>
                      </a:lnTo>
                      <a:lnTo>
                        <a:pt x="86" y="273"/>
                      </a:lnTo>
                      <a:lnTo>
                        <a:pt x="79" y="278"/>
                      </a:lnTo>
                      <a:lnTo>
                        <a:pt x="72" y="282"/>
                      </a:lnTo>
                      <a:lnTo>
                        <a:pt x="58" y="290"/>
                      </a:lnTo>
                      <a:lnTo>
                        <a:pt x="44" y="297"/>
                      </a:lnTo>
                      <a:lnTo>
                        <a:pt x="31" y="302"/>
                      </a:lnTo>
                      <a:lnTo>
                        <a:pt x="20" y="306"/>
                      </a:lnTo>
                      <a:lnTo>
                        <a:pt x="15" y="307"/>
                      </a:lnTo>
                      <a:lnTo>
                        <a:pt x="11" y="308"/>
                      </a:lnTo>
                      <a:lnTo>
                        <a:pt x="5" y="309"/>
                      </a:lnTo>
                      <a:lnTo>
                        <a:pt x="1" y="309"/>
                      </a:lnTo>
                      <a:lnTo>
                        <a:pt x="0" y="308"/>
                      </a:lnTo>
                      <a:lnTo>
                        <a:pt x="0" y="307"/>
                      </a:lnTo>
                      <a:lnTo>
                        <a:pt x="2" y="305"/>
                      </a:lnTo>
                      <a:lnTo>
                        <a:pt x="6" y="303"/>
                      </a:lnTo>
                      <a:lnTo>
                        <a:pt x="15" y="298"/>
                      </a:lnTo>
                      <a:lnTo>
                        <a:pt x="28" y="291"/>
                      </a:lnTo>
                      <a:lnTo>
                        <a:pt x="37" y="285"/>
                      </a:lnTo>
                      <a:lnTo>
                        <a:pt x="47" y="278"/>
                      </a:lnTo>
                      <a:lnTo>
                        <a:pt x="58" y="270"/>
                      </a:lnTo>
                      <a:lnTo>
                        <a:pt x="68" y="261"/>
                      </a:lnTo>
                      <a:lnTo>
                        <a:pt x="77" y="252"/>
                      </a:lnTo>
                      <a:lnTo>
                        <a:pt x="82" y="247"/>
                      </a:lnTo>
                      <a:lnTo>
                        <a:pt x="86" y="241"/>
                      </a:lnTo>
                      <a:lnTo>
                        <a:pt x="90" y="236"/>
                      </a:lnTo>
                      <a:lnTo>
                        <a:pt x="93" y="230"/>
                      </a:lnTo>
                      <a:lnTo>
                        <a:pt x="96" y="223"/>
                      </a:lnTo>
                      <a:lnTo>
                        <a:pt x="98" y="217"/>
                      </a:lnTo>
                      <a:lnTo>
                        <a:pt x="100" y="210"/>
                      </a:lnTo>
                      <a:lnTo>
                        <a:pt x="102" y="202"/>
                      </a:lnTo>
                      <a:lnTo>
                        <a:pt x="103" y="194"/>
                      </a:lnTo>
                      <a:lnTo>
                        <a:pt x="104" y="186"/>
                      </a:lnTo>
                      <a:lnTo>
                        <a:pt x="105" y="178"/>
                      </a:lnTo>
                      <a:lnTo>
                        <a:pt x="105" y="170"/>
                      </a:lnTo>
                      <a:lnTo>
                        <a:pt x="104" y="152"/>
                      </a:lnTo>
                      <a:lnTo>
                        <a:pt x="103" y="143"/>
                      </a:lnTo>
                      <a:lnTo>
                        <a:pt x="102" y="134"/>
                      </a:lnTo>
                      <a:lnTo>
                        <a:pt x="99" y="116"/>
                      </a:lnTo>
                      <a:lnTo>
                        <a:pt x="97" y="106"/>
                      </a:lnTo>
                      <a:lnTo>
                        <a:pt x="94" y="97"/>
                      </a:lnTo>
                      <a:lnTo>
                        <a:pt x="88" y="77"/>
                      </a:lnTo>
                      <a:lnTo>
                        <a:pt x="80" y="57"/>
                      </a:lnTo>
                      <a:lnTo>
                        <a:pt x="72" y="39"/>
                      </a:lnTo>
                      <a:lnTo>
                        <a:pt x="64" y="24"/>
                      </a:lnTo>
                      <a:lnTo>
                        <a:pt x="58" y="11"/>
                      </a:lnTo>
                      <a:lnTo>
                        <a:pt x="52" y="0"/>
                      </a:lnTo>
                      <a:lnTo>
                        <a:pt x="59"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0" name="Freeform 80"/>
                <p:cNvSpPr/>
                <p:nvPr/>
              </p:nvSpPr>
              <p:spPr bwMode="auto">
                <a:xfrm>
                  <a:off x="1607" y="1042"/>
                  <a:ext cx="121" cy="309"/>
                </a:xfrm>
                <a:custGeom>
                  <a:avLst/>
                  <a:gdLst>
                    <a:gd name="T0" fmla="*/ 65 w 121"/>
                    <a:gd name="T1" fmla="*/ 11 h 309"/>
                    <a:gd name="T2" fmla="*/ 81 w 121"/>
                    <a:gd name="T3" fmla="*/ 34 h 309"/>
                    <a:gd name="T4" fmla="*/ 94 w 121"/>
                    <a:gd name="T5" fmla="*/ 57 h 309"/>
                    <a:gd name="T6" fmla="*/ 101 w 121"/>
                    <a:gd name="T7" fmla="*/ 74 h 309"/>
                    <a:gd name="T8" fmla="*/ 107 w 121"/>
                    <a:gd name="T9" fmla="*/ 91 h 309"/>
                    <a:gd name="T10" fmla="*/ 113 w 121"/>
                    <a:gd name="T11" fmla="*/ 117 h 309"/>
                    <a:gd name="T12" fmla="*/ 119 w 121"/>
                    <a:gd name="T13" fmla="*/ 157 h 309"/>
                    <a:gd name="T14" fmla="*/ 120 w 121"/>
                    <a:gd name="T15" fmla="*/ 178 h 309"/>
                    <a:gd name="T16" fmla="*/ 121 w 121"/>
                    <a:gd name="T17" fmla="*/ 199 h 309"/>
                    <a:gd name="T18" fmla="*/ 119 w 121"/>
                    <a:gd name="T19" fmla="*/ 218 h 309"/>
                    <a:gd name="T20" fmla="*/ 115 w 121"/>
                    <a:gd name="T21" fmla="*/ 236 h 309"/>
                    <a:gd name="T22" fmla="*/ 108 w 121"/>
                    <a:gd name="T23" fmla="*/ 250 h 309"/>
                    <a:gd name="T24" fmla="*/ 98 w 121"/>
                    <a:gd name="T25" fmla="*/ 262 h 309"/>
                    <a:gd name="T26" fmla="*/ 86 w 121"/>
                    <a:gd name="T27" fmla="*/ 273 h 309"/>
                    <a:gd name="T28" fmla="*/ 72 w 121"/>
                    <a:gd name="T29" fmla="*/ 282 h 309"/>
                    <a:gd name="T30" fmla="*/ 44 w 121"/>
                    <a:gd name="T31" fmla="*/ 297 h 309"/>
                    <a:gd name="T32" fmla="*/ 20 w 121"/>
                    <a:gd name="T33" fmla="*/ 306 h 309"/>
                    <a:gd name="T34" fmla="*/ 11 w 121"/>
                    <a:gd name="T35" fmla="*/ 308 h 309"/>
                    <a:gd name="T36" fmla="*/ 1 w 121"/>
                    <a:gd name="T37" fmla="*/ 309 h 309"/>
                    <a:gd name="T38" fmla="*/ 0 w 121"/>
                    <a:gd name="T39" fmla="*/ 307 h 309"/>
                    <a:gd name="T40" fmla="*/ 6 w 121"/>
                    <a:gd name="T41" fmla="*/ 303 h 309"/>
                    <a:gd name="T42" fmla="*/ 28 w 121"/>
                    <a:gd name="T43" fmla="*/ 291 h 309"/>
                    <a:gd name="T44" fmla="*/ 47 w 121"/>
                    <a:gd name="T45" fmla="*/ 278 h 309"/>
                    <a:gd name="T46" fmla="*/ 68 w 121"/>
                    <a:gd name="T47" fmla="*/ 261 h 309"/>
                    <a:gd name="T48" fmla="*/ 82 w 121"/>
                    <a:gd name="T49" fmla="*/ 247 h 309"/>
                    <a:gd name="T50" fmla="*/ 90 w 121"/>
                    <a:gd name="T51" fmla="*/ 236 h 309"/>
                    <a:gd name="T52" fmla="*/ 96 w 121"/>
                    <a:gd name="T53" fmla="*/ 223 h 309"/>
                    <a:gd name="T54" fmla="*/ 100 w 121"/>
                    <a:gd name="T55" fmla="*/ 210 h 309"/>
                    <a:gd name="T56" fmla="*/ 103 w 121"/>
                    <a:gd name="T57" fmla="*/ 194 h 309"/>
                    <a:gd name="T58" fmla="*/ 105 w 121"/>
                    <a:gd name="T59" fmla="*/ 178 h 309"/>
                    <a:gd name="T60" fmla="*/ 104 w 121"/>
                    <a:gd name="T61" fmla="*/ 152 h 309"/>
                    <a:gd name="T62" fmla="*/ 102 w 121"/>
                    <a:gd name="T63" fmla="*/ 134 h 309"/>
                    <a:gd name="T64" fmla="*/ 97 w 121"/>
                    <a:gd name="T65" fmla="*/ 106 h 309"/>
                    <a:gd name="T66" fmla="*/ 88 w 121"/>
                    <a:gd name="T67" fmla="*/ 77 h 309"/>
                    <a:gd name="T68" fmla="*/ 72 w 121"/>
                    <a:gd name="T69" fmla="*/ 39 h 309"/>
                    <a:gd name="T70" fmla="*/ 58 w 121"/>
                    <a:gd name="T71" fmla="*/ 11 h 309"/>
                    <a:gd name="T72" fmla="*/ 59 w 121"/>
                    <a:gd name="T73" fmla="*/ 1 h 3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1" h="309">
                      <a:moveTo>
                        <a:pt x="59" y="1"/>
                      </a:moveTo>
                      <a:lnTo>
                        <a:pt x="65" y="11"/>
                      </a:lnTo>
                      <a:lnTo>
                        <a:pt x="72" y="21"/>
                      </a:lnTo>
                      <a:lnTo>
                        <a:pt x="81" y="34"/>
                      </a:lnTo>
                      <a:lnTo>
                        <a:pt x="89" y="49"/>
                      </a:lnTo>
                      <a:lnTo>
                        <a:pt x="94" y="57"/>
                      </a:lnTo>
                      <a:lnTo>
                        <a:pt x="98" y="66"/>
                      </a:lnTo>
                      <a:lnTo>
                        <a:pt x="101" y="74"/>
                      </a:lnTo>
                      <a:lnTo>
                        <a:pt x="105" y="83"/>
                      </a:lnTo>
                      <a:lnTo>
                        <a:pt x="107" y="91"/>
                      </a:lnTo>
                      <a:lnTo>
                        <a:pt x="109" y="99"/>
                      </a:lnTo>
                      <a:lnTo>
                        <a:pt x="113" y="117"/>
                      </a:lnTo>
                      <a:lnTo>
                        <a:pt x="116" y="136"/>
                      </a:lnTo>
                      <a:lnTo>
                        <a:pt x="119" y="157"/>
                      </a:lnTo>
                      <a:lnTo>
                        <a:pt x="120" y="167"/>
                      </a:lnTo>
                      <a:lnTo>
                        <a:pt x="120" y="178"/>
                      </a:lnTo>
                      <a:lnTo>
                        <a:pt x="121" y="189"/>
                      </a:lnTo>
                      <a:lnTo>
                        <a:pt x="121" y="199"/>
                      </a:lnTo>
                      <a:lnTo>
                        <a:pt x="120" y="209"/>
                      </a:lnTo>
                      <a:lnTo>
                        <a:pt x="119" y="218"/>
                      </a:lnTo>
                      <a:lnTo>
                        <a:pt x="117" y="227"/>
                      </a:lnTo>
                      <a:lnTo>
                        <a:pt x="115" y="236"/>
                      </a:lnTo>
                      <a:lnTo>
                        <a:pt x="112" y="243"/>
                      </a:lnTo>
                      <a:lnTo>
                        <a:pt x="108" y="250"/>
                      </a:lnTo>
                      <a:lnTo>
                        <a:pt x="103" y="256"/>
                      </a:lnTo>
                      <a:lnTo>
                        <a:pt x="98" y="262"/>
                      </a:lnTo>
                      <a:lnTo>
                        <a:pt x="92" y="268"/>
                      </a:lnTo>
                      <a:lnTo>
                        <a:pt x="86" y="273"/>
                      </a:lnTo>
                      <a:lnTo>
                        <a:pt x="79" y="278"/>
                      </a:lnTo>
                      <a:lnTo>
                        <a:pt x="72" y="282"/>
                      </a:lnTo>
                      <a:lnTo>
                        <a:pt x="58" y="290"/>
                      </a:lnTo>
                      <a:lnTo>
                        <a:pt x="44" y="297"/>
                      </a:lnTo>
                      <a:lnTo>
                        <a:pt x="31" y="302"/>
                      </a:lnTo>
                      <a:lnTo>
                        <a:pt x="20" y="306"/>
                      </a:lnTo>
                      <a:lnTo>
                        <a:pt x="15" y="307"/>
                      </a:lnTo>
                      <a:lnTo>
                        <a:pt x="11" y="308"/>
                      </a:lnTo>
                      <a:lnTo>
                        <a:pt x="5" y="309"/>
                      </a:lnTo>
                      <a:lnTo>
                        <a:pt x="1" y="309"/>
                      </a:lnTo>
                      <a:lnTo>
                        <a:pt x="0" y="308"/>
                      </a:lnTo>
                      <a:lnTo>
                        <a:pt x="0" y="307"/>
                      </a:lnTo>
                      <a:lnTo>
                        <a:pt x="2" y="305"/>
                      </a:lnTo>
                      <a:lnTo>
                        <a:pt x="6" y="303"/>
                      </a:lnTo>
                      <a:lnTo>
                        <a:pt x="15" y="298"/>
                      </a:lnTo>
                      <a:lnTo>
                        <a:pt x="28" y="291"/>
                      </a:lnTo>
                      <a:lnTo>
                        <a:pt x="37" y="285"/>
                      </a:lnTo>
                      <a:lnTo>
                        <a:pt x="47" y="278"/>
                      </a:lnTo>
                      <a:lnTo>
                        <a:pt x="58" y="270"/>
                      </a:lnTo>
                      <a:lnTo>
                        <a:pt x="68" y="261"/>
                      </a:lnTo>
                      <a:lnTo>
                        <a:pt x="77" y="252"/>
                      </a:lnTo>
                      <a:lnTo>
                        <a:pt x="82" y="247"/>
                      </a:lnTo>
                      <a:lnTo>
                        <a:pt x="86" y="241"/>
                      </a:lnTo>
                      <a:lnTo>
                        <a:pt x="90" y="236"/>
                      </a:lnTo>
                      <a:lnTo>
                        <a:pt x="93" y="230"/>
                      </a:lnTo>
                      <a:lnTo>
                        <a:pt x="96" y="223"/>
                      </a:lnTo>
                      <a:lnTo>
                        <a:pt x="98" y="217"/>
                      </a:lnTo>
                      <a:lnTo>
                        <a:pt x="100" y="210"/>
                      </a:lnTo>
                      <a:lnTo>
                        <a:pt x="102" y="202"/>
                      </a:lnTo>
                      <a:lnTo>
                        <a:pt x="103" y="194"/>
                      </a:lnTo>
                      <a:lnTo>
                        <a:pt x="104" y="186"/>
                      </a:lnTo>
                      <a:lnTo>
                        <a:pt x="105" y="178"/>
                      </a:lnTo>
                      <a:lnTo>
                        <a:pt x="105" y="170"/>
                      </a:lnTo>
                      <a:lnTo>
                        <a:pt x="104" y="152"/>
                      </a:lnTo>
                      <a:lnTo>
                        <a:pt x="103" y="143"/>
                      </a:lnTo>
                      <a:lnTo>
                        <a:pt x="102" y="134"/>
                      </a:lnTo>
                      <a:lnTo>
                        <a:pt x="99" y="116"/>
                      </a:lnTo>
                      <a:lnTo>
                        <a:pt x="97" y="106"/>
                      </a:lnTo>
                      <a:lnTo>
                        <a:pt x="94" y="97"/>
                      </a:lnTo>
                      <a:lnTo>
                        <a:pt x="88" y="77"/>
                      </a:lnTo>
                      <a:lnTo>
                        <a:pt x="80" y="57"/>
                      </a:lnTo>
                      <a:lnTo>
                        <a:pt x="72" y="39"/>
                      </a:lnTo>
                      <a:lnTo>
                        <a:pt x="64" y="24"/>
                      </a:lnTo>
                      <a:lnTo>
                        <a:pt x="58" y="11"/>
                      </a:lnTo>
                      <a:lnTo>
                        <a:pt x="52" y="0"/>
                      </a:lnTo>
                      <a:lnTo>
                        <a:pt x="59"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1" name="Freeform 81"/>
                <p:cNvSpPr/>
                <p:nvPr/>
              </p:nvSpPr>
              <p:spPr bwMode="auto">
                <a:xfrm>
                  <a:off x="1625" y="1039"/>
                  <a:ext cx="7" cy="13"/>
                </a:xfrm>
                <a:custGeom>
                  <a:avLst/>
                  <a:gdLst>
                    <a:gd name="T0" fmla="*/ 7 w 7"/>
                    <a:gd name="T1" fmla="*/ 0 h 13"/>
                    <a:gd name="T2" fmla="*/ 6 w 7"/>
                    <a:gd name="T3" fmla="*/ 6 h 13"/>
                    <a:gd name="T4" fmla="*/ 5 w 7"/>
                    <a:gd name="T5" fmla="*/ 9 h 13"/>
                    <a:gd name="T6" fmla="*/ 4 w 7"/>
                    <a:gd name="T7" fmla="*/ 11 h 13"/>
                    <a:gd name="T8" fmla="*/ 3 w 7"/>
                    <a:gd name="T9" fmla="*/ 12 h 13"/>
                    <a:gd name="T10" fmla="*/ 2 w 7"/>
                    <a:gd name="T11" fmla="*/ 13 h 13"/>
                    <a:gd name="T12" fmla="*/ 1 w 7"/>
                    <a:gd name="T13" fmla="*/ 13 h 13"/>
                    <a:gd name="T14" fmla="*/ 1 w 7"/>
                    <a:gd name="T15" fmla="*/ 12 h 13"/>
                    <a:gd name="T16" fmla="*/ 0 w 7"/>
                    <a:gd name="T17" fmla="*/ 11 h 13"/>
                    <a:gd name="T18" fmla="*/ 0 w 7"/>
                    <a:gd name="T19" fmla="*/ 7 h 13"/>
                    <a:gd name="T20" fmla="*/ 1 w 7"/>
                    <a:gd name="T21" fmla="*/ 1 h 13"/>
                    <a:gd name="T22" fmla="*/ 7 w 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0"/>
                      </a:moveTo>
                      <a:lnTo>
                        <a:pt x="6" y="6"/>
                      </a:lnTo>
                      <a:lnTo>
                        <a:pt x="5" y="9"/>
                      </a:lnTo>
                      <a:lnTo>
                        <a:pt x="4" y="11"/>
                      </a:lnTo>
                      <a:lnTo>
                        <a:pt x="3" y="12"/>
                      </a:lnTo>
                      <a:lnTo>
                        <a:pt x="2" y="13"/>
                      </a:lnTo>
                      <a:lnTo>
                        <a:pt x="1" y="13"/>
                      </a:lnTo>
                      <a:lnTo>
                        <a:pt x="1" y="12"/>
                      </a:lnTo>
                      <a:lnTo>
                        <a:pt x="0" y="11"/>
                      </a:lnTo>
                      <a:lnTo>
                        <a:pt x="0" y="7"/>
                      </a:lnTo>
                      <a:lnTo>
                        <a:pt x="1"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2" name="Freeform 82"/>
                <p:cNvSpPr/>
                <p:nvPr/>
              </p:nvSpPr>
              <p:spPr bwMode="auto">
                <a:xfrm>
                  <a:off x="1625" y="1039"/>
                  <a:ext cx="7" cy="13"/>
                </a:xfrm>
                <a:custGeom>
                  <a:avLst/>
                  <a:gdLst>
                    <a:gd name="T0" fmla="*/ 7 w 7"/>
                    <a:gd name="T1" fmla="*/ 0 h 13"/>
                    <a:gd name="T2" fmla="*/ 6 w 7"/>
                    <a:gd name="T3" fmla="*/ 6 h 13"/>
                    <a:gd name="T4" fmla="*/ 5 w 7"/>
                    <a:gd name="T5" fmla="*/ 9 h 13"/>
                    <a:gd name="T6" fmla="*/ 4 w 7"/>
                    <a:gd name="T7" fmla="*/ 11 h 13"/>
                    <a:gd name="T8" fmla="*/ 3 w 7"/>
                    <a:gd name="T9" fmla="*/ 12 h 13"/>
                    <a:gd name="T10" fmla="*/ 2 w 7"/>
                    <a:gd name="T11" fmla="*/ 13 h 13"/>
                    <a:gd name="T12" fmla="*/ 1 w 7"/>
                    <a:gd name="T13" fmla="*/ 13 h 13"/>
                    <a:gd name="T14" fmla="*/ 1 w 7"/>
                    <a:gd name="T15" fmla="*/ 12 h 13"/>
                    <a:gd name="T16" fmla="*/ 0 w 7"/>
                    <a:gd name="T17" fmla="*/ 11 h 13"/>
                    <a:gd name="T18" fmla="*/ 0 w 7"/>
                    <a:gd name="T19" fmla="*/ 7 h 13"/>
                    <a:gd name="T20" fmla="*/ 1 w 7"/>
                    <a:gd name="T21" fmla="*/ 1 h 13"/>
                    <a:gd name="T22" fmla="*/ 7 w 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0"/>
                      </a:moveTo>
                      <a:lnTo>
                        <a:pt x="6" y="6"/>
                      </a:lnTo>
                      <a:lnTo>
                        <a:pt x="5" y="9"/>
                      </a:lnTo>
                      <a:lnTo>
                        <a:pt x="4" y="11"/>
                      </a:lnTo>
                      <a:lnTo>
                        <a:pt x="3" y="12"/>
                      </a:lnTo>
                      <a:lnTo>
                        <a:pt x="2" y="13"/>
                      </a:lnTo>
                      <a:lnTo>
                        <a:pt x="1" y="13"/>
                      </a:lnTo>
                      <a:lnTo>
                        <a:pt x="1" y="12"/>
                      </a:lnTo>
                      <a:lnTo>
                        <a:pt x="0" y="11"/>
                      </a:lnTo>
                      <a:lnTo>
                        <a:pt x="0" y="7"/>
                      </a:lnTo>
                      <a:lnTo>
                        <a:pt x="1" y="1"/>
                      </a:lnTo>
                      <a:lnTo>
                        <a:pt x="7"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3" name="Freeform 83"/>
                <p:cNvSpPr/>
                <p:nvPr/>
              </p:nvSpPr>
              <p:spPr bwMode="auto">
                <a:xfrm>
                  <a:off x="1569" y="1036"/>
                  <a:ext cx="57" cy="36"/>
                </a:xfrm>
                <a:custGeom>
                  <a:avLst/>
                  <a:gdLst>
                    <a:gd name="T0" fmla="*/ 6 w 57"/>
                    <a:gd name="T1" fmla="*/ 1 h 36"/>
                    <a:gd name="T2" fmla="*/ 7 w 57"/>
                    <a:gd name="T3" fmla="*/ 3 h 36"/>
                    <a:gd name="T4" fmla="*/ 8 w 57"/>
                    <a:gd name="T5" fmla="*/ 7 h 36"/>
                    <a:gd name="T6" fmla="*/ 8 w 57"/>
                    <a:gd name="T7" fmla="*/ 9 h 36"/>
                    <a:gd name="T8" fmla="*/ 10 w 57"/>
                    <a:gd name="T9" fmla="*/ 12 h 36"/>
                    <a:gd name="T10" fmla="*/ 11 w 57"/>
                    <a:gd name="T11" fmla="*/ 14 h 36"/>
                    <a:gd name="T12" fmla="*/ 13 w 57"/>
                    <a:gd name="T13" fmla="*/ 16 h 36"/>
                    <a:gd name="T14" fmla="*/ 14 w 57"/>
                    <a:gd name="T15" fmla="*/ 17 h 36"/>
                    <a:gd name="T16" fmla="*/ 15 w 57"/>
                    <a:gd name="T17" fmla="*/ 17 h 36"/>
                    <a:gd name="T18" fmla="*/ 19 w 57"/>
                    <a:gd name="T19" fmla="*/ 19 h 36"/>
                    <a:gd name="T20" fmla="*/ 25 w 57"/>
                    <a:gd name="T21" fmla="*/ 19 h 36"/>
                    <a:gd name="T22" fmla="*/ 30 w 57"/>
                    <a:gd name="T23" fmla="*/ 20 h 36"/>
                    <a:gd name="T24" fmla="*/ 41 w 57"/>
                    <a:gd name="T25" fmla="*/ 21 h 36"/>
                    <a:gd name="T26" fmla="*/ 48 w 57"/>
                    <a:gd name="T27" fmla="*/ 21 h 36"/>
                    <a:gd name="T28" fmla="*/ 51 w 57"/>
                    <a:gd name="T29" fmla="*/ 22 h 36"/>
                    <a:gd name="T30" fmla="*/ 54 w 57"/>
                    <a:gd name="T31" fmla="*/ 23 h 36"/>
                    <a:gd name="T32" fmla="*/ 56 w 57"/>
                    <a:gd name="T33" fmla="*/ 25 h 36"/>
                    <a:gd name="T34" fmla="*/ 57 w 57"/>
                    <a:gd name="T35" fmla="*/ 26 h 36"/>
                    <a:gd name="T36" fmla="*/ 57 w 57"/>
                    <a:gd name="T37" fmla="*/ 28 h 36"/>
                    <a:gd name="T38" fmla="*/ 56 w 57"/>
                    <a:gd name="T39" fmla="*/ 31 h 36"/>
                    <a:gd name="T40" fmla="*/ 54 w 57"/>
                    <a:gd name="T41" fmla="*/ 33 h 36"/>
                    <a:gd name="T42" fmla="*/ 51 w 57"/>
                    <a:gd name="T43" fmla="*/ 35 h 36"/>
                    <a:gd name="T44" fmla="*/ 50 w 57"/>
                    <a:gd name="T45" fmla="*/ 36 h 36"/>
                    <a:gd name="T46" fmla="*/ 48 w 57"/>
                    <a:gd name="T47" fmla="*/ 36 h 36"/>
                    <a:gd name="T48" fmla="*/ 32 w 57"/>
                    <a:gd name="T49" fmla="*/ 33 h 36"/>
                    <a:gd name="T50" fmla="*/ 21 w 57"/>
                    <a:gd name="T51" fmla="*/ 30 h 36"/>
                    <a:gd name="T52" fmla="*/ 13 w 57"/>
                    <a:gd name="T53" fmla="*/ 28 h 36"/>
                    <a:gd name="T54" fmla="*/ 10 w 57"/>
                    <a:gd name="T55" fmla="*/ 27 h 36"/>
                    <a:gd name="T56" fmla="*/ 8 w 57"/>
                    <a:gd name="T57" fmla="*/ 26 h 36"/>
                    <a:gd name="T58" fmla="*/ 6 w 57"/>
                    <a:gd name="T59" fmla="*/ 24 h 36"/>
                    <a:gd name="T60" fmla="*/ 5 w 57"/>
                    <a:gd name="T61" fmla="*/ 22 h 36"/>
                    <a:gd name="T62" fmla="*/ 4 w 57"/>
                    <a:gd name="T63" fmla="*/ 19 h 36"/>
                    <a:gd name="T64" fmla="*/ 2 w 57"/>
                    <a:gd name="T65" fmla="*/ 17 h 36"/>
                    <a:gd name="T66" fmla="*/ 1 w 57"/>
                    <a:gd name="T67" fmla="*/ 12 h 36"/>
                    <a:gd name="T68" fmla="*/ 0 w 57"/>
                    <a:gd name="T69" fmla="*/ 7 h 36"/>
                    <a:gd name="T70" fmla="*/ 0 w 57"/>
                    <a:gd name="T71" fmla="*/ 3 h 36"/>
                    <a:gd name="T72" fmla="*/ 0 w 57"/>
                    <a:gd name="T73" fmla="*/ 0 h 36"/>
                    <a:gd name="T74" fmla="*/ 6 w 57"/>
                    <a:gd name="T75" fmla="*/ 1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36">
                      <a:moveTo>
                        <a:pt x="6" y="1"/>
                      </a:moveTo>
                      <a:lnTo>
                        <a:pt x="7" y="3"/>
                      </a:lnTo>
                      <a:lnTo>
                        <a:pt x="8" y="7"/>
                      </a:lnTo>
                      <a:lnTo>
                        <a:pt x="8" y="9"/>
                      </a:lnTo>
                      <a:lnTo>
                        <a:pt x="10" y="12"/>
                      </a:lnTo>
                      <a:lnTo>
                        <a:pt x="11" y="14"/>
                      </a:lnTo>
                      <a:lnTo>
                        <a:pt x="13" y="16"/>
                      </a:lnTo>
                      <a:lnTo>
                        <a:pt x="14" y="17"/>
                      </a:lnTo>
                      <a:lnTo>
                        <a:pt x="15" y="17"/>
                      </a:lnTo>
                      <a:lnTo>
                        <a:pt x="19" y="19"/>
                      </a:lnTo>
                      <a:lnTo>
                        <a:pt x="25" y="19"/>
                      </a:lnTo>
                      <a:lnTo>
                        <a:pt x="30" y="20"/>
                      </a:lnTo>
                      <a:lnTo>
                        <a:pt x="41" y="21"/>
                      </a:lnTo>
                      <a:lnTo>
                        <a:pt x="48" y="21"/>
                      </a:lnTo>
                      <a:lnTo>
                        <a:pt x="51" y="22"/>
                      </a:lnTo>
                      <a:lnTo>
                        <a:pt x="54" y="23"/>
                      </a:lnTo>
                      <a:lnTo>
                        <a:pt x="56" y="25"/>
                      </a:lnTo>
                      <a:lnTo>
                        <a:pt x="57" y="26"/>
                      </a:lnTo>
                      <a:lnTo>
                        <a:pt x="57" y="28"/>
                      </a:lnTo>
                      <a:lnTo>
                        <a:pt x="56" y="31"/>
                      </a:lnTo>
                      <a:lnTo>
                        <a:pt x="54" y="33"/>
                      </a:lnTo>
                      <a:lnTo>
                        <a:pt x="51" y="35"/>
                      </a:lnTo>
                      <a:lnTo>
                        <a:pt x="50" y="36"/>
                      </a:lnTo>
                      <a:lnTo>
                        <a:pt x="48" y="36"/>
                      </a:lnTo>
                      <a:lnTo>
                        <a:pt x="32" y="33"/>
                      </a:lnTo>
                      <a:lnTo>
                        <a:pt x="21" y="30"/>
                      </a:lnTo>
                      <a:lnTo>
                        <a:pt x="13" y="28"/>
                      </a:lnTo>
                      <a:lnTo>
                        <a:pt x="10" y="27"/>
                      </a:lnTo>
                      <a:lnTo>
                        <a:pt x="8" y="26"/>
                      </a:lnTo>
                      <a:lnTo>
                        <a:pt x="6" y="24"/>
                      </a:lnTo>
                      <a:lnTo>
                        <a:pt x="5" y="22"/>
                      </a:lnTo>
                      <a:lnTo>
                        <a:pt x="4" y="19"/>
                      </a:lnTo>
                      <a:lnTo>
                        <a:pt x="2" y="17"/>
                      </a:lnTo>
                      <a:lnTo>
                        <a:pt x="1" y="12"/>
                      </a:lnTo>
                      <a:lnTo>
                        <a:pt x="0" y="7"/>
                      </a:lnTo>
                      <a:lnTo>
                        <a:pt x="0" y="3"/>
                      </a:lnTo>
                      <a:lnTo>
                        <a:pt x="0"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4" name="Freeform 84"/>
                <p:cNvSpPr/>
                <p:nvPr/>
              </p:nvSpPr>
              <p:spPr bwMode="auto">
                <a:xfrm>
                  <a:off x="1569" y="1036"/>
                  <a:ext cx="57" cy="36"/>
                </a:xfrm>
                <a:custGeom>
                  <a:avLst/>
                  <a:gdLst>
                    <a:gd name="T0" fmla="*/ 6 w 57"/>
                    <a:gd name="T1" fmla="*/ 1 h 36"/>
                    <a:gd name="T2" fmla="*/ 7 w 57"/>
                    <a:gd name="T3" fmla="*/ 3 h 36"/>
                    <a:gd name="T4" fmla="*/ 8 w 57"/>
                    <a:gd name="T5" fmla="*/ 7 h 36"/>
                    <a:gd name="T6" fmla="*/ 8 w 57"/>
                    <a:gd name="T7" fmla="*/ 9 h 36"/>
                    <a:gd name="T8" fmla="*/ 10 w 57"/>
                    <a:gd name="T9" fmla="*/ 12 h 36"/>
                    <a:gd name="T10" fmla="*/ 11 w 57"/>
                    <a:gd name="T11" fmla="*/ 14 h 36"/>
                    <a:gd name="T12" fmla="*/ 13 w 57"/>
                    <a:gd name="T13" fmla="*/ 16 h 36"/>
                    <a:gd name="T14" fmla="*/ 14 w 57"/>
                    <a:gd name="T15" fmla="*/ 17 h 36"/>
                    <a:gd name="T16" fmla="*/ 15 w 57"/>
                    <a:gd name="T17" fmla="*/ 17 h 36"/>
                    <a:gd name="T18" fmla="*/ 19 w 57"/>
                    <a:gd name="T19" fmla="*/ 19 h 36"/>
                    <a:gd name="T20" fmla="*/ 25 w 57"/>
                    <a:gd name="T21" fmla="*/ 19 h 36"/>
                    <a:gd name="T22" fmla="*/ 30 w 57"/>
                    <a:gd name="T23" fmla="*/ 20 h 36"/>
                    <a:gd name="T24" fmla="*/ 41 w 57"/>
                    <a:gd name="T25" fmla="*/ 21 h 36"/>
                    <a:gd name="T26" fmla="*/ 48 w 57"/>
                    <a:gd name="T27" fmla="*/ 21 h 36"/>
                    <a:gd name="T28" fmla="*/ 51 w 57"/>
                    <a:gd name="T29" fmla="*/ 22 h 36"/>
                    <a:gd name="T30" fmla="*/ 54 w 57"/>
                    <a:gd name="T31" fmla="*/ 23 h 36"/>
                    <a:gd name="T32" fmla="*/ 56 w 57"/>
                    <a:gd name="T33" fmla="*/ 25 h 36"/>
                    <a:gd name="T34" fmla="*/ 57 w 57"/>
                    <a:gd name="T35" fmla="*/ 26 h 36"/>
                    <a:gd name="T36" fmla="*/ 57 w 57"/>
                    <a:gd name="T37" fmla="*/ 28 h 36"/>
                    <a:gd name="T38" fmla="*/ 56 w 57"/>
                    <a:gd name="T39" fmla="*/ 31 h 36"/>
                    <a:gd name="T40" fmla="*/ 54 w 57"/>
                    <a:gd name="T41" fmla="*/ 33 h 36"/>
                    <a:gd name="T42" fmla="*/ 51 w 57"/>
                    <a:gd name="T43" fmla="*/ 35 h 36"/>
                    <a:gd name="T44" fmla="*/ 50 w 57"/>
                    <a:gd name="T45" fmla="*/ 36 h 36"/>
                    <a:gd name="T46" fmla="*/ 48 w 57"/>
                    <a:gd name="T47" fmla="*/ 36 h 36"/>
                    <a:gd name="T48" fmla="*/ 32 w 57"/>
                    <a:gd name="T49" fmla="*/ 33 h 36"/>
                    <a:gd name="T50" fmla="*/ 21 w 57"/>
                    <a:gd name="T51" fmla="*/ 30 h 36"/>
                    <a:gd name="T52" fmla="*/ 13 w 57"/>
                    <a:gd name="T53" fmla="*/ 28 h 36"/>
                    <a:gd name="T54" fmla="*/ 10 w 57"/>
                    <a:gd name="T55" fmla="*/ 27 h 36"/>
                    <a:gd name="T56" fmla="*/ 8 w 57"/>
                    <a:gd name="T57" fmla="*/ 26 h 36"/>
                    <a:gd name="T58" fmla="*/ 6 w 57"/>
                    <a:gd name="T59" fmla="*/ 24 h 36"/>
                    <a:gd name="T60" fmla="*/ 5 w 57"/>
                    <a:gd name="T61" fmla="*/ 22 h 36"/>
                    <a:gd name="T62" fmla="*/ 4 w 57"/>
                    <a:gd name="T63" fmla="*/ 19 h 36"/>
                    <a:gd name="T64" fmla="*/ 2 w 57"/>
                    <a:gd name="T65" fmla="*/ 17 h 36"/>
                    <a:gd name="T66" fmla="*/ 1 w 57"/>
                    <a:gd name="T67" fmla="*/ 12 h 36"/>
                    <a:gd name="T68" fmla="*/ 0 w 57"/>
                    <a:gd name="T69" fmla="*/ 7 h 36"/>
                    <a:gd name="T70" fmla="*/ 0 w 57"/>
                    <a:gd name="T71" fmla="*/ 3 h 36"/>
                    <a:gd name="T72" fmla="*/ 0 w 57"/>
                    <a:gd name="T73" fmla="*/ 0 h 36"/>
                    <a:gd name="T74" fmla="*/ 6 w 57"/>
                    <a:gd name="T75" fmla="*/ 1 h 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36">
                      <a:moveTo>
                        <a:pt x="6" y="1"/>
                      </a:moveTo>
                      <a:lnTo>
                        <a:pt x="7" y="3"/>
                      </a:lnTo>
                      <a:lnTo>
                        <a:pt x="8" y="7"/>
                      </a:lnTo>
                      <a:lnTo>
                        <a:pt x="8" y="9"/>
                      </a:lnTo>
                      <a:lnTo>
                        <a:pt x="10" y="12"/>
                      </a:lnTo>
                      <a:lnTo>
                        <a:pt x="11" y="14"/>
                      </a:lnTo>
                      <a:lnTo>
                        <a:pt x="13" y="16"/>
                      </a:lnTo>
                      <a:lnTo>
                        <a:pt x="14" y="17"/>
                      </a:lnTo>
                      <a:lnTo>
                        <a:pt x="15" y="17"/>
                      </a:lnTo>
                      <a:lnTo>
                        <a:pt x="19" y="19"/>
                      </a:lnTo>
                      <a:lnTo>
                        <a:pt x="25" y="19"/>
                      </a:lnTo>
                      <a:lnTo>
                        <a:pt x="30" y="20"/>
                      </a:lnTo>
                      <a:lnTo>
                        <a:pt x="41" y="21"/>
                      </a:lnTo>
                      <a:lnTo>
                        <a:pt x="48" y="21"/>
                      </a:lnTo>
                      <a:lnTo>
                        <a:pt x="51" y="22"/>
                      </a:lnTo>
                      <a:lnTo>
                        <a:pt x="54" y="23"/>
                      </a:lnTo>
                      <a:lnTo>
                        <a:pt x="56" y="25"/>
                      </a:lnTo>
                      <a:lnTo>
                        <a:pt x="57" y="26"/>
                      </a:lnTo>
                      <a:lnTo>
                        <a:pt x="57" y="28"/>
                      </a:lnTo>
                      <a:lnTo>
                        <a:pt x="56" y="31"/>
                      </a:lnTo>
                      <a:lnTo>
                        <a:pt x="54" y="33"/>
                      </a:lnTo>
                      <a:lnTo>
                        <a:pt x="51" y="35"/>
                      </a:lnTo>
                      <a:lnTo>
                        <a:pt x="50" y="36"/>
                      </a:lnTo>
                      <a:lnTo>
                        <a:pt x="48" y="36"/>
                      </a:lnTo>
                      <a:lnTo>
                        <a:pt x="32" y="33"/>
                      </a:lnTo>
                      <a:lnTo>
                        <a:pt x="21" y="30"/>
                      </a:lnTo>
                      <a:lnTo>
                        <a:pt x="13" y="28"/>
                      </a:lnTo>
                      <a:lnTo>
                        <a:pt x="10" y="27"/>
                      </a:lnTo>
                      <a:lnTo>
                        <a:pt x="8" y="26"/>
                      </a:lnTo>
                      <a:lnTo>
                        <a:pt x="6" y="24"/>
                      </a:lnTo>
                      <a:lnTo>
                        <a:pt x="5" y="22"/>
                      </a:lnTo>
                      <a:lnTo>
                        <a:pt x="4" y="19"/>
                      </a:lnTo>
                      <a:lnTo>
                        <a:pt x="2" y="17"/>
                      </a:lnTo>
                      <a:lnTo>
                        <a:pt x="1" y="12"/>
                      </a:lnTo>
                      <a:lnTo>
                        <a:pt x="0" y="7"/>
                      </a:lnTo>
                      <a:lnTo>
                        <a:pt x="0" y="3"/>
                      </a:lnTo>
                      <a:lnTo>
                        <a:pt x="0" y="0"/>
                      </a:lnTo>
                      <a:lnTo>
                        <a:pt x="6"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5" name="Freeform 85"/>
                <p:cNvSpPr/>
                <p:nvPr/>
              </p:nvSpPr>
              <p:spPr bwMode="auto">
                <a:xfrm>
                  <a:off x="1578" y="1061"/>
                  <a:ext cx="26" cy="21"/>
                </a:xfrm>
                <a:custGeom>
                  <a:avLst/>
                  <a:gdLst>
                    <a:gd name="T0" fmla="*/ 22 w 26"/>
                    <a:gd name="T1" fmla="*/ 5 h 21"/>
                    <a:gd name="T2" fmla="*/ 23 w 26"/>
                    <a:gd name="T3" fmla="*/ 6 h 21"/>
                    <a:gd name="T4" fmla="*/ 25 w 26"/>
                    <a:gd name="T5" fmla="*/ 9 h 21"/>
                    <a:gd name="T6" fmla="*/ 26 w 26"/>
                    <a:gd name="T7" fmla="*/ 11 h 21"/>
                    <a:gd name="T8" fmla="*/ 26 w 26"/>
                    <a:gd name="T9" fmla="*/ 13 h 21"/>
                    <a:gd name="T10" fmla="*/ 25 w 26"/>
                    <a:gd name="T11" fmla="*/ 15 h 21"/>
                    <a:gd name="T12" fmla="*/ 24 w 26"/>
                    <a:gd name="T13" fmla="*/ 18 h 21"/>
                    <a:gd name="T14" fmla="*/ 21 w 26"/>
                    <a:gd name="T15" fmla="*/ 20 h 21"/>
                    <a:gd name="T16" fmla="*/ 18 w 26"/>
                    <a:gd name="T17" fmla="*/ 20 h 21"/>
                    <a:gd name="T18" fmla="*/ 15 w 26"/>
                    <a:gd name="T19" fmla="*/ 21 h 21"/>
                    <a:gd name="T20" fmla="*/ 11 w 26"/>
                    <a:gd name="T21" fmla="*/ 20 h 21"/>
                    <a:gd name="T22" fmla="*/ 7 w 26"/>
                    <a:gd name="T23" fmla="*/ 19 h 21"/>
                    <a:gd name="T24" fmla="*/ 4 w 26"/>
                    <a:gd name="T25" fmla="*/ 17 h 21"/>
                    <a:gd name="T26" fmla="*/ 3 w 26"/>
                    <a:gd name="T27" fmla="*/ 16 h 21"/>
                    <a:gd name="T28" fmla="*/ 2 w 26"/>
                    <a:gd name="T29" fmla="*/ 15 h 21"/>
                    <a:gd name="T30" fmla="*/ 0 w 26"/>
                    <a:gd name="T31" fmla="*/ 13 h 21"/>
                    <a:gd name="T32" fmla="*/ 0 w 26"/>
                    <a:gd name="T33" fmla="*/ 8 h 21"/>
                    <a:gd name="T34" fmla="*/ 1 w 26"/>
                    <a:gd name="T35" fmla="*/ 6 h 21"/>
                    <a:gd name="T36" fmla="*/ 2 w 26"/>
                    <a:gd name="T37" fmla="*/ 4 h 21"/>
                    <a:gd name="T38" fmla="*/ 3 w 26"/>
                    <a:gd name="T39" fmla="*/ 2 h 21"/>
                    <a:gd name="T40" fmla="*/ 5 w 26"/>
                    <a:gd name="T41" fmla="*/ 1 h 21"/>
                    <a:gd name="T42" fmla="*/ 7 w 26"/>
                    <a:gd name="T43" fmla="*/ 0 h 21"/>
                    <a:gd name="T44" fmla="*/ 8 w 26"/>
                    <a:gd name="T45" fmla="*/ 0 h 21"/>
                    <a:gd name="T46" fmla="*/ 13 w 26"/>
                    <a:gd name="T47" fmla="*/ 1 h 21"/>
                    <a:gd name="T48" fmla="*/ 17 w 26"/>
                    <a:gd name="T49" fmla="*/ 3 h 21"/>
                    <a:gd name="T50" fmla="*/ 22 w 26"/>
                    <a:gd name="T51" fmla="*/ 5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 h="21">
                      <a:moveTo>
                        <a:pt x="22" y="5"/>
                      </a:moveTo>
                      <a:lnTo>
                        <a:pt x="23" y="6"/>
                      </a:lnTo>
                      <a:lnTo>
                        <a:pt x="25" y="9"/>
                      </a:lnTo>
                      <a:lnTo>
                        <a:pt x="26" y="11"/>
                      </a:lnTo>
                      <a:lnTo>
                        <a:pt x="26" y="13"/>
                      </a:lnTo>
                      <a:lnTo>
                        <a:pt x="25" y="15"/>
                      </a:lnTo>
                      <a:lnTo>
                        <a:pt x="24" y="18"/>
                      </a:lnTo>
                      <a:lnTo>
                        <a:pt x="21" y="20"/>
                      </a:lnTo>
                      <a:lnTo>
                        <a:pt x="18" y="20"/>
                      </a:lnTo>
                      <a:lnTo>
                        <a:pt x="15" y="21"/>
                      </a:lnTo>
                      <a:lnTo>
                        <a:pt x="11" y="20"/>
                      </a:lnTo>
                      <a:lnTo>
                        <a:pt x="7" y="19"/>
                      </a:lnTo>
                      <a:lnTo>
                        <a:pt x="4" y="17"/>
                      </a:lnTo>
                      <a:lnTo>
                        <a:pt x="3" y="16"/>
                      </a:lnTo>
                      <a:lnTo>
                        <a:pt x="2" y="15"/>
                      </a:lnTo>
                      <a:lnTo>
                        <a:pt x="0" y="13"/>
                      </a:lnTo>
                      <a:lnTo>
                        <a:pt x="0" y="8"/>
                      </a:lnTo>
                      <a:lnTo>
                        <a:pt x="1" y="6"/>
                      </a:lnTo>
                      <a:lnTo>
                        <a:pt x="2" y="4"/>
                      </a:lnTo>
                      <a:lnTo>
                        <a:pt x="3" y="2"/>
                      </a:lnTo>
                      <a:lnTo>
                        <a:pt x="5" y="1"/>
                      </a:lnTo>
                      <a:lnTo>
                        <a:pt x="7" y="0"/>
                      </a:lnTo>
                      <a:lnTo>
                        <a:pt x="8" y="0"/>
                      </a:lnTo>
                      <a:lnTo>
                        <a:pt x="13" y="1"/>
                      </a:lnTo>
                      <a:lnTo>
                        <a:pt x="17" y="3"/>
                      </a:lnTo>
                      <a:lnTo>
                        <a:pt x="22"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6" name="Freeform 86"/>
                <p:cNvSpPr/>
                <p:nvPr/>
              </p:nvSpPr>
              <p:spPr bwMode="auto">
                <a:xfrm>
                  <a:off x="1578" y="1061"/>
                  <a:ext cx="26" cy="21"/>
                </a:xfrm>
                <a:custGeom>
                  <a:avLst/>
                  <a:gdLst>
                    <a:gd name="T0" fmla="*/ 22 w 26"/>
                    <a:gd name="T1" fmla="*/ 5 h 21"/>
                    <a:gd name="T2" fmla="*/ 23 w 26"/>
                    <a:gd name="T3" fmla="*/ 6 h 21"/>
                    <a:gd name="T4" fmla="*/ 25 w 26"/>
                    <a:gd name="T5" fmla="*/ 9 h 21"/>
                    <a:gd name="T6" fmla="*/ 26 w 26"/>
                    <a:gd name="T7" fmla="*/ 11 h 21"/>
                    <a:gd name="T8" fmla="*/ 26 w 26"/>
                    <a:gd name="T9" fmla="*/ 13 h 21"/>
                    <a:gd name="T10" fmla="*/ 25 w 26"/>
                    <a:gd name="T11" fmla="*/ 15 h 21"/>
                    <a:gd name="T12" fmla="*/ 24 w 26"/>
                    <a:gd name="T13" fmla="*/ 18 h 21"/>
                    <a:gd name="T14" fmla="*/ 21 w 26"/>
                    <a:gd name="T15" fmla="*/ 20 h 21"/>
                    <a:gd name="T16" fmla="*/ 18 w 26"/>
                    <a:gd name="T17" fmla="*/ 20 h 21"/>
                    <a:gd name="T18" fmla="*/ 15 w 26"/>
                    <a:gd name="T19" fmla="*/ 21 h 21"/>
                    <a:gd name="T20" fmla="*/ 11 w 26"/>
                    <a:gd name="T21" fmla="*/ 20 h 21"/>
                    <a:gd name="T22" fmla="*/ 7 w 26"/>
                    <a:gd name="T23" fmla="*/ 19 h 21"/>
                    <a:gd name="T24" fmla="*/ 4 w 26"/>
                    <a:gd name="T25" fmla="*/ 17 h 21"/>
                    <a:gd name="T26" fmla="*/ 3 w 26"/>
                    <a:gd name="T27" fmla="*/ 16 h 21"/>
                    <a:gd name="T28" fmla="*/ 2 w 26"/>
                    <a:gd name="T29" fmla="*/ 15 h 21"/>
                    <a:gd name="T30" fmla="*/ 0 w 26"/>
                    <a:gd name="T31" fmla="*/ 13 h 21"/>
                    <a:gd name="T32" fmla="*/ 0 w 26"/>
                    <a:gd name="T33" fmla="*/ 8 h 21"/>
                    <a:gd name="T34" fmla="*/ 1 w 26"/>
                    <a:gd name="T35" fmla="*/ 6 h 21"/>
                    <a:gd name="T36" fmla="*/ 2 w 26"/>
                    <a:gd name="T37" fmla="*/ 4 h 21"/>
                    <a:gd name="T38" fmla="*/ 3 w 26"/>
                    <a:gd name="T39" fmla="*/ 2 h 21"/>
                    <a:gd name="T40" fmla="*/ 5 w 26"/>
                    <a:gd name="T41" fmla="*/ 1 h 21"/>
                    <a:gd name="T42" fmla="*/ 7 w 26"/>
                    <a:gd name="T43" fmla="*/ 0 h 21"/>
                    <a:gd name="T44" fmla="*/ 8 w 26"/>
                    <a:gd name="T45" fmla="*/ 0 h 21"/>
                    <a:gd name="T46" fmla="*/ 13 w 26"/>
                    <a:gd name="T47" fmla="*/ 1 h 21"/>
                    <a:gd name="T48" fmla="*/ 17 w 26"/>
                    <a:gd name="T49" fmla="*/ 3 h 21"/>
                    <a:gd name="T50" fmla="*/ 22 w 26"/>
                    <a:gd name="T51" fmla="*/ 5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 h="21">
                      <a:moveTo>
                        <a:pt x="22" y="5"/>
                      </a:moveTo>
                      <a:lnTo>
                        <a:pt x="23" y="6"/>
                      </a:lnTo>
                      <a:lnTo>
                        <a:pt x="25" y="9"/>
                      </a:lnTo>
                      <a:lnTo>
                        <a:pt x="26" y="11"/>
                      </a:lnTo>
                      <a:lnTo>
                        <a:pt x="26" y="13"/>
                      </a:lnTo>
                      <a:lnTo>
                        <a:pt x="25" y="15"/>
                      </a:lnTo>
                      <a:lnTo>
                        <a:pt x="24" y="18"/>
                      </a:lnTo>
                      <a:lnTo>
                        <a:pt x="21" y="20"/>
                      </a:lnTo>
                      <a:lnTo>
                        <a:pt x="18" y="20"/>
                      </a:lnTo>
                      <a:lnTo>
                        <a:pt x="15" y="21"/>
                      </a:lnTo>
                      <a:lnTo>
                        <a:pt x="11" y="20"/>
                      </a:lnTo>
                      <a:lnTo>
                        <a:pt x="7" y="19"/>
                      </a:lnTo>
                      <a:lnTo>
                        <a:pt x="4" y="17"/>
                      </a:lnTo>
                      <a:lnTo>
                        <a:pt x="3" y="16"/>
                      </a:lnTo>
                      <a:lnTo>
                        <a:pt x="2" y="15"/>
                      </a:lnTo>
                      <a:lnTo>
                        <a:pt x="0" y="13"/>
                      </a:lnTo>
                      <a:lnTo>
                        <a:pt x="0" y="8"/>
                      </a:lnTo>
                      <a:lnTo>
                        <a:pt x="1" y="6"/>
                      </a:lnTo>
                      <a:lnTo>
                        <a:pt x="2" y="4"/>
                      </a:lnTo>
                      <a:lnTo>
                        <a:pt x="3" y="2"/>
                      </a:lnTo>
                      <a:lnTo>
                        <a:pt x="5" y="1"/>
                      </a:lnTo>
                      <a:lnTo>
                        <a:pt x="7" y="0"/>
                      </a:lnTo>
                      <a:lnTo>
                        <a:pt x="8" y="0"/>
                      </a:lnTo>
                      <a:lnTo>
                        <a:pt x="13" y="1"/>
                      </a:lnTo>
                      <a:lnTo>
                        <a:pt x="17" y="3"/>
                      </a:lnTo>
                      <a:lnTo>
                        <a:pt x="22"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7" name="Freeform 87"/>
                <p:cNvSpPr/>
                <p:nvPr/>
              </p:nvSpPr>
              <p:spPr bwMode="auto">
                <a:xfrm>
                  <a:off x="1585" y="1069"/>
                  <a:ext cx="35" cy="29"/>
                </a:xfrm>
                <a:custGeom>
                  <a:avLst/>
                  <a:gdLst>
                    <a:gd name="T0" fmla="*/ 33 w 35"/>
                    <a:gd name="T1" fmla="*/ 0 h 29"/>
                    <a:gd name="T2" fmla="*/ 33 w 35"/>
                    <a:gd name="T3" fmla="*/ 2 h 29"/>
                    <a:gd name="T4" fmla="*/ 34 w 35"/>
                    <a:gd name="T5" fmla="*/ 5 h 29"/>
                    <a:gd name="T6" fmla="*/ 35 w 35"/>
                    <a:gd name="T7" fmla="*/ 7 h 29"/>
                    <a:gd name="T8" fmla="*/ 35 w 35"/>
                    <a:gd name="T9" fmla="*/ 9 h 29"/>
                    <a:gd name="T10" fmla="*/ 35 w 35"/>
                    <a:gd name="T11" fmla="*/ 12 h 29"/>
                    <a:gd name="T12" fmla="*/ 34 w 35"/>
                    <a:gd name="T13" fmla="*/ 15 h 29"/>
                    <a:gd name="T14" fmla="*/ 32 w 35"/>
                    <a:gd name="T15" fmla="*/ 20 h 29"/>
                    <a:gd name="T16" fmla="*/ 30 w 35"/>
                    <a:gd name="T17" fmla="*/ 24 h 29"/>
                    <a:gd name="T18" fmla="*/ 28 w 35"/>
                    <a:gd name="T19" fmla="*/ 26 h 29"/>
                    <a:gd name="T20" fmla="*/ 26 w 35"/>
                    <a:gd name="T21" fmla="*/ 28 h 29"/>
                    <a:gd name="T22" fmla="*/ 24 w 35"/>
                    <a:gd name="T23" fmla="*/ 29 h 29"/>
                    <a:gd name="T24" fmla="*/ 21 w 35"/>
                    <a:gd name="T25" fmla="*/ 29 h 29"/>
                    <a:gd name="T26" fmla="*/ 15 w 35"/>
                    <a:gd name="T27" fmla="*/ 29 h 29"/>
                    <a:gd name="T28" fmla="*/ 12 w 35"/>
                    <a:gd name="T29" fmla="*/ 28 h 29"/>
                    <a:gd name="T30" fmla="*/ 9 w 35"/>
                    <a:gd name="T31" fmla="*/ 27 h 29"/>
                    <a:gd name="T32" fmla="*/ 9 w 35"/>
                    <a:gd name="T33" fmla="*/ 26 h 29"/>
                    <a:gd name="T34" fmla="*/ 9 w 35"/>
                    <a:gd name="T35" fmla="*/ 25 h 29"/>
                    <a:gd name="T36" fmla="*/ 4 w 35"/>
                    <a:gd name="T37" fmla="*/ 24 h 29"/>
                    <a:gd name="T38" fmla="*/ 3 w 35"/>
                    <a:gd name="T39" fmla="*/ 24 h 29"/>
                    <a:gd name="T40" fmla="*/ 1 w 35"/>
                    <a:gd name="T41" fmla="*/ 23 h 29"/>
                    <a:gd name="T42" fmla="*/ 0 w 35"/>
                    <a:gd name="T43" fmla="*/ 22 h 29"/>
                    <a:gd name="T44" fmla="*/ 0 w 35"/>
                    <a:gd name="T45" fmla="*/ 21 h 29"/>
                    <a:gd name="T46" fmla="*/ 0 w 35"/>
                    <a:gd name="T47" fmla="*/ 19 h 29"/>
                    <a:gd name="T48" fmla="*/ 1 w 35"/>
                    <a:gd name="T49" fmla="*/ 19 h 29"/>
                    <a:gd name="T50" fmla="*/ 5 w 35"/>
                    <a:gd name="T51" fmla="*/ 18 h 29"/>
                    <a:gd name="T52" fmla="*/ 10 w 35"/>
                    <a:gd name="T53" fmla="*/ 19 h 29"/>
                    <a:gd name="T54" fmla="*/ 10 w 35"/>
                    <a:gd name="T55" fmla="*/ 18 h 29"/>
                    <a:gd name="T56" fmla="*/ 11 w 35"/>
                    <a:gd name="T57" fmla="*/ 17 h 29"/>
                    <a:gd name="T58" fmla="*/ 13 w 35"/>
                    <a:gd name="T59" fmla="*/ 15 h 29"/>
                    <a:gd name="T60" fmla="*/ 14 w 35"/>
                    <a:gd name="T61" fmla="*/ 15 h 29"/>
                    <a:gd name="T62" fmla="*/ 16 w 35"/>
                    <a:gd name="T63" fmla="*/ 15 h 29"/>
                    <a:gd name="T64" fmla="*/ 21 w 35"/>
                    <a:gd name="T65" fmla="*/ 14 h 29"/>
                    <a:gd name="T66" fmla="*/ 25 w 35"/>
                    <a:gd name="T67" fmla="*/ 13 h 29"/>
                    <a:gd name="T68" fmla="*/ 26 w 35"/>
                    <a:gd name="T69" fmla="*/ 12 h 29"/>
                    <a:gd name="T70" fmla="*/ 27 w 35"/>
                    <a:gd name="T71" fmla="*/ 11 h 29"/>
                    <a:gd name="T72" fmla="*/ 28 w 35"/>
                    <a:gd name="T73" fmla="*/ 10 h 29"/>
                    <a:gd name="T74" fmla="*/ 28 w 35"/>
                    <a:gd name="T75" fmla="*/ 8 h 29"/>
                    <a:gd name="T76" fmla="*/ 28 w 35"/>
                    <a:gd name="T77" fmla="*/ 6 h 29"/>
                    <a:gd name="T78" fmla="*/ 29 w 35"/>
                    <a:gd name="T79" fmla="*/ 5 h 29"/>
                    <a:gd name="T80" fmla="*/ 30 w 35"/>
                    <a:gd name="T81" fmla="*/ 2 h 29"/>
                    <a:gd name="T82" fmla="*/ 32 w 35"/>
                    <a:gd name="T83" fmla="*/ 1 h 29"/>
                    <a:gd name="T84" fmla="*/ 33 w 35"/>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29">
                      <a:moveTo>
                        <a:pt x="33" y="0"/>
                      </a:moveTo>
                      <a:lnTo>
                        <a:pt x="33" y="2"/>
                      </a:lnTo>
                      <a:lnTo>
                        <a:pt x="34" y="5"/>
                      </a:lnTo>
                      <a:lnTo>
                        <a:pt x="35" y="7"/>
                      </a:lnTo>
                      <a:lnTo>
                        <a:pt x="35" y="9"/>
                      </a:lnTo>
                      <a:lnTo>
                        <a:pt x="35" y="12"/>
                      </a:lnTo>
                      <a:lnTo>
                        <a:pt x="34" y="15"/>
                      </a:lnTo>
                      <a:lnTo>
                        <a:pt x="32" y="20"/>
                      </a:lnTo>
                      <a:lnTo>
                        <a:pt x="30" y="24"/>
                      </a:lnTo>
                      <a:lnTo>
                        <a:pt x="28" y="26"/>
                      </a:lnTo>
                      <a:lnTo>
                        <a:pt x="26" y="28"/>
                      </a:lnTo>
                      <a:lnTo>
                        <a:pt x="24" y="29"/>
                      </a:lnTo>
                      <a:lnTo>
                        <a:pt x="21" y="29"/>
                      </a:lnTo>
                      <a:lnTo>
                        <a:pt x="15" y="29"/>
                      </a:lnTo>
                      <a:lnTo>
                        <a:pt x="12" y="28"/>
                      </a:lnTo>
                      <a:lnTo>
                        <a:pt x="9" y="27"/>
                      </a:lnTo>
                      <a:lnTo>
                        <a:pt x="9" y="26"/>
                      </a:lnTo>
                      <a:lnTo>
                        <a:pt x="9" y="25"/>
                      </a:lnTo>
                      <a:lnTo>
                        <a:pt x="4" y="24"/>
                      </a:lnTo>
                      <a:lnTo>
                        <a:pt x="3" y="24"/>
                      </a:lnTo>
                      <a:lnTo>
                        <a:pt x="1" y="23"/>
                      </a:lnTo>
                      <a:lnTo>
                        <a:pt x="0" y="22"/>
                      </a:lnTo>
                      <a:lnTo>
                        <a:pt x="0" y="21"/>
                      </a:lnTo>
                      <a:lnTo>
                        <a:pt x="0" y="19"/>
                      </a:lnTo>
                      <a:lnTo>
                        <a:pt x="1" y="19"/>
                      </a:lnTo>
                      <a:lnTo>
                        <a:pt x="5" y="18"/>
                      </a:lnTo>
                      <a:lnTo>
                        <a:pt x="10" y="19"/>
                      </a:lnTo>
                      <a:lnTo>
                        <a:pt x="10" y="18"/>
                      </a:lnTo>
                      <a:lnTo>
                        <a:pt x="11" y="17"/>
                      </a:lnTo>
                      <a:lnTo>
                        <a:pt x="13" y="15"/>
                      </a:lnTo>
                      <a:lnTo>
                        <a:pt x="14" y="15"/>
                      </a:lnTo>
                      <a:lnTo>
                        <a:pt x="16" y="15"/>
                      </a:lnTo>
                      <a:lnTo>
                        <a:pt x="21" y="14"/>
                      </a:lnTo>
                      <a:lnTo>
                        <a:pt x="25" y="13"/>
                      </a:lnTo>
                      <a:lnTo>
                        <a:pt x="26" y="12"/>
                      </a:lnTo>
                      <a:lnTo>
                        <a:pt x="27" y="11"/>
                      </a:lnTo>
                      <a:lnTo>
                        <a:pt x="28" y="10"/>
                      </a:lnTo>
                      <a:lnTo>
                        <a:pt x="28" y="8"/>
                      </a:lnTo>
                      <a:lnTo>
                        <a:pt x="28" y="6"/>
                      </a:lnTo>
                      <a:lnTo>
                        <a:pt x="29" y="5"/>
                      </a:lnTo>
                      <a:lnTo>
                        <a:pt x="30" y="2"/>
                      </a:lnTo>
                      <a:lnTo>
                        <a:pt x="32" y="1"/>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8" name="Freeform 88"/>
                <p:cNvSpPr/>
                <p:nvPr/>
              </p:nvSpPr>
              <p:spPr bwMode="auto">
                <a:xfrm>
                  <a:off x="1585" y="1069"/>
                  <a:ext cx="35" cy="29"/>
                </a:xfrm>
                <a:custGeom>
                  <a:avLst/>
                  <a:gdLst>
                    <a:gd name="T0" fmla="*/ 33 w 35"/>
                    <a:gd name="T1" fmla="*/ 0 h 29"/>
                    <a:gd name="T2" fmla="*/ 33 w 35"/>
                    <a:gd name="T3" fmla="*/ 2 h 29"/>
                    <a:gd name="T4" fmla="*/ 34 w 35"/>
                    <a:gd name="T5" fmla="*/ 5 h 29"/>
                    <a:gd name="T6" fmla="*/ 35 w 35"/>
                    <a:gd name="T7" fmla="*/ 7 h 29"/>
                    <a:gd name="T8" fmla="*/ 35 w 35"/>
                    <a:gd name="T9" fmla="*/ 9 h 29"/>
                    <a:gd name="T10" fmla="*/ 35 w 35"/>
                    <a:gd name="T11" fmla="*/ 12 h 29"/>
                    <a:gd name="T12" fmla="*/ 34 w 35"/>
                    <a:gd name="T13" fmla="*/ 15 h 29"/>
                    <a:gd name="T14" fmla="*/ 32 w 35"/>
                    <a:gd name="T15" fmla="*/ 20 h 29"/>
                    <a:gd name="T16" fmla="*/ 30 w 35"/>
                    <a:gd name="T17" fmla="*/ 24 h 29"/>
                    <a:gd name="T18" fmla="*/ 28 w 35"/>
                    <a:gd name="T19" fmla="*/ 26 h 29"/>
                    <a:gd name="T20" fmla="*/ 26 w 35"/>
                    <a:gd name="T21" fmla="*/ 28 h 29"/>
                    <a:gd name="T22" fmla="*/ 24 w 35"/>
                    <a:gd name="T23" fmla="*/ 29 h 29"/>
                    <a:gd name="T24" fmla="*/ 21 w 35"/>
                    <a:gd name="T25" fmla="*/ 29 h 29"/>
                    <a:gd name="T26" fmla="*/ 15 w 35"/>
                    <a:gd name="T27" fmla="*/ 29 h 29"/>
                    <a:gd name="T28" fmla="*/ 12 w 35"/>
                    <a:gd name="T29" fmla="*/ 28 h 29"/>
                    <a:gd name="T30" fmla="*/ 9 w 35"/>
                    <a:gd name="T31" fmla="*/ 27 h 29"/>
                    <a:gd name="T32" fmla="*/ 9 w 35"/>
                    <a:gd name="T33" fmla="*/ 26 h 29"/>
                    <a:gd name="T34" fmla="*/ 9 w 35"/>
                    <a:gd name="T35" fmla="*/ 25 h 29"/>
                    <a:gd name="T36" fmla="*/ 4 w 35"/>
                    <a:gd name="T37" fmla="*/ 24 h 29"/>
                    <a:gd name="T38" fmla="*/ 3 w 35"/>
                    <a:gd name="T39" fmla="*/ 24 h 29"/>
                    <a:gd name="T40" fmla="*/ 1 w 35"/>
                    <a:gd name="T41" fmla="*/ 23 h 29"/>
                    <a:gd name="T42" fmla="*/ 0 w 35"/>
                    <a:gd name="T43" fmla="*/ 22 h 29"/>
                    <a:gd name="T44" fmla="*/ 0 w 35"/>
                    <a:gd name="T45" fmla="*/ 21 h 29"/>
                    <a:gd name="T46" fmla="*/ 0 w 35"/>
                    <a:gd name="T47" fmla="*/ 19 h 29"/>
                    <a:gd name="T48" fmla="*/ 1 w 35"/>
                    <a:gd name="T49" fmla="*/ 19 h 29"/>
                    <a:gd name="T50" fmla="*/ 5 w 35"/>
                    <a:gd name="T51" fmla="*/ 18 h 29"/>
                    <a:gd name="T52" fmla="*/ 10 w 35"/>
                    <a:gd name="T53" fmla="*/ 19 h 29"/>
                    <a:gd name="T54" fmla="*/ 10 w 35"/>
                    <a:gd name="T55" fmla="*/ 18 h 29"/>
                    <a:gd name="T56" fmla="*/ 11 w 35"/>
                    <a:gd name="T57" fmla="*/ 17 h 29"/>
                    <a:gd name="T58" fmla="*/ 13 w 35"/>
                    <a:gd name="T59" fmla="*/ 15 h 29"/>
                    <a:gd name="T60" fmla="*/ 14 w 35"/>
                    <a:gd name="T61" fmla="*/ 15 h 29"/>
                    <a:gd name="T62" fmla="*/ 16 w 35"/>
                    <a:gd name="T63" fmla="*/ 15 h 29"/>
                    <a:gd name="T64" fmla="*/ 21 w 35"/>
                    <a:gd name="T65" fmla="*/ 14 h 29"/>
                    <a:gd name="T66" fmla="*/ 25 w 35"/>
                    <a:gd name="T67" fmla="*/ 13 h 29"/>
                    <a:gd name="T68" fmla="*/ 26 w 35"/>
                    <a:gd name="T69" fmla="*/ 12 h 29"/>
                    <a:gd name="T70" fmla="*/ 27 w 35"/>
                    <a:gd name="T71" fmla="*/ 11 h 29"/>
                    <a:gd name="T72" fmla="*/ 28 w 35"/>
                    <a:gd name="T73" fmla="*/ 10 h 29"/>
                    <a:gd name="T74" fmla="*/ 28 w 35"/>
                    <a:gd name="T75" fmla="*/ 8 h 29"/>
                    <a:gd name="T76" fmla="*/ 28 w 35"/>
                    <a:gd name="T77" fmla="*/ 6 h 29"/>
                    <a:gd name="T78" fmla="*/ 29 w 35"/>
                    <a:gd name="T79" fmla="*/ 5 h 29"/>
                    <a:gd name="T80" fmla="*/ 30 w 35"/>
                    <a:gd name="T81" fmla="*/ 2 h 29"/>
                    <a:gd name="T82" fmla="*/ 32 w 35"/>
                    <a:gd name="T83" fmla="*/ 1 h 29"/>
                    <a:gd name="T84" fmla="*/ 33 w 35"/>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29">
                      <a:moveTo>
                        <a:pt x="33" y="0"/>
                      </a:moveTo>
                      <a:lnTo>
                        <a:pt x="33" y="2"/>
                      </a:lnTo>
                      <a:lnTo>
                        <a:pt x="34" y="5"/>
                      </a:lnTo>
                      <a:lnTo>
                        <a:pt x="35" y="7"/>
                      </a:lnTo>
                      <a:lnTo>
                        <a:pt x="35" y="9"/>
                      </a:lnTo>
                      <a:lnTo>
                        <a:pt x="35" y="12"/>
                      </a:lnTo>
                      <a:lnTo>
                        <a:pt x="34" y="15"/>
                      </a:lnTo>
                      <a:lnTo>
                        <a:pt x="32" y="20"/>
                      </a:lnTo>
                      <a:lnTo>
                        <a:pt x="30" y="24"/>
                      </a:lnTo>
                      <a:lnTo>
                        <a:pt x="28" y="26"/>
                      </a:lnTo>
                      <a:lnTo>
                        <a:pt x="26" y="28"/>
                      </a:lnTo>
                      <a:lnTo>
                        <a:pt x="24" y="29"/>
                      </a:lnTo>
                      <a:lnTo>
                        <a:pt x="21" y="29"/>
                      </a:lnTo>
                      <a:lnTo>
                        <a:pt x="15" y="29"/>
                      </a:lnTo>
                      <a:lnTo>
                        <a:pt x="12" y="28"/>
                      </a:lnTo>
                      <a:lnTo>
                        <a:pt x="9" y="27"/>
                      </a:lnTo>
                      <a:lnTo>
                        <a:pt x="9" y="26"/>
                      </a:lnTo>
                      <a:lnTo>
                        <a:pt x="9" y="25"/>
                      </a:lnTo>
                      <a:lnTo>
                        <a:pt x="4" y="24"/>
                      </a:lnTo>
                      <a:lnTo>
                        <a:pt x="3" y="24"/>
                      </a:lnTo>
                      <a:lnTo>
                        <a:pt x="1" y="23"/>
                      </a:lnTo>
                      <a:lnTo>
                        <a:pt x="0" y="22"/>
                      </a:lnTo>
                      <a:lnTo>
                        <a:pt x="0" y="21"/>
                      </a:lnTo>
                      <a:lnTo>
                        <a:pt x="0" y="19"/>
                      </a:lnTo>
                      <a:lnTo>
                        <a:pt x="1" y="19"/>
                      </a:lnTo>
                      <a:lnTo>
                        <a:pt x="5" y="18"/>
                      </a:lnTo>
                      <a:lnTo>
                        <a:pt x="10" y="19"/>
                      </a:lnTo>
                      <a:lnTo>
                        <a:pt x="10" y="18"/>
                      </a:lnTo>
                      <a:lnTo>
                        <a:pt x="11" y="17"/>
                      </a:lnTo>
                      <a:lnTo>
                        <a:pt x="13" y="15"/>
                      </a:lnTo>
                      <a:lnTo>
                        <a:pt x="14" y="15"/>
                      </a:lnTo>
                      <a:lnTo>
                        <a:pt x="16" y="15"/>
                      </a:lnTo>
                      <a:lnTo>
                        <a:pt x="21" y="14"/>
                      </a:lnTo>
                      <a:lnTo>
                        <a:pt x="25" y="13"/>
                      </a:lnTo>
                      <a:lnTo>
                        <a:pt x="26" y="12"/>
                      </a:lnTo>
                      <a:lnTo>
                        <a:pt x="27" y="11"/>
                      </a:lnTo>
                      <a:lnTo>
                        <a:pt x="28" y="10"/>
                      </a:lnTo>
                      <a:lnTo>
                        <a:pt x="28" y="8"/>
                      </a:lnTo>
                      <a:lnTo>
                        <a:pt x="28" y="6"/>
                      </a:lnTo>
                      <a:lnTo>
                        <a:pt x="29" y="5"/>
                      </a:lnTo>
                      <a:lnTo>
                        <a:pt x="30" y="2"/>
                      </a:lnTo>
                      <a:lnTo>
                        <a:pt x="32" y="1"/>
                      </a:lnTo>
                      <a:lnTo>
                        <a:pt x="33"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69" name="Freeform 89"/>
                <p:cNvSpPr/>
                <p:nvPr/>
              </p:nvSpPr>
              <p:spPr bwMode="auto">
                <a:xfrm>
                  <a:off x="1452" y="1270"/>
                  <a:ext cx="161" cy="103"/>
                </a:xfrm>
                <a:custGeom>
                  <a:avLst/>
                  <a:gdLst>
                    <a:gd name="T0" fmla="*/ 146 w 161"/>
                    <a:gd name="T1" fmla="*/ 0 h 103"/>
                    <a:gd name="T2" fmla="*/ 149 w 161"/>
                    <a:gd name="T3" fmla="*/ 3 h 103"/>
                    <a:gd name="T4" fmla="*/ 154 w 161"/>
                    <a:gd name="T5" fmla="*/ 12 h 103"/>
                    <a:gd name="T6" fmla="*/ 158 w 161"/>
                    <a:gd name="T7" fmla="*/ 25 h 103"/>
                    <a:gd name="T8" fmla="*/ 160 w 161"/>
                    <a:gd name="T9" fmla="*/ 36 h 103"/>
                    <a:gd name="T10" fmla="*/ 161 w 161"/>
                    <a:gd name="T11" fmla="*/ 60 h 103"/>
                    <a:gd name="T12" fmla="*/ 159 w 161"/>
                    <a:gd name="T13" fmla="*/ 72 h 103"/>
                    <a:gd name="T14" fmla="*/ 155 w 161"/>
                    <a:gd name="T15" fmla="*/ 83 h 103"/>
                    <a:gd name="T16" fmla="*/ 147 w 161"/>
                    <a:gd name="T17" fmla="*/ 94 h 103"/>
                    <a:gd name="T18" fmla="*/ 141 w 161"/>
                    <a:gd name="T19" fmla="*/ 99 h 103"/>
                    <a:gd name="T20" fmla="*/ 134 w 161"/>
                    <a:gd name="T21" fmla="*/ 102 h 103"/>
                    <a:gd name="T22" fmla="*/ 125 w 161"/>
                    <a:gd name="T23" fmla="*/ 103 h 103"/>
                    <a:gd name="T24" fmla="*/ 115 w 161"/>
                    <a:gd name="T25" fmla="*/ 102 h 103"/>
                    <a:gd name="T26" fmla="*/ 103 w 161"/>
                    <a:gd name="T27" fmla="*/ 96 h 103"/>
                    <a:gd name="T28" fmla="*/ 89 w 161"/>
                    <a:gd name="T29" fmla="*/ 87 h 103"/>
                    <a:gd name="T30" fmla="*/ 80 w 161"/>
                    <a:gd name="T31" fmla="*/ 87 h 103"/>
                    <a:gd name="T32" fmla="*/ 66 w 161"/>
                    <a:gd name="T33" fmla="*/ 85 h 103"/>
                    <a:gd name="T34" fmla="*/ 51 w 161"/>
                    <a:gd name="T35" fmla="*/ 80 h 103"/>
                    <a:gd name="T36" fmla="*/ 44 w 161"/>
                    <a:gd name="T37" fmla="*/ 75 h 103"/>
                    <a:gd name="T38" fmla="*/ 31 w 161"/>
                    <a:gd name="T39" fmla="*/ 63 h 103"/>
                    <a:gd name="T40" fmla="*/ 13 w 161"/>
                    <a:gd name="T41" fmla="*/ 45 h 103"/>
                    <a:gd name="T42" fmla="*/ 4 w 161"/>
                    <a:gd name="T43" fmla="*/ 35 h 103"/>
                    <a:gd name="T44" fmla="*/ 0 w 161"/>
                    <a:gd name="T45" fmla="*/ 26 h 103"/>
                    <a:gd name="T46" fmla="*/ 1 w 161"/>
                    <a:gd name="T47" fmla="*/ 24 h 103"/>
                    <a:gd name="T48" fmla="*/ 4 w 161"/>
                    <a:gd name="T49" fmla="*/ 25 h 103"/>
                    <a:gd name="T50" fmla="*/ 14 w 161"/>
                    <a:gd name="T51" fmla="*/ 36 h 103"/>
                    <a:gd name="T52" fmla="*/ 25 w 161"/>
                    <a:gd name="T53" fmla="*/ 45 h 103"/>
                    <a:gd name="T54" fmla="*/ 38 w 161"/>
                    <a:gd name="T55" fmla="*/ 54 h 103"/>
                    <a:gd name="T56" fmla="*/ 53 w 161"/>
                    <a:gd name="T57" fmla="*/ 59 h 103"/>
                    <a:gd name="T58" fmla="*/ 73 w 161"/>
                    <a:gd name="T59" fmla="*/ 60 h 103"/>
                    <a:gd name="T60" fmla="*/ 85 w 161"/>
                    <a:gd name="T61" fmla="*/ 58 h 103"/>
                    <a:gd name="T62" fmla="*/ 87 w 161"/>
                    <a:gd name="T63" fmla="*/ 57 h 103"/>
                    <a:gd name="T64" fmla="*/ 92 w 161"/>
                    <a:gd name="T65" fmla="*/ 57 h 103"/>
                    <a:gd name="T66" fmla="*/ 96 w 161"/>
                    <a:gd name="T67" fmla="*/ 59 h 103"/>
                    <a:gd name="T68" fmla="*/ 101 w 161"/>
                    <a:gd name="T69" fmla="*/ 68 h 103"/>
                    <a:gd name="T70" fmla="*/ 107 w 161"/>
                    <a:gd name="T71" fmla="*/ 77 h 103"/>
                    <a:gd name="T72" fmla="*/ 115 w 161"/>
                    <a:gd name="T73" fmla="*/ 83 h 103"/>
                    <a:gd name="T74" fmla="*/ 123 w 161"/>
                    <a:gd name="T75" fmla="*/ 86 h 103"/>
                    <a:gd name="T76" fmla="*/ 130 w 161"/>
                    <a:gd name="T77" fmla="*/ 85 h 103"/>
                    <a:gd name="T78" fmla="*/ 140 w 161"/>
                    <a:gd name="T79" fmla="*/ 81 h 103"/>
                    <a:gd name="T80" fmla="*/ 146 w 161"/>
                    <a:gd name="T81" fmla="*/ 76 h 103"/>
                    <a:gd name="T82" fmla="*/ 150 w 161"/>
                    <a:gd name="T83" fmla="*/ 68 h 103"/>
                    <a:gd name="T84" fmla="*/ 153 w 161"/>
                    <a:gd name="T85" fmla="*/ 58 h 103"/>
                    <a:gd name="T86" fmla="*/ 152 w 161"/>
                    <a:gd name="T87" fmla="*/ 42 h 103"/>
                    <a:gd name="T88" fmla="*/ 149 w 161"/>
                    <a:gd name="T89" fmla="*/ 14 h 103"/>
                    <a:gd name="T90" fmla="*/ 145 w 161"/>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1" h="103">
                      <a:moveTo>
                        <a:pt x="145" y="0"/>
                      </a:moveTo>
                      <a:lnTo>
                        <a:pt x="146" y="0"/>
                      </a:lnTo>
                      <a:lnTo>
                        <a:pt x="147" y="1"/>
                      </a:lnTo>
                      <a:lnTo>
                        <a:pt x="149" y="3"/>
                      </a:lnTo>
                      <a:lnTo>
                        <a:pt x="152" y="7"/>
                      </a:lnTo>
                      <a:lnTo>
                        <a:pt x="154" y="12"/>
                      </a:lnTo>
                      <a:lnTo>
                        <a:pt x="156" y="18"/>
                      </a:lnTo>
                      <a:lnTo>
                        <a:pt x="158" y="25"/>
                      </a:lnTo>
                      <a:lnTo>
                        <a:pt x="160" y="31"/>
                      </a:lnTo>
                      <a:lnTo>
                        <a:pt x="160" y="36"/>
                      </a:lnTo>
                      <a:lnTo>
                        <a:pt x="161" y="47"/>
                      </a:lnTo>
                      <a:lnTo>
                        <a:pt x="161" y="60"/>
                      </a:lnTo>
                      <a:lnTo>
                        <a:pt x="160" y="66"/>
                      </a:lnTo>
                      <a:lnTo>
                        <a:pt x="159" y="72"/>
                      </a:lnTo>
                      <a:lnTo>
                        <a:pt x="157" y="78"/>
                      </a:lnTo>
                      <a:lnTo>
                        <a:pt x="155" y="83"/>
                      </a:lnTo>
                      <a:lnTo>
                        <a:pt x="152" y="89"/>
                      </a:lnTo>
                      <a:lnTo>
                        <a:pt x="147" y="94"/>
                      </a:lnTo>
                      <a:lnTo>
                        <a:pt x="144" y="97"/>
                      </a:lnTo>
                      <a:lnTo>
                        <a:pt x="141" y="99"/>
                      </a:lnTo>
                      <a:lnTo>
                        <a:pt x="138" y="101"/>
                      </a:lnTo>
                      <a:lnTo>
                        <a:pt x="134" y="102"/>
                      </a:lnTo>
                      <a:lnTo>
                        <a:pt x="130" y="103"/>
                      </a:lnTo>
                      <a:lnTo>
                        <a:pt x="125" y="103"/>
                      </a:lnTo>
                      <a:lnTo>
                        <a:pt x="120" y="103"/>
                      </a:lnTo>
                      <a:lnTo>
                        <a:pt x="115" y="102"/>
                      </a:lnTo>
                      <a:lnTo>
                        <a:pt x="109" y="100"/>
                      </a:lnTo>
                      <a:lnTo>
                        <a:pt x="103" y="96"/>
                      </a:lnTo>
                      <a:lnTo>
                        <a:pt x="96" y="92"/>
                      </a:lnTo>
                      <a:lnTo>
                        <a:pt x="89" y="87"/>
                      </a:lnTo>
                      <a:lnTo>
                        <a:pt x="85" y="87"/>
                      </a:lnTo>
                      <a:lnTo>
                        <a:pt x="80" y="87"/>
                      </a:lnTo>
                      <a:lnTo>
                        <a:pt x="73" y="86"/>
                      </a:lnTo>
                      <a:lnTo>
                        <a:pt x="66" y="85"/>
                      </a:lnTo>
                      <a:lnTo>
                        <a:pt x="59" y="83"/>
                      </a:lnTo>
                      <a:lnTo>
                        <a:pt x="51" y="80"/>
                      </a:lnTo>
                      <a:lnTo>
                        <a:pt x="48" y="77"/>
                      </a:lnTo>
                      <a:lnTo>
                        <a:pt x="44" y="75"/>
                      </a:lnTo>
                      <a:lnTo>
                        <a:pt x="37" y="69"/>
                      </a:lnTo>
                      <a:lnTo>
                        <a:pt x="31" y="63"/>
                      </a:lnTo>
                      <a:lnTo>
                        <a:pt x="18" y="50"/>
                      </a:lnTo>
                      <a:lnTo>
                        <a:pt x="13" y="45"/>
                      </a:lnTo>
                      <a:lnTo>
                        <a:pt x="8" y="39"/>
                      </a:lnTo>
                      <a:lnTo>
                        <a:pt x="4" y="35"/>
                      </a:lnTo>
                      <a:lnTo>
                        <a:pt x="2" y="31"/>
                      </a:lnTo>
                      <a:lnTo>
                        <a:pt x="0" y="26"/>
                      </a:lnTo>
                      <a:lnTo>
                        <a:pt x="0" y="24"/>
                      </a:lnTo>
                      <a:lnTo>
                        <a:pt x="1" y="24"/>
                      </a:lnTo>
                      <a:lnTo>
                        <a:pt x="2" y="24"/>
                      </a:lnTo>
                      <a:lnTo>
                        <a:pt x="4" y="25"/>
                      </a:lnTo>
                      <a:lnTo>
                        <a:pt x="10" y="31"/>
                      </a:lnTo>
                      <a:lnTo>
                        <a:pt x="14" y="36"/>
                      </a:lnTo>
                      <a:lnTo>
                        <a:pt x="19" y="40"/>
                      </a:lnTo>
                      <a:lnTo>
                        <a:pt x="25" y="45"/>
                      </a:lnTo>
                      <a:lnTo>
                        <a:pt x="31" y="50"/>
                      </a:lnTo>
                      <a:lnTo>
                        <a:pt x="38" y="54"/>
                      </a:lnTo>
                      <a:lnTo>
                        <a:pt x="45" y="57"/>
                      </a:lnTo>
                      <a:lnTo>
                        <a:pt x="53" y="59"/>
                      </a:lnTo>
                      <a:lnTo>
                        <a:pt x="60" y="60"/>
                      </a:lnTo>
                      <a:lnTo>
                        <a:pt x="73" y="60"/>
                      </a:lnTo>
                      <a:lnTo>
                        <a:pt x="81" y="59"/>
                      </a:lnTo>
                      <a:lnTo>
                        <a:pt x="85" y="58"/>
                      </a:lnTo>
                      <a:lnTo>
                        <a:pt x="86" y="58"/>
                      </a:lnTo>
                      <a:lnTo>
                        <a:pt x="87" y="57"/>
                      </a:lnTo>
                      <a:lnTo>
                        <a:pt x="91" y="57"/>
                      </a:lnTo>
                      <a:lnTo>
                        <a:pt x="92" y="57"/>
                      </a:lnTo>
                      <a:lnTo>
                        <a:pt x="94" y="58"/>
                      </a:lnTo>
                      <a:lnTo>
                        <a:pt x="96" y="59"/>
                      </a:lnTo>
                      <a:lnTo>
                        <a:pt x="97" y="62"/>
                      </a:lnTo>
                      <a:lnTo>
                        <a:pt x="101" y="68"/>
                      </a:lnTo>
                      <a:lnTo>
                        <a:pt x="103" y="73"/>
                      </a:lnTo>
                      <a:lnTo>
                        <a:pt x="107" y="77"/>
                      </a:lnTo>
                      <a:lnTo>
                        <a:pt x="111" y="80"/>
                      </a:lnTo>
                      <a:lnTo>
                        <a:pt x="115" y="83"/>
                      </a:lnTo>
                      <a:lnTo>
                        <a:pt x="120" y="85"/>
                      </a:lnTo>
                      <a:lnTo>
                        <a:pt x="123" y="86"/>
                      </a:lnTo>
                      <a:lnTo>
                        <a:pt x="125" y="86"/>
                      </a:lnTo>
                      <a:lnTo>
                        <a:pt x="130" y="85"/>
                      </a:lnTo>
                      <a:lnTo>
                        <a:pt x="135" y="84"/>
                      </a:lnTo>
                      <a:lnTo>
                        <a:pt x="140" y="81"/>
                      </a:lnTo>
                      <a:lnTo>
                        <a:pt x="144" y="78"/>
                      </a:lnTo>
                      <a:lnTo>
                        <a:pt x="146" y="76"/>
                      </a:lnTo>
                      <a:lnTo>
                        <a:pt x="148" y="74"/>
                      </a:lnTo>
                      <a:lnTo>
                        <a:pt x="150" y="68"/>
                      </a:lnTo>
                      <a:lnTo>
                        <a:pt x="152" y="62"/>
                      </a:lnTo>
                      <a:lnTo>
                        <a:pt x="153" y="58"/>
                      </a:lnTo>
                      <a:lnTo>
                        <a:pt x="153" y="54"/>
                      </a:lnTo>
                      <a:lnTo>
                        <a:pt x="152" y="42"/>
                      </a:lnTo>
                      <a:lnTo>
                        <a:pt x="152" y="31"/>
                      </a:lnTo>
                      <a:lnTo>
                        <a:pt x="149" y="14"/>
                      </a:lnTo>
                      <a:lnTo>
                        <a:pt x="147" y="4"/>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0" name="Freeform 90"/>
                <p:cNvSpPr/>
                <p:nvPr/>
              </p:nvSpPr>
              <p:spPr bwMode="auto">
                <a:xfrm>
                  <a:off x="1452" y="1270"/>
                  <a:ext cx="161" cy="103"/>
                </a:xfrm>
                <a:custGeom>
                  <a:avLst/>
                  <a:gdLst>
                    <a:gd name="T0" fmla="*/ 146 w 161"/>
                    <a:gd name="T1" fmla="*/ 0 h 103"/>
                    <a:gd name="T2" fmla="*/ 149 w 161"/>
                    <a:gd name="T3" fmla="*/ 3 h 103"/>
                    <a:gd name="T4" fmla="*/ 154 w 161"/>
                    <a:gd name="T5" fmla="*/ 12 h 103"/>
                    <a:gd name="T6" fmla="*/ 158 w 161"/>
                    <a:gd name="T7" fmla="*/ 25 h 103"/>
                    <a:gd name="T8" fmla="*/ 160 w 161"/>
                    <a:gd name="T9" fmla="*/ 36 h 103"/>
                    <a:gd name="T10" fmla="*/ 161 w 161"/>
                    <a:gd name="T11" fmla="*/ 60 h 103"/>
                    <a:gd name="T12" fmla="*/ 159 w 161"/>
                    <a:gd name="T13" fmla="*/ 72 h 103"/>
                    <a:gd name="T14" fmla="*/ 155 w 161"/>
                    <a:gd name="T15" fmla="*/ 83 h 103"/>
                    <a:gd name="T16" fmla="*/ 147 w 161"/>
                    <a:gd name="T17" fmla="*/ 94 h 103"/>
                    <a:gd name="T18" fmla="*/ 141 w 161"/>
                    <a:gd name="T19" fmla="*/ 99 h 103"/>
                    <a:gd name="T20" fmla="*/ 134 w 161"/>
                    <a:gd name="T21" fmla="*/ 102 h 103"/>
                    <a:gd name="T22" fmla="*/ 125 w 161"/>
                    <a:gd name="T23" fmla="*/ 103 h 103"/>
                    <a:gd name="T24" fmla="*/ 115 w 161"/>
                    <a:gd name="T25" fmla="*/ 102 h 103"/>
                    <a:gd name="T26" fmla="*/ 103 w 161"/>
                    <a:gd name="T27" fmla="*/ 96 h 103"/>
                    <a:gd name="T28" fmla="*/ 89 w 161"/>
                    <a:gd name="T29" fmla="*/ 87 h 103"/>
                    <a:gd name="T30" fmla="*/ 80 w 161"/>
                    <a:gd name="T31" fmla="*/ 87 h 103"/>
                    <a:gd name="T32" fmla="*/ 66 w 161"/>
                    <a:gd name="T33" fmla="*/ 85 h 103"/>
                    <a:gd name="T34" fmla="*/ 51 w 161"/>
                    <a:gd name="T35" fmla="*/ 80 h 103"/>
                    <a:gd name="T36" fmla="*/ 44 w 161"/>
                    <a:gd name="T37" fmla="*/ 75 h 103"/>
                    <a:gd name="T38" fmla="*/ 31 w 161"/>
                    <a:gd name="T39" fmla="*/ 63 h 103"/>
                    <a:gd name="T40" fmla="*/ 13 w 161"/>
                    <a:gd name="T41" fmla="*/ 45 h 103"/>
                    <a:gd name="T42" fmla="*/ 4 w 161"/>
                    <a:gd name="T43" fmla="*/ 35 h 103"/>
                    <a:gd name="T44" fmla="*/ 0 w 161"/>
                    <a:gd name="T45" fmla="*/ 26 h 103"/>
                    <a:gd name="T46" fmla="*/ 1 w 161"/>
                    <a:gd name="T47" fmla="*/ 24 h 103"/>
                    <a:gd name="T48" fmla="*/ 4 w 161"/>
                    <a:gd name="T49" fmla="*/ 25 h 103"/>
                    <a:gd name="T50" fmla="*/ 14 w 161"/>
                    <a:gd name="T51" fmla="*/ 36 h 103"/>
                    <a:gd name="T52" fmla="*/ 25 w 161"/>
                    <a:gd name="T53" fmla="*/ 45 h 103"/>
                    <a:gd name="T54" fmla="*/ 38 w 161"/>
                    <a:gd name="T55" fmla="*/ 54 h 103"/>
                    <a:gd name="T56" fmla="*/ 53 w 161"/>
                    <a:gd name="T57" fmla="*/ 59 h 103"/>
                    <a:gd name="T58" fmla="*/ 73 w 161"/>
                    <a:gd name="T59" fmla="*/ 60 h 103"/>
                    <a:gd name="T60" fmla="*/ 85 w 161"/>
                    <a:gd name="T61" fmla="*/ 58 h 103"/>
                    <a:gd name="T62" fmla="*/ 87 w 161"/>
                    <a:gd name="T63" fmla="*/ 57 h 103"/>
                    <a:gd name="T64" fmla="*/ 92 w 161"/>
                    <a:gd name="T65" fmla="*/ 57 h 103"/>
                    <a:gd name="T66" fmla="*/ 96 w 161"/>
                    <a:gd name="T67" fmla="*/ 59 h 103"/>
                    <a:gd name="T68" fmla="*/ 101 w 161"/>
                    <a:gd name="T69" fmla="*/ 68 h 103"/>
                    <a:gd name="T70" fmla="*/ 107 w 161"/>
                    <a:gd name="T71" fmla="*/ 77 h 103"/>
                    <a:gd name="T72" fmla="*/ 115 w 161"/>
                    <a:gd name="T73" fmla="*/ 83 h 103"/>
                    <a:gd name="T74" fmla="*/ 123 w 161"/>
                    <a:gd name="T75" fmla="*/ 86 h 103"/>
                    <a:gd name="T76" fmla="*/ 130 w 161"/>
                    <a:gd name="T77" fmla="*/ 85 h 103"/>
                    <a:gd name="T78" fmla="*/ 140 w 161"/>
                    <a:gd name="T79" fmla="*/ 81 h 103"/>
                    <a:gd name="T80" fmla="*/ 146 w 161"/>
                    <a:gd name="T81" fmla="*/ 76 h 103"/>
                    <a:gd name="T82" fmla="*/ 150 w 161"/>
                    <a:gd name="T83" fmla="*/ 68 h 103"/>
                    <a:gd name="T84" fmla="*/ 153 w 161"/>
                    <a:gd name="T85" fmla="*/ 58 h 103"/>
                    <a:gd name="T86" fmla="*/ 152 w 161"/>
                    <a:gd name="T87" fmla="*/ 42 h 103"/>
                    <a:gd name="T88" fmla="*/ 149 w 161"/>
                    <a:gd name="T89" fmla="*/ 14 h 103"/>
                    <a:gd name="T90" fmla="*/ 145 w 161"/>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1" h="103">
                      <a:moveTo>
                        <a:pt x="145" y="0"/>
                      </a:moveTo>
                      <a:lnTo>
                        <a:pt x="146" y="0"/>
                      </a:lnTo>
                      <a:lnTo>
                        <a:pt x="147" y="1"/>
                      </a:lnTo>
                      <a:lnTo>
                        <a:pt x="149" y="3"/>
                      </a:lnTo>
                      <a:lnTo>
                        <a:pt x="152" y="7"/>
                      </a:lnTo>
                      <a:lnTo>
                        <a:pt x="154" y="12"/>
                      </a:lnTo>
                      <a:lnTo>
                        <a:pt x="156" y="18"/>
                      </a:lnTo>
                      <a:lnTo>
                        <a:pt x="158" y="25"/>
                      </a:lnTo>
                      <a:lnTo>
                        <a:pt x="160" y="31"/>
                      </a:lnTo>
                      <a:lnTo>
                        <a:pt x="160" y="36"/>
                      </a:lnTo>
                      <a:lnTo>
                        <a:pt x="161" y="47"/>
                      </a:lnTo>
                      <a:lnTo>
                        <a:pt x="161" y="60"/>
                      </a:lnTo>
                      <a:lnTo>
                        <a:pt x="160" y="66"/>
                      </a:lnTo>
                      <a:lnTo>
                        <a:pt x="159" y="72"/>
                      </a:lnTo>
                      <a:lnTo>
                        <a:pt x="157" y="78"/>
                      </a:lnTo>
                      <a:lnTo>
                        <a:pt x="155" y="83"/>
                      </a:lnTo>
                      <a:lnTo>
                        <a:pt x="152" y="89"/>
                      </a:lnTo>
                      <a:lnTo>
                        <a:pt x="147" y="94"/>
                      </a:lnTo>
                      <a:lnTo>
                        <a:pt x="144" y="97"/>
                      </a:lnTo>
                      <a:lnTo>
                        <a:pt x="141" y="99"/>
                      </a:lnTo>
                      <a:lnTo>
                        <a:pt x="138" y="101"/>
                      </a:lnTo>
                      <a:lnTo>
                        <a:pt x="134" y="102"/>
                      </a:lnTo>
                      <a:lnTo>
                        <a:pt x="130" y="103"/>
                      </a:lnTo>
                      <a:lnTo>
                        <a:pt x="125" y="103"/>
                      </a:lnTo>
                      <a:lnTo>
                        <a:pt x="120" y="103"/>
                      </a:lnTo>
                      <a:lnTo>
                        <a:pt x="115" y="102"/>
                      </a:lnTo>
                      <a:lnTo>
                        <a:pt x="109" y="100"/>
                      </a:lnTo>
                      <a:lnTo>
                        <a:pt x="103" y="96"/>
                      </a:lnTo>
                      <a:lnTo>
                        <a:pt x="96" y="92"/>
                      </a:lnTo>
                      <a:lnTo>
                        <a:pt x="89" y="87"/>
                      </a:lnTo>
                      <a:lnTo>
                        <a:pt x="85" y="87"/>
                      </a:lnTo>
                      <a:lnTo>
                        <a:pt x="80" y="87"/>
                      </a:lnTo>
                      <a:lnTo>
                        <a:pt x="73" y="86"/>
                      </a:lnTo>
                      <a:lnTo>
                        <a:pt x="66" y="85"/>
                      </a:lnTo>
                      <a:lnTo>
                        <a:pt x="59" y="83"/>
                      </a:lnTo>
                      <a:lnTo>
                        <a:pt x="51" y="80"/>
                      </a:lnTo>
                      <a:lnTo>
                        <a:pt x="48" y="77"/>
                      </a:lnTo>
                      <a:lnTo>
                        <a:pt x="44" y="75"/>
                      </a:lnTo>
                      <a:lnTo>
                        <a:pt x="37" y="69"/>
                      </a:lnTo>
                      <a:lnTo>
                        <a:pt x="31" y="63"/>
                      </a:lnTo>
                      <a:lnTo>
                        <a:pt x="18" y="50"/>
                      </a:lnTo>
                      <a:lnTo>
                        <a:pt x="13" y="45"/>
                      </a:lnTo>
                      <a:lnTo>
                        <a:pt x="8" y="39"/>
                      </a:lnTo>
                      <a:lnTo>
                        <a:pt x="4" y="35"/>
                      </a:lnTo>
                      <a:lnTo>
                        <a:pt x="2" y="31"/>
                      </a:lnTo>
                      <a:lnTo>
                        <a:pt x="0" y="26"/>
                      </a:lnTo>
                      <a:lnTo>
                        <a:pt x="0" y="24"/>
                      </a:lnTo>
                      <a:lnTo>
                        <a:pt x="1" y="24"/>
                      </a:lnTo>
                      <a:lnTo>
                        <a:pt x="2" y="24"/>
                      </a:lnTo>
                      <a:lnTo>
                        <a:pt x="4" y="25"/>
                      </a:lnTo>
                      <a:lnTo>
                        <a:pt x="10" y="31"/>
                      </a:lnTo>
                      <a:lnTo>
                        <a:pt x="14" y="36"/>
                      </a:lnTo>
                      <a:lnTo>
                        <a:pt x="19" y="40"/>
                      </a:lnTo>
                      <a:lnTo>
                        <a:pt x="25" y="45"/>
                      </a:lnTo>
                      <a:lnTo>
                        <a:pt x="31" y="50"/>
                      </a:lnTo>
                      <a:lnTo>
                        <a:pt x="38" y="54"/>
                      </a:lnTo>
                      <a:lnTo>
                        <a:pt x="45" y="57"/>
                      </a:lnTo>
                      <a:lnTo>
                        <a:pt x="53" y="59"/>
                      </a:lnTo>
                      <a:lnTo>
                        <a:pt x="60" y="60"/>
                      </a:lnTo>
                      <a:lnTo>
                        <a:pt x="73" y="60"/>
                      </a:lnTo>
                      <a:lnTo>
                        <a:pt x="81" y="59"/>
                      </a:lnTo>
                      <a:lnTo>
                        <a:pt x="85" y="58"/>
                      </a:lnTo>
                      <a:lnTo>
                        <a:pt x="86" y="58"/>
                      </a:lnTo>
                      <a:lnTo>
                        <a:pt x="87" y="57"/>
                      </a:lnTo>
                      <a:lnTo>
                        <a:pt x="91" y="57"/>
                      </a:lnTo>
                      <a:lnTo>
                        <a:pt x="92" y="57"/>
                      </a:lnTo>
                      <a:lnTo>
                        <a:pt x="94" y="58"/>
                      </a:lnTo>
                      <a:lnTo>
                        <a:pt x="96" y="59"/>
                      </a:lnTo>
                      <a:lnTo>
                        <a:pt x="97" y="62"/>
                      </a:lnTo>
                      <a:lnTo>
                        <a:pt x="101" y="68"/>
                      </a:lnTo>
                      <a:lnTo>
                        <a:pt x="103" y="73"/>
                      </a:lnTo>
                      <a:lnTo>
                        <a:pt x="107" y="77"/>
                      </a:lnTo>
                      <a:lnTo>
                        <a:pt x="111" y="80"/>
                      </a:lnTo>
                      <a:lnTo>
                        <a:pt x="115" y="83"/>
                      </a:lnTo>
                      <a:lnTo>
                        <a:pt x="120" y="85"/>
                      </a:lnTo>
                      <a:lnTo>
                        <a:pt x="123" y="86"/>
                      </a:lnTo>
                      <a:lnTo>
                        <a:pt x="125" y="86"/>
                      </a:lnTo>
                      <a:lnTo>
                        <a:pt x="130" y="85"/>
                      </a:lnTo>
                      <a:lnTo>
                        <a:pt x="135" y="84"/>
                      </a:lnTo>
                      <a:lnTo>
                        <a:pt x="140" y="81"/>
                      </a:lnTo>
                      <a:lnTo>
                        <a:pt x="144" y="78"/>
                      </a:lnTo>
                      <a:lnTo>
                        <a:pt x="146" y="76"/>
                      </a:lnTo>
                      <a:lnTo>
                        <a:pt x="148" y="74"/>
                      </a:lnTo>
                      <a:lnTo>
                        <a:pt x="150" y="68"/>
                      </a:lnTo>
                      <a:lnTo>
                        <a:pt x="152" y="62"/>
                      </a:lnTo>
                      <a:lnTo>
                        <a:pt x="153" y="58"/>
                      </a:lnTo>
                      <a:lnTo>
                        <a:pt x="153" y="54"/>
                      </a:lnTo>
                      <a:lnTo>
                        <a:pt x="152" y="42"/>
                      </a:lnTo>
                      <a:lnTo>
                        <a:pt x="152" y="31"/>
                      </a:lnTo>
                      <a:lnTo>
                        <a:pt x="149" y="14"/>
                      </a:lnTo>
                      <a:lnTo>
                        <a:pt x="147" y="4"/>
                      </a:lnTo>
                      <a:lnTo>
                        <a:pt x="14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1" name="Freeform 91"/>
                <p:cNvSpPr/>
                <p:nvPr/>
              </p:nvSpPr>
              <p:spPr bwMode="auto">
                <a:xfrm>
                  <a:off x="1350" y="1287"/>
                  <a:ext cx="144" cy="68"/>
                </a:xfrm>
                <a:custGeom>
                  <a:avLst/>
                  <a:gdLst>
                    <a:gd name="T0" fmla="*/ 124 w 144"/>
                    <a:gd name="T1" fmla="*/ 43 h 68"/>
                    <a:gd name="T2" fmla="*/ 132 w 144"/>
                    <a:gd name="T3" fmla="*/ 51 h 68"/>
                    <a:gd name="T4" fmla="*/ 138 w 144"/>
                    <a:gd name="T5" fmla="*/ 57 h 68"/>
                    <a:gd name="T6" fmla="*/ 140 w 144"/>
                    <a:gd name="T7" fmla="*/ 59 h 68"/>
                    <a:gd name="T8" fmla="*/ 142 w 144"/>
                    <a:gd name="T9" fmla="*/ 60 h 68"/>
                    <a:gd name="T10" fmla="*/ 144 w 144"/>
                    <a:gd name="T11" fmla="*/ 62 h 68"/>
                    <a:gd name="T12" fmla="*/ 144 w 144"/>
                    <a:gd name="T13" fmla="*/ 63 h 68"/>
                    <a:gd name="T14" fmla="*/ 144 w 144"/>
                    <a:gd name="T15" fmla="*/ 64 h 68"/>
                    <a:gd name="T16" fmla="*/ 143 w 144"/>
                    <a:gd name="T17" fmla="*/ 66 h 68"/>
                    <a:gd name="T18" fmla="*/ 141 w 144"/>
                    <a:gd name="T19" fmla="*/ 67 h 68"/>
                    <a:gd name="T20" fmla="*/ 138 w 144"/>
                    <a:gd name="T21" fmla="*/ 68 h 68"/>
                    <a:gd name="T22" fmla="*/ 134 w 144"/>
                    <a:gd name="T23" fmla="*/ 68 h 68"/>
                    <a:gd name="T24" fmla="*/ 129 w 144"/>
                    <a:gd name="T25" fmla="*/ 68 h 68"/>
                    <a:gd name="T26" fmla="*/ 122 w 144"/>
                    <a:gd name="T27" fmla="*/ 66 h 68"/>
                    <a:gd name="T28" fmla="*/ 114 w 144"/>
                    <a:gd name="T29" fmla="*/ 64 h 68"/>
                    <a:gd name="T30" fmla="*/ 93 w 144"/>
                    <a:gd name="T31" fmla="*/ 56 h 68"/>
                    <a:gd name="T32" fmla="*/ 81 w 144"/>
                    <a:gd name="T33" fmla="*/ 51 h 68"/>
                    <a:gd name="T34" fmla="*/ 68 w 144"/>
                    <a:gd name="T35" fmla="*/ 46 h 68"/>
                    <a:gd name="T36" fmla="*/ 56 w 144"/>
                    <a:gd name="T37" fmla="*/ 40 h 68"/>
                    <a:gd name="T38" fmla="*/ 44 w 144"/>
                    <a:gd name="T39" fmla="*/ 33 h 68"/>
                    <a:gd name="T40" fmla="*/ 24 w 144"/>
                    <a:gd name="T41" fmla="*/ 22 h 68"/>
                    <a:gd name="T42" fmla="*/ 9 w 144"/>
                    <a:gd name="T43" fmla="*/ 14 h 68"/>
                    <a:gd name="T44" fmla="*/ 5 w 144"/>
                    <a:gd name="T45" fmla="*/ 10 h 68"/>
                    <a:gd name="T46" fmla="*/ 2 w 144"/>
                    <a:gd name="T47" fmla="*/ 8 h 68"/>
                    <a:gd name="T48" fmla="*/ 0 w 144"/>
                    <a:gd name="T49" fmla="*/ 6 h 68"/>
                    <a:gd name="T50" fmla="*/ 0 w 144"/>
                    <a:gd name="T51" fmla="*/ 5 h 68"/>
                    <a:gd name="T52" fmla="*/ 1 w 144"/>
                    <a:gd name="T53" fmla="*/ 4 h 68"/>
                    <a:gd name="T54" fmla="*/ 3 w 144"/>
                    <a:gd name="T55" fmla="*/ 4 h 68"/>
                    <a:gd name="T56" fmla="*/ 9 w 144"/>
                    <a:gd name="T57" fmla="*/ 7 h 68"/>
                    <a:gd name="T58" fmla="*/ 21 w 144"/>
                    <a:gd name="T59" fmla="*/ 12 h 68"/>
                    <a:gd name="T60" fmla="*/ 34 w 144"/>
                    <a:gd name="T61" fmla="*/ 20 h 68"/>
                    <a:gd name="T62" fmla="*/ 48 w 144"/>
                    <a:gd name="T63" fmla="*/ 28 h 68"/>
                    <a:gd name="T64" fmla="*/ 57 w 144"/>
                    <a:gd name="T65" fmla="*/ 33 h 68"/>
                    <a:gd name="T66" fmla="*/ 61 w 144"/>
                    <a:gd name="T67" fmla="*/ 34 h 68"/>
                    <a:gd name="T68" fmla="*/ 63 w 144"/>
                    <a:gd name="T69" fmla="*/ 34 h 68"/>
                    <a:gd name="T70" fmla="*/ 66 w 144"/>
                    <a:gd name="T71" fmla="*/ 34 h 68"/>
                    <a:gd name="T72" fmla="*/ 67 w 144"/>
                    <a:gd name="T73" fmla="*/ 34 h 68"/>
                    <a:gd name="T74" fmla="*/ 68 w 144"/>
                    <a:gd name="T75" fmla="*/ 33 h 68"/>
                    <a:gd name="T76" fmla="*/ 68 w 144"/>
                    <a:gd name="T77" fmla="*/ 31 h 68"/>
                    <a:gd name="T78" fmla="*/ 68 w 144"/>
                    <a:gd name="T79" fmla="*/ 30 h 68"/>
                    <a:gd name="T80" fmla="*/ 67 w 144"/>
                    <a:gd name="T81" fmla="*/ 28 h 68"/>
                    <a:gd name="T82" fmla="*/ 61 w 144"/>
                    <a:gd name="T83" fmla="*/ 18 h 68"/>
                    <a:gd name="T84" fmla="*/ 55 w 144"/>
                    <a:gd name="T85" fmla="*/ 7 h 68"/>
                    <a:gd name="T86" fmla="*/ 55 w 144"/>
                    <a:gd name="T87" fmla="*/ 5 h 68"/>
                    <a:gd name="T88" fmla="*/ 54 w 144"/>
                    <a:gd name="T89" fmla="*/ 3 h 68"/>
                    <a:gd name="T90" fmla="*/ 54 w 144"/>
                    <a:gd name="T91" fmla="*/ 1 h 68"/>
                    <a:gd name="T92" fmla="*/ 55 w 144"/>
                    <a:gd name="T93" fmla="*/ 0 h 68"/>
                    <a:gd name="T94" fmla="*/ 56 w 144"/>
                    <a:gd name="T95" fmla="*/ 0 h 68"/>
                    <a:gd name="T96" fmla="*/ 58 w 144"/>
                    <a:gd name="T97" fmla="*/ 2 h 68"/>
                    <a:gd name="T98" fmla="*/ 63 w 144"/>
                    <a:gd name="T99" fmla="*/ 10 h 68"/>
                    <a:gd name="T100" fmla="*/ 71 w 144"/>
                    <a:gd name="T101" fmla="*/ 20 h 68"/>
                    <a:gd name="T102" fmla="*/ 75 w 144"/>
                    <a:gd name="T103" fmla="*/ 25 h 68"/>
                    <a:gd name="T104" fmla="*/ 80 w 144"/>
                    <a:gd name="T105" fmla="*/ 30 h 68"/>
                    <a:gd name="T106" fmla="*/ 90 w 144"/>
                    <a:gd name="T107" fmla="*/ 36 h 68"/>
                    <a:gd name="T108" fmla="*/ 94 w 144"/>
                    <a:gd name="T109" fmla="*/ 39 h 68"/>
                    <a:gd name="T110" fmla="*/ 98 w 144"/>
                    <a:gd name="T111" fmla="*/ 41 h 68"/>
                    <a:gd name="T112" fmla="*/ 101 w 144"/>
                    <a:gd name="T113" fmla="*/ 42 h 68"/>
                    <a:gd name="T114" fmla="*/ 104 w 144"/>
                    <a:gd name="T115" fmla="*/ 43 h 68"/>
                    <a:gd name="T116" fmla="*/ 106 w 144"/>
                    <a:gd name="T117" fmla="*/ 43 h 68"/>
                    <a:gd name="T118" fmla="*/ 108 w 144"/>
                    <a:gd name="T119" fmla="*/ 43 h 68"/>
                    <a:gd name="T120" fmla="*/ 124 w 144"/>
                    <a:gd name="T121" fmla="*/ 43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 h="68">
                      <a:moveTo>
                        <a:pt x="124" y="43"/>
                      </a:moveTo>
                      <a:lnTo>
                        <a:pt x="132" y="51"/>
                      </a:lnTo>
                      <a:lnTo>
                        <a:pt x="138" y="57"/>
                      </a:lnTo>
                      <a:lnTo>
                        <a:pt x="140" y="59"/>
                      </a:lnTo>
                      <a:lnTo>
                        <a:pt x="142" y="60"/>
                      </a:lnTo>
                      <a:lnTo>
                        <a:pt x="144" y="62"/>
                      </a:lnTo>
                      <a:lnTo>
                        <a:pt x="144" y="63"/>
                      </a:lnTo>
                      <a:lnTo>
                        <a:pt x="144" y="64"/>
                      </a:lnTo>
                      <a:lnTo>
                        <a:pt x="143" y="66"/>
                      </a:lnTo>
                      <a:lnTo>
                        <a:pt x="141" y="67"/>
                      </a:lnTo>
                      <a:lnTo>
                        <a:pt x="138" y="68"/>
                      </a:lnTo>
                      <a:lnTo>
                        <a:pt x="134" y="68"/>
                      </a:lnTo>
                      <a:lnTo>
                        <a:pt x="129" y="68"/>
                      </a:lnTo>
                      <a:lnTo>
                        <a:pt x="122" y="66"/>
                      </a:lnTo>
                      <a:lnTo>
                        <a:pt x="114" y="64"/>
                      </a:lnTo>
                      <a:lnTo>
                        <a:pt x="93" y="56"/>
                      </a:lnTo>
                      <a:lnTo>
                        <a:pt x="81" y="51"/>
                      </a:lnTo>
                      <a:lnTo>
                        <a:pt x="68" y="46"/>
                      </a:lnTo>
                      <a:lnTo>
                        <a:pt x="56" y="40"/>
                      </a:lnTo>
                      <a:lnTo>
                        <a:pt x="44" y="33"/>
                      </a:lnTo>
                      <a:lnTo>
                        <a:pt x="24" y="22"/>
                      </a:lnTo>
                      <a:lnTo>
                        <a:pt x="9" y="14"/>
                      </a:lnTo>
                      <a:lnTo>
                        <a:pt x="5" y="10"/>
                      </a:lnTo>
                      <a:lnTo>
                        <a:pt x="2" y="8"/>
                      </a:lnTo>
                      <a:lnTo>
                        <a:pt x="0" y="6"/>
                      </a:lnTo>
                      <a:lnTo>
                        <a:pt x="0" y="5"/>
                      </a:lnTo>
                      <a:lnTo>
                        <a:pt x="1" y="4"/>
                      </a:lnTo>
                      <a:lnTo>
                        <a:pt x="3" y="4"/>
                      </a:lnTo>
                      <a:lnTo>
                        <a:pt x="9" y="7"/>
                      </a:lnTo>
                      <a:lnTo>
                        <a:pt x="21" y="12"/>
                      </a:lnTo>
                      <a:lnTo>
                        <a:pt x="34" y="20"/>
                      </a:lnTo>
                      <a:lnTo>
                        <a:pt x="48" y="28"/>
                      </a:lnTo>
                      <a:lnTo>
                        <a:pt x="57" y="33"/>
                      </a:lnTo>
                      <a:lnTo>
                        <a:pt x="61" y="34"/>
                      </a:lnTo>
                      <a:lnTo>
                        <a:pt x="63" y="34"/>
                      </a:lnTo>
                      <a:lnTo>
                        <a:pt x="66" y="34"/>
                      </a:lnTo>
                      <a:lnTo>
                        <a:pt x="67" y="34"/>
                      </a:lnTo>
                      <a:lnTo>
                        <a:pt x="68" y="33"/>
                      </a:lnTo>
                      <a:lnTo>
                        <a:pt x="68" y="31"/>
                      </a:lnTo>
                      <a:lnTo>
                        <a:pt x="68" y="30"/>
                      </a:lnTo>
                      <a:lnTo>
                        <a:pt x="67" y="28"/>
                      </a:lnTo>
                      <a:lnTo>
                        <a:pt x="61" y="18"/>
                      </a:lnTo>
                      <a:lnTo>
                        <a:pt x="55" y="7"/>
                      </a:lnTo>
                      <a:lnTo>
                        <a:pt x="55" y="5"/>
                      </a:lnTo>
                      <a:lnTo>
                        <a:pt x="54" y="3"/>
                      </a:lnTo>
                      <a:lnTo>
                        <a:pt x="54" y="1"/>
                      </a:lnTo>
                      <a:lnTo>
                        <a:pt x="55" y="0"/>
                      </a:lnTo>
                      <a:lnTo>
                        <a:pt x="56" y="0"/>
                      </a:lnTo>
                      <a:lnTo>
                        <a:pt x="58" y="2"/>
                      </a:lnTo>
                      <a:lnTo>
                        <a:pt x="63" y="10"/>
                      </a:lnTo>
                      <a:lnTo>
                        <a:pt x="71" y="20"/>
                      </a:lnTo>
                      <a:lnTo>
                        <a:pt x="75" y="25"/>
                      </a:lnTo>
                      <a:lnTo>
                        <a:pt x="80" y="30"/>
                      </a:lnTo>
                      <a:lnTo>
                        <a:pt x="90" y="36"/>
                      </a:lnTo>
                      <a:lnTo>
                        <a:pt x="94" y="39"/>
                      </a:lnTo>
                      <a:lnTo>
                        <a:pt x="98" y="41"/>
                      </a:lnTo>
                      <a:lnTo>
                        <a:pt x="101" y="42"/>
                      </a:lnTo>
                      <a:lnTo>
                        <a:pt x="104" y="43"/>
                      </a:lnTo>
                      <a:lnTo>
                        <a:pt x="106" y="43"/>
                      </a:lnTo>
                      <a:lnTo>
                        <a:pt x="108" y="43"/>
                      </a:lnTo>
                      <a:lnTo>
                        <a:pt x="124" y="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2" name="Freeform 92"/>
                <p:cNvSpPr/>
                <p:nvPr/>
              </p:nvSpPr>
              <p:spPr bwMode="auto">
                <a:xfrm>
                  <a:off x="1350" y="1287"/>
                  <a:ext cx="144" cy="68"/>
                </a:xfrm>
                <a:custGeom>
                  <a:avLst/>
                  <a:gdLst>
                    <a:gd name="T0" fmla="*/ 124 w 144"/>
                    <a:gd name="T1" fmla="*/ 43 h 68"/>
                    <a:gd name="T2" fmla="*/ 132 w 144"/>
                    <a:gd name="T3" fmla="*/ 51 h 68"/>
                    <a:gd name="T4" fmla="*/ 138 w 144"/>
                    <a:gd name="T5" fmla="*/ 57 h 68"/>
                    <a:gd name="T6" fmla="*/ 140 w 144"/>
                    <a:gd name="T7" fmla="*/ 59 h 68"/>
                    <a:gd name="T8" fmla="*/ 142 w 144"/>
                    <a:gd name="T9" fmla="*/ 60 h 68"/>
                    <a:gd name="T10" fmla="*/ 144 w 144"/>
                    <a:gd name="T11" fmla="*/ 62 h 68"/>
                    <a:gd name="T12" fmla="*/ 144 w 144"/>
                    <a:gd name="T13" fmla="*/ 63 h 68"/>
                    <a:gd name="T14" fmla="*/ 144 w 144"/>
                    <a:gd name="T15" fmla="*/ 64 h 68"/>
                    <a:gd name="T16" fmla="*/ 143 w 144"/>
                    <a:gd name="T17" fmla="*/ 66 h 68"/>
                    <a:gd name="T18" fmla="*/ 141 w 144"/>
                    <a:gd name="T19" fmla="*/ 67 h 68"/>
                    <a:gd name="T20" fmla="*/ 138 w 144"/>
                    <a:gd name="T21" fmla="*/ 68 h 68"/>
                    <a:gd name="T22" fmla="*/ 134 w 144"/>
                    <a:gd name="T23" fmla="*/ 68 h 68"/>
                    <a:gd name="T24" fmla="*/ 129 w 144"/>
                    <a:gd name="T25" fmla="*/ 68 h 68"/>
                    <a:gd name="T26" fmla="*/ 122 w 144"/>
                    <a:gd name="T27" fmla="*/ 66 h 68"/>
                    <a:gd name="T28" fmla="*/ 114 w 144"/>
                    <a:gd name="T29" fmla="*/ 64 h 68"/>
                    <a:gd name="T30" fmla="*/ 93 w 144"/>
                    <a:gd name="T31" fmla="*/ 56 h 68"/>
                    <a:gd name="T32" fmla="*/ 81 w 144"/>
                    <a:gd name="T33" fmla="*/ 51 h 68"/>
                    <a:gd name="T34" fmla="*/ 68 w 144"/>
                    <a:gd name="T35" fmla="*/ 46 h 68"/>
                    <a:gd name="T36" fmla="*/ 56 w 144"/>
                    <a:gd name="T37" fmla="*/ 40 h 68"/>
                    <a:gd name="T38" fmla="*/ 44 w 144"/>
                    <a:gd name="T39" fmla="*/ 33 h 68"/>
                    <a:gd name="T40" fmla="*/ 24 w 144"/>
                    <a:gd name="T41" fmla="*/ 22 h 68"/>
                    <a:gd name="T42" fmla="*/ 9 w 144"/>
                    <a:gd name="T43" fmla="*/ 14 h 68"/>
                    <a:gd name="T44" fmla="*/ 5 w 144"/>
                    <a:gd name="T45" fmla="*/ 10 h 68"/>
                    <a:gd name="T46" fmla="*/ 2 w 144"/>
                    <a:gd name="T47" fmla="*/ 8 h 68"/>
                    <a:gd name="T48" fmla="*/ 0 w 144"/>
                    <a:gd name="T49" fmla="*/ 6 h 68"/>
                    <a:gd name="T50" fmla="*/ 0 w 144"/>
                    <a:gd name="T51" fmla="*/ 5 h 68"/>
                    <a:gd name="T52" fmla="*/ 1 w 144"/>
                    <a:gd name="T53" fmla="*/ 4 h 68"/>
                    <a:gd name="T54" fmla="*/ 3 w 144"/>
                    <a:gd name="T55" fmla="*/ 4 h 68"/>
                    <a:gd name="T56" fmla="*/ 9 w 144"/>
                    <a:gd name="T57" fmla="*/ 7 h 68"/>
                    <a:gd name="T58" fmla="*/ 21 w 144"/>
                    <a:gd name="T59" fmla="*/ 12 h 68"/>
                    <a:gd name="T60" fmla="*/ 34 w 144"/>
                    <a:gd name="T61" fmla="*/ 20 h 68"/>
                    <a:gd name="T62" fmla="*/ 48 w 144"/>
                    <a:gd name="T63" fmla="*/ 28 h 68"/>
                    <a:gd name="T64" fmla="*/ 57 w 144"/>
                    <a:gd name="T65" fmla="*/ 33 h 68"/>
                    <a:gd name="T66" fmla="*/ 61 w 144"/>
                    <a:gd name="T67" fmla="*/ 34 h 68"/>
                    <a:gd name="T68" fmla="*/ 63 w 144"/>
                    <a:gd name="T69" fmla="*/ 34 h 68"/>
                    <a:gd name="T70" fmla="*/ 66 w 144"/>
                    <a:gd name="T71" fmla="*/ 34 h 68"/>
                    <a:gd name="T72" fmla="*/ 67 w 144"/>
                    <a:gd name="T73" fmla="*/ 34 h 68"/>
                    <a:gd name="T74" fmla="*/ 68 w 144"/>
                    <a:gd name="T75" fmla="*/ 33 h 68"/>
                    <a:gd name="T76" fmla="*/ 68 w 144"/>
                    <a:gd name="T77" fmla="*/ 31 h 68"/>
                    <a:gd name="T78" fmla="*/ 68 w 144"/>
                    <a:gd name="T79" fmla="*/ 30 h 68"/>
                    <a:gd name="T80" fmla="*/ 67 w 144"/>
                    <a:gd name="T81" fmla="*/ 28 h 68"/>
                    <a:gd name="T82" fmla="*/ 61 w 144"/>
                    <a:gd name="T83" fmla="*/ 18 h 68"/>
                    <a:gd name="T84" fmla="*/ 55 w 144"/>
                    <a:gd name="T85" fmla="*/ 7 h 68"/>
                    <a:gd name="T86" fmla="*/ 55 w 144"/>
                    <a:gd name="T87" fmla="*/ 5 h 68"/>
                    <a:gd name="T88" fmla="*/ 54 w 144"/>
                    <a:gd name="T89" fmla="*/ 3 h 68"/>
                    <a:gd name="T90" fmla="*/ 54 w 144"/>
                    <a:gd name="T91" fmla="*/ 1 h 68"/>
                    <a:gd name="T92" fmla="*/ 55 w 144"/>
                    <a:gd name="T93" fmla="*/ 0 h 68"/>
                    <a:gd name="T94" fmla="*/ 56 w 144"/>
                    <a:gd name="T95" fmla="*/ 0 h 68"/>
                    <a:gd name="T96" fmla="*/ 58 w 144"/>
                    <a:gd name="T97" fmla="*/ 2 h 68"/>
                    <a:gd name="T98" fmla="*/ 63 w 144"/>
                    <a:gd name="T99" fmla="*/ 10 h 68"/>
                    <a:gd name="T100" fmla="*/ 71 w 144"/>
                    <a:gd name="T101" fmla="*/ 20 h 68"/>
                    <a:gd name="T102" fmla="*/ 75 w 144"/>
                    <a:gd name="T103" fmla="*/ 25 h 68"/>
                    <a:gd name="T104" fmla="*/ 80 w 144"/>
                    <a:gd name="T105" fmla="*/ 30 h 68"/>
                    <a:gd name="T106" fmla="*/ 90 w 144"/>
                    <a:gd name="T107" fmla="*/ 36 h 68"/>
                    <a:gd name="T108" fmla="*/ 94 w 144"/>
                    <a:gd name="T109" fmla="*/ 39 h 68"/>
                    <a:gd name="T110" fmla="*/ 98 w 144"/>
                    <a:gd name="T111" fmla="*/ 41 h 68"/>
                    <a:gd name="T112" fmla="*/ 101 w 144"/>
                    <a:gd name="T113" fmla="*/ 42 h 68"/>
                    <a:gd name="T114" fmla="*/ 104 w 144"/>
                    <a:gd name="T115" fmla="*/ 43 h 68"/>
                    <a:gd name="T116" fmla="*/ 106 w 144"/>
                    <a:gd name="T117" fmla="*/ 43 h 68"/>
                    <a:gd name="T118" fmla="*/ 108 w 144"/>
                    <a:gd name="T119" fmla="*/ 43 h 68"/>
                    <a:gd name="T120" fmla="*/ 124 w 144"/>
                    <a:gd name="T121" fmla="*/ 43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 h="68">
                      <a:moveTo>
                        <a:pt x="124" y="43"/>
                      </a:moveTo>
                      <a:lnTo>
                        <a:pt x="132" y="51"/>
                      </a:lnTo>
                      <a:lnTo>
                        <a:pt x="138" y="57"/>
                      </a:lnTo>
                      <a:lnTo>
                        <a:pt x="140" y="59"/>
                      </a:lnTo>
                      <a:lnTo>
                        <a:pt x="142" y="60"/>
                      </a:lnTo>
                      <a:lnTo>
                        <a:pt x="144" y="62"/>
                      </a:lnTo>
                      <a:lnTo>
                        <a:pt x="144" y="63"/>
                      </a:lnTo>
                      <a:lnTo>
                        <a:pt x="144" y="64"/>
                      </a:lnTo>
                      <a:lnTo>
                        <a:pt x="143" y="66"/>
                      </a:lnTo>
                      <a:lnTo>
                        <a:pt x="141" y="67"/>
                      </a:lnTo>
                      <a:lnTo>
                        <a:pt x="138" y="68"/>
                      </a:lnTo>
                      <a:lnTo>
                        <a:pt x="134" y="68"/>
                      </a:lnTo>
                      <a:lnTo>
                        <a:pt x="129" y="68"/>
                      </a:lnTo>
                      <a:lnTo>
                        <a:pt x="122" y="66"/>
                      </a:lnTo>
                      <a:lnTo>
                        <a:pt x="114" y="64"/>
                      </a:lnTo>
                      <a:lnTo>
                        <a:pt x="93" y="56"/>
                      </a:lnTo>
                      <a:lnTo>
                        <a:pt x="81" y="51"/>
                      </a:lnTo>
                      <a:lnTo>
                        <a:pt x="68" y="46"/>
                      </a:lnTo>
                      <a:lnTo>
                        <a:pt x="56" y="40"/>
                      </a:lnTo>
                      <a:lnTo>
                        <a:pt x="44" y="33"/>
                      </a:lnTo>
                      <a:lnTo>
                        <a:pt x="24" y="22"/>
                      </a:lnTo>
                      <a:lnTo>
                        <a:pt x="9" y="14"/>
                      </a:lnTo>
                      <a:lnTo>
                        <a:pt x="5" y="10"/>
                      </a:lnTo>
                      <a:lnTo>
                        <a:pt x="2" y="8"/>
                      </a:lnTo>
                      <a:lnTo>
                        <a:pt x="0" y="6"/>
                      </a:lnTo>
                      <a:lnTo>
                        <a:pt x="0" y="5"/>
                      </a:lnTo>
                      <a:lnTo>
                        <a:pt x="1" y="4"/>
                      </a:lnTo>
                      <a:lnTo>
                        <a:pt x="3" y="4"/>
                      </a:lnTo>
                      <a:lnTo>
                        <a:pt x="9" y="7"/>
                      </a:lnTo>
                      <a:lnTo>
                        <a:pt x="21" y="12"/>
                      </a:lnTo>
                      <a:lnTo>
                        <a:pt x="34" y="20"/>
                      </a:lnTo>
                      <a:lnTo>
                        <a:pt x="48" y="28"/>
                      </a:lnTo>
                      <a:lnTo>
                        <a:pt x="57" y="33"/>
                      </a:lnTo>
                      <a:lnTo>
                        <a:pt x="61" y="34"/>
                      </a:lnTo>
                      <a:lnTo>
                        <a:pt x="63" y="34"/>
                      </a:lnTo>
                      <a:lnTo>
                        <a:pt x="66" y="34"/>
                      </a:lnTo>
                      <a:lnTo>
                        <a:pt x="67" y="34"/>
                      </a:lnTo>
                      <a:lnTo>
                        <a:pt x="68" y="33"/>
                      </a:lnTo>
                      <a:lnTo>
                        <a:pt x="68" y="31"/>
                      </a:lnTo>
                      <a:lnTo>
                        <a:pt x="68" y="30"/>
                      </a:lnTo>
                      <a:lnTo>
                        <a:pt x="67" y="28"/>
                      </a:lnTo>
                      <a:lnTo>
                        <a:pt x="61" y="18"/>
                      </a:lnTo>
                      <a:lnTo>
                        <a:pt x="55" y="7"/>
                      </a:lnTo>
                      <a:lnTo>
                        <a:pt x="55" y="5"/>
                      </a:lnTo>
                      <a:lnTo>
                        <a:pt x="54" y="3"/>
                      </a:lnTo>
                      <a:lnTo>
                        <a:pt x="54" y="1"/>
                      </a:lnTo>
                      <a:lnTo>
                        <a:pt x="55" y="0"/>
                      </a:lnTo>
                      <a:lnTo>
                        <a:pt x="56" y="0"/>
                      </a:lnTo>
                      <a:lnTo>
                        <a:pt x="58" y="2"/>
                      </a:lnTo>
                      <a:lnTo>
                        <a:pt x="63" y="10"/>
                      </a:lnTo>
                      <a:lnTo>
                        <a:pt x="71" y="20"/>
                      </a:lnTo>
                      <a:lnTo>
                        <a:pt x="75" y="25"/>
                      </a:lnTo>
                      <a:lnTo>
                        <a:pt x="80" y="30"/>
                      </a:lnTo>
                      <a:lnTo>
                        <a:pt x="90" y="36"/>
                      </a:lnTo>
                      <a:lnTo>
                        <a:pt x="94" y="39"/>
                      </a:lnTo>
                      <a:lnTo>
                        <a:pt x="98" y="41"/>
                      </a:lnTo>
                      <a:lnTo>
                        <a:pt x="101" y="42"/>
                      </a:lnTo>
                      <a:lnTo>
                        <a:pt x="104" y="43"/>
                      </a:lnTo>
                      <a:lnTo>
                        <a:pt x="106" y="43"/>
                      </a:lnTo>
                      <a:lnTo>
                        <a:pt x="108" y="43"/>
                      </a:lnTo>
                      <a:lnTo>
                        <a:pt x="124" y="4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3" name="Freeform 93"/>
                <p:cNvSpPr/>
                <p:nvPr/>
              </p:nvSpPr>
              <p:spPr bwMode="auto">
                <a:xfrm>
                  <a:off x="855" y="1191"/>
                  <a:ext cx="374" cy="488"/>
                </a:xfrm>
                <a:custGeom>
                  <a:avLst/>
                  <a:gdLst>
                    <a:gd name="T0" fmla="*/ 300 w 374"/>
                    <a:gd name="T1" fmla="*/ 25 h 488"/>
                    <a:gd name="T2" fmla="*/ 260 w 374"/>
                    <a:gd name="T3" fmla="*/ 47 h 488"/>
                    <a:gd name="T4" fmla="*/ 222 w 374"/>
                    <a:gd name="T5" fmla="*/ 81 h 488"/>
                    <a:gd name="T6" fmla="*/ 158 w 374"/>
                    <a:gd name="T7" fmla="*/ 151 h 488"/>
                    <a:gd name="T8" fmla="*/ 103 w 374"/>
                    <a:gd name="T9" fmla="*/ 216 h 488"/>
                    <a:gd name="T10" fmla="*/ 95 w 374"/>
                    <a:gd name="T11" fmla="*/ 239 h 488"/>
                    <a:gd name="T12" fmla="*/ 82 w 374"/>
                    <a:gd name="T13" fmla="*/ 260 h 488"/>
                    <a:gd name="T14" fmla="*/ 62 w 374"/>
                    <a:gd name="T15" fmla="*/ 280 h 488"/>
                    <a:gd name="T16" fmla="*/ 57 w 374"/>
                    <a:gd name="T17" fmla="*/ 302 h 488"/>
                    <a:gd name="T18" fmla="*/ 39 w 374"/>
                    <a:gd name="T19" fmla="*/ 321 h 488"/>
                    <a:gd name="T20" fmla="*/ 21 w 374"/>
                    <a:gd name="T21" fmla="*/ 358 h 488"/>
                    <a:gd name="T22" fmla="*/ 3 w 374"/>
                    <a:gd name="T23" fmla="*/ 421 h 488"/>
                    <a:gd name="T24" fmla="*/ 0 w 374"/>
                    <a:gd name="T25" fmla="*/ 450 h 488"/>
                    <a:gd name="T26" fmla="*/ 5 w 374"/>
                    <a:gd name="T27" fmla="*/ 464 h 488"/>
                    <a:gd name="T28" fmla="*/ 23 w 374"/>
                    <a:gd name="T29" fmla="*/ 480 h 488"/>
                    <a:gd name="T30" fmla="*/ 41 w 374"/>
                    <a:gd name="T31" fmla="*/ 488 h 488"/>
                    <a:gd name="T32" fmla="*/ 46 w 374"/>
                    <a:gd name="T33" fmla="*/ 487 h 488"/>
                    <a:gd name="T34" fmla="*/ 34 w 374"/>
                    <a:gd name="T35" fmla="*/ 477 h 488"/>
                    <a:gd name="T36" fmla="*/ 17 w 374"/>
                    <a:gd name="T37" fmla="*/ 463 h 488"/>
                    <a:gd name="T38" fmla="*/ 10 w 374"/>
                    <a:gd name="T39" fmla="*/ 440 h 488"/>
                    <a:gd name="T40" fmla="*/ 14 w 374"/>
                    <a:gd name="T41" fmla="*/ 400 h 488"/>
                    <a:gd name="T42" fmla="*/ 27 w 374"/>
                    <a:gd name="T43" fmla="*/ 357 h 488"/>
                    <a:gd name="T44" fmla="*/ 49 w 374"/>
                    <a:gd name="T45" fmla="*/ 322 h 488"/>
                    <a:gd name="T46" fmla="*/ 59 w 374"/>
                    <a:gd name="T47" fmla="*/ 318 h 488"/>
                    <a:gd name="T48" fmla="*/ 76 w 374"/>
                    <a:gd name="T49" fmla="*/ 323 h 488"/>
                    <a:gd name="T50" fmla="*/ 94 w 374"/>
                    <a:gd name="T51" fmla="*/ 336 h 488"/>
                    <a:gd name="T52" fmla="*/ 98 w 374"/>
                    <a:gd name="T53" fmla="*/ 333 h 488"/>
                    <a:gd name="T54" fmla="*/ 70 w 374"/>
                    <a:gd name="T55" fmla="*/ 309 h 488"/>
                    <a:gd name="T56" fmla="*/ 69 w 374"/>
                    <a:gd name="T57" fmla="*/ 292 h 488"/>
                    <a:gd name="T58" fmla="*/ 74 w 374"/>
                    <a:gd name="T59" fmla="*/ 281 h 488"/>
                    <a:gd name="T60" fmla="*/ 80 w 374"/>
                    <a:gd name="T61" fmla="*/ 273 h 488"/>
                    <a:gd name="T62" fmla="*/ 89 w 374"/>
                    <a:gd name="T63" fmla="*/ 270 h 488"/>
                    <a:gd name="T64" fmla="*/ 103 w 374"/>
                    <a:gd name="T65" fmla="*/ 281 h 488"/>
                    <a:gd name="T66" fmla="*/ 112 w 374"/>
                    <a:gd name="T67" fmla="*/ 285 h 488"/>
                    <a:gd name="T68" fmla="*/ 106 w 374"/>
                    <a:gd name="T69" fmla="*/ 277 h 488"/>
                    <a:gd name="T70" fmla="*/ 102 w 374"/>
                    <a:gd name="T71" fmla="*/ 268 h 488"/>
                    <a:gd name="T72" fmla="*/ 102 w 374"/>
                    <a:gd name="T73" fmla="*/ 252 h 488"/>
                    <a:gd name="T74" fmla="*/ 110 w 374"/>
                    <a:gd name="T75" fmla="*/ 222 h 488"/>
                    <a:gd name="T76" fmla="*/ 145 w 374"/>
                    <a:gd name="T77" fmla="*/ 176 h 488"/>
                    <a:gd name="T78" fmla="*/ 229 w 374"/>
                    <a:gd name="T79" fmla="*/ 86 h 488"/>
                    <a:gd name="T80" fmla="*/ 288 w 374"/>
                    <a:gd name="T81" fmla="*/ 41 h 488"/>
                    <a:gd name="T82" fmla="*/ 300 w 374"/>
                    <a:gd name="T83" fmla="*/ 40 h 488"/>
                    <a:gd name="T84" fmla="*/ 312 w 374"/>
                    <a:gd name="T85" fmla="*/ 46 h 488"/>
                    <a:gd name="T86" fmla="*/ 307 w 374"/>
                    <a:gd name="T87" fmla="*/ 33 h 488"/>
                    <a:gd name="T88" fmla="*/ 309 w 374"/>
                    <a:gd name="T89" fmla="*/ 29 h 488"/>
                    <a:gd name="T90" fmla="*/ 354 w 374"/>
                    <a:gd name="T91" fmla="*/ 10 h 488"/>
                    <a:gd name="T92" fmla="*/ 374 w 374"/>
                    <a:gd name="T93" fmla="*/ 4 h 488"/>
                    <a:gd name="T94" fmla="*/ 369 w 374"/>
                    <a:gd name="T95" fmla="*/ 1 h 4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488">
                      <a:moveTo>
                        <a:pt x="359" y="0"/>
                      </a:moveTo>
                      <a:lnTo>
                        <a:pt x="349" y="4"/>
                      </a:lnTo>
                      <a:lnTo>
                        <a:pt x="327" y="13"/>
                      </a:lnTo>
                      <a:lnTo>
                        <a:pt x="300" y="25"/>
                      </a:lnTo>
                      <a:lnTo>
                        <a:pt x="288" y="30"/>
                      </a:lnTo>
                      <a:lnTo>
                        <a:pt x="278" y="35"/>
                      </a:lnTo>
                      <a:lnTo>
                        <a:pt x="269" y="40"/>
                      </a:lnTo>
                      <a:lnTo>
                        <a:pt x="260" y="47"/>
                      </a:lnTo>
                      <a:lnTo>
                        <a:pt x="250" y="55"/>
                      </a:lnTo>
                      <a:lnTo>
                        <a:pt x="240" y="64"/>
                      </a:lnTo>
                      <a:lnTo>
                        <a:pt x="231" y="73"/>
                      </a:lnTo>
                      <a:lnTo>
                        <a:pt x="222" y="81"/>
                      </a:lnTo>
                      <a:lnTo>
                        <a:pt x="215" y="89"/>
                      </a:lnTo>
                      <a:lnTo>
                        <a:pt x="209" y="95"/>
                      </a:lnTo>
                      <a:lnTo>
                        <a:pt x="189" y="117"/>
                      </a:lnTo>
                      <a:lnTo>
                        <a:pt x="158" y="151"/>
                      </a:lnTo>
                      <a:lnTo>
                        <a:pt x="126" y="185"/>
                      </a:lnTo>
                      <a:lnTo>
                        <a:pt x="115" y="198"/>
                      </a:lnTo>
                      <a:lnTo>
                        <a:pt x="108" y="208"/>
                      </a:lnTo>
                      <a:lnTo>
                        <a:pt x="103" y="216"/>
                      </a:lnTo>
                      <a:lnTo>
                        <a:pt x="99" y="225"/>
                      </a:lnTo>
                      <a:lnTo>
                        <a:pt x="98" y="229"/>
                      </a:lnTo>
                      <a:lnTo>
                        <a:pt x="96" y="232"/>
                      </a:lnTo>
                      <a:lnTo>
                        <a:pt x="95" y="239"/>
                      </a:lnTo>
                      <a:lnTo>
                        <a:pt x="93" y="250"/>
                      </a:lnTo>
                      <a:lnTo>
                        <a:pt x="93" y="254"/>
                      </a:lnTo>
                      <a:lnTo>
                        <a:pt x="88" y="256"/>
                      </a:lnTo>
                      <a:lnTo>
                        <a:pt x="82" y="260"/>
                      </a:lnTo>
                      <a:lnTo>
                        <a:pt x="75" y="265"/>
                      </a:lnTo>
                      <a:lnTo>
                        <a:pt x="68" y="271"/>
                      </a:lnTo>
                      <a:lnTo>
                        <a:pt x="65" y="275"/>
                      </a:lnTo>
                      <a:lnTo>
                        <a:pt x="62" y="280"/>
                      </a:lnTo>
                      <a:lnTo>
                        <a:pt x="60" y="285"/>
                      </a:lnTo>
                      <a:lnTo>
                        <a:pt x="59" y="290"/>
                      </a:lnTo>
                      <a:lnTo>
                        <a:pt x="57" y="296"/>
                      </a:lnTo>
                      <a:lnTo>
                        <a:pt x="57" y="302"/>
                      </a:lnTo>
                      <a:lnTo>
                        <a:pt x="54" y="305"/>
                      </a:lnTo>
                      <a:lnTo>
                        <a:pt x="50" y="308"/>
                      </a:lnTo>
                      <a:lnTo>
                        <a:pt x="45" y="313"/>
                      </a:lnTo>
                      <a:lnTo>
                        <a:pt x="39" y="321"/>
                      </a:lnTo>
                      <a:lnTo>
                        <a:pt x="33" y="331"/>
                      </a:lnTo>
                      <a:lnTo>
                        <a:pt x="30" y="337"/>
                      </a:lnTo>
                      <a:lnTo>
                        <a:pt x="27" y="343"/>
                      </a:lnTo>
                      <a:lnTo>
                        <a:pt x="21" y="358"/>
                      </a:lnTo>
                      <a:lnTo>
                        <a:pt x="15" y="375"/>
                      </a:lnTo>
                      <a:lnTo>
                        <a:pt x="10" y="392"/>
                      </a:lnTo>
                      <a:lnTo>
                        <a:pt x="6" y="407"/>
                      </a:lnTo>
                      <a:lnTo>
                        <a:pt x="3" y="421"/>
                      </a:lnTo>
                      <a:lnTo>
                        <a:pt x="1" y="428"/>
                      </a:lnTo>
                      <a:lnTo>
                        <a:pt x="0" y="434"/>
                      </a:lnTo>
                      <a:lnTo>
                        <a:pt x="0" y="445"/>
                      </a:lnTo>
                      <a:lnTo>
                        <a:pt x="0" y="450"/>
                      </a:lnTo>
                      <a:lnTo>
                        <a:pt x="0" y="454"/>
                      </a:lnTo>
                      <a:lnTo>
                        <a:pt x="1" y="457"/>
                      </a:lnTo>
                      <a:lnTo>
                        <a:pt x="2" y="460"/>
                      </a:lnTo>
                      <a:lnTo>
                        <a:pt x="5" y="464"/>
                      </a:lnTo>
                      <a:lnTo>
                        <a:pt x="9" y="468"/>
                      </a:lnTo>
                      <a:lnTo>
                        <a:pt x="13" y="473"/>
                      </a:lnTo>
                      <a:lnTo>
                        <a:pt x="18" y="477"/>
                      </a:lnTo>
                      <a:lnTo>
                        <a:pt x="23" y="480"/>
                      </a:lnTo>
                      <a:lnTo>
                        <a:pt x="28" y="483"/>
                      </a:lnTo>
                      <a:lnTo>
                        <a:pt x="33" y="485"/>
                      </a:lnTo>
                      <a:lnTo>
                        <a:pt x="38" y="487"/>
                      </a:lnTo>
                      <a:lnTo>
                        <a:pt x="41" y="488"/>
                      </a:lnTo>
                      <a:lnTo>
                        <a:pt x="42" y="488"/>
                      </a:lnTo>
                      <a:lnTo>
                        <a:pt x="45" y="488"/>
                      </a:lnTo>
                      <a:lnTo>
                        <a:pt x="46" y="488"/>
                      </a:lnTo>
                      <a:lnTo>
                        <a:pt x="46" y="487"/>
                      </a:lnTo>
                      <a:lnTo>
                        <a:pt x="46" y="486"/>
                      </a:lnTo>
                      <a:lnTo>
                        <a:pt x="45" y="484"/>
                      </a:lnTo>
                      <a:lnTo>
                        <a:pt x="42" y="482"/>
                      </a:lnTo>
                      <a:lnTo>
                        <a:pt x="34" y="477"/>
                      </a:lnTo>
                      <a:lnTo>
                        <a:pt x="29" y="474"/>
                      </a:lnTo>
                      <a:lnTo>
                        <a:pt x="25" y="471"/>
                      </a:lnTo>
                      <a:lnTo>
                        <a:pt x="20" y="467"/>
                      </a:lnTo>
                      <a:lnTo>
                        <a:pt x="17" y="463"/>
                      </a:lnTo>
                      <a:lnTo>
                        <a:pt x="14" y="458"/>
                      </a:lnTo>
                      <a:lnTo>
                        <a:pt x="12" y="453"/>
                      </a:lnTo>
                      <a:lnTo>
                        <a:pt x="10" y="447"/>
                      </a:lnTo>
                      <a:lnTo>
                        <a:pt x="10" y="440"/>
                      </a:lnTo>
                      <a:lnTo>
                        <a:pt x="10" y="432"/>
                      </a:lnTo>
                      <a:lnTo>
                        <a:pt x="11" y="422"/>
                      </a:lnTo>
                      <a:lnTo>
                        <a:pt x="12" y="411"/>
                      </a:lnTo>
                      <a:lnTo>
                        <a:pt x="14" y="400"/>
                      </a:lnTo>
                      <a:lnTo>
                        <a:pt x="17" y="389"/>
                      </a:lnTo>
                      <a:lnTo>
                        <a:pt x="20" y="377"/>
                      </a:lnTo>
                      <a:lnTo>
                        <a:pt x="23" y="367"/>
                      </a:lnTo>
                      <a:lnTo>
                        <a:pt x="27" y="357"/>
                      </a:lnTo>
                      <a:lnTo>
                        <a:pt x="35" y="342"/>
                      </a:lnTo>
                      <a:lnTo>
                        <a:pt x="40" y="333"/>
                      </a:lnTo>
                      <a:lnTo>
                        <a:pt x="45" y="326"/>
                      </a:lnTo>
                      <a:lnTo>
                        <a:pt x="49" y="322"/>
                      </a:lnTo>
                      <a:lnTo>
                        <a:pt x="52" y="320"/>
                      </a:lnTo>
                      <a:lnTo>
                        <a:pt x="54" y="319"/>
                      </a:lnTo>
                      <a:lnTo>
                        <a:pt x="57" y="318"/>
                      </a:lnTo>
                      <a:lnTo>
                        <a:pt x="59" y="318"/>
                      </a:lnTo>
                      <a:lnTo>
                        <a:pt x="62" y="318"/>
                      </a:lnTo>
                      <a:lnTo>
                        <a:pt x="65" y="318"/>
                      </a:lnTo>
                      <a:lnTo>
                        <a:pt x="71" y="320"/>
                      </a:lnTo>
                      <a:lnTo>
                        <a:pt x="76" y="323"/>
                      </a:lnTo>
                      <a:lnTo>
                        <a:pt x="81" y="327"/>
                      </a:lnTo>
                      <a:lnTo>
                        <a:pt x="85" y="331"/>
                      </a:lnTo>
                      <a:lnTo>
                        <a:pt x="88" y="333"/>
                      </a:lnTo>
                      <a:lnTo>
                        <a:pt x="94" y="336"/>
                      </a:lnTo>
                      <a:lnTo>
                        <a:pt x="99" y="337"/>
                      </a:lnTo>
                      <a:lnTo>
                        <a:pt x="101" y="337"/>
                      </a:lnTo>
                      <a:lnTo>
                        <a:pt x="101" y="336"/>
                      </a:lnTo>
                      <a:lnTo>
                        <a:pt x="98" y="333"/>
                      </a:lnTo>
                      <a:lnTo>
                        <a:pt x="93" y="329"/>
                      </a:lnTo>
                      <a:lnTo>
                        <a:pt x="82" y="321"/>
                      </a:lnTo>
                      <a:lnTo>
                        <a:pt x="74" y="314"/>
                      </a:lnTo>
                      <a:lnTo>
                        <a:pt x="70" y="309"/>
                      </a:lnTo>
                      <a:lnTo>
                        <a:pt x="69" y="307"/>
                      </a:lnTo>
                      <a:lnTo>
                        <a:pt x="68" y="304"/>
                      </a:lnTo>
                      <a:lnTo>
                        <a:pt x="68" y="299"/>
                      </a:lnTo>
                      <a:lnTo>
                        <a:pt x="69" y="292"/>
                      </a:lnTo>
                      <a:lnTo>
                        <a:pt x="70" y="289"/>
                      </a:lnTo>
                      <a:lnTo>
                        <a:pt x="71" y="286"/>
                      </a:lnTo>
                      <a:lnTo>
                        <a:pt x="72" y="283"/>
                      </a:lnTo>
                      <a:lnTo>
                        <a:pt x="74" y="281"/>
                      </a:lnTo>
                      <a:lnTo>
                        <a:pt x="76" y="277"/>
                      </a:lnTo>
                      <a:lnTo>
                        <a:pt x="77" y="275"/>
                      </a:lnTo>
                      <a:lnTo>
                        <a:pt x="79" y="274"/>
                      </a:lnTo>
                      <a:lnTo>
                        <a:pt x="80" y="273"/>
                      </a:lnTo>
                      <a:lnTo>
                        <a:pt x="82" y="271"/>
                      </a:lnTo>
                      <a:lnTo>
                        <a:pt x="84" y="271"/>
                      </a:lnTo>
                      <a:lnTo>
                        <a:pt x="86" y="270"/>
                      </a:lnTo>
                      <a:lnTo>
                        <a:pt x="89" y="270"/>
                      </a:lnTo>
                      <a:lnTo>
                        <a:pt x="92" y="271"/>
                      </a:lnTo>
                      <a:lnTo>
                        <a:pt x="94" y="272"/>
                      </a:lnTo>
                      <a:lnTo>
                        <a:pt x="97" y="274"/>
                      </a:lnTo>
                      <a:lnTo>
                        <a:pt x="103" y="281"/>
                      </a:lnTo>
                      <a:lnTo>
                        <a:pt x="107" y="284"/>
                      </a:lnTo>
                      <a:lnTo>
                        <a:pt x="110" y="285"/>
                      </a:lnTo>
                      <a:lnTo>
                        <a:pt x="111" y="285"/>
                      </a:lnTo>
                      <a:lnTo>
                        <a:pt x="112" y="285"/>
                      </a:lnTo>
                      <a:lnTo>
                        <a:pt x="112" y="284"/>
                      </a:lnTo>
                      <a:lnTo>
                        <a:pt x="112" y="283"/>
                      </a:lnTo>
                      <a:lnTo>
                        <a:pt x="110" y="280"/>
                      </a:lnTo>
                      <a:lnTo>
                        <a:pt x="106" y="277"/>
                      </a:lnTo>
                      <a:lnTo>
                        <a:pt x="104" y="275"/>
                      </a:lnTo>
                      <a:lnTo>
                        <a:pt x="103" y="273"/>
                      </a:lnTo>
                      <a:lnTo>
                        <a:pt x="102" y="270"/>
                      </a:lnTo>
                      <a:lnTo>
                        <a:pt x="102" y="268"/>
                      </a:lnTo>
                      <a:lnTo>
                        <a:pt x="102" y="263"/>
                      </a:lnTo>
                      <a:lnTo>
                        <a:pt x="102" y="259"/>
                      </a:lnTo>
                      <a:lnTo>
                        <a:pt x="102" y="256"/>
                      </a:lnTo>
                      <a:lnTo>
                        <a:pt x="102" y="252"/>
                      </a:lnTo>
                      <a:lnTo>
                        <a:pt x="103" y="247"/>
                      </a:lnTo>
                      <a:lnTo>
                        <a:pt x="104" y="241"/>
                      </a:lnTo>
                      <a:lnTo>
                        <a:pt x="107" y="230"/>
                      </a:lnTo>
                      <a:lnTo>
                        <a:pt x="110" y="222"/>
                      </a:lnTo>
                      <a:lnTo>
                        <a:pt x="116" y="213"/>
                      </a:lnTo>
                      <a:lnTo>
                        <a:pt x="122" y="205"/>
                      </a:lnTo>
                      <a:lnTo>
                        <a:pt x="129" y="196"/>
                      </a:lnTo>
                      <a:lnTo>
                        <a:pt x="145" y="176"/>
                      </a:lnTo>
                      <a:lnTo>
                        <a:pt x="153" y="166"/>
                      </a:lnTo>
                      <a:lnTo>
                        <a:pt x="162" y="157"/>
                      </a:lnTo>
                      <a:lnTo>
                        <a:pt x="206" y="110"/>
                      </a:lnTo>
                      <a:lnTo>
                        <a:pt x="229" y="86"/>
                      </a:lnTo>
                      <a:lnTo>
                        <a:pt x="244" y="72"/>
                      </a:lnTo>
                      <a:lnTo>
                        <a:pt x="269" y="54"/>
                      </a:lnTo>
                      <a:lnTo>
                        <a:pt x="280" y="46"/>
                      </a:lnTo>
                      <a:lnTo>
                        <a:pt x="288" y="41"/>
                      </a:lnTo>
                      <a:lnTo>
                        <a:pt x="290" y="40"/>
                      </a:lnTo>
                      <a:lnTo>
                        <a:pt x="292" y="39"/>
                      </a:lnTo>
                      <a:lnTo>
                        <a:pt x="298" y="39"/>
                      </a:lnTo>
                      <a:lnTo>
                        <a:pt x="300" y="40"/>
                      </a:lnTo>
                      <a:lnTo>
                        <a:pt x="303" y="41"/>
                      </a:lnTo>
                      <a:lnTo>
                        <a:pt x="308" y="44"/>
                      </a:lnTo>
                      <a:lnTo>
                        <a:pt x="310" y="46"/>
                      </a:lnTo>
                      <a:lnTo>
                        <a:pt x="312" y="46"/>
                      </a:lnTo>
                      <a:lnTo>
                        <a:pt x="313" y="45"/>
                      </a:lnTo>
                      <a:lnTo>
                        <a:pt x="312" y="42"/>
                      </a:lnTo>
                      <a:lnTo>
                        <a:pt x="309" y="37"/>
                      </a:lnTo>
                      <a:lnTo>
                        <a:pt x="307" y="33"/>
                      </a:lnTo>
                      <a:lnTo>
                        <a:pt x="306" y="32"/>
                      </a:lnTo>
                      <a:lnTo>
                        <a:pt x="307" y="31"/>
                      </a:lnTo>
                      <a:lnTo>
                        <a:pt x="307" y="30"/>
                      </a:lnTo>
                      <a:lnTo>
                        <a:pt x="309" y="29"/>
                      </a:lnTo>
                      <a:lnTo>
                        <a:pt x="313" y="27"/>
                      </a:lnTo>
                      <a:lnTo>
                        <a:pt x="334" y="18"/>
                      </a:lnTo>
                      <a:lnTo>
                        <a:pt x="346" y="13"/>
                      </a:lnTo>
                      <a:lnTo>
                        <a:pt x="354" y="10"/>
                      </a:lnTo>
                      <a:lnTo>
                        <a:pt x="360" y="9"/>
                      </a:lnTo>
                      <a:lnTo>
                        <a:pt x="368" y="7"/>
                      </a:lnTo>
                      <a:lnTo>
                        <a:pt x="371" y="6"/>
                      </a:lnTo>
                      <a:lnTo>
                        <a:pt x="374" y="4"/>
                      </a:lnTo>
                      <a:lnTo>
                        <a:pt x="374" y="3"/>
                      </a:lnTo>
                      <a:lnTo>
                        <a:pt x="374" y="2"/>
                      </a:lnTo>
                      <a:lnTo>
                        <a:pt x="371" y="1"/>
                      </a:lnTo>
                      <a:lnTo>
                        <a:pt x="369" y="1"/>
                      </a:lnTo>
                      <a:lnTo>
                        <a:pt x="364" y="0"/>
                      </a:lnTo>
                      <a:lnTo>
                        <a:pt x="35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4" name="Freeform 94"/>
                <p:cNvSpPr/>
                <p:nvPr/>
              </p:nvSpPr>
              <p:spPr bwMode="auto">
                <a:xfrm>
                  <a:off x="855" y="1191"/>
                  <a:ext cx="374" cy="488"/>
                </a:xfrm>
                <a:custGeom>
                  <a:avLst/>
                  <a:gdLst>
                    <a:gd name="T0" fmla="*/ 300 w 374"/>
                    <a:gd name="T1" fmla="*/ 25 h 488"/>
                    <a:gd name="T2" fmla="*/ 260 w 374"/>
                    <a:gd name="T3" fmla="*/ 47 h 488"/>
                    <a:gd name="T4" fmla="*/ 222 w 374"/>
                    <a:gd name="T5" fmla="*/ 81 h 488"/>
                    <a:gd name="T6" fmla="*/ 158 w 374"/>
                    <a:gd name="T7" fmla="*/ 151 h 488"/>
                    <a:gd name="T8" fmla="*/ 103 w 374"/>
                    <a:gd name="T9" fmla="*/ 216 h 488"/>
                    <a:gd name="T10" fmla="*/ 95 w 374"/>
                    <a:gd name="T11" fmla="*/ 239 h 488"/>
                    <a:gd name="T12" fmla="*/ 82 w 374"/>
                    <a:gd name="T13" fmla="*/ 260 h 488"/>
                    <a:gd name="T14" fmla="*/ 62 w 374"/>
                    <a:gd name="T15" fmla="*/ 280 h 488"/>
                    <a:gd name="T16" fmla="*/ 57 w 374"/>
                    <a:gd name="T17" fmla="*/ 302 h 488"/>
                    <a:gd name="T18" fmla="*/ 39 w 374"/>
                    <a:gd name="T19" fmla="*/ 321 h 488"/>
                    <a:gd name="T20" fmla="*/ 21 w 374"/>
                    <a:gd name="T21" fmla="*/ 358 h 488"/>
                    <a:gd name="T22" fmla="*/ 3 w 374"/>
                    <a:gd name="T23" fmla="*/ 421 h 488"/>
                    <a:gd name="T24" fmla="*/ 0 w 374"/>
                    <a:gd name="T25" fmla="*/ 450 h 488"/>
                    <a:gd name="T26" fmla="*/ 5 w 374"/>
                    <a:gd name="T27" fmla="*/ 464 h 488"/>
                    <a:gd name="T28" fmla="*/ 23 w 374"/>
                    <a:gd name="T29" fmla="*/ 480 h 488"/>
                    <a:gd name="T30" fmla="*/ 41 w 374"/>
                    <a:gd name="T31" fmla="*/ 488 h 488"/>
                    <a:gd name="T32" fmla="*/ 46 w 374"/>
                    <a:gd name="T33" fmla="*/ 487 h 488"/>
                    <a:gd name="T34" fmla="*/ 34 w 374"/>
                    <a:gd name="T35" fmla="*/ 477 h 488"/>
                    <a:gd name="T36" fmla="*/ 17 w 374"/>
                    <a:gd name="T37" fmla="*/ 463 h 488"/>
                    <a:gd name="T38" fmla="*/ 10 w 374"/>
                    <a:gd name="T39" fmla="*/ 440 h 488"/>
                    <a:gd name="T40" fmla="*/ 14 w 374"/>
                    <a:gd name="T41" fmla="*/ 400 h 488"/>
                    <a:gd name="T42" fmla="*/ 27 w 374"/>
                    <a:gd name="T43" fmla="*/ 357 h 488"/>
                    <a:gd name="T44" fmla="*/ 49 w 374"/>
                    <a:gd name="T45" fmla="*/ 322 h 488"/>
                    <a:gd name="T46" fmla="*/ 59 w 374"/>
                    <a:gd name="T47" fmla="*/ 318 h 488"/>
                    <a:gd name="T48" fmla="*/ 76 w 374"/>
                    <a:gd name="T49" fmla="*/ 323 h 488"/>
                    <a:gd name="T50" fmla="*/ 94 w 374"/>
                    <a:gd name="T51" fmla="*/ 336 h 488"/>
                    <a:gd name="T52" fmla="*/ 98 w 374"/>
                    <a:gd name="T53" fmla="*/ 333 h 488"/>
                    <a:gd name="T54" fmla="*/ 70 w 374"/>
                    <a:gd name="T55" fmla="*/ 309 h 488"/>
                    <a:gd name="T56" fmla="*/ 69 w 374"/>
                    <a:gd name="T57" fmla="*/ 292 h 488"/>
                    <a:gd name="T58" fmla="*/ 74 w 374"/>
                    <a:gd name="T59" fmla="*/ 281 h 488"/>
                    <a:gd name="T60" fmla="*/ 80 w 374"/>
                    <a:gd name="T61" fmla="*/ 273 h 488"/>
                    <a:gd name="T62" fmla="*/ 89 w 374"/>
                    <a:gd name="T63" fmla="*/ 270 h 488"/>
                    <a:gd name="T64" fmla="*/ 103 w 374"/>
                    <a:gd name="T65" fmla="*/ 281 h 488"/>
                    <a:gd name="T66" fmla="*/ 112 w 374"/>
                    <a:gd name="T67" fmla="*/ 285 h 488"/>
                    <a:gd name="T68" fmla="*/ 106 w 374"/>
                    <a:gd name="T69" fmla="*/ 277 h 488"/>
                    <a:gd name="T70" fmla="*/ 102 w 374"/>
                    <a:gd name="T71" fmla="*/ 268 h 488"/>
                    <a:gd name="T72" fmla="*/ 102 w 374"/>
                    <a:gd name="T73" fmla="*/ 252 h 488"/>
                    <a:gd name="T74" fmla="*/ 110 w 374"/>
                    <a:gd name="T75" fmla="*/ 222 h 488"/>
                    <a:gd name="T76" fmla="*/ 145 w 374"/>
                    <a:gd name="T77" fmla="*/ 176 h 488"/>
                    <a:gd name="T78" fmla="*/ 229 w 374"/>
                    <a:gd name="T79" fmla="*/ 86 h 488"/>
                    <a:gd name="T80" fmla="*/ 288 w 374"/>
                    <a:gd name="T81" fmla="*/ 41 h 488"/>
                    <a:gd name="T82" fmla="*/ 300 w 374"/>
                    <a:gd name="T83" fmla="*/ 40 h 488"/>
                    <a:gd name="T84" fmla="*/ 312 w 374"/>
                    <a:gd name="T85" fmla="*/ 46 h 488"/>
                    <a:gd name="T86" fmla="*/ 307 w 374"/>
                    <a:gd name="T87" fmla="*/ 33 h 488"/>
                    <a:gd name="T88" fmla="*/ 309 w 374"/>
                    <a:gd name="T89" fmla="*/ 29 h 488"/>
                    <a:gd name="T90" fmla="*/ 354 w 374"/>
                    <a:gd name="T91" fmla="*/ 10 h 488"/>
                    <a:gd name="T92" fmla="*/ 374 w 374"/>
                    <a:gd name="T93" fmla="*/ 4 h 488"/>
                    <a:gd name="T94" fmla="*/ 369 w 374"/>
                    <a:gd name="T95" fmla="*/ 1 h 4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488">
                      <a:moveTo>
                        <a:pt x="359" y="0"/>
                      </a:moveTo>
                      <a:lnTo>
                        <a:pt x="349" y="4"/>
                      </a:lnTo>
                      <a:lnTo>
                        <a:pt x="327" y="13"/>
                      </a:lnTo>
                      <a:lnTo>
                        <a:pt x="300" y="25"/>
                      </a:lnTo>
                      <a:lnTo>
                        <a:pt x="288" y="30"/>
                      </a:lnTo>
                      <a:lnTo>
                        <a:pt x="278" y="35"/>
                      </a:lnTo>
                      <a:lnTo>
                        <a:pt x="269" y="40"/>
                      </a:lnTo>
                      <a:lnTo>
                        <a:pt x="260" y="47"/>
                      </a:lnTo>
                      <a:lnTo>
                        <a:pt x="250" y="55"/>
                      </a:lnTo>
                      <a:lnTo>
                        <a:pt x="240" y="64"/>
                      </a:lnTo>
                      <a:lnTo>
                        <a:pt x="231" y="73"/>
                      </a:lnTo>
                      <a:lnTo>
                        <a:pt x="222" y="81"/>
                      </a:lnTo>
                      <a:lnTo>
                        <a:pt x="215" y="89"/>
                      </a:lnTo>
                      <a:lnTo>
                        <a:pt x="209" y="95"/>
                      </a:lnTo>
                      <a:lnTo>
                        <a:pt x="189" y="117"/>
                      </a:lnTo>
                      <a:lnTo>
                        <a:pt x="158" y="151"/>
                      </a:lnTo>
                      <a:lnTo>
                        <a:pt x="126" y="185"/>
                      </a:lnTo>
                      <a:lnTo>
                        <a:pt x="115" y="198"/>
                      </a:lnTo>
                      <a:lnTo>
                        <a:pt x="108" y="208"/>
                      </a:lnTo>
                      <a:lnTo>
                        <a:pt x="103" y="216"/>
                      </a:lnTo>
                      <a:lnTo>
                        <a:pt x="99" y="225"/>
                      </a:lnTo>
                      <a:lnTo>
                        <a:pt x="98" y="229"/>
                      </a:lnTo>
                      <a:lnTo>
                        <a:pt x="96" y="232"/>
                      </a:lnTo>
                      <a:lnTo>
                        <a:pt x="95" y="239"/>
                      </a:lnTo>
                      <a:lnTo>
                        <a:pt x="93" y="250"/>
                      </a:lnTo>
                      <a:lnTo>
                        <a:pt x="93" y="254"/>
                      </a:lnTo>
                      <a:lnTo>
                        <a:pt x="88" y="256"/>
                      </a:lnTo>
                      <a:lnTo>
                        <a:pt x="82" y="260"/>
                      </a:lnTo>
                      <a:lnTo>
                        <a:pt x="75" y="265"/>
                      </a:lnTo>
                      <a:lnTo>
                        <a:pt x="68" y="271"/>
                      </a:lnTo>
                      <a:lnTo>
                        <a:pt x="65" y="275"/>
                      </a:lnTo>
                      <a:lnTo>
                        <a:pt x="62" y="280"/>
                      </a:lnTo>
                      <a:lnTo>
                        <a:pt x="60" y="285"/>
                      </a:lnTo>
                      <a:lnTo>
                        <a:pt x="59" y="290"/>
                      </a:lnTo>
                      <a:lnTo>
                        <a:pt x="57" y="296"/>
                      </a:lnTo>
                      <a:lnTo>
                        <a:pt x="57" y="302"/>
                      </a:lnTo>
                      <a:lnTo>
                        <a:pt x="54" y="305"/>
                      </a:lnTo>
                      <a:lnTo>
                        <a:pt x="50" y="308"/>
                      </a:lnTo>
                      <a:lnTo>
                        <a:pt x="45" y="313"/>
                      </a:lnTo>
                      <a:lnTo>
                        <a:pt x="39" y="321"/>
                      </a:lnTo>
                      <a:lnTo>
                        <a:pt x="33" y="331"/>
                      </a:lnTo>
                      <a:lnTo>
                        <a:pt x="30" y="337"/>
                      </a:lnTo>
                      <a:lnTo>
                        <a:pt x="27" y="343"/>
                      </a:lnTo>
                      <a:lnTo>
                        <a:pt x="21" y="358"/>
                      </a:lnTo>
                      <a:lnTo>
                        <a:pt x="15" y="375"/>
                      </a:lnTo>
                      <a:lnTo>
                        <a:pt x="10" y="392"/>
                      </a:lnTo>
                      <a:lnTo>
                        <a:pt x="6" y="407"/>
                      </a:lnTo>
                      <a:lnTo>
                        <a:pt x="3" y="421"/>
                      </a:lnTo>
                      <a:lnTo>
                        <a:pt x="1" y="428"/>
                      </a:lnTo>
                      <a:lnTo>
                        <a:pt x="0" y="434"/>
                      </a:lnTo>
                      <a:lnTo>
                        <a:pt x="0" y="445"/>
                      </a:lnTo>
                      <a:lnTo>
                        <a:pt x="0" y="450"/>
                      </a:lnTo>
                      <a:lnTo>
                        <a:pt x="0" y="454"/>
                      </a:lnTo>
                      <a:lnTo>
                        <a:pt x="1" y="457"/>
                      </a:lnTo>
                      <a:lnTo>
                        <a:pt x="2" y="460"/>
                      </a:lnTo>
                      <a:lnTo>
                        <a:pt x="5" y="464"/>
                      </a:lnTo>
                      <a:lnTo>
                        <a:pt x="9" y="468"/>
                      </a:lnTo>
                      <a:lnTo>
                        <a:pt x="13" y="473"/>
                      </a:lnTo>
                      <a:lnTo>
                        <a:pt x="18" y="477"/>
                      </a:lnTo>
                      <a:lnTo>
                        <a:pt x="23" y="480"/>
                      </a:lnTo>
                      <a:lnTo>
                        <a:pt x="28" y="483"/>
                      </a:lnTo>
                      <a:lnTo>
                        <a:pt x="33" y="485"/>
                      </a:lnTo>
                      <a:lnTo>
                        <a:pt x="38" y="487"/>
                      </a:lnTo>
                      <a:lnTo>
                        <a:pt x="41" y="488"/>
                      </a:lnTo>
                      <a:lnTo>
                        <a:pt x="42" y="488"/>
                      </a:lnTo>
                      <a:lnTo>
                        <a:pt x="45" y="488"/>
                      </a:lnTo>
                      <a:lnTo>
                        <a:pt x="46" y="488"/>
                      </a:lnTo>
                      <a:lnTo>
                        <a:pt x="46" y="487"/>
                      </a:lnTo>
                      <a:lnTo>
                        <a:pt x="46" y="486"/>
                      </a:lnTo>
                      <a:lnTo>
                        <a:pt x="45" y="484"/>
                      </a:lnTo>
                      <a:lnTo>
                        <a:pt x="42" y="482"/>
                      </a:lnTo>
                      <a:lnTo>
                        <a:pt x="34" y="477"/>
                      </a:lnTo>
                      <a:lnTo>
                        <a:pt x="29" y="474"/>
                      </a:lnTo>
                      <a:lnTo>
                        <a:pt x="25" y="471"/>
                      </a:lnTo>
                      <a:lnTo>
                        <a:pt x="20" y="467"/>
                      </a:lnTo>
                      <a:lnTo>
                        <a:pt x="17" y="463"/>
                      </a:lnTo>
                      <a:lnTo>
                        <a:pt x="14" y="458"/>
                      </a:lnTo>
                      <a:lnTo>
                        <a:pt x="12" y="453"/>
                      </a:lnTo>
                      <a:lnTo>
                        <a:pt x="10" y="447"/>
                      </a:lnTo>
                      <a:lnTo>
                        <a:pt x="10" y="440"/>
                      </a:lnTo>
                      <a:lnTo>
                        <a:pt x="10" y="432"/>
                      </a:lnTo>
                      <a:lnTo>
                        <a:pt x="11" y="422"/>
                      </a:lnTo>
                      <a:lnTo>
                        <a:pt x="12" y="411"/>
                      </a:lnTo>
                      <a:lnTo>
                        <a:pt x="14" y="400"/>
                      </a:lnTo>
                      <a:lnTo>
                        <a:pt x="17" y="389"/>
                      </a:lnTo>
                      <a:lnTo>
                        <a:pt x="20" y="377"/>
                      </a:lnTo>
                      <a:lnTo>
                        <a:pt x="23" y="367"/>
                      </a:lnTo>
                      <a:lnTo>
                        <a:pt x="27" y="357"/>
                      </a:lnTo>
                      <a:lnTo>
                        <a:pt x="35" y="342"/>
                      </a:lnTo>
                      <a:lnTo>
                        <a:pt x="40" y="333"/>
                      </a:lnTo>
                      <a:lnTo>
                        <a:pt x="45" y="326"/>
                      </a:lnTo>
                      <a:lnTo>
                        <a:pt x="49" y="322"/>
                      </a:lnTo>
                      <a:lnTo>
                        <a:pt x="52" y="320"/>
                      </a:lnTo>
                      <a:lnTo>
                        <a:pt x="54" y="319"/>
                      </a:lnTo>
                      <a:lnTo>
                        <a:pt x="57" y="318"/>
                      </a:lnTo>
                      <a:lnTo>
                        <a:pt x="59" y="318"/>
                      </a:lnTo>
                      <a:lnTo>
                        <a:pt x="62" y="318"/>
                      </a:lnTo>
                      <a:lnTo>
                        <a:pt x="65" y="318"/>
                      </a:lnTo>
                      <a:lnTo>
                        <a:pt x="71" y="320"/>
                      </a:lnTo>
                      <a:lnTo>
                        <a:pt x="76" y="323"/>
                      </a:lnTo>
                      <a:lnTo>
                        <a:pt x="81" y="327"/>
                      </a:lnTo>
                      <a:lnTo>
                        <a:pt x="85" y="331"/>
                      </a:lnTo>
                      <a:lnTo>
                        <a:pt x="88" y="333"/>
                      </a:lnTo>
                      <a:lnTo>
                        <a:pt x="94" y="336"/>
                      </a:lnTo>
                      <a:lnTo>
                        <a:pt x="99" y="337"/>
                      </a:lnTo>
                      <a:lnTo>
                        <a:pt x="101" y="337"/>
                      </a:lnTo>
                      <a:lnTo>
                        <a:pt x="101" y="336"/>
                      </a:lnTo>
                      <a:lnTo>
                        <a:pt x="98" y="333"/>
                      </a:lnTo>
                      <a:lnTo>
                        <a:pt x="93" y="329"/>
                      </a:lnTo>
                      <a:lnTo>
                        <a:pt x="82" y="321"/>
                      </a:lnTo>
                      <a:lnTo>
                        <a:pt x="74" y="314"/>
                      </a:lnTo>
                      <a:lnTo>
                        <a:pt x="70" y="309"/>
                      </a:lnTo>
                      <a:lnTo>
                        <a:pt x="69" y="307"/>
                      </a:lnTo>
                      <a:lnTo>
                        <a:pt x="68" y="304"/>
                      </a:lnTo>
                      <a:lnTo>
                        <a:pt x="68" y="299"/>
                      </a:lnTo>
                      <a:lnTo>
                        <a:pt x="69" y="292"/>
                      </a:lnTo>
                      <a:lnTo>
                        <a:pt x="70" y="289"/>
                      </a:lnTo>
                      <a:lnTo>
                        <a:pt x="71" y="286"/>
                      </a:lnTo>
                      <a:lnTo>
                        <a:pt x="72" y="283"/>
                      </a:lnTo>
                      <a:lnTo>
                        <a:pt x="74" y="281"/>
                      </a:lnTo>
                      <a:lnTo>
                        <a:pt x="76" y="277"/>
                      </a:lnTo>
                      <a:lnTo>
                        <a:pt x="77" y="275"/>
                      </a:lnTo>
                      <a:lnTo>
                        <a:pt x="79" y="274"/>
                      </a:lnTo>
                      <a:lnTo>
                        <a:pt x="80" y="273"/>
                      </a:lnTo>
                      <a:lnTo>
                        <a:pt x="82" y="271"/>
                      </a:lnTo>
                      <a:lnTo>
                        <a:pt x="84" y="271"/>
                      </a:lnTo>
                      <a:lnTo>
                        <a:pt x="86" y="270"/>
                      </a:lnTo>
                      <a:lnTo>
                        <a:pt x="89" y="270"/>
                      </a:lnTo>
                      <a:lnTo>
                        <a:pt x="92" y="271"/>
                      </a:lnTo>
                      <a:lnTo>
                        <a:pt x="94" y="272"/>
                      </a:lnTo>
                      <a:lnTo>
                        <a:pt x="97" y="274"/>
                      </a:lnTo>
                      <a:lnTo>
                        <a:pt x="103" y="281"/>
                      </a:lnTo>
                      <a:lnTo>
                        <a:pt x="107" y="284"/>
                      </a:lnTo>
                      <a:lnTo>
                        <a:pt x="110" y="285"/>
                      </a:lnTo>
                      <a:lnTo>
                        <a:pt x="111" y="285"/>
                      </a:lnTo>
                      <a:lnTo>
                        <a:pt x="112" y="285"/>
                      </a:lnTo>
                      <a:lnTo>
                        <a:pt x="112" y="284"/>
                      </a:lnTo>
                      <a:lnTo>
                        <a:pt x="112" y="283"/>
                      </a:lnTo>
                      <a:lnTo>
                        <a:pt x="110" y="280"/>
                      </a:lnTo>
                      <a:lnTo>
                        <a:pt x="106" y="277"/>
                      </a:lnTo>
                      <a:lnTo>
                        <a:pt x="104" y="275"/>
                      </a:lnTo>
                      <a:lnTo>
                        <a:pt x="103" y="273"/>
                      </a:lnTo>
                      <a:lnTo>
                        <a:pt x="102" y="270"/>
                      </a:lnTo>
                      <a:lnTo>
                        <a:pt x="102" y="268"/>
                      </a:lnTo>
                      <a:lnTo>
                        <a:pt x="102" y="263"/>
                      </a:lnTo>
                      <a:lnTo>
                        <a:pt x="102" y="259"/>
                      </a:lnTo>
                      <a:lnTo>
                        <a:pt x="102" y="256"/>
                      </a:lnTo>
                      <a:lnTo>
                        <a:pt x="102" y="252"/>
                      </a:lnTo>
                      <a:lnTo>
                        <a:pt x="103" y="247"/>
                      </a:lnTo>
                      <a:lnTo>
                        <a:pt x="104" y="241"/>
                      </a:lnTo>
                      <a:lnTo>
                        <a:pt x="107" y="230"/>
                      </a:lnTo>
                      <a:lnTo>
                        <a:pt x="110" y="222"/>
                      </a:lnTo>
                      <a:lnTo>
                        <a:pt x="116" y="213"/>
                      </a:lnTo>
                      <a:lnTo>
                        <a:pt x="122" y="205"/>
                      </a:lnTo>
                      <a:lnTo>
                        <a:pt x="129" y="196"/>
                      </a:lnTo>
                      <a:lnTo>
                        <a:pt x="145" y="176"/>
                      </a:lnTo>
                      <a:lnTo>
                        <a:pt x="153" y="166"/>
                      </a:lnTo>
                      <a:lnTo>
                        <a:pt x="162" y="157"/>
                      </a:lnTo>
                      <a:lnTo>
                        <a:pt x="206" y="110"/>
                      </a:lnTo>
                      <a:lnTo>
                        <a:pt x="229" y="86"/>
                      </a:lnTo>
                      <a:lnTo>
                        <a:pt x="244" y="72"/>
                      </a:lnTo>
                      <a:lnTo>
                        <a:pt x="269" y="54"/>
                      </a:lnTo>
                      <a:lnTo>
                        <a:pt x="280" y="46"/>
                      </a:lnTo>
                      <a:lnTo>
                        <a:pt x="288" y="41"/>
                      </a:lnTo>
                      <a:lnTo>
                        <a:pt x="290" y="40"/>
                      </a:lnTo>
                      <a:lnTo>
                        <a:pt x="292" y="39"/>
                      </a:lnTo>
                      <a:lnTo>
                        <a:pt x="298" y="39"/>
                      </a:lnTo>
                      <a:lnTo>
                        <a:pt x="300" y="40"/>
                      </a:lnTo>
                      <a:lnTo>
                        <a:pt x="303" y="41"/>
                      </a:lnTo>
                      <a:lnTo>
                        <a:pt x="308" y="44"/>
                      </a:lnTo>
                      <a:lnTo>
                        <a:pt x="310" y="46"/>
                      </a:lnTo>
                      <a:lnTo>
                        <a:pt x="312" y="46"/>
                      </a:lnTo>
                      <a:lnTo>
                        <a:pt x="313" y="45"/>
                      </a:lnTo>
                      <a:lnTo>
                        <a:pt x="312" y="42"/>
                      </a:lnTo>
                      <a:lnTo>
                        <a:pt x="309" y="37"/>
                      </a:lnTo>
                      <a:lnTo>
                        <a:pt x="307" y="33"/>
                      </a:lnTo>
                      <a:lnTo>
                        <a:pt x="306" y="32"/>
                      </a:lnTo>
                      <a:lnTo>
                        <a:pt x="307" y="31"/>
                      </a:lnTo>
                      <a:lnTo>
                        <a:pt x="307" y="30"/>
                      </a:lnTo>
                      <a:lnTo>
                        <a:pt x="309" y="29"/>
                      </a:lnTo>
                      <a:lnTo>
                        <a:pt x="313" y="27"/>
                      </a:lnTo>
                      <a:lnTo>
                        <a:pt x="334" y="18"/>
                      </a:lnTo>
                      <a:lnTo>
                        <a:pt x="346" y="13"/>
                      </a:lnTo>
                      <a:lnTo>
                        <a:pt x="354" y="10"/>
                      </a:lnTo>
                      <a:lnTo>
                        <a:pt x="360" y="9"/>
                      </a:lnTo>
                      <a:lnTo>
                        <a:pt x="368" y="7"/>
                      </a:lnTo>
                      <a:lnTo>
                        <a:pt x="371" y="6"/>
                      </a:lnTo>
                      <a:lnTo>
                        <a:pt x="374" y="4"/>
                      </a:lnTo>
                      <a:lnTo>
                        <a:pt x="374" y="3"/>
                      </a:lnTo>
                      <a:lnTo>
                        <a:pt x="374" y="2"/>
                      </a:lnTo>
                      <a:lnTo>
                        <a:pt x="371" y="1"/>
                      </a:lnTo>
                      <a:lnTo>
                        <a:pt x="369" y="1"/>
                      </a:lnTo>
                      <a:lnTo>
                        <a:pt x="364" y="0"/>
                      </a:lnTo>
                      <a:lnTo>
                        <a:pt x="35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5" name="Freeform 95"/>
                <p:cNvSpPr/>
                <p:nvPr/>
              </p:nvSpPr>
              <p:spPr bwMode="auto">
                <a:xfrm>
                  <a:off x="1100" y="1455"/>
                  <a:ext cx="157" cy="147"/>
                </a:xfrm>
                <a:custGeom>
                  <a:avLst/>
                  <a:gdLst>
                    <a:gd name="T0" fmla="*/ 81 w 157"/>
                    <a:gd name="T1" fmla="*/ 31 h 147"/>
                    <a:gd name="T2" fmla="*/ 78 w 157"/>
                    <a:gd name="T3" fmla="*/ 42 h 147"/>
                    <a:gd name="T4" fmla="*/ 80 w 157"/>
                    <a:gd name="T5" fmla="*/ 48 h 147"/>
                    <a:gd name="T6" fmla="*/ 87 w 157"/>
                    <a:gd name="T7" fmla="*/ 51 h 147"/>
                    <a:gd name="T8" fmla="*/ 95 w 157"/>
                    <a:gd name="T9" fmla="*/ 55 h 147"/>
                    <a:gd name="T10" fmla="*/ 121 w 157"/>
                    <a:gd name="T11" fmla="*/ 57 h 147"/>
                    <a:gd name="T12" fmla="*/ 146 w 157"/>
                    <a:gd name="T13" fmla="*/ 58 h 147"/>
                    <a:gd name="T14" fmla="*/ 156 w 157"/>
                    <a:gd name="T15" fmla="*/ 64 h 147"/>
                    <a:gd name="T16" fmla="*/ 157 w 157"/>
                    <a:gd name="T17" fmla="*/ 69 h 147"/>
                    <a:gd name="T18" fmla="*/ 151 w 157"/>
                    <a:gd name="T19" fmla="*/ 74 h 147"/>
                    <a:gd name="T20" fmla="*/ 133 w 157"/>
                    <a:gd name="T21" fmla="*/ 81 h 147"/>
                    <a:gd name="T22" fmla="*/ 119 w 157"/>
                    <a:gd name="T23" fmla="*/ 92 h 147"/>
                    <a:gd name="T24" fmla="*/ 96 w 157"/>
                    <a:gd name="T25" fmla="*/ 127 h 147"/>
                    <a:gd name="T26" fmla="*/ 89 w 157"/>
                    <a:gd name="T27" fmla="*/ 144 h 147"/>
                    <a:gd name="T28" fmla="*/ 85 w 157"/>
                    <a:gd name="T29" fmla="*/ 147 h 147"/>
                    <a:gd name="T30" fmla="*/ 85 w 157"/>
                    <a:gd name="T31" fmla="*/ 135 h 147"/>
                    <a:gd name="T32" fmla="*/ 98 w 157"/>
                    <a:gd name="T33" fmla="*/ 106 h 147"/>
                    <a:gd name="T34" fmla="*/ 114 w 157"/>
                    <a:gd name="T35" fmla="*/ 81 h 147"/>
                    <a:gd name="T36" fmla="*/ 128 w 157"/>
                    <a:gd name="T37" fmla="*/ 70 h 147"/>
                    <a:gd name="T38" fmla="*/ 127 w 157"/>
                    <a:gd name="T39" fmla="*/ 67 h 147"/>
                    <a:gd name="T40" fmla="*/ 99 w 157"/>
                    <a:gd name="T41" fmla="*/ 70 h 147"/>
                    <a:gd name="T42" fmla="*/ 87 w 157"/>
                    <a:gd name="T43" fmla="*/ 73 h 147"/>
                    <a:gd name="T44" fmla="*/ 79 w 157"/>
                    <a:gd name="T45" fmla="*/ 85 h 147"/>
                    <a:gd name="T46" fmla="*/ 71 w 157"/>
                    <a:gd name="T47" fmla="*/ 97 h 147"/>
                    <a:gd name="T48" fmla="*/ 66 w 157"/>
                    <a:gd name="T49" fmla="*/ 98 h 147"/>
                    <a:gd name="T50" fmla="*/ 67 w 157"/>
                    <a:gd name="T51" fmla="*/ 92 h 147"/>
                    <a:gd name="T52" fmla="*/ 80 w 157"/>
                    <a:gd name="T53" fmla="*/ 73 h 147"/>
                    <a:gd name="T54" fmla="*/ 88 w 157"/>
                    <a:gd name="T55" fmla="*/ 63 h 147"/>
                    <a:gd name="T56" fmla="*/ 76 w 157"/>
                    <a:gd name="T57" fmla="*/ 57 h 147"/>
                    <a:gd name="T58" fmla="*/ 64 w 157"/>
                    <a:gd name="T59" fmla="*/ 59 h 147"/>
                    <a:gd name="T60" fmla="*/ 51 w 157"/>
                    <a:gd name="T61" fmla="*/ 60 h 147"/>
                    <a:gd name="T62" fmla="*/ 43 w 157"/>
                    <a:gd name="T63" fmla="*/ 65 h 147"/>
                    <a:gd name="T64" fmla="*/ 38 w 157"/>
                    <a:gd name="T65" fmla="*/ 78 h 147"/>
                    <a:gd name="T66" fmla="*/ 36 w 157"/>
                    <a:gd name="T67" fmla="*/ 86 h 147"/>
                    <a:gd name="T68" fmla="*/ 33 w 157"/>
                    <a:gd name="T69" fmla="*/ 86 h 147"/>
                    <a:gd name="T70" fmla="*/ 32 w 157"/>
                    <a:gd name="T71" fmla="*/ 81 h 147"/>
                    <a:gd name="T72" fmla="*/ 33 w 157"/>
                    <a:gd name="T73" fmla="*/ 71 h 147"/>
                    <a:gd name="T74" fmla="*/ 36 w 157"/>
                    <a:gd name="T75" fmla="*/ 62 h 147"/>
                    <a:gd name="T76" fmla="*/ 31 w 157"/>
                    <a:gd name="T77" fmla="*/ 59 h 147"/>
                    <a:gd name="T78" fmla="*/ 11 w 157"/>
                    <a:gd name="T79" fmla="*/ 58 h 147"/>
                    <a:gd name="T80" fmla="*/ 1 w 157"/>
                    <a:gd name="T81" fmla="*/ 54 h 147"/>
                    <a:gd name="T82" fmla="*/ 1 w 157"/>
                    <a:gd name="T83" fmla="*/ 50 h 147"/>
                    <a:gd name="T84" fmla="*/ 17 w 157"/>
                    <a:gd name="T85" fmla="*/ 55 h 147"/>
                    <a:gd name="T86" fmla="*/ 33 w 157"/>
                    <a:gd name="T87" fmla="*/ 53 h 147"/>
                    <a:gd name="T88" fmla="*/ 41 w 157"/>
                    <a:gd name="T89" fmla="*/ 50 h 147"/>
                    <a:gd name="T90" fmla="*/ 42 w 157"/>
                    <a:gd name="T91" fmla="*/ 44 h 147"/>
                    <a:gd name="T92" fmla="*/ 36 w 157"/>
                    <a:gd name="T93" fmla="*/ 33 h 147"/>
                    <a:gd name="T94" fmla="*/ 29 w 157"/>
                    <a:gd name="T95" fmla="*/ 25 h 147"/>
                    <a:gd name="T96" fmla="*/ 28 w 157"/>
                    <a:gd name="T97" fmla="*/ 20 h 147"/>
                    <a:gd name="T98" fmla="*/ 34 w 157"/>
                    <a:gd name="T99" fmla="*/ 21 h 147"/>
                    <a:gd name="T100" fmla="*/ 56 w 157"/>
                    <a:gd name="T101" fmla="*/ 35 h 147"/>
                    <a:gd name="T102" fmla="*/ 61 w 157"/>
                    <a:gd name="T103" fmla="*/ 35 h 147"/>
                    <a:gd name="T104" fmla="*/ 65 w 157"/>
                    <a:gd name="T105" fmla="*/ 29 h 147"/>
                    <a:gd name="T106" fmla="*/ 76 w 157"/>
                    <a:gd name="T107" fmla="*/ 20 h 147"/>
                    <a:gd name="T108" fmla="*/ 77 w 157"/>
                    <a:gd name="T109" fmla="*/ 14 h 147"/>
                    <a:gd name="T110" fmla="*/ 89 w 157"/>
                    <a:gd name="T111" fmla="*/ 6 h 147"/>
                    <a:gd name="T112" fmla="*/ 106 w 157"/>
                    <a:gd name="T113" fmla="*/ 0 h 147"/>
                    <a:gd name="T114" fmla="*/ 104 w 157"/>
                    <a:gd name="T115" fmla="*/ 4 h 147"/>
                    <a:gd name="T116" fmla="*/ 89 w 157"/>
                    <a:gd name="T117" fmla="*/ 18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7" h="147">
                      <a:moveTo>
                        <a:pt x="87" y="21"/>
                      </a:moveTo>
                      <a:lnTo>
                        <a:pt x="84" y="26"/>
                      </a:lnTo>
                      <a:lnTo>
                        <a:pt x="81" y="31"/>
                      </a:lnTo>
                      <a:lnTo>
                        <a:pt x="79" y="35"/>
                      </a:lnTo>
                      <a:lnTo>
                        <a:pt x="78" y="39"/>
                      </a:lnTo>
                      <a:lnTo>
                        <a:pt x="78" y="42"/>
                      </a:lnTo>
                      <a:lnTo>
                        <a:pt x="78" y="44"/>
                      </a:lnTo>
                      <a:lnTo>
                        <a:pt x="79" y="46"/>
                      </a:lnTo>
                      <a:lnTo>
                        <a:pt x="80" y="48"/>
                      </a:lnTo>
                      <a:lnTo>
                        <a:pt x="81" y="49"/>
                      </a:lnTo>
                      <a:lnTo>
                        <a:pt x="83" y="50"/>
                      </a:lnTo>
                      <a:lnTo>
                        <a:pt x="87" y="51"/>
                      </a:lnTo>
                      <a:lnTo>
                        <a:pt x="90" y="52"/>
                      </a:lnTo>
                      <a:lnTo>
                        <a:pt x="93" y="54"/>
                      </a:lnTo>
                      <a:lnTo>
                        <a:pt x="95" y="55"/>
                      </a:lnTo>
                      <a:lnTo>
                        <a:pt x="97" y="56"/>
                      </a:lnTo>
                      <a:lnTo>
                        <a:pt x="105" y="57"/>
                      </a:lnTo>
                      <a:lnTo>
                        <a:pt x="121" y="57"/>
                      </a:lnTo>
                      <a:lnTo>
                        <a:pt x="136" y="57"/>
                      </a:lnTo>
                      <a:lnTo>
                        <a:pt x="143" y="58"/>
                      </a:lnTo>
                      <a:lnTo>
                        <a:pt x="146" y="58"/>
                      </a:lnTo>
                      <a:lnTo>
                        <a:pt x="149" y="59"/>
                      </a:lnTo>
                      <a:lnTo>
                        <a:pt x="153" y="62"/>
                      </a:lnTo>
                      <a:lnTo>
                        <a:pt x="156" y="64"/>
                      </a:lnTo>
                      <a:lnTo>
                        <a:pt x="157" y="66"/>
                      </a:lnTo>
                      <a:lnTo>
                        <a:pt x="157" y="67"/>
                      </a:lnTo>
                      <a:lnTo>
                        <a:pt x="157" y="69"/>
                      </a:lnTo>
                      <a:lnTo>
                        <a:pt x="156" y="71"/>
                      </a:lnTo>
                      <a:lnTo>
                        <a:pt x="154" y="73"/>
                      </a:lnTo>
                      <a:lnTo>
                        <a:pt x="151" y="74"/>
                      </a:lnTo>
                      <a:lnTo>
                        <a:pt x="141" y="77"/>
                      </a:lnTo>
                      <a:lnTo>
                        <a:pt x="136" y="79"/>
                      </a:lnTo>
                      <a:lnTo>
                        <a:pt x="133" y="81"/>
                      </a:lnTo>
                      <a:lnTo>
                        <a:pt x="130" y="82"/>
                      </a:lnTo>
                      <a:lnTo>
                        <a:pt x="124" y="87"/>
                      </a:lnTo>
                      <a:lnTo>
                        <a:pt x="119" y="92"/>
                      </a:lnTo>
                      <a:lnTo>
                        <a:pt x="110" y="105"/>
                      </a:lnTo>
                      <a:lnTo>
                        <a:pt x="102" y="116"/>
                      </a:lnTo>
                      <a:lnTo>
                        <a:pt x="96" y="127"/>
                      </a:lnTo>
                      <a:lnTo>
                        <a:pt x="94" y="133"/>
                      </a:lnTo>
                      <a:lnTo>
                        <a:pt x="92" y="139"/>
                      </a:lnTo>
                      <a:lnTo>
                        <a:pt x="89" y="144"/>
                      </a:lnTo>
                      <a:lnTo>
                        <a:pt x="87" y="147"/>
                      </a:lnTo>
                      <a:lnTo>
                        <a:pt x="86" y="147"/>
                      </a:lnTo>
                      <a:lnTo>
                        <a:pt x="85" y="147"/>
                      </a:lnTo>
                      <a:lnTo>
                        <a:pt x="84" y="145"/>
                      </a:lnTo>
                      <a:lnTo>
                        <a:pt x="84" y="141"/>
                      </a:lnTo>
                      <a:lnTo>
                        <a:pt x="85" y="135"/>
                      </a:lnTo>
                      <a:lnTo>
                        <a:pt x="88" y="127"/>
                      </a:lnTo>
                      <a:lnTo>
                        <a:pt x="93" y="116"/>
                      </a:lnTo>
                      <a:lnTo>
                        <a:pt x="98" y="106"/>
                      </a:lnTo>
                      <a:lnTo>
                        <a:pt x="103" y="98"/>
                      </a:lnTo>
                      <a:lnTo>
                        <a:pt x="111" y="85"/>
                      </a:lnTo>
                      <a:lnTo>
                        <a:pt x="114" y="81"/>
                      </a:lnTo>
                      <a:lnTo>
                        <a:pt x="117" y="78"/>
                      </a:lnTo>
                      <a:lnTo>
                        <a:pt x="122" y="73"/>
                      </a:lnTo>
                      <a:lnTo>
                        <a:pt x="128" y="70"/>
                      </a:lnTo>
                      <a:lnTo>
                        <a:pt x="133" y="68"/>
                      </a:lnTo>
                      <a:lnTo>
                        <a:pt x="138" y="67"/>
                      </a:lnTo>
                      <a:lnTo>
                        <a:pt x="127" y="67"/>
                      </a:lnTo>
                      <a:lnTo>
                        <a:pt x="117" y="68"/>
                      </a:lnTo>
                      <a:lnTo>
                        <a:pt x="107" y="69"/>
                      </a:lnTo>
                      <a:lnTo>
                        <a:pt x="99" y="70"/>
                      </a:lnTo>
                      <a:lnTo>
                        <a:pt x="92" y="71"/>
                      </a:lnTo>
                      <a:lnTo>
                        <a:pt x="90" y="72"/>
                      </a:lnTo>
                      <a:lnTo>
                        <a:pt x="87" y="73"/>
                      </a:lnTo>
                      <a:lnTo>
                        <a:pt x="85" y="75"/>
                      </a:lnTo>
                      <a:lnTo>
                        <a:pt x="83" y="78"/>
                      </a:lnTo>
                      <a:lnTo>
                        <a:pt x="79" y="85"/>
                      </a:lnTo>
                      <a:lnTo>
                        <a:pt x="75" y="92"/>
                      </a:lnTo>
                      <a:lnTo>
                        <a:pt x="73" y="94"/>
                      </a:lnTo>
                      <a:lnTo>
                        <a:pt x="71" y="97"/>
                      </a:lnTo>
                      <a:lnTo>
                        <a:pt x="69" y="98"/>
                      </a:lnTo>
                      <a:lnTo>
                        <a:pt x="67" y="99"/>
                      </a:lnTo>
                      <a:lnTo>
                        <a:pt x="66" y="98"/>
                      </a:lnTo>
                      <a:lnTo>
                        <a:pt x="66" y="97"/>
                      </a:lnTo>
                      <a:lnTo>
                        <a:pt x="66" y="95"/>
                      </a:lnTo>
                      <a:lnTo>
                        <a:pt x="67" y="92"/>
                      </a:lnTo>
                      <a:lnTo>
                        <a:pt x="70" y="86"/>
                      </a:lnTo>
                      <a:lnTo>
                        <a:pt x="75" y="79"/>
                      </a:lnTo>
                      <a:lnTo>
                        <a:pt x="80" y="73"/>
                      </a:lnTo>
                      <a:lnTo>
                        <a:pt x="85" y="68"/>
                      </a:lnTo>
                      <a:lnTo>
                        <a:pt x="90" y="65"/>
                      </a:lnTo>
                      <a:lnTo>
                        <a:pt x="88" y="63"/>
                      </a:lnTo>
                      <a:lnTo>
                        <a:pt x="83" y="60"/>
                      </a:lnTo>
                      <a:lnTo>
                        <a:pt x="80" y="58"/>
                      </a:lnTo>
                      <a:lnTo>
                        <a:pt x="76" y="57"/>
                      </a:lnTo>
                      <a:lnTo>
                        <a:pt x="72" y="57"/>
                      </a:lnTo>
                      <a:lnTo>
                        <a:pt x="68" y="58"/>
                      </a:lnTo>
                      <a:lnTo>
                        <a:pt x="64" y="59"/>
                      </a:lnTo>
                      <a:lnTo>
                        <a:pt x="61" y="60"/>
                      </a:lnTo>
                      <a:lnTo>
                        <a:pt x="54" y="60"/>
                      </a:lnTo>
                      <a:lnTo>
                        <a:pt x="51" y="60"/>
                      </a:lnTo>
                      <a:lnTo>
                        <a:pt x="48" y="61"/>
                      </a:lnTo>
                      <a:lnTo>
                        <a:pt x="45" y="62"/>
                      </a:lnTo>
                      <a:lnTo>
                        <a:pt x="43" y="65"/>
                      </a:lnTo>
                      <a:lnTo>
                        <a:pt x="41" y="67"/>
                      </a:lnTo>
                      <a:lnTo>
                        <a:pt x="40" y="71"/>
                      </a:lnTo>
                      <a:lnTo>
                        <a:pt x="38" y="78"/>
                      </a:lnTo>
                      <a:lnTo>
                        <a:pt x="37" y="84"/>
                      </a:lnTo>
                      <a:lnTo>
                        <a:pt x="36" y="85"/>
                      </a:lnTo>
                      <a:lnTo>
                        <a:pt x="36" y="86"/>
                      </a:lnTo>
                      <a:lnTo>
                        <a:pt x="35" y="86"/>
                      </a:lnTo>
                      <a:lnTo>
                        <a:pt x="34" y="87"/>
                      </a:lnTo>
                      <a:lnTo>
                        <a:pt x="33" y="86"/>
                      </a:lnTo>
                      <a:lnTo>
                        <a:pt x="33" y="85"/>
                      </a:lnTo>
                      <a:lnTo>
                        <a:pt x="32" y="84"/>
                      </a:lnTo>
                      <a:lnTo>
                        <a:pt x="32" y="81"/>
                      </a:lnTo>
                      <a:lnTo>
                        <a:pt x="32" y="78"/>
                      </a:lnTo>
                      <a:lnTo>
                        <a:pt x="32" y="74"/>
                      </a:lnTo>
                      <a:lnTo>
                        <a:pt x="33" y="71"/>
                      </a:lnTo>
                      <a:lnTo>
                        <a:pt x="34" y="67"/>
                      </a:lnTo>
                      <a:lnTo>
                        <a:pt x="35" y="65"/>
                      </a:lnTo>
                      <a:lnTo>
                        <a:pt x="36" y="62"/>
                      </a:lnTo>
                      <a:lnTo>
                        <a:pt x="35" y="61"/>
                      </a:lnTo>
                      <a:lnTo>
                        <a:pt x="34" y="60"/>
                      </a:lnTo>
                      <a:lnTo>
                        <a:pt x="31" y="59"/>
                      </a:lnTo>
                      <a:lnTo>
                        <a:pt x="25" y="59"/>
                      </a:lnTo>
                      <a:lnTo>
                        <a:pt x="18" y="59"/>
                      </a:lnTo>
                      <a:lnTo>
                        <a:pt x="11" y="58"/>
                      </a:lnTo>
                      <a:lnTo>
                        <a:pt x="4" y="57"/>
                      </a:lnTo>
                      <a:lnTo>
                        <a:pt x="2" y="55"/>
                      </a:lnTo>
                      <a:lnTo>
                        <a:pt x="1" y="54"/>
                      </a:lnTo>
                      <a:lnTo>
                        <a:pt x="0" y="52"/>
                      </a:lnTo>
                      <a:lnTo>
                        <a:pt x="0" y="50"/>
                      </a:lnTo>
                      <a:lnTo>
                        <a:pt x="1" y="50"/>
                      </a:lnTo>
                      <a:lnTo>
                        <a:pt x="3" y="50"/>
                      </a:lnTo>
                      <a:lnTo>
                        <a:pt x="9" y="52"/>
                      </a:lnTo>
                      <a:lnTo>
                        <a:pt x="17" y="55"/>
                      </a:lnTo>
                      <a:lnTo>
                        <a:pt x="21" y="55"/>
                      </a:lnTo>
                      <a:lnTo>
                        <a:pt x="26" y="55"/>
                      </a:lnTo>
                      <a:lnTo>
                        <a:pt x="33" y="53"/>
                      </a:lnTo>
                      <a:lnTo>
                        <a:pt x="38" y="52"/>
                      </a:lnTo>
                      <a:lnTo>
                        <a:pt x="40" y="51"/>
                      </a:lnTo>
                      <a:lnTo>
                        <a:pt x="41" y="50"/>
                      </a:lnTo>
                      <a:lnTo>
                        <a:pt x="42" y="48"/>
                      </a:lnTo>
                      <a:lnTo>
                        <a:pt x="42" y="46"/>
                      </a:lnTo>
                      <a:lnTo>
                        <a:pt x="42" y="44"/>
                      </a:lnTo>
                      <a:lnTo>
                        <a:pt x="41" y="41"/>
                      </a:lnTo>
                      <a:lnTo>
                        <a:pt x="39" y="37"/>
                      </a:lnTo>
                      <a:lnTo>
                        <a:pt x="36" y="33"/>
                      </a:lnTo>
                      <a:lnTo>
                        <a:pt x="32" y="29"/>
                      </a:lnTo>
                      <a:lnTo>
                        <a:pt x="30" y="27"/>
                      </a:lnTo>
                      <a:lnTo>
                        <a:pt x="29" y="25"/>
                      </a:lnTo>
                      <a:lnTo>
                        <a:pt x="28" y="22"/>
                      </a:lnTo>
                      <a:lnTo>
                        <a:pt x="27" y="20"/>
                      </a:lnTo>
                      <a:lnTo>
                        <a:pt x="28" y="20"/>
                      </a:lnTo>
                      <a:lnTo>
                        <a:pt x="28" y="19"/>
                      </a:lnTo>
                      <a:lnTo>
                        <a:pt x="30" y="19"/>
                      </a:lnTo>
                      <a:lnTo>
                        <a:pt x="34" y="21"/>
                      </a:lnTo>
                      <a:lnTo>
                        <a:pt x="39" y="24"/>
                      </a:lnTo>
                      <a:lnTo>
                        <a:pt x="49" y="31"/>
                      </a:lnTo>
                      <a:lnTo>
                        <a:pt x="56" y="35"/>
                      </a:lnTo>
                      <a:lnTo>
                        <a:pt x="58" y="36"/>
                      </a:lnTo>
                      <a:lnTo>
                        <a:pt x="59" y="36"/>
                      </a:lnTo>
                      <a:lnTo>
                        <a:pt x="61" y="35"/>
                      </a:lnTo>
                      <a:lnTo>
                        <a:pt x="62" y="33"/>
                      </a:lnTo>
                      <a:lnTo>
                        <a:pt x="63" y="31"/>
                      </a:lnTo>
                      <a:lnTo>
                        <a:pt x="65" y="29"/>
                      </a:lnTo>
                      <a:lnTo>
                        <a:pt x="70" y="26"/>
                      </a:lnTo>
                      <a:lnTo>
                        <a:pt x="74" y="23"/>
                      </a:lnTo>
                      <a:lnTo>
                        <a:pt x="76" y="20"/>
                      </a:lnTo>
                      <a:lnTo>
                        <a:pt x="76" y="17"/>
                      </a:lnTo>
                      <a:lnTo>
                        <a:pt x="76" y="16"/>
                      </a:lnTo>
                      <a:lnTo>
                        <a:pt x="77" y="14"/>
                      </a:lnTo>
                      <a:lnTo>
                        <a:pt x="80" y="11"/>
                      </a:lnTo>
                      <a:lnTo>
                        <a:pt x="84" y="8"/>
                      </a:lnTo>
                      <a:lnTo>
                        <a:pt x="89" y="6"/>
                      </a:lnTo>
                      <a:lnTo>
                        <a:pt x="98" y="2"/>
                      </a:lnTo>
                      <a:lnTo>
                        <a:pt x="105" y="0"/>
                      </a:lnTo>
                      <a:lnTo>
                        <a:pt x="106" y="0"/>
                      </a:lnTo>
                      <a:lnTo>
                        <a:pt x="106" y="1"/>
                      </a:lnTo>
                      <a:lnTo>
                        <a:pt x="106" y="2"/>
                      </a:lnTo>
                      <a:lnTo>
                        <a:pt x="104" y="4"/>
                      </a:lnTo>
                      <a:lnTo>
                        <a:pt x="100" y="8"/>
                      </a:lnTo>
                      <a:lnTo>
                        <a:pt x="93" y="15"/>
                      </a:lnTo>
                      <a:lnTo>
                        <a:pt x="89" y="18"/>
                      </a:lnTo>
                      <a:lnTo>
                        <a:pt x="87"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6" name="Freeform 96"/>
                <p:cNvSpPr/>
                <p:nvPr/>
              </p:nvSpPr>
              <p:spPr bwMode="auto">
                <a:xfrm>
                  <a:off x="1100" y="1455"/>
                  <a:ext cx="157" cy="147"/>
                </a:xfrm>
                <a:custGeom>
                  <a:avLst/>
                  <a:gdLst>
                    <a:gd name="T0" fmla="*/ 81 w 157"/>
                    <a:gd name="T1" fmla="*/ 31 h 147"/>
                    <a:gd name="T2" fmla="*/ 78 w 157"/>
                    <a:gd name="T3" fmla="*/ 42 h 147"/>
                    <a:gd name="T4" fmla="*/ 80 w 157"/>
                    <a:gd name="T5" fmla="*/ 48 h 147"/>
                    <a:gd name="T6" fmla="*/ 87 w 157"/>
                    <a:gd name="T7" fmla="*/ 51 h 147"/>
                    <a:gd name="T8" fmla="*/ 95 w 157"/>
                    <a:gd name="T9" fmla="*/ 55 h 147"/>
                    <a:gd name="T10" fmla="*/ 121 w 157"/>
                    <a:gd name="T11" fmla="*/ 57 h 147"/>
                    <a:gd name="T12" fmla="*/ 146 w 157"/>
                    <a:gd name="T13" fmla="*/ 58 h 147"/>
                    <a:gd name="T14" fmla="*/ 156 w 157"/>
                    <a:gd name="T15" fmla="*/ 64 h 147"/>
                    <a:gd name="T16" fmla="*/ 157 w 157"/>
                    <a:gd name="T17" fmla="*/ 69 h 147"/>
                    <a:gd name="T18" fmla="*/ 151 w 157"/>
                    <a:gd name="T19" fmla="*/ 74 h 147"/>
                    <a:gd name="T20" fmla="*/ 133 w 157"/>
                    <a:gd name="T21" fmla="*/ 81 h 147"/>
                    <a:gd name="T22" fmla="*/ 119 w 157"/>
                    <a:gd name="T23" fmla="*/ 92 h 147"/>
                    <a:gd name="T24" fmla="*/ 96 w 157"/>
                    <a:gd name="T25" fmla="*/ 127 h 147"/>
                    <a:gd name="T26" fmla="*/ 89 w 157"/>
                    <a:gd name="T27" fmla="*/ 144 h 147"/>
                    <a:gd name="T28" fmla="*/ 85 w 157"/>
                    <a:gd name="T29" fmla="*/ 147 h 147"/>
                    <a:gd name="T30" fmla="*/ 85 w 157"/>
                    <a:gd name="T31" fmla="*/ 135 h 147"/>
                    <a:gd name="T32" fmla="*/ 98 w 157"/>
                    <a:gd name="T33" fmla="*/ 106 h 147"/>
                    <a:gd name="T34" fmla="*/ 114 w 157"/>
                    <a:gd name="T35" fmla="*/ 81 h 147"/>
                    <a:gd name="T36" fmla="*/ 128 w 157"/>
                    <a:gd name="T37" fmla="*/ 70 h 147"/>
                    <a:gd name="T38" fmla="*/ 127 w 157"/>
                    <a:gd name="T39" fmla="*/ 67 h 147"/>
                    <a:gd name="T40" fmla="*/ 99 w 157"/>
                    <a:gd name="T41" fmla="*/ 70 h 147"/>
                    <a:gd name="T42" fmla="*/ 87 w 157"/>
                    <a:gd name="T43" fmla="*/ 73 h 147"/>
                    <a:gd name="T44" fmla="*/ 79 w 157"/>
                    <a:gd name="T45" fmla="*/ 85 h 147"/>
                    <a:gd name="T46" fmla="*/ 71 w 157"/>
                    <a:gd name="T47" fmla="*/ 97 h 147"/>
                    <a:gd name="T48" fmla="*/ 66 w 157"/>
                    <a:gd name="T49" fmla="*/ 98 h 147"/>
                    <a:gd name="T50" fmla="*/ 67 w 157"/>
                    <a:gd name="T51" fmla="*/ 92 h 147"/>
                    <a:gd name="T52" fmla="*/ 80 w 157"/>
                    <a:gd name="T53" fmla="*/ 73 h 147"/>
                    <a:gd name="T54" fmla="*/ 88 w 157"/>
                    <a:gd name="T55" fmla="*/ 63 h 147"/>
                    <a:gd name="T56" fmla="*/ 76 w 157"/>
                    <a:gd name="T57" fmla="*/ 57 h 147"/>
                    <a:gd name="T58" fmla="*/ 64 w 157"/>
                    <a:gd name="T59" fmla="*/ 59 h 147"/>
                    <a:gd name="T60" fmla="*/ 51 w 157"/>
                    <a:gd name="T61" fmla="*/ 60 h 147"/>
                    <a:gd name="T62" fmla="*/ 43 w 157"/>
                    <a:gd name="T63" fmla="*/ 65 h 147"/>
                    <a:gd name="T64" fmla="*/ 38 w 157"/>
                    <a:gd name="T65" fmla="*/ 78 h 147"/>
                    <a:gd name="T66" fmla="*/ 36 w 157"/>
                    <a:gd name="T67" fmla="*/ 86 h 147"/>
                    <a:gd name="T68" fmla="*/ 33 w 157"/>
                    <a:gd name="T69" fmla="*/ 86 h 147"/>
                    <a:gd name="T70" fmla="*/ 32 w 157"/>
                    <a:gd name="T71" fmla="*/ 81 h 147"/>
                    <a:gd name="T72" fmla="*/ 33 w 157"/>
                    <a:gd name="T73" fmla="*/ 71 h 147"/>
                    <a:gd name="T74" fmla="*/ 36 w 157"/>
                    <a:gd name="T75" fmla="*/ 62 h 147"/>
                    <a:gd name="T76" fmla="*/ 31 w 157"/>
                    <a:gd name="T77" fmla="*/ 59 h 147"/>
                    <a:gd name="T78" fmla="*/ 11 w 157"/>
                    <a:gd name="T79" fmla="*/ 58 h 147"/>
                    <a:gd name="T80" fmla="*/ 1 w 157"/>
                    <a:gd name="T81" fmla="*/ 54 h 147"/>
                    <a:gd name="T82" fmla="*/ 1 w 157"/>
                    <a:gd name="T83" fmla="*/ 50 h 147"/>
                    <a:gd name="T84" fmla="*/ 17 w 157"/>
                    <a:gd name="T85" fmla="*/ 55 h 147"/>
                    <a:gd name="T86" fmla="*/ 33 w 157"/>
                    <a:gd name="T87" fmla="*/ 53 h 147"/>
                    <a:gd name="T88" fmla="*/ 41 w 157"/>
                    <a:gd name="T89" fmla="*/ 50 h 147"/>
                    <a:gd name="T90" fmla="*/ 42 w 157"/>
                    <a:gd name="T91" fmla="*/ 44 h 147"/>
                    <a:gd name="T92" fmla="*/ 36 w 157"/>
                    <a:gd name="T93" fmla="*/ 33 h 147"/>
                    <a:gd name="T94" fmla="*/ 29 w 157"/>
                    <a:gd name="T95" fmla="*/ 25 h 147"/>
                    <a:gd name="T96" fmla="*/ 28 w 157"/>
                    <a:gd name="T97" fmla="*/ 20 h 147"/>
                    <a:gd name="T98" fmla="*/ 34 w 157"/>
                    <a:gd name="T99" fmla="*/ 21 h 147"/>
                    <a:gd name="T100" fmla="*/ 56 w 157"/>
                    <a:gd name="T101" fmla="*/ 35 h 147"/>
                    <a:gd name="T102" fmla="*/ 61 w 157"/>
                    <a:gd name="T103" fmla="*/ 35 h 147"/>
                    <a:gd name="T104" fmla="*/ 65 w 157"/>
                    <a:gd name="T105" fmla="*/ 29 h 147"/>
                    <a:gd name="T106" fmla="*/ 76 w 157"/>
                    <a:gd name="T107" fmla="*/ 20 h 147"/>
                    <a:gd name="T108" fmla="*/ 77 w 157"/>
                    <a:gd name="T109" fmla="*/ 14 h 147"/>
                    <a:gd name="T110" fmla="*/ 89 w 157"/>
                    <a:gd name="T111" fmla="*/ 6 h 147"/>
                    <a:gd name="T112" fmla="*/ 106 w 157"/>
                    <a:gd name="T113" fmla="*/ 0 h 147"/>
                    <a:gd name="T114" fmla="*/ 104 w 157"/>
                    <a:gd name="T115" fmla="*/ 4 h 147"/>
                    <a:gd name="T116" fmla="*/ 89 w 157"/>
                    <a:gd name="T117" fmla="*/ 18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7" h="147">
                      <a:moveTo>
                        <a:pt x="87" y="21"/>
                      </a:moveTo>
                      <a:lnTo>
                        <a:pt x="84" y="26"/>
                      </a:lnTo>
                      <a:lnTo>
                        <a:pt x="81" y="31"/>
                      </a:lnTo>
                      <a:lnTo>
                        <a:pt x="79" y="35"/>
                      </a:lnTo>
                      <a:lnTo>
                        <a:pt x="78" y="39"/>
                      </a:lnTo>
                      <a:lnTo>
                        <a:pt x="78" y="42"/>
                      </a:lnTo>
                      <a:lnTo>
                        <a:pt x="78" y="44"/>
                      </a:lnTo>
                      <a:lnTo>
                        <a:pt x="79" y="46"/>
                      </a:lnTo>
                      <a:lnTo>
                        <a:pt x="80" y="48"/>
                      </a:lnTo>
                      <a:lnTo>
                        <a:pt x="81" y="49"/>
                      </a:lnTo>
                      <a:lnTo>
                        <a:pt x="83" y="50"/>
                      </a:lnTo>
                      <a:lnTo>
                        <a:pt x="87" y="51"/>
                      </a:lnTo>
                      <a:lnTo>
                        <a:pt x="90" y="52"/>
                      </a:lnTo>
                      <a:lnTo>
                        <a:pt x="93" y="54"/>
                      </a:lnTo>
                      <a:lnTo>
                        <a:pt x="95" y="55"/>
                      </a:lnTo>
                      <a:lnTo>
                        <a:pt x="97" y="56"/>
                      </a:lnTo>
                      <a:lnTo>
                        <a:pt x="105" y="57"/>
                      </a:lnTo>
                      <a:lnTo>
                        <a:pt x="121" y="57"/>
                      </a:lnTo>
                      <a:lnTo>
                        <a:pt x="136" y="57"/>
                      </a:lnTo>
                      <a:lnTo>
                        <a:pt x="143" y="58"/>
                      </a:lnTo>
                      <a:lnTo>
                        <a:pt x="146" y="58"/>
                      </a:lnTo>
                      <a:lnTo>
                        <a:pt x="149" y="59"/>
                      </a:lnTo>
                      <a:lnTo>
                        <a:pt x="153" y="62"/>
                      </a:lnTo>
                      <a:lnTo>
                        <a:pt x="156" y="64"/>
                      </a:lnTo>
                      <a:lnTo>
                        <a:pt x="157" y="66"/>
                      </a:lnTo>
                      <a:lnTo>
                        <a:pt x="157" y="67"/>
                      </a:lnTo>
                      <a:lnTo>
                        <a:pt x="157" y="69"/>
                      </a:lnTo>
                      <a:lnTo>
                        <a:pt x="156" y="71"/>
                      </a:lnTo>
                      <a:lnTo>
                        <a:pt x="154" y="73"/>
                      </a:lnTo>
                      <a:lnTo>
                        <a:pt x="151" y="74"/>
                      </a:lnTo>
                      <a:lnTo>
                        <a:pt x="141" y="77"/>
                      </a:lnTo>
                      <a:lnTo>
                        <a:pt x="136" y="79"/>
                      </a:lnTo>
                      <a:lnTo>
                        <a:pt x="133" y="81"/>
                      </a:lnTo>
                      <a:lnTo>
                        <a:pt x="130" y="82"/>
                      </a:lnTo>
                      <a:lnTo>
                        <a:pt x="124" y="87"/>
                      </a:lnTo>
                      <a:lnTo>
                        <a:pt x="119" y="92"/>
                      </a:lnTo>
                      <a:lnTo>
                        <a:pt x="110" y="105"/>
                      </a:lnTo>
                      <a:lnTo>
                        <a:pt x="102" y="116"/>
                      </a:lnTo>
                      <a:lnTo>
                        <a:pt x="96" y="127"/>
                      </a:lnTo>
                      <a:lnTo>
                        <a:pt x="94" y="133"/>
                      </a:lnTo>
                      <a:lnTo>
                        <a:pt x="92" y="139"/>
                      </a:lnTo>
                      <a:lnTo>
                        <a:pt x="89" y="144"/>
                      </a:lnTo>
                      <a:lnTo>
                        <a:pt x="87" y="147"/>
                      </a:lnTo>
                      <a:lnTo>
                        <a:pt x="86" y="147"/>
                      </a:lnTo>
                      <a:lnTo>
                        <a:pt x="85" y="147"/>
                      </a:lnTo>
                      <a:lnTo>
                        <a:pt x="84" y="145"/>
                      </a:lnTo>
                      <a:lnTo>
                        <a:pt x="84" y="141"/>
                      </a:lnTo>
                      <a:lnTo>
                        <a:pt x="85" y="135"/>
                      </a:lnTo>
                      <a:lnTo>
                        <a:pt x="88" y="127"/>
                      </a:lnTo>
                      <a:lnTo>
                        <a:pt x="93" y="116"/>
                      </a:lnTo>
                      <a:lnTo>
                        <a:pt x="98" y="106"/>
                      </a:lnTo>
                      <a:lnTo>
                        <a:pt x="103" y="98"/>
                      </a:lnTo>
                      <a:lnTo>
                        <a:pt x="111" y="85"/>
                      </a:lnTo>
                      <a:lnTo>
                        <a:pt x="114" y="81"/>
                      </a:lnTo>
                      <a:lnTo>
                        <a:pt x="117" y="78"/>
                      </a:lnTo>
                      <a:lnTo>
                        <a:pt x="122" y="73"/>
                      </a:lnTo>
                      <a:lnTo>
                        <a:pt x="128" y="70"/>
                      </a:lnTo>
                      <a:lnTo>
                        <a:pt x="133" y="68"/>
                      </a:lnTo>
                      <a:lnTo>
                        <a:pt x="138" y="67"/>
                      </a:lnTo>
                      <a:lnTo>
                        <a:pt x="127" y="67"/>
                      </a:lnTo>
                      <a:lnTo>
                        <a:pt x="117" y="68"/>
                      </a:lnTo>
                      <a:lnTo>
                        <a:pt x="107" y="69"/>
                      </a:lnTo>
                      <a:lnTo>
                        <a:pt x="99" y="70"/>
                      </a:lnTo>
                      <a:lnTo>
                        <a:pt x="92" y="71"/>
                      </a:lnTo>
                      <a:lnTo>
                        <a:pt x="90" y="72"/>
                      </a:lnTo>
                      <a:lnTo>
                        <a:pt x="87" y="73"/>
                      </a:lnTo>
                      <a:lnTo>
                        <a:pt x="85" y="75"/>
                      </a:lnTo>
                      <a:lnTo>
                        <a:pt x="83" y="78"/>
                      </a:lnTo>
                      <a:lnTo>
                        <a:pt x="79" y="85"/>
                      </a:lnTo>
                      <a:lnTo>
                        <a:pt x="75" y="92"/>
                      </a:lnTo>
                      <a:lnTo>
                        <a:pt x="73" y="94"/>
                      </a:lnTo>
                      <a:lnTo>
                        <a:pt x="71" y="97"/>
                      </a:lnTo>
                      <a:lnTo>
                        <a:pt x="69" y="98"/>
                      </a:lnTo>
                      <a:lnTo>
                        <a:pt x="67" y="99"/>
                      </a:lnTo>
                      <a:lnTo>
                        <a:pt x="66" y="98"/>
                      </a:lnTo>
                      <a:lnTo>
                        <a:pt x="66" y="97"/>
                      </a:lnTo>
                      <a:lnTo>
                        <a:pt x="66" y="95"/>
                      </a:lnTo>
                      <a:lnTo>
                        <a:pt x="67" y="92"/>
                      </a:lnTo>
                      <a:lnTo>
                        <a:pt x="70" y="86"/>
                      </a:lnTo>
                      <a:lnTo>
                        <a:pt x="75" y="79"/>
                      </a:lnTo>
                      <a:lnTo>
                        <a:pt x="80" y="73"/>
                      </a:lnTo>
                      <a:lnTo>
                        <a:pt x="85" y="68"/>
                      </a:lnTo>
                      <a:lnTo>
                        <a:pt x="90" y="65"/>
                      </a:lnTo>
                      <a:lnTo>
                        <a:pt x="88" y="63"/>
                      </a:lnTo>
                      <a:lnTo>
                        <a:pt x="83" y="60"/>
                      </a:lnTo>
                      <a:lnTo>
                        <a:pt x="80" y="58"/>
                      </a:lnTo>
                      <a:lnTo>
                        <a:pt x="76" y="57"/>
                      </a:lnTo>
                      <a:lnTo>
                        <a:pt x="72" y="57"/>
                      </a:lnTo>
                      <a:lnTo>
                        <a:pt x="68" y="58"/>
                      </a:lnTo>
                      <a:lnTo>
                        <a:pt x="64" y="59"/>
                      </a:lnTo>
                      <a:lnTo>
                        <a:pt x="61" y="60"/>
                      </a:lnTo>
                      <a:lnTo>
                        <a:pt x="54" y="60"/>
                      </a:lnTo>
                      <a:lnTo>
                        <a:pt x="51" y="60"/>
                      </a:lnTo>
                      <a:lnTo>
                        <a:pt x="48" y="61"/>
                      </a:lnTo>
                      <a:lnTo>
                        <a:pt x="45" y="62"/>
                      </a:lnTo>
                      <a:lnTo>
                        <a:pt x="43" y="65"/>
                      </a:lnTo>
                      <a:lnTo>
                        <a:pt x="41" y="67"/>
                      </a:lnTo>
                      <a:lnTo>
                        <a:pt x="40" y="71"/>
                      </a:lnTo>
                      <a:lnTo>
                        <a:pt x="38" y="78"/>
                      </a:lnTo>
                      <a:lnTo>
                        <a:pt x="37" y="84"/>
                      </a:lnTo>
                      <a:lnTo>
                        <a:pt x="36" y="85"/>
                      </a:lnTo>
                      <a:lnTo>
                        <a:pt x="36" y="86"/>
                      </a:lnTo>
                      <a:lnTo>
                        <a:pt x="35" y="86"/>
                      </a:lnTo>
                      <a:lnTo>
                        <a:pt x="34" y="87"/>
                      </a:lnTo>
                      <a:lnTo>
                        <a:pt x="33" y="86"/>
                      </a:lnTo>
                      <a:lnTo>
                        <a:pt x="33" y="85"/>
                      </a:lnTo>
                      <a:lnTo>
                        <a:pt x="32" y="84"/>
                      </a:lnTo>
                      <a:lnTo>
                        <a:pt x="32" y="81"/>
                      </a:lnTo>
                      <a:lnTo>
                        <a:pt x="32" y="78"/>
                      </a:lnTo>
                      <a:lnTo>
                        <a:pt x="32" y="74"/>
                      </a:lnTo>
                      <a:lnTo>
                        <a:pt x="33" y="71"/>
                      </a:lnTo>
                      <a:lnTo>
                        <a:pt x="34" y="67"/>
                      </a:lnTo>
                      <a:lnTo>
                        <a:pt x="35" y="65"/>
                      </a:lnTo>
                      <a:lnTo>
                        <a:pt x="36" y="62"/>
                      </a:lnTo>
                      <a:lnTo>
                        <a:pt x="35" y="61"/>
                      </a:lnTo>
                      <a:lnTo>
                        <a:pt x="34" y="60"/>
                      </a:lnTo>
                      <a:lnTo>
                        <a:pt x="31" y="59"/>
                      </a:lnTo>
                      <a:lnTo>
                        <a:pt x="25" y="59"/>
                      </a:lnTo>
                      <a:lnTo>
                        <a:pt x="18" y="59"/>
                      </a:lnTo>
                      <a:lnTo>
                        <a:pt x="11" y="58"/>
                      </a:lnTo>
                      <a:lnTo>
                        <a:pt x="4" y="57"/>
                      </a:lnTo>
                      <a:lnTo>
                        <a:pt x="2" y="55"/>
                      </a:lnTo>
                      <a:lnTo>
                        <a:pt x="1" y="54"/>
                      </a:lnTo>
                      <a:lnTo>
                        <a:pt x="0" y="52"/>
                      </a:lnTo>
                      <a:lnTo>
                        <a:pt x="0" y="50"/>
                      </a:lnTo>
                      <a:lnTo>
                        <a:pt x="1" y="50"/>
                      </a:lnTo>
                      <a:lnTo>
                        <a:pt x="3" y="50"/>
                      </a:lnTo>
                      <a:lnTo>
                        <a:pt x="9" y="52"/>
                      </a:lnTo>
                      <a:lnTo>
                        <a:pt x="17" y="55"/>
                      </a:lnTo>
                      <a:lnTo>
                        <a:pt x="21" y="55"/>
                      </a:lnTo>
                      <a:lnTo>
                        <a:pt x="26" y="55"/>
                      </a:lnTo>
                      <a:lnTo>
                        <a:pt x="33" y="53"/>
                      </a:lnTo>
                      <a:lnTo>
                        <a:pt x="38" y="52"/>
                      </a:lnTo>
                      <a:lnTo>
                        <a:pt x="40" y="51"/>
                      </a:lnTo>
                      <a:lnTo>
                        <a:pt x="41" y="50"/>
                      </a:lnTo>
                      <a:lnTo>
                        <a:pt x="42" y="48"/>
                      </a:lnTo>
                      <a:lnTo>
                        <a:pt x="42" y="46"/>
                      </a:lnTo>
                      <a:lnTo>
                        <a:pt x="42" y="44"/>
                      </a:lnTo>
                      <a:lnTo>
                        <a:pt x="41" y="41"/>
                      </a:lnTo>
                      <a:lnTo>
                        <a:pt x="39" y="37"/>
                      </a:lnTo>
                      <a:lnTo>
                        <a:pt x="36" y="33"/>
                      </a:lnTo>
                      <a:lnTo>
                        <a:pt x="32" y="29"/>
                      </a:lnTo>
                      <a:lnTo>
                        <a:pt x="30" y="27"/>
                      </a:lnTo>
                      <a:lnTo>
                        <a:pt x="29" y="25"/>
                      </a:lnTo>
                      <a:lnTo>
                        <a:pt x="28" y="22"/>
                      </a:lnTo>
                      <a:lnTo>
                        <a:pt x="27" y="20"/>
                      </a:lnTo>
                      <a:lnTo>
                        <a:pt x="28" y="20"/>
                      </a:lnTo>
                      <a:lnTo>
                        <a:pt x="28" y="19"/>
                      </a:lnTo>
                      <a:lnTo>
                        <a:pt x="30" y="19"/>
                      </a:lnTo>
                      <a:lnTo>
                        <a:pt x="34" y="21"/>
                      </a:lnTo>
                      <a:lnTo>
                        <a:pt x="39" y="24"/>
                      </a:lnTo>
                      <a:lnTo>
                        <a:pt x="49" y="31"/>
                      </a:lnTo>
                      <a:lnTo>
                        <a:pt x="56" y="35"/>
                      </a:lnTo>
                      <a:lnTo>
                        <a:pt x="58" y="36"/>
                      </a:lnTo>
                      <a:lnTo>
                        <a:pt x="59" y="36"/>
                      </a:lnTo>
                      <a:lnTo>
                        <a:pt x="61" y="35"/>
                      </a:lnTo>
                      <a:lnTo>
                        <a:pt x="62" y="33"/>
                      </a:lnTo>
                      <a:lnTo>
                        <a:pt x="63" y="31"/>
                      </a:lnTo>
                      <a:lnTo>
                        <a:pt x="65" y="29"/>
                      </a:lnTo>
                      <a:lnTo>
                        <a:pt x="70" y="26"/>
                      </a:lnTo>
                      <a:lnTo>
                        <a:pt x="74" y="23"/>
                      </a:lnTo>
                      <a:lnTo>
                        <a:pt x="76" y="20"/>
                      </a:lnTo>
                      <a:lnTo>
                        <a:pt x="76" y="17"/>
                      </a:lnTo>
                      <a:lnTo>
                        <a:pt x="76" y="16"/>
                      </a:lnTo>
                      <a:lnTo>
                        <a:pt x="77" y="14"/>
                      </a:lnTo>
                      <a:lnTo>
                        <a:pt x="80" y="11"/>
                      </a:lnTo>
                      <a:lnTo>
                        <a:pt x="84" y="8"/>
                      </a:lnTo>
                      <a:lnTo>
                        <a:pt x="89" y="6"/>
                      </a:lnTo>
                      <a:lnTo>
                        <a:pt x="98" y="2"/>
                      </a:lnTo>
                      <a:lnTo>
                        <a:pt x="105" y="0"/>
                      </a:lnTo>
                      <a:lnTo>
                        <a:pt x="106" y="0"/>
                      </a:lnTo>
                      <a:lnTo>
                        <a:pt x="106" y="1"/>
                      </a:lnTo>
                      <a:lnTo>
                        <a:pt x="106" y="2"/>
                      </a:lnTo>
                      <a:lnTo>
                        <a:pt x="104" y="4"/>
                      </a:lnTo>
                      <a:lnTo>
                        <a:pt x="100" y="8"/>
                      </a:lnTo>
                      <a:lnTo>
                        <a:pt x="93" y="15"/>
                      </a:lnTo>
                      <a:lnTo>
                        <a:pt x="89" y="18"/>
                      </a:lnTo>
                      <a:lnTo>
                        <a:pt x="87" y="2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7" name="Freeform 97"/>
                <p:cNvSpPr/>
                <p:nvPr/>
              </p:nvSpPr>
              <p:spPr bwMode="auto">
                <a:xfrm>
                  <a:off x="1161" y="1623"/>
                  <a:ext cx="49" cy="121"/>
                </a:xfrm>
                <a:custGeom>
                  <a:avLst/>
                  <a:gdLst>
                    <a:gd name="T0" fmla="*/ 18 w 49"/>
                    <a:gd name="T1" fmla="*/ 0 h 121"/>
                    <a:gd name="T2" fmla="*/ 19 w 49"/>
                    <a:gd name="T3" fmla="*/ 0 h 121"/>
                    <a:gd name="T4" fmla="*/ 20 w 49"/>
                    <a:gd name="T5" fmla="*/ 1 h 121"/>
                    <a:gd name="T6" fmla="*/ 21 w 49"/>
                    <a:gd name="T7" fmla="*/ 3 h 121"/>
                    <a:gd name="T8" fmla="*/ 21 w 49"/>
                    <a:gd name="T9" fmla="*/ 7 h 121"/>
                    <a:gd name="T10" fmla="*/ 21 w 49"/>
                    <a:gd name="T11" fmla="*/ 13 h 121"/>
                    <a:gd name="T12" fmla="*/ 19 w 49"/>
                    <a:gd name="T13" fmla="*/ 26 h 121"/>
                    <a:gd name="T14" fmla="*/ 19 w 49"/>
                    <a:gd name="T15" fmla="*/ 33 h 121"/>
                    <a:gd name="T16" fmla="*/ 18 w 49"/>
                    <a:gd name="T17" fmla="*/ 42 h 121"/>
                    <a:gd name="T18" fmla="*/ 18 w 49"/>
                    <a:gd name="T19" fmla="*/ 58 h 121"/>
                    <a:gd name="T20" fmla="*/ 16 w 49"/>
                    <a:gd name="T21" fmla="*/ 72 h 121"/>
                    <a:gd name="T22" fmla="*/ 16 w 49"/>
                    <a:gd name="T23" fmla="*/ 78 h 121"/>
                    <a:gd name="T24" fmla="*/ 17 w 49"/>
                    <a:gd name="T25" fmla="*/ 82 h 121"/>
                    <a:gd name="T26" fmla="*/ 17 w 49"/>
                    <a:gd name="T27" fmla="*/ 84 h 121"/>
                    <a:gd name="T28" fmla="*/ 18 w 49"/>
                    <a:gd name="T29" fmla="*/ 85 h 121"/>
                    <a:gd name="T30" fmla="*/ 20 w 49"/>
                    <a:gd name="T31" fmla="*/ 86 h 121"/>
                    <a:gd name="T32" fmla="*/ 21 w 49"/>
                    <a:gd name="T33" fmla="*/ 85 h 121"/>
                    <a:gd name="T34" fmla="*/ 22 w 49"/>
                    <a:gd name="T35" fmla="*/ 83 h 121"/>
                    <a:gd name="T36" fmla="*/ 25 w 49"/>
                    <a:gd name="T37" fmla="*/ 78 h 121"/>
                    <a:gd name="T38" fmla="*/ 28 w 49"/>
                    <a:gd name="T39" fmla="*/ 70 h 121"/>
                    <a:gd name="T40" fmla="*/ 31 w 49"/>
                    <a:gd name="T41" fmla="*/ 60 h 121"/>
                    <a:gd name="T42" fmla="*/ 36 w 49"/>
                    <a:gd name="T43" fmla="*/ 44 h 121"/>
                    <a:gd name="T44" fmla="*/ 38 w 49"/>
                    <a:gd name="T45" fmla="*/ 35 h 121"/>
                    <a:gd name="T46" fmla="*/ 49 w 49"/>
                    <a:gd name="T47" fmla="*/ 38 h 121"/>
                    <a:gd name="T48" fmla="*/ 45 w 49"/>
                    <a:gd name="T49" fmla="*/ 51 h 121"/>
                    <a:gd name="T50" fmla="*/ 35 w 49"/>
                    <a:gd name="T51" fmla="*/ 80 h 121"/>
                    <a:gd name="T52" fmla="*/ 28 w 49"/>
                    <a:gd name="T53" fmla="*/ 95 h 121"/>
                    <a:gd name="T54" fmla="*/ 22 w 49"/>
                    <a:gd name="T55" fmla="*/ 108 h 121"/>
                    <a:gd name="T56" fmla="*/ 18 w 49"/>
                    <a:gd name="T57" fmla="*/ 113 h 121"/>
                    <a:gd name="T58" fmla="*/ 17 w 49"/>
                    <a:gd name="T59" fmla="*/ 116 h 121"/>
                    <a:gd name="T60" fmla="*/ 15 w 49"/>
                    <a:gd name="T61" fmla="*/ 117 h 121"/>
                    <a:gd name="T62" fmla="*/ 12 w 49"/>
                    <a:gd name="T63" fmla="*/ 120 h 121"/>
                    <a:gd name="T64" fmla="*/ 10 w 49"/>
                    <a:gd name="T65" fmla="*/ 121 h 121"/>
                    <a:gd name="T66" fmla="*/ 7 w 49"/>
                    <a:gd name="T67" fmla="*/ 121 h 121"/>
                    <a:gd name="T68" fmla="*/ 5 w 49"/>
                    <a:gd name="T69" fmla="*/ 120 h 121"/>
                    <a:gd name="T70" fmla="*/ 4 w 49"/>
                    <a:gd name="T71" fmla="*/ 118 h 121"/>
                    <a:gd name="T72" fmla="*/ 2 w 49"/>
                    <a:gd name="T73" fmla="*/ 116 h 121"/>
                    <a:gd name="T74" fmla="*/ 1 w 49"/>
                    <a:gd name="T75" fmla="*/ 114 h 121"/>
                    <a:gd name="T76" fmla="*/ 1 w 49"/>
                    <a:gd name="T77" fmla="*/ 111 h 121"/>
                    <a:gd name="T78" fmla="*/ 0 w 49"/>
                    <a:gd name="T79" fmla="*/ 104 h 121"/>
                    <a:gd name="T80" fmla="*/ 1 w 49"/>
                    <a:gd name="T81" fmla="*/ 97 h 121"/>
                    <a:gd name="T82" fmla="*/ 1 w 49"/>
                    <a:gd name="T83" fmla="*/ 89 h 121"/>
                    <a:gd name="T84" fmla="*/ 3 w 49"/>
                    <a:gd name="T85" fmla="*/ 74 h 121"/>
                    <a:gd name="T86" fmla="*/ 5 w 49"/>
                    <a:gd name="T87" fmla="*/ 54 h 121"/>
                    <a:gd name="T88" fmla="*/ 7 w 49"/>
                    <a:gd name="T89" fmla="*/ 42 h 121"/>
                    <a:gd name="T90" fmla="*/ 9 w 49"/>
                    <a:gd name="T91" fmla="*/ 29 h 121"/>
                    <a:gd name="T92" fmla="*/ 11 w 49"/>
                    <a:gd name="T93" fmla="*/ 18 h 121"/>
                    <a:gd name="T94" fmla="*/ 12 w 49"/>
                    <a:gd name="T95" fmla="*/ 13 h 121"/>
                    <a:gd name="T96" fmla="*/ 13 w 49"/>
                    <a:gd name="T97" fmla="*/ 9 h 121"/>
                    <a:gd name="T98" fmla="*/ 15 w 49"/>
                    <a:gd name="T99" fmla="*/ 5 h 121"/>
                    <a:gd name="T100" fmla="*/ 16 w 49"/>
                    <a:gd name="T101" fmla="*/ 2 h 121"/>
                    <a:gd name="T102" fmla="*/ 17 w 49"/>
                    <a:gd name="T103" fmla="*/ 1 h 121"/>
                    <a:gd name="T104" fmla="*/ 18 w 49"/>
                    <a:gd name="T105" fmla="*/ 0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 h="121">
                      <a:moveTo>
                        <a:pt x="18" y="0"/>
                      </a:moveTo>
                      <a:lnTo>
                        <a:pt x="19" y="0"/>
                      </a:lnTo>
                      <a:lnTo>
                        <a:pt x="20" y="1"/>
                      </a:lnTo>
                      <a:lnTo>
                        <a:pt x="21" y="3"/>
                      </a:lnTo>
                      <a:lnTo>
                        <a:pt x="21" y="7"/>
                      </a:lnTo>
                      <a:lnTo>
                        <a:pt x="21" y="13"/>
                      </a:lnTo>
                      <a:lnTo>
                        <a:pt x="19" y="26"/>
                      </a:lnTo>
                      <a:lnTo>
                        <a:pt x="19" y="33"/>
                      </a:lnTo>
                      <a:lnTo>
                        <a:pt x="18" y="42"/>
                      </a:lnTo>
                      <a:lnTo>
                        <a:pt x="18" y="58"/>
                      </a:lnTo>
                      <a:lnTo>
                        <a:pt x="16" y="72"/>
                      </a:lnTo>
                      <a:lnTo>
                        <a:pt x="16" y="78"/>
                      </a:lnTo>
                      <a:lnTo>
                        <a:pt x="17" y="82"/>
                      </a:lnTo>
                      <a:lnTo>
                        <a:pt x="17" y="84"/>
                      </a:lnTo>
                      <a:lnTo>
                        <a:pt x="18" y="85"/>
                      </a:lnTo>
                      <a:lnTo>
                        <a:pt x="20" y="86"/>
                      </a:lnTo>
                      <a:lnTo>
                        <a:pt x="21" y="85"/>
                      </a:lnTo>
                      <a:lnTo>
                        <a:pt x="22" y="83"/>
                      </a:lnTo>
                      <a:lnTo>
                        <a:pt x="25" y="78"/>
                      </a:lnTo>
                      <a:lnTo>
                        <a:pt x="28" y="70"/>
                      </a:lnTo>
                      <a:lnTo>
                        <a:pt x="31" y="60"/>
                      </a:lnTo>
                      <a:lnTo>
                        <a:pt x="36" y="44"/>
                      </a:lnTo>
                      <a:lnTo>
                        <a:pt x="38" y="35"/>
                      </a:lnTo>
                      <a:lnTo>
                        <a:pt x="49" y="38"/>
                      </a:lnTo>
                      <a:lnTo>
                        <a:pt x="45" y="51"/>
                      </a:lnTo>
                      <a:lnTo>
                        <a:pt x="35" y="80"/>
                      </a:lnTo>
                      <a:lnTo>
                        <a:pt x="28" y="95"/>
                      </a:lnTo>
                      <a:lnTo>
                        <a:pt x="22" y="108"/>
                      </a:lnTo>
                      <a:lnTo>
                        <a:pt x="18" y="113"/>
                      </a:lnTo>
                      <a:lnTo>
                        <a:pt x="17" y="116"/>
                      </a:lnTo>
                      <a:lnTo>
                        <a:pt x="15" y="117"/>
                      </a:lnTo>
                      <a:lnTo>
                        <a:pt x="12" y="120"/>
                      </a:lnTo>
                      <a:lnTo>
                        <a:pt x="10" y="121"/>
                      </a:lnTo>
                      <a:lnTo>
                        <a:pt x="7" y="121"/>
                      </a:lnTo>
                      <a:lnTo>
                        <a:pt x="5" y="120"/>
                      </a:lnTo>
                      <a:lnTo>
                        <a:pt x="4" y="118"/>
                      </a:lnTo>
                      <a:lnTo>
                        <a:pt x="2" y="116"/>
                      </a:lnTo>
                      <a:lnTo>
                        <a:pt x="1" y="114"/>
                      </a:lnTo>
                      <a:lnTo>
                        <a:pt x="1" y="111"/>
                      </a:lnTo>
                      <a:lnTo>
                        <a:pt x="0" y="104"/>
                      </a:lnTo>
                      <a:lnTo>
                        <a:pt x="1" y="97"/>
                      </a:lnTo>
                      <a:lnTo>
                        <a:pt x="1" y="89"/>
                      </a:lnTo>
                      <a:lnTo>
                        <a:pt x="3" y="74"/>
                      </a:lnTo>
                      <a:lnTo>
                        <a:pt x="5" y="54"/>
                      </a:lnTo>
                      <a:lnTo>
                        <a:pt x="7" y="42"/>
                      </a:lnTo>
                      <a:lnTo>
                        <a:pt x="9" y="29"/>
                      </a:lnTo>
                      <a:lnTo>
                        <a:pt x="11" y="18"/>
                      </a:lnTo>
                      <a:lnTo>
                        <a:pt x="12" y="13"/>
                      </a:lnTo>
                      <a:lnTo>
                        <a:pt x="13" y="9"/>
                      </a:lnTo>
                      <a:lnTo>
                        <a:pt x="15" y="5"/>
                      </a:lnTo>
                      <a:lnTo>
                        <a:pt x="16" y="2"/>
                      </a:lnTo>
                      <a:lnTo>
                        <a:pt x="17"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8" name="Freeform 98"/>
                <p:cNvSpPr/>
                <p:nvPr/>
              </p:nvSpPr>
              <p:spPr bwMode="auto">
                <a:xfrm>
                  <a:off x="1161" y="1623"/>
                  <a:ext cx="49" cy="121"/>
                </a:xfrm>
                <a:custGeom>
                  <a:avLst/>
                  <a:gdLst>
                    <a:gd name="T0" fmla="*/ 18 w 49"/>
                    <a:gd name="T1" fmla="*/ 0 h 121"/>
                    <a:gd name="T2" fmla="*/ 19 w 49"/>
                    <a:gd name="T3" fmla="*/ 0 h 121"/>
                    <a:gd name="T4" fmla="*/ 20 w 49"/>
                    <a:gd name="T5" fmla="*/ 1 h 121"/>
                    <a:gd name="T6" fmla="*/ 21 w 49"/>
                    <a:gd name="T7" fmla="*/ 3 h 121"/>
                    <a:gd name="T8" fmla="*/ 21 w 49"/>
                    <a:gd name="T9" fmla="*/ 7 h 121"/>
                    <a:gd name="T10" fmla="*/ 21 w 49"/>
                    <a:gd name="T11" fmla="*/ 13 h 121"/>
                    <a:gd name="T12" fmla="*/ 19 w 49"/>
                    <a:gd name="T13" fmla="*/ 26 h 121"/>
                    <a:gd name="T14" fmla="*/ 19 w 49"/>
                    <a:gd name="T15" fmla="*/ 33 h 121"/>
                    <a:gd name="T16" fmla="*/ 18 w 49"/>
                    <a:gd name="T17" fmla="*/ 42 h 121"/>
                    <a:gd name="T18" fmla="*/ 18 w 49"/>
                    <a:gd name="T19" fmla="*/ 58 h 121"/>
                    <a:gd name="T20" fmla="*/ 16 w 49"/>
                    <a:gd name="T21" fmla="*/ 72 h 121"/>
                    <a:gd name="T22" fmla="*/ 16 w 49"/>
                    <a:gd name="T23" fmla="*/ 78 h 121"/>
                    <a:gd name="T24" fmla="*/ 17 w 49"/>
                    <a:gd name="T25" fmla="*/ 82 h 121"/>
                    <a:gd name="T26" fmla="*/ 17 w 49"/>
                    <a:gd name="T27" fmla="*/ 84 h 121"/>
                    <a:gd name="T28" fmla="*/ 18 w 49"/>
                    <a:gd name="T29" fmla="*/ 85 h 121"/>
                    <a:gd name="T30" fmla="*/ 20 w 49"/>
                    <a:gd name="T31" fmla="*/ 86 h 121"/>
                    <a:gd name="T32" fmla="*/ 21 w 49"/>
                    <a:gd name="T33" fmla="*/ 85 h 121"/>
                    <a:gd name="T34" fmla="*/ 22 w 49"/>
                    <a:gd name="T35" fmla="*/ 83 h 121"/>
                    <a:gd name="T36" fmla="*/ 25 w 49"/>
                    <a:gd name="T37" fmla="*/ 78 h 121"/>
                    <a:gd name="T38" fmla="*/ 28 w 49"/>
                    <a:gd name="T39" fmla="*/ 70 h 121"/>
                    <a:gd name="T40" fmla="*/ 31 w 49"/>
                    <a:gd name="T41" fmla="*/ 60 h 121"/>
                    <a:gd name="T42" fmla="*/ 36 w 49"/>
                    <a:gd name="T43" fmla="*/ 44 h 121"/>
                    <a:gd name="T44" fmla="*/ 38 w 49"/>
                    <a:gd name="T45" fmla="*/ 35 h 121"/>
                    <a:gd name="T46" fmla="*/ 49 w 49"/>
                    <a:gd name="T47" fmla="*/ 38 h 121"/>
                    <a:gd name="T48" fmla="*/ 45 w 49"/>
                    <a:gd name="T49" fmla="*/ 51 h 121"/>
                    <a:gd name="T50" fmla="*/ 35 w 49"/>
                    <a:gd name="T51" fmla="*/ 80 h 121"/>
                    <a:gd name="T52" fmla="*/ 28 w 49"/>
                    <a:gd name="T53" fmla="*/ 95 h 121"/>
                    <a:gd name="T54" fmla="*/ 22 w 49"/>
                    <a:gd name="T55" fmla="*/ 108 h 121"/>
                    <a:gd name="T56" fmla="*/ 18 w 49"/>
                    <a:gd name="T57" fmla="*/ 113 h 121"/>
                    <a:gd name="T58" fmla="*/ 17 w 49"/>
                    <a:gd name="T59" fmla="*/ 116 h 121"/>
                    <a:gd name="T60" fmla="*/ 15 w 49"/>
                    <a:gd name="T61" fmla="*/ 117 h 121"/>
                    <a:gd name="T62" fmla="*/ 12 w 49"/>
                    <a:gd name="T63" fmla="*/ 120 h 121"/>
                    <a:gd name="T64" fmla="*/ 10 w 49"/>
                    <a:gd name="T65" fmla="*/ 121 h 121"/>
                    <a:gd name="T66" fmla="*/ 7 w 49"/>
                    <a:gd name="T67" fmla="*/ 121 h 121"/>
                    <a:gd name="T68" fmla="*/ 5 w 49"/>
                    <a:gd name="T69" fmla="*/ 120 h 121"/>
                    <a:gd name="T70" fmla="*/ 4 w 49"/>
                    <a:gd name="T71" fmla="*/ 118 h 121"/>
                    <a:gd name="T72" fmla="*/ 2 w 49"/>
                    <a:gd name="T73" fmla="*/ 116 h 121"/>
                    <a:gd name="T74" fmla="*/ 1 w 49"/>
                    <a:gd name="T75" fmla="*/ 114 h 121"/>
                    <a:gd name="T76" fmla="*/ 1 w 49"/>
                    <a:gd name="T77" fmla="*/ 111 h 121"/>
                    <a:gd name="T78" fmla="*/ 0 w 49"/>
                    <a:gd name="T79" fmla="*/ 104 h 121"/>
                    <a:gd name="T80" fmla="*/ 1 w 49"/>
                    <a:gd name="T81" fmla="*/ 97 h 121"/>
                    <a:gd name="T82" fmla="*/ 1 w 49"/>
                    <a:gd name="T83" fmla="*/ 89 h 121"/>
                    <a:gd name="T84" fmla="*/ 3 w 49"/>
                    <a:gd name="T85" fmla="*/ 74 h 121"/>
                    <a:gd name="T86" fmla="*/ 5 w 49"/>
                    <a:gd name="T87" fmla="*/ 54 h 121"/>
                    <a:gd name="T88" fmla="*/ 7 w 49"/>
                    <a:gd name="T89" fmla="*/ 42 h 121"/>
                    <a:gd name="T90" fmla="*/ 9 w 49"/>
                    <a:gd name="T91" fmla="*/ 29 h 121"/>
                    <a:gd name="T92" fmla="*/ 11 w 49"/>
                    <a:gd name="T93" fmla="*/ 18 h 121"/>
                    <a:gd name="T94" fmla="*/ 12 w 49"/>
                    <a:gd name="T95" fmla="*/ 13 h 121"/>
                    <a:gd name="T96" fmla="*/ 13 w 49"/>
                    <a:gd name="T97" fmla="*/ 9 h 121"/>
                    <a:gd name="T98" fmla="*/ 15 w 49"/>
                    <a:gd name="T99" fmla="*/ 5 h 121"/>
                    <a:gd name="T100" fmla="*/ 16 w 49"/>
                    <a:gd name="T101" fmla="*/ 2 h 121"/>
                    <a:gd name="T102" fmla="*/ 17 w 49"/>
                    <a:gd name="T103" fmla="*/ 1 h 121"/>
                    <a:gd name="T104" fmla="*/ 18 w 49"/>
                    <a:gd name="T105" fmla="*/ 0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 h="121">
                      <a:moveTo>
                        <a:pt x="18" y="0"/>
                      </a:moveTo>
                      <a:lnTo>
                        <a:pt x="19" y="0"/>
                      </a:lnTo>
                      <a:lnTo>
                        <a:pt x="20" y="1"/>
                      </a:lnTo>
                      <a:lnTo>
                        <a:pt x="21" y="3"/>
                      </a:lnTo>
                      <a:lnTo>
                        <a:pt x="21" y="7"/>
                      </a:lnTo>
                      <a:lnTo>
                        <a:pt x="21" y="13"/>
                      </a:lnTo>
                      <a:lnTo>
                        <a:pt x="19" y="26"/>
                      </a:lnTo>
                      <a:lnTo>
                        <a:pt x="19" y="33"/>
                      </a:lnTo>
                      <a:lnTo>
                        <a:pt x="18" y="42"/>
                      </a:lnTo>
                      <a:lnTo>
                        <a:pt x="18" y="58"/>
                      </a:lnTo>
                      <a:lnTo>
                        <a:pt x="16" y="72"/>
                      </a:lnTo>
                      <a:lnTo>
                        <a:pt x="16" y="78"/>
                      </a:lnTo>
                      <a:lnTo>
                        <a:pt x="17" y="82"/>
                      </a:lnTo>
                      <a:lnTo>
                        <a:pt x="17" y="84"/>
                      </a:lnTo>
                      <a:lnTo>
                        <a:pt x="18" y="85"/>
                      </a:lnTo>
                      <a:lnTo>
                        <a:pt x="20" y="86"/>
                      </a:lnTo>
                      <a:lnTo>
                        <a:pt x="21" y="85"/>
                      </a:lnTo>
                      <a:lnTo>
                        <a:pt x="22" y="83"/>
                      </a:lnTo>
                      <a:lnTo>
                        <a:pt x="25" y="78"/>
                      </a:lnTo>
                      <a:lnTo>
                        <a:pt x="28" y="70"/>
                      </a:lnTo>
                      <a:lnTo>
                        <a:pt x="31" y="60"/>
                      </a:lnTo>
                      <a:lnTo>
                        <a:pt x="36" y="44"/>
                      </a:lnTo>
                      <a:lnTo>
                        <a:pt x="38" y="35"/>
                      </a:lnTo>
                      <a:lnTo>
                        <a:pt x="49" y="38"/>
                      </a:lnTo>
                      <a:lnTo>
                        <a:pt x="45" y="51"/>
                      </a:lnTo>
                      <a:lnTo>
                        <a:pt x="35" y="80"/>
                      </a:lnTo>
                      <a:lnTo>
                        <a:pt x="28" y="95"/>
                      </a:lnTo>
                      <a:lnTo>
                        <a:pt x="22" y="108"/>
                      </a:lnTo>
                      <a:lnTo>
                        <a:pt x="18" y="113"/>
                      </a:lnTo>
                      <a:lnTo>
                        <a:pt x="17" y="116"/>
                      </a:lnTo>
                      <a:lnTo>
                        <a:pt x="15" y="117"/>
                      </a:lnTo>
                      <a:lnTo>
                        <a:pt x="12" y="120"/>
                      </a:lnTo>
                      <a:lnTo>
                        <a:pt x="10" y="121"/>
                      </a:lnTo>
                      <a:lnTo>
                        <a:pt x="7" y="121"/>
                      </a:lnTo>
                      <a:lnTo>
                        <a:pt x="5" y="120"/>
                      </a:lnTo>
                      <a:lnTo>
                        <a:pt x="4" y="118"/>
                      </a:lnTo>
                      <a:lnTo>
                        <a:pt x="2" y="116"/>
                      </a:lnTo>
                      <a:lnTo>
                        <a:pt x="1" y="114"/>
                      </a:lnTo>
                      <a:lnTo>
                        <a:pt x="1" y="111"/>
                      </a:lnTo>
                      <a:lnTo>
                        <a:pt x="0" y="104"/>
                      </a:lnTo>
                      <a:lnTo>
                        <a:pt x="1" y="97"/>
                      </a:lnTo>
                      <a:lnTo>
                        <a:pt x="1" y="89"/>
                      </a:lnTo>
                      <a:lnTo>
                        <a:pt x="3" y="74"/>
                      </a:lnTo>
                      <a:lnTo>
                        <a:pt x="5" y="54"/>
                      </a:lnTo>
                      <a:lnTo>
                        <a:pt x="7" y="42"/>
                      </a:lnTo>
                      <a:lnTo>
                        <a:pt x="9" y="29"/>
                      </a:lnTo>
                      <a:lnTo>
                        <a:pt x="11" y="18"/>
                      </a:lnTo>
                      <a:lnTo>
                        <a:pt x="12" y="13"/>
                      </a:lnTo>
                      <a:lnTo>
                        <a:pt x="13" y="9"/>
                      </a:lnTo>
                      <a:lnTo>
                        <a:pt x="15" y="5"/>
                      </a:lnTo>
                      <a:lnTo>
                        <a:pt x="16" y="2"/>
                      </a:lnTo>
                      <a:lnTo>
                        <a:pt x="17" y="1"/>
                      </a:lnTo>
                      <a:lnTo>
                        <a:pt x="18"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79" name="Freeform 99"/>
                <p:cNvSpPr/>
                <p:nvPr/>
              </p:nvSpPr>
              <p:spPr bwMode="auto">
                <a:xfrm>
                  <a:off x="917" y="1680"/>
                  <a:ext cx="229" cy="53"/>
                </a:xfrm>
                <a:custGeom>
                  <a:avLst/>
                  <a:gdLst>
                    <a:gd name="T0" fmla="*/ 229 w 229"/>
                    <a:gd name="T1" fmla="*/ 52 h 53"/>
                    <a:gd name="T2" fmla="*/ 229 w 229"/>
                    <a:gd name="T3" fmla="*/ 53 h 53"/>
                    <a:gd name="T4" fmla="*/ 226 w 229"/>
                    <a:gd name="T5" fmla="*/ 53 h 53"/>
                    <a:gd name="T6" fmla="*/ 211 w 229"/>
                    <a:gd name="T7" fmla="*/ 51 h 53"/>
                    <a:gd name="T8" fmla="*/ 185 w 229"/>
                    <a:gd name="T9" fmla="*/ 45 h 53"/>
                    <a:gd name="T10" fmla="*/ 167 w 229"/>
                    <a:gd name="T11" fmla="*/ 42 h 53"/>
                    <a:gd name="T12" fmla="*/ 146 w 229"/>
                    <a:gd name="T13" fmla="*/ 39 h 53"/>
                    <a:gd name="T14" fmla="*/ 125 w 229"/>
                    <a:gd name="T15" fmla="*/ 35 h 53"/>
                    <a:gd name="T16" fmla="*/ 108 w 229"/>
                    <a:gd name="T17" fmla="*/ 31 h 53"/>
                    <a:gd name="T18" fmla="*/ 81 w 229"/>
                    <a:gd name="T19" fmla="*/ 24 h 53"/>
                    <a:gd name="T20" fmla="*/ 58 w 229"/>
                    <a:gd name="T21" fmla="*/ 18 h 53"/>
                    <a:gd name="T22" fmla="*/ 46 w 229"/>
                    <a:gd name="T23" fmla="*/ 15 h 53"/>
                    <a:gd name="T24" fmla="*/ 33 w 229"/>
                    <a:gd name="T25" fmla="*/ 12 h 53"/>
                    <a:gd name="T26" fmla="*/ 20 w 229"/>
                    <a:gd name="T27" fmla="*/ 10 h 53"/>
                    <a:gd name="T28" fmla="*/ 11 w 229"/>
                    <a:gd name="T29" fmla="*/ 7 h 53"/>
                    <a:gd name="T30" fmla="*/ 4 w 229"/>
                    <a:gd name="T31" fmla="*/ 5 h 53"/>
                    <a:gd name="T32" fmla="*/ 1 w 229"/>
                    <a:gd name="T33" fmla="*/ 3 h 53"/>
                    <a:gd name="T34" fmla="*/ 0 w 229"/>
                    <a:gd name="T35" fmla="*/ 2 h 53"/>
                    <a:gd name="T36" fmla="*/ 1 w 229"/>
                    <a:gd name="T37" fmla="*/ 1 h 53"/>
                    <a:gd name="T38" fmla="*/ 2 w 229"/>
                    <a:gd name="T39" fmla="*/ 1 h 53"/>
                    <a:gd name="T40" fmla="*/ 3 w 229"/>
                    <a:gd name="T41" fmla="*/ 0 h 53"/>
                    <a:gd name="T42" fmla="*/ 9 w 229"/>
                    <a:gd name="T43" fmla="*/ 0 h 53"/>
                    <a:gd name="T44" fmla="*/ 13 w 229"/>
                    <a:gd name="T45" fmla="*/ 0 h 53"/>
                    <a:gd name="T46" fmla="*/ 18 w 229"/>
                    <a:gd name="T47" fmla="*/ 0 h 53"/>
                    <a:gd name="T48" fmla="*/ 23 w 229"/>
                    <a:gd name="T49" fmla="*/ 1 h 53"/>
                    <a:gd name="T50" fmla="*/ 28 w 229"/>
                    <a:gd name="T51" fmla="*/ 2 h 53"/>
                    <a:gd name="T52" fmla="*/ 39 w 229"/>
                    <a:gd name="T53" fmla="*/ 4 h 53"/>
                    <a:gd name="T54" fmla="*/ 50 w 229"/>
                    <a:gd name="T55" fmla="*/ 8 h 53"/>
                    <a:gd name="T56" fmla="*/ 61 w 229"/>
                    <a:gd name="T57" fmla="*/ 11 h 53"/>
                    <a:gd name="T58" fmla="*/ 73 w 229"/>
                    <a:gd name="T59" fmla="*/ 15 h 53"/>
                    <a:gd name="T60" fmla="*/ 85 w 229"/>
                    <a:gd name="T61" fmla="*/ 19 h 53"/>
                    <a:gd name="T62" fmla="*/ 99 w 229"/>
                    <a:gd name="T63" fmla="*/ 23 h 53"/>
                    <a:gd name="T64" fmla="*/ 114 w 229"/>
                    <a:gd name="T65" fmla="*/ 25 h 53"/>
                    <a:gd name="T66" fmla="*/ 149 w 229"/>
                    <a:gd name="T67" fmla="*/ 31 h 53"/>
                    <a:gd name="T68" fmla="*/ 187 w 229"/>
                    <a:gd name="T69" fmla="*/ 39 h 53"/>
                    <a:gd name="T70" fmla="*/ 203 w 229"/>
                    <a:gd name="T71" fmla="*/ 42 h 53"/>
                    <a:gd name="T72" fmla="*/ 216 w 229"/>
                    <a:gd name="T73" fmla="*/ 46 h 53"/>
                    <a:gd name="T74" fmla="*/ 225 w 229"/>
                    <a:gd name="T75" fmla="*/ 49 h 53"/>
                    <a:gd name="T76" fmla="*/ 228 w 229"/>
                    <a:gd name="T77" fmla="*/ 51 h 53"/>
                    <a:gd name="T78" fmla="*/ 229 w 229"/>
                    <a:gd name="T79" fmla="*/ 52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9" h="53">
                      <a:moveTo>
                        <a:pt x="229" y="52"/>
                      </a:moveTo>
                      <a:lnTo>
                        <a:pt x="229" y="53"/>
                      </a:lnTo>
                      <a:lnTo>
                        <a:pt x="226" y="53"/>
                      </a:lnTo>
                      <a:lnTo>
                        <a:pt x="211" y="51"/>
                      </a:lnTo>
                      <a:lnTo>
                        <a:pt x="185" y="45"/>
                      </a:lnTo>
                      <a:lnTo>
                        <a:pt x="167" y="42"/>
                      </a:lnTo>
                      <a:lnTo>
                        <a:pt x="146" y="39"/>
                      </a:lnTo>
                      <a:lnTo>
                        <a:pt x="125" y="35"/>
                      </a:lnTo>
                      <a:lnTo>
                        <a:pt x="108" y="31"/>
                      </a:lnTo>
                      <a:lnTo>
                        <a:pt x="81" y="24"/>
                      </a:lnTo>
                      <a:lnTo>
                        <a:pt x="58" y="18"/>
                      </a:lnTo>
                      <a:lnTo>
                        <a:pt x="46" y="15"/>
                      </a:lnTo>
                      <a:lnTo>
                        <a:pt x="33" y="12"/>
                      </a:lnTo>
                      <a:lnTo>
                        <a:pt x="20" y="10"/>
                      </a:lnTo>
                      <a:lnTo>
                        <a:pt x="11" y="7"/>
                      </a:lnTo>
                      <a:lnTo>
                        <a:pt x="4" y="5"/>
                      </a:lnTo>
                      <a:lnTo>
                        <a:pt x="1" y="3"/>
                      </a:lnTo>
                      <a:lnTo>
                        <a:pt x="0" y="2"/>
                      </a:lnTo>
                      <a:lnTo>
                        <a:pt x="1" y="1"/>
                      </a:lnTo>
                      <a:lnTo>
                        <a:pt x="2" y="1"/>
                      </a:lnTo>
                      <a:lnTo>
                        <a:pt x="3" y="0"/>
                      </a:lnTo>
                      <a:lnTo>
                        <a:pt x="9" y="0"/>
                      </a:lnTo>
                      <a:lnTo>
                        <a:pt x="13" y="0"/>
                      </a:lnTo>
                      <a:lnTo>
                        <a:pt x="18" y="0"/>
                      </a:lnTo>
                      <a:lnTo>
                        <a:pt x="23" y="1"/>
                      </a:lnTo>
                      <a:lnTo>
                        <a:pt x="28" y="2"/>
                      </a:lnTo>
                      <a:lnTo>
                        <a:pt x="39" y="4"/>
                      </a:lnTo>
                      <a:lnTo>
                        <a:pt x="50" y="8"/>
                      </a:lnTo>
                      <a:lnTo>
                        <a:pt x="61" y="11"/>
                      </a:lnTo>
                      <a:lnTo>
                        <a:pt x="73" y="15"/>
                      </a:lnTo>
                      <a:lnTo>
                        <a:pt x="85" y="19"/>
                      </a:lnTo>
                      <a:lnTo>
                        <a:pt x="99" y="23"/>
                      </a:lnTo>
                      <a:lnTo>
                        <a:pt x="114" y="25"/>
                      </a:lnTo>
                      <a:lnTo>
                        <a:pt x="149" y="31"/>
                      </a:lnTo>
                      <a:lnTo>
                        <a:pt x="187" y="39"/>
                      </a:lnTo>
                      <a:lnTo>
                        <a:pt x="203" y="42"/>
                      </a:lnTo>
                      <a:lnTo>
                        <a:pt x="216" y="46"/>
                      </a:lnTo>
                      <a:lnTo>
                        <a:pt x="225" y="49"/>
                      </a:lnTo>
                      <a:lnTo>
                        <a:pt x="228" y="51"/>
                      </a:lnTo>
                      <a:lnTo>
                        <a:pt x="229"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0" name="Freeform 100"/>
                <p:cNvSpPr/>
                <p:nvPr/>
              </p:nvSpPr>
              <p:spPr bwMode="auto">
                <a:xfrm>
                  <a:off x="917" y="1680"/>
                  <a:ext cx="229" cy="53"/>
                </a:xfrm>
                <a:custGeom>
                  <a:avLst/>
                  <a:gdLst>
                    <a:gd name="T0" fmla="*/ 229 w 229"/>
                    <a:gd name="T1" fmla="*/ 52 h 53"/>
                    <a:gd name="T2" fmla="*/ 229 w 229"/>
                    <a:gd name="T3" fmla="*/ 53 h 53"/>
                    <a:gd name="T4" fmla="*/ 226 w 229"/>
                    <a:gd name="T5" fmla="*/ 53 h 53"/>
                    <a:gd name="T6" fmla="*/ 211 w 229"/>
                    <a:gd name="T7" fmla="*/ 51 h 53"/>
                    <a:gd name="T8" fmla="*/ 185 w 229"/>
                    <a:gd name="T9" fmla="*/ 45 h 53"/>
                    <a:gd name="T10" fmla="*/ 167 w 229"/>
                    <a:gd name="T11" fmla="*/ 42 h 53"/>
                    <a:gd name="T12" fmla="*/ 146 w 229"/>
                    <a:gd name="T13" fmla="*/ 39 h 53"/>
                    <a:gd name="T14" fmla="*/ 125 w 229"/>
                    <a:gd name="T15" fmla="*/ 35 h 53"/>
                    <a:gd name="T16" fmla="*/ 108 w 229"/>
                    <a:gd name="T17" fmla="*/ 31 h 53"/>
                    <a:gd name="T18" fmla="*/ 81 w 229"/>
                    <a:gd name="T19" fmla="*/ 24 h 53"/>
                    <a:gd name="T20" fmla="*/ 58 w 229"/>
                    <a:gd name="T21" fmla="*/ 18 h 53"/>
                    <a:gd name="T22" fmla="*/ 46 w 229"/>
                    <a:gd name="T23" fmla="*/ 15 h 53"/>
                    <a:gd name="T24" fmla="*/ 33 w 229"/>
                    <a:gd name="T25" fmla="*/ 12 h 53"/>
                    <a:gd name="T26" fmla="*/ 20 w 229"/>
                    <a:gd name="T27" fmla="*/ 10 h 53"/>
                    <a:gd name="T28" fmla="*/ 11 w 229"/>
                    <a:gd name="T29" fmla="*/ 7 h 53"/>
                    <a:gd name="T30" fmla="*/ 4 w 229"/>
                    <a:gd name="T31" fmla="*/ 5 h 53"/>
                    <a:gd name="T32" fmla="*/ 1 w 229"/>
                    <a:gd name="T33" fmla="*/ 3 h 53"/>
                    <a:gd name="T34" fmla="*/ 0 w 229"/>
                    <a:gd name="T35" fmla="*/ 2 h 53"/>
                    <a:gd name="T36" fmla="*/ 1 w 229"/>
                    <a:gd name="T37" fmla="*/ 1 h 53"/>
                    <a:gd name="T38" fmla="*/ 2 w 229"/>
                    <a:gd name="T39" fmla="*/ 1 h 53"/>
                    <a:gd name="T40" fmla="*/ 3 w 229"/>
                    <a:gd name="T41" fmla="*/ 0 h 53"/>
                    <a:gd name="T42" fmla="*/ 9 w 229"/>
                    <a:gd name="T43" fmla="*/ 0 h 53"/>
                    <a:gd name="T44" fmla="*/ 13 w 229"/>
                    <a:gd name="T45" fmla="*/ 0 h 53"/>
                    <a:gd name="T46" fmla="*/ 18 w 229"/>
                    <a:gd name="T47" fmla="*/ 0 h 53"/>
                    <a:gd name="T48" fmla="*/ 23 w 229"/>
                    <a:gd name="T49" fmla="*/ 1 h 53"/>
                    <a:gd name="T50" fmla="*/ 28 w 229"/>
                    <a:gd name="T51" fmla="*/ 2 h 53"/>
                    <a:gd name="T52" fmla="*/ 39 w 229"/>
                    <a:gd name="T53" fmla="*/ 4 h 53"/>
                    <a:gd name="T54" fmla="*/ 50 w 229"/>
                    <a:gd name="T55" fmla="*/ 8 h 53"/>
                    <a:gd name="T56" fmla="*/ 61 w 229"/>
                    <a:gd name="T57" fmla="*/ 11 h 53"/>
                    <a:gd name="T58" fmla="*/ 73 w 229"/>
                    <a:gd name="T59" fmla="*/ 15 h 53"/>
                    <a:gd name="T60" fmla="*/ 85 w 229"/>
                    <a:gd name="T61" fmla="*/ 19 h 53"/>
                    <a:gd name="T62" fmla="*/ 99 w 229"/>
                    <a:gd name="T63" fmla="*/ 23 h 53"/>
                    <a:gd name="T64" fmla="*/ 114 w 229"/>
                    <a:gd name="T65" fmla="*/ 25 h 53"/>
                    <a:gd name="T66" fmla="*/ 149 w 229"/>
                    <a:gd name="T67" fmla="*/ 31 h 53"/>
                    <a:gd name="T68" fmla="*/ 187 w 229"/>
                    <a:gd name="T69" fmla="*/ 39 h 53"/>
                    <a:gd name="T70" fmla="*/ 203 w 229"/>
                    <a:gd name="T71" fmla="*/ 42 h 53"/>
                    <a:gd name="T72" fmla="*/ 216 w 229"/>
                    <a:gd name="T73" fmla="*/ 46 h 53"/>
                    <a:gd name="T74" fmla="*/ 225 w 229"/>
                    <a:gd name="T75" fmla="*/ 49 h 53"/>
                    <a:gd name="T76" fmla="*/ 228 w 229"/>
                    <a:gd name="T77" fmla="*/ 51 h 53"/>
                    <a:gd name="T78" fmla="*/ 229 w 229"/>
                    <a:gd name="T79" fmla="*/ 52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9" h="53">
                      <a:moveTo>
                        <a:pt x="229" y="52"/>
                      </a:moveTo>
                      <a:lnTo>
                        <a:pt x="229" y="53"/>
                      </a:lnTo>
                      <a:lnTo>
                        <a:pt x="226" y="53"/>
                      </a:lnTo>
                      <a:lnTo>
                        <a:pt x="211" y="51"/>
                      </a:lnTo>
                      <a:lnTo>
                        <a:pt x="185" y="45"/>
                      </a:lnTo>
                      <a:lnTo>
                        <a:pt x="167" y="42"/>
                      </a:lnTo>
                      <a:lnTo>
                        <a:pt x="146" y="39"/>
                      </a:lnTo>
                      <a:lnTo>
                        <a:pt x="125" y="35"/>
                      </a:lnTo>
                      <a:lnTo>
                        <a:pt x="108" y="31"/>
                      </a:lnTo>
                      <a:lnTo>
                        <a:pt x="81" y="24"/>
                      </a:lnTo>
                      <a:lnTo>
                        <a:pt x="58" y="18"/>
                      </a:lnTo>
                      <a:lnTo>
                        <a:pt x="46" y="15"/>
                      </a:lnTo>
                      <a:lnTo>
                        <a:pt x="33" y="12"/>
                      </a:lnTo>
                      <a:lnTo>
                        <a:pt x="20" y="10"/>
                      </a:lnTo>
                      <a:lnTo>
                        <a:pt x="11" y="7"/>
                      </a:lnTo>
                      <a:lnTo>
                        <a:pt x="4" y="5"/>
                      </a:lnTo>
                      <a:lnTo>
                        <a:pt x="1" y="3"/>
                      </a:lnTo>
                      <a:lnTo>
                        <a:pt x="0" y="2"/>
                      </a:lnTo>
                      <a:lnTo>
                        <a:pt x="1" y="1"/>
                      </a:lnTo>
                      <a:lnTo>
                        <a:pt x="2" y="1"/>
                      </a:lnTo>
                      <a:lnTo>
                        <a:pt x="3" y="0"/>
                      </a:lnTo>
                      <a:lnTo>
                        <a:pt x="9" y="0"/>
                      </a:lnTo>
                      <a:lnTo>
                        <a:pt x="13" y="0"/>
                      </a:lnTo>
                      <a:lnTo>
                        <a:pt x="18" y="0"/>
                      </a:lnTo>
                      <a:lnTo>
                        <a:pt x="23" y="1"/>
                      </a:lnTo>
                      <a:lnTo>
                        <a:pt x="28" y="2"/>
                      </a:lnTo>
                      <a:lnTo>
                        <a:pt x="39" y="4"/>
                      </a:lnTo>
                      <a:lnTo>
                        <a:pt x="50" y="8"/>
                      </a:lnTo>
                      <a:lnTo>
                        <a:pt x="61" y="11"/>
                      </a:lnTo>
                      <a:lnTo>
                        <a:pt x="73" y="15"/>
                      </a:lnTo>
                      <a:lnTo>
                        <a:pt x="85" y="19"/>
                      </a:lnTo>
                      <a:lnTo>
                        <a:pt x="99" y="23"/>
                      </a:lnTo>
                      <a:lnTo>
                        <a:pt x="114" y="25"/>
                      </a:lnTo>
                      <a:lnTo>
                        <a:pt x="149" y="31"/>
                      </a:lnTo>
                      <a:lnTo>
                        <a:pt x="187" y="39"/>
                      </a:lnTo>
                      <a:lnTo>
                        <a:pt x="203" y="42"/>
                      </a:lnTo>
                      <a:lnTo>
                        <a:pt x="216" y="46"/>
                      </a:lnTo>
                      <a:lnTo>
                        <a:pt x="225" y="49"/>
                      </a:lnTo>
                      <a:lnTo>
                        <a:pt x="228" y="51"/>
                      </a:lnTo>
                      <a:lnTo>
                        <a:pt x="229" y="5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1" name="Freeform 101"/>
                <p:cNvSpPr/>
                <p:nvPr/>
              </p:nvSpPr>
              <p:spPr bwMode="auto">
                <a:xfrm>
                  <a:off x="893" y="1628"/>
                  <a:ext cx="267" cy="91"/>
                </a:xfrm>
                <a:custGeom>
                  <a:avLst/>
                  <a:gdLst>
                    <a:gd name="T0" fmla="*/ 3 w 267"/>
                    <a:gd name="T1" fmla="*/ 24 h 91"/>
                    <a:gd name="T2" fmla="*/ 18 w 267"/>
                    <a:gd name="T3" fmla="*/ 29 h 91"/>
                    <a:gd name="T4" fmla="*/ 49 w 267"/>
                    <a:gd name="T5" fmla="*/ 35 h 91"/>
                    <a:gd name="T6" fmla="*/ 72 w 267"/>
                    <a:gd name="T7" fmla="*/ 30 h 91"/>
                    <a:gd name="T8" fmla="*/ 112 w 267"/>
                    <a:gd name="T9" fmla="*/ 13 h 91"/>
                    <a:gd name="T10" fmla="*/ 120 w 267"/>
                    <a:gd name="T11" fmla="*/ 12 h 91"/>
                    <a:gd name="T12" fmla="*/ 122 w 267"/>
                    <a:gd name="T13" fmla="*/ 22 h 91"/>
                    <a:gd name="T14" fmla="*/ 124 w 267"/>
                    <a:gd name="T15" fmla="*/ 61 h 91"/>
                    <a:gd name="T16" fmla="*/ 127 w 267"/>
                    <a:gd name="T17" fmla="*/ 69 h 91"/>
                    <a:gd name="T18" fmla="*/ 131 w 267"/>
                    <a:gd name="T19" fmla="*/ 69 h 91"/>
                    <a:gd name="T20" fmla="*/ 140 w 267"/>
                    <a:gd name="T21" fmla="*/ 64 h 91"/>
                    <a:gd name="T22" fmla="*/ 160 w 267"/>
                    <a:gd name="T23" fmla="*/ 42 h 91"/>
                    <a:gd name="T24" fmla="*/ 174 w 267"/>
                    <a:gd name="T25" fmla="*/ 30 h 91"/>
                    <a:gd name="T26" fmla="*/ 178 w 267"/>
                    <a:gd name="T27" fmla="*/ 31 h 91"/>
                    <a:gd name="T28" fmla="*/ 180 w 267"/>
                    <a:gd name="T29" fmla="*/ 45 h 91"/>
                    <a:gd name="T30" fmla="*/ 182 w 267"/>
                    <a:gd name="T31" fmla="*/ 69 h 91"/>
                    <a:gd name="T32" fmla="*/ 184 w 267"/>
                    <a:gd name="T33" fmla="*/ 75 h 91"/>
                    <a:gd name="T34" fmla="*/ 187 w 267"/>
                    <a:gd name="T35" fmla="*/ 76 h 91"/>
                    <a:gd name="T36" fmla="*/ 194 w 267"/>
                    <a:gd name="T37" fmla="*/ 69 h 91"/>
                    <a:gd name="T38" fmla="*/ 203 w 267"/>
                    <a:gd name="T39" fmla="*/ 52 h 91"/>
                    <a:gd name="T40" fmla="*/ 214 w 267"/>
                    <a:gd name="T41" fmla="*/ 31 h 91"/>
                    <a:gd name="T42" fmla="*/ 220 w 267"/>
                    <a:gd name="T43" fmla="*/ 27 h 91"/>
                    <a:gd name="T44" fmla="*/ 226 w 267"/>
                    <a:gd name="T45" fmla="*/ 35 h 91"/>
                    <a:gd name="T46" fmla="*/ 233 w 267"/>
                    <a:gd name="T47" fmla="*/ 60 h 91"/>
                    <a:gd name="T48" fmla="*/ 239 w 267"/>
                    <a:gd name="T49" fmla="*/ 81 h 91"/>
                    <a:gd name="T50" fmla="*/ 245 w 267"/>
                    <a:gd name="T51" fmla="*/ 90 h 91"/>
                    <a:gd name="T52" fmla="*/ 251 w 267"/>
                    <a:gd name="T53" fmla="*/ 89 h 91"/>
                    <a:gd name="T54" fmla="*/ 256 w 267"/>
                    <a:gd name="T55" fmla="*/ 81 h 91"/>
                    <a:gd name="T56" fmla="*/ 263 w 267"/>
                    <a:gd name="T57" fmla="*/ 58 h 91"/>
                    <a:gd name="T58" fmla="*/ 267 w 267"/>
                    <a:gd name="T59" fmla="*/ 28 h 91"/>
                    <a:gd name="T60" fmla="*/ 265 w 267"/>
                    <a:gd name="T61" fmla="*/ 20 h 91"/>
                    <a:gd name="T62" fmla="*/ 258 w 267"/>
                    <a:gd name="T63" fmla="*/ 49 h 91"/>
                    <a:gd name="T64" fmla="*/ 253 w 267"/>
                    <a:gd name="T65" fmla="*/ 72 h 91"/>
                    <a:gd name="T66" fmla="*/ 249 w 267"/>
                    <a:gd name="T67" fmla="*/ 74 h 91"/>
                    <a:gd name="T68" fmla="*/ 244 w 267"/>
                    <a:gd name="T69" fmla="*/ 65 h 91"/>
                    <a:gd name="T70" fmla="*/ 231 w 267"/>
                    <a:gd name="T71" fmla="*/ 27 h 91"/>
                    <a:gd name="T72" fmla="*/ 226 w 267"/>
                    <a:gd name="T73" fmla="*/ 19 h 91"/>
                    <a:gd name="T74" fmla="*/ 220 w 267"/>
                    <a:gd name="T75" fmla="*/ 19 h 91"/>
                    <a:gd name="T76" fmla="*/ 210 w 267"/>
                    <a:gd name="T77" fmla="*/ 27 h 91"/>
                    <a:gd name="T78" fmla="*/ 194 w 267"/>
                    <a:gd name="T79" fmla="*/ 48 h 91"/>
                    <a:gd name="T80" fmla="*/ 190 w 267"/>
                    <a:gd name="T81" fmla="*/ 48 h 91"/>
                    <a:gd name="T82" fmla="*/ 183 w 267"/>
                    <a:gd name="T83" fmla="*/ 33 h 91"/>
                    <a:gd name="T84" fmla="*/ 175 w 267"/>
                    <a:gd name="T85" fmla="*/ 19 h 91"/>
                    <a:gd name="T86" fmla="*/ 169 w 267"/>
                    <a:gd name="T87" fmla="*/ 19 h 91"/>
                    <a:gd name="T88" fmla="*/ 162 w 267"/>
                    <a:gd name="T89" fmla="*/ 25 h 91"/>
                    <a:gd name="T90" fmla="*/ 146 w 267"/>
                    <a:gd name="T91" fmla="*/ 48 h 91"/>
                    <a:gd name="T92" fmla="*/ 137 w 267"/>
                    <a:gd name="T93" fmla="*/ 58 h 91"/>
                    <a:gd name="T94" fmla="*/ 131 w 267"/>
                    <a:gd name="T95" fmla="*/ 56 h 91"/>
                    <a:gd name="T96" fmla="*/ 129 w 267"/>
                    <a:gd name="T97" fmla="*/ 48 h 91"/>
                    <a:gd name="T98" fmla="*/ 132 w 267"/>
                    <a:gd name="T99" fmla="*/ 25 h 91"/>
                    <a:gd name="T100" fmla="*/ 133 w 267"/>
                    <a:gd name="T101" fmla="*/ 8 h 91"/>
                    <a:gd name="T102" fmla="*/ 125 w 267"/>
                    <a:gd name="T103" fmla="*/ 1 h 91"/>
                    <a:gd name="T104" fmla="*/ 116 w 267"/>
                    <a:gd name="T105" fmla="*/ 0 h 91"/>
                    <a:gd name="T106" fmla="*/ 88 w 267"/>
                    <a:gd name="T107" fmla="*/ 13 h 91"/>
                    <a:gd name="T108" fmla="*/ 66 w 267"/>
                    <a:gd name="T109" fmla="*/ 22 h 91"/>
                    <a:gd name="T110" fmla="*/ 46 w 267"/>
                    <a:gd name="T111" fmla="*/ 26 h 91"/>
                    <a:gd name="T112" fmla="*/ 27 w 267"/>
                    <a:gd name="T113" fmla="*/ 26 h 91"/>
                    <a:gd name="T114" fmla="*/ 8 w 267"/>
                    <a:gd name="T115" fmla="*/ 20 h 91"/>
                    <a:gd name="T116" fmla="*/ 1 w 267"/>
                    <a:gd name="T117" fmla="*/ 19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 h="91">
                      <a:moveTo>
                        <a:pt x="0" y="21"/>
                      </a:moveTo>
                      <a:lnTo>
                        <a:pt x="1" y="23"/>
                      </a:lnTo>
                      <a:lnTo>
                        <a:pt x="3" y="24"/>
                      </a:lnTo>
                      <a:lnTo>
                        <a:pt x="6" y="26"/>
                      </a:lnTo>
                      <a:lnTo>
                        <a:pt x="9" y="27"/>
                      </a:lnTo>
                      <a:lnTo>
                        <a:pt x="18" y="29"/>
                      </a:lnTo>
                      <a:lnTo>
                        <a:pt x="28" y="31"/>
                      </a:lnTo>
                      <a:lnTo>
                        <a:pt x="38" y="34"/>
                      </a:lnTo>
                      <a:lnTo>
                        <a:pt x="49" y="35"/>
                      </a:lnTo>
                      <a:lnTo>
                        <a:pt x="58" y="34"/>
                      </a:lnTo>
                      <a:lnTo>
                        <a:pt x="65" y="33"/>
                      </a:lnTo>
                      <a:lnTo>
                        <a:pt x="72" y="30"/>
                      </a:lnTo>
                      <a:lnTo>
                        <a:pt x="80" y="27"/>
                      </a:lnTo>
                      <a:lnTo>
                        <a:pt x="97" y="19"/>
                      </a:lnTo>
                      <a:lnTo>
                        <a:pt x="112" y="13"/>
                      </a:lnTo>
                      <a:lnTo>
                        <a:pt x="117" y="11"/>
                      </a:lnTo>
                      <a:lnTo>
                        <a:pt x="119" y="11"/>
                      </a:lnTo>
                      <a:lnTo>
                        <a:pt x="120" y="12"/>
                      </a:lnTo>
                      <a:lnTo>
                        <a:pt x="121" y="13"/>
                      </a:lnTo>
                      <a:lnTo>
                        <a:pt x="122" y="15"/>
                      </a:lnTo>
                      <a:lnTo>
                        <a:pt x="122" y="22"/>
                      </a:lnTo>
                      <a:lnTo>
                        <a:pt x="123" y="42"/>
                      </a:lnTo>
                      <a:lnTo>
                        <a:pt x="123" y="53"/>
                      </a:lnTo>
                      <a:lnTo>
                        <a:pt x="124" y="61"/>
                      </a:lnTo>
                      <a:lnTo>
                        <a:pt x="125" y="65"/>
                      </a:lnTo>
                      <a:lnTo>
                        <a:pt x="126" y="68"/>
                      </a:lnTo>
                      <a:lnTo>
                        <a:pt x="127" y="69"/>
                      </a:lnTo>
                      <a:lnTo>
                        <a:pt x="128" y="70"/>
                      </a:lnTo>
                      <a:lnTo>
                        <a:pt x="129" y="70"/>
                      </a:lnTo>
                      <a:lnTo>
                        <a:pt x="131" y="69"/>
                      </a:lnTo>
                      <a:lnTo>
                        <a:pt x="134" y="68"/>
                      </a:lnTo>
                      <a:lnTo>
                        <a:pt x="137" y="66"/>
                      </a:lnTo>
                      <a:lnTo>
                        <a:pt x="140" y="64"/>
                      </a:lnTo>
                      <a:lnTo>
                        <a:pt x="146" y="57"/>
                      </a:lnTo>
                      <a:lnTo>
                        <a:pt x="153" y="50"/>
                      </a:lnTo>
                      <a:lnTo>
                        <a:pt x="160" y="42"/>
                      </a:lnTo>
                      <a:lnTo>
                        <a:pt x="166" y="36"/>
                      </a:lnTo>
                      <a:lnTo>
                        <a:pt x="171" y="31"/>
                      </a:lnTo>
                      <a:lnTo>
                        <a:pt x="174" y="30"/>
                      </a:lnTo>
                      <a:lnTo>
                        <a:pt x="175" y="29"/>
                      </a:lnTo>
                      <a:lnTo>
                        <a:pt x="177" y="30"/>
                      </a:lnTo>
                      <a:lnTo>
                        <a:pt x="178" y="31"/>
                      </a:lnTo>
                      <a:lnTo>
                        <a:pt x="179" y="35"/>
                      </a:lnTo>
                      <a:lnTo>
                        <a:pt x="179" y="38"/>
                      </a:lnTo>
                      <a:lnTo>
                        <a:pt x="180" y="45"/>
                      </a:lnTo>
                      <a:lnTo>
                        <a:pt x="181" y="53"/>
                      </a:lnTo>
                      <a:lnTo>
                        <a:pt x="181" y="62"/>
                      </a:lnTo>
                      <a:lnTo>
                        <a:pt x="182" y="69"/>
                      </a:lnTo>
                      <a:lnTo>
                        <a:pt x="183" y="72"/>
                      </a:lnTo>
                      <a:lnTo>
                        <a:pt x="184" y="74"/>
                      </a:lnTo>
                      <a:lnTo>
                        <a:pt x="184" y="75"/>
                      </a:lnTo>
                      <a:lnTo>
                        <a:pt x="185" y="76"/>
                      </a:lnTo>
                      <a:lnTo>
                        <a:pt x="186" y="76"/>
                      </a:lnTo>
                      <a:lnTo>
                        <a:pt x="187" y="76"/>
                      </a:lnTo>
                      <a:lnTo>
                        <a:pt x="188" y="76"/>
                      </a:lnTo>
                      <a:lnTo>
                        <a:pt x="190" y="75"/>
                      </a:lnTo>
                      <a:lnTo>
                        <a:pt x="194" y="69"/>
                      </a:lnTo>
                      <a:lnTo>
                        <a:pt x="197" y="65"/>
                      </a:lnTo>
                      <a:lnTo>
                        <a:pt x="199" y="61"/>
                      </a:lnTo>
                      <a:lnTo>
                        <a:pt x="203" y="52"/>
                      </a:lnTo>
                      <a:lnTo>
                        <a:pt x="208" y="43"/>
                      </a:lnTo>
                      <a:lnTo>
                        <a:pt x="212" y="35"/>
                      </a:lnTo>
                      <a:lnTo>
                        <a:pt x="214" y="31"/>
                      </a:lnTo>
                      <a:lnTo>
                        <a:pt x="216" y="29"/>
                      </a:lnTo>
                      <a:lnTo>
                        <a:pt x="218" y="27"/>
                      </a:lnTo>
                      <a:lnTo>
                        <a:pt x="220" y="27"/>
                      </a:lnTo>
                      <a:lnTo>
                        <a:pt x="222" y="28"/>
                      </a:lnTo>
                      <a:lnTo>
                        <a:pt x="224" y="30"/>
                      </a:lnTo>
                      <a:lnTo>
                        <a:pt x="226" y="35"/>
                      </a:lnTo>
                      <a:lnTo>
                        <a:pt x="227" y="39"/>
                      </a:lnTo>
                      <a:lnTo>
                        <a:pt x="230" y="48"/>
                      </a:lnTo>
                      <a:lnTo>
                        <a:pt x="233" y="60"/>
                      </a:lnTo>
                      <a:lnTo>
                        <a:pt x="236" y="71"/>
                      </a:lnTo>
                      <a:lnTo>
                        <a:pt x="238" y="76"/>
                      </a:lnTo>
                      <a:lnTo>
                        <a:pt x="239" y="81"/>
                      </a:lnTo>
                      <a:lnTo>
                        <a:pt x="241" y="84"/>
                      </a:lnTo>
                      <a:lnTo>
                        <a:pt x="243" y="88"/>
                      </a:lnTo>
                      <a:lnTo>
                        <a:pt x="245" y="90"/>
                      </a:lnTo>
                      <a:lnTo>
                        <a:pt x="247" y="91"/>
                      </a:lnTo>
                      <a:lnTo>
                        <a:pt x="249" y="90"/>
                      </a:lnTo>
                      <a:lnTo>
                        <a:pt x="251" y="89"/>
                      </a:lnTo>
                      <a:lnTo>
                        <a:pt x="253" y="87"/>
                      </a:lnTo>
                      <a:lnTo>
                        <a:pt x="254" y="84"/>
                      </a:lnTo>
                      <a:lnTo>
                        <a:pt x="256" y="81"/>
                      </a:lnTo>
                      <a:lnTo>
                        <a:pt x="258" y="77"/>
                      </a:lnTo>
                      <a:lnTo>
                        <a:pt x="261" y="68"/>
                      </a:lnTo>
                      <a:lnTo>
                        <a:pt x="263" y="58"/>
                      </a:lnTo>
                      <a:lnTo>
                        <a:pt x="265" y="47"/>
                      </a:lnTo>
                      <a:lnTo>
                        <a:pt x="266" y="38"/>
                      </a:lnTo>
                      <a:lnTo>
                        <a:pt x="267" y="28"/>
                      </a:lnTo>
                      <a:lnTo>
                        <a:pt x="266" y="22"/>
                      </a:lnTo>
                      <a:lnTo>
                        <a:pt x="266" y="20"/>
                      </a:lnTo>
                      <a:lnTo>
                        <a:pt x="265" y="20"/>
                      </a:lnTo>
                      <a:lnTo>
                        <a:pt x="264" y="23"/>
                      </a:lnTo>
                      <a:lnTo>
                        <a:pt x="261" y="35"/>
                      </a:lnTo>
                      <a:lnTo>
                        <a:pt x="258" y="49"/>
                      </a:lnTo>
                      <a:lnTo>
                        <a:pt x="255" y="60"/>
                      </a:lnTo>
                      <a:lnTo>
                        <a:pt x="254" y="69"/>
                      </a:lnTo>
                      <a:lnTo>
                        <a:pt x="253" y="72"/>
                      </a:lnTo>
                      <a:lnTo>
                        <a:pt x="252" y="74"/>
                      </a:lnTo>
                      <a:lnTo>
                        <a:pt x="251" y="75"/>
                      </a:lnTo>
                      <a:lnTo>
                        <a:pt x="249" y="74"/>
                      </a:lnTo>
                      <a:lnTo>
                        <a:pt x="248" y="73"/>
                      </a:lnTo>
                      <a:lnTo>
                        <a:pt x="246" y="71"/>
                      </a:lnTo>
                      <a:lnTo>
                        <a:pt x="244" y="65"/>
                      </a:lnTo>
                      <a:lnTo>
                        <a:pt x="238" y="47"/>
                      </a:lnTo>
                      <a:lnTo>
                        <a:pt x="235" y="37"/>
                      </a:lnTo>
                      <a:lnTo>
                        <a:pt x="231" y="27"/>
                      </a:lnTo>
                      <a:lnTo>
                        <a:pt x="230" y="24"/>
                      </a:lnTo>
                      <a:lnTo>
                        <a:pt x="228" y="21"/>
                      </a:lnTo>
                      <a:lnTo>
                        <a:pt x="226" y="19"/>
                      </a:lnTo>
                      <a:lnTo>
                        <a:pt x="224" y="18"/>
                      </a:lnTo>
                      <a:lnTo>
                        <a:pt x="222" y="18"/>
                      </a:lnTo>
                      <a:lnTo>
                        <a:pt x="220" y="19"/>
                      </a:lnTo>
                      <a:lnTo>
                        <a:pt x="217" y="20"/>
                      </a:lnTo>
                      <a:lnTo>
                        <a:pt x="215" y="22"/>
                      </a:lnTo>
                      <a:lnTo>
                        <a:pt x="210" y="27"/>
                      </a:lnTo>
                      <a:lnTo>
                        <a:pt x="206" y="34"/>
                      </a:lnTo>
                      <a:lnTo>
                        <a:pt x="197" y="45"/>
                      </a:lnTo>
                      <a:lnTo>
                        <a:pt x="194" y="48"/>
                      </a:lnTo>
                      <a:lnTo>
                        <a:pt x="192" y="49"/>
                      </a:lnTo>
                      <a:lnTo>
                        <a:pt x="191" y="49"/>
                      </a:lnTo>
                      <a:lnTo>
                        <a:pt x="190" y="48"/>
                      </a:lnTo>
                      <a:lnTo>
                        <a:pt x="189" y="47"/>
                      </a:lnTo>
                      <a:lnTo>
                        <a:pt x="186" y="43"/>
                      </a:lnTo>
                      <a:lnTo>
                        <a:pt x="183" y="33"/>
                      </a:lnTo>
                      <a:lnTo>
                        <a:pt x="180" y="27"/>
                      </a:lnTo>
                      <a:lnTo>
                        <a:pt x="178" y="23"/>
                      </a:lnTo>
                      <a:lnTo>
                        <a:pt x="175" y="19"/>
                      </a:lnTo>
                      <a:lnTo>
                        <a:pt x="173" y="19"/>
                      </a:lnTo>
                      <a:lnTo>
                        <a:pt x="171" y="18"/>
                      </a:lnTo>
                      <a:lnTo>
                        <a:pt x="169" y="19"/>
                      </a:lnTo>
                      <a:lnTo>
                        <a:pt x="167" y="20"/>
                      </a:lnTo>
                      <a:lnTo>
                        <a:pt x="164" y="22"/>
                      </a:lnTo>
                      <a:lnTo>
                        <a:pt x="162" y="25"/>
                      </a:lnTo>
                      <a:lnTo>
                        <a:pt x="157" y="33"/>
                      </a:lnTo>
                      <a:lnTo>
                        <a:pt x="152" y="41"/>
                      </a:lnTo>
                      <a:lnTo>
                        <a:pt x="146" y="48"/>
                      </a:lnTo>
                      <a:lnTo>
                        <a:pt x="141" y="54"/>
                      </a:lnTo>
                      <a:lnTo>
                        <a:pt x="139" y="56"/>
                      </a:lnTo>
                      <a:lnTo>
                        <a:pt x="137" y="58"/>
                      </a:lnTo>
                      <a:lnTo>
                        <a:pt x="134" y="58"/>
                      </a:lnTo>
                      <a:lnTo>
                        <a:pt x="132" y="58"/>
                      </a:lnTo>
                      <a:lnTo>
                        <a:pt x="131" y="56"/>
                      </a:lnTo>
                      <a:lnTo>
                        <a:pt x="129" y="54"/>
                      </a:lnTo>
                      <a:lnTo>
                        <a:pt x="129" y="51"/>
                      </a:lnTo>
                      <a:lnTo>
                        <a:pt x="129" y="48"/>
                      </a:lnTo>
                      <a:lnTo>
                        <a:pt x="129" y="41"/>
                      </a:lnTo>
                      <a:lnTo>
                        <a:pt x="131" y="34"/>
                      </a:lnTo>
                      <a:lnTo>
                        <a:pt x="132" y="25"/>
                      </a:lnTo>
                      <a:lnTo>
                        <a:pt x="133" y="17"/>
                      </a:lnTo>
                      <a:lnTo>
                        <a:pt x="133" y="11"/>
                      </a:lnTo>
                      <a:lnTo>
                        <a:pt x="133" y="8"/>
                      </a:lnTo>
                      <a:lnTo>
                        <a:pt x="131" y="6"/>
                      </a:lnTo>
                      <a:lnTo>
                        <a:pt x="128" y="3"/>
                      </a:lnTo>
                      <a:lnTo>
                        <a:pt x="125" y="1"/>
                      </a:lnTo>
                      <a:lnTo>
                        <a:pt x="121" y="0"/>
                      </a:lnTo>
                      <a:lnTo>
                        <a:pt x="118" y="0"/>
                      </a:lnTo>
                      <a:lnTo>
                        <a:pt x="116" y="0"/>
                      </a:lnTo>
                      <a:lnTo>
                        <a:pt x="110" y="2"/>
                      </a:lnTo>
                      <a:lnTo>
                        <a:pt x="104" y="5"/>
                      </a:lnTo>
                      <a:lnTo>
                        <a:pt x="88" y="13"/>
                      </a:lnTo>
                      <a:lnTo>
                        <a:pt x="79" y="17"/>
                      </a:lnTo>
                      <a:lnTo>
                        <a:pt x="70" y="20"/>
                      </a:lnTo>
                      <a:lnTo>
                        <a:pt x="66" y="22"/>
                      </a:lnTo>
                      <a:lnTo>
                        <a:pt x="62" y="23"/>
                      </a:lnTo>
                      <a:lnTo>
                        <a:pt x="53" y="25"/>
                      </a:lnTo>
                      <a:lnTo>
                        <a:pt x="46" y="26"/>
                      </a:lnTo>
                      <a:lnTo>
                        <a:pt x="39" y="26"/>
                      </a:lnTo>
                      <a:lnTo>
                        <a:pt x="32" y="26"/>
                      </a:lnTo>
                      <a:lnTo>
                        <a:pt x="27" y="26"/>
                      </a:lnTo>
                      <a:lnTo>
                        <a:pt x="22" y="25"/>
                      </a:lnTo>
                      <a:lnTo>
                        <a:pt x="17" y="23"/>
                      </a:lnTo>
                      <a:lnTo>
                        <a:pt x="8" y="20"/>
                      </a:lnTo>
                      <a:lnTo>
                        <a:pt x="4" y="19"/>
                      </a:lnTo>
                      <a:lnTo>
                        <a:pt x="2" y="18"/>
                      </a:lnTo>
                      <a:lnTo>
                        <a:pt x="1" y="19"/>
                      </a:lnTo>
                      <a:lnTo>
                        <a:pt x="0" y="19"/>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2" name="Freeform 102"/>
                <p:cNvSpPr/>
                <p:nvPr/>
              </p:nvSpPr>
              <p:spPr bwMode="auto">
                <a:xfrm>
                  <a:off x="893" y="1628"/>
                  <a:ext cx="267" cy="91"/>
                </a:xfrm>
                <a:custGeom>
                  <a:avLst/>
                  <a:gdLst>
                    <a:gd name="T0" fmla="*/ 3 w 267"/>
                    <a:gd name="T1" fmla="*/ 24 h 91"/>
                    <a:gd name="T2" fmla="*/ 18 w 267"/>
                    <a:gd name="T3" fmla="*/ 29 h 91"/>
                    <a:gd name="T4" fmla="*/ 49 w 267"/>
                    <a:gd name="T5" fmla="*/ 35 h 91"/>
                    <a:gd name="T6" fmla="*/ 72 w 267"/>
                    <a:gd name="T7" fmla="*/ 30 h 91"/>
                    <a:gd name="T8" fmla="*/ 112 w 267"/>
                    <a:gd name="T9" fmla="*/ 13 h 91"/>
                    <a:gd name="T10" fmla="*/ 120 w 267"/>
                    <a:gd name="T11" fmla="*/ 12 h 91"/>
                    <a:gd name="T12" fmla="*/ 122 w 267"/>
                    <a:gd name="T13" fmla="*/ 22 h 91"/>
                    <a:gd name="T14" fmla="*/ 124 w 267"/>
                    <a:gd name="T15" fmla="*/ 61 h 91"/>
                    <a:gd name="T16" fmla="*/ 127 w 267"/>
                    <a:gd name="T17" fmla="*/ 69 h 91"/>
                    <a:gd name="T18" fmla="*/ 131 w 267"/>
                    <a:gd name="T19" fmla="*/ 69 h 91"/>
                    <a:gd name="T20" fmla="*/ 140 w 267"/>
                    <a:gd name="T21" fmla="*/ 64 h 91"/>
                    <a:gd name="T22" fmla="*/ 160 w 267"/>
                    <a:gd name="T23" fmla="*/ 42 h 91"/>
                    <a:gd name="T24" fmla="*/ 174 w 267"/>
                    <a:gd name="T25" fmla="*/ 30 h 91"/>
                    <a:gd name="T26" fmla="*/ 178 w 267"/>
                    <a:gd name="T27" fmla="*/ 31 h 91"/>
                    <a:gd name="T28" fmla="*/ 180 w 267"/>
                    <a:gd name="T29" fmla="*/ 45 h 91"/>
                    <a:gd name="T30" fmla="*/ 182 w 267"/>
                    <a:gd name="T31" fmla="*/ 69 h 91"/>
                    <a:gd name="T32" fmla="*/ 184 w 267"/>
                    <a:gd name="T33" fmla="*/ 75 h 91"/>
                    <a:gd name="T34" fmla="*/ 187 w 267"/>
                    <a:gd name="T35" fmla="*/ 76 h 91"/>
                    <a:gd name="T36" fmla="*/ 194 w 267"/>
                    <a:gd name="T37" fmla="*/ 69 h 91"/>
                    <a:gd name="T38" fmla="*/ 203 w 267"/>
                    <a:gd name="T39" fmla="*/ 52 h 91"/>
                    <a:gd name="T40" fmla="*/ 214 w 267"/>
                    <a:gd name="T41" fmla="*/ 31 h 91"/>
                    <a:gd name="T42" fmla="*/ 220 w 267"/>
                    <a:gd name="T43" fmla="*/ 27 h 91"/>
                    <a:gd name="T44" fmla="*/ 226 w 267"/>
                    <a:gd name="T45" fmla="*/ 35 h 91"/>
                    <a:gd name="T46" fmla="*/ 233 w 267"/>
                    <a:gd name="T47" fmla="*/ 60 h 91"/>
                    <a:gd name="T48" fmla="*/ 239 w 267"/>
                    <a:gd name="T49" fmla="*/ 81 h 91"/>
                    <a:gd name="T50" fmla="*/ 245 w 267"/>
                    <a:gd name="T51" fmla="*/ 90 h 91"/>
                    <a:gd name="T52" fmla="*/ 251 w 267"/>
                    <a:gd name="T53" fmla="*/ 89 h 91"/>
                    <a:gd name="T54" fmla="*/ 256 w 267"/>
                    <a:gd name="T55" fmla="*/ 81 h 91"/>
                    <a:gd name="T56" fmla="*/ 263 w 267"/>
                    <a:gd name="T57" fmla="*/ 58 h 91"/>
                    <a:gd name="T58" fmla="*/ 267 w 267"/>
                    <a:gd name="T59" fmla="*/ 28 h 91"/>
                    <a:gd name="T60" fmla="*/ 265 w 267"/>
                    <a:gd name="T61" fmla="*/ 20 h 91"/>
                    <a:gd name="T62" fmla="*/ 258 w 267"/>
                    <a:gd name="T63" fmla="*/ 49 h 91"/>
                    <a:gd name="T64" fmla="*/ 253 w 267"/>
                    <a:gd name="T65" fmla="*/ 72 h 91"/>
                    <a:gd name="T66" fmla="*/ 249 w 267"/>
                    <a:gd name="T67" fmla="*/ 74 h 91"/>
                    <a:gd name="T68" fmla="*/ 244 w 267"/>
                    <a:gd name="T69" fmla="*/ 65 h 91"/>
                    <a:gd name="T70" fmla="*/ 231 w 267"/>
                    <a:gd name="T71" fmla="*/ 27 h 91"/>
                    <a:gd name="T72" fmla="*/ 226 w 267"/>
                    <a:gd name="T73" fmla="*/ 19 h 91"/>
                    <a:gd name="T74" fmla="*/ 220 w 267"/>
                    <a:gd name="T75" fmla="*/ 19 h 91"/>
                    <a:gd name="T76" fmla="*/ 210 w 267"/>
                    <a:gd name="T77" fmla="*/ 27 h 91"/>
                    <a:gd name="T78" fmla="*/ 194 w 267"/>
                    <a:gd name="T79" fmla="*/ 48 h 91"/>
                    <a:gd name="T80" fmla="*/ 190 w 267"/>
                    <a:gd name="T81" fmla="*/ 48 h 91"/>
                    <a:gd name="T82" fmla="*/ 183 w 267"/>
                    <a:gd name="T83" fmla="*/ 33 h 91"/>
                    <a:gd name="T84" fmla="*/ 175 w 267"/>
                    <a:gd name="T85" fmla="*/ 19 h 91"/>
                    <a:gd name="T86" fmla="*/ 169 w 267"/>
                    <a:gd name="T87" fmla="*/ 19 h 91"/>
                    <a:gd name="T88" fmla="*/ 162 w 267"/>
                    <a:gd name="T89" fmla="*/ 25 h 91"/>
                    <a:gd name="T90" fmla="*/ 146 w 267"/>
                    <a:gd name="T91" fmla="*/ 48 h 91"/>
                    <a:gd name="T92" fmla="*/ 137 w 267"/>
                    <a:gd name="T93" fmla="*/ 58 h 91"/>
                    <a:gd name="T94" fmla="*/ 131 w 267"/>
                    <a:gd name="T95" fmla="*/ 56 h 91"/>
                    <a:gd name="T96" fmla="*/ 129 w 267"/>
                    <a:gd name="T97" fmla="*/ 48 h 91"/>
                    <a:gd name="T98" fmla="*/ 132 w 267"/>
                    <a:gd name="T99" fmla="*/ 25 h 91"/>
                    <a:gd name="T100" fmla="*/ 133 w 267"/>
                    <a:gd name="T101" fmla="*/ 8 h 91"/>
                    <a:gd name="T102" fmla="*/ 125 w 267"/>
                    <a:gd name="T103" fmla="*/ 1 h 91"/>
                    <a:gd name="T104" fmla="*/ 116 w 267"/>
                    <a:gd name="T105" fmla="*/ 0 h 91"/>
                    <a:gd name="T106" fmla="*/ 88 w 267"/>
                    <a:gd name="T107" fmla="*/ 13 h 91"/>
                    <a:gd name="T108" fmla="*/ 66 w 267"/>
                    <a:gd name="T109" fmla="*/ 22 h 91"/>
                    <a:gd name="T110" fmla="*/ 46 w 267"/>
                    <a:gd name="T111" fmla="*/ 26 h 91"/>
                    <a:gd name="T112" fmla="*/ 27 w 267"/>
                    <a:gd name="T113" fmla="*/ 26 h 91"/>
                    <a:gd name="T114" fmla="*/ 8 w 267"/>
                    <a:gd name="T115" fmla="*/ 20 h 91"/>
                    <a:gd name="T116" fmla="*/ 1 w 267"/>
                    <a:gd name="T117" fmla="*/ 19 h 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 h="91">
                      <a:moveTo>
                        <a:pt x="0" y="21"/>
                      </a:moveTo>
                      <a:lnTo>
                        <a:pt x="1" y="23"/>
                      </a:lnTo>
                      <a:lnTo>
                        <a:pt x="3" y="24"/>
                      </a:lnTo>
                      <a:lnTo>
                        <a:pt x="6" y="26"/>
                      </a:lnTo>
                      <a:lnTo>
                        <a:pt x="9" y="27"/>
                      </a:lnTo>
                      <a:lnTo>
                        <a:pt x="18" y="29"/>
                      </a:lnTo>
                      <a:lnTo>
                        <a:pt x="28" y="31"/>
                      </a:lnTo>
                      <a:lnTo>
                        <a:pt x="38" y="34"/>
                      </a:lnTo>
                      <a:lnTo>
                        <a:pt x="49" y="35"/>
                      </a:lnTo>
                      <a:lnTo>
                        <a:pt x="58" y="34"/>
                      </a:lnTo>
                      <a:lnTo>
                        <a:pt x="65" y="33"/>
                      </a:lnTo>
                      <a:lnTo>
                        <a:pt x="72" y="30"/>
                      </a:lnTo>
                      <a:lnTo>
                        <a:pt x="80" y="27"/>
                      </a:lnTo>
                      <a:lnTo>
                        <a:pt x="97" y="19"/>
                      </a:lnTo>
                      <a:lnTo>
                        <a:pt x="112" y="13"/>
                      </a:lnTo>
                      <a:lnTo>
                        <a:pt x="117" y="11"/>
                      </a:lnTo>
                      <a:lnTo>
                        <a:pt x="119" y="11"/>
                      </a:lnTo>
                      <a:lnTo>
                        <a:pt x="120" y="12"/>
                      </a:lnTo>
                      <a:lnTo>
                        <a:pt x="121" y="13"/>
                      </a:lnTo>
                      <a:lnTo>
                        <a:pt x="122" y="15"/>
                      </a:lnTo>
                      <a:lnTo>
                        <a:pt x="122" y="22"/>
                      </a:lnTo>
                      <a:lnTo>
                        <a:pt x="123" y="42"/>
                      </a:lnTo>
                      <a:lnTo>
                        <a:pt x="123" y="53"/>
                      </a:lnTo>
                      <a:lnTo>
                        <a:pt x="124" y="61"/>
                      </a:lnTo>
                      <a:lnTo>
                        <a:pt x="125" y="65"/>
                      </a:lnTo>
                      <a:lnTo>
                        <a:pt x="126" y="68"/>
                      </a:lnTo>
                      <a:lnTo>
                        <a:pt x="127" y="69"/>
                      </a:lnTo>
                      <a:lnTo>
                        <a:pt x="128" y="70"/>
                      </a:lnTo>
                      <a:lnTo>
                        <a:pt x="129" y="70"/>
                      </a:lnTo>
                      <a:lnTo>
                        <a:pt x="131" y="69"/>
                      </a:lnTo>
                      <a:lnTo>
                        <a:pt x="134" y="68"/>
                      </a:lnTo>
                      <a:lnTo>
                        <a:pt x="137" y="66"/>
                      </a:lnTo>
                      <a:lnTo>
                        <a:pt x="140" y="64"/>
                      </a:lnTo>
                      <a:lnTo>
                        <a:pt x="146" y="57"/>
                      </a:lnTo>
                      <a:lnTo>
                        <a:pt x="153" y="50"/>
                      </a:lnTo>
                      <a:lnTo>
                        <a:pt x="160" y="42"/>
                      </a:lnTo>
                      <a:lnTo>
                        <a:pt x="166" y="36"/>
                      </a:lnTo>
                      <a:lnTo>
                        <a:pt x="171" y="31"/>
                      </a:lnTo>
                      <a:lnTo>
                        <a:pt x="174" y="30"/>
                      </a:lnTo>
                      <a:lnTo>
                        <a:pt x="175" y="29"/>
                      </a:lnTo>
                      <a:lnTo>
                        <a:pt x="177" y="30"/>
                      </a:lnTo>
                      <a:lnTo>
                        <a:pt x="178" y="31"/>
                      </a:lnTo>
                      <a:lnTo>
                        <a:pt x="179" y="35"/>
                      </a:lnTo>
                      <a:lnTo>
                        <a:pt x="179" y="38"/>
                      </a:lnTo>
                      <a:lnTo>
                        <a:pt x="180" y="45"/>
                      </a:lnTo>
                      <a:lnTo>
                        <a:pt x="181" y="53"/>
                      </a:lnTo>
                      <a:lnTo>
                        <a:pt x="181" y="62"/>
                      </a:lnTo>
                      <a:lnTo>
                        <a:pt x="182" y="69"/>
                      </a:lnTo>
                      <a:lnTo>
                        <a:pt x="183" y="72"/>
                      </a:lnTo>
                      <a:lnTo>
                        <a:pt x="184" y="74"/>
                      </a:lnTo>
                      <a:lnTo>
                        <a:pt x="184" y="75"/>
                      </a:lnTo>
                      <a:lnTo>
                        <a:pt x="185" y="76"/>
                      </a:lnTo>
                      <a:lnTo>
                        <a:pt x="186" y="76"/>
                      </a:lnTo>
                      <a:lnTo>
                        <a:pt x="187" y="76"/>
                      </a:lnTo>
                      <a:lnTo>
                        <a:pt x="188" y="76"/>
                      </a:lnTo>
                      <a:lnTo>
                        <a:pt x="190" y="75"/>
                      </a:lnTo>
                      <a:lnTo>
                        <a:pt x="194" y="69"/>
                      </a:lnTo>
                      <a:lnTo>
                        <a:pt x="197" y="65"/>
                      </a:lnTo>
                      <a:lnTo>
                        <a:pt x="199" y="61"/>
                      </a:lnTo>
                      <a:lnTo>
                        <a:pt x="203" y="52"/>
                      </a:lnTo>
                      <a:lnTo>
                        <a:pt x="208" y="43"/>
                      </a:lnTo>
                      <a:lnTo>
                        <a:pt x="212" y="35"/>
                      </a:lnTo>
                      <a:lnTo>
                        <a:pt x="214" y="31"/>
                      </a:lnTo>
                      <a:lnTo>
                        <a:pt x="216" y="29"/>
                      </a:lnTo>
                      <a:lnTo>
                        <a:pt x="218" y="27"/>
                      </a:lnTo>
                      <a:lnTo>
                        <a:pt x="220" y="27"/>
                      </a:lnTo>
                      <a:lnTo>
                        <a:pt x="222" y="28"/>
                      </a:lnTo>
                      <a:lnTo>
                        <a:pt x="224" y="30"/>
                      </a:lnTo>
                      <a:lnTo>
                        <a:pt x="226" y="35"/>
                      </a:lnTo>
                      <a:lnTo>
                        <a:pt x="227" y="39"/>
                      </a:lnTo>
                      <a:lnTo>
                        <a:pt x="230" y="48"/>
                      </a:lnTo>
                      <a:lnTo>
                        <a:pt x="233" y="60"/>
                      </a:lnTo>
                      <a:lnTo>
                        <a:pt x="236" y="71"/>
                      </a:lnTo>
                      <a:lnTo>
                        <a:pt x="238" y="76"/>
                      </a:lnTo>
                      <a:lnTo>
                        <a:pt x="239" y="81"/>
                      </a:lnTo>
                      <a:lnTo>
                        <a:pt x="241" y="84"/>
                      </a:lnTo>
                      <a:lnTo>
                        <a:pt x="243" y="88"/>
                      </a:lnTo>
                      <a:lnTo>
                        <a:pt x="245" y="90"/>
                      </a:lnTo>
                      <a:lnTo>
                        <a:pt x="247" y="91"/>
                      </a:lnTo>
                      <a:lnTo>
                        <a:pt x="249" y="90"/>
                      </a:lnTo>
                      <a:lnTo>
                        <a:pt x="251" y="89"/>
                      </a:lnTo>
                      <a:lnTo>
                        <a:pt x="253" y="87"/>
                      </a:lnTo>
                      <a:lnTo>
                        <a:pt x="254" y="84"/>
                      </a:lnTo>
                      <a:lnTo>
                        <a:pt x="256" y="81"/>
                      </a:lnTo>
                      <a:lnTo>
                        <a:pt x="258" y="77"/>
                      </a:lnTo>
                      <a:lnTo>
                        <a:pt x="261" y="68"/>
                      </a:lnTo>
                      <a:lnTo>
                        <a:pt x="263" y="58"/>
                      </a:lnTo>
                      <a:lnTo>
                        <a:pt x="265" y="47"/>
                      </a:lnTo>
                      <a:lnTo>
                        <a:pt x="266" y="38"/>
                      </a:lnTo>
                      <a:lnTo>
                        <a:pt x="267" y="28"/>
                      </a:lnTo>
                      <a:lnTo>
                        <a:pt x="266" y="22"/>
                      </a:lnTo>
                      <a:lnTo>
                        <a:pt x="266" y="20"/>
                      </a:lnTo>
                      <a:lnTo>
                        <a:pt x="265" y="20"/>
                      </a:lnTo>
                      <a:lnTo>
                        <a:pt x="264" y="23"/>
                      </a:lnTo>
                      <a:lnTo>
                        <a:pt x="261" y="35"/>
                      </a:lnTo>
                      <a:lnTo>
                        <a:pt x="258" y="49"/>
                      </a:lnTo>
                      <a:lnTo>
                        <a:pt x="255" y="60"/>
                      </a:lnTo>
                      <a:lnTo>
                        <a:pt x="254" y="69"/>
                      </a:lnTo>
                      <a:lnTo>
                        <a:pt x="253" y="72"/>
                      </a:lnTo>
                      <a:lnTo>
                        <a:pt x="252" y="74"/>
                      </a:lnTo>
                      <a:lnTo>
                        <a:pt x="251" y="75"/>
                      </a:lnTo>
                      <a:lnTo>
                        <a:pt x="249" y="74"/>
                      </a:lnTo>
                      <a:lnTo>
                        <a:pt x="248" y="73"/>
                      </a:lnTo>
                      <a:lnTo>
                        <a:pt x="246" y="71"/>
                      </a:lnTo>
                      <a:lnTo>
                        <a:pt x="244" y="65"/>
                      </a:lnTo>
                      <a:lnTo>
                        <a:pt x="238" y="47"/>
                      </a:lnTo>
                      <a:lnTo>
                        <a:pt x="235" y="37"/>
                      </a:lnTo>
                      <a:lnTo>
                        <a:pt x="231" y="27"/>
                      </a:lnTo>
                      <a:lnTo>
                        <a:pt x="230" y="24"/>
                      </a:lnTo>
                      <a:lnTo>
                        <a:pt x="228" y="21"/>
                      </a:lnTo>
                      <a:lnTo>
                        <a:pt x="226" y="19"/>
                      </a:lnTo>
                      <a:lnTo>
                        <a:pt x="224" y="18"/>
                      </a:lnTo>
                      <a:lnTo>
                        <a:pt x="222" y="18"/>
                      </a:lnTo>
                      <a:lnTo>
                        <a:pt x="220" y="19"/>
                      </a:lnTo>
                      <a:lnTo>
                        <a:pt x="217" y="20"/>
                      </a:lnTo>
                      <a:lnTo>
                        <a:pt x="215" y="22"/>
                      </a:lnTo>
                      <a:lnTo>
                        <a:pt x="210" y="27"/>
                      </a:lnTo>
                      <a:lnTo>
                        <a:pt x="206" y="34"/>
                      </a:lnTo>
                      <a:lnTo>
                        <a:pt x="197" y="45"/>
                      </a:lnTo>
                      <a:lnTo>
                        <a:pt x="194" y="48"/>
                      </a:lnTo>
                      <a:lnTo>
                        <a:pt x="192" y="49"/>
                      </a:lnTo>
                      <a:lnTo>
                        <a:pt x="191" y="49"/>
                      </a:lnTo>
                      <a:lnTo>
                        <a:pt x="190" y="48"/>
                      </a:lnTo>
                      <a:lnTo>
                        <a:pt x="189" y="47"/>
                      </a:lnTo>
                      <a:lnTo>
                        <a:pt x="186" y="43"/>
                      </a:lnTo>
                      <a:lnTo>
                        <a:pt x="183" y="33"/>
                      </a:lnTo>
                      <a:lnTo>
                        <a:pt x="180" y="27"/>
                      </a:lnTo>
                      <a:lnTo>
                        <a:pt x="178" y="23"/>
                      </a:lnTo>
                      <a:lnTo>
                        <a:pt x="175" y="19"/>
                      </a:lnTo>
                      <a:lnTo>
                        <a:pt x="173" y="19"/>
                      </a:lnTo>
                      <a:lnTo>
                        <a:pt x="171" y="18"/>
                      </a:lnTo>
                      <a:lnTo>
                        <a:pt x="169" y="19"/>
                      </a:lnTo>
                      <a:lnTo>
                        <a:pt x="167" y="20"/>
                      </a:lnTo>
                      <a:lnTo>
                        <a:pt x="164" y="22"/>
                      </a:lnTo>
                      <a:lnTo>
                        <a:pt x="162" y="25"/>
                      </a:lnTo>
                      <a:lnTo>
                        <a:pt x="157" y="33"/>
                      </a:lnTo>
                      <a:lnTo>
                        <a:pt x="152" y="41"/>
                      </a:lnTo>
                      <a:lnTo>
                        <a:pt x="146" y="48"/>
                      </a:lnTo>
                      <a:lnTo>
                        <a:pt x="141" y="54"/>
                      </a:lnTo>
                      <a:lnTo>
                        <a:pt x="139" y="56"/>
                      </a:lnTo>
                      <a:lnTo>
                        <a:pt x="137" y="58"/>
                      </a:lnTo>
                      <a:lnTo>
                        <a:pt x="134" y="58"/>
                      </a:lnTo>
                      <a:lnTo>
                        <a:pt x="132" y="58"/>
                      </a:lnTo>
                      <a:lnTo>
                        <a:pt x="131" y="56"/>
                      </a:lnTo>
                      <a:lnTo>
                        <a:pt x="129" y="54"/>
                      </a:lnTo>
                      <a:lnTo>
                        <a:pt x="129" y="51"/>
                      </a:lnTo>
                      <a:lnTo>
                        <a:pt x="129" y="48"/>
                      </a:lnTo>
                      <a:lnTo>
                        <a:pt x="129" y="41"/>
                      </a:lnTo>
                      <a:lnTo>
                        <a:pt x="131" y="34"/>
                      </a:lnTo>
                      <a:lnTo>
                        <a:pt x="132" y="25"/>
                      </a:lnTo>
                      <a:lnTo>
                        <a:pt x="133" y="17"/>
                      </a:lnTo>
                      <a:lnTo>
                        <a:pt x="133" y="11"/>
                      </a:lnTo>
                      <a:lnTo>
                        <a:pt x="133" y="8"/>
                      </a:lnTo>
                      <a:lnTo>
                        <a:pt x="131" y="6"/>
                      </a:lnTo>
                      <a:lnTo>
                        <a:pt x="128" y="3"/>
                      </a:lnTo>
                      <a:lnTo>
                        <a:pt x="125" y="1"/>
                      </a:lnTo>
                      <a:lnTo>
                        <a:pt x="121" y="0"/>
                      </a:lnTo>
                      <a:lnTo>
                        <a:pt x="118" y="0"/>
                      </a:lnTo>
                      <a:lnTo>
                        <a:pt x="116" y="0"/>
                      </a:lnTo>
                      <a:lnTo>
                        <a:pt x="110" y="2"/>
                      </a:lnTo>
                      <a:lnTo>
                        <a:pt x="104" y="5"/>
                      </a:lnTo>
                      <a:lnTo>
                        <a:pt x="88" y="13"/>
                      </a:lnTo>
                      <a:lnTo>
                        <a:pt x="79" y="17"/>
                      </a:lnTo>
                      <a:lnTo>
                        <a:pt x="70" y="20"/>
                      </a:lnTo>
                      <a:lnTo>
                        <a:pt x="66" y="22"/>
                      </a:lnTo>
                      <a:lnTo>
                        <a:pt x="62" y="23"/>
                      </a:lnTo>
                      <a:lnTo>
                        <a:pt x="53" y="25"/>
                      </a:lnTo>
                      <a:lnTo>
                        <a:pt x="46" y="26"/>
                      </a:lnTo>
                      <a:lnTo>
                        <a:pt x="39" y="26"/>
                      </a:lnTo>
                      <a:lnTo>
                        <a:pt x="32" y="26"/>
                      </a:lnTo>
                      <a:lnTo>
                        <a:pt x="27" y="26"/>
                      </a:lnTo>
                      <a:lnTo>
                        <a:pt x="22" y="25"/>
                      </a:lnTo>
                      <a:lnTo>
                        <a:pt x="17" y="23"/>
                      </a:lnTo>
                      <a:lnTo>
                        <a:pt x="8" y="20"/>
                      </a:lnTo>
                      <a:lnTo>
                        <a:pt x="4" y="19"/>
                      </a:lnTo>
                      <a:lnTo>
                        <a:pt x="2" y="18"/>
                      </a:lnTo>
                      <a:lnTo>
                        <a:pt x="1" y="19"/>
                      </a:lnTo>
                      <a:lnTo>
                        <a:pt x="0" y="19"/>
                      </a:lnTo>
                      <a:lnTo>
                        <a:pt x="0" y="2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3" name="Freeform 103"/>
                <p:cNvSpPr/>
                <p:nvPr/>
              </p:nvSpPr>
              <p:spPr bwMode="auto">
                <a:xfrm>
                  <a:off x="1024" y="1720"/>
                  <a:ext cx="310" cy="693"/>
                </a:xfrm>
                <a:custGeom>
                  <a:avLst/>
                  <a:gdLst>
                    <a:gd name="T0" fmla="*/ 15 w 310"/>
                    <a:gd name="T1" fmla="*/ 9 h 693"/>
                    <a:gd name="T2" fmla="*/ 9 w 310"/>
                    <a:gd name="T3" fmla="*/ 60 h 693"/>
                    <a:gd name="T4" fmla="*/ 14 w 310"/>
                    <a:gd name="T5" fmla="*/ 98 h 693"/>
                    <a:gd name="T6" fmla="*/ 34 w 310"/>
                    <a:gd name="T7" fmla="*/ 156 h 693"/>
                    <a:gd name="T8" fmla="*/ 65 w 310"/>
                    <a:gd name="T9" fmla="*/ 216 h 693"/>
                    <a:gd name="T10" fmla="*/ 84 w 310"/>
                    <a:gd name="T11" fmla="*/ 241 h 693"/>
                    <a:gd name="T12" fmla="*/ 117 w 310"/>
                    <a:gd name="T13" fmla="*/ 270 h 693"/>
                    <a:gd name="T14" fmla="*/ 149 w 310"/>
                    <a:gd name="T15" fmla="*/ 288 h 693"/>
                    <a:gd name="T16" fmla="*/ 169 w 310"/>
                    <a:gd name="T17" fmla="*/ 302 h 693"/>
                    <a:gd name="T18" fmla="*/ 173 w 310"/>
                    <a:gd name="T19" fmla="*/ 329 h 693"/>
                    <a:gd name="T20" fmla="*/ 176 w 310"/>
                    <a:gd name="T21" fmla="*/ 392 h 693"/>
                    <a:gd name="T22" fmla="*/ 169 w 310"/>
                    <a:gd name="T23" fmla="*/ 432 h 693"/>
                    <a:gd name="T24" fmla="*/ 168 w 310"/>
                    <a:gd name="T25" fmla="*/ 465 h 693"/>
                    <a:gd name="T26" fmla="*/ 175 w 310"/>
                    <a:gd name="T27" fmla="*/ 513 h 693"/>
                    <a:gd name="T28" fmla="*/ 176 w 310"/>
                    <a:gd name="T29" fmla="*/ 547 h 693"/>
                    <a:gd name="T30" fmla="*/ 176 w 310"/>
                    <a:gd name="T31" fmla="*/ 585 h 693"/>
                    <a:gd name="T32" fmla="*/ 178 w 310"/>
                    <a:gd name="T33" fmla="*/ 606 h 693"/>
                    <a:gd name="T34" fmla="*/ 185 w 310"/>
                    <a:gd name="T35" fmla="*/ 618 h 693"/>
                    <a:gd name="T36" fmla="*/ 178 w 310"/>
                    <a:gd name="T37" fmla="*/ 628 h 693"/>
                    <a:gd name="T38" fmla="*/ 175 w 310"/>
                    <a:gd name="T39" fmla="*/ 640 h 693"/>
                    <a:gd name="T40" fmla="*/ 178 w 310"/>
                    <a:gd name="T41" fmla="*/ 653 h 693"/>
                    <a:gd name="T42" fmla="*/ 226 w 310"/>
                    <a:gd name="T43" fmla="*/ 653 h 693"/>
                    <a:gd name="T44" fmla="*/ 274 w 310"/>
                    <a:gd name="T45" fmla="*/ 657 h 693"/>
                    <a:gd name="T46" fmla="*/ 289 w 310"/>
                    <a:gd name="T47" fmla="*/ 657 h 693"/>
                    <a:gd name="T48" fmla="*/ 293 w 310"/>
                    <a:gd name="T49" fmla="*/ 653 h 693"/>
                    <a:gd name="T50" fmla="*/ 294 w 310"/>
                    <a:gd name="T51" fmla="*/ 635 h 693"/>
                    <a:gd name="T52" fmla="*/ 283 w 310"/>
                    <a:gd name="T53" fmla="*/ 627 h 693"/>
                    <a:gd name="T54" fmla="*/ 234 w 310"/>
                    <a:gd name="T55" fmla="*/ 619 h 693"/>
                    <a:gd name="T56" fmla="*/ 198 w 310"/>
                    <a:gd name="T57" fmla="*/ 616 h 693"/>
                    <a:gd name="T58" fmla="*/ 197 w 310"/>
                    <a:gd name="T59" fmla="*/ 613 h 693"/>
                    <a:gd name="T60" fmla="*/ 220 w 310"/>
                    <a:gd name="T61" fmla="*/ 612 h 693"/>
                    <a:gd name="T62" fmla="*/ 279 w 310"/>
                    <a:gd name="T63" fmla="*/ 614 h 693"/>
                    <a:gd name="T64" fmla="*/ 297 w 310"/>
                    <a:gd name="T65" fmla="*/ 619 h 693"/>
                    <a:gd name="T66" fmla="*/ 306 w 310"/>
                    <a:gd name="T67" fmla="*/ 628 h 693"/>
                    <a:gd name="T68" fmla="*/ 310 w 310"/>
                    <a:gd name="T69" fmla="*/ 654 h 693"/>
                    <a:gd name="T70" fmla="*/ 306 w 310"/>
                    <a:gd name="T71" fmla="*/ 673 h 693"/>
                    <a:gd name="T72" fmla="*/ 299 w 310"/>
                    <a:gd name="T73" fmla="*/ 676 h 693"/>
                    <a:gd name="T74" fmla="*/ 274 w 310"/>
                    <a:gd name="T75" fmla="*/ 667 h 693"/>
                    <a:gd name="T76" fmla="*/ 227 w 310"/>
                    <a:gd name="T77" fmla="*/ 662 h 693"/>
                    <a:gd name="T78" fmla="*/ 198 w 310"/>
                    <a:gd name="T79" fmla="*/ 667 h 693"/>
                    <a:gd name="T80" fmla="*/ 186 w 310"/>
                    <a:gd name="T81" fmla="*/ 676 h 693"/>
                    <a:gd name="T82" fmla="*/ 174 w 310"/>
                    <a:gd name="T83" fmla="*/ 691 h 693"/>
                    <a:gd name="T84" fmla="*/ 165 w 310"/>
                    <a:gd name="T85" fmla="*/ 692 h 693"/>
                    <a:gd name="T86" fmla="*/ 159 w 310"/>
                    <a:gd name="T87" fmla="*/ 680 h 693"/>
                    <a:gd name="T88" fmla="*/ 156 w 310"/>
                    <a:gd name="T89" fmla="*/ 647 h 693"/>
                    <a:gd name="T90" fmla="*/ 157 w 310"/>
                    <a:gd name="T91" fmla="*/ 624 h 693"/>
                    <a:gd name="T92" fmla="*/ 164 w 310"/>
                    <a:gd name="T93" fmla="*/ 594 h 693"/>
                    <a:gd name="T94" fmla="*/ 164 w 310"/>
                    <a:gd name="T95" fmla="*/ 557 h 693"/>
                    <a:gd name="T96" fmla="*/ 161 w 310"/>
                    <a:gd name="T97" fmla="*/ 530 h 693"/>
                    <a:gd name="T98" fmla="*/ 159 w 310"/>
                    <a:gd name="T99" fmla="*/ 507 h 693"/>
                    <a:gd name="T100" fmla="*/ 157 w 310"/>
                    <a:gd name="T101" fmla="*/ 484 h 693"/>
                    <a:gd name="T102" fmla="*/ 153 w 310"/>
                    <a:gd name="T103" fmla="*/ 453 h 693"/>
                    <a:gd name="T104" fmla="*/ 159 w 310"/>
                    <a:gd name="T105" fmla="*/ 411 h 693"/>
                    <a:gd name="T106" fmla="*/ 165 w 310"/>
                    <a:gd name="T107" fmla="*/ 371 h 693"/>
                    <a:gd name="T108" fmla="*/ 159 w 310"/>
                    <a:gd name="T109" fmla="*/ 321 h 693"/>
                    <a:gd name="T110" fmla="*/ 149 w 310"/>
                    <a:gd name="T111" fmla="*/ 307 h 693"/>
                    <a:gd name="T112" fmla="*/ 108 w 310"/>
                    <a:gd name="T113" fmla="*/ 284 h 693"/>
                    <a:gd name="T114" fmla="*/ 86 w 310"/>
                    <a:gd name="T115" fmla="*/ 263 h 693"/>
                    <a:gd name="T116" fmla="*/ 50 w 310"/>
                    <a:gd name="T117" fmla="*/ 212 h 693"/>
                    <a:gd name="T118" fmla="*/ 16 w 310"/>
                    <a:gd name="T119" fmla="*/ 139 h 693"/>
                    <a:gd name="T120" fmla="*/ 0 w 310"/>
                    <a:gd name="T121" fmla="*/ 81 h 693"/>
                    <a:gd name="T122" fmla="*/ 1 w 310"/>
                    <a:gd name="T123" fmla="*/ 41 h 693"/>
                    <a:gd name="T124" fmla="*/ 8 w 310"/>
                    <a:gd name="T125" fmla="*/ 8 h 6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0" h="693">
                      <a:moveTo>
                        <a:pt x="14" y="0"/>
                      </a:moveTo>
                      <a:lnTo>
                        <a:pt x="15" y="0"/>
                      </a:lnTo>
                      <a:lnTo>
                        <a:pt x="15" y="2"/>
                      </a:lnTo>
                      <a:lnTo>
                        <a:pt x="15" y="9"/>
                      </a:lnTo>
                      <a:lnTo>
                        <a:pt x="13" y="20"/>
                      </a:lnTo>
                      <a:lnTo>
                        <a:pt x="11" y="34"/>
                      </a:lnTo>
                      <a:lnTo>
                        <a:pt x="10" y="51"/>
                      </a:lnTo>
                      <a:lnTo>
                        <a:pt x="9" y="60"/>
                      </a:lnTo>
                      <a:lnTo>
                        <a:pt x="10" y="70"/>
                      </a:lnTo>
                      <a:lnTo>
                        <a:pt x="11" y="81"/>
                      </a:lnTo>
                      <a:lnTo>
                        <a:pt x="13" y="92"/>
                      </a:lnTo>
                      <a:lnTo>
                        <a:pt x="14" y="98"/>
                      </a:lnTo>
                      <a:lnTo>
                        <a:pt x="15" y="103"/>
                      </a:lnTo>
                      <a:lnTo>
                        <a:pt x="19" y="115"/>
                      </a:lnTo>
                      <a:lnTo>
                        <a:pt x="27" y="137"/>
                      </a:lnTo>
                      <a:lnTo>
                        <a:pt x="34" y="156"/>
                      </a:lnTo>
                      <a:lnTo>
                        <a:pt x="41" y="171"/>
                      </a:lnTo>
                      <a:lnTo>
                        <a:pt x="48" y="184"/>
                      </a:lnTo>
                      <a:lnTo>
                        <a:pt x="58" y="203"/>
                      </a:lnTo>
                      <a:lnTo>
                        <a:pt x="65" y="216"/>
                      </a:lnTo>
                      <a:lnTo>
                        <a:pt x="67" y="219"/>
                      </a:lnTo>
                      <a:lnTo>
                        <a:pt x="69" y="223"/>
                      </a:lnTo>
                      <a:lnTo>
                        <a:pt x="76" y="231"/>
                      </a:lnTo>
                      <a:lnTo>
                        <a:pt x="84" y="241"/>
                      </a:lnTo>
                      <a:lnTo>
                        <a:pt x="95" y="251"/>
                      </a:lnTo>
                      <a:lnTo>
                        <a:pt x="106" y="261"/>
                      </a:lnTo>
                      <a:lnTo>
                        <a:pt x="112" y="265"/>
                      </a:lnTo>
                      <a:lnTo>
                        <a:pt x="117" y="270"/>
                      </a:lnTo>
                      <a:lnTo>
                        <a:pt x="129" y="278"/>
                      </a:lnTo>
                      <a:lnTo>
                        <a:pt x="135" y="281"/>
                      </a:lnTo>
                      <a:lnTo>
                        <a:pt x="140" y="284"/>
                      </a:lnTo>
                      <a:lnTo>
                        <a:pt x="149" y="288"/>
                      </a:lnTo>
                      <a:lnTo>
                        <a:pt x="156" y="292"/>
                      </a:lnTo>
                      <a:lnTo>
                        <a:pt x="162" y="296"/>
                      </a:lnTo>
                      <a:lnTo>
                        <a:pt x="166" y="299"/>
                      </a:lnTo>
                      <a:lnTo>
                        <a:pt x="169" y="302"/>
                      </a:lnTo>
                      <a:lnTo>
                        <a:pt x="171" y="306"/>
                      </a:lnTo>
                      <a:lnTo>
                        <a:pt x="172" y="309"/>
                      </a:lnTo>
                      <a:lnTo>
                        <a:pt x="172" y="313"/>
                      </a:lnTo>
                      <a:lnTo>
                        <a:pt x="173" y="329"/>
                      </a:lnTo>
                      <a:lnTo>
                        <a:pt x="176" y="353"/>
                      </a:lnTo>
                      <a:lnTo>
                        <a:pt x="176" y="367"/>
                      </a:lnTo>
                      <a:lnTo>
                        <a:pt x="177" y="380"/>
                      </a:lnTo>
                      <a:lnTo>
                        <a:pt x="176" y="392"/>
                      </a:lnTo>
                      <a:lnTo>
                        <a:pt x="176" y="397"/>
                      </a:lnTo>
                      <a:lnTo>
                        <a:pt x="175" y="401"/>
                      </a:lnTo>
                      <a:lnTo>
                        <a:pt x="172" y="417"/>
                      </a:lnTo>
                      <a:lnTo>
                        <a:pt x="169" y="432"/>
                      </a:lnTo>
                      <a:lnTo>
                        <a:pt x="168" y="440"/>
                      </a:lnTo>
                      <a:lnTo>
                        <a:pt x="167" y="448"/>
                      </a:lnTo>
                      <a:lnTo>
                        <a:pt x="167" y="456"/>
                      </a:lnTo>
                      <a:lnTo>
                        <a:pt x="168" y="465"/>
                      </a:lnTo>
                      <a:lnTo>
                        <a:pt x="169" y="474"/>
                      </a:lnTo>
                      <a:lnTo>
                        <a:pt x="170" y="482"/>
                      </a:lnTo>
                      <a:lnTo>
                        <a:pt x="173" y="498"/>
                      </a:lnTo>
                      <a:lnTo>
                        <a:pt x="175" y="513"/>
                      </a:lnTo>
                      <a:lnTo>
                        <a:pt x="175" y="519"/>
                      </a:lnTo>
                      <a:lnTo>
                        <a:pt x="175" y="526"/>
                      </a:lnTo>
                      <a:lnTo>
                        <a:pt x="175" y="537"/>
                      </a:lnTo>
                      <a:lnTo>
                        <a:pt x="176" y="547"/>
                      </a:lnTo>
                      <a:lnTo>
                        <a:pt x="177" y="554"/>
                      </a:lnTo>
                      <a:lnTo>
                        <a:pt x="177" y="561"/>
                      </a:lnTo>
                      <a:lnTo>
                        <a:pt x="177" y="570"/>
                      </a:lnTo>
                      <a:lnTo>
                        <a:pt x="176" y="585"/>
                      </a:lnTo>
                      <a:lnTo>
                        <a:pt x="176" y="592"/>
                      </a:lnTo>
                      <a:lnTo>
                        <a:pt x="176" y="599"/>
                      </a:lnTo>
                      <a:lnTo>
                        <a:pt x="177" y="604"/>
                      </a:lnTo>
                      <a:lnTo>
                        <a:pt x="178" y="606"/>
                      </a:lnTo>
                      <a:lnTo>
                        <a:pt x="179" y="607"/>
                      </a:lnTo>
                      <a:lnTo>
                        <a:pt x="182" y="611"/>
                      </a:lnTo>
                      <a:lnTo>
                        <a:pt x="184" y="614"/>
                      </a:lnTo>
                      <a:lnTo>
                        <a:pt x="185" y="618"/>
                      </a:lnTo>
                      <a:lnTo>
                        <a:pt x="184" y="619"/>
                      </a:lnTo>
                      <a:lnTo>
                        <a:pt x="183" y="621"/>
                      </a:lnTo>
                      <a:lnTo>
                        <a:pt x="180" y="625"/>
                      </a:lnTo>
                      <a:lnTo>
                        <a:pt x="178" y="628"/>
                      </a:lnTo>
                      <a:lnTo>
                        <a:pt x="177" y="630"/>
                      </a:lnTo>
                      <a:lnTo>
                        <a:pt x="175" y="633"/>
                      </a:lnTo>
                      <a:lnTo>
                        <a:pt x="175" y="637"/>
                      </a:lnTo>
                      <a:lnTo>
                        <a:pt x="175" y="640"/>
                      </a:lnTo>
                      <a:lnTo>
                        <a:pt x="175" y="643"/>
                      </a:lnTo>
                      <a:lnTo>
                        <a:pt x="176" y="649"/>
                      </a:lnTo>
                      <a:lnTo>
                        <a:pt x="177" y="652"/>
                      </a:lnTo>
                      <a:lnTo>
                        <a:pt x="178" y="653"/>
                      </a:lnTo>
                      <a:lnTo>
                        <a:pt x="180" y="654"/>
                      </a:lnTo>
                      <a:lnTo>
                        <a:pt x="185" y="654"/>
                      </a:lnTo>
                      <a:lnTo>
                        <a:pt x="203" y="654"/>
                      </a:lnTo>
                      <a:lnTo>
                        <a:pt x="226" y="653"/>
                      </a:lnTo>
                      <a:lnTo>
                        <a:pt x="246" y="654"/>
                      </a:lnTo>
                      <a:lnTo>
                        <a:pt x="256" y="654"/>
                      </a:lnTo>
                      <a:lnTo>
                        <a:pt x="264" y="655"/>
                      </a:lnTo>
                      <a:lnTo>
                        <a:pt x="274" y="657"/>
                      </a:lnTo>
                      <a:lnTo>
                        <a:pt x="279" y="658"/>
                      </a:lnTo>
                      <a:lnTo>
                        <a:pt x="283" y="658"/>
                      </a:lnTo>
                      <a:lnTo>
                        <a:pt x="287" y="658"/>
                      </a:lnTo>
                      <a:lnTo>
                        <a:pt x="289" y="657"/>
                      </a:lnTo>
                      <a:lnTo>
                        <a:pt x="290" y="657"/>
                      </a:lnTo>
                      <a:lnTo>
                        <a:pt x="291" y="656"/>
                      </a:lnTo>
                      <a:lnTo>
                        <a:pt x="292" y="654"/>
                      </a:lnTo>
                      <a:lnTo>
                        <a:pt x="293" y="653"/>
                      </a:lnTo>
                      <a:lnTo>
                        <a:pt x="293" y="651"/>
                      </a:lnTo>
                      <a:lnTo>
                        <a:pt x="294" y="644"/>
                      </a:lnTo>
                      <a:lnTo>
                        <a:pt x="294" y="638"/>
                      </a:lnTo>
                      <a:lnTo>
                        <a:pt x="294" y="635"/>
                      </a:lnTo>
                      <a:lnTo>
                        <a:pt x="294" y="633"/>
                      </a:lnTo>
                      <a:lnTo>
                        <a:pt x="293" y="631"/>
                      </a:lnTo>
                      <a:lnTo>
                        <a:pt x="291" y="630"/>
                      </a:lnTo>
                      <a:lnTo>
                        <a:pt x="283" y="627"/>
                      </a:lnTo>
                      <a:lnTo>
                        <a:pt x="271" y="624"/>
                      </a:lnTo>
                      <a:lnTo>
                        <a:pt x="258" y="622"/>
                      </a:lnTo>
                      <a:lnTo>
                        <a:pt x="247" y="620"/>
                      </a:lnTo>
                      <a:lnTo>
                        <a:pt x="234" y="619"/>
                      </a:lnTo>
                      <a:lnTo>
                        <a:pt x="217" y="619"/>
                      </a:lnTo>
                      <a:lnTo>
                        <a:pt x="209" y="618"/>
                      </a:lnTo>
                      <a:lnTo>
                        <a:pt x="203" y="617"/>
                      </a:lnTo>
                      <a:lnTo>
                        <a:pt x="198" y="616"/>
                      </a:lnTo>
                      <a:lnTo>
                        <a:pt x="197" y="615"/>
                      </a:lnTo>
                      <a:lnTo>
                        <a:pt x="196" y="615"/>
                      </a:lnTo>
                      <a:lnTo>
                        <a:pt x="196" y="614"/>
                      </a:lnTo>
                      <a:lnTo>
                        <a:pt x="197" y="613"/>
                      </a:lnTo>
                      <a:lnTo>
                        <a:pt x="199" y="612"/>
                      </a:lnTo>
                      <a:lnTo>
                        <a:pt x="203" y="612"/>
                      </a:lnTo>
                      <a:lnTo>
                        <a:pt x="207" y="612"/>
                      </a:lnTo>
                      <a:lnTo>
                        <a:pt x="220" y="612"/>
                      </a:lnTo>
                      <a:lnTo>
                        <a:pt x="235" y="612"/>
                      </a:lnTo>
                      <a:lnTo>
                        <a:pt x="250" y="612"/>
                      </a:lnTo>
                      <a:lnTo>
                        <a:pt x="266" y="613"/>
                      </a:lnTo>
                      <a:lnTo>
                        <a:pt x="279" y="614"/>
                      </a:lnTo>
                      <a:lnTo>
                        <a:pt x="285" y="615"/>
                      </a:lnTo>
                      <a:lnTo>
                        <a:pt x="290" y="616"/>
                      </a:lnTo>
                      <a:lnTo>
                        <a:pt x="293" y="617"/>
                      </a:lnTo>
                      <a:lnTo>
                        <a:pt x="297" y="619"/>
                      </a:lnTo>
                      <a:lnTo>
                        <a:pt x="300" y="621"/>
                      </a:lnTo>
                      <a:lnTo>
                        <a:pt x="302" y="623"/>
                      </a:lnTo>
                      <a:lnTo>
                        <a:pt x="304" y="625"/>
                      </a:lnTo>
                      <a:lnTo>
                        <a:pt x="306" y="628"/>
                      </a:lnTo>
                      <a:lnTo>
                        <a:pt x="307" y="631"/>
                      </a:lnTo>
                      <a:lnTo>
                        <a:pt x="307" y="634"/>
                      </a:lnTo>
                      <a:lnTo>
                        <a:pt x="308" y="643"/>
                      </a:lnTo>
                      <a:lnTo>
                        <a:pt x="310" y="654"/>
                      </a:lnTo>
                      <a:lnTo>
                        <a:pt x="310" y="660"/>
                      </a:lnTo>
                      <a:lnTo>
                        <a:pt x="310" y="665"/>
                      </a:lnTo>
                      <a:lnTo>
                        <a:pt x="309" y="670"/>
                      </a:lnTo>
                      <a:lnTo>
                        <a:pt x="306" y="673"/>
                      </a:lnTo>
                      <a:lnTo>
                        <a:pt x="305" y="674"/>
                      </a:lnTo>
                      <a:lnTo>
                        <a:pt x="303" y="675"/>
                      </a:lnTo>
                      <a:lnTo>
                        <a:pt x="301" y="675"/>
                      </a:lnTo>
                      <a:lnTo>
                        <a:pt x="299" y="676"/>
                      </a:lnTo>
                      <a:lnTo>
                        <a:pt x="295" y="675"/>
                      </a:lnTo>
                      <a:lnTo>
                        <a:pt x="290" y="674"/>
                      </a:lnTo>
                      <a:lnTo>
                        <a:pt x="282" y="670"/>
                      </a:lnTo>
                      <a:lnTo>
                        <a:pt x="274" y="667"/>
                      </a:lnTo>
                      <a:lnTo>
                        <a:pt x="262" y="665"/>
                      </a:lnTo>
                      <a:lnTo>
                        <a:pt x="245" y="663"/>
                      </a:lnTo>
                      <a:lnTo>
                        <a:pt x="236" y="663"/>
                      </a:lnTo>
                      <a:lnTo>
                        <a:pt x="227" y="662"/>
                      </a:lnTo>
                      <a:lnTo>
                        <a:pt x="220" y="662"/>
                      </a:lnTo>
                      <a:lnTo>
                        <a:pt x="214" y="663"/>
                      </a:lnTo>
                      <a:lnTo>
                        <a:pt x="205" y="664"/>
                      </a:lnTo>
                      <a:lnTo>
                        <a:pt x="198" y="667"/>
                      </a:lnTo>
                      <a:lnTo>
                        <a:pt x="195" y="668"/>
                      </a:lnTo>
                      <a:lnTo>
                        <a:pt x="191" y="670"/>
                      </a:lnTo>
                      <a:lnTo>
                        <a:pt x="189" y="673"/>
                      </a:lnTo>
                      <a:lnTo>
                        <a:pt x="186" y="676"/>
                      </a:lnTo>
                      <a:lnTo>
                        <a:pt x="181" y="683"/>
                      </a:lnTo>
                      <a:lnTo>
                        <a:pt x="179" y="686"/>
                      </a:lnTo>
                      <a:lnTo>
                        <a:pt x="177" y="689"/>
                      </a:lnTo>
                      <a:lnTo>
                        <a:pt x="174" y="691"/>
                      </a:lnTo>
                      <a:lnTo>
                        <a:pt x="172" y="693"/>
                      </a:lnTo>
                      <a:lnTo>
                        <a:pt x="169" y="693"/>
                      </a:lnTo>
                      <a:lnTo>
                        <a:pt x="166" y="693"/>
                      </a:lnTo>
                      <a:lnTo>
                        <a:pt x="165" y="692"/>
                      </a:lnTo>
                      <a:lnTo>
                        <a:pt x="164" y="691"/>
                      </a:lnTo>
                      <a:lnTo>
                        <a:pt x="162" y="688"/>
                      </a:lnTo>
                      <a:lnTo>
                        <a:pt x="160" y="685"/>
                      </a:lnTo>
                      <a:lnTo>
                        <a:pt x="159" y="680"/>
                      </a:lnTo>
                      <a:lnTo>
                        <a:pt x="158" y="671"/>
                      </a:lnTo>
                      <a:lnTo>
                        <a:pt x="158" y="663"/>
                      </a:lnTo>
                      <a:lnTo>
                        <a:pt x="157" y="653"/>
                      </a:lnTo>
                      <a:lnTo>
                        <a:pt x="156" y="647"/>
                      </a:lnTo>
                      <a:lnTo>
                        <a:pt x="156" y="640"/>
                      </a:lnTo>
                      <a:lnTo>
                        <a:pt x="156" y="634"/>
                      </a:lnTo>
                      <a:lnTo>
                        <a:pt x="156" y="628"/>
                      </a:lnTo>
                      <a:lnTo>
                        <a:pt x="157" y="624"/>
                      </a:lnTo>
                      <a:lnTo>
                        <a:pt x="159" y="621"/>
                      </a:lnTo>
                      <a:lnTo>
                        <a:pt x="168" y="614"/>
                      </a:lnTo>
                      <a:lnTo>
                        <a:pt x="165" y="604"/>
                      </a:lnTo>
                      <a:lnTo>
                        <a:pt x="164" y="594"/>
                      </a:lnTo>
                      <a:lnTo>
                        <a:pt x="163" y="588"/>
                      </a:lnTo>
                      <a:lnTo>
                        <a:pt x="163" y="583"/>
                      </a:lnTo>
                      <a:lnTo>
                        <a:pt x="164" y="571"/>
                      </a:lnTo>
                      <a:lnTo>
                        <a:pt x="164" y="557"/>
                      </a:lnTo>
                      <a:lnTo>
                        <a:pt x="164" y="550"/>
                      </a:lnTo>
                      <a:lnTo>
                        <a:pt x="164" y="543"/>
                      </a:lnTo>
                      <a:lnTo>
                        <a:pt x="163" y="536"/>
                      </a:lnTo>
                      <a:lnTo>
                        <a:pt x="161" y="530"/>
                      </a:lnTo>
                      <a:lnTo>
                        <a:pt x="159" y="524"/>
                      </a:lnTo>
                      <a:lnTo>
                        <a:pt x="159" y="518"/>
                      </a:lnTo>
                      <a:lnTo>
                        <a:pt x="159" y="513"/>
                      </a:lnTo>
                      <a:lnTo>
                        <a:pt x="159" y="507"/>
                      </a:lnTo>
                      <a:lnTo>
                        <a:pt x="159" y="501"/>
                      </a:lnTo>
                      <a:lnTo>
                        <a:pt x="159" y="495"/>
                      </a:lnTo>
                      <a:lnTo>
                        <a:pt x="158" y="490"/>
                      </a:lnTo>
                      <a:lnTo>
                        <a:pt x="157" y="484"/>
                      </a:lnTo>
                      <a:lnTo>
                        <a:pt x="155" y="477"/>
                      </a:lnTo>
                      <a:lnTo>
                        <a:pt x="153" y="470"/>
                      </a:lnTo>
                      <a:lnTo>
                        <a:pt x="153" y="462"/>
                      </a:lnTo>
                      <a:lnTo>
                        <a:pt x="153" y="453"/>
                      </a:lnTo>
                      <a:lnTo>
                        <a:pt x="154" y="444"/>
                      </a:lnTo>
                      <a:lnTo>
                        <a:pt x="154" y="436"/>
                      </a:lnTo>
                      <a:lnTo>
                        <a:pt x="157" y="423"/>
                      </a:lnTo>
                      <a:lnTo>
                        <a:pt x="159" y="411"/>
                      </a:lnTo>
                      <a:lnTo>
                        <a:pt x="162" y="396"/>
                      </a:lnTo>
                      <a:lnTo>
                        <a:pt x="164" y="388"/>
                      </a:lnTo>
                      <a:lnTo>
                        <a:pt x="164" y="380"/>
                      </a:lnTo>
                      <a:lnTo>
                        <a:pt x="165" y="371"/>
                      </a:lnTo>
                      <a:lnTo>
                        <a:pt x="164" y="363"/>
                      </a:lnTo>
                      <a:lnTo>
                        <a:pt x="162" y="339"/>
                      </a:lnTo>
                      <a:lnTo>
                        <a:pt x="161" y="331"/>
                      </a:lnTo>
                      <a:lnTo>
                        <a:pt x="159" y="321"/>
                      </a:lnTo>
                      <a:lnTo>
                        <a:pt x="158" y="318"/>
                      </a:lnTo>
                      <a:lnTo>
                        <a:pt x="157" y="316"/>
                      </a:lnTo>
                      <a:lnTo>
                        <a:pt x="153" y="311"/>
                      </a:lnTo>
                      <a:lnTo>
                        <a:pt x="149" y="307"/>
                      </a:lnTo>
                      <a:lnTo>
                        <a:pt x="143" y="303"/>
                      </a:lnTo>
                      <a:lnTo>
                        <a:pt x="129" y="296"/>
                      </a:lnTo>
                      <a:lnTo>
                        <a:pt x="113" y="287"/>
                      </a:lnTo>
                      <a:lnTo>
                        <a:pt x="108" y="284"/>
                      </a:lnTo>
                      <a:lnTo>
                        <a:pt x="103" y="280"/>
                      </a:lnTo>
                      <a:lnTo>
                        <a:pt x="98" y="275"/>
                      </a:lnTo>
                      <a:lnTo>
                        <a:pt x="92" y="269"/>
                      </a:lnTo>
                      <a:lnTo>
                        <a:pt x="86" y="263"/>
                      </a:lnTo>
                      <a:lnTo>
                        <a:pt x="81" y="256"/>
                      </a:lnTo>
                      <a:lnTo>
                        <a:pt x="70" y="242"/>
                      </a:lnTo>
                      <a:lnTo>
                        <a:pt x="59" y="227"/>
                      </a:lnTo>
                      <a:lnTo>
                        <a:pt x="50" y="212"/>
                      </a:lnTo>
                      <a:lnTo>
                        <a:pt x="42" y="199"/>
                      </a:lnTo>
                      <a:lnTo>
                        <a:pt x="37" y="188"/>
                      </a:lnTo>
                      <a:lnTo>
                        <a:pt x="27" y="166"/>
                      </a:lnTo>
                      <a:lnTo>
                        <a:pt x="16" y="139"/>
                      </a:lnTo>
                      <a:lnTo>
                        <a:pt x="11" y="124"/>
                      </a:lnTo>
                      <a:lnTo>
                        <a:pt x="6" y="109"/>
                      </a:lnTo>
                      <a:lnTo>
                        <a:pt x="3" y="94"/>
                      </a:lnTo>
                      <a:lnTo>
                        <a:pt x="0" y="81"/>
                      </a:lnTo>
                      <a:lnTo>
                        <a:pt x="0" y="75"/>
                      </a:lnTo>
                      <a:lnTo>
                        <a:pt x="0" y="68"/>
                      </a:lnTo>
                      <a:lnTo>
                        <a:pt x="0" y="55"/>
                      </a:lnTo>
                      <a:lnTo>
                        <a:pt x="1" y="41"/>
                      </a:lnTo>
                      <a:lnTo>
                        <a:pt x="3" y="28"/>
                      </a:lnTo>
                      <a:lnTo>
                        <a:pt x="5" y="17"/>
                      </a:lnTo>
                      <a:lnTo>
                        <a:pt x="7" y="12"/>
                      </a:lnTo>
                      <a:lnTo>
                        <a:pt x="8" y="8"/>
                      </a:lnTo>
                      <a:lnTo>
                        <a:pt x="11" y="2"/>
                      </a:lnTo>
                      <a:lnTo>
                        <a:pt x="12"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4" name="Freeform 104"/>
                <p:cNvSpPr/>
                <p:nvPr/>
              </p:nvSpPr>
              <p:spPr bwMode="auto">
                <a:xfrm>
                  <a:off x="1024" y="1720"/>
                  <a:ext cx="310" cy="693"/>
                </a:xfrm>
                <a:custGeom>
                  <a:avLst/>
                  <a:gdLst>
                    <a:gd name="T0" fmla="*/ 14 w 310"/>
                    <a:gd name="T1" fmla="*/ 9 h 693"/>
                    <a:gd name="T2" fmla="*/ 10 w 310"/>
                    <a:gd name="T3" fmla="*/ 70 h 693"/>
                    <a:gd name="T4" fmla="*/ 27 w 310"/>
                    <a:gd name="T5" fmla="*/ 137 h 693"/>
                    <a:gd name="T6" fmla="*/ 65 w 310"/>
                    <a:gd name="T7" fmla="*/ 216 h 693"/>
                    <a:gd name="T8" fmla="*/ 94 w 310"/>
                    <a:gd name="T9" fmla="*/ 251 h 693"/>
                    <a:gd name="T10" fmla="*/ 156 w 310"/>
                    <a:gd name="T11" fmla="*/ 292 h 693"/>
                    <a:gd name="T12" fmla="*/ 172 w 310"/>
                    <a:gd name="T13" fmla="*/ 313 h 693"/>
                    <a:gd name="T14" fmla="*/ 175 w 310"/>
                    <a:gd name="T15" fmla="*/ 401 h 693"/>
                    <a:gd name="T16" fmla="*/ 167 w 310"/>
                    <a:gd name="T17" fmla="*/ 465 h 693"/>
                    <a:gd name="T18" fmla="*/ 176 w 310"/>
                    <a:gd name="T19" fmla="*/ 546 h 693"/>
                    <a:gd name="T20" fmla="*/ 176 w 310"/>
                    <a:gd name="T21" fmla="*/ 585 h 693"/>
                    <a:gd name="T22" fmla="*/ 184 w 310"/>
                    <a:gd name="T23" fmla="*/ 614 h 693"/>
                    <a:gd name="T24" fmla="*/ 179 w 310"/>
                    <a:gd name="T25" fmla="*/ 625 h 693"/>
                    <a:gd name="T26" fmla="*/ 175 w 310"/>
                    <a:gd name="T27" fmla="*/ 643 h 693"/>
                    <a:gd name="T28" fmla="*/ 185 w 310"/>
                    <a:gd name="T29" fmla="*/ 654 h 693"/>
                    <a:gd name="T30" fmla="*/ 264 w 310"/>
                    <a:gd name="T31" fmla="*/ 655 h 693"/>
                    <a:gd name="T32" fmla="*/ 290 w 310"/>
                    <a:gd name="T33" fmla="*/ 657 h 693"/>
                    <a:gd name="T34" fmla="*/ 294 w 310"/>
                    <a:gd name="T35" fmla="*/ 637 h 693"/>
                    <a:gd name="T36" fmla="*/ 283 w 310"/>
                    <a:gd name="T37" fmla="*/ 627 h 693"/>
                    <a:gd name="T38" fmla="*/ 217 w 310"/>
                    <a:gd name="T39" fmla="*/ 618 h 693"/>
                    <a:gd name="T40" fmla="*/ 196 w 310"/>
                    <a:gd name="T41" fmla="*/ 614 h 693"/>
                    <a:gd name="T42" fmla="*/ 234 w 310"/>
                    <a:gd name="T43" fmla="*/ 612 h 693"/>
                    <a:gd name="T44" fmla="*/ 302 w 310"/>
                    <a:gd name="T45" fmla="*/ 623 h 693"/>
                    <a:gd name="T46" fmla="*/ 310 w 310"/>
                    <a:gd name="T47" fmla="*/ 654 h 693"/>
                    <a:gd name="T48" fmla="*/ 308 w 310"/>
                    <a:gd name="T49" fmla="*/ 671 h 693"/>
                    <a:gd name="T50" fmla="*/ 290 w 310"/>
                    <a:gd name="T51" fmla="*/ 674 h 693"/>
                    <a:gd name="T52" fmla="*/ 227 w 310"/>
                    <a:gd name="T53" fmla="*/ 662 h 693"/>
                    <a:gd name="T54" fmla="*/ 191 w 310"/>
                    <a:gd name="T55" fmla="*/ 670 h 693"/>
                    <a:gd name="T56" fmla="*/ 181 w 310"/>
                    <a:gd name="T57" fmla="*/ 683 h 693"/>
                    <a:gd name="T58" fmla="*/ 166 w 310"/>
                    <a:gd name="T59" fmla="*/ 693 h 693"/>
                    <a:gd name="T60" fmla="*/ 157 w 310"/>
                    <a:gd name="T61" fmla="*/ 663 h 693"/>
                    <a:gd name="T62" fmla="*/ 157 w 310"/>
                    <a:gd name="T63" fmla="*/ 624 h 693"/>
                    <a:gd name="T64" fmla="*/ 165 w 310"/>
                    <a:gd name="T65" fmla="*/ 604 h 693"/>
                    <a:gd name="T66" fmla="*/ 164 w 310"/>
                    <a:gd name="T67" fmla="*/ 543 h 693"/>
                    <a:gd name="T68" fmla="*/ 159 w 310"/>
                    <a:gd name="T69" fmla="*/ 518 h 693"/>
                    <a:gd name="T70" fmla="*/ 156 w 310"/>
                    <a:gd name="T71" fmla="*/ 484 h 693"/>
                    <a:gd name="T72" fmla="*/ 153 w 310"/>
                    <a:gd name="T73" fmla="*/ 453 h 693"/>
                    <a:gd name="T74" fmla="*/ 162 w 310"/>
                    <a:gd name="T75" fmla="*/ 396 h 693"/>
                    <a:gd name="T76" fmla="*/ 162 w 310"/>
                    <a:gd name="T77" fmla="*/ 339 h 693"/>
                    <a:gd name="T78" fmla="*/ 153 w 310"/>
                    <a:gd name="T79" fmla="*/ 311 h 693"/>
                    <a:gd name="T80" fmla="*/ 103 w 310"/>
                    <a:gd name="T81" fmla="*/ 280 h 693"/>
                    <a:gd name="T82" fmla="*/ 50 w 310"/>
                    <a:gd name="T83" fmla="*/ 212 h 693"/>
                    <a:gd name="T84" fmla="*/ 6 w 310"/>
                    <a:gd name="T85" fmla="*/ 109 h 693"/>
                    <a:gd name="T86" fmla="*/ 3 w 310"/>
                    <a:gd name="T87" fmla="*/ 28 h 693"/>
                    <a:gd name="T88" fmla="*/ 14 w 310"/>
                    <a:gd name="T89" fmla="*/ 0 h 6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0" h="693">
                      <a:moveTo>
                        <a:pt x="14" y="0"/>
                      </a:moveTo>
                      <a:lnTo>
                        <a:pt x="15" y="2"/>
                      </a:lnTo>
                      <a:lnTo>
                        <a:pt x="14" y="9"/>
                      </a:lnTo>
                      <a:lnTo>
                        <a:pt x="11" y="33"/>
                      </a:lnTo>
                      <a:lnTo>
                        <a:pt x="9" y="50"/>
                      </a:lnTo>
                      <a:lnTo>
                        <a:pt x="10" y="70"/>
                      </a:lnTo>
                      <a:lnTo>
                        <a:pt x="13" y="92"/>
                      </a:lnTo>
                      <a:lnTo>
                        <a:pt x="19" y="115"/>
                      </a:lnTo>
                      <a:lnTo>
                        <a:pt x="27" y="137"/>
                      </a:lnTo>
                      <a:lnTo>
                        <a:pt x="34" y="156"/>
                      </a:lnTo>
                      <a:lnTo>
                        <a:pt x="48" y="184"/>
                      </a:lnTo>
                      <a:lnTo>
                        <a:pt x="65" y="216"/>
                      </a:lnTo>
                      <a:lnTo>
                        <a:pt x="69" y="223"/>
                      </a:lnTo>
                      <a:lnTo>
                        <a:pt x="76" y="231"/>
                      </a:lnTo>
                      <a:lnTo>
                        <a:pt x="94" y="251"/>
                      </a:lnTo>
                      <a:lnTo>
                        <a:pt x="117" y="270"/>
                      </a:lnTo>
                      <a:lnTo>
                        <a:pt x="140" y="284"/>
                      </a:lnTo>
                      <a:lnTo>
                        <a:pt x="156" y="292"/>
                      </a:lnTo>
                      <a:lnTo>
                        <a:pt x="166" y="299"/>
                      </a:lnTo>
                      <a:lnTo>
                        <a:pt x="170" y="306"/>
                      </a:lnTo>
                      <a:lnTo>
                        <a:pt x="172" y="313"/>
                      </a:lnTo>
                      <a:lnTo>
                        <a:pt x="175" y="353"/>
                      </a:lnTo>
                      <a:lnTo>
                        <a:pt x="176" y="380"/>
                      </a:lnTo>
                      <a:lnTo>
                        <a:pt x="175" y="401"/>
                      </a:lnTo>
                      <a:lnTo>
                        <a:pt x="169" y="432"/>
                      </a:lnTo>
                      <a:lnTo>
                        <a:pt x="167" y="448"/>
                      </a:lnTo>
                      <a:lnTo>
                        <a:pt x="167" y="465"/>
                      </a:lnTo>
                      <a:lnTo>
                        <a:pt x="172" y="498"/>
                      </a:lnTo>
                      <a:lnTo>
                        <a:pt x="175" y="526"/>
                      </a:lnTo>
                      <a:lnTo>
                        <a:pt x="176" y="546"/>
                      </a:lnTo>
                      <a:lnTo>
                        <a:pt x="177" y="554"/>
                      </a:lnTo>
                      <a:lnTo>
                        <a:pt x="177" y="561"/>
                      </a:lnTo>
                      <a:lnTo>
                        <a:pt x="176" y="585"/>
                      </a:lnTo>
                      <a:lnTo>
                        <a:pt x="176" y="599"/>
                      </a:lnTo>
                      <a:lnTo>
                        <a:pt x="178" y="607"/>
                      </a:lnTo>
                      <a:lnTo>
                        <a:pt x="184" y="614"/>
                      </a:lnTo>
                      <a:lnTo>
                        <a:pt x="185" y="618"/>
                      </a:lnTo>
                      <a:lnTo>
                        <a:pt x="183" y="621"/>
                      </a:lnTo>
                      <a:lnTo>
                        <a:pt x="179" y="625"/>
                      </a:lnTo>
                      <a:lnTo>
                        <a:pt x="176" y="630"/>
                      </a:lnTo>
                      <a:lnTo>
                        <a:pt x="175" y="636"/>
                      </a:lnTo>
                      <a:lnTo>
                        <a:pt x="175" y="643"/>
                      </a:lnTo>
                      <a:lnTo>
                        <a:pt x="177" y="652"/>
                      </a:lnTo>
                      <a:lnTo>
                        <a:pt x="180" y="654"/>
                      </a:lnTo>
                      <a:lnTo>
                        <a:pt x="185" y="654"/>
                      </a:lnTo>
                      <a:lnTo>
                        <a:pt x="226" y="653"/>
                      </a:lnTo>
                      <a:lnTo>
                        <a:pt x="246" y="653"/>
                      </a:lnTo>
                      <a:lnTo>
                        <a:pt x="264" y="655"/>
                      </a:lnTo>
                      <a:lnTo>
                        <a:pt x="283" y="658"/>
                      </a:lnTo>
                      <a:lnTo>
                        <a:pt x="287" y="658"/>
                      </a:lnTo>
                      <a:lnTo>
                        <a:pt x="290" y="657"/>
                      </a:lnTo>
                      <a:lnTo>
                        <a:pt x="292" y="654"/>
                      </a:lnTo>
                      <a:lnTo>
                        <a:pt x="293" y="651"/>
                      </a:lnTo>
                      <a:lnTo>
                        <a:pt x="294" y="637"/>
                      </a:lnTo>
                      <a:lnTo>
                        <a:pt x="294" y="633"/>
                      </a:lnTo>
                      <a:lnTo>
                        <a:pt x="291" y="630"/>
                      </a:lnTo>
                      <a:lnTo>
                        <a:pt x="283" y="627"/>
                      </a:lnTo>
                      <a:lnTo>
                        <a:pt x="271" y="624"/>
                      </a:lnTo>
                      <a:lnTo>
                        <a:pt x="247" y="620"/>
                      </a:lnTo>
                      <a:lnTo>
                        <a:pt x="217" y="618"/>
                      </a:lnTo>
                      <a:lnTo>
                        <a:pt x="203" y="617"/>
                      </a:lnTo>
                      <a:lnTo>
                        <a:pt x="198" y="616"/>
                      </a:lnTo>
                      <a:lnTo>
                        <a:pt x="196" y="614"/>
                      </a:lnTo>
                      <a:lnTo>
                        <a:pt x="199" y="612"/>
                      </a:lnTo>
                      <a:lnTo>
                        <a:pt x="207" y="612"/>
                      </a:lnTo>
                      <a:lnTo>
                        <a:pt x="234" y="612"/>
                      </a:lnTo>
                      <a:lnTo>
                        <a:pt x="266" y="612"/>
                      </a:lnTo>
                      <a:lnTo>
                        <a:pt x="289" y="616"/>
                      </a:lnTo>
                      <a:lnTo>
                        <a:pt x="302" y="623"/>
                      </a:lnTo>
                      <a:lnTo>
                        <a:pt x="306" y="628"/>
                      </a:lnTo>
                      <a:lnTo>
                        <a:pt x="307" y="634"/>
                      </a:lnTo>
                      <a:lnTo>
                        <a:pt x="310" y="654"/>
                      </a:lnTo>
                      <a:lnTo>
                        <a:pt x="310" y="665"/>
                      </a:lnTo>
                      <a:lnTo>
                        <a:pt x="309" y="669"/>
                      </a:lnTo>
                      <a:lnTo>
                        <a:pt x="308" y="671"/>
                      </a:lnTo>
                      <a:lnTo>
                        <a:pt x="306" y="673"/>
                      </a:lnTo>
                      <a:lnTo>
                        <a:pt x="299" y="675"/>
                      </a:lnTo>
                      <a:lnTo>
                        <a:pt x="290" y="674"/>
                      </a:lnTo>
                      <a:lnTo>
                        <a:pt x="274" y="667"/>
                      </a:lnTo>
                      <a:lnTo>
                        <a:pt x="245" y="663"/>
                      </a:lnTo>
                      <a:lnTo>
                        <a:pt x="227" y="662"/>
                      </a:lnTo>
                      <a:lnTo>
                        <a:pt x="214" y="663"/>
                      </a:lnTo>
                      <a:lnTo>
                        <a:pt x="198" y="666"/>
                      </a:lnTo>
                      <a:lnTo>
                        <a:pt x="191" y="670"/>
                      </a:lnTo>
                      <a:lnTo>
                        <a:pt x="189" y="673"/>
                      </a:lnTo>
                      <a:lnTo>
                        <a:pt x="186" y="676"/>
                      </a:lnTo>
                      <a:lnTo>
                        <a:pt x="181" y="683"/>
                      </a:lnTo>
                      <a:lnTo>
                        <a:pt x="176" y="689"/>
                      </a:lnTo>
                      <a:lnTo>
                        <a:pt x="172" y="692"/>
                      </a:lnTo>
                      <a:lnTo>
                        <a:pt x="166" y="693"/>
                      </a:lnTo>
                      <a:lnTo>
                        <a:pt x="162" y="688"/>
                      </a:lnTo>
                      <a:lnTo>
                        <a:pt x="159" y="680"/>
                      </a:lnTo>
                      <a:lnTo>
                        <a:pt x="157" y="663"/>
                      </a:lnTo>
                      <a:lnTo>
                        <a:pt x="156" y="640"/>
                      </a:lnTo>
                      <a:lnTo>
                        <a:pt x="156" y="628"/>
                      </a:lnTo>
                      <a:lnTo>
                        <a:pt x="157" y="624"/>
                      </a:lnTo>
                      <a:lnTo>
                        <a:pt x="159" y="621"/>
                      </a:lnTo>
                      <a:lnTo>
                        <a:pt x="167" y="614"/>
                      </a:lnTo>
                      <a:lnTo>
                        <a:pt x="165" y="604"/>
                      </a:lnTo>
                      <a:lnTo>
                        <a:pt x="163" y="583"/>
                      </a:lnTo>
                      <a:lnTo>
                        <a:pt x="164" y="557"/>
                      </a:lnTo>
                      <a:lnTo>
                        <a:pt x="164" y="543"/>
                      </a:lnTo>
                      <a:lnTo>
                        <a:pt x="163" y="536"/>
                      </a:lnTo>
                      <a:lnTo>
                        <a:pt x="161" y="530"/>
                      </a:lnTo>
                      <a:lnTo>
                        <a:pt x="159" y="518"/>
                      </a:lnTo>
                      <a:lnTo>
                        <a:pt x="159" y="507"/>
                      </a:lnTo>
                      <a:lnTo>
                        <a:pt x="159" y="495"/>
                      </a:lnTo>
                      <a:lnTo>
                        <a:pt x="156" y="484"/>
                      </a:lnTo>
                      <a:lnTo>
                        <a:pt x="154" y="477"/>
                      </a:lnTo>
                      <a:lnTo>
                        <a:pt x="153" y="470"/>
                      </a:lnTo>
                      <a:lnTo>
                        <a:pt x="153" y="453"/>
                      </a:lnTo>
                      <a:lnTo>
                        <a:pt x="154" y="436"/>
                      </a:lnTo>
                      <a:lnTo>
                        <a:pt x="156" y="423"/>
                      </a:lnTo>
                      <a:lnTo>
                        <a:pt x="162" y="396"/>
                      </a:lnTo>
                      <a:lnTo>
                        <a:pt x="164" y="379"/>
                      </a:lnTo>
                      <a:lnTo>
                        <a:pt x="164" y="363"/>
                      </a:lnTo>
                      <a:lnTo>
                        <a:pt x="162" y="339"/>
                      </a:lnTo>
                      <a:lnTo>
                        <a:pt x="159" y="321"/>
                      </a:lnTo>
                      <a:lnTo>
                        <a:pt x="156" y="316"/>
                      </a:lnTo>
                      <a:lnTo>
                        <a:pt x="153" y="311"/>
                      </a:lnTo>
                      <a:lnTo>
                        <a:pt x="143" y="303"/>
                      </a:lnTo>
                      <a:lnTo>
                        <a:pt x="113" y="287"/>
                      </a:lnTo>
                      <a:lnTo>
                        <a:pt x="103" y="280"/>
                      </a:lnTo>
                      <a:lnTo>
                        <a:pt x="92" y="269"/>
                      </a:lnTo>
                      <a:lnTo>
                        <a:pt x="69" y="242"/>
                      </a:lnTo>
                      <a:lnTo>
                        <a:pt x="50" y="212"/>
                      </a:lnTo>
                      <a:lnTo>
                        <a:pt x="36" y="188"/>
                      </a:lnTo>
                      <a:lnTo>
                        <a:pt x="16" y="138"/>
                      </a:lnTo>
                      <a:lnTo>
                        <a:pt x="6" y="109"/>
                      </a:lnTo>
                      <a:lnTo>
                        <a:pt x="0" y="81"/>
                      </a:lnTo>
                      <a:lnTo>
                        <a:pt x="0" y="54"/>
                      </a:lnTo>
                      <a:lnTo>
                        <a:pt x="3" y="28"/>
                      </a:lnTo>
                      <a:lnTo>
                        <a:pt x="8" y="8"/>
                      </a:lnTo>
                      <a:lnTo>
                        <a:pt x="11" y="2"/>
                      </a:lnTo>
                      <a:lnTo>
                        <a:pt x="1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5" name="Freeform 105"/>
                <p:cNvSpPr/>
                <p:nvPr/>
              </p:nvSpPr>
              <p:spPr bwMode="auto">
                <a:xfrm>
                  <a:off x="1241" y="2122"/>
                  <a:ext cx="70" cy="53"/>
                </a:xfrm>
                <a:custGeom>
                  <a:avLst/>
                  <a:gdLst>
                    <a:gd name="T0" fmla="*/ 1 w 70"/>
                    <a:gd name="T1" fmla="*/ 2 h 53"/>
                    <a:gd name="T2" fmla="*/ 0 w 70"/>
                    <a:gd name="T3" fmla="*/ 2 h 53"/>
                    <a:gd name="T4" fmla="*/ 0 w 70"/>
                    <a:gd name="T5" fmla="*/ 1 h 53"/>
                    <a:gd name="T6" fmla="*/ 2 w 70"/>
                    <a:gd name="T7" fmla="*/ 0 h 53"/>
                    <a:gd name="T8" fmla="*/ 7 w 70"/>
                    <a:gd name="T9" fmla="*/ 0 h 53"/>
                    <a:gd name="T10" fmla="*/ 14 w 70"/>
                    <a:gd name="T11" fmla="*/ 0 h 53"/>
                    <a:gd name="T12" fmla="*/ 21 w 70"/>
                    <a:gd name="T13" fmla="*/ 1 h 53"/>
                    <a:gd name="T14" fmla="*/ 29 w 70"/>
                    <a:gd name="T15" fmla="*/ 2 h 53"/>
                    <a:gd name="T16" fmla="*/ 35 w 70"/>
                    <a:gd name="T17" fmla="*/ 4 h 53"/>
                    <a:gd name="T18" fmla="*/ 40 w 70"/>
                    <a:gd name="T19" fmla="*/ 6 h 53"/>
                    <a:gd name="T20" fmla="*/ 47 w 70"/>
                    <a:gd name="T21" fmla="*/ 11 h 53"/>
                    <a:gd name="T22" fmla="*/ 54 w 70"/>
                    <a:gd name="T23" fmla="*/ 18 h 53"/>
                    <a:gd name="T24" fmla="*/ 56 w 70"/>
                    <a:gd name="T25" fmla="*/ 21 h 53"/>
                    <a:gd name="T26" fmla="*/ 57 w 70"/>
                    <a:gd name="T27" fmla="*/ 23 h 53"/>
                    <a:gd name="T28" fmla="*/ 57 w 70"/>
                    <a:gd name="T29" fmla="*/ 25 h 53"/>
                    <a:gd name="T30" fmla="*/ 58 w 70"/>
                    <a:gd name="T31" fmla="*/ 26 h 53"/>
                    <a:gd name="T32" fmla="*/ 57 w 70"/>
                    <a:gd name="T33" fmla="*/ 28 h 53"/>
                    <a:gd name="T34" fmla="*/ 56 w 70"/>
                    <a:gd name="T35" fmla="*/ 29 h 53"/>
                    <a:gd name="T36" fmla="*/ 55 w 70"/>
                    <a:gd name="T37" fmla="*/ 30 h 53"/>
                    <a:gd name="T38" fmla="*/ 58 w 70"/>
                    <a:gd name="T39" fmla="*/ 32 h 53"/>
                    <a:gd name="T40" fmla="*/ 62 w 70"/>
                    <a:gd name="T41" fmla="*/ 35 h 53"/>
                    <a:gd name="T42" fmla="*/ 65 w 70"/>
                    <a:gd name="T43" fmla="*/ 38 h 53"/>
                    <a:gd name="T44" fmla="*/ 68 w 70"/>
                    <a:gd name="T45" fmla="*/ 41 h 53"/>
                    <a:gd name="T46" fmla="*/ 69 w 70"/>
                    <a:gd name="T47" fmla="*/ 43 h 53"/>
                    <a:gd name="T48" fmla="*/ 70 w 70"/>
                    <a:gd name="T49" fmla="*/ 45 h 53"/>
                    <a:gd name="T50" fmla="*/ 70 w 70"/>
                    <a:gd name="T51" fmla="*/ 48 h 53"/>
                    <a:gd name="T52" fmla="*/ 69 w 70"/>
                    <a:gd name="T53" fmla="*/ 50 h 53"/>
                    <a:gd name="T54" fmla="*/ 67 w 70"/>
                    <a:gd name="T55" fmla="*/ 51 h 53"/>
                    <a:gd name="T56" fmla="*/ 65 w 70"/>
                    <a:gd name="T57" fmla="*/ 52 h 53"/>
                    <a:gd name="T58" fmla="*/ 64 w 70"/>
                    <a:gd name="T59" fmla="*/ 53 h 53"/>
                    <a:gd name="T60" fmla="*/ 62 w 70"/>
                    <a:gd name="T61" fmla="*/ 53 h 53"/>
                    <a:gd name="T62" fmla="*/ 60 w 70"/>
                    <a:gd name="T63" fmla="*/ 52 h 53"/>
                    <a:gd name="T64" fmla="*/ 59 w 70"/>
                    <a:gd name="T65" fmla="*/ 51 h 53"/>
                    <a:gd name="T66" fmla="*/ 58 w 70"/>
                    <a:gd name="T67" fmla="*/ 50 h 53"/>
                    <a:gd name="T68" fmla="*/ 55 w 70"/>
                    <a:gd name="T69" fmla="*/ 46 h 53"/>
                    <a:gd name="T70" fmla="*/ 51 w 70"/>
                    <a:gd name="T71" fmla="*/ 42 h 53"/>
                    <a:gd name="T72" fmla="*/ 46 w 70"/>
                    <a:gd name="T73" fmla="*/ 38 h 53"/>
                    <a:gd name="T74" fmla="*/ 40 w 70"/>
                    <a:gd name="T75" fmla="*/ 34 h 53"/>
                    <a:gd name="T76" fmla="*/ 37 w 70"/>
                    <a:gd name="T77" fmla="*/ 33 h 53"/>
                    <a:gd name="T78" fmla="*/ 33 w 70"/>
                    <a:gd name="T79" fmla="*/ 31 h 53"/>
                    <a:gd name="T80" fmla="*/ 26 w 70"/>
                    <a:gd name="T81" fmla="*/ 29 h 53"/>
                    <a:gd name="T82" fmla="*/ 24 w 70"/>
                    <a:gd name="T83" fmla="*/ 27 h 53"/>
                    <a:gd name="T84" fmla="*/ 23 w 70"/>
                    <a:gd name="T85" fmla="*/ 26 h 53"/>
                    <a:gd name="T86" fmla="*/ 24 w 70"/>
                    <a:gd name="T87" fmla="*/ 25 h 53"/>
                    <a:gd name="T88" fmla="*/ 26 w 70"/>
                    <a:gd name="T89" fmla="*/ 24 h 53"/>
                    <a:gd name="T90" fmla="*/ 32 w 70"/>
                    <a:gd name="T91" fmla="*/ 22 h 53"/>
                    <a:gd name="T92" fmla="*/ 36 w 70"/>
                    <a:gd name="T93" fmla="*/ 21 h 53"/>
                    <a:gd name="T94" fmla="*/ 36 w 70"/>
                    <a:gd name="T95" fmla="*/ 20 h 53"/>
                    <a:gd name="T96" fmla="*/ 35 w 70"/>
                    <a:gd name="T97" fmla="*/ 17 h 53"/>
                    <a:gd name="T98" fmla="*/ 34 w 70"/>
                    <a:gd name="T99" fmla="*/ 16 h 53"/>
                    <a:gd name="T100" fmla="*/ 32 w 70"/>
                    <a:gd name="T101" fmla="*/ 14 h 53"/>
                    <a:gd name="T102" fmla="*/ 29 w 70"/>
                    <a:gd name="T103" fmla="*/ 12 h 53"/>
                    <a:gd name="T104" fmla="*/ 25 w 70"/>
                    <a:gd name="T105" fmla="*/ 10 h 53"/>
                    <a:gd name="T106" fmla="*/ 18 w 70"/>
                    <a:gd name="T107" fmla="*/ 8 h 53"/>
                    <a:gd name="T108" fmla="*/ 12 w 70"/>
                    <a:gd name="T109" fmla="*/ 6 h 53"/>
                    <a:gd name="T110" fmla="*/ 7 w 70"/>
                    <a:gd name="T111" fmla="*/ 5 h 53"/>
                    <a:gd name="T112" fmla="*/ 1 w 70"/>
                    <a:gd name="T113" fmla="*/ 2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0" h="53">
                      <a:moveTo>
                        <a:pt x="1" y="2"/>
                      </a:moveTo>
                      <a:lnTo>
                        <a:pt x="0" y="2"/>
                      </a:lnTo>
                      <a:lnTo>
                        <a:pt x="0" y="1"/>
                      </a:lnTo>
                      <a:lnTo>
                        <a:pt x="2" y="0"/>
                      </a:lnTo>
                      <a:lnTo>
                        <a:pt x="7" y="0"/>
                      </a:lnTo>
                      <a:lnTo>
                        <a:pt x="14" y="0"/>
                      </a:lnTo>
                      <a:lnTo>
                        <a:pt x="21" y="1"/>
                      </a:lnTo>
                      <a:lnTo>
                        <a:pt x="29" y="2"/>
                      </a:lnTo>
                      <a:lnTo>
                        <a:pt x="35" y="4"/>
                      </a:lnTo>
                      <a:lnTo>
                        <a:pt x="40" y="6"/>
                      </a:lnTo>
                      <a:lnTo>
                        <a:pt x="47" y="11"/>
                      </a:lnTo>
                      <a:lnTo>
                        <a:pt x="54" y="18"/>
                      </a:lnTo>
                      <a:lnTo>
                        <a:pt x="56" y="21"/>
                      </a:lnTo>
                      <a:lnTo>
                        <a:pt x="57" y="23"/>
                      </a:lnTo>
                      <a:lnTo>
                        <a:pt x="57" y="25"/>
                      </a:lnTo>
                      <a:lnTo>
                        <a:pt x="58" y="26"/>
                      </a:lnTo>
                      <a:lnTo>
                        <a:pt x="57" y="28"/>
                      </a:lnTo>
                      <a:lnTo>
                        <a:pt x="56" y="29"/>
                      </a:lnTo>
                      <a:lnTo>
                        <a:pt x="55" y="30"/>
                      </a:lnTo>
                      <a:lnTo>
                        <a:pt x="58" y="32"/>
                      </a:lnTo>
                      <a:lnTo>
                        <a:pt x="62" y="35"/>
                      </a:lnTo>
                      <a:lnTo>
                        <a:pt x="65" y="38"/>
                      </a:lnTo>
                      <a:lnTo>
                        <a:pt x="68" y="41"/>
                      </a:lnTo>
                      <a:lnTo>
                        <a:pt x="69" y="43"/>
                      </a:lnTo>
                      <a:lnTo>
                        <a:pt x="70" y="45"/>
                      </a:lnTo>
                      <a:lnTo>
                        <a:pt x="70" y="48"/>
                      </a:lnTo>
                      <a:lnTo>
                        <a:pt x="69" y="50"/>
                      </a:lnTo>
                      <a:lnTo>
                        <a:pt x="67" y="51"/>
                      </a:lnTo>
                      <a:lnTo>
                        <a:pt x="65" y="52"/>
                      </a:lnTo>
                      <a:lnTo>
                        <a:pt x="64" y="53"/>
                      </a:lnTo>
                      <a:lnTo>
                        <a:pt x="62" y="53"/>
                      </a:lnTo>
                      <a:lnTo>
                        <a:pt x="60" y="52"/>
                      </a:lnTo>
                      <a:lnTo>
                        <a:pt x="59" y="51"/>
                      </a:lnTo>
                      <a:lnTo>
                        <a:pt x="58" y="50"/>
                      </a:lnTo>
                      <a:lnTo>
                        <a:pt x="55" y="46"/>
                      </a:lnTo>
                      <a:lnTo>
                        <a:pt x="51" y="42"/>
                      </a:lnTo>
                      <a:lnTo>
                        <a:pt x="46" y="38"/>
                      </a:lnTo>
                      <a:lnTo>
                        <a:pt x="40" y="34"/>
                      </a:lnTo>
                      <a:lnTo>
                        <a:pt x="37" y="33"/>
                      </a:lnTo>
                      <a:lnTo>
                        <a:pt x="33" y="31"/>
                      </a:lnTo>
                      <a:lnTo>
                        <a:pt x="26" y="29"/>
                      </a:lnTo>
                      <a:lnTo>
                        <a:pt x="24" y="27"/>
                      </a:lnTo>
                      <a:lnTo>
                        <a:pt x="23" y="26"/>
                      </a:lnTo>
                      <a:lnTo>
                        <a:pt x="24" y="25"/>
                      </a:lnTo>
                      <a:lnTo>
                        <a:pt x="26" y="24"/>
                      </a:lnTo>
                      <a:lnTo>
                        <a:pt x="32" y="22"/>
                      </a:lnTo>
                      <a:lnTo>
                        <a:pt x="36" y="21"/>
                      </a:lnTo>
                      <a:lnTo>
                        <a:pt x="36" y="20"/>
                      </a:lnTo>
                      <a:lnTo>
                        <a:pt x="35" y="17"/>
                      </a:lnTo>
                      <a:lnTo>
                        <a:pt x="34" y="16"/>
                      </a:lnTo>
                      <a:lnTo>
                        <a:pt x="32" y="14"/>
                      </a:lnTo>
                      <a:lnTo>
                        <a:pt x="29" y="12"/>
                      </a:lnTo>
                      <a:lnTo>
                        <a:pt x="25" y="10"/>
                      </a:lnTo>
                      <a:lnTo>
                        <a:pt x="18" y="8"/>
                      </a:lnTo>
                      <a:lnTo>
                        <a:pt x="12" y="6"/>
                      </a:lnTo>
                      <a:lnTo>
                        <a:pt x="7" y="5"/>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6" name="Freeform 106"/>
                <p:cNvSpPr/>
                <p:nvPr/>
              </p:nvSpPr>
              <p:spPr bwMode="auto">
                <a:xfrm>
                  <a:off x="1241" y="2122"/>
                  <a:ext cx="70" cy="52"/>
                </a:xfrm>
                <a:custGeom>
                  <a:avLst/>
                  <a:gdLst>
                    <a:gd name="T0" fmla="*/ 1 w 70"/>
                    <a:gd name="T1" fmla="*/ 2 h 52"/>
                    <a:gd name="T2" fmla="*/ 0 w 70"/>
                    <a:gd name="T3" fmla="*/ 1 h 52"/>
                    <a:gd name="T4" fmla="*/ 2 w 70"/>
                    <a:gd name="T5" fmla="*/ 0 h 52"/>
                    <a:gd name="T6" fmla="*/ 14 w 70"/>
                    <a:gd name="T7" fmla="*/ 0 h 52"/>
                    <a:gd name="T8" fmla="*/ 28 w 70"/>
                    <a:gd name="T9" fmla="*/ 2 h 52"/>
                    <a:gd name="T10" fmla="*/ 35 w 70"/>
                    <a:gd name="T11" fmla="*/ 3 h 52"/>
                    <a:gd name="T12" fmla="*/ 39 w 70"/>
                    <a:gd name="T13" fmla="*/ 6 h 52"/>
                    <a:gd name="T14" fmla="*/ 54 w 70"/>
                    <a:gd name="T15" fmla="*/ 18 h 52"/>
                    <a:gd name="T16" fmla="*/ 57 w 70"/>
                    <a:gd name="T17" fmla="*/ 25 h 52"/>
                    <a:gd name="T18" fmla="*/ 57 w 70"/>
                    <a:gd name="T19" fmla="*/ 27 h 52"/>
                    <a:gd name="T20" fmla="*/ 55 w 70"/>
                    <a:gd name="T21" fmla="*/ 30 h 52"/>
                    <a:gd name="T22" fmla="*/ 58 w 70"/>
                    <a:gd name="T23" fmla="*/ 32 h 52"/>
                    <a:gd name="T24" fmla="*/ 65 w 70"/>
                    <a:gd name="T25" fmla="*/ 38 h 52"/>
                    <a:gd name="T26" fmla="*/ 70 w 70"/>
                    <a:gd name="T27" fmla="*/ 44 h 52"/>
                    <a:gd name="T28" fmla="*/ 70 w 70"/>
                    <a:gd name="T29" fmla="*/ 48 h 52"/>
                    <a:gd name="T30" fmla="*/ 67 w 70"/>
                    <a:gd name="T31" fmla="*/ 51 h 52"/>
                    <a:gd name="T32" fmla="*/ 63 w 70"/>
                    <a:gd name="T33" fmla="*/ 52 h 52"/>
                    <a:gd name="T34" fmla="*/ 60 w 70"/>
                    <a:gd name="T35" fmla="*/ 52 h 52"/>
                    <a:gd name="T36" fmla="*/ 54 w 70"/>
                    <a:gd name="T37" fmla="*/ 46 h 52"/>
                    <a:gd name="T38" fmla="*/ 46 w 70"/>
                    <a:gd name="T39" fmla="*/ 38 h 52"/>
                    <a:gd name="T40" fmla="*/ 40 w 70"/>
                    <a:gd name="T41" fmla="*/ 34 h 52"/>
                    <a:gd name="T42" fmla="*/ 33 w 70"/>
                    <a:gd name="T43" fmla="*/ 31 h 52"/>
                    <a:gd name="T44" fmla="*/ 24 w 70"/>
                    <a:gd name="T45" fmla="*/ 27 h 52"/>
                    <a:gd name="T46" fmla="*/ 24 w 70"/>
                    <a:gd name="T47" fmla="*/ 25 h 52"/>
                    <a:gd name="T48" fmla="*/ 26 w 70"/>
                    <a:gd name="T49" fmla="*/ 24 h 52"/>
                    <a:gd name="T50" fmla="*/ 36 w 70"/>
                    <a:gd name="T51" fmla="*/ 21 h 52"/>
                    <a:gd name="T52" fmla="*/ 35 w 70"/>
                    <a:gd name="T53" fmla="*/ 17 h 52"/>
                    <a:gd name="T54" fmla="*/ 32 w 70"/>
                    <a:gd name="T55" fmla="*/ 14 h 52"/>
                    <a:gd name="T56" fmla="*/ 25 w 70"/>
                    <a:gd name="T57" fmla="*/ 10 h 52"/>
                    <a:gd name="T58" fmla="*/ 1 w 70"/>
                    <a:gd name="T59" fmla="*/ 2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 h="52">
                      <a:moveTo>
                        <a:pt x="1" y="2"/>
                      </a:moveTo>
                      <a:lnTo>
                        <a:pt x="0" y="1"/>
                      </a:lnTo>
                      <a:lnTo>
                        <a:pt x="2" y="0"/>
                      </a:lnTo>
                      <a:lnTo>
                        <a:pt x="14" y="0"/>
                      </a:lnTo>
                      <a:lnTo>
                        <a:pt x="28" y="2"/>
                      </a:lnTo>
                      <a:lnTo>
                        <a:pt x="35" y="3"/>
                      </a:lnTo>
                      <a:lnTo>
                        <a:pt x="39" y="6"/>
                      </a:lnTo>
                      <a:lnTo>
                        <a:pt x="54" y="18"/>
                      </a:lnTo>
                      <a:lnTo>
                        <a:pt x="57" y="25"/>
                      </a:lnTo>
                      <a:lnTo>
                        <a:pt x="57" y="27"/>
                      </a:lnTo>
                      <a:lnTo>
                        <a:pt x="55" y="30"/>
                      </a:lnTo>
                      <a:lnTo>
                        <a:pt x="58" y="32"/>
                      </a:lnTo>
                      <a:lnTo>
                        <a:pt x="65" y="38"/>
                      </a:lnTo>
                      <a:lnTo>
                        <a:pt x="70" y="44"/>
                      </a:lnTo>
                      <a:lnTo>
                        <a:pt x="70" y="48"/>
                      </a:lnTo>
                      <a:lnTo>
                        <a:pt x="67" y="51"/>
                      </a:lnTo>
                      <a:lnTo>
                        <a:pt x="63" y="52"/>
                      </a:lnTo>
                      <a:lnTo>
                        <a:pt x="60" y="52"/>
                      </a:lnTo>
                      <a:lnTo>
                        <a:pt x="54" y="46"/>
                      </a:lnTo>
                      <a:lnTo>
                        <a:pt x="46" y="38"/>
                      </a:lnTo>
                      <a:lnTo>
                        <a:pt x="40" y="34"/>
                      </a:lnTo>
                      <a:lnTo>
                        <a:pt x="33" y="31"/>
                      </a:lnTo>
                      <a:lnTo>
                        <a:pt x="24" y="27"/>
                      </a:lnTo>
                      <a:lnTo>
                        <a:pt x="24" y="25"/>
                      </a:lnTo>
                      <a:lnTo>
                        <a:pt x="26" y="24"/>
                      </a:lnTo>
                      <a:lnTo>
                        <a:pt x="36" y="21"/>
                      </a:lnTo>
                      <a:lnTo>
                        <a:pt x="35" y="17"/>
                      </a:lnTo>
                      <a:lnTo>
                        <a:pt x="32" y="14"/>
                      </a:lnTo>
                      <a:lnTo>
                        <a:pt x="25" y="10"/>
                      </a:lnTo>
                      <a:lnTo>
                        <a:pt x="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7" name="Freeform 107"/>
                <p:cNvSpPr/>
                <p:nvPr/>
              </p:nvSpPr>
              <p:spPr bwMode="auto">
                <a:xfrm>
                  <a:off x="1234" y="2135"/>
                  <a:ext cx="27" cy="11"/>
                </a:xfrm>
                <a:custGeom>
                  <a:avLst/>
                  <a:gdLst>
                    <a:gd name="T0" fmla="*/ 20 w 27"/>
                    <a:gd name="T1" fmla="*/ 1 h 11"/>
                    <a:gd name="T2" fmla="*/ 22 w 27"/>
                    <a:gd name="T3" fmla="*/ 2 h 11"/>
                    <a:gd name="T4" fmla="*/ 24 w 27"/>
                    <a:gd name="T5" fmla="*/ 3 h 11"/>
                    <a:gd name="T6" fmla="*/ 26 w 27"/>
                    <a:gd name="T7" fmla="*/ 4 h 11"/>
                    <a:gd name="T8" fmla="*/ 27 w 27"/>
                    <a:gd name="T9" fmla="*/ 5 h 11"/>
                    <a:gd name="T10" fmla="*/ 27 w 27"/>
                    <a:gd name="T11" fmla="*/ 6 h 11"/>
                    <a:gd name="T12" fmla="*/ 27 w 27"/>
                    <a:gd name="T13" fmla="*/ 7 h 11"/>
                    <a:gd name="T14" fmla="*/ 27 w 27"/>
                    <a:gd name="T15" fmla="*/ 8 h 11"/>
                    <a:gd name="T16" fmla="*/ 27 w 27"/>
                    <a:gd name="T17" fmla="*/ 9 h 11"/>
                    <a:gd name="T18" fmla="*/ 25 w 27"/>
                    <a:gd name="T19" fmla="*/ 10 h 11"/>
                    <a:gd name="T20" fmla="*/ 24 w 27"/>
                    <a:gd name="T21" fmla="*/ 11 h 11"/>
                    <a:gd name="T22" fmla="*/ 22 w 27"/>
                    <a:gd name="T23" fmla="*/ 11 h 11"/>
                    <a:gd name="T24" fmla="*/ 20 w 27"/>
                    <a:gd name="T25" fmla="*/ 11 h 11"/>
                    <a:gd name="T26" fmla="*/ 18 w 27"/>
                    <a:gd name="T27" fmla="*/ 11 h 11"/>
                    <a:gd name="T28" fmla="*/ 14 w 27"/>
                    <a:gd name="T29" fmla="*/ 9 h 11"/>
                    <a:gd name="T30" fmla="*/ 12 w 27"/>
                    <a:gd name="T31" fmla="*/ 8 h 11"/>
                    <a:gd name="T32" fmla="*/ 9 w 27"/>
                    <a:gd name="T33" fmla="*/ 8 h 11"/>
                    <a:gd name="T34" fmla="*/ 1 w 27"/>
                    <a:gd name="T35" fmla="*/ 6 h 11"/>
                    <a:gd name="T36" fmla="*/ 0 w 27"/>
                    <a:gd name="T37" fmla="*/ 5 h 11"/>
                    <a:gd name="T38" fmla="*/ 0 w 27"/>
                    <a:gd name="T39" fmla="*/ 4 h 11"/>
                    <a:gd name="T40" fmla="*/ 1 w 27"/>
                    <a:gd name="T41" fmla="*/ 3 h 11"/>
                    <a:gd name="T42" fmla="*/ 2 w 27"/>
                    <a:gd name="T43" fmla="*/ 2 h 11"/>
                    <a:gd name="T44" fmla="*/ 6 w 27"/>
                    <a:gd name="T45" fmla="*/ 1 h 11"/>
                    <a:gd name="T46" fmla="*/ 11 w 27"/>
                    <a:gd name="T47" fmla="*/ 0 h 11"/>
                    <a:gd name="T48" fmla="*/ 15 w 27"/>
                    <a:gd name="T49" fmla="*/ 0 h 11"/>
                    <a:gd name="T50" fmla="*/ 20 w 27"/>
                    <a:gd name="T51" fmla="*/ 1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11">
                      <a:moveTo>
                        <a:pt x="20" y="1"/>
                      </a:moveTo>
                      <a:lnTo>
                        <a:pt x="22" y="2"/>
                      </a:lnTo>
                      <a:lnTo>
                        <a:pt x="24" y="3"/>
                      </a:lnTo>
                      <a:lnTo>
                        <a:pt x="26" y="4"/>
                      </a:lnTo>
                      <a:lnTo>
                        <a:pt x="27" y="5"/>
                      </a:lnTo>
                      <a:lnTo>
                        <a:pt x="27" y="6"/>
                      </a:lnTo>
                      <a:lnTo>
                        <a:pt x="27" y="7"/>
                      </a:lnTo>
                      <a:lnTo>
                        <a:pt x="27" y="8"/>
                      </a:lnTo>
                      <a:lnTo>
                        <a:pt x="27" y="9"/>
                      </a:lnTo>
                      <a:lnTo>
                        <a:pt x="25" y="10"/>
                      </a:lnTo>
                      <a:lnTo>
                        <a:pt x="24" y="11"/>
                      </a:lnTo>
                      <a:lnTo>
                        <a:pt x="22" y="11"/>
                      </a:lnTo>
                      <a:lnTo>
                        <a:pt x="20" y="11"/>
                      </a:lnTo>
                      <a:lnTo>
                        <a:pt x="18" y="11"/>
                      </a:lnTo>
                      <a:lnTo>
                        <a:pt x="14" y="9"/>
                      </a:lnTo>
                      <a:lnTo>
                        <a:pt x="12" y="8"/>
                      </a:lnTo>
                      <a:lnTo>
                        <a:pt x="9" y="8"/>
                      </a:lnTo>
                      <a:lnTo>
                        <a:pt x="1" y="6"/>
                      </a:lnTo>
                      <a:lnTo>
                        <a:pt x="0" y="5"/>
                      </a:lnTo>
                      <a:lnTo>
                        <a:pt x="0" y="4"/>
                      </a:lnTo>
                      <a:lnTo>
                        <a:pt x="1" y="3"/>
                      </a:lnTo>
                      <a:lnTo>
                        <a:pt x="2" y="2"/>
                      </a:lnTo>
                      <a:lnTo>
                        <a:pt x="6" y="1"/>
                      </a:lnTo>
                      <a:lnTo>
                        <a:pt x="11" y="0"/>
                      </a:lnTo>
                      <a:lnTo>
                        <a:pt x="15" y="0"/>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8" name="Freeform 108"/>
                <p:cNvSpPr/>
                <p:nvPr/>
              </p:nvSpPr>
              <p:spPr bwMode="auto">
                <a:xfrm>
                  <a:off x="1234" y="2135"/>
                  <a:ext cx="27" cy="11"/>
                </a:xfrm>
                <a:custGeom>
                  <a:avLst/>
                  <a:gdLst>
                    <a:gd name="T0" fmla="*/ 20 w 27"/>
                    <a:gd name="T1" fmla="*/ 1 h 11"/>
                    <a:gd name="T2" fmla="*/ 24 w 27"/>
                    <a:gd name="T3" fmla="*/ 2 h 11"/>
                    <a:gd name="T4" fmla="*/ 27 w 27"/>
                    <a:gd name="T5" fmla="*/ 5 h 11"/>
                    <a:gd name="T6" fmla="*/ 27 w 27"/>
                    <a:gd name="T7" fmla="*/ 7 h 11"/>
                    <a:gd name="T8" fmla="*/ 25 w 27"/>
                    <a:gd name="T9" fmla="*/ 10 h 11"/>
                    <a:gd name="T10" fmla="*/ 22 w 27"/>
                    <a:gd name="T11" fmla="*/ 11 h 11"/>
                    <a:gd name="T12" fmla="*/ 18 w 27"/>
                    <a:gd name="T13" fmla="*/ 11 h 11"/>
                    <a:gd name="T14" fmla="*/ 9 w 27"/>
                    <a:gd name="T15" fmla="*/ 8 h 11"/>
                    <a:gd name="T16" fmla="*/ 1 w 27"/>
                    <a:gd name="T17" fmla="*/ 6 h 11"/>
                    <a:gd name="T18" fmla="*/ 0 w 27"/>
                    <a:gd name="T19" fmla="*/ 4 h 11"/>
                    <a:gd name="T20" fmla="*/ 2 w 27"/>
                    <a:gd name="T21" fmla="*/ 2 h 11"/>
                    <a:gd name="T22" fmla="*/ 6 w 27"/>
                    <a:gd name="T23" fmla="*/ 1 h 11"/>
                    <a:gd name="T24" fmla="*/ 11 w 27"/>
                    <a:gd name="T25" fmla="*/ 0 h 11"/>
                    <a:gd name="T26" fmla="*/ 20 w 27"/>
                    <a:gd name="T27" fmla="*/ 1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1">
                      <a:moveTo>
                        <a:pt x="20" y="1"/>
                      </a:moveTo>
                      <a:lnTo>
                        <a:pt x="24" y="2"/>
                      </a:lnTo>
                      <a:lnTo>
                        <a:pt x="27" y="5"/>
                      </a:lnTo>
                      <a:lnTo>
                        <a:pt x="27" y="7"/>
                      </a:lnTo>
                      <a:lnTo>
                        <a:pt x="25" y="10"/>
                      </a:lnTo>
                      <a:lnTo>
                        <a:pt x="22" y="11"/>
                      </a:lnTo>
                      <a:lnTo>
                        <a:pt x="18" y="11"/>
                      </a:lnTo>
                      <a:lnTo>
                        <a:pt x="9" y="8"/>
                      </a:lnTo>
                      <a:lnTo>
                        <a:pt x="1" y="6"/>
                      </a:lnTo>
                      <a:lnTo>
                        <a:pt x="0" y="4"/>
                      </a:lnTo>
                      <a:lnTo>
                        <a:pt x="2" y="2"/>
                      </a:lnTo>
                      <a:lnTo>
                        <a:pt x="6" y="1"/>
                      </a:lnTo>
                      <a:lnTo>
                        <a:pt x="11" y="0"/>
                      </a:lnTo>
                      <a:lnTo>
                        <a:pt x="20"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89" name="Freeform 109"/>
                <p:cNvSpPr/>
                <p:nvPr/>
              </p:nvSpPr>
              <p:spPr bwMode="auto">
                <a:xfrm>
                  <a:off x="1239" y="2225"/>
                  <a:ext cx="58" cy="22"/>
                </a:xfrm>
                <a:custGeom>
                  <a:avLst/>
                  <a:gdLst>
                    <a:gd name="T0" fmla="*/ 57 w 58"/>
                    <a:gd name="T1" fmla="*/ 1 h 22"/>
                    <a:gd name="T2" fmla="*/ 58 w 58"/>
                    <a:gd name="T3" fmla="*/ 3 h 22"/>
                    <a:gd name="T4" fmla="*/ 58 w 58"/>
                    <a:gd name="T5" fmla="*/ 6 h 22"/>
                    <a:gd name="T6" fmla="*/ 57 w 58"/>
                    <a:gd name="T7" fmla="*/ 9 h 22"/>
                    <a:gd name="T8" fmla="*/ 55 w 58"/>
                    <a:gd name="T9" fmla="*/ 13 h 22"/>
                    <a:gd name="T10" fmla="*/ 53 w 58"/>
                    <a:gd name="T11" fmla="*/ 14 h 22"/>
                    <a:gd name="T12" fmla="*/ 51 w 58"/>
                    <a:gd name="T13" fmla="*/ 16 h 22"/>
                    <a:gd name="T14" fmla="*/ 48 w 58"/>
                    <a:gd name="T15" fmla="*/ 18 h 22"/>
                    <a:gd name="T16" fmla="*/ 43 w 58"/>
                    <a:gd name="T17" fmla="*/ 20 h 22"/>
                    <a:gd name="T18" fmla="*/ 41 w 58"/>
                    <a:gd name="T19" fmla="*/ 21 h 22"/>
                    <a:gd name="T20" fmla="*/ 39 w 58"/>
                    <a:gd name="T21" fmla="*/ 22 h 22"/>
                    <a:gd name="T22" fmla="*/ 28 w 58"/>
                    <a:gd name="T23" fmla="*/ 22 h 22"/>
                    <a:gd name="T24" fmla="*/ 15 w 58"/>
                    <a:gd name="T25" fmla="*/ 20 h 22"/>
                    <a:gd name="T26" fmla="*/ 9 w 58"/>
                    <a:gd name="T27" fmla="*/ 19 h 22"/>
                    <a:gd name="T28" fmla="*/ 4 w 58"/>
                    <a:gd name="T29" fmla="*/ 17 h 22"/>
                    <a:gd name="T30" fmla="*/ 1 w 58"/>
                    <a:gd name="T31" fmla="*/ 16 h 22"/>
                    <a:gd name="T32" fmla="*/ 0 w 58"/>
                    <a:gd name="T33" fmla="*/ 15 h 22"/>
                    <a:gd name="T34" fmla="*/ 0 w 58"/>
                    <a:gd name="T35" fmla="*/ 14 h 22"/>
                    <a:gd name="T36" fmla="*/ 0 w 58"/>
                    <a:gd name="T37" fmla="*/ 13 h 22"/>
                    <a:gd name="T38" fmla="*/ 1 w 58"/>
                    <a:gd name="T39" fmla="*/ 13 h 22"/>
                    <a:gd name="T40" fmla="*/ 4 w 58"/>
                    <a:gd name="T41" fmla="*/ 13 h 22"/>
                    <a:gd name="T42" fmla="*/ 12 w 58"/>
                    <a:gd name="T43" fmla="*/ 14 h 22"/>
                    <a:gd name="T44" fmla="*/ 23 w 58"/>
                    <a:gd name="T45" fmla="*/ 15 h 22"/>
                    <a:gd name="T46" fmla="*/ 29 w 58"/>
                    <a:gd name="T47" fmla="*/ 15 h 22"/>
                    <a:gd name="T48" fmla="*/ 35 w 58"/>
                    <a:gd name="T49" fmla="*/ 14 h 22"/>
                    <a:gd name="T50" fmla="*/ 40 w 58"/>
                    <a:gd name="T51" fmla="*/ 12 h 22"/>
                    <a:gd name="T52" fmla="*/ 44 w 58"/>
                    <a:gd name="T53" fmla="*/ 10 h 22"/>
                    <a:gd name="T54" fmla="*/ 47 w 58"/>
                    <a:gd name="T55" fmla="*/ 7 h 22"/>
                    <a:gd name="T56" fmla="*/ 49 w 58"/>
                    <a:gd name="T57" fmla="*/ 4 h 22"/>
                    <a:gd name="T58" fmla="*/ 51 w 58"/>
                    <a:gd name="T59" fmla="*/ 2 h 22"/>
                    <a:gd name="T60" fmla="*/ 53 w 58"/>
                    <a:gd name="T61" fmla="*/ 0 h 22"/>
                    <a:gd name="T62" fmla="*/ 55 w 58"/>
                    <a:gd name="T63" fmla="*/ 0 h 22"/>
                    <a:gd name="T64" fmla="*/ 56 w 58"/>
                    <a:gd name="T65" fmla="*/ 0 h 22"/>
                    <a:gd name="T66" fmla="*/ 57 w 58"/>
                    <a:gd name="T67" fmla="*/ 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22">
                      <a:moveTo>
                        <a:pt x="57" y="1"/>
                      </a:moveTo>
                      <a:lnTo>
                        <a:pt x="58" y="3"/>
                      </a:lnTo>
                      <a:lnTo>
                        <a:pt x="58" y="6"/>
                      </a:lnTo>
                      <a:lnTo>
                        <a:pt x="57" y="9"/>
                      </a:lnTo>
                      <a:lnTo>
                        <a:pt x="55" y="13"/>
                      </a:lnTo>
                      <a:lnTo>
                        <a:pt x="53" y="14"/>
                      </a:lnTo>
                      <a:lnTo>
                        <a:pt x="51" y="16"/>
                      </a:lnTo>
                      <a:lnTo>
                        <a:pt x="48" y="18"/>
                      </a:lnTo>
                      <a:lnTo>
                        <a:pt x="43" y="20"/>
                      </a:lnTo>
                      <a:lnTo>
                        <a:pt x="41" y="21"/>
                      </a:lnTo>
                      <a:lnTo>
                        <a:pt x="39" y="22"/>
                      </a:lnTo>
                      <a:lnTo>
                        <a:pt x="28" y="22"/>
                      </a:lnTo>
                      <a:lnTo>
                        <a:pt x="15" y="20"/>
                      </a:lnTo>
                      <a:lnTo>
                        <a:pt x="9" y="19"/>
                      </a:lnTo>
                      <a:lnTo>
                        <a:pt x="4" y="17"/>
                      </a:lnTo>
                      <a:lnTo>
                        <a:pt x="1" y="16"/>
                      </a:lnTo>
                      <a:lnTo>
                        <a:pt x="0" y="15"/>
                      </a:lnTo>
                      <a:lnTo>
                        <a:pt x="0" y="14"/>
                      </a:lnTo>
                      <a:lnTo>
                        <a:pt x="0" y="13"/>
                      </a:lnTo>
                      <a:lnTo>
                        <a:pt x="1" y="13"/>
                      </a:lnTo>
                      <a:lnTo>
                        <a:pt x="4" y="13"/>
                      </a:lnTo>
                      <a:lnTo>
                        <a:pt x="12" y="14"/>
                      </a:lnTo>
                      <a:lnTo>
                        <a:pt x="23" y="15"/>
                      </a:lnTo>
                      <a:lnTo>
                        <a:pt x="29" y="15"/>
                      </a:lnTo>
                      <a:lnTo>
                        <a:pt x="35" y="14"/>
                      </a:lnTo>
                      <a:lnTo>
                        <a:pt x="40" y="12"/>
                      </a:lnTo>
                      <a:lnTo>
                        <a:pt x="44" y="10"/>
                      </a:lnTo>
                      <a:lnTo>
                        <a:pt x="47" y="7"/>
                      </a:lnTo>
                      <a:lnTo>
                        <a:pt x="49" y="4"/>
                      </a:lnTo>
                      <a:lnTo>
                        <a:pt x="51" y="2"/>
                      </a:lnTo>
                      <a:lnTo>
                        <a:pt x="53" y="0"/>
                      </a:lnTo>
                      <a:lnTo>
                        <a:pt x="55" y="0"/>
                      </a:lnTo>
                      <a:lnTo>
                        <a:pt x="56" y="0"/>
                      </a:lnTo>
                      <a:lnTo>
                        <a:pt x="5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0" name="Freeform 110"/>
                <p:cNvSpPr/>
                <p:nvPr/>
              </p:nvSpPr>
              <p:spPr bwMode="auto">
                <a:xfrm>
                  <a:off x="1239" y="2225"/>
                  <a:ext cx="58" cy="21"/>
                </a:xfrm>
                <a:custGeom>
                  <a:avLst/>
                  <a:gdLst>
                    <a:gd name="T0" fmla="*/ 57 w 58"/>
                    <a:gd name="T1" fmla="*/ 1 h 21"/>
                    <a:gd name="T2" fmla="*/ 58 w 58"/>
                    <a:gd name="T3" fmla="*/ 3 h 21"/>
                    <a:gd name="T4" fmla="*/ 58 w 58"/>
                    <a:gd name="T5" fmla="*/ 6 h 21"/>
                    <a:gd name="T6" fmla="*/ 55 w 58"/>
                    <a:gd name="T7" fmla="*/ 13 h 21"/>
                    <a:gd name="T8" fmla="*/ 47 w 58"/>
                    <a:gd name="T9" fmla="*/ 18 h 21"/>
                    <a:gd name="T10" fmla="*/ 39 w 58"/>
                    <a:gd name="T11" fmla="*/ 21 h 21"/>
                    <a:gd name="T12" fmla="*/ 28 w 58"/>
                    <a:gd name="T13" fmla="*/ 21 h 21"/>
                    <a:gd name="T14" fmla="*/ 15 w 58"/>
                    <a:gd name="T15" fmla="*/ 20 h 21"/>
                    <a:gd name="T16" fmla="*/ 4 w 58"/>
                    <a:gd name="T17" fmla="*/ 17 h 21"/>
                    <a:gd name="T18" fmla="*/ 0 w 58"/>
                    <a:gd name="T19" fmla="*/ 14 h 21"/>
                    <a:gd name="T20" fmla="*/ 4 w 58"/>
                    <a:gd name="T21" fmla="*/ 13 h 21"/>
                    <a:gd name="T22" fmla="*/ 12 w 58"/>
                    <a:gd name="T23" fmla="*/ 14 h 21"/>
                    <a:gd name="T24" fmla="*/ 23 w 58"/>
                    <a:gd name="T25" fmla="*/ 15 h 21"/>
                    <a:gd name="T26" fmla="*/ 35 w 58"/>
                    <a:gd name="T27" fmla="*/ 14 h 21"/>
                    <a:gd name="T28" fmla="*/ 43 w 58"/>
                    <a:gd name="T29" fmla="*/ 10 h 21"/>
                    <a:gd name="T30" fmla="*/ 49 w 58"/>
                    <a:gd name="T31" fmla="*/ 4 h 21"/>
                    <a:gd name="T32" fmla="*/ 53 w 58"/>
                    <a:gd name="T33" fmla="*/ 0 h 21"/>
                    <a:gd name="T34" fmla="*/ 55 w 58"/>
                    <a:gd name="T35" fmla="*/ 0 h 21"/>
                    <a:gd name="T36" fmla="*/ 57 w 58"/>
                    <a:gd name="T37" fmla="*/ 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21">
                      <a:moveTo>
                        <a:pt x="57" y="1"/>
                      </a:moveTo>
                      <a:lnTo>
                        <a:pt x="58" y="3"/>
                      </a:lnTo>
                      <a:lnTo>
                        <a:pt x="58" y="6"/>
                      </a:lnTo>
                      <a:lnTo>
                        <a:pt x="55" y="13"/>
                      </a:lnTo>
                      <a:lnTo>
                        <a:pt x="47" y="18"/>
                      </a:lnTo>
                      <a:lnTo>
                        <a:pt x="39" y="21"/>
                      </a:lnTo>
                      <a:lnTo>
                        <a:pt x="28" y="21"/>
                      </a:lnTo>
                      <a:lnTo>
                        <a:pt x="15" y="20"/>
                      </a:lnTo>
                      <a:lnTo>
                        <a:pt x="4" y="17"/>
                      </a:lnTo>
                      <a:lnTo>
                        <a:pt x="0" y="14"/>
                      </a:lnTo>
                      <a:lnTo>
                        <a:pt x="4" y="13"/>
                      </a:lnTo>
                      <a:lnTo>
                        <a:pt x="12" y="14"/>
                      </a:lnTo>
                      <a:lnTo>
                        <a:pt x="23" y="15"/>
                      </a:lnTo>
                      <a:lnTo>
                        <a:pt x="35" y="14"/>
                      </a:lnTo>
                      <a:lnTo>
                        <a:pt x="43" y="10"/>
                      </a:lnTo>
                      <a:lnTo>
                        <a:pt x="49" y="4"/>
                      </a:lnTo>
                      <a:lnTo>
                        <a:pt x="53" y="0"/>
                      </a:lnTo>
                      <a:lnTo>
                        <a:pt x="55" y="0"/>
                      </a:lnTo>
                      <a:lnTo>
                        <a:pt x="57"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1" name="Freeform 111"/>
                <p:cNvSpPr/>
                <p:nvPr/>
              </p:nvSpPr>
              <p:spPr bwMode="auto">
                <a:xfrm>
                  <a:off x="1255" y="2255"/>
                  <a:ext cx="33" cy="10"/>
                </a:xfrm>
                <a:custGeom>
                  <a:avLst/>
                  <a:gdLst>
                    <a:gd name="T0" fmla="*/ 32 w 33"/>
                    <a:gd name="T1" fmla="*/ 2 h 10"/>
                    <a:gd name="T2" fmla="*/ 33 w 33"/>
                    <a:gd name="T3" fmla="*/ 3 h 10"/>
                    <a:gd name="T4" fmla="*/ 32 w 33"/>
                    <a:gd name="T5" fmla="*/ 5 h 10"/>
                    <a:gd name="T6" fmla="*/ 32 w 33"/>
                    <a:gd name="T7" fmla="*/ 6 h 10"/>
                    <a:gd name="T8" fmla="*/ 31 w 33"/>
                    <a:gd name="T9" fmla="*/ 7 h 10"/>
                    <a:gd name="T10" fmla="*/ 29 w 33"/>
                    <a:gd name="T11" fmla="*/ 8 h 10"/>
                    <a:gd name="T12" fmla="*/ 26 w 33"/>
                    <a:gd name="T13" fmla="*/ 9 h 10"/>
                    <a:gd name="T14" fmla="*/ 20 w 33"/>
                    <a:gd name="T15" fmla="*/ 9 h 10"/>
                    <a:gd name="T16" fmla="*/ 13 w 33"/>
                    <a:gd name="T17" fmla="*/ 10 h 10"/>
                    <a:gd name="T18" fmla="*/ 8 w 33"/>
                    <a:gd name="T19" fmla="*/ 10 h 10"/>
                    <a:gd name="T20" fmla="*/ 4 w 33"/>
                    <a:gd name="T21" fmla="*/ 10 h 10"/>
                    <a:gd name="T22" fmla="*/ 3 w 33"/>
                    <a:gd name="T23" fmla="*/ 10 h 10"/>
                    <a:gd name="T24" fmla="*/ 1 w 33"/>
                    <a:gd name="T25" fmla="*/ 9 h 10"/>
                    <a:gd name="T26" fmla="*/ 0 w 33"/>
                    <a:gd name="T27" fmla="*/ 8 h 10"/>
                    <a:gd name="T28" fmla="*/ 1 w 33"/>
                    <a:gd name="T29" fmla="*/ 7 h 10"/>
                    <a:gd name="T30" fmla="*/ 1 w 33"/>
                    <a:gd name="T31" fmla="*/ 5 h 10"/>
                    <a:gd name="T32" fmla="*/ 3 w 33"/>
                    <a:gd name="T33" fmla="*/ 4 h 10"/>
                    <a:gd name="T34" fmla="*/ 5 w 33"/>
                    <a:gd name="T35" fmla="*/ 3 h 10"/>
                    <a:gd name="T36" fmla="*/ 7 w 33"/>
                    <a:gd name="T37" fmla="*/ 2 h 10"/>
                    <a:gd name="T38" fmla="*/ 9 w 33"/>
                    <a:gd name="T39" fmla="*/ 2 h 10"/>
                    <a:gd name="T40" fmla="*/ 11 w 33"/>
                    <a:gd name="T41" fmla="*/ 2 h 10"/>
                    <a:gd name="T42" fmla="*/ 16 w 33"/>
                    <a:gd name="T43" fmla="*/ 3 h 10"/>
                    <a:gd name="T44" fmla="*/ 20 w 33"/>
                    <a:gd name="T45" fmla="*/ 3 h 10"/>
                    <a:gd name="T46" fmla="*/ 26 w 33"/>
                    <a:gd name="T47" fmla="*/ 2 h 10"/>
                    <a:gd name="T48" fmla="*/ 30 w 33"/>
                    <a:gd name="T49" fmla="*/ 0 h 10"/>
                    <a:gd name="T50" fmla="*/ 31 w 33"/>
                    <a:gd name="T51" fmla="*/ 1 h 10"/>
                    <a:gd name="T52" fmla="*/ 32 w 33"/>
                    <a:gd name="T53" fmla="*/ 1 h 10"/>
                    <a:gd name="T54" fmla="*/ 32 w 33"/>
                    <a:gd name="T55" fmla="*/ 2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 h="10">
                      <a:moveTo>
                        <a:pt x="32" y="2"/>
                      </a:moveTo>
                      <a:lnTo>
                        <a:pt x="33" y="3"/>
                      </a:lnTo>
                      <a:lnTo>
                        <a:pt x="32" y="5"/>
                      </a:lnTo>
                      <a:lnTo>
                        <a:pt x="32" y="6"/>
                      </a:lnTo>
                      <a:lnTo>
                        <a:pt x="31" y="7"/>
                      </a:lnTo>
                      <a:lnTo>
                        <a:pt x="29" y="8"/>
                      </a:lnTo>
                      <a:lnTo>
                        <a:pt x="26" y="9"/>
                      </a:lnTo>
                      <a:lnTo>
                        <a:pt x="20" y="9"/>
                      </a:lnTo>
                      <a:lnTo>
                        <a:pt x="13" y="10"/>
                      </a:lnTo>
                      <a:lnTo>
                        <a:pt x="8" y="10"/>
                      </a:lnTo>
                      <a:lnTo>
                        <a:pt x="4" y="10"/>
                      </a:lnTo>
                      <a:lnTo>
                        <a:pt x="3" y="10"/>
                      </a:lnTo>
                      <a:lnTo>
                        <a:pt x="1" y="9"/>
                      </a:lnTo>
                      <a:lnTo>
                        <a:pt x="0" y="8"/>
                      </a:lnTo>
                      <a:lnTo>
                        <a:pt x="1" y="7"/>
                      </a:lnTo>
                      <a:lnTo>
                        <a:pt x="1" y="5"/>
                      </a:lnTo>
                      <a:lnTo>
                        <a:pt x="3" y="4"/>
                      </a:lnTo>
                      <a:lnTo>
                        <a:pt x="5" y="3"/>
                      </a:lnTo>
                      <a:lnTo>
                        <a:pt x="7" y="2"/>
                      </a:lnTo>
                      <a:lnTo>
                        <a:pt x="9" y="2"/>
                      </a:lnTo>
                      <a:lnTo>
                        <a:pt x="11" y="2"/>
                      </a:lnTo>
                      <a:lnTo>
                        <a:pt x="16" y="3"/>
                      </a:lnTo>
                      <a:lnTo>
                        <a:pt x="20" y="3"/>
                      </a:lnTo>
                      <a:lnTo>
                        <a:pt x="26" y="2"/>
                      </a:lnTo>
                      <a:lnTo>
                        <a:pt x="30" y="0"/>
                      </a:lnTo>
                      <a:lnTo>
                        <a:pt x="31" y="1"/>
                      </a:lnTo>
                      <a:lnTo>
                        <a:pt x="32" y="1"/>
                      </a:lnTo>
                      <a:lnTo>
                        <a:pt x="3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2" name="Freeform 112"/>
                <p:cNvSpPr/>
                <p:nvPr/>
              </p:nvSpPr>
              <p:spPr bwMode="auto">
                <a:xfrm>
                  <a:off x="1255" y="2255"/>
                  <a:ext cx="32" cy="10"/>
                </a:xfrm>
                <a:custGeom>
                  <a:avLst/>
                  <a:gdLst>
                    <a:gd name="T0" fmla="*/ 32 w 32"/>
                    <a:gd name="T1" fmla="*/ 2 h 10"/>
                    <a:gd name="T2" fmla="*/ 32 w 32"/>
                    <a:gd name="T3" fmla="*/ 5 h 10"/>
                    <a:gd name="T4" fmla="*/ 30 w 32"/>
                    <a:gd name="T5" fmla="*/ 7 h 10"/>
                    <a:gd name="T6" fmla="*/ 20 w 32"/>
                    <a:gd name="T7" fmla="*/ 9 h 10"/>
                    <a:gd name="T8" fmla="*/ 8 w 32"/>
                    <a:gd name="T9" fmla="*/ 10 h 10"/>
                    <a:gd name="T10" fmla="*/ 1 w 32"/>
                    <a:gd name="T11" fmla="*/ 9 h 10"/>
                    <a:gd name="T12" fmla="*/ 0 w 32"/>
                    <a:gd name="T13" fmla="*/ 6 h 10"/>
                    <a:gd name="T14" fmla="*/ 3 w 32"/>
                    <a:gd name="T15" fmla="*/ 4 h 10"/>
                    <a:gd name="T16" fmla="*/ 7 w 32"/>
                    <a:gd name="T17" fmla="*/ 2 h 10"/>
                    <a:gd name="T18" fmla="*/ 11 w 32"/>
                    <a:gd name="T19" fmla="*/ 2 h 10"/>
                    <a:gd name="T20" fmla="*/ 20 w 32"/>
                    <a:gd name="T21" fmla="*/ 3 h 10"/>
                    <a:gd name="T22" fmla="*/ 26 w 32"/>
                    <a:gd name="T23" fmla="*/ 1 h 10"/>
                    <a:gd name="T24" fmla="*/ 30 w 32"/>
                    <a:gd name="T25" fmla="*/ 0 h 10"/>
                    <a:gd name="T26" fmla="*/ 32 w 32"/>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10">
                      <a:moveTo>
                        <a:pt x="32" y="2"/>
                      </a:moveTo>
                      <a:lnTo>
                        <a:pt x="32" y="5"/>
                      </a:lnTo>
                      <a:lnTo>
                        <a:pt x="30" y="7"/>
                      </a:lnTo>
                      <a:lnTo>
                        <a:pt x="20" y="9"/>
                      </a:lnTo>
                      <a:lnTo>
                        <a:pt x="8" y="10"/>
                      </a:lnTo>
                      <a:lnTo>
                        <a:pt x="1" y="9"/>
                      </a:lnTo>
                      <a:lnTo>
                        <a:pt x="0" y="6"/>
                      </a:lnTo>
                      <a:lnTo>
                        <a:pt x="3" y="4"/>
                      </a:lnTo>
                      <a:lnTo>
                        <a:pt x="7" y="2"/>
                      </a:lnTo>
                      <a:lnTo>
                        <a:pt x="11" y="2"/>
                      </a:lnTo>
                      <a:lnTo>
                        <a:pt x="20" y="3"/>
                      </a:lnTo>
                      <a:lnTo>
                        <a:pt x="26" y="1"/>
                      </a:lnTo>
                      <a:lnTo>
                        <a:pt x="30" y="0"/>
                      </a:lnTo>
                      <a:lnTo>
                        <a:pt x="3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3" name="Freeform 113"/>
                <p:cNvSpPr/>
                <p:nvPr/>
              </p:nvSpPr>
              <p:spPr bwMode="auto">
                <a:xfrm>
                  <a:off x="1307" y="2031"/>
                  <a:ext cx="144" cy="320"/>
                </a:xfrm>
                <a:custGeom>
                  <a:avLst/>
                  <a:gdLst>
                    <a:gd name="T0" fmla="*/ 0 w 144"/>
                    <a:gd name="T1" fmla="*/ 287 h 320"/>
                    <a:gd name="T2" fmla="*/ 1 w 144"/>
                    <a:gd name="T3" fmla="*/ 226 h 320"/>
                    <a:gd name="T4" fmla="*/ 0 w 144"/>
                    <a:gd name="T5" fmla="*/ 204 h 320"/>
                    <a:gd name="T6" fmla="*/ 4 w 144"/>
                    <a:gd name="T7" fmla="*/ 194 h 320"/>
                    <a:gd name="T8" fmla="*/ 13 w 144"/>
                    <a:gd name="T9" fmla="*/ 180 h 320"/>
                    <a:gd name="T10" fmla="*/ 17 w 144"/>
                    <a:gd name="T11" fmla="*/ 166 h 320"/>
                    <a:gd name="T12" fmla="*/ 16 w 144"/>
                    <a:gd name="T13" fmla="*/ 137 h 320"/>
                    <a:gd name="T14" fmla="*/ 11 w 144"/>
                    <a:gd name="T15" fmla="*/ 51 h 320"/>
                    <a:gd name="T16" fmla="*/ 13 w 144"/>
                    <a:gd name="T17" fmla="*/ 18 h 320"/>
                    <a:gd name="T18" fmla="*/ 18 w 144"/>
                    <a:gd name="T19" fmla="*/ 2 h 320"/>
                    <a:gd name="T20" fmla="*/ 22 w 144"/>
                    <a:gd name="T21" fmla="*/ 0 h 320"/>
                    <a:gd name="T22" fmla="*/ 44 w 144"/>
                    <a:gd name="T23" fmla="*/ 6 h 320"/>
                    <a:gd name="T24" fmla="*/ 72 w 144"/>
                    <a:gd name="T25" fmla="*/ 10 h 320"/>
                    <a:gd name="T26" fmla="*/ 110 w 144"/>
                    <a:gd name="T27" fmla="*/ 10 h 320"/>
                    <a:gd name="T28" fmla="*/ 133 w 144"/>
                    <a:gd name="T29" fmla="*/ 8 h 320"/>
                    <a:gd name="T30" fmla="*/ 138 w 144"/>
                    <a:gd name="T31" fmla="*/ 15 h 320"/>
                    <a:gd name="T32" fmla="*/ 137 w 144"/>
                    <a:gd name="T33" fmla="*/ 21 h 320"/>
                    <a:gd name="T34" fmla="*/ 119 w 144"/>
                    <a:gd name="T35" fmla="*/ 29 h 320"/>
                    <a:gd name="T36" fmla="*/ 117 w 144"/>
                    <a:gd name="T37" fmla="*/ 54 h 320"/>
                    <a:gd name="T38" fmla="*/ 124 w 144"/>
                    <a:gd name="T39" fmla="*/ 90 h 320"/>
                    <a:gd name="T40" fmla="*/ 124 w 144"/>
                    <a:gd name="T41" fmla="*/ 143 h 320"/>
                    <a:gd name="T42" fmla="*/ 130 w 144"/>
                    <a:gd name="T43" fmla="*/ 170 h 320"/>
                    <a:gd name="T44" fmla="*/ 139 w 144"/>
                    <a:gd name="T45" fmla="*/ 206 h 320"/>
                    <a:gd name="T46" fmla="*/ 140 w 144"/>
                    <a:gd name="T47" fmla="*/ 239 h 320"/>
                    <a:gd name="T48" fmla="*/ 143 w 144"/>
                    <a:gd name="T49" fmla="*/ 292 h 320"/>
                    <a:gd name="T50" fmla="*/ 138 w 144"/>
                    <a:gd name="T51" fmla="*/ 318 h 320"/>
                    <a:gd name="T52" fmla="*/ 136 w 144"/>
                    <a:gd name="T53" fmla="*/ 312 h 320"/>
                    <a:gd name="T54" fmla="*/ 134 w 144"/>
                    <a:gd name="T55" fmla="*/ 274 h 320"/>
                    <a:gd name="T56" fmla="*/ 132 w 144"/>
                    <a:gd name="T57" fmla="*/ 231 h 320"/>
                    <a:gd name="T58" fmla="*/ 126 w 144"/>
                    <a:gd name="T59" fmla="*/ 187 h 320"/>
                    <a:gd name="T60" fmla="*/ 116 w 144"/>
                    <a:gd name="T61" fmla="*/ 153 h 320"/>
                    <a:gd name="T62" fmla="*/ 113 w 144"/>
                    <a:gd name="T63" fmla="*/ 120 h 320"/>
                    <a:gd name="T64" fmla="*/ 110 w 144"/>
                    <a:gd name="T65" fmla="*/ 78 h 320"/>
                    <a:gd name="T66" fmla="*/ 100 w 144"/>
                    <a:gd name="T67" fmla="*/ 33 h 320"/>
                    <a:gd name="T68" fmla="*/ 46 w 144"/>
                    <a:gd name="T69" fmla="*/ 24 h 320"/>
                    <a:gd name="T70" fmla="*/ 27 w 144"/>
                    <a:gd name="T71" fmla="*/ 26 h 320"/>
                    <a:gd name="T72" fmla="*/ 22 w 144"/>
                    <a:gd name="T73" fmla="*/ 42 h 320"/>
                    <a:gd name="T74" fmla="*/ 20 w 144"/>
                    <a:gd name="T75" fmla="*/ 77 h 320"/>
                    <a:gd name="T76" fmla="*/ 24 w 144"/>
                    <a:gd name="T77" fmla="*/ 133 h 320"/>
                    <a:gd name="T78" fmla="*/ 28 w 144"/>
                    <a:gd name="T79" fmla="*/ 151 h 320"/>
                    <a:gd name="T80" fmla="*/ 29 w 144"/>
                    <a:gd name="T81" fmla="*/ 168 h 320"/>
                    <a:gd name="T82" fmla="*/ 26 w 144"/>
                    <a:gd name="T83" fmla="*/ 180 h 320"/>
                    <a:gd name="T84" fmla="*/ 17 w 144"/>
                    <a:gd name="T85" fmla="*/ 200 h 320"/>
                    <a:gd name="T86" fmla="*/ 12 w 144"/>
                    <a:gd name="T87" fmla="*/ 218 h 320"/>
                    <a:gd name="T88" fmla="*/ 12 w 144"/>
                    <a:gd name="T89" fmla="*/ 242 h 320"/>
                    <a:gd name="T90" fmla="*/ 7 w 144"/>
                    <a:gd name="T91" fmla="*/ 270 h 320"/>
                    <a:gd name="T92" fmla="*/ 7 w 144"/>
                    <a:gd name="T93" fmla="*/ 287 h 320"/>
                    <a:gd name="T94" fmla="*/ 15 w 144"/>
                    <a:gd name="T95" fmla="*/ 320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4" h="320">
                      <a:moveTo>
                        <a:pt x="3" y="312"/>
                      </a:moveTo>
                      <a:lnTo>
                        <a:pt x="2" y="299"/>
                      </a:lnTo>
                      <a:lnTo>
                        <a:pt x="0" y="287"/>
                      </a:lnTo>
                      <a:lnTo>
                        <a:pt x="0" y="277"/>
                      </a:lnTo>
                      <a:lnTo>
                        <a:pt x="1" y="252"/>
                      </a:lnTo>
                      <a:lnTo>
                        <a:pt x="1" y="226"/>
                      </a:lnTo>
                      <a:lnTo>
                        <a:pt x="1" y="216"/>
                      </a:lnTo>
                      <a:lnTo>
                        <a:pt x="0" y="208"/>
                      </a:lnTo>
                      <a:lnTo>
                        <a:pt x="0" y="204"/>
                      </a:lnTo>
                      <a:lnTo>
                        <a:pt x="1" y="200"/>
                      </a:lnTo>
                      <a:lnTo>
                        <a:pt x="2" y="197"/>
                      </a:lnTo>
                      <a:lnTo>
                        <a:pt x="4" y="194"/>
                      </a:lnTo>
                      <a:lnTo>
                        <a:pt x="7" y="191"/>
                      </a:lnTo>
                      <a:lnTo>
                        <a:pt x="9" y="187"/>
                      </a:lnTo>
                      <a:lnTo>
                        <a:pt x="13" y="180"/>
                      </a:lnTo>
                      <a:lnTo>
                        <a:pt x="15" y="176"/>
                      </a:lnTo>
                      <a:lnTo>
                        <a:pt x="16" y="171"/>
                      </a:lnTo>
                      <a:lnTo>
                        <a:pt x="17" y="166"/>
                      </a:lnTo>
                      <a:lnTo>
                        <a:pt x="18" y="161"/>
                      </a:lnTo>
                      <a:lnTo>
                        <a:pt x="17" y="149"/>
                      </a:lnTo>
                      <a:lnTo>
                        <a:pt x="16" y="137"/>
                      </a:lnTo>
                      <a:lnTo>
                        <a:pt x="13" y="114"/>
                      </a:lnTo>
                      <a:lnTo>
                        <a:pt x="12" y="83"/>
                      </a:lnTo>
                      <a:lnTo>
                        <a:pt x="11" y="51"/>
                      </a:lnTo>
                      <a:lnTo>
                        <a:pt x="11" y="36"/>
                      </a:lnTo>
                      <a:lnTo>
                        <a:pt x="12" y="27"/>
                      </a:lnTo>
                      <a:lnTo>
                        <a:pt x="13" y="18"/>
                      </a:lnTo>
                      <a:lnTo>
                        <a:pt x="15" y="10"/>
                      </a:lnTo>
                      <a:lnTo>
                        <a:pt x="17" y="4"/>
                      </a:lnTo>
                      <a:lnTo>
                        <a:pt x="18" y="2"/>
                      </a:lnTo>
                      <a:lnTo>
                        <a:pt x="19" y="1"/>
                      </a:lnTo>
                      <a:lnTo>
                        <a:pt x="20" y="0"/>
                      </a:lnTo>
                      <a:lnTo>
                        <a:pt x="22" y="0"/>
                      </a:lnTo>
                      <a:lnTo>
                        <a:pt x="24" y="0"/>
                      </a:lnTo>
                      <a:lnTo>
                        <a:pt x="36" y="4"/>
                      </a:lnTo>
                      <a:lnTo>
                        <a:pt x="44" y="6"/>
                      </a:lnTo>
                      <a:lnTo>
                        <a:pt x="52" y="7"/>
                      </a:lnTo>
                      <a:lnTo>
                        <a:pt x="63" y="9"/>
                      </a:lnTo>
                      <a:lnTo>
                        <a:pt x="72" y="10"/>
                      </a:lnTo>
                      <a:lnTo>
                        <a:pt x="82" y="11"/>
                      </a:lnTo>
                      <a:lnTo>
                        <a:pt x="92" y="11"/>
                      </a:lnTo>
                      <a:lnTo>
                        <a:pt x="110" y="10"/>
                      </a:lnTo>
                      <a:lnTo>
                        <a:pt x="122" y="8"/>
                      </a:lnTo>
                      <a:lnTo>
                        <a:pt x="131" y="7"/>
                      </a:lnTo>
                      <a:lnTo>
                        <a:pt x="133" y="8"/>
                      </a:lnTo>
                      <a:lnTo>
                        <a:pt x="135" y="9"/>
                      </a:lnTo>
                      <a:lnTo>
                        <a:pt x="137" y="12"/>
                      </a:lnTo>
                      <a:lnTo>
                        <a:pt x="138" y="15"/>
                      </a:lnTo>
                      <a:lnTo>
                        <a:pt x="139" y="17"/>
                      </a:lnTo>
                      <a:lnTo>
                        <a:pt x="138" y="19"/>
                      </a:lnTo>
                      <a:lnTo>
                        <a:pt x="137" y="21"/>
                      </a:lnTo>
                      <a:lnTo>
                        <a:pt x="136" y="23"/>
                      </a:lnTo>
                      <a:lnTo>
                        <a:pt x="133" y="24"/>
                      </a:lnTo>
                      <a:lnTo>
                        <a:pt x="119" y="29"/>
                      </a:lnTo>
                      <a:lnTo>
                        <a:pt x="111" y="32"/>
                      </a:lnTo>
                      <a:lnTo>
                        <a:pt x="113" y="38"/>
                      </a:lnTo>
                      <a:lnTo>
                        <a:pt x="117" y="54"/>
                      </a:lnTo>
                      <a:lnTo>
                        <a:pt x="121" y="73"/>
                      </a:lnTo>
                      <a:lnTo>
                        <a:pt x="123" y="82"/>
                      </a:lnTo>
                      <a:lnTo>
                        <a:pt x="124" y="90"/>
                      </a:lnTo>
                      <a:lnTo>
                        <a:pt x="124" y="107"/>
                      </a:lnTo>
                      <a:lnTo>
                        <a:pt x="124" y="125"/>
                      </a:lnTo>
                      <a:lnTo>
                        <a:pt x="124" y="143"/>
                      </a:lnTo>
                      <a:lnTo>
                        <a:pt x="125" y="151"/>
                      </a:lnTo>
                      <a:lnTo>
                        <a:pt x="126" y="157"/>
                      </a:lnTo>
                      <a:lnTo>
                        <a:pt x="130" y="170"/>
                      </a:lnTo>
                      <a:lnTo>
                        <a:pt x="134" y="185"/>
                      </a:lnTo>
                      <a:lnTo>
                        <a:pt x="137" y="200"/>
                      </a:lnTo>
                      <a:lnTo>
                        <a:pt x="139" y="206"/>
                      </a:lnTo>
                      <a:lnTo>
                        <a:pt x="139" y="212"/>
                      </a:lnTo>
                      <a:lnTo>
                        <a:pt x="140" y="225"/>
                      </a:lnTo>
                      <a:lnTo>
                        <a:pt x="140" y="239"/>
                      </a:lnTo>
                      <a:lnTo>
                        <a:pt x="140" y="253"/>
                      </a:lnTo>
                      <a:lnTo>
                        <a:pt x="141" y="263"/>
                      </a:lnTo>
                      <a:lnTo>
                        <a:pt x="143" y="292"/>
                      </a:lnTo>
                      <a:lnTo>
                        <a:pt x="144" y="314"/>
                      </a:lnTo>
                      <a:lnTo>
                        <a:pt x="139" y="319"/>
                      </a:lnTo>
                      <a:lnTo>
                        <a:pt x="138" y="318"/>
                      </a:lnTo>
                      <a:lnTo>
                        <a:pt x="137" y="316"/>
                      </a:lnTo>
                      <a:lnTo>
                        <a:pt x="136" y="315"/>
                      </a:lnTo>
                      <a:lnTo>
                        <a:pt x="136" y="312"/>
                      </a:lnTo>
                      <a:lnTo>
                        <a:pt x="135" y="305"/>
                      </a:lnTo>
                      <a:lnTo>
                        <a:pt x="135" y="292"/>
                      </a:lnTo>
                      <a:lnTo>
                        <a:pt x="134" y="274"/>
                      </a:lnTo>
                      <a:lnTo>
                        <a:pt x="132" y="256"/>
                      </a:lnTo>
                      <a:lnTo>
                        <a:pt x="132" y="242"/>
                      </a:lnTo>
                      <a:lnTo>
                        <a:pt x="132" y="231"/>
                      </a:lnTo>
                      <a:lnTo>
                        <a:pt x="131" y="219"/>
                      </a:lnTo>
                      <a:lnTo>
                        <a:pt x="128" y="194"/>
                      </a:lnTo>
                      <a:lnTo>
                        <a:pt x="126" y="187"/>
                      </a:lnTo>
                      <a:lnTo>
                        <a:pt x="124" y="179"/>
                      </a:lnTo>
                      <a:lnTo>
                        <a:pt x="119" y="163"/>
                      </a:lnTo>
                      <a:lnTo>
                        <a:pt x="116" y="153"/>
                      </a:lnTo>
                      <a:lnTo>
                        <a:pt x="114" y="143"/>
                      </a:lnTo>
                      <a:lnTo>
                        <a:pt x="113" y="132"/>
                      </a:lnTo>
                      <a:lnTo>
                        <a:pt x="113" y="120"/>
                      </a:lnTo>
                      <a:lnTo>
                        <a:pt x="113" y="107"/>
                      </a:lnTo>
                      <a:lnTo>
                        <a:pt x="112" y="93"/>
                      </a:lnTo>
                      <a:lnTo>
                        <a:pt x="110" y="78"/>
                      </a:lnTo>
                      <a:lnTo>
                        <a:pt x="107" y="64"/>
                      </a:lnTo>
                      <a:lnTo>
                        <a:pt x="102" y="42"/>
                      </a:lnTo>
                      <a:lnTo>
                        <a:pt x="100" y="33"/>
                      </a:lnTo>
                      <a:lnTo>
                        <a:pt x="92" y="32"/>
                      </a:lnTo>
                      <a:lnTo>
                        <a:pt x="73" y="29"/>
                      </a:lnTo>
                      <a:lnTo>
                        <a:pt x="46" y="24"/>
                      </a:lnTo>
                      <a:lnTo>
                        <a:pt x="31" y="21"/>
                      </a:lnTo>
                      <a:lnTo>
                        <a:pt x="29" y="23"/>
                      </a:lnTo>
                      <a:lnTo>
                        <a:pt x="27" y="26"/>
                      </a:lnTo>
                      <a:lnTo>
                        <a:pt x="26" y="30"/>
                      </a:lnTo>
                      <a:lnTo>
                        <a:pt x="24" y="36"/>
                      </a:lnTo>
                      <a:lnTo>
                        <a:pt x="22" y="42"/>
                      </a:lnTo>
                      <a:lnTo>
                        <a:pt x="20" y="50"/>
                      </a:lnTo>
                      <a:lnTo>
                        <a:pt x="20" y="58"/>
                      </a:lnTo>
                      <a:lnTo>
                        <a:pt x="20" y="77"/>
                      </a:lnTo>
                      <a:lnTo>
                        <a:pt x="21" y="96"/>
                      </a:lnTo>
                      <a:lnTo>
                        <a:pt x="23" y="127"/>
                      </a:lnTo>
                      <a:lnTo>
                        <a:pt x="24" y="133"/>
                      </a:lnTo>
                      <a:lnTo>
                        <a:pt x="25" y="138"/>
                      </a:lnTo>
                      <a:lnTo>
                        <a:pt x="27" y="144"/>
                      </a:lnTo>
                      <a:lnTo>
                        <a:pt x="28" y="151"/>
                      </a:lnTo>
                      <a:lnTo>
                        <a:pt x="29" y="157"/>
                      </a:lnTo>
                      <a:lnTo>
                        <a:pt x="30" y="164"/>
                      </a:lnTo>
                      <a:lnTo>
                        <a:pt x="29" y="168"/>
                      </a:lnTo>
                      <a:lnTo>
                        <a:pt x="29" y="172"/>
                      </a:lnTo>
                      <a:lnTo>
                        <a:pt x="28" y="176"/>
                      </a:lnTo>
                      <a:lnTo>
                        <a:pt x="26" y="180"/>
                      </a:lnTo>
                      <a:lnTo>
                        <a:pt x="24" y="186"/>
                      </a:lnTo>
                      <a:lnTo>
                        <a:pt x="22" y="191"/>
                      </a:lnTo>
                      <a:lnTo>
                        <a:pt x="17" y="200"/>
                      </a:lnTo>
                      <a:lnTo>
                        <a:pt x="15" y="206"/>
                      </a:lnTo>
                      <a:lnTo>
                        <a:pt x="13" y="211"/>
                      </a:lnTo>
                      <a:lnTo>
                        <a:pt x="12" y="218"/>
                      </a:lnTo>
                      <a:lnTo>
                        <a:pt x="12" y="226"/>
                      </a:lnTo>
                      <a:lnTo>
                        <a:pt x="12" y="234"/>
                      </a:lnTo>
                      <a:lnTo>
                        <a:pt x="12" y="242"/>
                      </a:lnTo>
                      <a:lnTo>
                        <a:pt x="10" y="250"/>
                      </a:lnTo>
                      <a:lnTo>
                        <a:pt x="9" y="257"/>
                      </a:lnTo>
                      <a:lnTo>
                        <a:pt x="7" y="270"/>
                      </a:lnTo>
                      <a:lnTo>
                        <a:pt x="6" y="276"/>
                      </a:lnTo>
                      <a:lnTo>
                        <a:pt x="7" y="282"/>
                      </a:lnTo>
                      <a:lnTo>
                        <a:pt x="7" y="287"/>
                      </a:lnTo>
                      <a:lnTo>
                        <a:pt x="8" y="293"/>
                      </a:lnTo>
                      <a:lnTo>
                        <a:pt x="11" y="306"/>
                      </a:lnTo>
                      <a:lnTo>
                        <a:pt x="15" y="320"/>
                      </a:lnTo>
                      <a:lnTo>
                        <a:pt x="3" y="3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4" name="Freeform 114"/>
                <p:cNvSpPr/>
                <p:nvPr/>
              </p:nvSpPr>
              <p:spPr bwMode="auto">
                <a:xfrm>
                  <a:off x="1307" y="2031"/>
                  <a:ext cx="144" cy="320"/>
                </a:xfrm>
                <a:custGeom>
                  <a:avLst/>
                  <a:gdLst>
                    <a:gd name="T0" fmla="*/ 2 w 144"/>
                    <a:gd name="T1" fmla="*/ 299 h 320"/>
                    <a:gd name="T2" fmla="*/ 1 w 144"/>
                    <a:gd name="T3" fmla="*/ 226 h 320"/>
                    <a:gd name="T4" fmla="*/ 1 w 144"/>
                    <a:gd name="T5" fmla="*/ 200 h 320"/>
                    <a:gd name="T6" fmla="*/ 9 w 144"/>
                    <a:gd name="T7" fmla="*/ 187 h 320"/>
                    <a:gd name="T8" fmla="*/ 16 w 144"/>
                    <a:gd name="T9" fmla="*/ 171 h 320"/>
                    <a:gd name="T10" fmla="*/ 16 w 144"/>
                    <a:gd name="T11" fmla="*/ 136 h 320"/>
                    <a:gd name="T12" fmla="*/ 11 w 144"/>
                    <a:gd name="T13" fmla="*/ 50 h 320"/>
                    <a:gd name="T14" fmla="*/ 13 w 144"/>
                    <a:gd name="T15" fmla="*/ 18 h 320"/>
                    <a:gd name="T16" fmla="*/ 20 w 144"/>
                    <a:gd name="T17" fmla="*/ 0 h 320"/>
                    <a:gd name="T18" fmla="*/ 52 w 144"/>
                    <a:gd name="T19" fmla="*/ 7 h 320"/>
                    <a:gd name="T20" fmla="*/ 92 w 144"/>
                    <a:gd name="T21" fmla="*/ 11 h 320"/>
                    <a:gd name="T22" fmla="*/ 122 w 144"/>
                    <a:gd name="T23" fmla="*/ 8 h 320"/>
                    <a:gd name="T24" fmla="*/ 135 w 144"/>
                    <a:gd name="T25" fmla="*/ 9 h 320"/>
                    <a:gd name="T26" fmla="*/ 137 w 144"/>
                    <a:gd name="T27" fmla="*/ 21 h 320"/>
                    <a:gd name="T28" fmla="*/ 111 w 144"/>
                    <a:gd name="T29" fmla="*/ 32 h 320"/>
                    <a:gd name="T30" fmla="*/ 124 w 144"/>
                    <a:gd name="T31" fmla="*/ 90 h 320"/>
                    <a:gd name="T32" fmla="*/ 124 w 144"/>
                    <a:gd name="T33" fmla="*/ 143 h 320"/>
                    <a:gd name="T34" fmla="*/ 134 w 144"/>
                    <a:gd name="T35" fmla="*/ 185 h 320"/>
                    <a:gd name="T36" fmla="*/ 139 w 144"/>
                    <a:gd name="T37" fmla="*/ 212 h 320"/>
                    <a:gd name="T38" fmla="*/ 144 w 144"/>
                    <a:gd name="T39" fmla="*/ 314 h 320"/>
                    <a:gd name="T40" fmla="*/ 137 w 144"/>
                    <a:gd name="T41" fmla="*/ 316 h 320"/>
                    <a:gd name="T42" fmla="*/ 135 w 144"/>
                    <a:gd name="T43" fmla="*/ 305 h 320"/>
                    <a:gd name="T44" fmla="*/ 131 w 144"/>
                    <a:gd name="T45" fmla="*/ 219 h 320"/>
                    <a:gd name="T46" fmla="*/ 124 w 144"/>
                    <a:gd name="T47" fmla="*/ 179 h 320"/>
                    <a:gd name="T48" fmla="*/ 114 w 144"/>
                    <a:gd name="T49" fmla="*/ 143 h 320"/>
                    <a:gd name="T50" fmla="*/ 113 w 144"/>
                    <a:gd name="T51" fmla="*/ 120 h 320"/>
                    <a:gd name="T52" fmla="*/ 112 w 144"/>
                    <a:gd name="T53" fmla="*/ 92 h 320"/>
                    <a:gd name="T54" fmla="*/ 100 w 144"/>
                    <a:gd name="T55" fmla="*/ 33 h 320"/>
                    <a:gd name="T56" fmla="*/ 31 w 144"/>
                    <a:gd name="T57" fmla="*/ 21 h 320"/>
                    <a:gd name="T58" fmla="*/ 25 w 144"/>
                    <a:gd name="T59" fmla="*/ 30 h 320"/>
                    <a:gd name="T60" fmla="*/ 20 w 144"/>
                    <a:gd name="T61" fmla="*/ 58 h 320"/>
                    <a:gd name="T62" fmla="*/ 23 w 144"/>
                    <a:gd name="T63" fmla="*/ 127 h 320"/>
                    <a:gd name="T64" fmla="*/ 28 w 144"/>
                    <a:gd name="T65" fmla="*/ 150 h 320"/>
                    <a:gd name="T66" fmla="*/ 26 w 144"/>
                    <a:gd name="T67" fmla="*/ 180 h 320"/>
                    <a:gd name="T68" fmla="*/ 13 w 144"/>
                    <a:gd name="T69" fmla="*/ 211 h 320"/>
                    <a:gd name="T70" fmla="*/ 11 w 144"/>
                    <a:gd name="T71" fmla="*/ 242 h 320"/>
                    <a:gd name="T72" fmla="*/ 6 w 144"/>
                    <a:gd name="T73" fmla="*/ 281 h 320"/>
                    <a:gd name="T74" fmla="*/ 15 w 144"/>
                    <a:gd name="T75" fmla="*/ 320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4" h="320">
                      <a:moveTo>
                        <a:pt x="3" y="312"/>
                      </a:moveTo>
                      <a:lnTo>
                        <a:pt x="2" y="299"/>
                      </a:lnTo>
                      <a:lnTo>
                        <a:pt x="0" y="277"/>
                      </a:lnTo>
                      <a:lnTo>
                        <a:pt x="1" y="226"/>
                      </a:lnTo>
                      <a:lnTo>
                        <a:pt x="0" y="208"/>
                      </a:lnTo>
                      <a:lnTo>
                        <a:pt x="1" y="200"/>
                      </a:lnTo>
                      <a:lnTo>
                        <a:pt x="4" y="193"/>
                      </a:lnTo>
                      <a:lnTo>
                        <a:pt x="9" y="187"/>
                      </a:lnTo>
                      <a:lnTo>
                        <a:pt x="13" y="180"/>
                      </a:lnTo>
                      <a:lnTo>
                        <a:pt x="16" y="171"/>
                      </a:lnTo>
                      <a:lnTo>
                        <a:pt x="17" y="160"/>
                      </a:lnTo>
                      <a:lnTo>
                        <a:pt x="16" y="136"/>
                      </a:lnTo>
                      <a:lnTo>
                        <a:pt x="13" y="114"/>
                      </a:lnTo>
                      <a:lnTo>
                        <a:pt x="11" y="50"/>
                      </a:lnTo>
                      <a:lnTo>
                        <a:pt x="11" y="36"/>
                      </a:lnTo>
                      <a:lnTo>
                        <a:pt x="13" y="18"/>
                      </a:lnTo>
                      <a:lnTo>
                        <a:pt x="17" y="4"/>
                      </a:lnTo>
                      <a:lnTo>
                        <a:pt x="20" y="0"/>
                      </a:lnTo>
                      <a:lnTo>
                        <a:pt x="24" y="0"/>
                      </a:lnTo>
                      <a:lnTo>
                        <a:pt x="52" y="7"/>
                      </a:lnTo>
                      <a:lnTo>
                        <a:pt x="72" y="10"/>
                      </a:lnTo>
                      <a:lnTo>
                        <a:pt x="92" y="11"/>
                      </a:lnTo>
                      <a:lnTo>
                        <a:pt x="110" y="9"/>
                      </a:lnTo>
                      <a:lnTo>
                        <a:pt x="122" y="8"/>
                      </a:lnTo>
                      <a:lnTo>
                        <a:pt x="131" y="7"/>
                      </a:lnTo>
                      <a:lnTo>
                        <a:pt x="135" y="9"/>
                      </a:lnTo>
                      <a:lnTo>
                        <a:pt x="138" y="17"/>
                      </a:lnTo>
                      <a:lnTo>
                        <a:pt x="137" y="21"/>
                      </a:lnTo>
                      <a:lnTo>
                        <a:pt x="133" y="24"/>
                      </a:lnTo>
                      <a:lnTo>
                        <a:pt x="111" y="32"/>
                      </a:lnTo>
                      <a:lnTo>
                        <a:pt x="117" y="54"/>
                      </a:lnTo>
                      <a:lnTo>
                        <a:pt x="124" y="90"/>
                      </a:lnTo>
                      <a:lnTo>
                        <a:pt x="124" y="125"/>
                      </a:lnTo>
                      <a:lnTo>
                        <a:pt x="124" y="143"/>
                      </a:lnTo>
                      <a:lnTo>
                        <a:pt x="126" y="157"/>
                      </a:lnTo>
                      <a:lnTo>
                        <a:pt x="134" y="185"/>
                      </a:lnTo>
                      <a:lnTo>
                        <a:pt x="137" y="199"/>
                      </a:lnTo>
                      <a:lnTo>
                        <a:pt x="139" y="212"/>
                      </a:lnTo>
                      <a:lnTo>
                        <a:pt x="141" y="263"/>
                      </a:lnTo>
                      <a:lnTo>
                        <a:pt x="144" y="314"/>
                      </a:lnTo>
                      <a:lnTo>
                        <a:pt x="138" y="319"/>
                      </a:lnTo>
                      <a:lnTo>
                        <a:pt x="137" y="316"/>
                      </a:lnTo>
                      <a:lnTo>
                        <a:pt x="136" y="312"/>
                      </a:lnTo>
                      <a:lnTo>
                        <a:pt x="135" y="305"/>
                      </a:lnTo>
                      <a:lnTo>
                        <a:pt x="132" y="242"/>
                      </a:lnTo>
                      <a:lnTo>
                        <a:pt x="131" y="219"/>
                      </a:lnTo>
                      <a:lnTo>
                        <a:pt x="127" y="193"/>
                      </a:lnTo>
                      <a:lnTo>
                        <a:pt x="124" y="179"/>
                      </a:lnTo>
                      <a:lnTo>
                        <a:pt x="119" y="162"/>
                      </a:lnTo>
                      <a:lnTo>
                        <a:pt x="114" y="143"/>
                      </a:lnTo>
                      <a:lnTo>
                        <a:pt x="113" y="132"/>
                      </a:lnTo>
                      <a:lnTo>
                        <a:pt x="113" y="120"/>
                      </a:lnTo>
                      <a:lnTo>
                        <a:pt x="113" y="107"/>
                      </a:lnTo>
                      <a:lnTo>
                        <a:pt x="112" y="92"/>
                      </a:lnTo>
                      <a:lnTo>
                        <a:pt x="107" y="64"/>
                      </a:lnTo>
                      <a:lnTo>
                        <a:pt x="100" y="33"/>
                      </a:lnTo>
                      <a:lnTo>
                        <a:pt x="73" y="28"/>
                      </a:lnTo>
                      <a:lnTo>
                        <a:pt x="31" y="21"/>
                      </a:lnTo>
                      <a:lnTo>
                        <a:pt x="29" y="23"/>
                      </a:lnTo>
                      <a:lnTo>
                        <a:pt x="25" y="30"/>
                      </a:lnTo>
                      <a:lnTo>
                        <a:pt x="22" y="42"/>
                      </a:lnTo>
                      <a:lnTo>
                        <a:pt x="20" y="58"/>
                      </a:lnTo>
                      <a:lnTo>
                        <a:pt x="21" y="96"/>
                      </a:lnTo>
                      <a:lnTo>
                        <a:pt x="23" y="127"/>
                      </a:lnTo>
                      <a:lnTo>
                        <a:pt x="25" y="138"/>
                      </a:lnTo>
                      <a:lnTo>
                        <a:pt x="28" y="150"/>
                      </a:lnTo>
                      <a:lnTo>
                        <a:pt x="30" y="164"/>
                      </a:lnTo>
                      <a:lnTo>
                        <a:pt x="26" y="180"/>
                      </a:lnTo>
                      <a:lnTo>
                        <a:pt x="17" y="200"/>
                      </a:lnTo>
                      <a:lnTo>
                        <a:pt x="13" y="211"/>
                      </a:lnTo>
                      <a:lnTo>
                        <a:pt x="12" y="226"/>
                      </a:lnTo>
                      <a:lnTo>
                        <a:pt x="11" y="242"/>
                      </a:lnTo>
                      <a:lnTo>
                        <a:pt x="9" y="257"/>
                      </a:lnTo>
                      <a:lnTo>
                        <a:pt x="6" y="281"/>
                      </a:lnTo>
                      <a:lnTo>
                        <a:pt x="11" y="305"/>
                      </a:lnTo>
                      <a:lnTo>
                        <a:pt x="15" y="320"/>
                      </a:lnTo>
                      <a:lnTo>
                        <a:pt x="3" y="31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5" name="Freeform 115"/>
                <p:cNvSpPr/>
                <p:nvPr/>
              </p:nvSpPr>
              <p:spPr bwMode="auto">
                <a:xfrm>
                  <a:off x="1229" y="2021"/>
                  <a:ext cx="27" cy="12"/>
                </a:xfrm>
                <a:custGeom>
                  <a:avLst/>
                  <a:gdLst>
                    <a:gd name="T0" fmla="*/ 0 w 27"/>
                    <a:gd name="T1" fmla="*/ 2 h 12"/>
                    <a:gd name="T2" fmla="*/ 0 w 27"/>
                    <a:gd name="T3" fmla="*/ 1 h 12"/>
                    <a:gd name="T4" fmla="*/ 2 w 27"/>
                    <a:gd name="T5" fmla="*/ 0 h 12"/>
                    <a:gd name="T6" fmla="*/ 7 w 27"/>
                    <a:gd name="T7" fmla="*/ 0 h 12"/>
                    <a:gd name="T8" fmla="*/ 21 w 27"/>
                    <a:gd name="T9" fmla="*/ 2 h 12"/>
                    <a:gd name="T10" fmla="*/ 24 w 27"/>
                    <a:gd name="T11" fmla="*/ 3 h 12"/>
                    <a:gd name="T12" fmla="*/ 25 w 27"/>
                    <a:gd name="T13" fmla="*/ 4 h 12"/>
                    <a:gd name="T14" fmla="*/ 26 w 27"/>
                    <a:gd name="T15" fmla="*/ 6 h 12"/>
                    <a:gd name="T16" fmla="*/ 27 w 27"/>
                    <a:gd name="T17" fmla="*/ 8 h 12"/>
                    <a:gd name="T18" fmla="*/ 26 w 27"/>
                    <a:gd name="T19" fmla="*/ 9 h 12"/>
                    <a:gd name="T20" fmla="*/ 25 w 27"/>
                    <a:gd name="T21" fmla="*/ 11 h 12"/>
                    <a:gd name="T22" fmla="*/ 23 w 27"/>
                    <a:gd name="T23" fmla="*/ 11 h 12"/>
                    <a:gd name="T24" fmla="*/ 20 w 27"/>
                    <a:gd name="T25" fmla="*/ 12 h 12"/>
                    <a:gd name="T26" fmla="*/ 14 w 27"/>
                    <a:gd name="T27" fmla="*/ 11 h 12"/>
                    <a:gd name="T28" fmla="*/ 7 w 27"/>
                    <a:gd name="T29" fmla="*/ 8 h 12"/>
                    <a:gd name="T30" fmla="*/ 1 w 27"/>
                    <a:gd name="T31" fmla="*/ 5 h 12"/>
                    <a:gd name="T32" fmla="*/ 1 w 27"/>
                    <a:gd name="T33" fmla="*/ 4 h 12"/>
                    <a:gd name="T34" fmla="*/ 0 w 27"/>
                    <a:gd name="T35" fmla="*/ 4 h 12"/>
                    <a:gd name="T36" fmla="*/ 0 w 27"/>
                    <a:gd name="T37" fmla="*/ 3 h 12"/>
                    <a:gd name="T38" fmla="*/ 0 w 27"/>
                    <a:gd name="T39" fmla="*/ 2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 h="12">
                      <a:moveTo>
                        <a:pt x="0" y="2"/>
                      </a:moveTo>
                      <a:lnTo>
                        <a:pt x="0" y="1"/>
                      </a:lnTo>
                      <a:lnTo>
                        <a:pt x="2" y="0"/>
                      </a:lnTo>
                      <a:lnTo>
                        <a:pt x="7" y="0"/>
                      </a:lnTo>
                      <a:lnTo>
                        <a:pt x="21" y="2"/>
                      </a:lnTo>
                      <a:lnTo>
                        <a:pt x="24" y="3"/>
                      </a:lnTo>
                      <a:lnTo>
                        <a:pt x="25" y="4"/>
                      </a:lnTo>
                      <a:lnTo>
                        <a:pt x="26" y="6"/>
                      </a:lnTo>
                      <a:lnTo>
                        <a:pt x="27" y="8"/>
                      </a:lnTo>
                      <a:lnTo>
                        <a:pt x="26" y="9"/>
                      </a:lnTo>
                      <a:lnTo>
                        <a:pt x="25" y="11"/>
                      </a:lnTo>
                      <a:lnTo>
                        <a:pt x="23" y="11"/>
                      </a:lnTo>
                      <a:lnTo>
                        <a:pt x="20" y="12"/>
                      </a:lnTo>
                      <a:lnTo>
                        <a:pt x="14" y="11"/>
                      </a:lnTo>
                      <a:lnTo>
                        <a:pt x="7" y="8"/>
                      </a:lnTo>
                      <a:lnTo>
                        <a:pt x="1" y="5"/>
                      </a:lnTo>
                      <a:lnTo>
                        <a:pt x="1" y="4"/>
                      </a:lnTo>
                      <a:lnTo>
                        <a:pt x="0" y="4"/>
                      </a:lnTo>
                      <a:lnTo>
                        <a:pt x="0"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6" name="Freeform 116"/>
                <p:cNvSpPr/>
                <p:nvPr/>
              </p:nvSpPr>
              <p:spPr bwMode="auto">
                <a:xfrm>
                  <a:off x="1228" y="2021"/>
                  <a:ext cx="27" cy="12"/>
                </a:xfrm>
                <a:custGeom>
                  <a:avLst/>
                  <a:gdLst>
                    <a:gd name="T0" fmla="*/ 0 w 27"/>
                    <a:gd name="T1" fmla="*/ 2 h 12"/>
                    <a:gd name="T2" fmla="*/ 3 w 27"/>
                    <a:gd name="T3" fmla="*/ 0 h 12"/>
                    <a:gd name="T4" fmla="*/ 8 w 27"/>
                    <a:gd name="T5" fmla="*/ 0 h 12"/>
                    <a:gd name="T6" fmla="*/ 22 w 27"/>
                    <a:gd name="T7" fmla="*/ 2 h 12"/>
                    <a:gd name="T8" fmla="*/ 26 w 27"/>
                    <a:gd name="T9" fmla="*/ 4 h 12"/>
                    <a:gd name="T10" fmla="*/ 27 w 27"/>
                    <a:gd name="T11" fmla="*/ 7 h 12"/>
                    <a:gd name="T12" fmla="*/ 26 w 27"/>
                    <a:gd name="T13" fmla="*/ 10 h 12"/>
                    <a:gd name="T14" fmla="*/ 21 w 27"/>
                    <a:gd name="T15" fmla="*/ 12 h 12"/>
                    <a:gd name="T16" fmla="*/ 8 w 27"/>
                    <a:gd name="T17" fmla="*/ 8 h 12"/>
                    <a:gd name="T18" fmla="*/ 2 w 27"/>
                    <a:gd name="T19" fmla="*/ 5 h 12"/>
                    <a:gd name="T20" fmla="*/ 0 w 27"/>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2">
                      <a:moveTo>
                        <a:pt x="0" y="2"/>
                      </a:moveTo>
                      <a:lnTo>
                        <a:pt x="3" y="0"/>
                      </a:lnTo>
                      <a:lnTo>
                        <a:pt x="8" y="0"/>
                      </a:lnTo>
                      <a:lnTo>
                        <a:pt x="22" y="2"/>
                      </a:lnTo>
                      <a:lnTo>
                        <a:pt x="26" y="4"/>
                      </a:lnTo>
                      <a:lnTo>
                        <a:pt x="27" y="7"/>
                      </a:lnTo>
                      <a:lnTo>
                        <a:pt x="26" y="10"/>
                      </a:lnTo>
                      <a:lnTo>
                        <a:pt x="21" y="12"/>
                      </a:lnTo>
                      <a:lnTo>
                        <a:pt x="8" y="8"/>
                      </a:lnTo>
                      <a:lnTo>
                        <a:pt x="2" y="5"/>
                      </a:lnTo>
                      <a:lnTo>
                        <a:pt x="0"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7" name="Freeform 117"/>
                <p:cNvSpPr/>
                <p:nvPr/>
              </p:nvSpPr>
              <p:spPr bwMode="auto">
                <a:xfrm>
                  <a:off x="1131" y="2385"/>
                  <a:ext cx="284" cy="209"/>
                </a:xfrm>
                <a:custGeom>
                  <a:avLst/>
                  <a:gdLst>
                    <a:gd name="T0" fmla="*/ 191 w 284"/>
                    <a:gd name="T1" fmla="*/ 22 h 209"/>
                    <a:gd name="T2" fmla="*/ 199 w 284"/>
                    <a:gd name="T3" fmla="*/ 39 h 209"/>
                    <a:gd name="T4" fmla="*/ 206 w 284"/>
                    <a:gd name="T5" fmla="*/ 46 h 209"/>
                    <a:gd name="T6" fmla="*/ 230 w 284"/>
                    <a:gd name="T7" fmla="*/ 63 h 209"/>
                    <a:gd name="T8" fmla="*/ 245 w 284"/>
                    <a:gd name="T9" fmla="*/ 79 h 209"/>
                    <a:gd name="T10" fmla="*/ 266 w 284"/>
                    <a:gd name="T11" fmla="*/ 117 h 209"/>
                    <a:gd name="T12" fmla="*/ 272 w 284"/>
                    <a:gd name="T13" fmla="*/ 139 h 209"/>
                    <a:gd name="T14" fmla="*/ 272 w 284"/>
                    <a:gd name="T15" fmla="*/ 158 h 209"/>
                    <a:gd name="T16" fmla="*/ 284 w 284"/>
                    <a:gd name="T17" fmla="*/ 197 h 209"/>
                    <a:gd name="T18" fmla="*/ 275 w 284"/>
                    <a:gd name="T19" fmla="*/ 204 h 209"/>
                    <a:gd name="T20" fmla="*/ 259 w 284"/>
                    <a:gd name="T21" fmla="*/ 209 h 209"/>
                    <a:gd name="T22" fmla="*/ 243 w 284"/>
                    <a:gd name="T23" fmla="*/ 206 h 209"/>
                    <a:gd name="T24" fmla="*/ 232 w 284"/>
                    <a:gd name="T25" fmla="*/ 196 h 209"/>
                    <a:gd name="T26" fmla="*/ 228 w 284"/>
                    <a:gd name="T27" fmla="*/ 195 h 209"/>
                    <a:gd name="T28" fmla="*/ 216 w 284"/>
                    <a:gd name="T29" fmla="*/ 201 h 209"/>
                    <a:gd name="T30" fmla="*/ 205 w 284"/>
                    <a:gd name="T31" fmla="*/ 206 h 209"/>
                    <a:gd name="T32" fmla="*/ 191 w 284"/>
                    <a:gd name="T33" fmla="*/ 204 h 209"/>
                    <a:gd name="T34" fmla="*/ 159 w 284"/>
                    <a:gd name="T35" fmla="*/ 194 h 209"/>
                    <a:gd name="T36" fmla="*/ 149 w 284"/>
                    <a:gd name="T37" fmla="*/ 195 h 209"/>
                    <a:gd name="T38" fmla="*/ 133 w 284"/>
                    <a:gd name="T39" fmla="*/ 203 h 209"/>
                    <a:gd name="T40" fmla="*/ 117 w 284"/>
                    <a:gd name="T41" fmla="*/ 204 h 209"/>
                    <a:gd name="T42" fmla="*/ 105 w 284"/>
                    <a:gd name="T43" fmla="*/ 200 h 209"/>
                    <a:gd name="T44" fmla="*/ 91 w 284"/>
                    <a:gd name="T45" fmla="*/ 195 h 209"/>
                    <a:gd name="T46" fmla="*/ 77 w 284"/>
                    <a:gd name="T47" fmla="*/ 197 h 209"/>
                    <a:gd name="T48" fmla="*/ 58 w 284"/>
                    <a:gd name="T49" fmla="*/ 201 h 209"/>
                    <a:gd name="T50" fmla="*/ 38 w 284"/>
                    <a:gd name="T51" fmla="*/ 196 h 209"/>
                    <a:gd name="T52" fmla="*/ 18 w 284"/>
                    <a:gd name="T53" fmla="*/ 193 h 209"/>
                    <a:gd name="T54" fmla="*/ 7 w 284"/>
                    <a:gd name="T55" fmla="*/ 196 h 209"/>
                    <a:gd name="T56" fmla="*/ 6 w 284"/>
                    <a:gd name="T57" fmla="*/ 161 h 209"/>
                    <a:gd name="T58" fmla="*/ 10 w 284"/>
                    <a:gd name="T59" fmla="*/ 134 h 209"/>
                    <a:gd name="T60" fmla="*/ 18 w 284"/>
                    <a:gd name="T61" fmla="*/ 111 h 209"/>
                    <a:gd name="T62" fmla="*/ 35 w 284"/>
                    <a:gd name="T63" fmla="*/ 86 h 209"/>
                    <a:gd name="T64" fmla="*/ 37 w 284"/>
                    <a:gd name="T65" fmla="*/ 60 h 209"/>
                    <a:gd name="T66" fmla="*/ 43 w 284"/>
                    <a:gd name="T67" fmla="*/ 36 h 209"/>
                    <a:gd name="T68" fmla="*/ 51 w 284"/>
                    <a:gd name="T69" fmla="*/ 18 h 209"/>
                    <a:gd name="T70" fmla="*/ 62 w 284"/>
                    <a:gd name="T71" fmla="*/ 3 h 209"/>
                    <a:gd name="T72" fmla="*/ 64 w 284"/>
                    <a:gd name="T73" fmla="*/ 4 h 209"/>
                    <a:gd name="T74" fmla="*/ 54 w 284"/>
                    <a:gd name="T75" fmla="*/ 32 h 209"/>
                    <a:gd name="T76" fmla="*/ 48 w 284"/>
                    <a:gd name="T77" fmla="*/ 58 h 209"/>
                    <a:gd name="T78" fmla="*/ 48 w 284"/>
                    <a:gd name="T79" fmla="*/ 74 h 209"/>
                    <a:gd name="T80" fmla="*/ 62 w 284"/>
                    <a:gd name="T81" fmla="*/ 60 h 209"/>
                    <a:gd name="T82" fmla="*/ 67 w 284"/>
                    <a:gd name="T83" fmla="*/ 21 h 209"/>
                    <a:gd name="T84" fmla="*/ 86 w 284"/>
                    <a:gd name="T85" fmla="*/ 0 h 209"/>
                    <a:gd name="T86" fmla="*/ 101 w 284"/>
                    <a:gd name="T87" fmla="*/ 45 h 209"/>
                    <a:gd name="T88" fmla="*/ 127 w 284"/>
                    <a:gd name="T89" fmla="*/ 40 h 209"/>
                    <a:gd name="T90" fmla="*/ 154 w 284"/>
                    <a:gd name="T91" fmla="*/ 39 h 209"/>
                    <a:gd name="T92" fmla="*/ 185 w 284"/>
                    <a:gd name="T93" fmla="*/ 42 h 209"/>
                    <a:gd name="T94" fmla="*/ 186 w 284"/>
                    <a:gd name="T95" fmla="*/ 6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4" h="209">
                      <a:moveTo>
                        <a:pt x="186" y="6"/>
                      </a:moveTo>
                      <a:lnTo>
                        <a:pt x="187" y="11"/>
                      </a:lnTo>
                      <a:lnTo>
                        <a:pt x="191" y="22"/>
                      </a:lnTo>
                      <a:lnTo>
                        <a:pt x="193" y="29"/>
                      </a:lnTo>
                      <a:lnTo>
                        <a:pt x="197" y="36"/>
                      </a:lnTo>
                      <a:lnTo>
                        <a:pt x="199" y="39"/>
                      </a:lnTo>
                      <a:lnTo>
                        <a:pt x="201" y="42"/>
                      </a:lnTo>
                      <a:lnTo>
                        <a:pt x="203" y="44"/>
                      </a:lnTo>
                      <a:lnTo>
                        <a:pt x="206" y="46"/>
                      </a:lnTo>
                      <a:lnTo>
                        <a:pt x="217" y="54"/>
                      </a:lnTo>
                      <a:lnTo>
                        <a:pt x="223" y="58"/>
                      </a:lnTo>
                      <a:lnTo>
                        <a:pt x="230" y="63"/>
                      </a:lnTo>
                      <a:lnTo>
                        <a:pt x="238" y="70"/>
                      </a:lnTo>
                      <a:lnTo>
                        <a:pt x="241" y="74"/>
                      </a:lnTo>
                      <a:lnTo>
                        <a:pt x="245" y="79"/>
                      </a:lnTo>
                      <a:lnTo>
                        <a:pt x="252" y="89"/>
                      </a:lnTo>
                      <a:lnTo>
                        <a:pt x="260" y="103"/>
                      </a:lnTo>
                      <a:lnTo>
                        <a:pt x="266" y="117"/>
                      </a:lnTo>
                      <a:lnTo>
                        <a:pt x="268" y="123"/>
                      </a:lnTo>
                      <a:lnTo>
                        <a:pt x="270" y="129"/>
                      </a:lnTo>
                      <a:lnTo>
                        <a:pt x="272" y="139"/>
                      </a:lnTo>
                      <a:lnTo>
                        <a:pt x="273" y="147"/>
                      </a:lnTo>
                      <a:lnTo>
                        <a:pt x="273" y="154"/>
                      </a:lnTo>
                      <a:lnTo>
                        <a:pt x="272" y="158"/>
                      </a:lnTo>
                      <a:lnTo>
                        <a:pt x="271" y="162"/>
                      </a:lnTo>
                      <a:lnTo>
                        <a:pt x="280" y="163"/>
                      </a:lnTo>
                      <a:lnTo>
                        <a:pt x="284" y="197"/>
                      </a:lnTo>
                      <a:lnTo>
                        <a:pt x="281" y="199"/>
                      </a:lnTo>
                      <a:lnTo>
                        <a:pt x="279" y="202"/>
                      </a:lnTo>
                      <a:lnTo>
                        <a:pt x="275" y="204"/>
                      </a:lnTo>
                      <a:lnTo>
                        <a:pt x="270" y="206"/>
                      </a:lnTo>
                      <a:lnTo>
                        <a:pt x="265" y="208"/>
                      </a:lnTo>
                      <a:lnTo>
                        <a:pt x="259" y="209"/>
                      </a:lnTo>
                      <a:lnTo>
                        <a:pt x="253" y="209"/>
                      </a:lnTo>
                      <a:lnTo>
                        <a:pt x="247" y="208"/>
                      </a:lnTo>
                      <a:lnTo>
                        <a:pt x="243" y="206"/>
                      </a:lnTo>
                      <a:lnTo>
                        <a:pt x="239" y="203"/>
                      </a:lnTo>
                      <a:lnTo>
                        <a:pt x="237" y="200"/>
                      </a:lnTo>
                      <a:lnTo>
                        <a:pt x="232" y="196"/>
                      </a:lnTo>
                      <a:lnTo>
                        <a:pt x="231" y="195"/>
                      </a:lnTo>
                      <a:lnTo>
                        <a:pt x="230" y="195"/>
                      </a:lnTo>
                      <a:lnTo>
                        <a:pt x="228" y="195"/>
                      </a:lnTo>
                      <a:lnTo>
                        <a:pt x="225" y="196"/>
                      </a:lnTo>
                      <a:lnTo>
                        <a:pt x="222" y="198"/>
                      </a:lnTo>
                      <a:lnTo>
                        <a:pt x="216" y="201"/>
                      </a:lnTo>
                      <a:lnTo>
                        <a:pt x="212" y="203"/>
                      </a:lnTo>
                      <a:lnTo>
                        <a:pt x="209" y="205"/>
                      </a:lnTo>
                      <a:lnTo>
                        <a:pt x="205" y="206"/>
                      </a:lnTo>
                      <a:lnTo>
                        <a:pt x="201" y="206"/>
                      </a:lnTo>
                      <a:lnTo>
                        <a:pt x="197" y="205"/>
                      </a:lnTo>
                      <a:lnTo>
                        <a:pt x="191" y="204"/>
                      </a:lnTo>
                      <a:lnTo>
                        <a:pt x="178" y="200"/>
                      </a:lnTo>
                      <a:lnTo>
                        <a:pt x="165" y="196"/>
                      </a:lnTo>
                      <a:lnTo>
                        <a:pt x="159" y="194"/>
                      </a:lnTo>
                      <a:lnTo>
                        <a:pt x="155" y="194"/>
                      </a:lnTo>
                      <a:lnTo>
                        <a:pt x="152" y="194"/>
                      </a:lnTo>
                      <a:lnTo>
                        <a:pt x="149" y="195"/>
                      </a:lnTo>
                      <a:lnTo>
                        <a:pt x="142" y="199"/>
                      </a:lnTo>
                      <a:lnTo>
                        <a:pt x="138" y="201"/>
                      </a:lnTo>
                      <a:lnTo>
                        <a:pt x="133" y="203"/>
                      </a:lnTo>
                      <a:lnTo>
                        <a:pt x="128" y="204"/>
                      </a:lnTo>
                      <a:lnTo>
                        <a:pt x="122" y="205"/>
                      </a:lnTo>
                      <a:lnTo>
                        <a:pt x="117" y="204"/>
                      </a:lnTo>
                      <a:lnTo>
                        <a:pt x="112" y="203"/>
                      </a:lnTo>
                      <a:lnTo>
                        <a:pt x="108" y="202"/>
                      </a:lnTo>
                      <a:lnTo>
                        <a:pt x="105" y="200"/>
                      </a:lnTo>
                      <a:lnTo>
                        <a:pt x="99" y="197"/>
                      </a:lnTo>
                      <a:lnTo>
                        <a:pt x="96" y="196"/>
                      </a:lnTo>
                      <a:lnTo>
                        <a:pt x="91" y="195"/>
                      </a:lnTo>
                      <a:lnTo>
                        <a:pt x="87" y="195"/>
                      </a:lnTo>
                      <a:lnTo>
                        <a:pt x="82" y="196"/>
                      </a:lnTo>
                      <a:lnTo>
                        <a:pt x="77" y="197"/>
                      </a:lnTo>
                      <a:lnTo>
                        <a:pt x="72" y="198"/>
                      </a:lnTo>
                      <a:lnTo>
                        <a:pt x="63" y="200"/>
                      </a:lnTo>
                      <a:lnTo>
                        <a:pt x="58" y="201"/>
                      </a:lnTo>
                      <a:lnTo>
                        <a:pt x="54" y="200"/>
                      </a:lnTo>
                      <a:lnTo>
                        <a:pt x="46" y="198"/>
                      </a:lnTo>
                      <a:lnTo>
                        <a:pt x="38" y="196"/>
                      </a:lnTo>
                      <a:lnTo>
                        <a:pt x="30" y="194"/>
                      </a:lnTo>
                      <a:lnTo>
                        <a:pt x="22" y="193"/>
                      </a:lnTo>
                      <a:lnTo>
                        <a:pt x="18" y="193"/>
                      </a:lnTo>
                      <a:lnTo>
                        <a:pt x="14" y="194"/>
                      </a:lnTo>
                      <a:lnTo>
                        <a:pt x="10" y="195"/>
                      </a:lnTo>
                      <a:lnTo>
                        <a:pt x="7" y="196"/>
                      </a:lnTo>
                      <a:lnTo>
                        <a:pt x="0" y="199"/>
                      </a:lnTo>
                      <a:lnTo>
                        <a:pt x="0" y="163"/>
                      </a:lnTo>
                      <a:lnTo>
                        <a:pt x="6" y="161"/>
                      </a:lnTo>
                      <a:lnTo>
                        <a:pt x="6" y="155"/>
                      </a:lnTo>
                      <a:lnTo>
                        <a:pt x="8" y="142"/>
                      </a:lnTo>
                      <a:lnTo>
                        <a:pt x="10" y="134"/>
                      </a:lnTo>
                      <a:lnTo>
                        <a:pt x="12" y="126"/>
                      </a:lnTo>
                      <a:lnTo>
                        <a:pt x="14" y="118"/>
                      </a:lnTo>
                      <a:lnTo>
                        <a:pt x="18" y="111"/>
                      </a:lnTo>
                      <a:lnTo>
                        <a:pt x="24" y="101"/>
                      </a:lnTo>
                      <a:lnTo>
                        <a:pt x="30" y="93"/>
                      </a:lnTo>
                      <a:lnTo>
                        <a:pt x="35" y="86"/>
                      </a:lnTo>
                      <a:lnTo>
                        <a:pt x="35" y="78"/>
                      </a:lnTo>
                      <a:lnTo>
                        <a:pt x="36" y="70"/>
                      </a:lnTo>
                      <a:lnTo>
                        <a:pt x="37" y="60"/>
                      </a:lnTo>
                      <a:lnTo>
                        <a:pt x="39" y="48"/>
                      </a:lnTo>
                      <a:lnTo>
                        <a:pt x="41" y="42"/>
                      </a:lnTo>
                      <a:lnTo>
                        <a:pt x="43" y="36"/>
                      </a:lnTo>
                      <a:lnTo>
                        <a:pt x="45" y="30"/>
                      </a:lnTo>
                      <a:lnTo>
                        <a:pt x="48" y="24"/>
                      </a:lnTo>
                      <a:lnTo>
                        <a:pt x="51" y="18"/>
                      </a:lnTo>
                      <a:lnTo>
                        <a:pt x="54" y="12"/>
                      </a:lnTo>
                      <a:lnTo>
                        <a:pt x="60" y="5"/>
                      </a:lnTo>
                      <a:lnTo>
                        <a:pt x="62" y="3"/>
                      </a:lnTo>
                      <a:lnTo>
                        <a:pt x="63" y="2"/>
                      </a:lnTo>
                      <a:lnTo>
                        <a:pt x="64" y="3"/>
                      </a:lnTo>
                      <a:lnTo>
                        <a:pt x="64" y="4"/>
                      </a:lnTo>
                      <a:lnTo>
                        <a:pt x="63" y="8"/>
                      </a:lnTo>
                      <a:lnTo>
                        <a:pt x="59" y="21"/>
                      </a:lnTo>
                      <a:lnTo>
                        <a:pt x="54" y="32"/>
                      </a:lnTo>
                      <a:lnTo>
                        <a:pt x="52" y="37"/>
                      </a:lnTo>
                      <a:lnTo>
                        <a:pt x="51" y="44"/>
                      </a:lnTo>
                      <a:lnTo>
                        <a:pt x="48" y="58"/>
                      </a:lnTo>
                      <a:lnTo>
                        <a:pt x="47" y="71"/>
                      </a:lnTo>
                      <a:lnTo>
                        <a:pt x="46" y="76"/>
                      </a:lnTo>
                      <a:lnTo>
                        <a:pt x="48" y="74"/>
                      </a:lnTo>
                      <a:lnTo>
                        <a:pt x="52" y="69"/>
                      </a:lnTo>
                      <a:lnTo>
                        <a:pt x="58" y="62"/>
                      </a:lnTo>
                      <a:lnTo>
                        <a:pt x="62" y="60"/>
                      </a:lnTo>
                      <a:lnTo>
                        <a:pt x="66" y="57"/>
                      </a:lnTo>
                      <a:lnTo>
                        <a:pt x="61" y="23"/>
                      </a:lnTo>
                      <a:lnTo>
                        <a:pt x="67" y="21"/>
                      </a:lnTo>
                      <a:lnTo>
                        <a:pt x="73" y="50"/>
                      </a:lnTo>
                      <a:lnTo>
                        <a:pt x="77" y="7"/>
                      </a:lnTo>
                      <a:lnTo>
                        <a:pt x="86" y="0"/>
                      </a:lnTo>
                      <a:lnTo>
                        <a:pt x="84" y="50"/>
                      </a:lnTo>
                      <a:lnTo>
                        <a:pt x="88" y="48"/>
                      </a:lnTo>
                      <a:lnTo>
                        <a:pt x="101" y="45"/>
                      </a:lnTo>
                      <a:lnTo>
                        <a:pt x="109" y="43"/>
                      </a:lnTo>
                      <a:lnTo>
                        <a:pt x="118" y="41"/>
                      </a:lnTo>
                      <a:lnTo>
                        <a:pt x="127" y="40"/>
                      </a:lnTo>
                      <a:lnTo>
                        <a:pt x="135" y="39"/>
                      </a:lnTo>
                      <a:lnTo>
                        <a:pt x="144" y="39"/>
                      </a:lnTo>
                      <a:lnTo>
                        <a:pt x="154" y="39"/>
                      </a:lnTo>
                      <a:lnTo>
                        <a:pt x="163" y="40"/>
                      </a:lnTo>
                      <a:lnTo>
                        <a:pt x="172" y="41"/>
                      </a:lnTo>
                      <a:lnTo>
                        <a:pt x="185" y="42"/>
                      </a:lnTo>
                      <a:lnTo>
                        <a:pt x="190" y="43"/>
                      </a:lnTo>
                      <a:lnTo>
                        <a:pt x="176" y="4"/>
                      </a:lnTo>
                      <a:lnTo>
                        <a:pt x="186"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8" name="Freeform 118"/>
                <p:cNvSpPr/>
                <p:nvPr/>
              </p:nvSpPr>
              <p:spPr bwMode="auto">
                <a:xfrm>
                  <a:off x="1131" y="2385"/>
                  <a:ext cx="284" cy="209"/>
                </a:xfrm>
                <a:custGeom>
                  <a:avLst/>
                  <a:gdLst>
                    <a:gd name="T0" fmla="*/ 187 w 284"/>
                    <a:gd name="T1" fmla="*/ 11 h 209"/>
                    <a:gd name="T2" fmla="*/ 197 w 284"/>
                    <a:gd name="T3" fmla="*/ 36 h 209"/>
                    <a:gd name="T4" fmla="*/ 217 w 284"/>
                    <a:gd name="T5" fmla="*/ 54 h 209"/>
                    <a:gd name="T6" fmla="*/ 245 w 284"/>
                    <a:gd name="T7" fmla="*/ 78 h 209"/>
                    <a:gd name="T8" fmla="*/ 270 w 284"/>
                    <a:gd name="T9" fmla="*/ 128 h 209"/>
                    <a:gd name="T10" fmla="*/ 271 w 284"/>
                    <a:gd name="T11" fmla="*/ 162 h 209"/>
                    <a:gd name="T12" fmla="*/ 284 w 284"/>
                    <a:gd name="T13" fmla="*/ 197 h 209"/>
                    <a:gd name="T14" fmla="*/ 275 w 284"/>
                    <a:gd name="T15" fmla="*/ 204 h 209"/>
                    <a:gd name="T16" fmla="*/ 253 w 284"/>
                    <a:gd name="T17" fmla="*/ 209 h 209"/>
                    <a:gd name="T18" fmla="*/ 237 w 284"/>
                    <a:gd name="T19" fmla="*/ 200 h 209"/>
                    <a:gd name="T20" fmla="*/ 230 w 284"/>
                    <a:gd name="T21" fmla="*/ 195 h 209"/>
                    <a:gd name="T22" fmla="*/ 216 w 284"/>
                    <a:gd name="T23" fmla="*/ 201 h 209"/>
                    <a:gd name="T24" fmla="*/ 201 w 284"/>
                    <a:gd name="T25" fmla="*/ 206 h 209"/>
                    <a:gd name="T26" fmla="*/ 178 w 284"/>
                    <a:gd name="T27" fmla="*/ 200 h 209"/>
                    <a:gd name="T28" fmla="*/ 155 w 284"/>
                    <a:gd name="T29" fmla="*/ 194 h 209"/>
                    <a:gd name="T30" fmla="*/ 142 w 284"/>
                    <a:gd name="T31" fmla="*/ 199 h 209"/>
                    <a:gd name="T32" fmla="*/ 122 w 284"/>
                    <a:gd name="T33" fmla="*/ 205 h 209"/>
                    <a:gd name="T34" fmla="*/ 105 w 284"/>
                    <a:gd name="T35" fmla="*/ 200 h 209"/>
                    <a:gd name="T36" fmla="*/ 91 w 284"/>
                    <a:gd name="T37" fmla="*/ 195 h 209"/>
                    <a:gd name="T38" fmla="*/ 72 w 284"/>
                    <a:gd name="T39" fmla="*/ 198 h 209"/>
                    <a:gd name="T40" fmla="*/ 54 w 284"/>
                    <a:gd name="T41" fmla="*/ 200 h 209"/>
                    <a:gd name="T42" fmla="*/ 22 w 284"/>
                    <a:gd name="T43" fmla="*/ 193 h 209"/>
                    <a:gd name="T44" fmla="*/ 0 w 284"/>
                    <a:gd name="T45" fmla="*/ 199 h 209"/>
                    <a:gd name="T46" fmla="*/ 6 w 284"/>
                    <a:gd name="T47" fmla="*/ 161 h 209"/>
                    <a:gd name="T48" fmla="*/ 12 w 284"/>
                    <a:gd name="T49" fmla="*/ 126 h 209"/>
                    <a:gd name="T50" fmla="*/ 17 w 284"/>
                    <a:gd name="T51" fmla="*/ 111 h 209"/>
                    <a:gd name="T52" fmla="*/ 35 w 284"/>
                    <a:gd name="T53" fmla="*/ 86 h 209"/>
                    <a:gd name="T54" fmla="*/ 43 w 284"/>
                    <a:gd name="T55" fmla="*/ 35 h 209"/>
                    <a:gd name="T56" fmla="*/ 54 w 284"/>
                    <a:gd name="T57" fmla="*/ 12 h 209"/>
                    <a:gd name="T58" fmla="*/ 63 w 284"/>
                    <a:gd name="T59" fmla="*/ 8 h 209"/>
                    <a:gd name="T60" fmla="*/ 48 w 284"/>
                    <a:gd name="T61" fmla="*/ 58 h 209"/>
                    <a:gd name="T62" fmla="*/ 52 w 284"/>
                    <a:gd name="T63" fmla="*/ 69 h 209"/>
                    <a:gd name="T64" fmla="*/ 66 w 284"/>
                    <a:gd name="T65" fmla="*/ 57 h 209"/>
                    <a:gd name="T66" fmla="*/ 67 w 284"/>
                    <a:gd name="T67" fmla="*/ 21 h 209"/>
                    <a:gd name="T68" fmla="*/ 77 w 284"/>
                    <a:gd name="T69" fmla="*/ 7 h 209"/>
                    <a:gd name="T70" fmla="*/ 83 w 284"/>
                    <a:gd name="T71" fmla="*/ 50 h 209"/>
                    <a:gd name="T72" fmla="*/ 118 w 284"/>
                    <a:gd name="T73" fmla="*/ 41 h 209"/>
                    <a:gd name="T74" fmla="*/ 154 w 284"/>
                    <a:gd name="T75" fmla="*/ 39 h 209"/>
                    <a:gd name="T76" fmla="*/ 190 w 284"/>
                    <a:gd name="T77" fmla="*/ 43 h 209"/>
                    <a:gd name="T78" fmla="*/ 186 w 284"/>
                    <a:gd name="T79" fmla="*/ 6 h 2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84" h="209">
                      <a:moveTo>
                        <a:pt x="186" y="6"/>
                      </a:moveTo>
                      <a:lnTo>
                        <a:pt x="187" y="11"/>
                      </a:lnTo>
                      <a:lnTo>
                        <a:pt x="191" y="22"/>
                      </a:lnTo>
                      <a:lnTo>
                        <a:pt x="197" y="36"/>
                      </a:lnTo>
                      <a:lnTo>
                        <a:pt x="206" y="46"/>
                      </a:lnTo>
                      <a:lnTo>
                        <a:pt x="217" y="54"/>
                      </a:lnTo>
                      <a:lnTo>
                        <a:pt x="230" y="63"/>
                      </a:lnTo>
                      <a:lnTo>
                        <a:pt x="245" y="78"/>
                      </a:lnTo>
                      <a:lnTo>
                        <a:pt x="259" y="103"/>
                      </a:lnTo>
                      <a:lnTo>
                        <a:pt x="270" y="128"/>
                      </a:lnTo>
                      <a:lnTo>
                        <a:pt x="273" y="147"/>
                      </a:lnTo>
                      <a:lnTo>
                        <a:pt x="271" y="162"/>
                      </a:lnTo>
                      <a:lnTo>
                        <a:pt x="280" y="163"/>
                      </a:lnTo>
                      <a:lnTo>
                        <a:pt x="284" y="197"/>
                      </a:lnTo>
                      <a:lnTo>
                        <a:pt x="281" y="199"/>
                      </a:lnTo>
                      <a:lnTo>
                        <a:pt x="275" y="204"/>
                      </a:lnTo>
                      <a:lnTo>
                        <a:pt x="265" y="208"/>
                      </a:lnTo>
                      <a:lnTo>
                        <a:pt x="253" y="209"/>
                      </a:lnTo>
                      <a:lnTo>
                        <a:pt x="243" y="206"/>
                      </a:lnTo>
                      <a:lnTo>
                        <a:pt x="237" y="200"/>
                      </a:lnTo>
                      <a:lnTo>
                        <a:pt x="232" y="196"/>
                      </a:lnTo>
                      <a:lnTo>
                        <a:pt x="230" y="195"/>
                      </a:lnTo>
                      <a:lnTo>
                        <a:pt x="228" y="195"/>
                      </a:lnTo>
                      <a:lnTo>
                        <a:pt x="216" y="201"/>
                      </a:lnTo>
                      <a:lnTo>
                        <a:pt x="209" y="204"/>
                      </a:lnTo>
                      <a:lnTo>
                        <a:pt x="201" y="206"/>
                      </a:lnTo>
                      <a:lnTo>
                        <a:pt x="191" y="204"/>
                      </a:lnTo>
                      <a:lnTo>
                        <a:pt x="178" y="200"/>
                      </a:lnTo>
                      <a:lnTo>
                        <a:pt x="165" y="196"/>
                      </a:lnTo>
                      <a:lnTo>
                        <a:pt x="155" y="194"/>
                      </a:lnTo>
                      <a:lnTo>
                        <a:pt x="149" y="195"/>
                      </a:lnTo>
                      <a:lnTo>
                        <a:pt x="142" y="199"/>
                      </a:lnTo>
                      <a:lnTo>
                        <a:pt x="133" y="203"/>
                      </a:lnTo>
                      <a:lnTo>
                        <a:pt x="122" y="205"/>
                      </a:lnTo>
                      <a:lnTo>
                        <a:pt x="112" y="203"/>
                      </a:lnTo>
                      <a:lnTo>
                        <a:pt x="105" y="200"/>
                      </a:lnTo>
                      <a:lnTo>
                        <a:pt x="99" y="197"/>
                      </a:lnTo>
                      <a:lnTo>
                        <a:pt x="91" y="195"/>
                      </a:lnTo>
                      <a:lnTo>
                        <a:pt x="82" y="195"/>
                      </a:lnTo>
                      <a:lnTo>
                        <a:pt x="72" y="198"/>
                      </a:lnTo>
                      <a:lnTo>
                        <a:pt x="63" y="200"/>
                      </a:lnTo>
                      <a:lnTo>
                        <a:pt x="54" y="200"/>
                      </a:lnTo>
                      <a:lnTo>
                        <a:pt x="38" y="196"/>
                      </a:lnTo>
                      <a:lnTo>
                        <a:pt x="22" y="193"/>
                      </a:lnTo>
                      <a:lnTo>
                        <a:pt x="7" y="196"/>
                      </a:lnTo>
                      <a:lnTo>
                        <a:pt x="0" y="199"/>
                      </a:lnTo>
                      <a:lnTo>
                        <a:pt x="0" y="163"/>
                      </a:lnTo>
                      <a:lnTo>
                        <a:pt x="6" y="161"/>
                      </a:lnTo>
                      <a:lnTo>
                        <a:pt x="8" y="142"/>
                      </a:lnTo>
                      <a:lnTo>
                        <a:pt x="12" y="126"/>
                      </a:lnTo>
                      <a:lnTo>
                        <a:pt x="14" y="118"/>
                      </a:lnTo>
                      <a:lnTo>
                        <a:pt x="17" y="111"/>
                      </a:lnTo>
                      <a:lnTo>
                        <a:pt x="29" y="93"/>
                      </a:lnTo>
                      <a:lnTo>
                        <a:pt x="35" y="86"/>
                      </a:lnTo>
                      <a:lnTo>
                        <a:pt x="37" y="59"/>
                      </a:lnTo>
                      <a:lnTo>
                        <a:pt x="43" y="35"/>
                      </a:lnTo>
                      <a:lnTo>
                        <a:pt x="47" y="23"/>
                      </a:lnTo>
                      <a:lnTo>
                        <a:pt x="54" y="12"/>
                      </a:lnTo>
                      <a:lnTo>
                        <a:pt x="63" y="2"/>
                      </a:lnTo>
                      <a:lnTo>
                        <a:pt x="63" y="8"/>
                      </a:lnTo>
                      <a:lnTo>
                        <a:pt x="54" y="32"/>
                      </a:lnTo>
                      <a:lnTo>
                        <a:pt x="48" y="58"/>
                      </a:lnTo>
                      <a:lnTo>
                        <a:pt x="46" y="76"/>
                      </a:lnTo>
                      <a:lnTo>
                        <a:pt x="52" y="69"/>
                      </a:lnTo>
                      <a:lnTo>
                        <a:pt x="58" y="62"/>
                      </a:lnTo>
                      <a:lnTo>
                        <a:pt x="66" y="57"/>
                      </a:lnTo>
                      <a:lnTo>
                        <a:pt x="60" y="23"/>
                      </a:lnTo>
                      <a:lnTo>
                        <a:pt x="67" y="21"/>
                      </a:lnTo>
                      <a:lnTo>
                        <a:pt x="72" y="50"/>
                      </a:lnTo>
                      <a:lnTo>
                        <a:pt x="77" y="7"/>
                      </a:lnTo>
                      <a:lnTo>
                        <a:pt x="86" y="0"/>
                      </a:lnTo>
                      <a:lnTo>
                        <a:pt x="83" y="50"/>
                      </a:lnTo>
                      <a:lnTo>
                        <a:pt x="101" y="45"/>
                      </a:lnTo>
                      <a:lnTo>
                        <a:pt x="118" y="41"/>
                      </a:lnTo>
                      <a:lnTo>
                        <a:pt x="135" y="39"/>
                      </a:lnTo>
                      <a:lnTo>
                        <a:pt x="154" y="39"/>
                      </a:lnTo>
                      <a:lnTo>
                        <a:pt x="171" y="40"/>
                      </a:lnTo>
                      <a:lnTo>
                        <a:pt x="190" y="43"/>
                      </a:lnTo>
                      <a:lnTo>
                        <a:pt x="176" y="4"/>
                      </a:lnTo>
                      <a:lnTo>
                        <a:pt x="186" y="6"/>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99" name="Freeform 119"/>
                <p:cNvSpPr/>
                <p:nvPr/>
              </p:nvSpPr>
              <p:spPr bwMode="auto">
                <a:xfrm>
                  <a:off x="1143" y="2438"/>
                  <a:ext cx="260" cy="142"/>
                </a:xfrm>
                <a:custGeom>
                  <a:avLst/>
                  <a:gdLst>
                    <a:gd name="T0" fmla="*/ 63 w 260"/>
                    <a:gd name="T1" fmla="*/ 106 h 142"/>
                    <a:gd name="T2" fmla="*/ 75 w 260"/>
                    <a:gd name="T3" fmla="*/ 109 h 142"/>
                    <a:gd name="T4" fmla="*/ 76 w 260"/>
                    <a:gd name="T5" fmla="*/ 112 h 142"/>
                    <a:gd name="T6" fmla="*/ 50 w 260"/>
                    <a:gd name="T7" fmla="*/ 113 h 142"/>
                    <a:gd name="T8" fmla="*/ 12 w 260"/>
                    <a:gd name="T9" fmla="*/ 113 h 142"/>
                    <a:gd name="T10" fmla="*/ 2 w 260"/>
                    <a:gd name="T11" fmla="*/ 117 h 142"/>
                    <a:gd name="T12" fmla="*/ 0 w 260"/>
                    <a:gd name="T13" fmla="*/ 127 h 142"/>
                    <a:gd name="T14" fmla="*/ 4 w 260"/>
                    <a:gd name="T15" fmla="*/ 131 h 142"/>
                    <a:gd name="T16" fmla="*/ 20 w 260"/>
                    <a:gd name="T17" fmla="*/ 127 h 142"/>
                    <a:gd name="T18" fmla="*/ 29 w 260"/>
                    <a:gd name="T19" fmla="*/ 131 h 142"/>
                    <a:gd name="T20" fmla="*/ 42 w 260"/>
                    <a:gd name="T21" fmla="*/ 132 h 142"/>
                    <a:gd name="T22" fmla="*/ 66 w 260"/>
                    <a:gd name="T23" fmla="*/ 129 h 142"/>
                    <a:gd name="T24" fmla="*/ 88 w 260"/>
                    <a:gd name="T25" fmla="*/ 134 h 142"/>
                    <a:gd name="T26" fmla="*/ 106 w 260"/>
                    <a:gd name="T27" fmla="*/ 138 h 142"/>
                    <a:gd name="T28" fmla="*/ 125 w 260"/>
                    <a:gd name="T29" fmla="*/ 131 h 142"/>
                    <a:gd name="T30" fmla="*/ 138 w 260"/>
                    <a:gd name="T31" fmla="*/ 125 h 142"/>
                    <a:gd name="T32" fmla="*/ 150 w 260"/>
                    <a:gd name="T33" fmla="*/ 128 h 142"/>
                    <a:gd name="T34" fmla="*/ 173 w 260"/>
                    <a:gd name="T35" fmla="*/ 136 h 142"/>
                    <a:gd name="T36" fmla="*/ 190 w 260"/>
                    <a:gd name="T37" fmla="*/ 137 h 142"/>
                    <a:gd name="T38" fmla="*/ 201 w 260"/>
                    <a:gd name="T39" fmla="*/ 131 h 142"/>
                    <a:gd name="T40" fmla="*/ 213 w 260"/>
                    <a:gd name="T41" fmla="*/ 126 h 142"/>
                    <a:gd name="T42" fmla="*/ 231 w 260"/>
                    <a:gd name="T43" fmla="*/ 130 h 142"/>
                    <a:gd name="T44" fmla="*/ 240 w 260"/>
                    <a:gd name="T45" fmla="*/ 138 h 142"/>
                    <a:gd name="T46" fmla="*/ 244 w 260"/>
                    <a:gd name="T47" fmla="*/ 141 h 142"/>
                    <a:gd name="T48" fmla="*/ 256 w 260"/>
                    <a:gd name="T49" fmla="*/ 142 h 142"/>
                    <a:gd name="T50" fmla="*/ 259 w 260"/>
                    <a:gd name="T51" fmla="*/ 139 h 142"/>
                    <a:gd name="T52" fmla="*/ 259 w 260"/>
                    <a:gd name="T53" fmla="*/ 126 h 142"/>
                    <a:gd name="T54" fmla="*/ 255 w 260"/>
                    <a:gd name="T55" fmla="*/ 121 h 142"/>
                    <a:gd name="T56" fmla="*/ 228 w 260"/>
                    <a:gd name="T57" fmla="*/ 117 h 142"/>
                    <a:gd name="T58" fmla="*/ 200 w 260"/>
                    <a:gd name="T59" fmla="*/ 117 h 142"/>
                    <a:gd name="T60" fmla="*/ 158 w 260"/>
                    <a:gd name="T61" fmla="*/ 116 h 142"/>
                    <a:gd name="T62" fmla="*/ 141 w 260"/>
                    <a:gd name="T63" fmla="*/ 113 h 142"/>
                    <a:gd name="T64" fmla="*/ 141 w 260"/>
                    <a:gd name="T65" fmla="*/ 111 h 142"/>
                    <a:gd name="T66" fmla="*/ 155 w 260"/>
                    <a:gd name="T67" fmla="*/ 109 h 142"/>
                    <a:gd name="T68" fmla="*/ 212 w 260"/>
                    <a:gd name="T69" fmla="*/ 108 h 142"/>
                    <a:gd name="T70" fmla="*/ 233 w 260"/>
                    <a:gd name="T71" fmla="*/ 103 h 142"/>
                    <a:gd name="T72" fmla="*/ 241 w 260"/>
                    <a:gd name="T73" fmla="*/ 95 h 142"/>
                    <a:gd name="T74" fmla="*/ 241 w 260"/>
                    <a:gd name="T75" fmla="*/ 83 h 142"/>
                    <a:gd name="T76" fmla="*/ 233 w 260"/>
                    <a:gd name="T77" fmla="*/ 59 h 142"/>
                    <a:gd name="T78" fmla="*/ 220 w 260"/>
                    <a:gd name="T79" fmla="*/ 39 h 142"/>
                    <a:gd name="T80" fmla="*/ 208 w 260"/>
                    <a:gd name="T81" fmla="*/ 25 h 142"/>
                    <a:gd name="T82" fmla="*/ 193 w 260"/>
                    <a:gd name="T83" fmla="*/ 14 h 142"/>
                    <a:gd name="T84" fmla="*/ 175 w 260"/>
                    <a:gd name="T85" fmla="*/ 6 h 142"/>
                    <a:gd name="T86" fmla="*/ 157 w 260"/>
                    <a:gd name="T87" fmla="*/ 2 h 142"/>
                    <a:gd name="T88" fmla="*/ 132 w 260"/>
                    <a:gd name="T89" fmla="*/ 0 h 142"/>
                    <a:gd name="T90" fmla="*/ 100 w 260"/>
                    <a:gd name="T91" fmla="*/ 4 h 142"/>
                    <a:gd name="T92" fmla="*/ 71 w 260"/>
                    <a:gd name="T93" fmla="*/ 15 h 142"/>
                    <a:gd name="T94" fmla="*/ 46 w 260"/>
                    <a:gd name="T95" fmla="*/ 31 h 142"/>
                    <a:gd name="T96" fmla="*/ 25 w 260"/>
                    <a:gd name="T97" fmla="*/ 55 h 142"/>
                    <a:gd name="T98" fmla="*/ 11 w 260"/>
                    <a:gd name="T99" fmla="*/ 78 h 142"/>
                    <a:gd name="T100" fmla="*/ 9 w 260"/>
                    <a:gd name="T101" fmla="*/ 95 h 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 h="142">
                      <a:moveTo>
                        <a:pt x="9" y="105"/>
                      </a:moveTo>
                      <a:lnTo>
                        <a:pt x="58" y="106"/>
                      </a:lnTo>
                      <a:lnTo>
                        <a:pt x="63" y="106"/>
                      </a:lnTo>
                      <a:lnTo>
                        <a:pt x="67" y="107"/>
                      </a:lnTo>
                      <a:lnTo>
                        <a:pt x="72" y="108"/>
                      </a:lnTo>
                      <a:lnTo>
                        <a:pt x="75" y="109"/>
                      </a:lnTo>
                      <a:lnTo>
                        <a:pt x="77" y="111"/>
                      </a:lnTo>
                      <a:lnTo>
                        <a:pt x="77" y="112"/>
                      </a:lnTo>
                      <a:lnTo>
                        <a:pt x="76" y="112"/>
                      </a:lnTo>
                      <a:lnTo>
                        <a:pt x="74" y="113"/>
                      </a:lnTo>
                      <a:lnTo>
                        <a:pt x="68" y="113"/>
                      </a:lnTo>
                      <a:lnTo>
                        <a:pt x="50" y="113"/>
                      </a:lnTo>
                      <a:lnTo>
                        <a:pt x="29" y="113"/>
                      </a:lnTo>
                      <a:lnTo>
                        <a:pt x="20" y="113"/>
                      </a:lnTo>
                      <a:lnTo>
                        <a:pt x="12" y="113"/>
                      </a:lnTo>
                      <a:lnTo>
                        <a:pt x="6" y="115"/>
                      </a:lnTo>
                      <a:lnTo>
                        <a:pt x="4" y="115"/>
                      </a:lnTo>
                      <a:lnTo>
                        <a:pt x="2" y="117"/>
                      </a:lnTo>
                      <a:lnTo>
                        <a:pt x="1" y="119"/>
                      </a:lnTo>
                      <a:lnTo>
                        <a:pt x="0" y="122"/>
                      </a:lnTo>
                      <a:lnTo>
                        <a:pt x="0" y="127"/>
                      </a:lnTo>
                      <a:lnTo>
                        <a:pt x="1" y="130"/>
                      </a:lnTo>
                      <a:lnTo>
                        <a:pt x="1" y="132"/>
                      </a:lnTo>
                      <a:lnTo>
                        <a:pt x="4" y="131"/>
                      </a:lnTo>
                      <a:lnTo>
                        <a:pt x="11" y="128"/>
                      </a:lnTo>
                      <a:lnTo>
                        <a:pt x="15" y="128"/>
                      </a:lnTo>
                      <a:lnTo>
                        <a:pt x="20" y="127"/>
                      </a:lnTo>
                      <a:lnTo>
                        <a:pt x="24" y="128"/>
                      </a:lnTo>
                      <a:lnTo>
                        <a:pt x="28" y="130"/>
                      </a:lnTo>
                      <a:lnTo>
                        <a:pt x="29" y="131"/>
                      </a:lnTo>
                      <a:lnTo>
                        <a:pt x="31" y="131"/>
                      </a:lnTo>
                      <a:lnTo>
                        <a:pt x="36" y="132"/>
                      </a:lnTo>
                      <a:lnTo>
                        <a:pt x="42" y="132"/>
                      </a:lnTo>
                      <a:lnTo>
                        <a:pt x="48" y="131"/>
                      </a:lnTo>
                      <a:lnTo>
                        <a:pt x="60" y="129"/>
                      </a:lnTo>
                      <a:lnTo>
                        <a:pt x="66" y="129"/>
                      </a:lnTo>
                      <a:lnTo>
                        <a:pt x="71" y="129"/>
                      </a:lnTo>
                      <a:lnTo>
                        <a:pt x="79" y="131"/>
                      </a:lnTo>
                      <a:lnTo>
                        <a:pt x="88" y="134"/>
                      </a:lnTo>
                      <a:lnTo>
                        <a:pt x="97" y="137"/>
                      </a:lnTo>
                      <a:lnTo>
                        <a:pt x="101" y="137"/>
                      </a:lnTo>
                      <a:lnTo>
                        <a:pt x="106" y="138"/>
                      </a:lnTo>
                      <a:lnTo>
                        <a:pt x="110" y="137"/>
                      </a:lnTo>
                      <a:lnTo>
                        <a:pt x="115" y="136"/>
                      </a:lnTo>
                      <a:lnTo>
                        <a:pt x="125" y="131"/>
                      </a:lnTo>
                      <a:lnTo>
                        <a:pt x="130" y="129"/>
                      </a:lnTo>
                      <a:lnTo>
                        <a:pt x="134" y="127"/>
                      </a:lnTo>
                      <a:lnTo>
                        <a:pt x="138" y="125"/>
                      </a:lnTo>
                      <a:lnTo>
                        <a:pt x="142" y="125"/>
                      </a:lnTo>
                      <a:lnTo>
                        <a:pt x="146" y="126"/>
                      </a:lnTo>
                      <a:lnTo>
                        <a:pt x="150" y="128"/>
                      </a:lnTo>
                      <a:lnTo>
                        <a:pt x="161" y="132"/>
                      </a:lnTo>
                      <a:lnTo>
                        <a:pt x="167" y="135"/>
                      </a:lnTo>
                      <a:lnTo>
                        <a:pt x="173" y="136"/>
                      </a:lnTo>
                      <a:lnTo>
                        <a:pt x="179" y="138"/>
                      </a:lnTo>
                      <a:lnTo>
                        <a:pt x="185" y="138"/>
                      </a:lnTo>
                      <a:lnTo>
                        <a:pt x="190" y="137"/>
                      </a:lnTo>
                      <a:lnTo>
                        <a:pt x="194" y="135"/>
                      </a:lnTo>
                      <a:lnTo>
                        <a:pt x="198" y="133"/>
                      </a:lnTo>
                      <a:lnTo>
                        <a:pt x="201" y="131"/>
                      </a:lnTo>
                      <a:lnTo>
                        <a:pt x="204" y="129"/>
                      </a:lnTo>
                      <a:lnTo>
                        <a:pt x="208" y="127"/>
                      </a:lnTo>
                      <a:lnTo>
                        <a:pt x="213" y="126"/>
                      </a:lnTo>
                      <a:lnTo>
                        <a:pt x="219" y="127"/>
                      </a:lnTo>
                      <a:lnTo>
                        <a:pt x="226" y="128"/>
                      </a:lnTo>
                      <a:lnTo>
                        <a:pt x="231" y="130"/>
                      </a:lnTo>
                      <a:lnTo>
                        <a:pt x="234" y="132"/>
                      </a:lnTo>
                      <a:lnTo>
                        <a:pt x="237" y="135"/>
                      </a:lnTo>
                      <a:lnTo>
                        <a:pt x="240" y="138"/>
                      </a:lnTo>
                      <a:lnTo>
                        <a:pt x="242" y="140"/>
                      </a:lnTo>
                      <a:lnTo>
                        <a:pt x="243" y="141"/>
                      </a:lnTo>
                      <a:lnTo>
                        <a:pt x="244" y="141"/>
                      </a:lnTo>
                      <a:lnTo>
                        <a:pt x="248" y="142"/>
                      </a:lnTo>
                      <a:lnTo>
                        <a:pt x="254" y="142"/>
                      </a:lnTo>
                      <a:lnTo>
                        <a:pt x="256" y="142"/>
                      </a:lnTo>
                      <a:lnTo>
                        <a:pt x="257" y="141"/>
                      </a:lnTo>
                      <a:lnTo>
                        <a:pt x="258" y="140"/>
                      </a:lnTo>
                      <a:lnTo>
                        <a:pt x="259" y="139"/>
                      </a:lnTo>
                      <a:lnTo>
                        <a:pt x="259" y="135"/>
                      </a:lnTo>
                      <a:lnTo>
                        <a:pt x="260" y="130"/>
                      </a:lnTo>
                      <a:lnTo>
                        <a:pt x="259" y="126"/>
                      </a:lnTo>
                      <a:lnTo>
                        <a:pt x="258" y="124"/>
                      </a:lnTo>
                      <a:lnTo>
                        <a:pt x="257" y="122"/>
                      </a:lnTo>
                      <a:lnTo>
                        <a:pt x="255" y="121"/>
                      </a:lnTo>
                      <a:lnTo>
                        <a:pt x="253" y="120"/>
                      </a:lnTo>
                      <a:lnTo>
                        <a:pt x="243" y="119"/>
                      </a:lnTo>
                      <a:lnTo>
                        <a:pt x="228" y="117"/>
                      </a:lnTo>
                      <a:lnTo>
                        <a:pt x="212" y="116"/>
                      </a:lnTo>
                      <a:lnTo>
                        <a:pt x="205" y="116"/>
                      </a:lnTo>
                      <a:lnTo>
                        <a:pt x="200" y="117"/>
                      </a:lnTo>
                      <a:lnTo>
                        <a:pt x="187" y="117"/>
                      </a:lnTo>
                      <a:lnTo>
                        <a:pt x="167" y="116"/>
                      </a:lnTo>
                      <a:lnTo>
                        <a:pt x="158" y="116"/>
                      </a:lnTo>
                      <a:lnTo>
                        <a:pt x="149" y="115"/>
                      </a:lnTo>
                      <a:lnTo>
                        <a:pt x="143" y="114"/>
                      </a:lnTo>
                      <a:lnTo>
                        <a:pt x="141" y="113"/>
                      </a:lnTo>
                      <a:lnTo>
                        <a:pt x="140" y="112"/>
                      </a:lnTo>
                      <a:lnTo>
                        <a:pt x="140" y="111"/>
                      </a:lnTo>
                      <a:lnTo>
                        <a:pt x="141" y="111"/>
                      </a:lnTo>
                      <a:lnTo>
                        <a:pt x="143" y="110"/>
                      </a:lnTo>
                      <a:lnTo>
                        <a:pt x="146" y="110"/>
                      </a:lnTo>
                      <a:lnTo>
                        <a:pt x="155" y="109"/>
                      </a:lnTo>
                      <a:lnTo>
                        <a:pt x="166" y="109"/>
                      </a:lnTo>
                      <a:lnTo>
                        <a:pt x="191" y="109"/>
                      </a:lnTo>
                      <a:lnTo>
                        <a:pt x="212" y="108"/>
                      </a:lnTo>
                      <a:lnTo>
                        <a:pt x="220" y="107"/>
                      </a:lnTo>
                      <a:lnTo>
                        <a:pt x="228" y="105"/>
                      </a:lnTo>
                      <a:lnTo>
                        <a:pt x="233" y="103"/>
                      </a:lnTo>
                      <a:lnTo>
                        <a:pt x="236" y="101"/>
                      </a:lnTo>
                      <a:lnTo>
                        <a:pt x="239" y="98"/>
                      </a:lnTo>
                      <a:lnTo>
                        <a:pt x="241" y="95"/>
                      </a:lnTo>
                      <a:lnTo>
                        <a:pt x="242" y="91"/>
                      </a:lnTo>
                      <a:lnTo>
                        <a:pt x="242" y="88"/>
                      </a:lnTo>
                      <a:lnTo>
                        <a:pt x="241" y="83"/>
                      </a:lnTo>
                      <a:lnTo>
                        <a:pt x="240" y="76"/>
                      </a:lnTo>
                      <a:lnTo>
                        <a:pt x="237" y="68"/>
                      </a:lnTo>
                      <a:lnTo>
                        <a:pt x="233" y="59"/>
                      </a:lnTo>
                      <a:lnTo>
                        <a:pt x="228" y="49"/>
                      </a:lnTo>
                      <a:lnTo>
                        <a:pt x="225" y="44"/>
                      </a:lnTo>
                      <a:lnTo>
                        <a:pt x="220" y="39"/>
                      </a:lnTo>
                      <a:lnTo>
                        <a:pt x="217" y="35"/>
                      </a:lnTo>
                      <a:lnTo>
                        <a:pt x="213" y="30"/>
                      </a:lnTo>
                      <a:lnTo>
                        <a:pt x="208" y="25"/>
                      </a:lnTo>
                      <a:lnTo>
                        <a:pt x="204" y="21"/>
                      </a:lnTo>
                      <a:lnTo>
                        <a:pt x="198" y="17"/>
                      </a:lnTo>
                      <a:lnTo>
                        <a:pt x="193" y="14"/>
                      </a:lnTo>
                      <a:lnTo>
                        <a:pt x="187" y="11"/>
                      </a:lnTo>
                      <a:lnTo>
                        <a:pt x="181" y="8"/>
                      </a:lnTo>
                      <a:lnTo>
                        <a:pt x="175" y="6"/>
                      </a:lnTo>
                      <a:lnTo>
                        <a:pt x="169" y="4"/>
                      </a:lnTo>
                      <a:lnTo>
                        <a:pt x="163" y="3"/>
                      </a:lnTo>
                      <a:lnTo>
                        <a:pt x="157" y="2"/>
                      </a:lnTo>
                      <a:lnTo>
                        <a:pt x="150" y="1"/>
                      </a:lnTo>
                      <a:lnTo>
                        <a:pt x="144" y="0"/>
                      </a:lnTo>
                      <a:lnTo>
                        <a:pt x="132" y="0"/>
                      </a:lnTo>
                      <a:lnTo>
                        <a:pt x="120" y="1"/>
                      </a:lnTo>
                      <a:lnTo>
                        <a:pt x="110" y="2"/>
                      </a:lnTo>
                      <a:lnTo>
                        <a:pt x="100" y="4"/>
                      </a:lnTo>
                      <a:lnTo>
                        <a:pt x="90" y="7"/>
                      </a:lnTo>
                      <a:lnTo>
                        <a:pt x="81" y="11"/>
                      </a:lnTo>
                      <a:lnTo>
                        <a:pt x="71" y="15"/>
                      </a:lnTo>
                      <a:lnTo>
                        <a:pt x="62" y="20"/>
                      </a:lnTo>
                      <a:lnTo>
                        <a:pt x="53" y="25"/>
                      </a:lnTo>
                      <a:lnTo>
                        <a:pt x="46" y="31"/>
                      </a:lnTo>
                      <a:lnTo>
                        <a:pt x="40" y="37"/>
                      </a:lnTo>
                      <a:lnTo>
                        <a:pt x="30" y="50"/>
                      </a:lnTo>
                      <a:lnTo>
                        <a:pt x="25" y="55"/>
                      </a:lnTo>
                      <a:lnTo>
                        <a:pt x="21" y="61"/>
                      </a:lnTo>
                      <a:lnTo>
                        <a:pt x="15" y="70"/>
                      </a:lnTo>
                      <a:lnTo>
                        <a:pt x="11" y="78"/>
                      </a:lnTo>
                      <a:lnTo>
                        <a:pt x="10" y="82"/>
                      </a:lnTo>
                      <a:lnTo>
                        <a:pt x="9" y="86"/>
                      </a:lnTo>
                      <a:lnTo>
                        <a:pt x="9" y="95"/>
                      </a:lnTo>
                      <a:lnTo>
                        <a:pt x="9"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0" name="Freeform 120"/>
                <p:cNvSpPr/>
                <p:nvPr/>
              </p:nvSpPr>
              <p:spPr bwMode="auto">
                <a:xfrm>
                  <a:off x="1143" y="2438"/>
                  <a:ext cx="259" cy="142"/>
                </a:xfrm>
                <a:custGeom>
                  <a:avLst/>
                  <a:gdLst>
                    <a:gd name="T0" fmla="*/ 58 w 259"/>
                    <a:gd name="T1" fmla="*/ 105 h 142"/>
                    <a:gd name="T2" fmla="*/ 75 w 259"/>
                    <a:gd name="T3" fmla="*/ 109 h 142"/>
                    <a:gd name="T4" fmla="*/ 77 w 259"/>
                    <a:gd name="T5" fmla="*/ 112 h 142"/>
                    <a:gd name="T6" fmla="*/ 29 w 259"/>
                    <a:gd name="T7" fmla="*/ 113 h 142"/>
                    <a:gd name="T8" fmla="*/ 6 w 259"/>
                    <a:gd name="T9" fmla="*/ 114 h 142"/>
                    <a:gd name="T10" fmla="*/ 0 w 259"/>
                    <a:gd name="T11" fmla="*/ 122 h 142"/>
                    <a:gd name="T12" fmla="*/ 1 w 259"/>
                    <a:gd name="T13" fmla="*/ 132 h 142"/>
                    <a:gd name="T14" fmla="*/ 20 w 259"/>
                    <a:gd name="T15" fmla="*/ 127 h 142"/>
                    <a:gd name="T16" fmla="*/ 31 w 259"/>
                    <a:gd name="T17" fmla="*/ 131 h 142"/>
                    <a:gd name="T18" fmla="*/ 48 w 259"/>
                    <a:gd name="T19" fmla="*/ 131 h 142"/>
                    <a:gd name="T20" fmla="*/ 70 w 259"/>
                    <a:gd name="T21" fmla="*/ 129 h 142"/>
                    <a:gd name="T22" fmla="*/ 97 w 259"/>
                    <a:gd name="T23" fmla="*/ 136 h 142"/>
                    <a:gd name="T24" fmla="*/ 115 w 259"/>
                    <a:gd name="T25" fmla="*/ 135 h 142"/>
                    <a:gd name="T26" fmla="*/ 134 w 259"/>
                    <a:gd name="T27" fmla="*/ 127 h 142"/>
                    <a:gd name="T28" fmla="*/ 142 w 259"/>
                    <a:gd name="T29" fmla="*/ 125 h 142"/>
                    <a:gd name="T30" fmla="*/ 173 w 259"/>
                    <a:gd name="T31" fmla="*/ 136 h 142"/>
                    <a:gd name="T32" fmla="*/ 185 w 259"/>
                    <a:gd name="T33" fmla="*/ 138 h 142"/>
                    <a:gd name="T34" fmla="*/ 194 w 259"/>
                    <a:gd name="T35" fmla="*/ 135 h 142"/>
                    <a:gd name="T36" fmla="*/ 208 w 259"/>
                    <a:gd name="T37" fmla="*/ 127 h 142"/>
                    <a:gd name="T38" fmla="*/ 231 w 259"/>
                    <a:gd name="T39" fmla="*/ 130 h 142"/>
                    <a:gd name="T40" fmla="*/ 242 w 259"/>
                    <a:gd name="T41" fmla="*/ 140 h 142"/>
                    <a:gd name="T42" fmla="*/ 257 w 259"/>
                    <a:gd name="T43" fmla="*/ 141 h 142"/>
                    <a:gd name="T44" fmla="*/ 259 w 259"/>
                    <a:gd name="T45" fmla="*/ 135 h 142"/>
                    <a:gd name="T46" fmla="*/ 257 w 259"/>
                    <a:gd name="T47" fmla="*/ 122 h 142"/>
                    <a:gd name="T48" fmla="*/ 228 w 259"/>
                    <a:gd name="T49" fmla="*/ 117 h 142"/>
                    <a:gd name="T50" fmla="*/ 167 w 259"/>
                    <a:gd name="T51" fmla="*/ 116 h 142"/>
                    <a:gd name="T52" fmla="*/ 140 w 259"/>
                    <a:gd name="T53" fmla="*/ 112 h 142"/>
                    <a:gd name="T54" fmla="*/ 146 w 259"/>
                    <a:gd name="T55" fmla="*/ 110 h 142"/>
                    <a:gd name="T56" fmla="*/ 212 w 259"/>
                    <a:gd name="T57" fmla="*/ 108 h 142"/>
                    <a:gd name="T58" fmla="*/ 227 w 259"/>
                    <a:gd name="T59" fmla="*/ 105 h 142"/>
                    <a:gd name="T60" fmla="*/ 241 w 259"/>
                    <a:gd name="T61" fmla="*/ 95 h 142"/>
                    <a:gd name="T62" fmla="*/ 240 w 259"/>
                    <a:gd name="T63" fmla="*/ 76 h 142"/>
                    <a:gd name="T64" fmla="*/ 220 w 259"/>
                    <a:gd name="T65" fmla="*/ 39 h 142"/>
                    <a:gd name="T66" fmla="*/ 203 w 259"/>
                    <a:gd name="T67" fmla="*/ 21 h 142"/>
                    <a:gd name="T68" fmla="*/ 181 w 259"/>
                    <a:gd name="T69" fmla="*/ 8 h 142"/>
                    <a:gd name="T70" fmla="*/ 132 w 259"/>
                    <a:gd name="T71" fmla="*/ 0 h 142"/>
                    <a:gd name="T72" fmla="*/ 90 w 259"/>
                    <a:gd name="T73" fmla="*/ 7 h 142"/>
                    <a:gd name="T74" fmla="*/ 53 w 259"/>
                    <a:gd name="T75" fmla="*/ 25 h 142"/>
                    <a:gd name="T76" fmla="*/ 21 w 259"/>
                    <a:gd name="T77" fmla="*/ 61 h 142"/>
                    <a:gd name="T78" fmla="*/ 9 w 259"/>
                    <a:gd name="T79" fmla="*/ 86 h 142"/>
                    <a:gd name="T80" fmla="*/ 9 w 259"/>
                    <a:gd name="T81" fmla="*/ 105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9" h="142">
                      <a:moveTo>
                        <a:pt x="9" y="105"/>
                      </a:moveTo>
                      <a:lnTo>
                        <a:pt x="58" y="105"/>
                      </a:lnTo>
                      <a:lnTo>
                        <a:pt x="67" y="106"/>
                      </a:lnTo>
                      <a:lnTo>
                        <a:pt x="75" y="109"/>
                      </a:lnTo>
                      <a:lnTo>
                        <a:pt x="77" y="110"/>
                      </a:lnTo>
                      <a:lnTo>
                        <a:pt x="77" y="112"/>
                      </a:lnTo>
                      <a:lnTo>
                        <a:pt x="68" y="113"/>
                      </a:lnTo>
                      <a:lnTo>
                        <a:pt x="29" y="113"/>
                      </a:lnTo>
                      <a:lnTo>
                        <a:pt x="11" y="113"/>
                      </a:lnTo>
                      <a:lnTo>
                        <a:pt x="6" y="114"/>
                      </a:lnTo>
                      <a:lnTo>
                        <a:pt x="2" y="116"/>
                      </a:lnTo>
                      <a:lnTo>
                        <a:pt x="0" y="122"/>
                      </a:lnTo>
                      <a:lnTo>
                        <a:pt x="0" y="127"/>
                      </a:lnTo>
                      <a:lnTo>
                        <a:pt x="1" y="132"/>
                      </a:lnTo>
                      <a:lnTo>
                        <a:pt x="11" y="128"/>
                      </a:lnTo>
                      <a:lnTo>
                        <a:pt x="20" y="127"/>
                      </a:lnTo>
                      <a:lnTo>
                        <a:pt x="27" y="130"/>
                      </a:lnTo>
                      <a:lnTo>
                        <a:pt x="31" y="131"/>
                      </a:lnTo>
                      <a:lnTo>
                        <a:pt x="36" y="132"/>
                      </a:lnTo>
                      <a:lnTo>
                        <a:pt x="48" y="131"/>
                      </a:lnTo>
                      <a:lnTo>
                        <a:pt x="60" y="129"/>
                      </a:lnTo>
                      <a:lnTo>
                        <a:pt x="70" y="129"/>
                      </a:lnTo>
                      <a:lnTo>
                        <a:pt x="88" y="134"/>
                      </a:lnTo>
                      <a:lnTo>
                        <a:pt x="97" y="136"/>
                      </a:lnTo>
                      <a:lnTo>
                        <a:pt x="106" y="138"/>
                      </a:lnTo>
                      <a:lnTo>
                        <a:pt x="115" y="135"/>
                      </a:lnTo>
                      <a:lnTo>
                        <a:pt x="125" y="131"/>
                      </a:lnTo>
                      <a:lnTo>
                        <a:pt x="134" y="127"/>
                      </a:lnTo>
                      <a:lnTo>
                        <a:pt x="138" y="125"/>
                      </a:lnTo>
                      <a:lnTo>
                        <a:pt x="142" y="125"/>
                      </a:lnTo>
                      <a:lnTo>
                        <a:pt x="161" y="132"/>
                      </a:lnTo>
                      <a:lnTo>
                        <a:pt x="173" y="136"/>
                      </a:lnTo>
                      <a:lnTo>
                        <a:pt x="179" y="137"/>
                      </a:lnTo>
                      <a:lnTo>
                        <a:pt x="185" y="138"/>
                      </a:lnTo>
                      <a:lnTo>
                        <a:pt x="190" y="137"/>
                      </a:lnTo>
                      <a:lnTo>
                        <a:pt x="194" y="135"/>
                      </a:lnTo>
                      <a:lnTo>
                        <a:pt x="201" y="131"/>
                      </a:lnTo>
                      <a:lnTo>
                        <a:pt x="208" y="127"/>
                      </a:lnTo>
                      <a:lnTo>
                        <a:pt x="219" y="127"/>
                      </a:lnTo>
                      <a:lnTo>
                        <a:pt x="231" y="130"/>
                      </a:lnTo>
                      <a:lnTo>
                        <a:pt x="237" y="135"/>
                      </a:lnTo>
                      <a:lnTo>
                        <a:pt x="242" y="140"/>
                      </a:lnTo>
                      <a:lnTo>
                        <a:pt x="247" y="142"/>
                      </a:lnTo>
                      <a:lnTo>
                        <a:pt x="257" y="141"/>
                      </a:lnTo>
                      <a:lnTo>
                        <a:pt x="259" y="139"/>
                      </a:lnTo>
                      <a:lnTo>
                        <a:pt x="259" y="135"/>
                      </a:lnTo>
                      <a:lnTo>
                        <a:pt x="259" y="126"/>
                      </a:lnTo>
                      <a:lnTo>
                        <a:pt x="257" y="122"/>
                      </a:lnTo>
                      <a:lnTo>
                        <a:pt x="253" y="120"/>
                      </a:lnTo>
                      <a:lnTo>
                        <a:pt x="228" y="117"/>
                      </a:lnTo>
                      <a:lnTo>
                        <a:pt x="200" y="116"/>
                      </a:lnTo>
                      <a:lnTo>
                        <a:pt x="167" y="116"/>
                      </a:lnTo>
                      <a:lnTo>
                        <a:pt x="149" y="115"/>
                      </a:lnTo>
                      <a:lnTo>
                        <a:pt x="140" y="112"/>
                      </a:lnTo>
                      <a:lnTo>
                        <a:pt x="141" y="111"/>
                      </a:lnTo>
                      <a:lnTo>
                        <a:pt x="146" y="110"/>
                      </a:lnTo>
                      <a:lnTo>
                        <a:pt x="166" y="109"/>
                      </a:lnTo>
                      <a:lnTo>
                        <a:pt x="212" y="108"/>
                      </a:lnTo>
                      <a:lnTo>
                        <a:pt x="220" y="106"/>
                      </a:lnTo>
                      <a:lnTo>
                        <a:pt x="227" y="105"/>
                      </a:lnTo>
                      <a:lnTo>
                        <a:pt x="236" y="100"/>
                      </a:lnTo>
                      <a:lnTo>
                        <a:pt x="241" y="95"/>
                      </a:lnTo>
                      <a:lnTo>
                        <a:pt x="242" y="88"/>
                      </a:lnTo>
                      <a:lnTo>
                        <a:pt x="240" y="76"/>
                      </a:lnTo>
                      <a:lnTo>
                        <a:pt x="233" y="59"/>
                      </a:lnTo>
                      <a:lnTo>
                        <a:pt x="220" y="39"/>
                      </a:lnTo>
                      <a:lnTo>
                        <a:pt x="213" y="30"/>
                      </a:lnTo>
                      <a:lnTo>
                        <a:pt x="203" y="21"/>
                      </a:lnTo>
                      <a:lnTo>
                        <a:pt x="193" y="14"/>
                      </a:lnTo>
                      <a:lnTo>
                        <a:pt x="181" y="8"/>
                      </a:lnTo>
                      <a:lnTo>
                        <a:pt x="156" y="2"/>
                      </a:lnTo>
                      <a:lnTo>
                        <a:pt x="132" y="0"/>
                      </a:lnTo>
                      <a:lnTo>
                        <a:pt x="110" y="2"/>
                      </a:lnTo>
                      <a:lnTo>
                        <a:pt x="90" y="7"/>
                      </a:lnTo>
                      <a:lnTo>
                        <a:pt x="71" y="15"/>
                      </a:lnTo>
                      <a:lnTo>
                        <a:pt x="53" y="25"/>
                      </a:lnTo>
                      <a:lnTo>
                        <a:pt x="40" y="37"/>
                      </a:lnTo>
                      <a:lnTo>
                        <a:pt x="21" y="61"/>
                      </a:lnTo>
                      <a:lnTo>
                        <a:pt x="11" y="78"/>
                      </a:lnTo>
                      <a:lnTo>
                        <a:pt x="9" y="86"/>
                      </a:lnTo>
                      <a:lnTo>
                        <a:pt x="9" y="95"/>
                      </a:lnTo>
                      <a:lnTo>
                        <a:pt x="9" y="10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1" name="Freeform 121"/>
                <p:cNvSpPr/>
                <p:nvPr/>
              </p:nvSpPr>
              <p:spPr bwMode="auto">
                <a:xfrm>
                  <a:off x="1234" y="2390"/>
                  <a:ext cx="64" cy="30"/>
                </a:xfrm>
                <a:custGeom>
                  <a:avLst/>
                  <a:gdLst>
                    <a:gd name="T0" fmla="*/ 1 w 64"/>
                    <a:gd name="T1" fmla="*/ 3 h 30"/>
                    <a:gd name="T2" fmla="*/ 0 w 64"/>
                    <a:gd name="T3" fmla="*/ 8 h 30"/>
                    <a:gd name="T4" fmla="*/ 1 w 64"/>
                    <a:gd name="T5" fmla="*/ 9 h 30"/>
                    <a:gd name="T6" fmla="*/ 1 w 64"/>
                    <a:gd name="T7" fmla="*/ 10 h 30"/>
                    <a:gd name="T8" fmla="*/ 3 w 64"/>
                    <a:gd name="T9" fmla="*/ 11 h 30"/>
                    <a:gd name="T10" fmla="*/ 6 w 64"/>
                    <a:gd name="T11" fmla="*/ 12 h 30"/>
                    <a:gd name="T12" fmla="*/ 9 w 64"/>
                    <a:gd name="T13" fmla="*/ 13 h 30"/>
                    <a:gd name="T14" fmla="*/ 11 w 64"/>
                    <a:gd name="T15" fmla="*/ 15 h 30"/>
                    <a:gd name="T16" fmla="*/ 12 w 64"/>
                    <a:gd name="T17" fmla="*/ 16 h 30"/>
                    <a:gd name="T18" fmla="*/ 12 w 64"/>
                    <a:gd name="T19" fmla="*/ 17 h 30"/>
                    <a:gd name="T20" fmla="*/ 12 w 64"/>
                    <a:gd name="T21" fmla="*/ 18 h 30"/>
                    <a:gd name="T22" fmla="*/ 11 w 64"/>
                    <a:gd name="T23" fmla="*/ 19 h 30"/>
                    <a:gd name="T24" fmla="*/ 10 w 64"/>
                    <a:gd name="T25" fmla="*/ 20 h 30"/>
                    <a:gd name="T26" fmla="*/ 8 w 64"/>
                    <a:gd name="T27" fmla="*/ 21 h 30"/>
                    <a:gd name="T28" fmla="*/ 5 w 64"/>
                    <a:gd name="T29" fmla="*/ 22 h 30"/>
                    <a:gd name="T30" fmla="*/ 3 w 64"/>
                    <a:gd name="T31" fmla="*/ 24 h 30"/>
                    <a:gd name="T32" fmla="*/ 2 w 64"/>
                    <a:gd name="T33" fmla="*/ 25 h 30"/>
                    <a:gd name="T34" fmla="*/ 3 w 64"/>
                    <a:gd name="T35" fmla="*/ 26 h 30"/>
                    <a:gd name="T36" fmla="*/ 4 w 64"/>
                    <a:gd name="T37" fmla="*/ 28 h 30"/>
                    <a:gd name="T38" fmla="*/ 5 w 64"/>
                    <a:gd name="T39" fmla="*/ 29 h 30"/>
                    <a:gd name="T40" fmla="*/ 7 w 64"/>
                    <a:gd name="T41" fmla="*/ 30 h 30"/>
                    <a:gd name="T42" fmla="*/ 10 w 64"/>
                    <a:gd name="T43" fmla="*/ 30 h 30"/>
                    <a:gd name="T44" fmla="*/ 14 w 64"/>
                    <a:gd name="T45" fmla="*/ 30 h 30"/>
                    <a:gd name="T46" fmla="*/ 19 w 64"/>
                    <a:gd name="T47" fmla="*/ 30 h 30"/>
                    <a:gd name="T48" fmla="*/ 25 w 64"/>
                    <a:gd name="T49" fmla="*/ 28 h 30"/>
                    <a:gd name="T50" fmla="*/ 33 w 64"/>
                    <a:gd name="T51" fmla="*/ 27 h 30"/>
                    <a:gd name="T52" fmla="*/ 40 w 64"/>
                    <a:gd name="T53" fmla="*/ 26 h 30"/>
                    <a:gd name="T54" fmla="*/ 52 w 64"/>
                    <a:gd name="T55" fmla="*/ 26 h 30"/>
                    <a:gd name="T56" fmla="*/ 60 w 64"/>
                    <a:gd name="T57" fmla="*/ 26 h 30"/>
                    <a:gd name="T58" fmla="*/ 63 w 64"/>
                    <a:gd name="T59" fmla="*/ 25 h 30"/>
                    <a:gd name="T60" fmla="*/ 64 w 64"/>
                    <a:gd name="T61" fmla="*/ 24 h 30"/>
                    <a:gd name="T62" fmla="*/ 64 w 64"/>
                    <a:gd name="T63" fmla="*/ 23 h 30"/>
                    <a:gd name="T64" fmla="*/ 64 w 64"/>
                    <a:gd name="T65" fmla="*/ 22 h 30"/>
                    <a:gd name="T66" fmla="*/ 64 w 64"/>
                    <a:gd name="T67" fmla="*/ 21 h 30"/>
                    <a:gd name="T68" fmla="*/ 63 w 64"/>
                    <a:gd name="T69" fmla="*/ 19 h 30"/>
                    <a:gd name="T70" fmla="*/ 58 w 64"/>
                    <a:gd name="T71" fmla="*/ 18 h 30"/>
                    <a:gd name="T72" fmla="*/ 53 w 64"/>
                    <a:gd name="T73" fmla="*/ 17 h 30"/>
                    <a:gd name="T74" fmla="*/ 52 w 64"/>
                    <a:gd name="T75" fmla="*/ 16 h 30"/>
                    <a:gd name="T76" fmla="*/ 51 w 64"/>
                    <a:gd name="T77" fmla="*/ 15 h 30"/>
                    <a:gd name="T78" fmla="*/ 51 w 64"/>
                    <a:gd name="T79" fmla="*/ 14 h 30"/>
                    <a:gd name="T80" fmla="*/ 51 w 64"/>
                    <a:gd name="T81" fmla="*/ 13 h 30"/>
                    <a:gd name="T82" fmla="*/ 53 w 64"/>
                    <a:gd name="T83" fmla="*/ 12 h 30"/>
                    <a:gd name="T84" fmla="*/ 58 w 64"/>
                    <a:gd name="T85" fmla="*/ 11 h 30"/>
                    <a:gd name="T86" fmla="*/ 60 w 64"/>
                    <a:gd name="T87" fmla="*/ 10 h 30"/>
                    <a:gd name="T88" fmla="*/ 62 w 64"/>
                    <a:gd name="T89" fmla="*/ 9 h 30"/>
                    <a:gd name="T90" fmla="*/ 62 w 64"/>
                    <a:gd name="T91" fmla="*/ 8 h 30"/>
                    <a:gd name="T92" fmla="*/ 63 w 64"/>
                    <a:gd name="T93" fmla="*/ 8 h 30"/>
                    <a:gd name="T94" fmla="*/ 63 w 64"/>
                    <a:gd name="T95" fmla="*/ 6 h 30"/>
                    <a:gd name="T96" fmla="*/ 61 w 64"/>
                    <a:gd name="T97" fmla="*/ 4 h 30"/>
                    <a:gd name="T98" fmla="*/ 59 w 64"/>
                    <a:gd name="T99" fmla="*/ 3 h 30"/>
                    <a:gd name="T100" fmla="*/ 52 w 64"/>
                    <a:gd name="T101" fmla="*/ 1 h 30"/>
                    <a:gd name="T102" fmla="*/ 44 w 64"/>
                    <a:gd name="T103" fmla="*/ 0 h 30"/>
                    <a:gd name="T104" fmla="*/ 36 w 64"/>
                    <a:gd name="T105" fmla="*/ 1 h 30"/>
                    <a:gd name="T106" fmla="*/ 32 w 64"/>
                    <a:gd name="T107" fmla="*/ 2 h 30"/>
                    <a:gd name="T108" fmla="*/ 27 w 64"/>
                    <a:gd name="T109" fmla="*/ 2 h 30"/>
                    <a:gd name="T110" fmla="*/ 16 w 64"/>
                    <a:gd name="T111" fmla="*/ 1 h 30"/>
                    <a:gd name="T112" fmla="*/ 11 w 64"/>
                    <a:gd name="T113" fmla="*/ 0 h 30"/>
                    <a:gd name="T114" fmla="*/ 6 w 64"/>
                    <a:gd name="T115" fmla="*/ 0 h 30"/>
                    <a:gd name="T116" fmla="*/ 3 w 64"/>
                    <a:gd name="T117" fmla="*/ 1 h 30"/>
                    <a:gd name="T118" fmla="*/ 2 w 64"/>
                    <a:gd name="T119" fmla="*/ 2 h 30"/>
                    <a:gd name="T120" fmla="*/ 1 w 64"/>
                    <a:gd name="T121" fmla="*/ 3 h 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 h="30">
                      <a:moveTo>
                        <a:pt x="1" y="3"/>
                      </a:moveTo>
                      <a:lnTo>
                        <a:pt x="0" y="8"/>
                      </a:lnTo>
                      <a:lnTo>
                        <a:pt x="1" y="9"/>
                      </a:lnTo>
                      <a:lnTo>
                        <a:pt x="1" y="10"/>
                      </a:lnTo>
                      <a:lnTo>
                        <a:pt x="3" y="11"/>
                      </a:lnTo>
                      <a:lnTo>
                        <a:pt x="6" y="12"/>
                      </a:lnTo>
                      <a:lnTo>
                        <a:pt x="9" y="13"/>
                      </a:lnTo>
                      <a:lnTo>
                        <a:pt x="11" y="15"/>
                      </a:lnTo>
                      <a:lnTo>
                        <a:pt x="12" y="16"/>
                      </a:lnTo>
                      <a:lnTo>
                        <a:pt x="12" y="17"/>
                      </a:lnTo>
                      <a:lnTo>
                        <a:pt x="12" y="18"/>
                      </a:lnTo>
                      <a:lnTo>
                        <a:pt x="11" y="19"/>
                      </a:lnTo>
                      <a:lnTo>
                        <a:pt x="10" y="20"/>
                      </a:lnTo>
                      <a:lnTo>
                        <a:pt x="8" y="21"/>
                      </a:lnTo>
                      <a:lnTo>
                        <a:pt x="5" y="22"/>
                      </a:lnTo>
                      <a:lnTo>
                        <a:pt x="3" y="24"/>
                      </a:lnTo>
                      <a:lnTo>
                        <a:pt x="2" y="25"/>
                      </a:lnTo>
                      <a:lnTo>
                        <a:pt x="3" y="26"/>
                      </a:lnTo>
                      <a:lnTo>
                        <a:pt x="4" y="28"/>
                      </a:lnTo>
                      <a:lnTo>
                        <a:pt x="5" y="29"/>
                      </a:lnTo>
                      <a:lnTo>
                        <a:pt x="7" y="30"/>
                      </a:lnTo>
                      <a:lnTo>
                        <a:pt x="10" y="30"/>
                      </a:lnTo>
                      <a:lnTo>
                        <a:pt x="14" y="30"/>
                      </a:lnTo>
                      <a:lnTo>
                        <a:pt x="19" y="30"/>
                      </a:lnTo>
                      <a:lnTo>
                        <a:pt x="25" y="28"/>
                      </a:lnTo>
                      <a:lnTo>
                        <a:pt x="33" y="27"/>
                      </a:lnTo>
                      <a:lnTo>
                        <a:pt x="40" y="26"/>
                      </a:lnTo>
                      <a:lnTo>
                        <a:pt x="52" y="26"/>
                      </a:lnTo>
                      <a:lnTo>
                        <a:pt x="60" y="26"/>
                      </a:lnTo>
                      <a:lnTo>
                        <a:pt x="63" y="25"/>
                      </a:lnTo>
                      <a:lnTo>
                        <a:pt x="64" y="24"/>
                      </a:lnTo>
                      <a:lnTo>
                        <a:pt x="64" y="23"/>
                      </a:lnTo>
                      <a:lnTo>
                        <a:pt x="64" y="22"/>
                      </a:lnTo>
                      <a:lnTo>
                        <a:pt x="64" y="21"/>
                      </a:lnTo>
                      <a:lnTo>
                        <a:pt x="63" y="19"/>
                      </a:lnTo>
                      <a:lnTo>
                        <a:pt x="58" y="18"/>
                      </a:lnTo>
                      <a:lnTo>
                        <a:pt x="53" y="17"/>
                      </a:lnTo>
                      <a:lnTo>
                        <a:pt x="52" y="16"/>
                      </a:lnTo>
                      <a:lnTo>
                        <a:pt x="51" y="15"/>
                      </a:lnTo>
                      <a:lnTo>
                        <a:pt x="51" y="14"/>
                      </a:lnTo>
                      <a:lnTo>
                        <a:pt x="51" y="13"/>
                      </a:lnTo>
                      <a:lnTo>
                        <a:pt x="53" y="12"/>
                      </a:lnTo>
                      <a:lnTo>
                        <a:pt x="58" y="11"/>
                      </a:lnTo>
                      <a:lnTo>
                        <a:pt x="60" y="10"/>
                      </a:lnTo>
                      <a:lnTo>
                        <a:pt x="62" y="9"/>
                      </a:lnTo>
                      <a:lnTo>
                        <a:pt x="62" y="8"/>
                      </a:lnTo>
                      <a:lnTo>
                        <a:pt x="63" y="8"/>
                      </a:lnTo>
                      <a:lnTo>
                        <a:pt x="63" y="6"/>
                      </a:lnTo>
                      <a:lnTo>
                        <a:pt x="61" y="4"/>
                      </a:lnTo>
                      <a:lnTo>
                        <a:pt x="59" y="3"/>
                      </a:lnTo>
                      <a:lnTo>
                        <a:pt x="52" y="1"/>
                      </a:lnTo>
                      <a:lnTo>
                        <a:pt x="44" y="0"/>
                      </a:lnTo>
                      <a:lnTo>
                        <a:pt x="36" y="1"/>
                      </a:lnTo>
                      <a:lnTo>
                        <a:pt x="32" y="2"/>
                      </a:lnTo>
                      <a:lnTo>
                        <a:pt x="27" y="2"/>
                      </a:lnTo>
                      <a:lnTo>
                        <a:pt x="16" y="1"/>
                      </a:lnTo>
                      <a:lnTo>
                        <a:pt x="11" y="0"/>
                      </a:lnTo>
                      <a:lnTo>
                        <a:pt x="6" y="0"/>
                      </a:lnTo>
                      <a:lnTo>
                        <a:pt x="3" y="1"/>
                      </a:lnTo>
                      <a:lnTo>
                        <a:pt x="2" y="2"/>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2" name="Freeform 122"/>
                <p:cNvSpPr/>
                <p:nvPr/>
              </p:nvSpPr>
              <p:spPr bwMode="auto">
                <a:xfrm>
                  <a:off x="1235" y="2390"/>
                  <a:ext cx="63" cy="30"/>
                </a:xfrm>
                <a:custGeom>
                  <a:avLst/>
                  <a:gdLst>
                    <a:gd name="T0" fmla="*/ 0 w 63"/>
                    <a:gd name="T1" fmla="*/ 3 h 30"/>
                    <a:gd name="T2" fmla="*/ 0 w 63"/>
                    <a:gd name="T3" fmla="*/ 10 h 30"/>
                    <a:gd name="T4" fmla="*/ 4 w 63"/>
                    <a:gd name="T5" fmla="*/ 12 h 30"/>
                    <a:gd name="T6" fmla="*/ 10 w 63"/>
                    <a:gd name="T7" fmla="*/ 15 h 30"/>
                    <a:gd name="T8" fmla="*/ 10 w 63"/>
                    <a:gd name="T9" fmla="*/ 19 h 30"/>
                    <a:gd name="T10" fmla="*/ 4 w 63"/>
                    <a:gd name="T11" fmla="*/ 22 h 30"/>
                    <a:gd name="T12" fmla="*/ 2 w 63"/>
                    <a:gd name="T13" fmla="*/ 24 h 30"/>
                    <a:gd name="T14" fmla="*/ 1 w 63"/>
                    <a:gd name="T15" fmla="*/ 26 h 30"/>
                    <a:gd name="T16" fmla="*/ 3 w 63"/>
                    <a:gd name="T17" fmla="*/ 28 h 30"/>
                    <a:gd name="T18" fmla="*/ 6 w 63"/>
                    <a:gd name="T19" fmla="*/ 30 h 30"/>
                    <a:gd name="T20" fmla="*/ 13 w 63"/>
                    <a:gd name="T21" fmla="*/ 30 h 30"/>
                    <a:gd name="T22" fmla="*/ 24 w 63"/>
                    <a:gd name="T23" fmla="*/ 28 h 30"/>
                    <a:gd name="T24" fmla="*/ 38 w 63"/>
                    <a:gd name="T25" fmla="*/ 26 h 30"/>
                    <a:gd name="T26" fmla="*/ 51 w 63"/>
                    <a:gd name="T27" fmla="*/ 26 h 30"/>
                    <a:gd name="T28" fmla="*/ 59 w 63"/>
                    <a:gd name="T29" fmla="*/ 26 h 30"/>
                    <a:gd name="T30" fmla="*/ 63 w 63"/>
                    <a:gd name="T31" fmla="*/ 23 h 30"/>
                    <a:gd name="T32" fmla="*/ 62 w 63"/>
                    <a:gd name="T33" fmla="*/ 19 h 30"/>
                    <a:gd name="T34" fmla="*/ 57 w 63"/>
                    <a:gd name="T35" fmla="*/ 18 h 30"/>
                    <a:gd name="T36" fmla="*/ 52 w 63"/>
                    <a:gd name="T37" fmla="*/ 16 h 30"/>
                    <a:gd name="T38" fmla="*/ 50 w 63"/>
                    <a:gd name="T39" fmla="*/ 14 h 30"/>
                    <a:gd name="T40" fmla="*/ 52 w 63"/>
                    <a:gd name="T41" fmla="*/ 12 h 30"/>
                    <a:gd name="T42" fmla="*/ 56 w 63"/>
                    <a:gd name="T43" fmla="*/ 10 h 30"/>
                    <a:gd name="T44" fmla="*/ 61 w 63"/>
                    <a:gd name="T45" fmla="*/ 9 h 30"/>
                    <a:gd name="T46" fmla="*/ 62 w 63"/>
                    <a:gd name="T47" fmla="*/ 8 h 30"/>
                    <a:gd name="T48" fmla="*/ 62 w 63"/>
                    <a:gd name="T49" fmla="*/ 6 h 30"/>
                    <a:gd name="T50" fmla="*/ 58 w 63"/>
                    <a:gd name="T51" fmla="*/ 3 h 30"/>
                    <a:gd name="T52" fmla="*/ 51 w 63"/>
                    <a:gd name="T53" fmla="*/ 1 h 30"/>
                    <a:gd name="T54" fmla="*/ 35 w 63"/>
                    <a:gd name="T55" fmla="*/ 1 h 30"/>
                    <a:gd name="T56" fmla="*/ 26 w 63"/>
                    <a:gd name="T57" fmla="*/ 1 h 30"/>
                    <a:gd name="T58" fmla="*/ 15 w 63"/>
                    <a:gd name="T59" fmla="*/ 0 h 30"/>
                    <a:gd name="T60" fmla="*/ 5 w 63"/>
                    <a:gd name="T61" fmla="*/ 0 h 30"/>
                    <a:gd name="T62" fmla="*/ 2 w 63"/>
                    <a:gd name="T63" fmla="*/ 1 h 30"/>
                    <a:gd name="T64" fmla="*/ 0 w 63"/>
                    <a:gd name="T65" fmla="*/ 3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30">
                      <a:moveTo>
                        <a:pt x="0" y="3"/>
                      </a:moveTo>
                      <a:lnTo>
                        <a:pt x="0" y="10"/>
                      </a:lnTo>
                      <a:lnTo>
                        <a:pt x="4" y="12"/>
                      </a:lnTo>
                      <a:lnTo>
                        <a:pt x="10" y="15"/>
                      </a:lnTo>
                      <a:lnTo>
                        <a:pt x="10" y="19"/>
                      </a:lnTo>
                      <a:lnTo>
                        <a:pt x="4" y="22"/>
                      </a:lnTo>
                      <a:lnTo>
                        <a:pt x="2" y="24"/>
                      </a:lnTo>
                      <a:lnTo>
                        <a:pt x="1" y="26"/>
                      </a:lnTo>
                      <a:lnTo>
                        <a:pt x="3" y="28"/>
                      </a:lnTo>
                      <a:lnTo>
                        <a:pt x="6" y="30"/>
                      </a:lnTo>
                      <a:lnTo>
                        <a:pt x="13" y="30"/>
                      </a:lnTo>
                      <a:lnTo>
                        <a:pt x="24" y="28"/>
                      </a:lnTo>
                      <a:lnTo>
                        <a:pt x="38" y="26"/>
                      </a:lnTo>
                      <a:lnTo>
                        <a:pt x="51" y="26"/>
                      </a:lnTo>
                      <a:lnTo>
                        <a:pt x="59" y="26"/>
                      </a:lnTo>
                      <a:lnTo>
                        <a:pt x="63" y="23"/>
                      </a:lnTo>
                      <a:lnTo>
                        <a:pt x="62" y="19"/>
                      </a:lnTo>
                      <a:lnTo>
                        <a:pt x="57" y="18"/>
                      </a:lnTo>
                      <a:lnTo>
                        <a:pt x="52" y="16"/>
                      </a:lnTo>
                      <a:lnTo>
                        <a:pt x="50" y="14"/>
                      </a:lnTo>
                      <a:lnTo>
                        <a:pt x="52" y="12"/>
                      </a:lnTo>
                      <a:lnTo>
                        <a:pt x="56" y="10"/>
                      </a:lnTo>
                      <a:lnTo>
                        <a:pt x="61" y="9"/>
                      </a:lnTo>
                      <a:lnTo>
                        <a:pt x="62" y="8"/>
                      </a:lnTo>
                      <a:lnTo>
                        <a:pt x="62" y="6"/>
                      </a:lnTo>
                      <a:lnTo>
                        <a:pt x="58" y="3"/>
                      </a:lnTo>
                      <a:lnTo>
                        <a:pt x="51" y="1"/>
                      </a:lnTo>
                      <a:lnTo>
                        <a:pt x="35" y="1"/>
                      </a:lnTo>
                      <a:lnTo>
                        <a:pt x="26" y="1"/>
                      </a:lnTo>
                      <a:lnTo>
                        <a:pt x="15" y="0"/>
                      </a:lnTo>
                      <a:lnTo>
                        <a:pt x="5" y="0"/>
                      </a:lnTo>
                      <a:lnTo>
                        <a:pt x="2" y="1"/>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3" name="Freeform 123"/>
                <p:cNvSpPr/>
                <p:nvPr/>
              </p:nvSpPr>
              <p:spPr bwMode="auto">
                <a:xfrm>
                  <a:off x="1256" y="2400"/>
                  <a:ext cx="24" cy="9"/>
                </a:xfrm>
                <a:custGeom>
                  <a:avLst/>
                  <a:gdLst>
                    <a:gd name="T0" fmla="*/ 10 w 24"/>
                    <a:gd name="T1" fmla="*/ 0 h 9"/>
                    <a:gd name="T2" fmla="*/ 20 w 24"/>
                    <a:gd name="T3" fmla="*/ 0 h 9"/>
                    <a:gd name="T4" fmla="*/ 23 w 24"/>
                    <a:gd name="T5" fmla="*/ 1 h 9"/>
                    <a:gd name="T6" fmla="*/ 24 w 24"/>
                    <a:gd name="T7" fmla="*/ 1 h 9"/>
                    <a:gd name="T8" fmla="*/ 24 w 24"/>
                    <a:gd name="T9" fmla="*/ 3 h 9"/>
                    <a:gd name="T10" fmla="*/ 24 w 24"/>
                    <a:gd name="T11" fmla="*/ 4 h 9"/>
                    <a:gd name="T12" fmla="*/ 23 w 24"/>
                    <a:gd name="T13" fmla="*/ 5 h 9"/>
                    <a:gd name="T14" fmla="*/ 19 w 24"/>
                    <a:gd name="T15" fmla="*/ 7 h 9"/>
                    <a:gd name="T16" fmla="*/ 15 w 24"/>
                    <a:gd name="T17" fmla="*/ 8 h 9"/>
                    <a:gd name="T18" fmla="*/ 11 w 24"/>
                    <a:gd name="T19" fmla="*/ 9 h 9"/>
                    <a:gd name="T20" fmla="*/ 8 w 24"/>
                    <a:gd name="T21" fmla="*/ 8 h 9"/>
                    <a:gd name="T22" fmla="*/ 6 w 24"/>
                    <a:gd name="T23" fmla="*/ 8 h 9"/>
                    <a:gd name="T24" fmla="*/ 4 w 24"/>
                    <a:gd name="T25" fmla="*/ 7 h 9"/>
                    <a:gd name="T26" fmla="*/ 1 w 24"/>
                    <a:gd name="T27" fmla="*/ 5 h 9"/>
                    <a:gd name="T28" fmla="*/ 0 w 24"/>
                    <a:gd name="T29" fmla="*/ 4 h 9"/>
                    <a:gd name="T30" fmla="*/ 0 w 24"/>
                    <a:gd name="T31" fmla="*/ 3 h 9"/>
                    <a:gd name="T32" fmla="*/ 0 w 24"/>
                    <a:gd name="T33" fmla="*/ 1 h 9"/>
                    <a:gd name="T34" fmla="*/ 1 w 24"/>
                    <a:gd name="T35" fmla="*/ 0 h 9"/>
                    <a:gd name="T36" fmla="*/ 2 w 24"/>
                    <a:gd name="T37" fmla="*/ 0 h 9"/>
                    <a:gd name="T38" fmla="*/ 5 w 24"/>
                    <a:gd name="T39" fmla="*/ 0 h 9"/>
                    <a:gd name="T40" fmla="*/ 10 w 24"/>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9">
                      <a:moveTo>
                        <a:pt x="10" y="0"/>
                      </a:moveTo>
                      <a:lnTo>
                        <a:pt x="20" y="0"/>
                      </a:lnTo>
                      <a:lnTo>
                        <a:pt x="23" y="1"/>
                      </a:lnTo>
                      <a:lnTo>
                        <a:pt x="24" y="1"/>
                      </a:lnTo>
                      <a:lnTo>
                        <a:pt x="24" y="3"/>
                      </a:lnTo>
                      <a:lnTo>
                        <a:pt x="24" y="4"/>
                      </a:lnTo>
                      <a:lnTo>
                        <a:pt x="23" y="5"/>
                      </a:lnTo>
                      <a:lnTo>
                        <a:pt x="19" y="7"/>
                      </a:lnTo>
                      <a:lnTo>
                        <a:pt x="15" y="8"/>
                      </a:lnTo>
                      <a:lnTo>
                        <a:pt x="11" y="9"/>
                      </a:lnTo>
                      <a:lnTo>
                        <a:pt x="8" y="8"/>
                      </a:lnTo>
                      <a:lnTo>
                        <a:pt x="6" y="8"/>
                      </a:lnTo>
                      <a:lnTo>
                        <a:pt x="4" y="7"/>
                      </a:lnTo>
                      <a:lnTo>
                        <a:pt x="1" y="5"/>
                      </a:lnTo>
                      <a:lnTo>
                        <a:pt x="0" y="4"/>
                      </a:lnTo>
                      <a:lnTo>
                        <a:pt x="0" y="3"/>
                      </a:lnTo>
                      <a:lnTo>
                        <a:pt x="0" y="1"/>
                      </a:lnTo>
                      <a:lnTo>
                        <a:pt x="1" y="0"/>
                      </a:lnTo>
                      <a:lnTo>
                        <a:pt x="2" y="0"/>
                      </a:lnTo>
                      <a:lnTo>
                        <a:pt x="5"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4" name="Freeform 124"/>
                <p:cNvSpPr/>
                <p:nvPr/>
              </p:nvSpPr>
              <p:spPr bwMode="auto">
                <a:xfrm>
                  <a:off x="1256" y="2400"/>
                  <a:ext cx="24" cy="9"/>
                </a:xfrm>
                <a:custGeom>
                  <a:avLst/>
                  <a:gdLst>
                    <a:gd name="T0" fmla="*/ 10 w 24"/>
                    <a:gd name="T1" fmla="*/ 0 h 9"/>
                    <a:gd name="T2" fmla="*/ 20 w 24"/>
                    <a:gd name="T3" fmla="*/ 0 h 9"/>
                    <a:gd name="T4" fmla="*/ 23 w 24"/>
                    <a:gd name="T5" fmla="*/ 0 h 9"/>
                    <a:gd name="T6" fmla="*/ 24 w 24"/>
                    <a:gd name="T7" fmla="*/ 3 h 9"/>
                    <a:gd name="T8" fmla="*/ 22 w 24"/>
                    <a:gd name="T9" fmla="*/ 5 h 9"/>
                    <a:gd name="T10" fmla="*/ 19 w 24"/>
                    <a:gd name="T11" fmla="*/ 7 h 9"/>
                    <a:gd name="T12" fmla="*/ 11 w 24"/>
                    <a:gd name="T13" fmla="*/ 9 h 9"/>
                    <a:gd name="T14" fmla="*/ 4 w 24"/>
                    <a:gd name="T15" fmla="*/ 7 h 9"/>
                    <a:gd name="T16" fmla="*/ 0 w 24"/>
                    <a:gd name="T17" fmla="*/ 3 h 9"/>
                    <a:gd name="T18" fmla="*/ 2 w 24"/>
                    <a:gd name="T19" fmla="*/ 0 h 9"/>
                    <a:gd name="T20" fmla="*/ 10 w 24"/>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9">
                      <a:moveTo>
                        <a:pt x="10" y="0"/>
                      </a:moveTo>
                      <a:lnTo>
                        <a:pt x="20" y="0"/>
                      </a:lnTo>
                      <a:lnTo>
                        <a:pt x="23" y="0"/>
                      </a:lnTo>
                      <a:lnTo>
                        <a:pt x="24" y="3"/>
                      </a:lnTo>
                      <a:lnTo>
                        <a:pt x="22" y="5"/>
                      </a:lnTo>
                      <a:lnTo>
                        <a:pt x="19" y="7"/>
                      </a:lnTo>
                      <a:lnTo>
                        <a:pt x="11" y="9"/>
                      </a:lnTo>
                      <a:lnTo>
                        <a:pt x="4" y="7"/>
                      </a:lnTo>
                      <a:lnTo>
                        <a:pt x="0" y="3"/>
                      </a:lnTo>
                      <a:lnTo>
                        <a:pt x="2" y="0"/>
                      </a:lnTo>
                      <a:lnTo>
                        <a:pt x="1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5" name="Freeform 125"/>
                <p:cNvSpPr/>
                <p:nvPr/>
              </p:nvSpPr>
              <p:spPr bwMode="auto">
                <a:xfrm>
                  <a:off x="1419" y="2342"/>
                  <a:ext cx="407" cy="237"/>
                </a:xfrm>
                <a:custGeom>
                  <a:avLst/>
                  <a:gdLst>
                    <a:gd name="T0" fmla="*/ 44 w 407"/>
                    <a:gd name="T1" fmla="*/ 0 h 237"/>
                    <a:gd name="T2" fmla="*/ 96 w 407"/>
                    <a:gd name="T3" fmla="*/ 2 h 237"/>
                    <a:gd name="T4" fmla="*/ 142 w 407"/>
                    <a:gd name="T5" fmla="*/ 3 h 237"/>
                    <a:gd name="T6" fmla="*/ 152 w 407"/>
                    <a:gd name="T7" fmla="*/ 8 h 237"/>
                    <a:gd name="T8" fmla="*/ 159 w 407"/>
                    <a:gd name="T9" fmla="*/ 38 h 237"/>
                    <a:gd name="T10" fmla="*/ 157 w 407"/>
                    <a:gd name="T11" fmla="*/ 47 h 237"/>
                    <a:gd name="T12" fmla="*/ 166 w 407"/>
                    <a:gd name="T13" fmla="*/ 49 h 237"/>
                    <a:gd name="T14" fmla="*/ 173 w 407"/>
                    <a:gd name="T15" fmla="*/ 56 h 237"/>
                    <a:gd name="T16" fmla="*/ 189 w 407"/>
                    <a:gd name="T17" fmla="*/ 58 h 237"/>
                    <a:gd name="T18" fmla="*/ 189 w 407"/>
                    <a:gd name="T19" fmla="*/ 65 h 237"/>
                    <a:gd name="T20" fmla="*/ 201 w 407"/>
                    <a:gd name="T21" fmla="*/ 68 h 237"/>
                    <a:gd name="T22" fmla="*/ 204 w 407"/>
                    <a:gd name="T23" fmla="*/ 74 h 237"/>
                    <a:gd name="T24" fmla="*/ 229 w 407"/>
                    <a:gd name="T25" fmla="*/ 80 h 237"/>
                    <a:gd name="T26" fmla="*/ 266 w 407"/>
                    <a:gd name="T27" fmla="*/ 74 h 237"/>
                    <a:gd name="T28" fmla="*/ 306 w 407"/>
                    <a:gd name="T29" fmla="*/ 75 h 237"/>
                    <a:gd name="T30" fmla="*/ 330 w 407"/>
                    <a:gd name="T31" fmla="*/ 84 h 237"/>
                    <a:gd name="T32" fmla="*/ 348 w 407"/>
                    <a:gd name="T33" fmla="*/ 97 h 237"/>
                    <a:gd name="T34" fmla="*/ 370 w 407"/>
                    <a:gd name="T35" fmla="*/ 123 h 237"/>
                    <a:gd name="T36" fmla="*/ 385 w 407"/>
                    <a:gd name="T37" fmla="*/ 164 h 237"/>
                    <a:gd name="T38" fmla="*/ 393 w 407"/>
                    <a:gd name="T39" fmla="*/ 177 h 237"/>
                    <a:gd name="T40" fmla="*/ 401 w 407"/>
                    <a:gd name="T41" fmla="*/ 186 h 237"/>
                    <a:gd name="T42" fmla="*/ 407 w 407"/>
                    <a:gd name="T43" fmla="*/ 210 h 237"/>
                    <a:gd name="T44" fmla="*/ 402 w 407"/>
                    <a:gd name="T45" fmla="*/ 217 h 237"/>
                    <a:gd name="T46" fmla="*/ 385 w 407"/>
                    <a:gd name="T47" fmla="*/ 221 h 237"/>
                    <a:gd name="T48" fmla="*/ 368 w 407"/>
                    <a:gd name="T49" fmla="*/ 226 h 237"/>
                    <a:gd name="T50" fmla="*/ 345 w 407"/>
                    <a:gd name="T51" fmla="*/ 232 h 237"/>
                    <a:gd name="T52" fmla="*/ 320 w 407"/>
                    <a:gd name="T53" fmla="*/ 230 h 237"/>
                    <a:gd name="T54" fmla="*/ 303 w 407"/>
                    <a:gd name="T55" fmla="*/ 226 h 237"/>
                    <a:gd name="T56" fmla="*/ 283 w 407"/>
                    <a:gd name="T57" fmla="*/ 229 h 237"/>
                    <a:gd name="T58" fmla="*/ 270 w 407"/>
                    <a:gd name="T59" fmla="*/ 236 h 237"/>
                    <a:gd name="T60" fmla="*/ 246 w 407"/>
                    <a:gd name="T61" fmla="*/ 233 h 237"/>
                    <a:gd name="T62" fmla="*/ 237 w 407"/>
                    <a:gd name="T63" fmla="*/ 227 h 237"/>
                    <a:gd name="T64" fmla="*/ 221 w 407"/>
                    <a:gd name="T65" fmla="*/ 222 h 237"/>
                    <a:gd name="T66" fmla="*/ 203 w 407"/>
                    <a:gd name="T67" fmla="*/ 225 h 237"/>
                    <a:gd name="T68" fmla="*/ 187 w 407"/>
                    <a:gd name="T69" fmla="*/ 226 h 237"/>
                    <a:gd name="T70" fmla="*/ 170 w 407"/>
                    <a:gd name="T71" fmla="*/ 219 h 237"/>
                    <a:gd name="T72" fmla="*/ 160 w 407"/>
                    <a:gd name="T73" fmla="*/ 213 h 237"/>
                    <a:gd name="T74" fmla="*/ 144 w 407"/>
                    <a:gd name="T75" fmla="*/ 212 h 237"/>
                    <a:gd name="T76" fmla="*/ 127 w 407"/>
                    <a:gd name="T77" fmla="*/ 218 h 237"/>
                    <a:gd name="T78" fmla="*/ 104 w 407"/>
                    <a:gd name="T79" fmla="*/ 217 h 237"/>
                    <a:gd name="T80" fmla="*/ 88 w 407"/>
                    <a:gd name="T81" fmla="*/ 209 h 237"/>
                    <a:gd name="T82" fmla="*/ 72 w 407"/>
                    <a:gd name="T83" fmla="*/ 209 h 237"/>
                    <a:gd name="T84" fmla="*/ 56 w 407"/>
                    <a:gd name="T85" fmla="*/ 213 h 237"/>
                    <a:gd name="T86" fmla="*/ 34 w 407"/>
                    <a:gd name="T87" fmla="*/ 211 h 237"/>
                    <a:gd name="T88" fmla="*/ 24 w 407"/>
                    <a:gd name="T89" fmla="*/ 208 h 237"/>
                    <a:gd name="T90" fmla="*/ 5 w 407"/>
                    <a:gd name="T91" fmla="*/ 212 h 237"/>
                    <a:gd name="T92" fmla="*/ 1 w 407"/>
                    <a:gd name="T93" fmla="*/ 207 h 237"/>
                    <a:gd name="T94" fmla="*/ 0 w 407"/>
                    <a:gd name="T95" fmla="*/ 182 h 237"/>
                    <a:gd name="T96" fmla="*/ 7 w 407"/>
                    <a:gd name="T97" fmla="*/ 153 h 237"/>
                    <a:gd name="T98" fmla="*/ 11 w 407"/>
                    <a:gd name="T99" fmla="*/ 141 h 237"/>
                    <a:gd name="T100" fmla="*/ 10 w 407"/>
                    <a:gd name="T101" fmla="*/ 107 h 237"/>
                    <a:gd name="T102" fmla="*/ 17 w 407"/>
                    <a:gd name="T103" fmla="*/ 52 h 237"/>
                    <a:gd name="T104" fmla="*/ 17 w 407"/>
                    <a:gd name="T105" fmla="*/ 19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7" h="237">
                      <a:moveTo>
                        <a:pt x="19" y="3"/>
                      </a:moveTo>
                      <a:lnTo>
                        <a:pt x="23" y="1"/>
                      </a:lnTo>
                      <a:lnTo>
                        <a:pt x="29" y="0"/>
                      </a:lnTo>
                      <a:lnTo>
                        <a:pt x="44" y="0"/>
                      </a:lnTo>
                      <a:lnTo>
                        <a:pt x="60" y="1"/>
                      </a:lnTo>
                      <a:lnTo>
                        <a:pt x="76" y="3"/>
                      </a:lnTo>
                      <a:lnTo>
                        <a:pt x="85" y="3"/>
                      </a:lnTo>
                      <a:lnTo>
                        <a:pt x="96" y="2"/>
                      </a:lnTo>
                      <a:lnTo>
                        <a:pt x="109" y="2"/>
                      </a:lnTo>
                      <a:lnTo>
                        <a:pt x="121" y="1"/>
                      </a:lnTo>
                      <a:lnTo>
                        <a:pt x="133" y="2"/>
                      </a:lnTo>
                      <a:lnTo>
                        <a:pt x="142" y="3"/>
                      </a:lnTo>
                      <a:lnTo>
                        <a:pt x="146" y="4"/>
                      </a:lnTo>
                      <a:lnTo>
                        <a:pt x="149" y="6"/>
                      </a:lnTo>
                      <a:lnTo>
                        <a:pt x="151" y="7"/>
                      </a:lnTo>
                      <a:lnTo>
                        <a:pt x="152" y="8"/>
                      </a:lnTo>
                      <a:lnTo>
                        <a:pt x="153" y="10"/>
                      </a:lnTo>
                      <a:lnTo>
                        <a:pt x="156" y="22"/>
                      </a:lnTo>
                      <a:lnTo>
                        <a:pt x="158" y="33"/>
                      </a:lnTo>
                      <a:lnTo>
                        <a:pt x="159" y="38"/>
                      </a:lnTo>
                      <a:lnTo>
                        <a:pt x="159" y="42"/>
                      </a:lnTo>
                      <a:lnTo>
                        <a:pt x="159" y="45"/>
                      </a:lnTo>
                      <a:lnTo>
                        <a:pt x="158" y="46"/>
                      </a:lnTo>
                      <a:lnTo>
                        <a:pt x="157" y="47"/>
                      </a:lnTo>
                      <a:lnTo>
                        <a:pt x="159" y="47"/>
                      </a:lnTo>
                      <a:lnTo>
                        <a:pt x="161" y="47"/>
                      </a:lnTo>
                      <a:lnTo>
                        <a:pt x="163" y="48"/>
                      </a:lnTo>
                      <a:lnTo>
                        <a:pt x="166" y="49"/>
                      </a:lnTo>
                      <a:lnTo>
                        <a:pt x="168" y="51"/>
                      </a:lnTo>
                      <a:lnTo>
                        <a:pt x="169" y="53"/>
                      </a:lnTo>
                      <a:lnTo>
                        <a:pt x="170" y="56"/>
                      </a:lnTo>
                      <a:lnTo>
                        <a:pt x="173" y="56"/>
                      </a:lnTo>
                      <a:lnTo>
                        <a:pt x="177" y="55"/>
                      </a:lnTo>
                      <a:lnTo>
                        <a:pt x="181" y="55"/>
                      </a:lnTo>
                      <a:lnTo>
                        <a:pt x="185" y="56"/>
                      </a:lnTo>
                      <a:lnTo>
                        <a:pt x="189" y="58"/>
                      </a:lnTo>
                      <a:lnTo>
                        <a:pt x="190" y="59"/>
                      </a:lnTo>
                      <a:lnTo>
                        <a:pt x="190" y="61"/>
                      </a:lnTo>
                      <a:lnTo>
                        <a:pt x="190" y="63"/>
                      </a:lnTo>
                      <a:lnTo>
                        <a:pt x="189" y="65"/>
                      </a:lnTo>
                      <a:lnTo>
                        <a:pt x="192" y="65"/>
                      </a:lnTo>
                      <a:lnTo>
                        <a:pt x="195" y="66"/>
                      </a:lnTo>
                      <a:lnTo>
                        <a:pt x="198" y="67"/>
                      </a:lnTo>
                      <a:lnTo>
                        <a:pt x="201" y="68"/>
                      </a:lnTo>
                      <a:lnTo>
                        <a:pt x="203" y="70"/>
                      </a:lnTo>
                      <a:lnTo>
                        <a:pt x="204" y="71"/>
                      </a:lnTo>
                      <a:lnTo>
                        <a:pt x="204" y="72"/>
                      </a:lnTo>
                      <a:lnTo>
                        <a:pt x="204" y="74"/>
                      </a:lnTo>
                      <a:lnTo>
                        <a:pt x="203" y="75"/>
                      </a:lnTo>
                      <a:lnTo>
                        <a:pt x="212" y="77"/>
                      </a:lnTo>
                      <a:lnTo>
                        <a:pt x="225" y="81"/>
                      </a:lnTo>
                      <a:lnTo>
                        <a:pt x="229" y="80"/>
                      </a:lnTo>
                      <a:lnTo>
                        <a:pt x="234" y="80"/>
                      </a:lnTo>
                      <a:lnTo>
                        <a:pt x="247" y="77"/>
                      </a:lnTo>
                      <a:lnTo>
                        <a:pt x="255" y="75"/>
                      </a:lnTo>
                      <a:lnTo>
                        <a:pt x="266" y="74"/>
                      </a:lnTo>
                      <a:lnTo>
                        <a:pt x="277" y="73"/>
                      </a:lnTo>
                      <a:lnTo>
                        <a:pt x="291" y="73"/>
                      </a:lnTo>
                      <a:lnTo>
                        <a:pt x="298" y="74"/>
                      </a:lnTo>
                      <a:lnTo>
                        <a:pt x="306" y="75"/>
                      </a:lnTo>
                      <a:lnTo>
                        <a:pt x="314" y="78"/>
                      </a:lnTo>
                      <a:lnTo>
                        <a:pt x="318" y="79"/>
                      </a:lnTo>
                      <a:lnTo>
                        <a:pt x="322" y="81"/>
                      </a:lnTo>
                      <a:lnTo>
                        <a:pt x="330" y="84"/>
                      </a:lnTo>
                      <a:lnTo>
                        <a:pt x="337" y="89"/>
                      </a:lnTo>
                      <a:lnTo>
                        <a:pt x="341" y="91"/>
                      </a:lnTo>
                      <a:lnTo>
                        <a:pt x="345" y="94"/>
                      </a:lnTo>
                      <a:lnTo>
                        <a:pt x="348" y="97"/>
                      </a:lnTo>
                      <a:lnTo>
                        <a:pt x="352" y="100"/>
                      </a:lnTo>
                      <a:lnTo>
                        <a:pt x="358" y="107"/>
                      </a:lnTo>
                      <a:lnTo>
                        <a:pt x="364" y="114"/>
                      </a:lnTo>
                      <a:lnTo>
                        <a:pt x="370" y="123"/>
                      </a:lnTo>
                      <a:lnTo>
                        <a:pt x="375" y="132"/>
                      </a:lnTo>
                      <a:lnTo>
                        <a:pt x="379" y="142"/>
                      </a:lnTo>
                      <a:lnTo>
                        <a:pt x="382" y="152"/>
                      </a:lnTo>
                      <a:lnTo>
                        <a:pt x="385" y="164"/>
                      </a:lnTo>
                      <a:lnTo>
                        <a:pt x="385" y="170"/>
                      </a:lnTo>
                      <a:lnTo>
                        <a:pt x="386" y="176"/>
                      </a:lnTo>
                      <a:lnTo>
                        <a:pt x="388" y="177"/>
                      </a:lnTo>
                      <a:lnTo>
                        <a:pt x="393" y="177"/>
                      </a:lnTo>
                      <a:lnTo>
                        <a:pt x="396" y="179"/>
                      </a:lnTo>
                      <a:lnTo>
                        <a:pt x="398" y="180"/>
                      </a:lnTo>
                      <a:lnTo>
                        <a:pt x="400" y="183"/>
                      </a:lnTo>
                      <a:lnTo>
                        <a:pt x="401" y="186"/>
                      </a:lnTo>
                      <a:lnTo>
                        <a:pt x="404" y="194"/>
                      </a:lnTo>
                      <a:lnTo>
                        <a:pt x="406" y="202"/>
                      </a:lnTo>
                      <a:lnTo>
                        <a:pt x="407" y="206"/>
                      </a:lnTo>
                      <a:lnTo>
                        <a:pt x="407" y="210"/>
                      </a:lnTo>
                      <a:lnTo>
                        <a:pt x="406" y="213"/>
                      </a:lnTo>
                      <a:lnTo>
                        <a:pt x="405" y="215"/>
                      </a:lnTo>
                      <a:lnTo>
                        <a:pt x="404" y="216"/>
                      </a:lnTo>
                      <a:lnTo>
                        <a:pt x="402" y="217"/>
                      </a:lnTo>
                      <a:lnTo>
                        <a:pt x="400" y="218"/>
                      </a:lnTo>
                      <a:lnTo>
                        <a:pt x="396" y="219"/>
                      </a:lnTo>
                      <a:lnTo>
                        <a:pt x="391" y="220"/>
                      </a:lnTo>
                      <a:lnTo>
                        <a:pt x="385" y="221"/>
                      </a:lnTo>
                      <a:lnTo>
                        <a:pt x="380" y="221"/>
                      </a:lnTo>
                      <a:lnTo>
                        <a:pt x="375" y="222"/>
                      </a:lnTo>
                      <a:lnTo>
                        <a:pt x="371" y="224"/>
                      </a:lnTo>
                      <a:lnTo>
                        <a:pt x="368" y="226"/>
                      </a:lnTo>
                      <a:lnTo>
                        <a:pt x="364" y="228"/>
                      </a:lnTo>
                      <a:lnTo>
                        <a:pt x="359" y="230"/>
                      </a:lnTo>
                      <a:lnTo>
                        <a:pt x="352" y="231"/>
                      </a:lnTo>
                      <a:lnTo>
                        <a:pt x="345" y="232"/>
                      </a:lnTo>
                      <a:lnTo>
                        <a:pt x="337" y="232"/>
                      </a:lnTo>
                      <a:lnTo>
                        <a:pt x="330" y="231"/>
                      </a:lnTo>
                      <a:lnTo>
                        <a:pt x="323" y="231"/>
                      </a:lnTo>
                      <a:lnTo>
                        <a:pt x="320" y="230"/>
                      </a:lnTo>
                      <a:lnTo>
                        <a:pt x="318" y="229"/>
                      </a:lnTo>
                      <a:lnTo>
                        <a:pt x="313" y="228"/>
                      </a:lnTo>
                      <a:lnTo>
                        <a:pt x="308" y="227"/>
                      </a:lnTo>
                      <a:lnTo>
                        <a:pt x="303" y="226"/>
                      </a:lnTo>
                      <a:lnTo>
                        <a:pt x="298" y="226"/>
                      </a:lnTo>
                      <a:lnTo>
                        <a:pt x="292" y="226"/>
                      </a:lnTo>
                      <a:lnTo>
                        <a:pt x="288" y="227"/>
                      </a:lnTo>
                      <a:lnTo>
                        <a:pt x="283" y="229"/>
                      </a:lnTo>
                      <a:lnTo>
                        <a:pt x="280" y="232"/>
                      </a:lnTo>
                      <a:lnTo>
                        <a:pt x="276" y="235"/>
                      </a:lnTo>
                      <a:lnTo>
                        <a:pt x="273" y="236"/>
                      </a:lnTo>
                      <a:lnTo>
                        <a:pt x="270" y="236"/>
                      </a:lnTo>
                      <a:lnTo>
                        <a:pt x="264" y="237"/>
                      </a:lnTo>
                      <a:lnTo>
                        <a:pt x="258" y="236"/>
                      </a:lnTo>
                      <a:lnTo>
                        <a:pt x="252" y="235"/>
                      </a:lnTo>
                      <a:lnTo>
                        <a:pt x="246" y="233"/>
                      </a:lnTo>
                      <a:lnTo>
                        <a:pt x="243" y="232"/>
                      </a:lnTo>
                      <a:lnTo>
                        <a:pt x="241" y="231"/>
                      </a:lnTo>
                      <a:lnTo>
                        <a:pt x="238" y="228"/>
                      </a:lnTo>
                      <a:lnTo>
                        <a:pt x="237" y="227"/>
                      </a:lnTo>
                      <a:lnTo>
                        <a:pt x="235" y="226"/>
                      </a:lnTo>
                      <a:lnTo>
                        <a:pt x="231" y="224"/>
                      </a:lnTo>
                      <a:lnTo>
                        <a:pt x="226" y="223"/>
                      </a:lnTo>
                      <a:lnTo>
                        <a:pt x="221" y="222"/>
                      </a:lnTo>
                      <a:lnTo>
                        <a:pt x="216" y="222"/>
                      </a:lnTo>
                      <a:lnTo>
                        <a:pt x="211" y="222"/>
                      </a:lnTo>
                      <a:lnTo>
                        <a:pt x="207" y="223"/>
                      </a:lnTo>
                      <a:lnTo>
                        <a:pt x="203" y="225"/>
                      </a:lnTo>
                      <a:lnTo>
                        <a:pt x="200" y="226"/>
                      </a:lnTo>
                      <a:lnTo>
                        <a:pt x="197" y="227"/>
                      </a:lnTo>
                      <a:lnTo>
                        <a:pt x="192" y="227"/>
                      </a:lnTo>
                      <a:lnTo>
                        <a:pt x="187" y="226"/>
                      </a:lnTo>
                      <a:lnTo>
                        <a:pt x="182" y="225"/>
                      </a:lnTo>
                      <a:lnTo>
                        <a:pt x="178" y="223"/>
                      </a:lnTo>
                      <a:lnTo>
                        <a:pt x="174" y="221"/>
                      </a:lnTo>
                      <a:lnTo>
                        <a:pt x="170" y="219"/>
                      </a:lnTo>
                      <a:lnTo>
                        <a:pt x="167" y="217"/>
                      </a:lnTo>
                      <a:lnTo>
                        <a:pt x="164" y="215"/>
                      </a:lnTo>
                      <a:lnTo>
                        <a:pt x="162" y="214"/>
                      </a:lnTo>
                      <a:lnTo>
                        <a:pt x="160" y="213"/>
                      </a:lnTo>
                      <a:lnTo>
                        <a:pt x="156" y="212"/>
                      </a:lnTo>
                      <a:lnTo>
                        <a:pt x="152" y="211"/>
                      </a:lnTo>
                      <a:lnTo>
                        <a:pt x="148" y="211"/>
                      </a:lnTo>
                      <a:lnTo>
                        <a:pt x="144" y="212"/>
                      </a:lnTo>
                      <a:lnTo>
                        <a:pt x="141" y="214"/>
                      </a:lnTo>
                      <a:lnTo>
                        <a:pt x="137" y="216"/>
                      </a:lnTo>
                      <a:lnTo>
                        <a:pt x="133" y="217"/>
                      </a:lnTo>
                      <a:lnTo>
                        <a:pt x="127" y="218"/>
                      </a:lnTo>
                      <a:lnTo>
                        <a:pt x="121" y="219"/>
                      </a:lnTo>
                      <a:lnTo>
                        <a:pt x="115" y="219"/>
                      </a:lnTo>
                      <a:lnTo>
                        <a:pt x="109" y="218"/>
                      </a:lnTo>
                      <a:lnTo>
                        <a:pt x="104" y="217"/>
                      </a:lnTo>
                      <a:lnTo>
                        <a:pt x="100" y="215"/>
                      </a:lnTo>
                      <a:lnTo>
                        <a:pt x="97" y="212"/>
                      </a:lnTo>
                      <a:lnTo>
                        <a:pt x="93" y="211"/>
                      </a:lnTo>
                      <a:lnTo>
                        <a:pt x="88" y="209"/>
                      </a:lnTo>
                      <a:lnTo>
                        <a:pt x="84" y="208"/>
                      </a:lnTo>
                      <a:lnTo>
                        <a:pt x="80" y="208"/>
                      </a:lnTo>
                      <a:lnTo>
                        <a:pt x="76" y="208"/>
                      </a:lnTo>
                      <a:lnTo>
                        <a:pt x="72" y="209"/>
                      </a:lnTo>
                      <a:lnTo>
                        <a:pt x="69" y="210"/>
                      </a:lnTo>
                      <a:lnTo>
                        <a:pt x="66" y="212"/>
                      </a:lnTo>
                      <a:lnTo>
                        <a:pt x="61" y="213"/>
                      </a:lnTo>
                      <a:lnTo>
                        <a:pt x="56" y="213"/>
                      </a:lnTo>
                      <a:lnTo>
                        <a:pt x="50" y="213"/>
                      </a:lnTo>
                      <a:lnTo>
                        <a:pt x="44" y="213"/>
                      </a:lnTo>
                      <a:lnTo>
                        <a:pt x="39" y="212"/>
                      </a:lnTo>
                      <a:lnTo>
                        <a:pt x="34" y="211"/>
                      </a:lnTo>
                      <a:lnTo>
                        <a:pt x="32" y="209"/>
                      </a:lnTo>
                      <a:lnTo>
                        <a:pt x="30" y="208"/>
                      </a:lnTo>
                      <a:lnTo>
                        <a:pt x="27" y="208"/>
                      </a:lnTo>
                      <a:lnTo>
                        <a:pt x="24" y="208"/>
                      </a:lnTo>
                      <a:lnTo>
                        <a:pt x="20" y="209"/>
                      </a:lnTo>
                      <a:lnTo>
                        <a:pt x="12" y="211"/>
                      </a:lnTo>
                      <a:lnTo>
                        <a:pt x="9" y="211"/>
                      </a:lnTo>
                      <a:lnTo>
                        <a:pt x="5" y="212"/>
                      </a:lnTo>
                      <a:lnTo>
                        <a:pt x="4" y="211"/>
                      </a:lnTo>
                      <a:lnTo>
                        <a:pt x="3" y="210"/>
                      </a:lnTo>
                      <a:lnTo>
                        <a:pt x="2" y="209"/>
                      </a:lnTo>
                      <a:lnTo>
                        <a:pt x="1" y="207"/>
                      </a:lnTo>
                      <a:lnTo>
                        <a:pt x="0" y="202"/>
                      </a:lnTo>
                      <a:lnTo>
                        <a:pt x="0" y="196"/>
                      </a:lnTo>
                      <a:lnTo>
                        <a:pt x="0" y="189"/>
                      </a:lnTo>
                      <a:lnTo>
                        <a:pt x="0" y="182"/>
                      </a:lnTo>
                      <a:lnTo>
                        <a:pt x="1" y="169"/>
                      </a:lnTo>
                      <a:lnTo>
                        <a:pt x="2" y="163"/>
                      </a:lnTo>
                      <a:lnTo>
                        <a:pt x="4" y="159"/>
                      </a:lnTo>
                      <a:lnTo>
                        <a:pt x="7" y="153"/>
                      </a:lnTo>
                      <a:lnTo>
                        <a:pt x="11" y="150"/>
                      </a:lnTo>
                      <a:lnTo>
                        <a:pt x="12" y="149"/>
                      </a:lnTo>
                      <a:lnTo>
                        <a:pt x="11" y="145"/>
                      </a:lnTo>
                      <a:lnTo>
                        <a:pt x="11" y="141"/>
                      </a:lnTo>
                      <a:lnTo>
                        <a:pt x="10" y="135"/>
                      </a:lnTo>
                      <a:lnTo>
                        <a:pt x="10" y="127"/>
                      </a:lnTo>
                      <a:lnTo>
                        <a:pt x="10" y="118"/>
                      </a:lnTo>
                      <a:lnTo>
                        <a:pt x="10" y="107"/>
                      </a:lnTo>
                      <a:lnTo>
                        <a:pt x="11" y="95"/>
                      </a:lnTo>
                      <a:lnTo>
                        <a:pt x="14" y="74"/>
                      </a:lnTo>
                      <a:lnTo>
                        <a:pt x="17" y="58"/>
                      </a:lnTo>
                      <a:lnTo>
                        <a:pt x="17" y="52"/>
                      </a:lnTo>
                      <a:lnTo>
                        <a:pt x="18" y="45"/>
                      </a:lnTo>
                      <a:lnTo>
                        <a:pt x="18" y="39"/>
                      </a:lnTo>
                      <a:lnTo>
                        <a:pt x="18" y="32"/>
                      </a:lnTo>
                      <a:lnTo>
                        <a:pt x="17" y="19"/>
                      </a:lnTo>
                      <a:lnTo>
                        <a:pt x="18" y="10"/>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6" name="Freeform 126"/>
                <p:cNvSpPr/>
                <p:nvPr/>
              </p:nvSpPr>
              <p:spPr bwMode="auto">
                <a:xfrm>
                  <a:off x="1419" y="2342"/>
                  <a:ext cx="407" cy="236"/>
                </a:xfrm>
                <a:custGeom>
                  <a:avLst/>
                  <a:gdLst>
                    <a:gd name="T0" fmla="*/ 29 w 407"/>
                    <a:gd name="T1" fmla="*/ 0 h 236"/>
                    <a:gd name="T2" fmla="*/ 76 w 407"/>
                    <a:gd name="T3" fmla="*/ 3 h 236"/>
                    <a:gd name="T4" fmla="*/ 132 w 407"/>
                    <a:gd name="T5" fmla="*/ 1 h 236"/>
                    <a:gd name="T6" fmla="*/ 149 w 407"/>
                    <a:gd name="T7" fmla="*/ 6 h 236"/>
                    <a:gd name="T8" fmla="*/ 158 w 407"/>
                    <a:gd name="T9" fmla="*/ 33 h 236"/>
                    <a:gd name="T10" fmla="*/ 157 w 407"/>
                    <a:gd name="T11" fmla="*/ 47 h 236"/>
                    <a:gd name="T12" fmla="*/ 168 w 407"/>
                    <a:gd name="T13" fmla="*/ 50 h 236"/>
                    <a:gd name="T14" fmla="*/ 181 w 407"/>
                    <a:gd name="T15" fmla="*/ 55 h 236"/>
                    <a:gd name="T16" fmla="*/ 190 w 407"/>
                    <a:gd name="T17" fmla="*/ 61 h 236"/>
                    <a:gd name="T18" fmla="*/ 198 w 407"/>
                    <a:gd name="T19" fmla="*/ 66 h 236"/>
                    <a:gd name="T20" fmla="*/ 203 w 407"/>
                    <a:gd name="T21" fmla="*/ 75 h 236"/>
                    <a:gd name="T22" fmla="*/ 234 w 407"/>
                    <a:gd name="T23" fmla="*/ 80 h 236"/>
                    <a:gd name="T24" fmla="*/ 265 w 407"/>
                    <a:gd name="T25" fmla="*/ 74 h 236"/>
                    <a:gd name="T26" fmla="*/ 306 w 407"/>
                    <a:gd name="T27" fmla="*/ 75 h 236"/>
                    <a:gd name="T28" fmla="*/ 337 w 407"/>
                    <a:gd name="T29" fmla="*/ 89 h 236"/>
                    <a:gd name="T30" fmla="*/ 364 w 407"/>
                    <a:gd name="T31" fmla="*/ 114 h 236"/>
                    <a:gd name="T32" fmla="*/ 379 w 407"/>
                    <a:gd name="T33" fmla="*/ 142 h 236"/>
                    <a:gd name="T34" fmla="*/ 386 w 407"/>
                    <a:gd name="T35" fmla="*/ 176 h 236"/>
                    <a:gd name="T36" fmla="*/ 398 w 407"/>
                    <a:gd name="T37" fmla="*/ 180 h 236"/>
                    <a:gd name="T38" fmla="*/ 401 w 407"/>
                    <a:gd name="T39" fmla="*/ 186 h 236"/>
                    <a:gd name="T40" fmla="*/ 407 w 407"/>
                    <a:gd name="T41" fmla="*/ 210 h 236"/>
                    <a:gd name="T42" fmla="*/ 396 w 407"/>
                    <a:gd name="T43" fmla="*/ 219 h 236"/>
                    <a:gd name="T44" fmla="*/ 375 w 407"/>
                    <a:gd name="T45" fmla="*/ 222 h 236"/>
                    <a:gd name="T46" fmla="*/ 359 w 407"/>
                    <a:gd name="T47" fmla="*/ 230 h 236"/>
                    <a:gd name="T48" fmla="*/ 330 w 407"/>
                    <a:gd name="T49" fmla="*/ 231 h 236"/>
                    <a:gd name="T50" fmla="*/ 308 w 407"/>
                    <a:gd name="T51" fmla="*/ 226 h 236"/>
                    <a:gd name="T52" fmla="*/ 288 w 407"/>
                    <a:gd name="T53" fmla="*/ 227 h 236"/>
                    <a:gd name="T54" fmla="*/ 275 w 407"/>
                    <a:gd name="T55" fmla="*/ 235 h 236"/>
                    <a:gd name="T56" fmla="*/ 258 w 407"/>
                    <a:gd name="T57" fmla="*/ 236 h 236"/>
                    <a:gd name="T58" fmla="*/ 241 w 407"/>
                    <a:gd name="T59" fmla="*/ 231 h 236"/>
                    <a:gd name="T60" fmla="*/ 235 w 407"/>
                    <a:gd name="T61" fmla="*/ 225 h 236"/>
                    <a:gd name="T62" fmla="*/ 221 w 407"/>
                    <a:gd name="T63" fmla="*/ 222 h 236"/>
                    <a:gd name="T64" fmla="*/ 203 w 407"/>
                    <a:gd name="T65" fmla="*/ 225 h 236"/>
                    <a:gd name="T66" fmla="*/ 187 w 407"/>
                    <a:gd name="T67" fmla="*/ 226 h 236"/>
                    <a:gd name="T68" fmla="*/ 178 w 407"/>
                    <a:gd name="T69" fmla="*/ 223 h 236"/>
                    <a:gd name="T70" fmla="*/ 164 w 407"/>
                    <a:gd name="T71" fmla="*/ 215 h 236"/>
                    <a:gd name="T72" fmla="*/ 148 w 407"/>
                    <a:gd name="T73" fmla="*/ 211 h 236"/>
                    <a:gd name="T74" fmla="*/ 132 w 407"/>
                    <a:gd name="T75" fmla="*/ 217 h 236"/>
                    <a:gd name="T76" fmla="*/ 109 w 407"/>
                    <a:gd name="T77" fmla="*/ 218 h 236"/>
                    <a:gd name="T78" fmla="*/ 92 w 407"/>
                    <a:gd name="T79" fmla="*/ 210 h 236"/>
                    <a:gd name="T80" fmla="*/ 76 w 407"/>
                    <a:gd name="T81" fmla="*/ 208 h 236"/>
                    <a:gd name="T82" fmla="*/ 61 w 407"/>
                    <a:gd name="T83" fmla="*/ 213 h 236"/>
                    <a:gd name="T84" fmla="*/ 39 w 407"/>
                    <a:gd name="T85" fmla="*/ 212 h 236"/>
                    <a:gd name="T86" fmla="*/ 27 w 407"/>
                    <a:gd name="T87" fmla="*/ 208 h 236"/>
                    <a:gd name="T88" fmla="*/ 5 w 407"/>
                    <a:gd name="T89" fmla="*/ 212 h 236"/>
                    <a:gd name="T90" fmla="*/ 1 w 407"/>
                    <a:gd name="T91" fmla="*/ 207 h 236"/>
                    <a:gd name="T92" fmla="*/ 1 w 407"/>
                    <a:gd name="T93" fmla="*/ 168 h 236"/>
                    <a:gd name="T94" fmla="*/ 7 w 407"/>
                    <a:gd name="T95" fmla="*/ 153 h 236"/>
                    <a:gd name="T96" fmla="*/ 10 w 407"/>
                    <a:gd name="T97" fmla="*/ 135 h 236"/>
                    <a:gd name="T98" fmla="*/ 11 w 407"/>
                    <a:gd name="T99" fmla="*/ 95 h 236"/>
                    <a:gd name="T100" fmla="*/ 18 w 407"/>
                    <a:gd name="T101" fmla="*/ 45 h 236"/>
                    <a:gd name="T102" fmla="*/ 18 w 407"/>
                    <a:gd name="T103" fmla="*/ 10 h 2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7" h="236">
                      <a:moveTo>
                        <a:pt x="19" y="3"/>
                      </a:moveTo>
                      <a:lnTo>
                        <a:pt x="29" y="0"/>
                      </a:lnTo>
                      <a:lnTo>
                        <a:pt x="43" y="0"/>
                      </a:lnTo>
                      <a:lnTo>
                        <a:pt x="76" y="3"/>
                      </a:lnTo>
                      <a:lnTo>
                        <a:pt x="121" y="1"/>
                      </a:lnTo>
                      <a:lnTo>
                        <a:pt x="132" y="1"/>
                      </a:lnTo>
                      <a:lnTo>
                        <a:pt x="142" y="3"/>
                      </a:lnTo>
                      <a:lnTo>
                        <a:pt x="149" y="6"/>
                      </a:lnTo>
                      <a:lnTo>
                        <a:pt x="153" y="10"/>
                      </a:lnTo>
                      <a:lnTo>
                        <a:pt x="158" y="33"/>
                      </a:lnTo>
                      <a:lnTo>
                        <a:pt x="159" y="42"/>
                      </a:lnTo>
                      <a:lnTo>
                        <a:pt x="157" y="47"/>
                      </a:lnTo>
                      <a:lnTo>
                        <a:pt x="163" y="48"/>
                      </a:lnTo>
                      <a:lnTo>
                        <a:pt x="168" y="50"/>
                      </a:lnTo>
                      <a:lnTo>
                        <a:pt x="169" y="56"/>
                      </a:lnTo>
                      <a:lnTo>
                        <a:pt x="181" y="55"/>
                      </a:lnTo>
                      <a:lnTo>
                        <a:pt x="188" y="58"/>
                      </a:lnTo>
                      <a:lnTo>
                        <a:pt x="190" y="61"/>
                      </a:lnTo>
                      <a:lnTo>
                        <a:pt x="189" y="65"/>
                      </a:lnTo>
                      <a:lnTo>
                        <a:pt x="198" y="66"/>
                      </a:lnTo>
                      <a:lnTo>
                        <a:pt x="203" y="69"/>
                      </a:lnTo>
                      <a:lnTo>
                        <a:pt x="203" y="75"/>
                      </a:lnTo>
                      <a:lnTo>
                        <a:pt x="225" y="80"/>
                      </a:lnTo>
                      <a:lnTo>
                        <a:pt x="234" y="80"/>
                      </a:lnTo>
                      <a:lnTo>
                        <a:pt x="247" y="76"/>
                      </a:lnTo>
                      <a:lnTo>
                        <a:pt x="265" y="74"/>
                      </a:lnTo>
                      <a:lnTo>
                        <a:pt x="290" y="73"/>
                      </a:lnTo>
                      <a:lnTo>
                        <a:pt x="306" y="75"/>
                      </a:lnTo>
                      <a:lnTo>
                        <a:pt x="322" y="80"/>
                      </a:lnTo>
                      <a:lnTo>
                        <a:pt x="337" y="89"/>
                      </a:lnTo>
                      <a:lnTo>
                        <a:pt x="351" y="100"/>
                      </a:lnTo>
                      <a:lnTo>
                        <a:pt x="364" y="114"/>
                      </a:lnTo>
                      <a:lnTo>
                        <a:pt x="375" y="132"/>
                      </a:lnTo>
                      <a:lnTo>
                        <a:pt x="379" y="142"/>
                      </a:lnTo>
                      <a:lnTo>
                        <a:pt x="382" y="152"/>
                      </a:lnTo>
                      <a:lnTo>
                        <a:pt x="386" y="176"/>
                      </a:lnTo>
                      <a:lnTo>
                        <a:pt x="393" y="177"/>
                      </a:lnTo>
                      <a:lnTo>
                        <a:pt x="398" y="180"/>
                      </a:lnTo>
                      <a:lnTo>
                        <a:pt x="400" y="183"/>
                      </a:lnTo>
                      <a:lnTo>
                        <a:pt x="401" y="186"/>
                      </a:lnTo>
                      <a:lnTo>
                        <a:pt x="406" y="202"/>
                      </a:lnTo>
                      <a:lnTo>
                        <a:pt x="407" y="210"/>
                      </a:lnTo>
                      <a:lnTo>
                        <a:pt x="404" y="216"/>
                      </a:lnTo>
                      <a:lnTo>
                        <a:pt x="396" y="219"/>
                      </a:lnTo>
                      <a:lnTo>
                        <a:pt x="385" y="221"/>
                      </a:lnTo>
                      <a:lnTo>
                        <a:pt x="375" y="222"/>
                      </a:lnTo>
                      <a:lnTo>
                        <a:pt x="367" y="226"/>
                      </a:lnTo>
                      <a:lnTo>
                        <a:pt x="359" y="230"/>
                      </a:lnTo>
                      <a:lnTo>
                        <a:pt x="345" y="231"/>
                      </a:lnTo>
                      <a:lnTo>
                        <a:pt x="330" y="231"/>
                      </a:lnTo>
                      <a:lnTo>
                        <a:pt x="318" y="229"/>
                      </a:lnTo>
                      <a:lnTo>
                        <a:pt x="308" y="226"/>
                      </a:lnTo>
                      <a:lnTo>
                        <a:pt x="297" y="226"/>
                      </a:lnTo>
                      <a:lnTo>
                        <a:pt x="288" y="227"/>
                      </a:lnTo>
                      <a:lnTo>
                        <a:pt x="279" y="232"/>
                      </a:lnTo>
                      <a:lnTo>
                        <a:pt x="275" y="235"/>
                      </a:lnTo>
                      <a:lnTo>
                        <a:pt x="270" y="236"/>
                      </a:lnTo>
                      <a:lnTo>
                        <a:pt x="258" y="236"/>
                      </a:lnTo>
                      <a:lnTo>
                        <a:pt x="246" y="233"/>
                      </a:lnTo>
                      <a:lnTo>
                        <a:pt x="241" y="231"/>
                      </a:lnTo>
                      <a:lnTo>
                        <a:pt x="238" y="228"/>
                      </a:lnTo>
                      <a:lnTo>
                        <a:pt x="235" y="225"/>
                      </a:lnTo>
                      <a:lnTo>
                        <a:pt x="231" y="224"/>
                      </a:lnTo>
                      <a:lnTo>
                        <a:pt x="221" y="222"/>
                      </a:lnTo>
                      <a:lnTo>
                        <a:pt x="211" y="222"/>
                      </a:lnTo>
                      <a:lnTo>
                        <a:pt x="203" y="225"/>
                      </a:lnTo>
                      <a:lnTo>
                        <a:pt x="196" y="227"/>
                      </a:lnTo>
                      <a:lnTo>
                        <a:pt x="187" y="226"/>
                      </a:lnTo>
                      <a:lnTo>
                        <a:pt x="182" y="225"/>
                      </a:lnTo>
                      <a:lnTo>
                        <a:pt x="178" y="223"/>
                      </a:lnTo>
                      <a:lnTo>
                        <a:pt x="170" y="219"/>
                      </a:lnTo>
                      <a:lnTo>
                        <a:pt x="164" y="215"/>
                      </a:lnTo>
                      <a:lnTo>
                        <a:pt x="156" y="212"/>
                      </a:lnTo>
                      <a:lnTo>
                        <a:pt x="148" y="211"/>
                      </a:lnTo>
                      <a:lnTo>
                        <a:pt x="141" y="214"/>
                      </a:lnTo>
                      <a:lnTo>
                        <a:pt x="132" y="217"/>
                      </a:lnTo>
                      <a:lnTo>
                        <a:pt x="121" y="219"/>
                      </a:lnTo>
                      <a:lnTo>
                        <a:pt x="109" y="218"/>
                      </a:lnTo>
                      <a:lnTo>
                        <a:pt x="100" y="215"/>
                      </a:lnTo>
                      <a:lnTo>
                        <a:pt x="92" y="210"/>
                      </a:lnTo>
                      <a:lnTo>
                        <a:pt x="84" y="208"/>
                      </a:lnTo>
                      <a:lnTo>
                        <a:pt x="76" y="208"/>
                      </a:lnTo>
                      <a:lnTo>
                        <a:pt x="69" y="210"/>
                      </a:lnTo>
                      <a:lnTo>
                        <a:pt x="61" y="213"/>
                      </a:lnTo>
                      <a:lnTo>
                        <a:pt x="50" y="213"/>
                      </a:lnTo>
                      <a:lnTo>
                        <a:pt x="39" y="212"/>
                      </a:lnTo>
                      <a:lnTo>
                        <a:pt x="32" y="209"/>
                      </a:lnTo>
                      <a:lnTo>
                        <a:pt x="27" y="208"/>
                      </a:lnTo>
                      <a:lnTo>
                        <a:pt x="20" y="209"/>
                      </a:lnTo>
                      <a:lnTo>
                        <a:pt x="5" y="212"/>
                      </a:lnTo>
                      <a:lnTo>
                        <a:pt x="3" y="210"/>
                      </a:lnTo>
                      <a:lnTo>
                        <a:pt x="1" y="207"/>
                      </a:lnTo>
                      <a:lnTo>
                        <a:pt x="0" y="196"/>
                      </a:lnTo>
                      <a:lnTo>
                        <a:pt x="1" y="168"/>
                      </a:lnTo>
                      <a:lnTo>
                        <a:pt x="4" y="159"/>
                      </a:lnTo>
                      <a:lnTo>
                        <a:pt x="7" y="153"/>
                      </a:lnTo>
                      <a:lnTo>
                        <a:pt x="12" y="149"/>
                      </a:lnTo>
                      <a:lnTo>
                        <a:pt x="10" y="135"/>
                      </a:lnTo>
                      <a:lnTo>
                        <a:pt x="9" y="118"/>
                      </a:lnTo>
                      <a:lnTo>
                        <a:pt x="11" y="95"/>
                      </a:lnTo>
                      <a:lnTo>
                        <a:pt x="17" y="58"/>
                      </a:lnTo>
                      <a:lnTo>
                        <a:pt x="18" y="45"/>
                      </a:lnTo>
                      <a:lnTo>
                        <a:pt x="18" y="32"/>
                      </a:lnTo>
                      <a:lnTo>
                        <a:pt x="18" y="10"/>
                      </a:lnTo>
                      <a:lnTo>
                        <a:pt x="19"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7" name="Freeform 127"/>
                <p:cNvSpPr/>
                <p:nvPr/>
              </p:nvSpPr>
              <p:spPr bwMode="auto">
                <a:xfrm>
                  <a:off x="1429" y="2503"/>
                  <a:ext cx="386" cy="59"/>
                </a:xfrm>
                <a:custGeom>
                  <a:avLst/>
                  <a:gdLst>
                    <a:gd name="T0" fmla="*/ 70 w 386"/>
                    <a:gd name="T1" fmla="*/ 7 h 59"/>
                    <a:gd name="T2" fmla="*/ 99 w 386"/>
                    <a:gd name="T3" fmla="*/ 17 h 59"/>
                    <a:gd name="T4" fmla="*/ 129 w 386"/>
                    <a:gd name="T5" fmla="*/ 28 h 59"/>
                    <a:gd name="T6" fmla="*/ 157 w 386"/>
                    <a:gd name="T7" fmla="*/ 35 h 59"/>
                    <a:gd name="T8" fmla="*/ 189 w 386"/>
                    <a:gd name="T9" fmla="*/ 38 h 59"/>
                    <a:gd name="T10" fmla="*/ 225 w 386"/>
                    <a:gd name="T11" fmla="*/ 40 h 59"/>
                    <a:gd name="T12" fmla="*/ 262 w 386"/>
                    <a:gd name="T13" fmla="*/ 39 h 59"/>
                    <a:gd name="T14" fmla="*/ 314 w 386"/>
                    <a:gd name="T15" fmla="*/ 37 h 59"/>
                    <a:gd name="T16" fmla="*/ 369 w 386"/>
                    <a:gd name="T17" fmla="*/ 33 h 59"/>
                    <a:gd name="T18" fmla="*/ 377 w 386"/>
                    <a:gd name="T19" fmla="*/ 34 h 59"/>
                    <a:gd name="T20" fmla="*/ 383 w 386"/>
                    <a:gd name="T21" fmla="*/ 37 h 59"/>
                    <a:gd name="T22" fmla="*/ 386 w 386"/>
                    <a:gd name="T23" fmla="*/ 41 h 59"/>
                    <a:gd name="T24" fmla="*/ 385 w 386"/>
                    <a:gd name="T25" fmla="*/ 43 h 59"/>
                    <a:gd name="T26" fmla="*/ 384 w 386"/>
                    <a:gd name="T27" fmla="*/ 45 h 59"/>
                    <a:gd name="T28" fmla="*/ 377 w 386"/>
                    <a:gd name="T29" fmla="*/ 47 h 59"/>
                    <a:gd name="T30" fmla="*/ 354 w 386"/>
                    <a:gd name="T31" fmla="*/ 51 h 59"/>
                    <a:gd name="T32" fmla="*/ 345 w 386"/>
                    <a:gd name="T33" fmla="*/ 55 h 59"/>
                    <a:gd name="T34" fmla="*/ 341 w 386"/>
                    <a:gd name="T35" fmla="*/ 57 h 59"/>
                    <a:gd name="T36" fmla="*/ 331 w 386"/>
                    <a:gd name="T37" fmla="*/ 59 h 59"/>
                    <a:gd name="T38" fmla="*/ 320 w 386"/>
                    <a:gd name="T39" fmla="*/ 57 h 59"/>
                    <a:gd name="T40" fmla="*/ 303 w 386"/>
                    <a:gd name="T41" fmla="*/ 53 h 59"/>
                    <a:gd name="T42" fmla="*/ 294 w 386"/>
                    <a:gd name="T43" fmla="*/ 51 h 59"/>
                    <a:gd name="T44" fmla="*/ 284 w 386"/>
                    <a:gd name="T45" fmla="*/ 50 h 59"/>
                    <a:gd name="T46" fmla="*/ 275 w 386"/>
                    <a:gd name="T47" fmla="*/ 52 h 59"/>
                    <a:gd name="T48" fmla="*/ 267 w 386"/>
                    <a:gd name="T49" fmla="*/ 55 h 59"/>
                    <a:gd name="T50" fmla="*/ 260 w 386"/>
                    <a:gd name="T51" fmla="*/ 58 h 59"/>
                    <a:gd name="T52" fmla="*/ 247 w 386"/>
                    <a:gd name="T53" fmla="*/ 58 h 59"/>
                    <a:gd name="T54" fmla="*/ 239 w 386"/>
                    <a:gd name="T55" fmla="*/ 57 h 59"/>
                    <a:gd name="T56" fmla="*/ 226 w 386"/>
                    <a:gd name="T57" fmla="*/ 52 h 59"/>
                    <a:gd name="T58" fmla="*/ 218 w 386"/>
                    <a:gd name="T59" fmla="*/ 50 h 59"/>
                    <a:gd name="T60" fmla="*/ 210 w 386"/>
                    <a:gd name="T61" fmla="*/ 50 h 59"/>
                    <a:gd name="T62" fmla="*/ 198 w 386"/>
                    <a:gd name="T63" fmla="*/ 51 h 59"/>
                    <a:gd name="T64" fmla="*/ 181 w 386"/>
                    <a:gd name="T65" fmla="*/ 52 h 59"/>
                    <a:gd name="T66" fmla="*/ 163 w 386"/>
                    <a:gd name="T67" fmla="*/ 49 h 59"/>
                    <a:gd name="T68" fmla="*/ 147 w 386"/>
                    <a:gd name="T69" fmla="*/ 43 h 59"/>
                    <a:gd name="T70" fmla="*/ 134 w 386"/>
                    <a:gd name="T71" fmla="*/ 39 h 59"/>
                    <a:gd name="T72" fmla="*/ 125 w 386"/>
                    <a:gd name="T73" fmla="*/ 38 h 59"/>
                    <a:gd name="T74" fmla="*/ 121 w 386"/>
                    <a:gd name="T75" fmla="*/ 40 h 59"/>
                    <a:gd name="T76" fmla="*/ 106 w 386"/>
                    <a:gd name="T77" fmla="*/ 44 h 59"/>
                    <a:gd name="T78" fmla="*/ 95 w 386"/>
                    <a:gd name="T79" fmla="*/ 44 h 59"/>
                    <a:gd name="T80" fmla="*/ 86 w 386"/>
                    <a:gd name="T81" fmla="*/ 43 h 59"/>
                    <a:gd name="T82" fmla="*/ 77 w 386"/>
                    <a:gd name="T83" fmla="*/ 37 h 59"/>
                    <a:gd name="T84" fmla="*/ 72 w 386"/>
                    <a:gd name="T85" fmla="*/ 35 h 59"/>
                    <a:gd name="T86" fmla="*/ 66 w 386"/>
                    <a:gd name="T87" fmla="*/ 34 h 59"/>
                    <a:gd name="T88" fmla="*/ 46 w 386"/>
                    <a:gd name="T89" fmla="*/ 37 h 59"/>
                    <a:gd name="T90" fmla="*/ 33 w 386"/>
                    <a:gd name="T91" fmla="*/ 39 h 59"/>
                    <a:gd name="T92" fmla="*/ 26 w 386"/>
                    <a:gd name="T93" fmla="*/ 39 h 59"/>
                    <a:gd name="T94" fmla="*/ 20 w 386"/>
                    <a:gd name="T95" fmla="*/ 36 h 59"/>
                    <a:gd name="T96" fmla="*/ 14 w 386"/>
                    <a:gd name="T97" fmla="*/ 35 h 59"/>
                    <a:gd name="T98" fmla="*/ 8 w 386"/>
                    <a:gd name="T99" fmla="*/ 35 h 59"/>
                    <a:gd name="T100" fmla="*/ 3 w 386"/>
                    <a:gd name="T101" fmla="*/ 36 h 59"/>
                    <a:gd name="T102" fmla="*/ 1 w 386"/>
                    <a:gd name="T103" fmla="*/ 38 h 59"/>
                    <a:gd name="T104" fmla="*/ 0 w 386"/>
                    <a:gd name="T105" fmla="*/ 33 h 59"/>
                    <a:gd name="T106" fmla="*/ 1 w 386"/>
                    <a:gd name="T107" fmla="*/ 21 h 59"/>
                    <a:gd name="T108" fmla="*/ 4 w 386"/>
                    <a:gd name="T109" fmla="*/ 7 h 59"/>
                    <a:gd name="T110" fmla="*/ 7 w 386"/>
                    <a:gd name="T111" fmla="*/ 2 h 59"/>
                    <a:gd name="T112" fmla="*/ 15 w 386"/>
                    <a:gd name="T113" fmla="*/ 0 h 59"/>
                    <a:gd name="T114" fmla="*/ 34 w 386"/>
                    <a:gd name="T115" fmla="*/ 1 h 59"/>
                    <a:gd name="T116" fmla="*/ 50 w 386"/>
                    <a:gd name="T117" fmla="*/ 3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6" h="59">
                      <a:moveTo>
                        <a:pt x="57" y="4"/>
                      </a:moveTo>
                      <a:lnTo>
                        <a:pt x="70" y="7"/>
                      </a:lnTo>
                      <a:lnTo>
                        <a:pt x="81" y="10"/>
                      </a:lnTo>
                      <a:lnTo>
                        <a:pt x="99" y="17"/>
                      </a:lnTo>
                      <a:lnTo>
                        <a:pt x="118" y="25"/>
                      </a:lnTo>
                      <a:lnTo>
                        <a:pt x="129" y="28"/>
                      </a:lnTo>
                      <a:lnTo>
                        <a:pt x="142" y="32"/>
                      </a:lnTo>
                      <a:lnTo>
                        <a:pt x="157" y="35"/>
                      </a:lnTo>
                      <a:lnTo>
                        <a:pt x="173" y="37"/>
                      </a:lnTo>
                      <a:lnTo>
                        <a:pt x="189" y="38"/>
                      </a:lnTo>
                      <a:lnTo>
                        <a:pt x="207" y="39"/>
                      </a:lnTo>
                      <a:lnTo>
                        <a:pt x="225" y="40"/>
                      </a:lnTo>
                      <a:lnTo>
                        <a:pt x="243" y="39"/>
                      </a:lnTo>
                      <a:lnTo>
                        <a:pt x="262" y="39"/>
                      </a:lnTo>
                      <a:lnTo>
                        <a:pt x="281" y="38"/>
                      </a:lnTo>
                      <a:lnTo>
                        <a:pt x="314" y="37"/>
                      </a:lnTo>
                      <a:lnTo>
                        <a:pt x="340" y="35"/>
                      </a:lnTo>
                      <a:lnTo>
                        <a:pt x="369" y="33"/>
                      </a:lnTo>
                      <a:lnTo>
                        <a:pt x="373" y="33"/>
                      </a:lnTo>
                      <a:lnTo>
                        <a:pt x="377" y="34"/>
                      </a:lnTo>
                      <a:lnTo>
                        <a:pt x="380" y="35"/>
                      </a:lnTo>
                      <a:lnTo>
                        <a:pt x="383" y="37"/>
                      </a:lnTo>
                      <a:lnTo>
                        <a:pt x="385" y="39"/>
                      </a:lnTo>
                      <a:lnTo>
                        <a:pt x="386" y="41"/>
                      </a:lnTo>
                      <a:lnTo>
                        <a:pt x="386" y="42"/>
                      </a:lnTo>
                      <a:lnTo>
                        <a:pt x="385" y="43"/>
                      </a:lnTo>
                      <a:lnTo>
                        <a:pt x="385" y="44"/>
                      </a:lnTo>
                      <a:lnTo>
                        <a:pt x="384" y="45"/>
                      </a:lnTo>
                      <a:lnTo>
                        <a:pt x="381" y="46"/>
                      </a:lnTo>
                      <a:lnTo>
                        <a:pt x="377" y="47"/>
                      </a:lnTo>
                      <a:lnTo>
                        <a:pt x="366" y="49"/>
                      </a:lnTo>
                      <a:lnTo>
                        <a:pt x="354" y="51"/>
                      </a:lnTo>
                      <a:lnTo>
                        <a:pt x="349" y="53"/>
                      </a:lnTo>
                      <a:lnTo>
                        <a:pt x="345" y="55"/>
                      </a:lnTo>
                      <a:lnTo>
                        <a:pt x="344" y="56"/>
                      </a:lnTo>
                      <a:lnTo>
                        <a:pt x="341" y="57"/>
                      </a:lnTo>
                      <a:lnTo>
                        <a:pt x="337" y="58"/>
                      </a:lnTo>
                      <a:lnTo>
                        <a:pt x="331" y="59"/>
                      </a:lnTo>
                      <a:lnTo>
                        <a:pt x="326" y="58"/>
                      </a:lnTo>
                      <a:lnTo>
                        <a:pt x="320" y="57"/>
                      </a:lnTo>
                      <a:lnTo>
                        <a:pt x="314" y="56"/>
                      </a:lnTo>
                      <a:lnTo>
                        <a:pt x="303" y="53"/>
                      </a:lnTo>
                      <a:lnTo>
                        <a:pt x="299" y="51"/>
                      </a:lnTo>
                      <a:lnTo>
                        <a:pt x="294" y="51"/>
                      </a:lnTo>
                      <a:lnTo>
                        <a:pt x="289" y="50"/>
                      </a:lnTo>
                      <a:lnTo>
                        <a:pt x="284" y="50"/>
                      </a:lnTo>
                      <a:lnTo>
                        <a:pt x="280" y="51"/>
                      </a:lnTo>
                      <a:lnTo>
                        <a:pt x="275" y="52"/>
                      </a:lnTo>
                      <a:lnTo>
                        <a:pt x="271" y="53"/>
                      </a:lnTo>
                      <a:lnTo>
                        <a:pt x="267" y="55"/>
                      </a:lnTo>
                      <a:lnTo>
                        <a:pt x="264" y="57"/>
                      </a:lnTo>
                      <a:lnTo>
                        <a:pt x="260" y="58"/>
                      </a:lnTo>
                      <a:lnTo>
                        <a:pt x="252" y="59"/>
                      </a:lnTo>
                      <a:lnTo>
                        <a:pt x="247" y="58"/>
                      </a:lnTo>
                      <a:lnTo>
                        <a:pt x="243" y="58"/>
                      </a:lnTo>
                      <a:lnTo>
                        <a:pt x="239" y="57"/>
                      </a:lnTo>
                      <a:lnTo>
                        <a:pt x="234" y="55"/>
                      </a:lnTo>
                      <a:lnTo>
                        <a:pt x="226" y="52"/>
                      </a:lnTo>
                      <a:lnTo>
                        <a:pt x="222" y="51"/>
                      </a:lnTo>
                      <a:lnTo>
                        <a:pt x="218" y="50"/>
                      </a:lnTo>
                      <a:lnTo>
                        <a:pt x="214" y="50"/>
                      </a:lnTo>
                      <a:lnTo>
                        <a:pt x="210" y="50"/>
                      </a:lnTo>
                      <a:lnTo>
                        <a:pt x="202" y="51"/>
                      </a:lnTo>
                      <a:lnTo>
                        <a:pt x="198" y="51"/>
                      </a:lnTo>
                      <a:lnTo>
                        <a:pt x="193" y="52"/>
                      </a:lnTo>
                      <a:lnTo>
                        <a:pt x="181" y="52"/>
                      </a:lnTo>
                      <a:lnTo>
                        <a:pt x="169" y="50"/>
                      </a:lnTo>
                      <a:lnTo>
                        <a:pt x="163" y="49"/>
                      </a:lnTo>
                      <a:lnTo>
                        <a:pt x="157" y="47"/>
                      </a:lnTo>
                      <a:lnTo>
                        <a:pt x="147" y="43"/>
                      </a:lnTo>
                      <a:lnTo>
                        <a:pt x="138" y="40"/>
                      </a:lnTo>
                      <a:lnTo>
                        <a:pt x="134" y="39"/>
                      </a:lnTo>
                      <a:lnTo>
                        <a:pt x="130" y="38"/>
                      </a:lnTo>
                      <a:lnTo>
                        <a:pt x="125" y="38"/>
                      </a:lnTo>
                      <a:lnTo>
                        <a:pt x="123" y="39"/>
                      </a:lnTo>
                      <a:lnTo>
                        <a:pt x="121" y="40"/>
                      </a:lnTo>
                      <a:lnTo>
                        <a:pt x="111" y="43"/>
                      </a:lnTo>
                      <a:lnTo>
                        <a:pt x="106" y="44"/>
                      </a:lnTo>
                      <a:lnTo>
                        <a:pt x="101" y="44"/>
                      </a:lnTo>
                      <a:lnTo>
                        <a:pt x="95" y="44"/>
                      </a:lnTo>
                      <a:lnTo>
                        <a:pt x="91" y="44"/>
                      </a:lnTo>
                      <a:lnTo>
                        <a:pt x="86" y="43"/>
                      </a:lnTo>
                      <a:lnTo>
                        <a:pt x="83" y="41"/>
                      </a:lnTo>
                      <a:lnTo>
                        <a:pt x="77" y="37"/>
                      </a:lnTo>
                      <a:lnTo>
                        <a:pt x="74" y="35"/>
                      </a:lnTo>
                      <a:lnTo>
                        <a:pt x="72" y="35"/>
                      </a:lnTo>
                      <a:lnTo>
                        <a:pt x="69" y="34"/>
                      </a:lnTo>
                      <a:lnTo>
                        <a:pt x="66" y="34"/>
                      </a:lnTo>
                      <a:lnTo>
                        <a:pt x="56" y="35"/>
                      </a:lnTo>
                      <a:lnTo>
                        <a:pt x="46" y="37"/>
                      </a:lnTo>
                      <a:lnTo>
                        <a:pt x="37" y="39"/>
                      </a:lnTo>
                      <a:lnTo>
                        <a:pt x="33" y="39"/>
                      </a:lnTo>
                      <a:lnTo>
                        <a:pt x="30" y="39"/>
                      </a:lnTo>
                      <a:lnTo>
                        <a:pt x="26" y="39"/>
                      </a:lnTo>
                      <a:lnTo>
                        <a:pt x="23" y="37"/>
                      </a:lnTo>
                      <a:lnTo>
                        <a:pt x="20" y="36"/>
                      </a:lnTo>
                      <a:lnTo>
                        <a:pt x="17" y="35"/>
                      </a:lnTo>
                      <a:lnTo>
                        <a:pt x="14" y="35"/>
                      </a:lnTo>
                      <a:lnTo>
                        <a:pt x="11" y="35"/>
                      </a:lnTo>
                      <a:lnTo>
                        <a:pt x="8" y="35"/>
                      </a:lnTo>
                      <a:lnTo>
                        <a:pt x="5" y="36"/>
                      </a:lnTo>
                      <a:lnTo>
                        <a:pt x="3" y="36"/>
                      </a:lnTo>
                      <a:lnTo>
                        <a:pt x="1" y="37"/>
                      </a:lnTo>
                      <a:lnTo>
                        <a:pt x="1" y="38"/>
                      </a:lnTo>
                      <a:lnTo>
                        <a:pt x="0" y="37"/>
                      </a:lnTo>
                      <a:lnTo>
                        <a:pt x="0" y="33"/>
                      </a:lnTo>
                      <a:lnTo>
                        <a:pt x="0" y="27"/>
                      </a:lnTo>
                      <a:lnTo>
                        <a:pt x="1" y="21"/>
                      </a:lnTo>
                      <a:lnTo>
                        <a:pt x="2" y="14"/>
                      </a:lnTo>
                      <a:lnTo>
                        <a:pt x="4" y="7"/>
                      </a:lnTo>
                      <a:lnTo>
                        <a:pt x="6" y="3"/>
                      </a:lnTo>
                      <a:lnTo>
                        <a:pt x="7" y="2"/>
                      </a:lnTo>
                      <a:lnTo>
                        <a:pt x="8" y="1"/>
                      </a:lnTo>
                      <a:lnTo>
                        <a:pt x="15" y="0"/>
                      </a:lnTo>
                      <a:lnTo>
                        <a:pt x="27" y="0"/>
                      </a:lnTo>
                      <a:lnTo>
                        <a:pt x="34" y="1"/>
                      </a:lnTo>
                      <a:lnTo>
                        <a:pt x="42" y="1"/>
                      </a:lnTo>
                      <a:lnTo>
                        <a:pt x="50" y="3"/>
                      </a:lnTo>
                      <a:lnTo>
                        <a:pt x="5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8" name="Freeform 128"/>
                <p:cNvSpPr/>
                <p:nvPr/>
              </p:nvSpPr>
              <p:spPr bwMode="auto">
                <a:xfrm>
                  <a:off x="1429" y="2503"/>
                  <a:ext cx="385" cy="59"/>
                </a:xfrm>
                <a:custGeom>
                  <a:avLst/>
                  <a:gdLst>
                    <a:gd name="T0" fmla="*/ 57 w 385"/>
                    <a:gd name="T1" fmla="*/ 4 h 59"/>
                    <a:gd name="T2" fmla="*/ 80 w 385"/>
                    <a:gd name="T3" fmla="*/ 10 h 59"/>
                    <a:gd name="T4" fmla="*/ 99 w 385"/>
                    <a:gd name="T5" fmla="*/ 17 h 59"/>
                    <a:gd name="T6" fmla="*/ 118 w 385"/>
                    <a:gd name="T7" fmla="*/ 25 h 59"/>
                    <a:gd name="T8" fmla="*/ 142 w 385"/>
                    <a:gd name="T9" fmla="*/ 32 h 59"/>
                    <a:gd name="T10" fmla="*/ 172 w 385"/>
                    <a:gd name="T11" fmla="*/ 37 h 59"/>
                    <a:gd name="T12" fmla="*/ 207 w 385"/>
                    <a:gd name="T13" fmla="*/ 39 h 59"/>
                    <a:gd name="T14" fmla="*/ 243 w 385"/>
                    <a:gd name="T15" fmla="*/ 39 h 59"/>
                    <a:gd name="T16" fmla="*/ 280 w 385"/>
                    <a:gd name="T17" fmla="*/ 38 h 59"/>
                    <a:gd name="T18" fmla="*/ 369 w 385"/>
                    <a:gd name="T19" fmla="*/ 33 h 59"/>
                    <a:gd name="T20" fmla="*/ 377 w 385"/>
                    <a:gd name="T21" fmla="*/ 34 h 59"/>
                    <a:gd name="T22" fmla="*/ 383 w 385"/>
                    <a:gd name="T23" fmla="*/ 37 h 59"/>
                    <a:gd name="T24" fmla="*/ 385 w 385"/>
                    <a:gd name="T25" fmla="*/ 41 h 59"/>
                    <a:gd name="T26" fmla="*/ 385 w 385"/>
                    <a:gd name="T27" fmla="*/ 43 h 59"/>
                    <a:gd name="T28" fmla="*/ 384 w 385"/>
                    <a:gd name="T29" fmla="*/ 45 h 59"/>
                    <a:gd name="T30" fmla="*/ 377 w 385"/>
                    <a:gd name="T31" fmla="*/ 47 h 59"/>
                    <a:gd name="T32" fmla="*/ 366 w 385"/>
                    <a:gd name="T33" fmla="*/ 49 h 59"/>
                    <a:gd name="T34" fmla="*/ 354 w 385"/>
                    <a:gd name="T35" fmla="*/ 51 h 59"/>
                    <a:gd name="T36" fmla="*/ 345 w 385"/>
                    <a:gd name="T37" fmla="*/ 55 h 59"/>
                    <a:gd name="T38" fmla="*/ 341 w 385"/>
                    <a:gd name="T39" fmla="*/ 57 h 59"/>
                    <a:gd name="T40" fmla="*/ 337 w 385"/>
                    <a:gd name="T41" fmla="*/ 58 h 59"/>
                    <a:gd name="T42" fmla="*/ 325 w 385"/>
                    <a:gd name="T43" fmla="*/ 58 h 59"/>
                    <a:gd name="T44" fmla="*/ 314 w 385"/>
                    <a:gd name="T45" fmla="*/ 56 h 59"/>
                    <a:gd name="T46" fmla="*/ 303 w 385"/>
                    <a:gd name="T47" fmla="*/ 53 h 59"/>
                    <a:gd name="T48" fmla="*/ 284 w 385"/>
                    <a:gd name="T49" fmla="*/ 50 h 59"/>
                    <a:gd name="T50" fmla="*/ 275 w 385"/>
                    <a:gd name="T51" fmla="*/ 52 h 59"/>
                    <a:gd name="T52" fmla="*/ 267 w 385"/>
                    <a:gd name="T53" fmla="*/ 55 h 59"/>
                    <a:gd name="T54" fmla="*/ 260 w 385"/>
                    <a:gd name="T55" fmla="*/ 58 h 59"/>
                    <a:gd name="T56" fmla="*/ 252 w 385"/>
                    <a:gd name="T57" fmla="*/ 59 h 59"/>
                    <a:gd name="T58" fmla="*/ 243 w 385"/>
                    <a:gd name="T59" fmla="*/ 58 h 59"/>
                    <a:gd name="T60" fmla="*/ 234 w 385"/>
                    <a:gd name="T61" fmla="*/ 55 h 59"/>
                    <a:gd name="T62" fmla="*/ 218 w 385"/>
                    <a:gd name="T63" fmla="*/ 50 h 59"/>
                    <a:gd name="T64" fmla="*/ 202 w 385"/>
                    <a:gd name="T65" fmla="*/ 51 h 59"/>
                    <a:gd name="T66" fmla="*/ 193 w 385"/>
                    <a:gd name="T67" fmla="*/ 52 h 59"/>
                    <a:gd name="T68" fmla="*/ 181 w 385"/>
                    <a:gd name="T69" fmla="*/ 52 h 59"/>
                    <a:gd name="T70" fmla="*/ 169 w 385"/>
                    <a:gd name="T71" fmla="*/ 50 h 59"/>
                    <a:gd name="T72" fmla="*/ 157 w 385"/>
                    <a:gd name="T73" fmla="*/ 47 h 59"/>
                    <a:gd name="T74" fmla="*/ 138 w 385"/>
                    <a:gd name="T75" fmla="*/ 40 h 59"/>
                    <a:gd name="T76" fmla="*/ 129 w 385"/>
                    <a:gd name="T77" fmla="*/ 38 h 59"/>
                    <a:gd name="T78" fmla="*/ 121 w 385"/>
                    <a:gd name="T79" fmla="*/ 40 h 59"/>
                    <a:gd name="T80" fmla="*/ 100 w 385"/>
                    <a:gd name="T81" fmla="*/ 44 h 59"/>
                    <a:gd name="T82" fmla="*/ 91 w 385"/>
                    <a:gd name="T83" fmla="*/ 44 h 59"/>
                    <a:gd name="T84" fmla="*/ 82 w 385"/>
                    <a:gd name="T85" fmla="*/ 40 h 59"/>
                    <a:gd name="T86" fmla="*/ 72 w 385"/>
                    <a:gd name="T87" fmla="*/ 34 h 59"/>
                    <a:gd name="T88" fmla="*/ 65 w 385"/>
                    <a:gd name="T89" fmla="*/ 34 h 59"/>
                    <a:gd name="T90" fmla="*/ 56 w 385"/>
                    <a:gd name="T91" fmla="*/ 35 h 59"/>
                    <a:gd name="T92" fmla="*/ 37 w 385"/>
                    <a:gd name="T93" fmla="*/ 39 h 59"/>
                    <a:gd name="T94" fmla="*/ 29 w 385"/>
                    <a:gd name="T95" fmla="*/ 39 h 59"/>
                    <a:gd name="T96" fmla="*/ 23 w 385"/>
                    <a:gd name="T97" fmla="*/ 37 h 59"/>
                    <a:gd name="T98" fmla="*/ 11 w 385"/>
                    <a:gd name="T99" fmla="*/ 35 h 59"/>
                    <a:gd name="T100" fmla="*/ 1 w 385"/>
                    <a:gd name="T101" fmla="*/ 37 h 59"/>
                    <a:gd name="T102" fmla="*/ 0 w 385"/>
                    <a:gd name="T103" fmla="*/ 37 h 59"/>
                    <a:gd name="T104" fmla="*/ 0 w 385"/>
                    <a:gd name="T105" fmla="*/ 33 h 59"/>
                    <a:gd name="T106" fmla="*/ 1 w 385"/>
                    <a:gd name="T107" fmla="*/ 21 h 59"/>
                    <a:gd name="T108" fmla="*/ 4 w 385"/>
                    <a:gd name="T109" fmla="*/ 7 h 59"/>
                    <a:gd name="T110" fmla="*/ 8 w 385"/>
                    <a:gd name="T111" fmla="*/ 1 h 59"/>
                    <a:gd name="T112" fmla="*/ 27 w 385"/>
                    <a:gd name="T113" fmla="*/ 0 h 59"/>
                    <a:gd name="T114" fmla="*/ 42 w 385"/>
                    <a:gd name="T115" fmla="*/ 1 h 59"/>
                    <a:gd name="T116" fmla="*/ 57 w 385"/>
                    <a:gd name="T117" fmla="*/ 4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5" h="59">
                      <a:moveTo>
                        <a:pt x="57" y="4"/>
                      </a:moveTo>
                      <a:lnTo>
                        <a:pt x="80" y="10"/>
                      </a:lnTo>
                      <a:lnTo>
                        <a:pt x="99" y="17"/>
                      </a:lnTo>
                      <a:lnTo>
                        <a:pt x="118" y="25"/>
                      </a:lnTo>
                      <a:lnTo>
                        <a:pt x="142" y="32"/>
                      </a:lnTo>
                      <a:lnTo>
                        <a:pt x="172" y="37"/>
                      </a:lnTo>
                      <a:lnTo>
                        <a:pt x="207" y="39"/>
                      </a:lnTo>
                      <a:lnTo>
                        <a:pt x="243" y="39"/>
                      </a:lnTo>
                      <a:lnTo>
                        <a:pt x="280" y="38"/>
                      </a:lnTo>
                      <a:lnTo>
                        <a:pt x="369" y="33"/>
                      </a:lnTo>
                      <a:lnTo>
                        <a:pt x="377" y="34"/>
                      </a:lnTo>
                      <a:lnTo>
                        <a:pt x="383" y="37"/>
                      </a:lnTo>
                      <a:lnTo>
                        <a:pt x="385" y="41"/>
                      </a:lnTo>
                      <a:lnTo>
                        <a:pt x="385" y="43"/>
                      </a:lnTo>
                      <a:lnTo>
                        <a:pt x="384" y="45"/>
                      </a:lnTo>
                      <a:lnTo>
                        <a:pt x="377" y="47"/>
                      </a:lnTo>
                      <a:lnTo>
                        <a:pt x="366" y="49"/>
                      </a:lnTo>
                      <a:lnTo>
                        <a:pt x="354" y="51"/>
                      </a:lnTo>
                      <a:lnTo>
                        <a:pt x="345" y="55"/>
                      </a:lnTo>
                      <a:lnTo>
                        <a:pt x="341" y="57"/>
                      </a:lnTo>
                      <a:lnTo>
                        <a:pt x="337" y="58"/>
                      </a:lnTo>
                      <a:lnTo>
                        <a:pt x="325" y="58"/>
                      </a:lnTo>
                      <a:lnTo>
                        <a:pt x="314" y="56"/>
                      </a:lnTo>
                      <a:lnTo>
                        <a:pt x="303" y="53"/>
                      </a:lnTo>
                      <a:lnTo>
                        <a:pt x="284" y="50"/>
                      </a:lnTo>
                      <a:lnTo>
                        <a:pt x="275" y="52"/>
                      </a:lnTo>
                      <a:lnTo>
                        <a:pt x="267" y="55"/>
                      </a:lnTo>
                      <a:lnTo>
                        <a:pt x="260" y="58"/>
                      </a:lnTo>
                      <a:lnTo>
                        <a:pt x="252" y="59"/>
                      </a:lnTo>
                      <a:lnTo>
                        <a:pt x="243" y="58"/>
                      </a:lnTo>
                      <a:lnTo>
                        <a:pt x="234" y="55"/>
                      </a:lnTo>
                      <a:lnTo>
                        <a:pt x="218" y="50"/>
                      </a:lnTo>
                      <a:lnTo>
                        <a:pt x="202" y="51"/>
                      </a:lnTo>
                      <a:lnTo>
                        <a:pt x="193" y="52"/>
                      </a:lnTo>
                      <a:lnTo>
                        <a:pt x="181" y="52"/>
                      </a:lnTo>
                      <a:lnTo>
                        <a:pt x="169" y="50"/>
                      </a:lnTo>
                      <a:lnTo>
                        <a:pt x="157" y="47"/>
                      </a:lnTo>
                      <a:lnTo>
                        <a:pt x="138" y="40"/>
                      </a:lnTo>
                      <a:lnTo>
                        <a:pt x="129" y="38"/>
                      </a:lnTo>
                      <a:lnTo>
                        <a:pt x="121" y="40"/>
                      </a:lnTo>
                      <a:lnTo>
                        <a:pt x="100" y="44"/>
                      </a:lnTo>
                      <a:lnTo>
                        <a:pt x="91" y="44"/>
                      </a:lnTo>
                      <a:lnTo>
                        <a:pt x="82" y="40"/>
                      </a:lnTo>
                      <a:lnTo>
                        <a:pt x="72" y="34"/>
                      </a:lnTo>
                      <a:lnTo>
                        <a:pt x="65" y="34"/>
                      </a:lnTo>
                      <a:lnTo>
                        <a:pt x="56" y="35"/>
                      </a:lnTo>
                      <a:lnTo>
                        <a:pt x="37" y="39"/>
                      </a:lnTo>
                      <a:lnTo>
                        <a:pt x="29" y="39"/>
                      </a:lnTo>
                      <a:lnTo>
                        <a:pt x="23" y="37"/>
                      </a:lnTo>
                      <a:lnTo>
                        <a:pt x="11" y="35"/>
                      </a:lnTo>
                      <a:lnTo>
                        <a:pt x="1" y="37"/>
                      </a:lnTo>
                      <a:lnTo>
                        <a:pt x="0" y="37"/>
                      </a:lnTo>
                      <a:lnTo>
                        <a:pt x="0" y="33"/>
                      </a:lnTo>
                      <a:lnTo>
                        <a:pt x="1" y="21"/>
                      </a:lnTo>
                      <a:lnTo>
                        <a:pt x="4" y="7"/>
                      </a:lnTo>
                      <a:lnTo>
                        <a:pt x="8" y="1"/>
                      </a:lnTo>
                      <a:lnTo>
                        <a:pt x="27" y="0"/>
                      </a:lnTo>
                      <a:lnTo>
                        <a:pt x="42" y="1"/>
                      </a:lnTo>
                      <a:lnTo>
                        <a:pt x="57"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9" name="Freeform 129"/>
                <p:cNvSpPr/>
                <p:nvPr/>
              </p:nvSpPr>
              <p:spPr bwMode="auto">
                <a:xfrm>
                  <a:off x="1443" y="2391"/>
                  <a:ext cx="346" cy="138"/>
                </a:xfrm>
                <a:custGeom>
                  <a:avLst/>
                  <a:gdLst>
                    <a:gd name="T0" fmla="*/ 0 w 346"/>
                    <a:gd name="T1" fmla="*/ 80 h 138"/>
                    <a:gd name="T2" fmla="*/ 5 w 346"/>
                    <a:gd name="T3" fmla="*/ 95 h 138"/>
                    <a:gd name="T4" fmla="*/ 12 w 346"/>
                    <a:gd name="T5" fmla="*/ 102 h 138"/>
                    <a:gd name="T6" fmla="*/ 24 w 346"/>
                    <a:gd name="T7" fmla="*/ 105 h 138"/>
                    <a:gd name="T8" fmla="*/ 66 w 346"/>
                    <a:gd name="T9" fmla="*/ 110 h 138"/>
                    <a:gd name="T10" fmla="*/ 107 w 346"/>
                    <a:gd name="T11" fmla="*/ 120 h 138"/>
                    <a:gd name="T12" fmla="*/ 130 w 346"/>
                    <a:gd name="T13" fmla="*/ 127 h 138"/>
                    <a:gd name="T14" fmla="*/ 178 w 346"/>
                    <a:gd name="T15" fmla="*/ 135 h 138"/>
                    <a:gd name="T16" fmla="*/ 228 w 346"/>
                    <a:gd name="T17" fmla="*/ 138 h 138"/>
                    <a:gd name="T18" fmla="*/ 312 w 346"/>
                    <a:gd name="T19" fmla="*/ 134 h 138"/>
                    <a:gd name="T20" fmla="*/ 340 w 346"/>
                    <a:gd name="T21" fmla="*/ 131 h 138"/>
                    <a:gd name="T22" fmla="*/ 346 w 346"/>
                    <a:gd name="T23" fmla="*/ 127 h 138"/>
                    <a:gd name="T24" fmla="*/ 345 w 346"/>
                    <a:gd name="T25" fmla="*/ 117 h 138"/>
                    <a:gd name="T26" fmla="*/ 340 w 346"/>
                    <a:gd name="T27" fmla="*/ 99 h 138"/>
                    <a:gd name="T28" fmla="*/ 330 w 346"/>
                    <a:gd name="T29" fmla="*/ 82 h 138"/>
                    <a:gd name="T30" fmla="*/ 316 w 346"/>
                    <a:gd name="T31" fmla="*/ 65 h 138"/>
                    <a:gd name="T32" fmla="*/ 293 w 346"/>
                    <a:gd name="T33" fmla="*/ 49 h 138"/>
                    <a:gd name="T34" fmla="*/ 272 w 346"/>
                    <a:gd name="T35" fmla="*/ 41 h 138"/>
                    <a:gd name="T36" fmla="*/ 251 w 346"/>
                    <a:gd name="T37" fmla="*/ 39 h 138"/>
                    <a:gd name="T38" fmla="*/ 228 w 346"/>
                    <a:gd name="T39" fmla="*/ 43 h 138"/>
                    <a:gd name="T40" fmla="*/ 216 w 346"/>
                    <a:gd name="T41" fmla="*/ 50 h 138"/>
                    <a:gd name="T42" fmla="*/ 198 w 346"/>
                    <a:gd name="T43" fmla="*/ 68 h 138"/>
                    <a:gd name="T44" fmla="*/ 190 w 346"/>
                    <a:gd name="T45" fmla="*/ 76 h 138"/>
                    <a:gd name="T46" fmla="*/ 189 w 346"/>
                    <a:gd name="T47" fmla="*/ 72 h 138"/>
                    <a:gd name="T48" fmla="*/ 196 w 346"/>
                    <a:gd name="T49" fmla="*/ 61 h 138"/>
                    <a:gd name="T50" fmla="*/ 199 w 346"/>
                    <a:gd name="T51" fmla="*/ 53 h 138"/>
                    <a:gd name="T52" fmla="*/ 196 w 346"/>
                    <a:gd name="T53" fmla="*/ 46 h 138"/>
                    <a:gd name="T54" fmla="*/ 188 w 346"/>
                    <a:gd name="T55" fmla="*/ 42 h 138"/>
                    <a:gd name="T56" fmla="*/ 178 w 346"/>
                    <a:gd name="T57" fmla="*/ 40 h 138"/>
                    <a:gd name="T58" fmla="*/ 167 w 346"/>
                    <a:gd name="T59" fmla="*/ 42 h 138"/>
                    <a:gd name="T60" fmla="*/ 157 w 346"/>
                    <a:gd name="T61" fmla="*/ 45 h 138"/>
                    <a:gd name="T62" fmla="*/ 154 w 346"/>
                    <a:gd name="T63" fmla="*/ 42 h 138"/>
                    <a:gd name="T64" fmla="*/ 159 w 346"/>
                    <a:gd name="T65" fmla="*/ 36 h 138"/>
                    <a:gd name="T66" fmla="*/ 163 w 346"/>
                    <a:gd name="T67" fmla="*/ 29 h 138"/>
                    <a:gd name="T68" fmla="*/ 157 w 346"/>
                    <a:gd name="T69" fmla="*/ 29 h 138"/>
                    <a:gd name="T70" fmla="*/ 147 w 346"/>
                    <a:gd name="T71" fmla="*/ 34 h 138"/>
                    <a:gd name="T72" fmla="*/ 141 w 346"/>
                    <a:gd name="T73" fmla="*/ 32 h 138"/>
                    <a:gd name="T74" fmla="*/ 141 w 346"/>
                    <a:gd name="T75" fmla="*/ 27 h 138"/>
                    <a:gd name="T76" fmla="*/ 143 w 346"/>
                    <a:gd name="T77" fmla="*/ 20 h 138"/>
                    <a:gd name="T78" fmla="*/ 138 w 346"/>
                    <a:gd name="T79" fmla="*/ 17 h 138"/>
                    <a:gd name="T80" fmla="*/ 122 w 346"/>
                    <a:gd name="T81" fmla="*/ 15 h 138"/>
                    <a:gd name="T82" fmla="*/ 119 w 346"/>
                    <a:gd name="T83" fmla="*/ 10 h 138"/>
                    <a:gd name="T84" fmla="*/ 118 w 346"/>
                    <a:gd name="T85" fmla="*/ 5 h 138"/>
                    <a:gd name="T86" fmla="*/ 97 w 346"/>
                    <a:gd name="T87" fmla="*/ 6 h 138"/>
                    <a:gd name="T88" fmla="*/ 64 w 346"/>
                    <a:gd name="T89" fmla="*/ 6 h 138"/>
                    <a:gd name="T90" fmla="*/ 28 w 346"/>
                    <a:gd name="T91" fmla="*/ 0 h 138"/>
                    <a:gd name="T92" fmla="*/ 15 w 346"/>
                    <a:gd name="T93" fmla="*/ 1 h 138"/>
                    <a:gd name="T94" fmla="*/ 6 w 346"/>
                    <a:gd name="T95" fmla="*/ 19 h 138"/>
                    <a:gd name="T96" fmla="*/ 0 w 346"/>
                    <a:gd name="T97" fmla="*/ 42 h 138"/>
                    <a:gd name="T98" fmla="*/ 1 w 346"/>
                    <a:gd name="T99" fmla="*/ 60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6" h="138">
                      <a:moveTo>
                        <a:pt x="0" y="69"/>
                      </a:moveTo>
                      <a:lnTo>
                        <a:pt x="0" y="74"/>
                      </a:lnTo>
                      <a:lnTo>
                        <a:pt x="0" y="80"/>
                      </a:lnTo>
                      <a:lnTo>
                        <a:pt x="1" y="85"/>
                      </a:lnTo>
                      <a:lnTo>
                        <a:pt x="3" y="90"/>
                      </a:lnTo>
                      <a:lnTo>
                        <a:pt x="5" y="95"/>
                      </a:lnTo>
                      <a:lnTo>
                        <a:pt x="8" y="99"/>
                      </a:lnTo>
                      <a:lnTo>
                        <a:pt x="10" y="101"/>
                      </a:lnTo>
                      <a:lnTo>
                        <a:pt x="12" y="102"/>
                      </a:lnTo>
                      <a:lnTo>
                        <a:pt x="14" y="103"/>
                      </a:lnTo>
                      <a:lnTo>
                        <a:pt x="18" y="104"/>
                      </a:lnTo>
                      <a:lnTo>
                        <a:pt x="24" y="105"/>
                      </a:lnTo>
                      <a:lnTo>
                        <a:pt x="40" y="107"/>
                      </a:lnTo>
                      <a:lnTo>
                        <a:pt x="56" y="108"/>
                      </a:lnTo>
                      <a:lnTo>
                        <a:pt x="66" y="110"/>
                      </a:lnTo>
                      <a:lnTo>
                        <a:pt x="88" y="114"/>
                      </a:lnTo>
                      <a:lnTo>
                        <a:pt x="101" y="118"/>
                      </a:lnTo>
                      <a:lnTo>
                        <a:pt x="107" y="120"/>
                      </a:lnTo>
                      <a:lnTo>
                        <a:pt x="113" y="122"/>
                      </a:lnTo>
                      <a:lnTo>
                        <a:pt x="120" y="124"/>
                      </a:lnTo>
                      <a:lnTo>
                        <a:pt x="130" y="127"/>
                      </a:lnTo>
                      <a:lnTo>
                        <a:pt x="144" y="130"/>
                      </a:lnTo>
                      <a:lnTo>
                        <a:pt x="160" y="133"/>
                      </a:lnTo>
                      <a:lnTo>
                        <a:pt x="178" y="135"/>
                      </a:lnTo>
                      <a:lnTo>
                        <a:pt x="197" y="137"/>
                      </a:lnTo>
                      <a:lnTo>
                        <a:pt x="217" y="138"/>
                      </a:lnTo>
                      <a:lnTo>
                        <a:pt x="228" y="138"/>
                      </a:lnTo>
                      <a:lnTo>
                        <a:pt x="238" y="137"/>
                      </a:lnTo>
                      <a:lnTo>
                        <a:pt x="278" y="135"/>
                      </a:lnTo>
                      <a:lnTo>
                        <a:pt x="312" y="134"/>
                      </a:lnTo>
                      <a:lnTo>
                        <a:pt x="325" y="133"/>
                      </a:lnTo>
                      <a:lnTo>
                        <a:pt x="336" y="131"/>
                      </a:lnTo>
                      <a:lnTo>
                        <a:pt x="340" y="131"/>
                      </a:lnTo>
                      <a:lnTo>
                        <a:pt x="343" y="130"/>
                      </a:lnTo>
                      <a:lnTo>
                        <a:pt x="345" y="129"/>
                      </a:lnTo>
                      <a:lnTo>
                        <a:pt x="346" y="127"/>
                      </a:lnTo>
                      <a:lnTo>
                        <a:pt x="346" y="124"/>
                      </a:lnTo>
                      <a:lnTo>
                        <a:pt x="346" y="119"/>
                      </a:lnTo>
                      <a:lnTo>
                        <a:pt x="345" y="117"/>
                      </a:lnTo>
                      <a:lnTo>
                        <a:pt x="345" y="113"/>
                      </a:lnTo>
                      <a:lnTo>
                        <a:pt x="343" y="106"/>
                      </a:lnTo>
                      <a:lnTo>
                        <a:pt x="340" y="99"/>
                      </a:lnTo>
                      <a:lnTo>
                        <a:pt x="338" y="95"/>
                      </a:lnTo>
                      <a:lnTo>
                        <a:pt x="336" y="90"/>
                      </a:lnTo>
                      <a:lnTo>
                        <a:pt x="330" y="82"/>
                      </a:lnTo>
                      <a:lnTo>
                        <a:pt x="327" y="78"/>
                      </a:lnTo>
                      <a:lnTo>
                        <a:pt x="324" y="73"/>
                      </a:lnTo>
                      <a:lnTo>
                        <a:pt x="316" y="65"/>
                      </a:lnTo>
                      <a:lnTo>
                        <a:pt x="307" y="58"/>
                      </a:lnTo>
                      <a:lnTo>
                        <a:pt x="298" y="52"/>
                      </a:lnTo>
                      <a:lnTo>
                        <a:pt x="293" y="49"/>
                      </a:lnTo>
                      <a:lnTo>
                        <a:pt x="287" y="47"/>
                      </a:lnTo>
                      <a:lnTo>
                        <a:pt x="277" y="43"/>
                      </a:lnTo>
                      <a:lnTo>
                        <a:pt x="272" y="41"/>
                      </a:lnTo>
                      <a:lnTo>
                        <a:pt x="266" y="40"/>
                      </a:lnTo>
                      <a:lnTo>
                        <a:pt x="256" y="39"/>
                      </a:lnTo>
                      <a:lnTo>
                        <a:pt x="251" y="39"/>
                      </a:lnTo>
                      <a:lnTo>
                        <a:pt x="245" y="39"/>
                      </a:lnTo>
                      <a:lnTo>
                        <a:pt x="236" y="41"/>
                      </a:lnTo>
                      <a:lnTo>
                        <a:pt x="228" y="43"/>
                      </a:lnTo>
                      <a:lnTo>
                        <a:pt x="225" y="45"/>
                      </a:lnTo>
                      <a:lnTo>
                        <a:pt x="222" y="46"/>
                      </a:lnTo>
                      <a:lnTo>
                        <a:pt x="216" y="50"/>
                      </a:lnTo>
                      <a:lnTo>
                        <a:pt x="211" y="54"/>
                      </a:lnTo>
                      <a:lnTo>
                        <a:pt x="206" y="58"/>
                      </a:lnTo>
                      <a:lnTo>
                        <a:pt x="198" y="68"/>
                      </a:lnTo>
                      <a:lnTo>
                        <a:pt x="195" y="72"/>
                      </a:lnTo>
                      <a:lnTo>
                        <a:pt x="192" y="75"/>
                      </a:lnTo>
                      <a:lnTo>
                        <a:pt x="190" y="76"/>
                      </a:lnTo>
                      <a:lnTo>
                        <a:pt x="189" y="75"/>
                      </a:lnTo>
                      <a:lnTo>
                        <a:pt x="189" y="74"/>
                      </a:lnTo>
                      <a:lnTo>
                        <a:pt x="189" y="72"/>
                      </a:lnTo>
                      <a:lnTo>
                        <a:pt x="190" y="69"/>
                      </a:lnTo>
                      <a:lnTo>
                        <a:pt x="192" y="67"/>
                      </a:lnTo>
                      <a:lnTo>
                        <a:pt x="196" y="61"/>
                      </a:lnTo>
                      <a:lnTo>
                        <a:pt x="197" y="58"/>
                      </a:lnTo>
                      <a:lnTo>
                        <a:pt x="198" y="55"/>
                      </a:lnTo>
                      <a:lnTo>
                        <a:pt x="199" y="53"/>
                      </a:lnTo>
                      <a:lnTo>
                        <a:pt x="199" y="50"/>
                      </a:lnTo>
                      <a:lnTo>
                        <a:pt x="198" y="48"/>
                      </a:lnTo>
                      <a:lnTo>
                        <a:pt x="196" y="46"/>
                      </a:lnTo>
                      <a:lnTo>
                        <a:pt x="194" y="44"/>
                      </a:lnTo>
                      <a:lnTo>
                        <a:pt x="191" y="43"/>
                      </a:lnTo>
                      <a:lnTo>
                        <a:pt x="188" y="42"/>
                      </a:lnTo>
                      <a:lnTo>
                        <a:pt x="185" y="41"/>
                      </a:lnTo>
                      <a:lnTo>
                        <a:pt x="181" y="40"/>
                      </a:lnTo>
                      <a:lnTo>
                        <a:pt x="178" y="40"/>
                      </a:lnTo>
                      <a:lnTo>
                        <a:pt x="175" y="40"/>
                      </a:lnTo>
                      <a:lnTo>
                        <a:pt x="172" y="40"/>
                      </a:lnTo>
                      <a:lnTo>
                        <a:pt x="167" y="42"/>
                      </a:lnTo>
                      <a:lnTo>
                        <a:pt x="163" y="44"/>
                      </a:lnTo>
                      <a:lnTo>
                        <a:pt x="159" y="45"/>
                      </a:lnTo>
                      <a:lnTo>
                        <a:pt x="157" y="45"/>
                      </a:lnTo>
                      <a:lnTo>
                        <a:pt x="155" y="44"/>
                      </a:lnTo>
                      <a:lnTo>
                        <a:pt x="155" y="43"/>
                      </a:lnTo>
                      <a:lnTo>
                        <a:pt x="154" y="42"/>
                      </a:lnTo>
                      <a:lnTo>
                        <a:pt x="155" y="40"/>
                      </a:lnTo>
                      <a:lnTo>
                        <a:pt x="156" y="38"/>
                      </a:lnTo>
                      <a:lnTo>
                        <a:pt x="159" y="36"/>
                      </a:lnTo>
                      <a:lnTo>
                        <a:pt x="162" y="31"/>
                      </a:lnTo>
                      <a:lnTo>
                        <a:pt x="163" y="30"/>
                      </a:lnTo>
                      <a:lnTo>
                        <a:pt x="163" y="29"/>
                      </a:lnTo>
                      <a:lnTo>
                        <a:pt x="162" y="28"/>
                      </a:lnTo>
                      <a:lnTo>
                        <a:pt x="160" y="28"/>
                      </a:lnTo>
                      <a:lnTo>
                        <a:pt x="157" y="29"/>
                      </a:lnTo>
                      <a:lnTo>
                        <a:pt x="152" y="32"/>
                      </a:lnTo>
                      <a:lnTo>
                        <a:pt x="149" y="33"/>
                      </a:lnTo>
                      <a:lnTo>
                        <a:pt x="147" y="34"/>
                      </a:lnTo>
                      <a:lnTo>
                        <a:pt x="144" y="34"/>
                      </a:lnTo>
                      <a:lnTo>
                        <a:pt x="142" y="33"/>
                      </a:lnTo>
                      <a:lnTo>
                        <a:pt x="141" y="32"/>
                      </a:lnTo>
                      <a:lnTo>
                        <a:pt x="141" y="31"/>
                      </a:lnTo>
                      <a:lnTo>
                        <a:pt x="141" y="29"/>
                      </a:lnTo>
                      <a:lnTo>
                        <a:pt x="141" y="27"/>
                      </a:lnTo>
                      <a:lnTo>
                        <a:pt x="142" y="25"/>
                      </a:lnTo>
                      <a:lnTo>
                        <a:pt x="144" y="21"/>
                      </a:lnTo>
                      <a:lnTo>
                        <a:pt x="143" y="20"/>
                      </a:lnTo>
                      <a:lnTo>
                        <a:pt x="142" y="18"/>
                      </a:lnTo>
                      <a:lnTo>
                        <a:pt x="140" y="17"/>
                      </a:lnTo>
                      <a:lnTo>
                        <a:pt x="138" y="17"/>
                      </a:lnTo>
                      <a:lnTo>
                        <a:pt x="133" y="17"/>
                      </a:lnTo>
                      <a:lnTo>
                        <a:pt x="127" y="17"/>
                      </a:lnTo>
                      <a:lnTo>
                        <a:pt x="122" y="15"/>
                      </a:lnTo>
                      <a:lnTo>
                        <a:pt x="120" y="14"/>
                      </a:lnTo>
                      <a:lnTo>
                        <a:pt x="119" y="12"/>
                      </a:lnTo>
                      <a:lnTo>
                        <a:pt x="119" y="10"/>
                      </a:lnTo>
                      <a:lnTo>
                        <a:pt x="119" y="8"/>
                      </a:lnTo>
                      <a:lnTo>
                        <a:pt x="119" y="6"/>
                      </a:lnTo>
                      <a:lnTo>
                        <a:pt x="118" y="5"/>
                      </a:lnTo>
                      <a:lnTo>
                        <a:pt x="117" y="4"/>
                      </a:lnTo>
                      <a:lnTo>
                        <a:pt x="115" y="4"/>
                      </a:lnTo>
                      <a:lnTo>
                        <a:pt x="97" y="6"/>
                      </a:lnTo>
                      <a:lnTo>
                        <a:pt x="85" y="7"/>
                      </a:lnTo>
                      <a:lnTo>
                        <a:pt x="72" y="6"/>
                      </a:lnTo>
                      <a:lnTo>
                        <a:pt x="64" y="6"/>
                      </a:lnTo>
                      <a:lnTo>
                        <a:pt x="55" y="4"/>
                      </a:lnTo>
                      <a:lnTo>
                        <a:pt x="37" y="1"/>
                      </a:lnTo>
                      <a:lnTo>
                        <a:pt x="28" y="0"/>
                      </a:lnTo>
                      <a:lnTo>
                        <a:pt x="20" y="0"/>
                      </a:lnTo>
                      <a:lnTo>
                        <a:pt x="17" y="0"/>
                      </a:lnTo>
                      <a:lnTo>
                        <a:pt x="15" y="1"/>
                      </a:lnTo>
                      <a:lnTo>
                        <a:pt x="13" y="2"/>
                      </a:lnTo>
                      <a:lnTo>
                        <a:pt x="12" y="3"/>
                      </a:lnTo>
                      <a:lnTo>
                        <a:pt x="6" y="19"/>
                      </a:lnTo>
                      <a:lnTo>
                        <a:pt x="3" y="29"/>
                      </a:lnTo>
                      <a:lnTo>
                        <a:pt x="0" y="38"/>
                      </a:lnTo>
                      <a:lnTo>
                        <a:pt x="0" y="42"/>
                      </a:lnTo>
                      <a:lnTo>
                        <a:pt x="0" y="46"/>
                      </a:lnTo>
                      <a:lnTo>
                        <a:pt x="0" y="53"/>
                      </a:lnTo>
                      <a:lnTo>
                        <a:pt x="1" y="60"/>
                      </a:lnTo>
                      <a:lnTo>
                        <a:pt x="1" y="64"/>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0" name="Freeform 130"/>
                <p:cNvSpPr/>
                <p:nvPr/>
              </p:nvSpPr>
              <p:spPr bwMode="auto">
                <a:xfrm>
                  <a:off x="1443" y="2391"/>
                  <a:ext cx="346" cy="137"/>
                </a:xfrm>
                <a:custGeom>
                  <a:avLst/>
                  <a:gdLst>
                    <a:gd name="T0" fmla="*/ 0 w 346"/>
                    <a:gd name="T1" fmla="*/ 80 h 137"/>
                    <a:gd name="T2" fmla="*/ 3 w 346"/>
                    <a:gd name="T3" fmla="*/ 90 h 137"/>
                    <a:gd name="T4" fmla="*/ 13 w 346"/>
                    <a:gd name="T5" fmla="*/ 103 h 137"/>
                    <a:gd name="T6" fmla="*/ 40 w 346"/>
                    <a:gd name="T7" fmla="*/ 107 h 137"/>
                    <a:gd name="T8" fmla="*/ 88 w 346"/>
                    <a:gd name="T9" fmla="*/ 114 h 137"/>
                    <a:gd name="T10" fmla="*/ 130 w 346"/>
                    <a:gd name="T11" fmla="*/ 127 h 137"/>
                    <a:gd name="T12" fmla="*/ 197 w 346"/>
                    <a:gd name="T13" fmla="*/ 137 h 137"/>
                    <a:gd name="T14" fmla="*/ 312 w 346"/>
                    <a:gd name="T15" fmla="*/ 133 h 137"/>
                    <a:gd name="T16" fmla="*/ 343 w 346"/>
                    <a:gd name="T17" fmla="*/ 129 h 137"/>
                    <a:gd name="T18" fmla="*/ 346 w 346"/>
                    <a:gd name="T19" fmla="*/ 119 h 137"/>
                    <a:gd name="T20" fmla="*/ 335 w 346"/>
                    <a:gd name="T21" fmla="*/ 90 h 137"/>
                    <a:gd name="T22" fmla="*/ 316 w 346"/>
                    <a:gd name="T23" fmla="*/ 65 h 137"/>
                    <a:gd name="T24" fmla="*/ 287 w 346"/>
                    <a:gd name="T25" fmla="*/ 47 h 137"/>
                    <a:gd name="T26" fmla="*/ 256 w 346"/>
                    <a:gd name="T27" fmla="*/ 39 h 137"/>
                    <a:gd name="T28" fmla="*/ 228 w 346"/>
                    <a:gd name="T29" fmla="*/ 43 h 137"/>
                    <a:gd name="T30" fmla="*/ 206 w 346"/>
                    <a:gd name="T31" fmla="*/ 58 h 137"/>
                    <a:gd name="T32" fmla="*/ 192 w 346"/>
                    <a:gd name="T33" fmla="*/ 75 h 137"/>
                    <a:gd name="T34" fmla="*/ 189 w 346"/>
                    <a:gd name="T35" fmla="*/ 72 h 137"/>
                    <a:gd name="T36" fmla="*/ 198 w 346"/>
                    <a:gd name="T37" fmla="*/ 55 h 137"/>
                    <a:gd name="T38" fmla="*/ 198 w 346"/>
                    <a:gd name="T39" fmla="*/ 48 h 137"/>
                    <a:gd name="T40" fmla="*/ 184 w 346"/>
                    <a:gd name="T41" fmla="*/ 41 h 137"/>
                    <a:gd name="T42" fmla="*/ 163 w 346"/>
                    <a:gd name="T43" fmla="*/ 44 h 137"/>
                    <a:gd name="T44" fmla="*/ 155 w 346"/>
                    <a:gd name="T45" fmla="*/ 40 h 137"/>
                    <a:gd name="T46" fmla="*/ 162 w 346"/>
                    <a:gd name="T47" fmla="*/ 31 h 137"/>
                    <a:gd name="T48" fmla="*/ 157 w 346"/>
                    <a:gd name="T49" fmla="*/ 29 h 137"/>
                    <a:gd name="T50" fmla="*/ 147 w 346"/>
                    <a:gd name="T51" fmla="*/ 34 h 137"/>
                    <a:gd name="T52" fmla="*/ 141 w 346"/>
                    <a:gd name="T53" fmla="*/ 31 h 137"/>
                    <a:gd name="T54" fmla="*/ 142 w 346"/>
                    <a:gd name="T55" fmla="*/ 24 h 137"/>
                    <a:gd name="T56" fmla="*/ 142 w 346"/>
                    <a:gd name="T57" fmla="*/ 18 h 137"/>
                    <a:gd name="T58" fmla="*/ 133 w 346"/>
                    <a:gd name="T59" fmla="*/ 17 h 137"/>
                    <a:gd name="T60" fmla="*/ 122 w 346"/>
                    <a:gd name="T61" fmla="*/ 15 h 137"/>
                    <a:gd name="T62" fmla="*/ 119 w 346"/>
                    <a:gd name="T63" fmla="*/ 8 h 137"/>
                    <a:gd name="T64" fmla="*/ 115 w 346"/>
                    <a:gd name="T65" fmla="*/ 4 h 137"/>
                    <a:gd name="T66" fmla="*/ 72 w 346"/>
                    <a:gd name="T67" fmla="*/ 6 h 137"/>
                    <a:gd name="T68" fmla="*/ 20 w 346"/>
                    <a:gd name="T69" fmla="*/ 0 h 137"/>
                    <a:gd name="T70" fmla="*/ 12 w 346"/>
                    <a:gd name="T71" fmla="*/ 3 h 137"/>
                    <a:gd name="T72" fmla="*/ 0 w 346"/>
                    <a:gd name="T73" fmla="*/ 38 h 137"/>
                    <a:gd name="T74" fmla="*/ 0 w 346"/>
                    <a:gd name="T75" fmla="*/ 69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6" h="137">
                      <a:moveTo>
                        <a:pt x="0" y="69"/>
                      </a:moveTo>
                      <a:lnTo>
                        <a:pt x="0" y="80"/>
                      </a:lnTo>
                      <a:lnTo>
                        <a:pt x="1" y="85"/>
                      </a:lnTo>
                      <a:lnTo>
                        <a:pt x="3" y="90"/>
                      </a:lnTo>
                      <a:lnTo>
                        <a:pt x="7" y="98"/>
                      </a:lnTo>
                      <a:lnTo>
                        <a:pt x="13" y="103"/>
                      </a:lnTo>
                      <a:lnTo>
                        <a:pt x="24" y="105"/>
                      </a:lnTo>
                      <a:lnTo>
                        <a:pt x="40" y="107"/>
                      </a:lnTo>
                      <a:lnTo>
                        <a:pt x="66" y="110"/>
                      </a:lnTo>
                      <a:lnTo>
                        <a:pt x="88" y="114"/>
                      </a:lnTo>
                      <a:lnTo>
                        <a:pt x="112" y="122"/>
                      </a:lnTo>
                      <a:lnTo>
                        <a:pt x="130" y="127"/>
                      </a:lnTo>
                      <a:lnTo>
                        <a:pt x="160" y="133"/>
                      </a:lnTo>
                      <a:lnTo>
                        <a:pt x="197" y="137"/>
                      </a:lnTo>
                      <a:lnTo>
                        <a:pt x="238" y="137"/>
                      </a:lnTo>
                      <a:lnTo>
                        <a:pt x="312" y="133"/>
                      </a:lnTo>
                      <a:lnTo>
                        <a:pt x="336" y="131"/>
                      </a:lnTo>
                      <a:lnTo>
                        <a:pt x="343" y="129"/>
                      </a:lnTo>
                      <a:lnTo>
                        <a:pt x="346" y="127"/>
                      </a:lnTo>
                      <a:lnTo>
                        <a:pt x="346" y="119"/>
                      </a:lnTo>
                      <a:lnTo>
                        <a:pt x="343" y="106"/>
                      </a:lnTo>
                      <a:lnTo>
                        <a:pt x="335" y="90"/>
                      </a:lnTo>
                      <a:lnTo>
                        <a:pt x="324" y="73"/>
                      </a:lnTo>
                      <a:lnTo>
                        <a:pt x="316" y="65"/>
                      </a:lnTo>
                      <a:lnTo>
                        <a:pt x="307" y="58"/>
                      </a:lnTo>
                      <a:lnTo>
                        <a:pt x="287" y="47"/>
                      </a:lnTo>
                      <a:lnTo>
                        <a:pt x="266" y="40"/>
                      </a:lnTo>
                      <a:lnTo>
                        <a:pt x="256" y="39"/>
                      </a:lnTo>
                      <a:lnTo>
                        <a:pt x="245" y="39"/>
                      </a:lnTo>
                      <a:lnTo>
                        <a:pt x="228" y="43"/>
                      </a:lnTo>
                      <a:lnTo>
                        <a:pt x="216" y="49"/>
                      </a:lnTo>
                      <a:lnTo>
                        <a:pt x="206" y="58"/>
                      </a:lnTo>
                      <a:lnTo>
                        <a:pt x="198" y="68"/>
                      </a:lnTo>
                      <a:lnTo>
                        <a:pt x="192" y="75"/>
                      </a:lnTo>
                      <a:lnTo>
                        <a:pt x="189" y="75"/>
                      </a:lnTo>
                      <a:lnTo>
                        <a:pt x="189" y="72"/>
                      </a:lnTo>
                      <a:lnTo>
                        <a:pt x="192" y="67"/>
                      </a:lnTo>
                      <a:lnTo>
                        <a:pt x="198" y="55"/>
                      </a:lnTo>
                      <a:lnTo>
                        <a:pt x="199" y="50"/>
                      </a:lnTo>
                      <a:lnTo>
                        <a:pt x="198" y="48"/>
                      </a:lnTo>
                      <a:lnTo>
                        <a:pt x="196" y="46"/>
                      </a:lnTo>
                      <a:lnTo>
                        <a:pt x="184" y="41"/>
                      </a:lnTo>
                      <a:lnTo>
                        <a:pt x="172" y="40"/>
                      </a:lnTo>
                      <a:lnTo>
                        <a:pt x="163" y="44"/>
                      </a:lnTo>
                      <a:lnTo>
                        <a:pt x="155" y="44"/>
                      </a:lnTo>
                      <a:lnTo>
                        <a:pt x="155" y="40"/>
                      </a:lnTo>
                      <a:lnTo>
                        <a:pt x="158" y="36"/>
                      </a:lnTo>
                      <a:lnTo>
                        <a:pt x="162" y="31"/>
                      </a:lnTo>
                      <a:lnTo>
                        <a:pt x="162" y="28"/>
                      </a:lnTo>
                      <a:lnTo>
                        <a:pt x="157" y="29"/>
                      </a:lnTo>
                      <a:lnTo>
                        <a:pt x="152" y="32"/>
                      </a:lnTo>
                      <a:lnTo>
                        <a:pt x="147" y="34"/>
                      </a:lnTo>
                      <a:lnTo>
                        <a:pt x="142" y="33"/>
                      </a:lnTo>
                      <a:lnTo>
                        <a:pt x="141" y="31"/>
                      </a:lnTo>
                      <a:lnTo>
                        <a:pt x="140" y="28"/>
                      </a:lnTo>
                      <a:lnTo>
                        <a:pt x="142" y="24"/>
                      </a:lnTo>
                      <a:lnTo>
                        <a:pt x="143" y="21"/>
                      </a:lnTo>
                      <a:lnTo>
                        <a:pt x="142" y="18"/>
                      </a:lnTo>
                      <a:lnTo>
                        <a:pt x="138" y="17"/>
                      </a:lnTo>
                      <a:lnTo>
                        <a:pt x="133" y="17"/>
                      </a:lnTo>
                      <a:lnTo>
                        <a:pt x="127" y="17"/>
                      </a:lnTo>
                      <a:lnTo>
                        <a:pt x="122" y="15"/>
                      </a:lnTo>
                      <a:lnTo>
                        <a:pt x="119" y="12"/>
                      </a:lnTo>
                      <a:lnTo>
                        <a:pt x="119" y="8"/>
                      </a:lnTo>
                      <a:lnTo>
                        <a:pt x="118" y="5"/>
                      </a:lnTo>
                      <a:lnTo>
                        <a:pt x="115" y="4"/>
                      </a:lnTo>
                      <a:lnTo>
                        <a:pt x="97" y="6"/>
                      </a:lnTo>
                      <a:lnTo>
                        <a:pt x="72" y="6"/>
                      </a:lnTo>
                      <a:lnTo>
                        <a:pt x="36" y="1"/>
                      </a:lnTo>
                      <a:lnTo>
                        <a:pt x="20" y="0"/>
                      </a:lnTo>
                      <a:lnTo>
                        <a:pt x="15" y="1"/>
                      </a:lnTo>
                      <a:lnTo>
                        <a:pt x="12" y="3"/>
                      </a:lnTo>
                      <a:lnTo>
                        <a:pt x="6" y="19"/>
                      </a:lnTo>
                      <a:lnTo>
                        <a:pt x="0" y="38"/>
                      </a:lnTo>
                      <a:lnTo>
                        <a:pt x="0" y="53"/>
                      </a:lnTo>
                      <a:lnTo>
                        <a:pt x="0" y="6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1" name="Freeform 131"/>
                <p:cNvSpPr/>
                <p:nvPr/>
              </p:nvSpPr>
              <p:spPr bwMode="auto">
                <a:xfrm>
                  <a:off x="1437" y="2420"/>
                  <a:ext cx="87" cy="76"/>
                </a:xfrm>
                <a:custGeom>
                  <a:avLst/>
                  <a:gdLst>
                    <a:gd name="T0" fmla="*/ 5 w 87"/>
                    <a:gd name="T1" fmla="*/ 14 h 76"/>
                    <a:gd name="T2" fmla="*/ 6 w 87"/>
                    <a:gd name="T3" fmla="*/ 13 h 76"/>
                    <a:gd name="T4" fmla="*/ 8 w 87"/>
                    <a:gd name="T5" fmla="*/ 12 h 76"/>
                    <a:gd name="T6" fmla="*/ 14 w 87"/>
                    <a:gd name="T7" fmla="*/ 12 h 76"/>
                    <a:gd name="T8" fmla="*/ 24 w 87"/>
                    <a:gd name="T9" fmla="*/ 14 h 76"/>
                    <a:gd name="T10" fmla="*/ 35 w 87"/>
                    <a:gd name="T11" fmla="*/ 16 h 76"/>
                    <a:gd name="T12" fmla="*/ 40 w 87"/>
                    <a:gd name="T13" fmla="*/ 18 h 76"/>
                    <a:gd name="T14" fmla="*/ 45 w 87"/>
                    <a:gd name="T15" fmla="*/ 20 h 76"/>
                    <a:gd name="T16" fmla="*/ 49 w 87"/>
                    <a:gd name="T17" fmla="*/ 22 h 76"/>
                    <a:gd name="T18" fmla="*/ 53 w 87"/>
                    <a:gd name="T19" fmla="*/ 24 h 76"/>
                    <a:gd name="T20" fmla="*/ 60 w 87"/>
                    <a:gd name="T21" fmla="*/ 29 h 76"/>
                    <a:gd name="T22" fmla="*/ 65 w 87"/>
                    <a:gd name="T23" fmla="*/ 34 h 76"/>
                    <a:gd name="T24" fmla="*/ 69 w 87"/>
                    <a:gd name="T25" fmla="*/ 39 h 76"/>
                    <a:gd name="T26" fmla="*/ 72 w 87"/>
                    <a:gd name="T27" fmla="*/ 44 h 76"/>
                    <a:gd name="T28" fmla="*/ 75 w 87"/>
                    <a:gd name="T29" fmla="*/ 48 h 76"/>
                    <a:gd name="T30" fmla="*/ 79 w 87"/>
                    <a:gd name="T31" fmla="*/ 60 h 76"/>
                    <a:gd name="T32" fmla="*/ 82 w 87"/>
                    <a:gd name="T33" fmla="*/ 67 h 76"/>
                    <a:gd name="T34" fmla="*/ 85 w 87"/>
                    <a:gd name="T35" fmla="*/ 72 h 76"/>
                    <a:gd name="T36" fmla="*/ 87 w 87"/>
                    <a:gd name="T37" fmla="*/ 76 h 76"/>
                    <a:gd name="T38" fmla="*/ 87 w 87"/>
                    <a:gd name="T39" fmla="*/ 75 h 76"/>
                    <a:gd name="T40" fmla="*/ 87 w 87"/>
                    <a:gd name="T41" fmla="*/ 70 h 76"/>
                    <a:gd name="T42" fmla="*/ 84 w 87"/>
                    <a:gd name="T43" fmla="*/ 58 h 76"/>
                    <a:gd name="T44" fmla="*/ 83 w 87"/>
                    <a:gd name="T45" fmla="*/ 54 h 76"/>
                    <a:gd name="T46" fmla="*/ 82 w 87"/>
                    <a:gd name="T47" fmla="*/ 50 h 76"/>
                    <a:gd name="T48" fmla="*/ 79 w 87"/>
                    <a:gd name="T49" fmla="*/ 43 h 76"/>
                    <a:gd name="T50" fmla="*/ 75 w 87"/>
                    <a:gd name="T51" fmla="*/ 36 h 76"/>
                    <a:gd name="T52" fmla="*/ 71 w 87"/>
                    <a:gd name="T53" fmla="*/ 31 h 76"/>
                    <a:gd name="T54" fmla="*/ 66 w 87"/>
                    <a:gd name="T55" fmla="*/ 26 h 76"/>
                    <a:gd name="T56" fmla="*/ 61 w 87"/>
                    <a:gd name="T57" fmla="*/ 21 h 76"/>
                    <a:gd name="T58" fmla="*/ 55 w 87"/>
                    <a:gd name="T59" fmla="*/ 17 h 76"/>
                    <a:gd name="T60" fmla="*/ 49 w 87"/>
                    <a:gd name="T61" fmla="*/ 13 h 76"/>
                    <a:gd name="T62" fmla="*/ 38 w 87"/>
                    <a:gd name="T63" fmla="*/ 8 h 76"/>
                    <a:gd name="T64" fmla="*/ 27 w 87"/>
                    <a:gd name="T65" fmla="*/ 4 h 76"/>
                    <a:gd name="T66" fmla="*/ 17 w 87"/>
                    <a:gd name="T67" fmla="*/ 1 h 76"/>
                    <a:gd name="T68" fmla="*/ 12 w 87"/>
                    <a:gd name="T69" fmla="*/ 1 h 76"/>
                    <a:gd name="T70" fmla="*/ 9 w 87"/>
                    <a:gd name="T71" fmla="*/ 0 h 76"/>
                    <a:gd name="T72" fmla="*/ 6 w 87"/>
                    <a:gd name="T73" fmla="*/ 0 h 76"/>
                    <a:gd name="T74" fmla="*/ 3 w 87"/>
                    <a:gd name="T75" fmla="*/ 1 h 76"/>
                    <a:gd name="T76" fmla="*/ 1 w 87"/>
                    <a:gd name="T77" fmla="*/ 2 h 76"/>
                    <a:gd name="T78" fmla="*/ 0 w 87"/>
                    <a:gd name="T79" fmla="*/ 3 h 76"/>
                    <a:gd name="T80" fmla="*/ 0 w 87"/>
                    <a:gd name="T81" fmla="*/ 4 h 76"/>
                    <a:gd name="T82" fmla="*/ 0 w 87"/>
                    <a:gd name="T83" fmla="*/ 6 h 76"/>
                    <a:gd name="T84" fmla="*/ 2 w 87"/>
                    <a:gd name="T85" fmla="*/ 9 h 76"/>
                    <a:gd name="T86" fmla="*/ 3 w 87"/>
                    <a:gd name="T87" fmla="*/ 11 h 76"/>
                    <a:gd name="T88" fmla="*/ 5 w 87"/>
                    <a:gd name="T89" fmla="*/ 14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 h="76">
                      <a:moveTo>
                        <a:pt x="5" y="14"/>
                      </a:moveTo>
                      <a:lnTo>
                        <a:pt x="6" y="13"/>
                      </a:lnTo>
                      <a:lnTo>
                        <a:pt x="8" y="12"/>
                      </a:lnTo>
                      <a:lnTo>
                        <a:pt x="14" y="12"/>
                      </a:lnTo>
                      <a:lnTo>
                        <a:pt x="24" y="14"/>
                      </a:lnTo>
                      <a:lnTo>
                        <a:pt x="35" y="16"/>
                      </a:lnTo>
                      <a:lnTo>
                        <a:pt x="40" y="18"/>
                      </a:lnTo>
                      <a:lnTo>
                        <a:pt x="45" y="20"/>
                      </a:lnTo>
                      <a:lnTo>
                        <a:pt x="49" y="22"/>
                      </a:lnTo>
                      <a:lnTo>
                        <a:pt x="53" y="24"/>
                      </a:lnTo>
                      <a:lnTo>
                        <a:pt x="60" y="29"/>
                      </a:lnTo>
                      <a:lnTo>
                        <a:pt x="65" y="34"/>
                      </a:lnTo>
                      <a:lnTo>
                        <a:pt x="69" y="39"/>
                      </a:lnTo>
                      <a:lnTo>
                        <a:pt x="72" y="44"/>
                      </a:lnTo>
                      <a:lnTo>
                        <a:pt x="75" y="48"/>
                      </a:lnTo>
                      <a:lnTo>
                        <a:pt x="79" y="60"/>
                      </a:lnTo>
                      <a:lnTo>
                        <a:pt x="82" y="67"/>
                      </a:lnTo>
                      <a:lnTo>
                        <a:pt x="85" y="72"/>
                      </a:lnTo>
                      <a:lnTo>
                        <a:pt x="87" y="76"/>
                      </a:lnTo>
                      <a:lnTo>
                        <a:pt x="87" y="75"/>
                      </a:lnTo>
                      <a:lnTo>
                        <a:pt x="87" y="70"/>
                      </a:lnTo>
                      <a:lnTo>
                        <a:pt x="84" y="58"/>
                      </a:lnTo>
                      <a:lnTo>
                        <a:pt x="83" y="54"/>
                      </a:lnTo>
                      <a:lnTo>
                        <a:pt x="82" y="50"/>
                      </a:lnTo>
                      <a:lnTo>
                        <a:pt x="79" y="43"/>
                      </a:lnTo>
                      <a:lnTo>
                        <a:pt x="75" y="36"/>
                      </a:lnTo>
                      <a:lnTo>
                        <a:pt x="71" y="31"/>
                      </a:lnTo>
                      <a:lnTo>
                        <a:pt x="66" y="26"/>
                      </a:lnTo>
                      <a:lnTo>
                        <a:pt x="61" y="21"/>
                      </a:lnTo>
                      <a:lnTo>
                        <a:pt x="55" y="17"/>
                      </a:lnTo>
                      <a:lnTo>
                        <a:pt x="49" y="13"/>
                      </a:lnTo>
                      <a:lnTo>
                        <a:pt x="38" y="8"/>
                      </a:lnTo>
                      <a:lnTo>
                        <a:pt x="27" y="4"/>
                      </a:lnTo>
                      <a:lnTo>
                        <a:pt x="17" y="1"/>
                      </a:lnTo>
                      <a:lnTo>
                        <a:pt x="12" y="1"/>
                      </a:lnTo>
                      <a:lnTo>
                        <a:pt x="9" y="0"/>
                      </a:lnTo>
                      <a:lnTo>
                        <a:pt x="6" y="0"/>
                      </a:lnTo>
                      <a:lnTo>
                        <a:pt x="3" y="1"/>
                      </a:lnTo>
                      <a:lnTo>
                        <a:pt x="1" y="2"/>
                      </a:lnTo>
                      <a:lnTo>
                        <a:pt x="0" y="3"/>
                      </a:lnTo>
                      <a:lnTo>
                        <a:pt x="0" y="4"/>
                      </a:lnTo>
                      <a:lnTo>
                        <a:pt x="0" y="6"/>
                      </a:lnTo>
                      <a:lnTo>
                        <a:pt x="2" y="9"/>
                      </a:lnTo>
                      <a:lnTo>
                        <a:pt x="3" y="11"/>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2" name="Freeform 132"/>
                <p:cNvSpPr/>
                <p:nvPr/>
              </p:nvSpPr>
              <p:spPr bwMode="auto">
                <a:xfrm>
                  <a:off x="1437" y="2420"/>
                  <a:ext cx="87" cy="76"/>
                </a:xfrm>
                <a:custGeom>
                  <a:avLst/>
                  <a:gdLst>
                    <a:gd name="T0" fmla="*/ 5 w 87"/>
                    <a:gd name="T1" fmla="*/ 13 h 76"/>
                    <a:gd name="T2" fmla="*/ 8 w 87"/>
                    <a:gd name="T3" fmla="*/ 12 h 76"/>
                    <a:gd name="T4" fmla="*/ 24 w 87"/>
                    <a:gd name="T5" fmla="*/ 13 h 76"/>
                    <a:gd name="T6" fmla="*/ 35 w 87"/>
                    <a:gd name="T7" fmla="*/ 16 h 76"/>
                    <a:gd name="T8" fmla="*/ 45 w 87"/>
                    <a:gd name="T9" fmla="*/ 20 h 76"/>
                    <a:gd name="T10" fmla="*/ 59 w 87"/>
                    <a:gd name="T11" fmla="*/ 29 h 76"/>
                    <a:gd name="T12" fmla="*/ 69 w 87"/>
                    <a:gd name="T13" fmla="*/ 39 h 76"/>
                    <a:gd name="T14" fmla="*/ 74 w 87"/>
                    <a:gd name="T15" fmla="*/ 48 h 76"/>
                    <a:gd name="T16" fmla="*/ 85 w 87"/>
                    <a:gd name="T17" fmla="*/ 72 h 76"/>
                    <a:gd name="T18" fmla="*/ 87 w 87"/>
                    <a:gd name="T19" fmla="*/ 76 h 76"/>
                    <a:gd name="T20" fmla="*/ 87 w 87"/>
                    <a:gd name="T21" fmla="*/ 75 h 76"/>
                    <a:gd name="T22" fmla="*/ 84 w 87"/>
                    <a:gd name="T23" fmla="*/ 57 h 76"/>
                    <a:gd name="T24" fmla="*/ 79 w 87"/>
                    <a:gd name="T25" fmla="*/ 43 h 76"/>
                    <a:gd name="T26" fmla="*/ 71 w 87"/>
                    <a:gd name="T27" fmla="*/ 31 h 76"/>
                    <a:gd name="T28" fmla="*/ 61 w 87"/>
                    <a:gd name="T29" fmla="*/ 21 h 76"/>
                    <a:gd name="T30" fmla="*/ 49 w 87"/>
                    <a:gd name="T31" fmla="*/ 13 h 76"/>
                    <a:gd name="T32" fmla="*/ 26 w 87"/>
                    <a:gd name="T33" fmla="*/ 4 h 76"/>
                    <a:gd name="T34" fmla="*/ 8 w 87"/>
                    <a:gd name="T35" fmla="*/ 0 h 76"/>
                    <a:gd name="T36" fmla="*/ 3 w 87"/>
                    <a:gd name="T37" fmla="*/ 0 h 76"/>
                    <a:gd name="T38" fmla="*/ 1 w 87"/>
                    <a:gd name="T39" fmla="*/ 2 h 76"/>
                    <a:gd name="T40" fmla="*/ 0 w 87"/>
                    <a:gd name="T41" fmla="*/ 6 h 76"/>
                    <a:gd name="T42" fmla="*/ 5 w 87"/>
                    <a:gd name="T43" fmla="*/ 13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76">
                      <a:moveTo>
                        <a:pt x="5" y="13"/>
                      </a:moveTo>
                      <a:lnTo>
                        <a:pt x="8" y="12"/>
                      </a:lnTo>
                      <a:lnTo>
                        <a:pt x="24" y="13"/>
                      </a:lnTo>
                      <a:lnTo>
                        <a:pt x="35" y="16"/>
                      </a:lnTo>
                      <a:lnTo>
                        <a:pt x="45" y="20"/>
                      </a:lnTo>
                      <a:lnTo>
                        <a:pt x="59" y="29"/>
                      </a:lnTo>
                      <a:lnTo>
                        <a:pt x="69" y="39"/>
                      </a:lnTo>
                      <a:lnTo>
                        <a:pt x="74" y="48"/>
                      </a:lnTo>
                      <a:lnTo>
                        <a:pt x="85" y="72"/>
                      </a:lnTo>
                      <a:lnTo>
                        <a:pt x="87" y="76"/>
                      </a:lnTo>
                      <a:lnTo>
                        <a:pt x="87" y="75"/>
                      </a:lnTo>
                      <a:lnTo>
                        <a:pt x="84" y="57"/>
                      </a:lnTo>
                      <a:lnTo>
                        <a:pt x="79" y="43"/>
                      </a:lnTo>
                      <a:lnTo>
                        <a:pt x="71" y="31"/>
                      </a:lnTo>
                      <a:lnTo>
                        <a:pt x="61" y="21"/>
                      </a:lnTo>
                      <a:lnTo>
                        <a:pt x="49" y="13"/>
                      </a:lnTo>
                      <a:lnTo>
                        <a:pt x="26" y="4"/>
                      </a:lnTo>
                      <a:lnTo>
                        <a:pt x="8" y="0"/>
                      </a:lnTo>
                      <a:lnTo>
                        <a:pt x="3" y="0"/>
                      </a:lnTo>
                      <a:lnTo>
                        <a:pt x="1" y="2"/>
                      </a:lnTo>
                      <a:lnTo>
                        <a:pt x="0" y="6"/>
                      </a:lnTo>
                      <a:lnTo>
                        <a:pt x="5" y="1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3" name="Freeform 133"/>
                <p:cNvSpPr/>
                <p:nvPr/>
              </p:nvSpPr>
              <p:spPr bwMode="auto">
                <a:xfrm>
                  <a:off x="1449" y="2355"/>
                  <a:ext cx="113" cy="30"/>
                </a:xfrm>
                <a:custGeom>
                  <a:avLst/>
                  <a:gdLst>
                    <a:gd name="T0" fmla="*/ 71 w 113"/>
                    <a:gd name="T1" fmla="*/ 2 h 30"/>
                    <a:gd name="T2" fmla="*/ 78 w 113"/>
                    <a:gd name="T3" fmla="*/ 1 h 30"/>
                    <a:gd name="T4" fmla="*/ 86 w 113"/>
                    <a:gd name="T5" fmla="*/ 0 h 30"/>
                    <a:gd name="T6" fmla="*/ 93 w 113"/>
                    <a:gd name="T7" fmla="*/ 0 h 30"/>
                    <a:gd name="T8" fmla="*/ 99 w 113"/>
                    <a:gd name="T9" fmla="*/ 1 h 30"/>
                    <a:gd name="T10" fmla="*/ 104 w 113"/>
                    <a:gd name="T11" fmla="*/ 2 h 30"/>
                    <a:gd name="T12" fmla="*/ 109 w 113"/>
                    <a:gd name="T13" fmla="*/ 4 h 30"/>
                    <a:gd name="T14" fmla="*/ 110 w 113"/>
                    <a:gd name="T15" fmla="*/ 5 h 30"/>
                    <a:gd name="T16" fmla="*/ 111 w 113"/>
                    <a:gd name="T17" fmla="*/ 7 h 30"/>
                    <a:gd name="T18" fmla="*/ 112 w 113"/>
                    <a:gd name="T19" fmla="*/ 8 h 30"/>
                    <a:gd name="T20" fmla="*/ 112 w 113"/>
                    <a:gd name="T21" fmla="*/ 10 h 30"/>
                    <a:gd name="T22" fmla="*/ 112 w 113"/>
                    <a:gd name="T23" fmla="*/ 14 h 30"/>
                    <a:gd name="T24" fmla="*/ 113 w 113"/>
                    <a:gd name="T25" fmla="*/ 19 h 30"/>
                    <a:gd name="T26" fmla="*/ 113 w 113"/>
                    <a:gd name="T27" fmla="*/ 22 h 30"/>
                    <a:gd name="T28" fmla="*/ 113 w 113"/>
                    <a:gd name="T29" fmla="*/ 26 h 30"/>
                    <a:gd name="T30" fmla="*/ 112 w 113"/>
                    <a:gd name="T31" fmla="*/ 27 h 30"/>
                    <a:gd name="T32" fmla="*/ 111 w 113"/>
                    <a:gd name="T33" fmla="*/ 28 h 30"/>
                    <a:gd name="T34" fmla="*/ 110 w 113"/>
                    <a:gd name="T35" fmla="*/ 29 h 30"/>
                    <a:gd name="T36" fmla="*/ 108 w 113"/>
                    <a:gd name="T37" fmla="*/ 30 h 30"/>
                    <a:gd name="T38" fmla="*/ 102 w 113"/>
                    <a:gd name="T39" fmla="*/ 30 h 30"/>
                    <a:gd name="T40" fmla="*/ 98 w 113"/>
                    <a:gd name="T41" fmla="*/ 30 h 30"/>
                    <a:gd name="T42" fmla="*/ 93 w 113"/>
                    <a:gd name="T43" fmla="*/ 29 h 30"/>
                    <a:gd name="T44" fmla="*/ 65 w 113"/>
                    <a:gd name="T45" fmla="*/ 24 h 30"/>
                    <a:gd name="T46" fmla="*/ 56 w 113"/>
                    <a:gd name="T47" fmla="*/ 23 h 30"/>
                    <a:gd name="T48" fmla="*/ 51 w 113"/>
                    <a:gd name="T49" fmla="*/ 23 h 30"/>
                    <a:gd name="T50" fmla="*/ 46 w 113"/>
                    <a:gd name="T51" fmla="*/ 24 h 30"/>
                    <a:gd name="T52" fmla="*/ 40 w 113"/>
                    <a:gd name="T53" fmla="*/ 24 h 30"/>
                    <a:gd name="T54" fmla="*/ 33 w 113"/>
                    <a:gd name="T55" fmla="*/ 25 h 30"/>
                    <a:gd name="T56" fmla="*/ 18 w 113"/>
                    <a:gd name="T57" fmla="*/ 27 h 30"/>
                    <a:gd name="T58" fmla="*/ 12 w 113"/>
                    <a:gd name="T59" fmla="*/ 28 h 30"/>
                    <a:gd name="T60" fmla="*/ 9 w 113"/>
                    <a:gd name="T61" fmla="*/ 27 h 30"/>
                    <a:gd name="T62" fmla="*/ 6 w 113"/>
                    <a:gd name="T63" fmla="*/ 27 h 30"/>
                    <a:gd name="T64" fmla="*/ 4 w 113"/>
                    <a:gd name="T65" fmla="*/ 26 h 30"/>
                    <a:gd name="T66" fmla="*/ 3 w 113"/>
                    <a:gd name="T67" fmla="*/ 25 h 30"/>
                    <a:gd name="T68" fmla="*/ 2 w 113"/>
                    <a:gd name="T69" fmla="*/ 23 h 30"/>
                    <a:gd name="T70" fmla="*/ 1 w 113"/>
                    <a:gd name="T71" fmla="*/ 21 h 30"/>
                    <a:gd name="T72" fmla="*/ 0 w 113"/>
                    <a:gd name="T73" fmla="*/ 14 h 30"/>
                    <a:gd name="T74" fmla="*/ 1 w 113"/>
                    <a:gd name="T75" fmla="*/ 11 h 30"/>
                    <a:gd name="T76" fmla="*/ 1 w 113"/>
                    <a:gd name="T77" fmla="*/ 8 h 30"/>
                    <a:gd name="T78" fmla="*/ 2 w 113"/>
                    <a:gd name="T79" fmla="*/ 6 h 30"/>
                    <a:gd name="T80" fmla="*/ 4 w 113"/>
                    <a:gd name="T81" fmla="*/ 5 h 30"/>
                    <a:gd name="T82" fmla="*/ 7 w 113"/>
                    <a:gd name="T83" fmla="*/ 4 h 30"/>
                    <a:gd name="T84" fmla="*/ 10 w 113"/>
                    <a:gd name="T85" fmla="*/ 3 h 30"/>
                    <a:gd name="T86" fmla="*/ 21 w 113"/>
                    <a:gd name="T87" fmla="*/ 2 h 30"/>
                    <a:gd name="T88" fmla="*/ 37 w 113"/>
                    <a:gd name="T89" fmla="*/ 3 h 30"/>
                    <a:gd name="T90" fmla="*/ 55 w 113"/>
                    <a:gd name="T91" fmla="*/ 2 h 30"/>
                    <a:gd name="T92" fmla="*/ 64 w 113"/>
                    <a:gd name="T93" fmla="*/ 2 h 30"/>
                    <a:gd name="T94" fmla="*/ 68 w 113"/>
                    <a:gd name="T95" fmla="*/ 2 h 30"/>
                    <a:gd name="T96" fmla="*/ 71 w 113"/>
                    <a:gd name="T97" fmla="*/ 2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 h="30">
                      <a:moveTo>
                        <a:pt x="71" y="2"/>
                      </a:moveTo>
                      <a:lnTo>
                        <a:pt x="78" y="1"/>
                      </a:lnTo>
                      <a:lnTo>
                        <a:pt x="86" y="0"/>
                      </a:lnTo>
                      <a:lnTo>
                        <a:pt x="93" y="0"/>
                      </a:lnTo>
                      <a:lnTo>
                        <a:pt x="99" y="1"/>
                      </a:lnTo>
                      <a:lnTo>
                        <a:pt x="104" y="2"/>
                      </a:lnTo>
                      <a:lnTo>
                        <a:pt x="109" y="4"/>
                      </a:lnTo>
                      <a:lnTo>
                        <a:pt x="110" y="5"/>
                      </a:lnTo>
                      <a:lnTo>
                        <a:pt x="111" y="7"/>
                      </a:lnTo>
                      <a:lnTo>
                        <a:pt x="112" y="8"/>
                      </a:lnTo>
                      <a:lnTo>
                        <a:pt x="112" y="10"/>
                      </a:lnTo>
                      <a:lnTo>
                        <a:pt x="112" y="14"/>
                      </a:lnTo>
                      <a:lnTo>
                        <a:pt x="113" y="19"/>
                      </a:lnTo>
                      <a:lnTo>
                        <a:pt x="113" y="22"/>
                      </a:lnTo>
                      <a:lnTo>
                        <a:pt x="113" y="26"/>
                      </a:lnTo>
                      <a:lnTo>
                        <a:pt x="112" y="27"/>
                      </a:lnTo>
                      <a:lnTo>
                        <a:pt x="111" y="28"/>
                      </a:lnTo>
                      <a:lnTo>
                        <a:pt x="110" y="29"/>
                      </a:lnTo>
                      <a:lnTo>
                        <a:pt x="108" y="30"/>
                      </a:lnTo>
                      <a:lnTo>
                        <a:pt x="102" y="30"/>
                      </a:lnTo>
                      <a:lnTo>
                        <a:pt x="98" y="30"/>
                      </a:lnTo>
                      <a:lnTo>
                        <a:pt x="93" y="29"/>
                      </a:lnTo>
                      <a:lnTo>
                        <a:pt x="65" y="24"/>
                      </a:lnTo>
                      <a:lnTo>
                        <a:pt x="56" y="23"/>
                      </a:lnTo>
                      <a:lnTo>
                        <a:pt x="51" y="23"/>
                      </a:lnTo>
                      <a:lnTo>
                        <a:pt x="46" y="24"/>
                      </a:lnTo>
                      <a:lnTo>
                        <a:pt x="40" y="24"/>
                      </a:lnTo>
                      <a:lnTo>
                        <a:pt x="33" y="25"/>
                      </a:lnTo>
                      <a:lnTo>
                        <a:pt x="18" y="27"/>
                      </a:lnTo>
                      <a:lnTo>
                        <a:pt x="12" y="28"/>
                      </a:lnTo>
                      <a:lnTo>
                        <a:pt x="9" y="27"/>
                      </a:lnTo>
                      <a:lnTo>
                        <a:pt x="6" y="27"/>
                      </a:lnTo>
                      <a:lnTo>
                        <a:pt x="4" y="26"/>
                      </a:lnTo>
                      <a:lnTo>
                        <a:pt x="3" y="25"/>
                      </a:lnTo>
                      <a:lnTo>
                        <a:pt x="2" y="23"/>
                      </a:lnTo>
                      <a:lnTo>
                        <a:pt x="1" y="21"/>
                      </a:lnTo>
                      <a:lnTo>
                        <a:pt x="0" y="14"/>
                      </a:lnTo>
                      <a:lnTo>
                        <a:pt x="1" y="11"/>
                      </a:lnTo>
                      <a:lnTo>
                        <a:pt x="1" y="8"/>
                      </a:lnTo>
                      <a:lnTo>
                        <a:pt x="2" y="6"/>
                      </a:lnTo>
                      <a:lnTo>
                        <a:pt x="4" y="5"/>
                      </a:lnTo>
                      <a:lnTo>
                        <a:pt x="7" y="4"/>
                      </a:lnTo>
                      <a:lnTo>
                        <a:pt x="10" y="3"/>
                      </a:lnTo>
                      <a:lnTo>
                        <a:pt x="21" y="2"/>
                      </a:lnTo>
                      <a:lnTo>
                        <a:pt x="37" y="3"/>
                      </a:lnTo>
                      <a:lnTo>
                        <a:pt x="55" y="2"/>
                      </a:lnTo>
                      <a:lnTo>
                        <a:pt x="64" y="2"/>
                      </a:lnTo>
                      <a:lnTo>
                        <a:pt x="68" y="2"/>
                      </a:lnTo>
                      <a:lnTo>
                        <a:pt x="7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4" name="Freeform 134"/>
                <p:cNvSpPr/>
                <p:nvPr/>
              </p:nvSpPr>
              <p:spPr bwMode="auto">
                <a:xfrm>
                  <a:off x="1450" y="2355"/>
                  <a:ext cx="112" cy="30"/>
                </a:xfrm>
                <a:custGeom>
                  <a:avLst/>
                  <a:gdLst>
                    <a:gd name="T0" fmla="*/ 70 w 112"/>
                    <a:gd name="T1" fmla="*/ 1 h 30"/>
                    <a:gd name="T2" fmla="*/ 85 w 112"/>
                    <a:gd name="T3" fmla="*/ 0 h 30"/>
                    <a:gd name="T4" fmla="*/ 98 w 112"/>
                    <a:gd name="T5" fmla="*/ 1 h 30"/>
                    <a:gd name="T6" fmla="*/ 107 w 112"/>
                    <a:gd name="T7" fmla="*/ 4 h 30"/>
                    <a:gd name="T8" fmla="*/ 110 w 112"/>
                    <a:gd name="T9" fmla="*/ 7 h 30"/>
                    <a:gd name="T10" fmla="*/ 111 w 112"/>
                    <a:gd name="T11" fmla="*/ 10 h 30"/>
                    <a:gd name="T12" fmla="*/ 111 w 112"/>
                    <a:gd name="T13" fmla="*/ 18 h 30"/>
                    <a:gd name="T14" fmla="*/ 112 w 112"/>
                    <a:gd name="T15" fmla="*/ 25 h 30"/>
                    <a:gd name="T16" fmla="*/ 107 w 112"/>
                    <a:gd name="T17" fmla="*/ 30 h 30"/>
                    <a:gd name="T18" fmla="*/ 92 w 112"/>
                    <a:gd name="T19" fmla="*/ 29 h 30"/>
                    <a:gd name="T20" fmla="*/ 64 w 112"/>
                    <a:gd name="T21" fmla="*/ 24 h 30"/>
                    <a:gd name="T22" fmla="*/ 45 w 112"/>
                    <a:gd name="T23" fmla="*/ 23 h 30"/>
                    <a:gd name="T24" fmla="*/ 17 w 112"/>
                    <a:gd name="T25" fmla="*/ 27 h 30"/>
                    <a:gd name="T26" fmla="*/ 5 w 112"/>
                    <a:gd name="T27" fmla="*/ 27 h 30"/>
                    <a:gd name="T28" fmla="*/ 2 w 112"/>
                    <a:gd name="T29" fmla="*/ 25 h 30"/>
                    <a:gd name="T30" fmla="*/ 0 w 112"/>
                    <a:gd name="T31" fmla="*/ 21 h 30"/>
                    <a:gd name="T32" fmla="*/ 0 w 112"/>
                    <a:gd name="T33" fmla="*/ 8 h 30"/>
                    <a:gd name="T34" fmla="*/ 3 w 112"/>
                    <a:gd name="T35" fmla="*/ 4 h 30"/>
                    <a:gd name="T36" fmla="*/ 9 w 112"/>
                    <a:gd name="T37" fmla="*/ 3 h 30"/>
                    <a:gd name="T38" fmla="*/ 36 w 112"/>
                    <a:gd name="T39" fmla="*/ 2 h 30"/>
                    <a:gd name="T40" fmla="*/ 70 w 112"/>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30">
                      <a:moveTo>
                        <a:pt x="70" y="1"/>
                      </a:moveTo>
                      <a:lnTo>
                        <a:pt x="85" y="0"/>
                      </a:lnTo>
                      <a:lnTo>
                        <a:pt x="98" y="1"/>
                      </a:lnTo>
                      <a:lnTo>
                        <a:pt x="107" y="4"/>
                      </a:lnTo>
                      <a:lnTo>
                        <a:pt x="110" y="7"/>
                      </a:lnTo>
                      <a:lnTo>
                        <a:pt x="111" y="10"/>
                      </a:lnTo>
                      <a:lnTo>
                        <a:pt x="111" y="18"/>
                      </a:lnTo>
                      <a:lnTo>
                        <a:pt x="112" y="25"/>
                      </a:lnTo>
                      <a:lnTo>
                        <a:pt x="107" y="30"/>
                      </a:lnTo>
                      <a:lnTo>
                        <a:pt x="92" y="29"/>
                      </a:lnTo>
                      <a:lnTo>
                        <a:pt x="64" y="24"/>
                      </a:lnTo>
                      <a:lnTo>
                        <a:pt x="45" y="23"/>
                      </a:lnTo>
                      <a:lnTo>
                        <a:pt x="17" y="27"/>
                      </a:lnTo>
                      <a:lnTo>
                        <a:pt x="5" y="27"/>
                      </a:lnTo>
                      <a:lnTo>
                        <a:pt x="2" y="25"/>
                      </a:lnTo>
                      <a:lnTo>
                        <a:pt x="0" y="21"/>
                      </a:lnTo>
                      <a:lnTo>
                        <a:pt x="0" y="8"/>
                      </a:lnTo>
                      <a:lnTo>
                        <a:pt x="3" y="4"/>
                      </a:lnTo>
                      <a:lnTo>
                        <a:pt x="9" y="3"/>
                      </a:lnTo>
                      <a:lnTo>
                        <a:pt x="36" y="2"/>
                      </a:lnTo>
                      <a:lnTo>
                        <a:pt x="70"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5" name="Freeform 135"/>
                <p:cNvSpPr/>
                <p:nvPr/>
              </p:nvSpPr>
              <p:spPr bwMode="auto">
                <a:xfrm>
                  <a:off x="1477" y="2046"/>
                  <a:ext cx="51" cy="15"/>
                </a:xfrm>
                <a:custGeom>
                  <a:avLst/>
                  <a:gdLst>
                    <a:gd name="T0" fmla="*/ 51 w 51"/>
                    <a:gd name="T1" fmla="*/ 3 h 15"/>
                    <a:gd name="T2" fmla="*/ 51 w 51"/>
                    <a:gd name="T3" fmla="*/ 5 h 15"/>
                    <a:gd name="T4" fmla="*/ 50 w 51"/>
                    <a:gd name="T5" fmla="*/ 8 h 15"/>
                    <a:gd name="T6" fmla="*/ 48 w 51"/>
                    <a:gd name="T7" fmla="*/ 9 h 15"/>
                    <a:gd name="T8" fmla="*/ 46 w 51"/>
                    <a:gd name="T9" fmla="*/ 10 h 15"/>
                    <a:gd name="T10" fmla="*/ 39 w 51"/>
                    <a:gd name="T11" fmla="*/ 12 h 15"/>
                    <a:gd name="T12" fmla="*/ 28 w 51"/>
                    <a:gd name="T13" fmla="*/ 14 h 15"/>
                    <a:gd name="T14" fmla="*/ 22 w 51"/>
                    <a:gd name="T15" fmla="*/ 15 h 15"/>
                    <a:gd name="T16" fmla="*/ 16 w 51"/>
                    <a:gd name="T17" fmla="*/ 15 h 15"/>
                    <a:gd name="T18" fmla="*/ 11 w 51"/>
                    <a:gd name="T19" fmla="*/ 15 h 15"/>
                    <a:gd name="T20" fmla="*/ 7 w 51"/>
                    <a:gd name="T21" fmla="*/ 15 h 15"/>
                    <a:gd name="T22" fmla="*/ 3 w 51"/>
                    <a:gd name="T23" fmla="*/ 14 h 15"/>
                    <a:gd name="T24" fmla="*/ 1 w 51"/>
                    <a:gd name="T25" fmla="*/ 13 h 15"/>
                    <a:gd name="T26" fmla="*/ 0 w 51"/>
                    <a:gd name="T27" fmla="*/ 11 h 15"/>
                    <a:gd name="T28" fmla="*/ 0 w 51"/>
                    <a:gd name="T29" fmla="*/ 10 h 15"/>
                    <a:gd name="T30" fmla="*/ 1 w 51"/>
                    <a:gd name="T31" fmla="*/ 8 h 15"/>
                    <a:gd name="T32" fmla="*/ 3 w 51"/>
                    <a:gd name="T33" fmla="*/ 7 h 15"/>
                    <a:gd name="T34" fmla="*/ 4 w 51"/>
                    <a:gd name="T35" fmla="*/ 8 h 15"/>
                    <a:gd name="T36" fmla="*/ 7 w 51"/>
                    <a:gd name="T37" fmla="*/ 8 h 15"/>
                    <a:gd name="T38" fmla="*/ 10 w 51"/>
                    <a:gd name="T39" fmla="*/ 8 h 15"/>
                    <a:gd name="T40" fmla="*/ 13 w 51"/>
                    <a:gd name="T41" fmla="*/ 9 h 15"/>
                    <a:gd name="T42" fmla="*/ 17 w 51"/>
                    <a:gd name="T43" fmla="*/ 8 h 15"/>
                    <a:gd name="T44" fmla="*/ 22 w 51"/>
                    <a:gd name="T45" fmla="*/ 7 h 15"/>
                    <a:gd name="T46" fmla="*/ 42 w 51"/>
                    <a:gd name="T47" fmla="*/ 1 h 15"/>
                    <a:gd name="T48" fmla="*/ 46 w 51"/>
                    <a:gd name="T49" fmla="*/ 0 h 15"/>
                    <a:gd name="T50" fmla="*/ 48 w 51"/>
                    <a:gd name="T51" fmla="*/ 0 h 15"/>
                    <a:gd name="T52" fmla="*/ 50 w 51"/>
                    <a:gd name="T53" fmla="*/ 0 h 15"/>
                    <a:gd name="T54" fmla="*/ 50 w 51"/>
                    <a:gd name="T55" fmla="*/ 1 h 15"/>
                    <a:gd name="T56" fmla="*/ 51 w 51"/>
                    <a:gd name="T57" fmla="*/ 2 h 15"/>
                    <a:gd name="T58" fmla="*/ 51 w 51"/>
                    <a:gd name="T59" fmla="*/ 3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15">
                      <a:moveTo>
                        <a:pt x="51" y="3"/>
                      </a:moveTo>
                      <a:lnTo>
                        <a:pt x="51" y="5"/>
                      </a:lnTo>
                      <a:lnTo>
                        <a:pt x="50" y="8"/>
                      </a:lnTo>
                      <a:lnTo>
                        <a:pt x="48" y="9"/>
                      </a:lnTo>
                      <a:lnTo>
                        <a:pt x="46" y="10"/>
                      </a:lnTo>
                      <a:lnTo>
                        <a:pt x="39" y="12"/>
                      </a:lnTo>
                      <a:lnTo>
                        <a:pt x="28" y="14"/>
                      </a:lnTo>
                      <a:lnTo>
                        <a:pt x="22" y="15"/>
                      </a:lnTo>
                      <a:lnTo>
                        <a:pt x="16" y="15"/>
                      </a:lnTo>
                      <a:lnTo>
                        <a:pt x="11" y="15"/>
                      </a:lnTo>
                      <a:lnTo>
                        <a:pt x="7" y="15"/>
                      </a:lnTo>
                      <a:lnTo>
                        <a:pt x="3" y="14"/>
                      </a:lnTo>
                      <a:lnTo>
                        <a:pt x="1" y="13"/>
                      </a:lnTo>
                      <a:lnTo>
                        <a:pt x="0" y="11"/>
                      </a:lnTo>
                      <a:lnTo>
                        <a:pt x="0" y="10"/>
                      </a:lnTo>
                      <a:lnTo>
                        <a:pt x="1" y="8"/>
                      </a:lnTo>
                      <a:lnTo>
                        <a:pt x="3" y="7"/>
                      </a:lnTo>
                      <a:lnTo>
                        <a:pt x="4" y="8"/>
                      </a:lnTo>
                      <a:lnTo>
                        <a:pt x="7" y="8"/>
                      </a:lnTo>
                      <a:lnTo>
                        <a:pt x="10" y="8"/>
                      </a:lnTo>
                      <a:lnTo>
                        <a:pt x="13" y="9"/>
                      </a:lnTo>
                      <a:lnTo>
                        <a:pt x="17" y="8"/>
                      </a:lnTo>
                      <a:lnTo>
                        <a:pt x="22" y="7"/>
                      </a:lnTo>
                      <a:lnTo>
                        <a:pt x="42" y="1"/>
                      </a:lnTo>
                      <a:lnTo>
                        <a:pt x="46" y="0"/>
                      </a:lnTo>
                      <a:lnTo>
                        <a:pt x="48" y="0"/>
                      </a:lnTo>
                      <a:lnTo>
                        <a:pt x="50" y="0"/>
                      </a:lnTo>
                      <a:lnTo>
                        <a:pt x="50" y="1"/>
                      </a:lnTo>
                      <a:lnTo>
                        <a:pt x="51" y="2"/>
                      </a:lnTo>
                      <a:lnTo>
                        <a:pt x="5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6" name="Freeform 136"/>
                <p:cNvSpPr/>
                <p:nvPr/>
              </p:nvSpPr>
              <p:spPr bwMode="auto">
                <a:xfrm>
                  <a:off x="1477" y="2046"/>
                  <a:ext cx="51" cy="15"/>
                </a:xfrm>
                <a:custGeom>
                  <a:avLst/>
                  <a:gdLst>
                    <a:gd name="T0" fmla="*/ 51 w 51"/>
                    <a:gd name="T1" fmla="*/ 3 h 15"/>
                    <a:gd name="T2" fmla="*/ 50 w 51"/>
                    <a:gd name="T3" fmla="*/ 7 h 15"/>
                    <a:gd name="T4" fmla="*/ 46 w 51"/>
                    <a:gd name="T5" fmla="*/ 10 h 15"/>
                    <a:gd name="T6" fmla="*/ 28 w 51"/>
                    <a:gd name="T7" fmla="*/ 14 h 15"/>
                    <a:gd name="T8" fmla="*/ 7 w 51"/>
                    <a:gd name="T9" fmla="*/ 15 h 15"/>
                    <a:gd name="T10" fmla="*/ 1 w 51"/>
                    <a:gd name="T11" fmla="*/ 13 h 15"/>
                    <a:gd name="T12" fmla="*/ 0 w 51"/>
                    <a:gd name="T13" fmla="*/ 9 h 15"/>
                    <a:gd name="T14" fmla="*/ 2 w 51"/>
                    <a:gd name="T15" fmla="*/ 7 h 15"/>
                    <a:gd name="T16" fmla="*/ 7 w 51"/>
                    <a:gd name="T17" fmla="*/ 8 h 15"/>
                    <a:gd name="T18" fmla="*/ 13 w 51"/>
                    <a:gd name="T19" fmla="*/ 9 h 15"/>
                    <a:gd name="T20" fmla="*/ 22 w 51"/>
                    <a:gd name="T21" fmla="*/ 7 h 15"/>
                    <a:gd name="T22" fmla="*/ 42 w 51"/>
                    <a:gd name="T23" fmla="*/ 1 h 15"/>
                    <a:gd name="T24" fmla="*/ 48 w 51"/>
                    <a:gd name="T25" fmla="*/ 0 h 15"/>
                    <a:gd name="T26" fmla="*/ 50 w 51"/>
                    <a:gd name="T27" fmla="*/ 1 h 15"/>
                    <a:gd name="T28" fmla="*/ 51 w 51"/>
                    <a:gd name="T29" fmla="*/ 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1" h="15">
                      <a:moveTo>
                        <a:pt x="51" y="3"/>
                      </a:moveTo>
                      <a:lnTo>
                        <a:pt x="50" y="7"/>
                      </a:lnTo>
                      <a:lnTo>
                        <a:pt x="46" y="10"/>
                      </a:lnTo>
                      <a:lnTo>
                        <a:pt x="28" y="14"/>
                      </a:lnTo>
                      <a:lnTo>
                        <a:pt x="7" y="15"/>
                      </a:lnTo>
                      <a:lnTo>
                        <a:pt x="1" y="13"/>
                      </a:lnTo>
                      <a:lnTo>
                        <a:pt x="0" y="9"/>
                      </a:lnTo>
                      <a:lnTo>
                        <a:pt x="2" y="7"/>
                      </a:lnTo>
                      <a:lnTo>
                        <a:pt x="7" y="8"/>
                      </a:lnTo>
                      <a:lnTo>
                        <a:pt x="13" y="9"/>
                      </a:lnTo>
                      <a:lnTo>
                        <a:pt x="22" y="7"/>
                      </a:lnTo>
                      <a:lnTo>
                        <a:pt x="42" y="1"/>
                      </a:lnTo>
                      <a:lnTo>
                        <a:pt x="48" y="0"/>
                      </a:lnTo>
                      <a:lnTo>
                        <a:pt x="50" y="1"/>
                      </a:lnTo>
                      <a:lnTo>
                        <a:pt x="51"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7" name="Freeform 137"/>
                <p:cNvSpPr/>
                <p:nvPr/>
              </p:nvSpPr>
              <p:spPr bwMode="auto">
                <a:xfrm>
                  <a:off x="1477" y="1740"/>
                  <a:ext cx="293" cy="611"/>
                </a:xfrm>
                <a:custGeom>
                  <a:avLst/>
                  <a:gdLst>
                    <a:gd name="T0" fmla="*/ 68 w 293"/>
                    <a:gd name="T1" fmla="*/ 584 h 611"/>
                    <a:gd name="T2" fmla="*/ 63 w 293"/>
                    <a:gd name="T3" fmla="*/ 559 h 611"/>
                    <a:gd name="T4" fmla="*/ 63 w 293"/>
                    <a:gd name="T5" fmla="*/ 543 h 611"/>
                    <a:gd name="T6" fmla="*/ 62 w 293"/>
                    <a:gd name="T7" fmla="*/ 524 h 611"/>
                    <a:gd name="T8" fmla="*/ 61 w 293"/>
                    <a:gd name="T9" fmla="*/ 521 h 611"/>
                    <a:gd name="T10" fmla="*/ 42 w 293"/>
                    <a:gd name="T11" fmla="*/ 532 h 611"/>
                    <a:gd name="T12" fmla="*/ 18 w 293"/>
                    <a:gd name="T13" fmla="*/ 535 h 611"/>
                    <a:gd name="T14" fmla="*/ 2 w 293"/>
                    <a:gd name="T15" fmla="*/ 531 h 611"/>
                    <a:gd name="T16" fmla="*/ 2 w 293"/>
                    <a:gd name="T17" fmla="*/ 528 h 611"/>
                    <a:gd name="T18" fmla="*/ 25 w 293"/>
                    <a:gd name="T19" fmla="*/ 527 h 611"/>
                    <a:gd name="T20" fmla="*/ 51 w 293"/>
                    <a:gd name="T21" fmla="*/ 518 h 611"/>
                    <a:gd name="T22" fmla="*/ 62 w 293"/>
                    <a:gd name="T23" fmla="*/ 503 h 611"/>
                    <a:gd name="T24" fmla="*/ 72 w 293"/>
                    <a:gd name="T25" fmla="*/ 491 h 611"/>
                    <a:gd name="T26" fmla="*/ 77 w 293"/>
                    <a:gd name="T27" fmla="*/ 477 h 611"/>
                    <a:gd name="T28" fmla="*/ 73 w 293"/>
                    <a:gd name="T29" fmla="*/ 463 h 611"/>
                    <a:gd name="T30" fmla="*/ 72 w 293"/>
                    <a:gd name="T31" fmla="*/ 437 h 611"/>
                    <a:gd name="T32" fmla="*/ 76 w 293"/>
                    <a:gd name="T33" fmla="*/ 388 h 611"/>
                    <a:gd name="T34" fmla="*/ 80 w 293"/>
                    <a:gd name="T35" fmla="*/ 335 h 611"/>
                    <a:gd name="T36" fmla="*/ 87 w 293"/>
                    <a:gd name="T37" fmla="*/ 308 h 611"/>
                    <a:gd name="T38" fmla="*/ 83 w 293"/>
                    <a:gd name="T39" fmla="*/ 305 h 611"/>
                    <a:gd name="T40" fmla="*/ 77 w 293"/>
                    <a:gd name="T41" fmla="*/ 303 h 611"/>
                    <a:gd name="T42" fmla="*/ 82 w 293"/>
                    <a:gd name="T43" fmla="*/ 300 h 611"/>
                    <a:gd name="T44" fmla="*/ 129 w 293"/>
                    <a:gd name="T45" fmla="*/ 293 h 611"/>
                    <a:gd name="T46" fmla="*/ 166 w 293"/>
                    <a:gd name="T47" fmla="*/ 283 h 611"/>
                    <a:gd name="T48" fmla="*/ 198 w 293"/>
                    <a:gd name="T49" fmla="*/ 268 h 611"/>
                    <a:gd name="T50" fmla="*/ 231 w 293"/>
                    <a:gd name="T51" fmla="*/ 244 h 611"/>
                    <a:gd name="T52" fmla="*/ 251 w 293"/>
                    <a:gd name="T53" fmla="*/ 220 h 611"/>
                    <a:gd name="T54" fmla="*/ 271 w 293"/>
                    <a:gd name="T55" fmla="*/ 180 h 611"/>
                    <a:gd name="T56" fmla="*/ 280 w 293"/>
                    <a:gd name="T57" fmla="*/ 131 h 611"/>
                    <a:gd name="T58" fmla="*/ 280 w 293"/>
                    <a:gd name="T59" fmla="*/ 48 h 611"/>
                    <a:gd name="T60" fmla="*/ 277 w 293"/>
                    <a:gd name="T61" fmla="*/ 2 h 611"/>
                    <a:gd name="T62" fmla="*/ 292 w 293"/>
                    <a:gd name="T63" fmla="*/ 47 h 611"/>
                    <a:gd name="T64" fmla="*/ 292 w 293"/>
                    <a:gd name="T65" fmla="*/ 127 h 611"/>
                    <a:gd name="T66" fmla="*/ 283 w 293"/>
                    <a:gd name="T67" fmla="*/ 182 h 611"/>
                    <a:gd name="T68" fmla="*/ 269 w 293"/>
                    <a:gd name="T69" fmla="*/ 212 h 611"/>
                    <a:gd name="T70" fmla="*/ 238 w 293"/>
                    <a:gd name="T71" fmla="*/ 251 h 611"/>
                    <a:gd name="T72" fmla="*/ 211 w 293"/>
                    <a:gd name="T73" fmla="*/ 273 h 611"/>
                    <a:gd name="T74" fmla="*/ 172 w 293"/>
                    <a:gd name="T75" fmla="*/ 294 h 611"/>
                    <a:gd name="T76" fmla="*/ 134 w 293"/>
                    <a:gd name="T77" fmla="*/ 304 h 611"/>
                    <a:gd name="T78" fmla="*/ 113 w 293"/>
                    <a:gd name="T79" fmla="*/ 309 h 611"/>
                    <a:gd name="T80" fmla="*/ 98 w 293"/>
                    <a:gd name="T81" fmla="*/ 320 h 611"/>
                    <a:gd name="T82" fmla="*/ 90 w 293"/>
                    <a:gd name="T83" fmla="*/ 341 h 611"/>
                    <a:gd name="T84" fmla="*/ 84 w 293"/>
                    <a:gd name="T85" fmla="*/ 412 h 611"/>
                    <a:gd name="T86" fmla="*/ 84 w 293"/>
                    <a:gd name="T87" fmla="*/ 473 h 611"/>
                    <a:gd name="T88" fmla="*/ 85 w 293"/>
                    <a:gd name="T89" fmla="*/ 491 h 611"/>
                    <a:gd name="T90" fmla="*/ 77 w 293"/>
                    <a:gd name="T91" fmla="*/ 509 h 611"/>
                    <a:gd name="T92" fmla="*/ 76 w 293"/>
                    <a:gd name="T93" fmla="*/ 529 h 611"/>
                    <a:gd name="T94" fmla="*/ 76 w 293"/>
                    <a:gd name="T95" fmla="*/ 580 h 611"/>
                    <a:gd name="T96" fmla="*/ 78 w 293"/>
                    <a:gd name="T97" fmla="*/ 600 h 6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3" h="611">
                      <a:moveTo>
                        <a:pt x="68" y="606"/>
                      </a:moveTo>
                      <a:lnTo>
                        <a:pt x="68" y="599"/>
                      </a:lnTo>
                      <a:lnTo>
                        <a:pt x="68" y="587"/>
                      </a:lnTo>
                      <a:lnTo>
                        <a:pt x="68" y="584"/>
                      </a:lnTo>
                      <a:lnTo>
                        <a:pt x="67" y="580"/>
                      </a:lnTo>
                      <a:lnTo>
                        <a:pt x="65" y="572"/>
                      </a:lnTo>
                      <a:lnTo>
                        <a:pt x="63" y="563"/>
                      </a:lnTo>
                      <a:lnTo>
                        <a:pt x="63" y="559"/>
                      </a:lnTo>
                      <a:lnTo>
                        <a:pt x="63" y="555"/>
                      </a:lnTo>
                      <a:lnTo>
                        <a:pt x="64" y="551"/>
                      </a:lnTo>
                      <a:lnTo>
                        <a:pt x="63" y="547"/>
                      </a:lnTo>
                      <a:lnTo>
                        <a:pt x="63" y="543"/>
                      </a:lnTo>
                      <a:lnTo>
                        <a:pt x="62" y="539"/>
                      </a:lnTo>
                      <a:lnTo>
                        <a:pt x="61" y="531"/>
                      </a:lnTo>
                      <a:lnTo>
                        <a:pt x="61" y="528"/>
                      </a:lnTo>
                      <a:lnTo>
                        <a:pt x="62" y="524"/>
                      </a:lnTo>
                      <a:lnTo>
                        <a:pt x="63" y="522"/>
                      </a:lnTo>
                      <a:lnTo>
                        <a:pt x="63" y="520"/>
                      </a:lnTo>
                      <a:lnTo>
                        <a:pt x="62" y="520"/>
                      </a:lnTo>
                      <a:lnTo>
                        <a:pt x="61" y="521"/>
                      </a:lnTo>
                      <a:lnTo>
                        <a:pt x="58" y="524"/>
                      </a:lnTo>
                      <a:lnTo>
                        <a:pt x="52" y="528"/>
                      </a:lnTo>
                      <a:lnTo>
                        <a:pt x="46" y="531"/>
                      </a:lnTo>
                      <a:lnTo>
                        <a:pt x="42" y="532"/>
                      </a:lnTo>
                      <a:lnTo>
                        <a:pt x="38" y="533"/>
                      </a:lnTo>
                      <a:lnTo>
                        <a:pt x="33" y="534"/>
                      </a:lnTo>
                      <a:lnTo>
                        <a:pt x="29" y="535"/>
                      </a:lnTo>
                      <a:lnTo>
                        <a:pt x="18" y="535"/>
                      </a:lnTo>
                      <a:lnTo>
                        <a:pt x="12" y="535"/>
                      </a:lnTo>
                      <a:lnTo>
                        <a:pt x="8" y="534"/>
                      </a:lnTo>
                      <a:lnTo>
                        <a:pt x="4" y="533"/>
                      </a:lnTo>
                      <a:lnTo>
                        <a:pt x="2" y="531"/>
                      </a:lnTo>
                      <a:lnTo>
                        <a:pt x="0" y="530"/>
                      </a:lnTo>
                      <a:lnTo>
                        <a:pt x="0" y="529"/>
                      </a:lnTo>
                      <a:lnTo>
                        <a:pt x="1" y="529"/>
                      </a:lnTo>
                      <a:lnTo>
                        <a:pt x="2" y="528"/>
                      </a:lnTo>
                      <a:lnTo>
                        <a:pt x="6" y="529"/>
                      </a:lnTo>
                      <a:lnTo>
                        <a:pt x="11" y="529"/>
                      </a:lnTo>
                      <a:lnTo>
                        <a:pt x="18" y="528"/>
                      </a:lnTo>
                      <a:lnTo>
                        <a:pt x="25" y="527"/>
                      </a:lnTo>
                      <a:lnTo>
                        <a:pt x="32" y="525"/>
                      </a:lnTo>
                      <a:lnTo>
                        <a:pt x="39" y="523"/>
                      </a:lnTo>
                      <a:lnTo>
                        <a:pt x="45" y="521"/>
                      </a:lnTo>
                      <a:lnTo>
                        <a:pt x="51" y="518"/>
                      </a:lnTo>
                      <a:lnTo>
                        <a:pt x="53" y="516"/>
                      </a:lnTo>
                      <a:lnTo>
                        <a:pt x="54" y="514"/>
                      </a:lnTo>
                      <a:lnTo>
                        <a:pt x="59" y="508"/>
                      </a:lnTo>
                      <a:lnTo>
                        <a:pt x="62" y="503"/>
                      </a:lnTo>
                      <a:lnTo>
                        <a:pt x="65" y="498"/>
                      </a:lnTo>
                      <a:lnTo>
                        <a:pt x="68" y="495"/>
                      </a:lnTo>
                      <a:lnTo>
                        <a:pt x="71" y="493"/>
                      </a:lnTo>
                      <a:lnTo>
                        <a:pt x="72" y="491"/>
                      </a:lnTo>
                      <a:lnTo>
                        <a:pt x="75" y="487"/>
                      </a:lnTo>
                      <a:lnTo>
                        <a:pt x="77" y="483"/>
                      </a:lnTo>
                      <a:lnTo>
                        <a:pt x="77" y="480"/>
                      </a:lnTo>
                      <a:lnTo>
                        <a:pt x="77" y="477"/>
                      </a:lnTo>
                      <a:lnTo>
                        <a:pt x="77" y="474"/>
                      </a:lnTo>
                      <a:lnTo>
                        <a:pt x="76" y="471"/>
                      </a:lnTo>
                      <a:lnTo>
                        <a:pt x="74" y="467"/>
                      </a:lnTo>
                      <a:lnTo>
                        <a:pt x="73" y="463"/>
                      </a:lnTo>
                      <a:lnTo>
                        <a:pt x="72" y="458"/>
                      </a:lnTo>
                      <a:lnTo>
                        <a:pt x="71" y="452"/>
                      </a:lnTo>
                      <a:lnTo>
                        <a:pt x="71" y="446"/>
                      </a:lnTo>
                      <a:lnTo>
                        <a:pt x="72" y="437"/>
                      </a:lnTo>
                      <a:lnTo>
                        <a:pt x="73" y="429"/>
                      </a:lnTo>
                      <a:lnTo>
                        <a:pt x="75" y="421"/>
                      </a:lnTo>
                      <a:lnTo>
                        <a:pt x="76" y="404"/>
                      </a:lnTo>
                      <a:lnTo>
                        <a:pt x="76" y="388"/>
                      </a:lnTo>
                      <a:lnTo>
                        <a:pt x="76" y="370"/>
                      </a:lnTo>
                      <a:lnTo>
                        <a:pt x="77" y="361"/>
                      </a:lnTo>
                      <a:lnTo>
                        <a:pt x="77" y="352"/>
                      </a:lnTo>
                      <a:lnTo>
                        <a:pt x="80" y="335"/>
                      </a:lnTo>
                      <a:lnTo>
                        <a:pt x="83" y="322"/>
                      </a:lnTo>
                      <a:lnTo>
                        <a:pt x="85" y="314"/>
                      </a:lnTo>
                      <a:lnTo>
                        <a:pt x="87" y="310"/>
                      </a:lnTo>
                      <a:lnTo>
                        <a:pt x="87" y="308"/>
                      </a:lnTo>
                      <a:lnTo>
                        <a:pt x="87" y="307"/>
                      </a:lnTo>
                      <a:lnTo>
                        <a:pt x="86" y="306"/>
                      </a:lnTo>
                      <a:lnTo>
                        <a:pt x="85" y="306"/>
                      </a:lnTo>
                      <a:lnTo>
                        <a:pt x="83" y="305"/>
                      </a:lnTo>
                      <a:lnTo>
                        <a:pt x="81" y="305"/>
                      </a:lnTo>
                      <a:lnTo>
                        <a:pt x="79" y="305"/>
                      </a:lnTo>
                      <a:lnTo>
                        <a:pt x="77" y="304"/>
                      </a:lnTo>
                      <a:lnTo>
                        <a:pt x="77" y="303"/>
                      </a:lnTo>
                      <a:lnTo>
                        <a:pt x="77" y="302"/>
                      </a:lnTo>
                      <a:lnTo>
                        <a:pt x="78" y="302"/>
                      </a:lnTo>
                      <a:lnTo>
                        <a:pt x="79" y="301"/>
                      </a:lnTo>
                      <a:lnTo>
                        <a:pt x="82" y="300"/>
                      </a:lnTo>
                      <a:lnTo>
                        <a:pt x="88" y="298"/>
                      </a:lnTo>
                      <a:lnTo>
                        <a:pt x="97" y="297"/>
                      </a:lnTo>
                      <a:lnTo>
                        <a:pt x="118" y="294"/>
                      </a:lnTo>
                      <a:lnTo>
                        <a:pt x="129" y="293"/>
                      </a:lnTo>
                      <a:lnTo>
                        <a:pt x="141" y="291"/>
                      </a:lnTo>
                      <a:lnTo>
                        <a:pt x="147" y="290"/>
                      </a:lnTo>
                      <a:lnTo>
                        <a:pt x="153" y="288"/>
                      </a:lnTo>
                      <a:lnTo>
                        <a:pt x="166" y="283"/>
                      </a:lnTo>
                      <a:lnTo>
                        <a:pt x="174" y="280"/>
                      </a:lnTo>
                      <a:lnTo>
                        <a:pt x="181" y="277"/>
                      </a:lnTo>
                      <a:lnTo>
                        <a:pt x="190" y="273"/>
                      </a:lnTo>
                      <a:lnTo>
                        <a:pt x="198" y="268"/>
                      </a:lnTo>
                      <a:lnTo>
                        <a:pt x="207" y="263"/>
                      </a:lnTo>
                      <a:lnTo>
                        <a:pt x="215" y="257"/>
                      </a:lnTo>
                      <a:lnTo>
                        <a:pt x="223" y="251"/>
                      </a:lnTo>
                      <a:lnTo>
                        <a:pt x="231" y="244"/>
                      </a:lnTo>
                      <a:lnTo>
                        <a:pt x="235" y="240"/>
                      </a:lnTo>
                      <a:lnTo>
                        <a:pt x="238" y="236"/>
                      </a:lnTo>
                      <a:lnTo>
                        <a:pt x="245" y="228"/>
                      </a:lnTo>
                      <a:lnTo>
                        <a:pt x="251" y="220"/>
                      </a:lnTo>
                      <a:lnTo>
                        <a:pt x="257" y="211"/>
                      </a:lnTo>
                      <a:lnTo>
                        <a:pt x="262" y="201"/>
                      </a:lnTo>
                      <a:lnTo>
                        <a:pt x="267" y="191"/>
                      </a:lnTo>
                      <a:lnTo>
                        <a:pt x="271" y="180"/>
                      </a:lnTo>
                      <a:lnTo>
                        <a:pt x="274" y="169"/>
                      </a:lnTo>
                      <a:lnTo>
                        <a:pt x="277" y="157"/>
                      </a:lnTo>
                      <a:lnTo>
                        <a:pt x="279" y="144"/>
                      </a:lnTo>
                      <a:lnTo>
                        <a:pt x="280" y="131"/>
                      </a:lnTo>
                      <a:lnTo>
                        <a:pt x="281" y="117"/>
                      </a:lnTo>
                      <a:lnTo>
                        <a:pt x="281" y="91"/>
                      </a:lnTo>
                      <a:lnTo>
                        <a:pt x="281" y="68"/>
                      </a:lnTo>
                      <a:lnTo>
                        <a:pt x="280" y="48"/>
                      </a:lnTo>
                      <a:lnTo>
                        <a:pt x="279" y="31"/>
                      </a:lnTo>
                      <a:lnTo>
                        <a:pt x="278" y="19"/>
                      </a:lnTo>
                      <a:lnTo>
                        <a:pt x="277" y="9"/>
                      </a:lnTo>
                      <a:lnTo>
                        <a:pt x="277" y="2"/>
                      </a:lnTo>
                      <a:lnTo>
                        <a:pt x="288" y="0"/>
                      </a:lnTo>
                      <a:lnTo>
                        <a:pt x="288" y="6"/>
                      </a:lnTo>
                      <a:lnTo>
                        <a:pt x="290" y="22"/>
                      </a:lnTo>
                      <a:lnTo>
                        <a:pt x="292" y="47"/>
                      </a:lnTo>
                      <a:lnTo>
                        <a:pt x="293" y="77"/>
                      </a:lnTo>
                      <a:lnTo>
                        <a:pt x="293" y="93"/>
                      </a:lnTo>
                      <a:lnTo>
                        <a:pt x="293" y="110"/>
                      </a:lnTo>
                      <a:lnTo>
                        <a:pt x="292" y="127"/>
                      </a:lnTo>
                      <a:lnTo>
                        <a:pt x="290" y="143"/>
                      </a:lnTo>
                      <a:lnTo>
                        <a:pt x="288" y="159"/>
                      </a:lnTo>
                      <a:lnTo>
                        <a:pt x="285" y="174"/>
                      </a:lnTo>
                      <a:lnTo>
                        <a:pt x="283" y="182"/>
                      </a:lnTo>
                      <a:lnTo>
                        <a:pt x="281" y="188"/>
                      </a:lnTo>
                      <a:lnTo>
                        <a:pt x="278" y="195"/>
                      </a:lnTo>
                      <a:lnTo>
                        <a:pt x="275" y="201"/>
                      </a:lnTo>
                      <a:lnTo>
                        <a:pt x="269" y="212"/>
                      </a:lnTo>
                      <a:lnTo>
                        <a:pt x="262" y="223"/>
                      </a:lnTo>
                      <a:lnTo>
                        <a:pt x="255" y="233"/>
                      </a:lnTo>
                      <a:lnTo>
                        <a:pt x="247" y="242"/>
                      </a:lnTo>
                      <a:lnTo>
                        <a:pt x="238" y="251"/>
                      </a:lnTo>
                      <a:lnTo>
                        <a:pt x="229" y="259"/>
                      </a:lnTo>
                      <a:lnTo>
                        <a:pt x="220" y="266"/>
                      </a:lnTo>
                      <a:lnTo>
                        <a:pt x="215" y="270"/>
                      </a:lnTo>
                      <a:lnTo>
                        <a:pt x="211" y="273"/>
                      </a:lnTo>
                      <a:lnTo>
                        <a:pt x="201" y="279"/>
                      </a:lnTo>
                      <a:lnTo>
                        <a:pt x="191" y="285"/>
                      </a:lnTo>
                      <a:lnTo>
                        <a:pt x="181" y="290"/>
                      </a:lnTo>
                      <a:lnTo>
                        <a:pt x="172" y="294"/>
                      </a:lnTo>
                      <a:lnTo>
                        <a:pt x="162" y="297"/>
                      </a:lnTo>
                      <a:lnTo>
                        <a:pt x="153" y="300"/>
                      </a:lnTo>
                      <a:lnTo>
                        <a:pt x="143" y="303"/>
                      </a:lnTo>
                      <a:lnTo>
                        <a:pt x="134" y="304"/>
                      </a:lnTo>
                      <a:lnTo>
                        <a:pt x="130" y="305"/>
                      </a:lnTo>
                      <a:lnTo>
                        <a:pt x="126" y="306"/>
                      </a:lnTo>
                      <a:lnTo>
                        <a:pt x="119" y="307"/>
                      </a:lnTo>
                      <a:lnTo>
                        <a:pt x="113" y="309"/>
                      </a:lnTo>
                      <a:lnTo>
                        <a:pt x="108" y="311"/>
                      </a:lnTo>
                      <a:lnTo>
                        <a:pt x="104" y="314"/>
                      </a:lnTo>
                      <a:lnTo>
                        <a:pt x="100" y="317"/>
                      </a:lnTo>
                      <a:lnTo>
                        <a:pt x="98" y="320"/>
                      </a:lnTo>
                      <a:lnTo>
                        <a:pt x="95" y="324"/>
                      </a:lnTo>
                      <a:lnTo>
                        <a:pt x="93" y="328"/>
                      </a:lnTo>
                      <a:lnTo>
                        <a:pt x="92" y="332"/>
                      </a:lnTo>
                      <a:lnTo>
                        <a:pt x="90" y="341"/>
                      </a:lnTo>
                      <a:lnTo>
                        <a:pt x="87" y="365"/>
                      </a:lnTo>
                      <a:lnTo>
                        <a:pt x="86" y="374"/>
                      </a:lnTo>
                      <a:lnTo>
                        <a:pt x="86" y="386"/>
                      </a:lnTo>
                      <a:lnTo>
                        <a:pt x="84" y="412"/>
                      </a:lnTo>
                      <a:lnTo>
                        <a:pt x="83" y="439"/>
                      </a:lnTo>
                      <a:lnTo>
                        <a:pt x="83" y="459"/>
                      </a:lnTo>
                      <a:lnTo>
                        <a:pt x="83" y="467"/>
                      </a:lnTo>
                      <a:lnTo>
                        <a:pt x="84" y="473"/>
                      </a:lnTo>
                      <a:lnTo>
                        <a:pt x="84" y="478"/>
                      </a:lnTo>
                      <a:lnTo>
                        <a:pt x="85" y="482"/>
                      </a:lnTo>
                      <a:lnTo>
                        <a:pt x="85" y="486"/>
                      </a:lnTo>
                      <a:lnTo>
                        <a:pt x="85" y="491"/>
                      </a:lnTo>
                      <a:lnTo>
                        <a:pt x="83" y="495"/>
                      </a:lnTo>
                      <a:lnTo>
                        <a:pt x="81" y="500"/>
                      </a:lnTo>
                      <a:lnTo>
                        <a:pt x="78" y="506"/>
                      </a:lnTo>
                      <a:lnTo>
                        <a:pt x="77" y="509"/>
                      </a:lnTo>
                      <a:lnTo>
                        <a:pt x="77" y="513"/>
                      </a:lnTo>
                      <a:lnTo>
                        <a:pt x="76" y="517"/>
                      </a:lnTo>
                      <a:lnTo>
                        <a:pt x="76" y="521"/>
                      </a:lnTo>
                      <a:lnTo>
                        <a:pt x="76" y="529"/>
                      </a:lnTo>
                      <a:lnTo>
                        <a:pt x="76" y="546"/>
                      </a:lnTo>
                      <a:lnTo>
                        <a:pt x="76" y="561"/>
                      </a:lnTo>
                      <a:lnTo>
                        <a:pt x="76" y="572"/>
                      </a:lnTo>
                      <a:lnTo>
                        <a:pt x="76" y="580"/>
                      </a:lnTo>
                      <a:lnTo>
                        <a:pt x="75" y="587"/>
                      </a:lnTo>
                      <a:lnTo>
                        <a:pt x="76" y="590"/>
                      </a:lnTo>
                      <a:lnTo>
                        <a:pt x="76" y="594"/>
                      </a:lnTo>
                      <a:lnTo>
                        <a:pt x="78" y="600"/>
                      </a:lnTo>
                      <a:lnTo>
                        <a:pt x="81" y="606"/>
                      </a:lnTo>
                      <a:lnTo>
                        <a:pt x="83" y="611"/>
                      </a:lnTo>
                      <a:lnTo>
                        <a:pt x="68" y="60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8" name="Freeform 138"/>
                <p:cNvSpPr/>
                <p:nvPr/>
              </p:nvSpPr>
              <p:spPr bwMode="auto">
                <a:xfrm>
                  <a:off x="1478" y="1740"/>
                  <a:ext cx="292" cy="611"/>
                </a:xfrm>
                <a:custGeom>
                  <a:avLst/>
                  <a:gdLst>
                    <a:gd name="T0" fmla="*/ 67 w 292"/>
                    <a:gd name="T1" fmla="*/ 587 h 611"/>
                    <a:gd name="T2" fmla="*/ 62 w 292"/>
                    <a:gd name="T3" fmla="*/ 563 h 611"/>
                    <a:gd name="T4" fmla="*/ 62 w 292"/>
                    <a:gd name="T5" fmla="*/ 547 h 611"/>
                    <a:gd name="T6" fmla="*/ 60 w 292"/>
                    <a:gd name="T7" fmla="*/ 531 h 611"/>
                    <a:gd name="T8" fmla="*/ 62 w 292"/>
                    <a:gd name="T9" fmla="*/ 520 h 611"/>
                    <a:gd name="T10" fmla="*/ 51 w 292"/>
                    <a:gd name="T11" fmla="*/ 528 h 611"/>
                    <a:gd name="T12" fmla="*/ 17 w 292"/>
                    <a:gd name="T13" fmla="*/ 535 h 611"/>
                    <a:gd name="T14" fmla="*/ 1 w 292"/>
                    <a:gd name="T15" fmla="*/ 531 h 611"/>
                    <a:gd name="T16" fmla="*/ 5 w 292"/>
                    <a:gd name="T17" fmla="*/ 528 h 611"/>
                    <a:gd name="T18" fmla="*/ 31 w 292"/>
                    <a:gd name="T19" fmla="*/ 525 h 611"/>
                    <a:gd name="T20" fmla="*/ 53 w 292"/>
                    <a:gd name="T21" fmla="*/ 514 h 611"/>
                    <a:gd name="T22" fmla="*/ 67 w 292"/>
                    <a:gd name="T23" fmla="*/ 495 h 611"/>
                    <a:gd name="T24" fmla="*/ 76 w 292"/>
                    <a:gd name="T25" fmla="*/ 477 h 611"/>
                    <a:gd name="T26" fmla="*/ 70 w 292"/>
                    <a:gd name="T27" fmla="*/ 452 h 611"/>
                    <a:gd name="T28" fmla="*/ 75 w 292"/>
                    <a:gd name="T29" fmla="*/ 404 h 611"/>
                    <a:gd name="T30" fmla="*/ 76 w 292"/>
                    <a:gd name="T31" fmla="*/ 351 h 611"/>
                    <a:gd name="T32" fmla="*/ 84 w 292"/>
                    <a:gd name="T33" fmla="*/ 314 h 611"/>
                    <a:gd name="T34" fmla="*/ 85 w 292"/>
                    <a:gd name="T35" fmla="*/ 306 h 611"/>
                    <a:gd name="T36" fmla="*/ 78 w 292"/>
                    <a:gd name="T37" fmla="*/ 304 h 611"/>
                    <a:gd name="T38" fmla="*/ 81 w 292"/>
                    <a:gd name="T39" fmla="*/ 299 h 611"/>
                    <a:gd name="T40" fmla="*/ 117 w 292"/>
                    <a:gd name="T41" fmla="*/ 294 h 611"/>
                    <a:gd name="T42" fmla="*/ 165 w 292"/>
                    <a:gd name="T43" fmla="*/ 283 h 611"/>
                    <a:gd name="T44" fmla="*/ 214 w 292"/>
                    <a:gd name="T45" fmla="*/ 257 h 611"/>
                    <a:gd name="T46" fmla="*/ 244 w 292"/>
                    <a:gd name="T47" fmla="*/ 228 h 611"/>
                    <a:gd name="T48" fmla="*/ 266 w 292"/>
                    <a:gd name="T49" fmla="*/ 191 h 611"/>
                    <a:gd name="T50" fmla="*/ 278 w 292"/>
                    <a:gd name="T51" fmla="*/ 144 h 611"/>
                    <a:gd name="T52" fmla="*/ 278 w 292"/>
                    <a:gd name="T53" fmla="*/ 31 h 611"/>
                    <a:gd name="T54" fmla="*/ 286 w 292"/>
                    <a:gd name="T55" fmla="*/ 0 h 611"/>
                    <a:gd name="T56" fmla="*/ 291 w 292"/>
                    <a:gd name="T57" fmla="*/ 47 h 611"/>
                    <a:gd name="T58" fmla="*/ 292 w 292"/>
                    <a:gd name="T59" fmla="*/ 110 h 611"/>
                    <a:gd name="T60" fmla="*/ 287 w 292"/>
                    <a:gd name="T61" fmla="*/ 159 h 611"/>
                    <a:gd name="T62" fmla="*/ 279 w 292"/>
                    <a:gd name="T63" fmla="*/ 188 h 611"/>
                    <a:gd name="T64" fmla="*/ 261 w 292"/>
                    <a:gd name="T65" fmla="*/ 222 h 611"/>
                    <a:gd name="T66" fmla="*/ 228 w 292"/>
                    <a:gd name="T67" fmla="*/ 259 h 611"/>
                    <a:gd name="T68" fmla="*/ 190 w 292"/>
                    <a:gd name="T69" fmla="*/ 285 h 611"/>
                    <a:gd name="T70" fmla="*/ 151 w 292"/>
                    <a:gd name="T71" fmla="*/ 300 h 611"/>
                    <a:gd name="T72" fmla="*/ 118 w 292"/>
                    <a:gd name="T73" fmla="*/ 307 h 611"/>
                    <a:gd name="T74" fmla="*/ 103 w 292"/>
                    <a:gd name="T75" fmla="*/ 314 h 611"/>
                    <a:gd name="T76" fmla="*/ 94 w 292"/>
                    <a:gd name="T77" fmla="*/ 324 h 611"/>
                    <a:gd name="T78" fmla="*/ 89 w 292"/>
                    <a:gd name="T79" fmla="*/ 341 h 611"/>
                    <a:gd name="T80" fmla="*/ 83 w 292"/>
                    <a:gd name="T81" fmla="*/ 412 h 611"/>
                    <a:gd name="T82" fmla="*/ 84 w 292"/>
                    <a:gd name="T83" fmla="*/ 482 h 611"/>
                    <a:gd name="T84" fmla="*/ 80 w 292"/>
                    <a:gd name="T85" fmla="*/ 500 h 611"/>
                    <a:gd name="T86" fmla="*/ 75 w 292"/>
                    <a:gd name="T87" fmla="*/ 529 h 611"/>
                    <a:gd name="T88" fmla="*/ 74 w 292"/>
                    <a:gd name="T89" fmla="*/ 580 h 611"/>
                    <a:gd name="T90" fmla="*/ 79 w 292"/>
                    <a:gd name="T91" fmla="*/ 606 h 611"/>
                    <a:gd name="T92" fmla="*/ 66 w 292"/>
                    <a:gd name="T93" fmla="*/ 605 h 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2" h="611">
                      <a:moveTo>
                        <a:pt x="66" y="605"/>
                      </a:moveTo>
                      <a:lnTo>
                        <a:pt x="67" y="587"/>
                      </a:lnTo>
                      <a:lnTo>
                        <a:pt x="64" y="572"/>
                      </a:lnTo>
                      <a:lnTo>
                        <a:pt x="62" y="563"/>
                      </a:lnTo>
                      <a:lnTo>
                        <a:pt x="62" y="555"/>
                      </a:lnTo>
                      <a:lnTo>
                        <a:pt x="62" y="547"/>
                      </a:lnTo>
                      <a:lnTo>
                        <a:pt x="61" y="539"/>
                      </a:lnTo>
                      <a:lnTo>
                        <a:pt x="60" y="531"/>
                      </a:lnTo>
                      <a:lnTo>
                        <a:pt x="61" y="524"/>
                      </a:lnTo>
                      <a:lnTo>
                        <a:pt x="62" y="520"/>
                      </a:lnTo>
                      <a:lnTo>
                        <a:pt x="60" y="521"/>
                      </a:lnTo>
                      <a:lnTo>
                        <a:pt x="51" y="528"/>
                      </a:lnTo>
                      <a:lnTo>
                        <a:pt x="37" y="533"/>
                      </a:lnTo>
                      <a:lnTo>
                        <a:pt x="17" y="535"/>
                      </a:lnTo>
                      <a:lnTo>
                        <a:pt x="7" y="534"/>
                      </a:lnTo>
                      <a:lnTo>
                        <a:pt x="1" y="531"/>
                      </a:lnTo>
                      <a:lnTo>
                        <a:pt x="0" y="529"/>
                      </a:lnTo>
                      <a:lnTo>
                        <a:pt x="5" y="528"/>
                      </a:lnTo>
                      <a:lnTo>
                        <a:pt x="16" y="528"/>
                      </a:lnTo>
                      <a:lnTo>
                        <a:pt x="31" y="525"/>
                      </a:lnTo>
                      <a:lnTo>
                        <a:pt x="44" y="520"/>
                      </a:lnTo>
                      <a:lnTo>
                        <a:pt x="53" y="514"/>
                      </a:lnTo>
                      <a:lnTo>
                        <a:pt x="61" y="503"/>
                      </a:lnTo>
                      <a:lnTo>
                        <a:pt x="67" y="495"/>
                      </a:lnTo>
                      <a:lnTo>
                        <a:pt x="74" y="487"/>
                      </a:lnTo>
                      <a:lnTo>
                        <a:pt x="76" y="477"/>
                      </a:lnTo>
                      <a:lnTo>
                        <a:pt x="72" y="463"/>
                      </a:lnTo>
                      <a:lnTo>
                        <a:pt x="70" y="452"/>
                      </a:lnTo>
                      <a:lnTo>
                        <a:pt x="71" y="437"/>
                      </a:lnTo>
                      <a:lnTo>
                        <a:pt x="75" y="404"/>
                      </a:lnTo>
                      <a:lnTo>
                        <a:pt x="75" y="370"/>
                      </a:lnTo>
                      <a:lnTo>
                        <a:pt x="76" y="351"/>
                      </a:lnTo>
                      <a:lnTo>
                        <a:pt x="79" y="335"/>
                      </a:lnTo>
                      <a:lnTo>
                        <a:pt x="84" y="314"/>
                      </a:lnTo>
                      <a:lnTo>
                        <a:pt x="86" y="308"/>
                      </a:lnTo>
                      <a:lnTo>
                        <a:pt x="85" y="306"/>
                      </a:lnTo>
                      <a:lnTo>
                        <a:pt x="82" y="305"/>
                      </a:lnTo>
                      <a:lnTo>
                        <a:pt x="78" y="304"/>
                      </a:lnTo>
                      <a:lnTo>
                        <a:pt x="76" y="302"/>
                      </a:lnTo>
                      <a:lnTo>
                        <a:pt x="81" y="299"/>
                      </a:lnTo>
                      <a:lnTo>
                        <a:pt x="96" y="297"/>
                      </a:lnTo>
                      <a:lnTo>
                        <a:pt x="117" y="294"/>
                      </a:lnTo>
                      <a:lnTo>
                        <a:pt x="139" y="291"/>
                      </a:lnTo>
                      <a:lnTo>
                        <a:pt x="165" y="283"/>
                      </a:lnTo>
                      <a:lnTo>
                        <a:pt x="197" y="268"/>
                      </a:lnTo>
                      <a:lnTo>
                        <a:pt x="214" y="257"/>
                      </a:lnTo>
                      <a:lnTo>
                        <a:pt x="230" y="244"/>
                      </a:lnTo>
                      <a:lnTo>
                        <a:pt x="244" y="228"/>
                      </a:lnTo>
                      <a:lnTo>
                        <a:pt x="256" y="211"/>
                      </a:lnTo>
                      <a:lnTo>
                        <a:pt x="266" y="191"/>
                      </a:lnTo>
                      <a:lnTo>
                        <a:pt x="273" y="168"/>
                      </a:lnTo>
                      <a:lnTo>
                        <a:pt x="278" y="144"/>
                      </a:lnTo>
                      <a:lnTo>
                        <a:pt x="280" y="117"/>
                      </a:lnTo>
                      <a:lnTo>
                        <a:pt x="278" y="31"/>
                      </a:lnTo>
                      <a:lnTo>
                        <a:pt x="275" y="2"/>
                      </a:lnTo>
                      <a:lnTo>
                        <a:pt x="286" y="0"/>
                      </a:lnTo>
                      <a:lnTo>
                        <a:pt x="289" y="22"/>
                      </a:lnTo>
                      <a:lnTo>
                        <a:pt x="291" y="47"/>
                      </a:lnTo>
                      <a:lnTo>
                        <a:pt x="292" y="77"/>
                      </a:lnTo>
                      <a:lnTo>
                        <a:pt x="292" y="110"/>
                      </a:lnTo>
                      <a:lnTo>
                        <a:pt x="289" y="143"/>
                      </a:lnTo>
                      <a:lnTo>
                        <a:pt x="287" y="159"/>
                      </a:lnTo>
                      <a:lnTo>
                        <a:pt x="284" y="174"/>
                      </a:lnTo>
                      <a:lnTo>
                        <a:pt x="279" y="188"/>
                      </a:lnTo>
                      <a:lnTo>
                        <a:pt x="274" y="201"/>
                      </a:lnTo>
                      <a:lnTo>
                        <a:pt x="261" y="222"/>
                      </a:lnTo>
                      <a:lnTo>
                        <a:pt x="246" y="242"/>
                      </a:lnTo>
                      <a:lnTo>
                        <a:pt x="228" y="259"/>
                      </a:lnTo>
                      <a:lnTo>
                        <a:pt x="210" y="273"/>
                      </a:lnTo>
                      <a:lnTo>
                        <a:pt x="190" y="285"/>
                      </a:lnTo>
                      <a:lnTo>
                        <a:pt x="171" y="294"/>
                      </a:lnTo>
                      <a:lnTo>
                        <a:pt x="151" y="300"/>
                      </a:lnTo>
                      <a:lnTo>
                        <a:pt x="133" y="304"/>
                      </a:lnTo>
                      <a:lnTo>
                        <a:pt x="118" y="307"/>
                      </a:lnTo>
                      <a:lnTo>
                        <a:pt x="107" y="311"/>
                      </a:lnTo>
                      <a:lnTo>
                        <a:pt x="103" y="314"/>
                      </a:lnTo>
                      <a:lnTo>
                        <a:pt x="99" y="317"/>
                      </a:lnTo>
                      <a:lnTo>
                        <a:pt x="94" y="324"/>
                      </a:lnTo>
                      <a:lnTo>
                        <a:pt x="91" y="332"/>
                      </a:lnTo>
                      <a:lnTo>
                        <a:pt x="89" y="341"/>
                      </a:lnTo>
                      <a:lnTo>
                        <a:pt x="86" y="365"/>
                      </a:lnTo>
                      <a:lnTo>
                        <a:pt x="83" y="412"/>
                      </a:lnTo>
                      <a:lnTo>
                        <a:pt x="82" y="459"/>
                      </a:lnTo>
                      <a:lnTo>
                        <a:pt x="84" y="482"/>
                      </a:lnTo>
                      <a:lnTo>
                        <a:pt x="83" y="490"/>
                      </a:lnTo>
                      <a:lnTo>
                        <a:pt x="80" y="500"/>
                      </a:lnTo>
                      <a:lnTo>
                        <a:pt x="76" y="513"/>
                      </a:lnTo>
                      <a:lnTo>
                        <a:pt x="75" y="529"/>
                      </a:lnTo>
                      <a:lnTo>
                        <a:pt x="75" y="561"/>
                      </a:lnTo>
                      <a:lnTo>
                        <a:pt x="74" y="580"/>
                      </a:lnTo>
                      <a:lnTo>
                        <a:pt x="75" y="594"/>
                      </a:lnTo>
                      <a:lnTo>
                        <a:pt x="79" y="606"/>
                      </a:lnTo>
                      <a:lnTo>
                        <a:pt x="82" y="611"/>
                      </a:lnTo>
                      <a:lnTo>
                        <a:pt x="66" y="60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19" name="Freeform 139"/>
                <p:cNvSpPr/>
                <p:nvPr/>
              </p:nvSpPr>
              <p:spPr bwMode="auto">
                <a:xfrm>
                  <a:off x="1509" y="2274"/>
                  <a:ext cx="23" cy="13"/>
                </a:xfrm>
                <a:custGeom>
                  <a:avLst/>
                  <a:gdLst>
                    <a:gd name="T0" fmla="*/ 22 w 23"/>
                    <a:gd name="T1" fmla="*/ 2 h 13"/>
                    <a:gd name="T2" fmla="*/ 23 w 23"/>
                    <a:gd name="T3" fmla="*/ 5 h 13"/>
                    <a:gd name="T4" fmla="*/ 23 w 23"/>
                    <a:gd name="T5" fmla="*/ 7 h 13"/>
                    <a:gd name="T6" fmla="*/ 22 w 23"/>
                    <a:gd name="T7" fmla="*/ 9 h 13"/>
                    <a:gd name="T8" fmla="*/ 20 w 23"/>
                    <a:gd name="T9" fmla="*/ 11 h 13"/>
                    <a:gd name="T10" fmla="*/ 18 w 23"/>
                    <a:gd name="T11" fmla="*/ 12 h 13"/>
                    <a:gd name="T12" fmla="*/ 15 w 23"/>
                    <a:gd name="T13" fmla="*/ 13 h 13"/>
                    <a:gd name="T14" fmla="*/ 11 w 23"/>
                    <a:gd name="T15" fmla="*/ 13 h 13"/>
                    <a:gd name="T16" fmla="*/ 8 w 23"/>
                    <a:gd name="T17" fmla="*/ 13 h 13"/>
                    <a:gd name="T18" fmla="*/ 5 w 23"/>
                    <a:gd name="T19" fmla="*/ 13 h 13"/>
                    <a:gd name="T20" fmla="*/ 3 w 23"/>
                    <a:gd name="T21" fmla="*/ 12 h 13"/>
                    <a:gd name="T22" fmla="*/ 1 w 23"/>
                    <a:gd name="T23" fmla="*/ 11 h 13"/>
                    <a:gd name="T24" fmla="*/ 0 w 23"/>
                    <a:gd name="T25" fmla="*/ 10 h 13"/>
                    <a:gd name="T26" fmla="*/ 0 w 23"/>
                    <a:gd name="T27" fmla="*/ 9 h 13"/>
                    <a:gd name="T28" fmla="*/ 1 w 23"/>
                    <a:gd name="T29" fmla="*/ 8 h 13"/>
                    <a:gd name="T30" fmla="*/ 2 w 23"/>
                    <a:gd name="T31" fmla="*/ 8 h 13"/>
                    <a:gd name="T32" fmla="*/ 3 w 23"/>
                    <a:gd name="T33" fmla="*/ 7 h 13"/>
                    <a:gd name="T34" fmla="*/ 8 w 23"/>
                    <a:gd name="T35" fmla="*/ 7 h 13"/>
                    <a:gd name="T36" fmla="*/ 11 w 23"/>
                    <a:gd name="T37" fmla="*/ 5 h 13"/>
                    <a:gd name="T38" fmla="*/ 14 w 23"/>
                    <a:gd name="T39" fmla="*/ 4 h 13"/>
                    <a:gd name="T40" fmla="*/ 16 w 23"/>
                    <a:gd name="T41" fmla="*/ 2 h 13"/>
                    <a:gd name="T42" fmla="*/ 18 w 23"/>
                    <a:gd name="T43" fmla="*/ 1 h 13"/>
                    <a:gd name="T44" fmla="*/ 20 w 23"/>
                    <a:gd name="T45" fmla="*/ 0 h 13"/>
                    <a:gd name="T46" fmla="*/ 21 w 23"/>
                    <a:gd name="T47" fmla="*/ 0 h 13"/>
                    <a:gd name="T48" fmla="*/ 22 w 23"/>
                    <a:gd name="T49" fmla="*/ 2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 h="13">
                      <a:moveTo>
                        <a:pt x="22" y="2"/>
                      </a:moveTo>
                      <a:lnTo>
                        <a:pt x="23" y="5"/>
                      </a:lnTo>
                      <a:lnTo>
                        <a:pt x="23" y="7"/>
                      </a:lnTo>
                      <a:lnTo>
                        <a:pt x="22" y="9"/>
                      </a:lnTo>
                      <a:lnTo>
                        <a:pt x="20" y="11"/>
                      </a:lnTo>
                      <a:lnTo>
                        <a:pt x="18" y="12"/>
                      </a:lnTo>
                      <a:lnTo>
                        <a:pt x="15" y="13"/>
                      </a:lnTo>
                      <a:lnTo>
                        <a:pt x="11" y="13"/>
                      </a:lnTo>
                      <a:lnTo>
                        <a:pt x="8" y="13"/>
                      </a:lnTo>
                      <a:lnTo>
                        <a:pt x="5" y="13"/>
                      </a:lnTo>
                      <a:lnTo>
                        <a:pt x="3" y="12"/>
                      </a:lnTo>
                      <a:lnTo>
                        <a:pt x="1" y="11"/>
                      </a:lnTo>
                      <a:lnTo>
                        <a:pt x="0" y="10"/>
                      </a:lnTo>
                      <a:lnTo>
                        <a:pt x="0" y="9"/>
                      </a:lnTo>
                      <a:lnTo>
                        <a:pt x="1" y="8"/>
                      </a:lnTo>
                      <a:lnTo>
                        <a:pt x="2" y="8"/>
                      </a:lnTo>
                      <a:lnTo>
                        <a:pt x="3" y="7"/>
                      </a:lnTo>
                      <a:lnTo>
                        <a:pt x="8" y="7"/>
                      </a:lnTo>
                      <a:lnTo>
                        <a:pt x="11" y="5"/>
                      </a:lnTo>
                      <a:lnTo>
                        <a:pt x="14" y="4"/>
                      </a:lnTo>
                      <a:lnTo>
                        <a:pt x="16" y="2"/>
                      </a:lnTo>
                      <a:lnTo>
                        <a:pt x="18" y="1"/>
                      </a:lnTo>
                      <a:lnTo>
                        <a:pt x="20" y="0"/>
                      </a:lnTo>
                      <a:lnTo>
                        <a:pt x="21" y="0"/>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0" name="Freeform 140"/>
                <p:cNvSpPr/>
                <p:nvPr/>
              </p:nvSpPr>
              <p:spPr bwMode="auto">
                <a:xfrm>
                  <a:off x="1509" y="2274"/>
                  <a:ext cx="23" cy="13"/>
                </a:xfrm>
                <a:custGeom>
                  <a:avLst/>
                  <a:gdLst>
                    <a:gd name="T0" fmla="*/ 22 w 23"/>
                    <a:gd name="T1" fmla="*/ 2 h 13"/>
                    <a:gd name="T2" fmla="*/ 23 w 23"/>
                    <a:gd name="T3" fmla="*/ 7 h 13"/>
                    <a:gd name="T4" fmla="*/ 20 w 23"/>
                    <a:gd name="T5" fmla="*/ 11 h 13"/>
                    <a:gd name="T6" fmla="*/ 14 w 23"/>
                    <a:gd name="T7" fmla="*/ 13 h 13"/>
                    <a:gd name="T8" fmla="*/ 8 w 23"/>
                    <a:gd name="T9" fmla="*/ 13 h 13"/>
                    <a:gd name="T10" fmla="*/ 2 w 23"/>
                    <a:gd name="T11" fmla="*/ 12 h 13"/>
                    <a:gd name="T12" fmla="*/ 0 w 23"/>
                    <a:gd name="T13" fmla="*/ 10 h 13"/>
                    <a:gd name="T14" fmla="*/ 1 w 23"/>
                    <a:gd name="T15" fmla="*/ 8 h 13"/>
                    <a:gd name="T16" fmla="*/ 3 w 23"/>
                    <a:gd name="T17" fmla="*/ 7 h 13"/>
                    <a:gd name="T18" fmla="*/ 11 w 23"/>
                    <a:gd name="T19" fmla="*/ 5 h 13"/>
                    <a:gd name="T20" fmla="*/ 16 w 23"/>
                    <a:gd name="T21" fmla="*/ 2 h 13"/>
                    <a:gd name="T22" fmla="*/ 19 w 23"/>
                    <a:gd name="T23" fmla="*/ 0 h 13"/>
                    <a:gd name="T24" fmla="*/ 22 w 23"/>
                    <a:gd name="T25" fmla="*/ 2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3">
                      <a:moveTo>
                        <a:pt x="22" y="2"/>
                      </a:moveTo>
                      <a:lnTo>
                        <a:pt x="23" y="7"/>
                      </a:lnTo>
                      <a:lnTo>
                        <a:pt x="20" y="11"/>
                      </a:lnTo>
                      <a:lnTo>
                        <a:pt x="14" y="13"/>
                      </a:lnTo>
                      <a:lnTo>
                        <a:pt x="8" y="13"/>
                      </a:lnTo>
                      <a:lnTo>
                        <a:pt x="2" y="12"/>
                      </a:lnTo>
                      <a:lnTo>
                        <a:pt x="0" y="10"/>
                      </a:lnTo>
                      <a:lnTo>
                        <a:pt x="1" y="8"/>
                      </a:lnTo>
                      <a:lnTo>
                        <a:pt x="3" y="7"/>
                      </a:lnTo>
                      <a:lnTo>
                        <a:pt x="11" y="5"/>
                      </a:lnTo>
                      <a:lnTo>
                        <a:pt x="16" y="2"/>
                      </a:lnTo>
                      <a:lnTo>
                        <a:pt x="19" y="0"/>
                      </a:lnTo>
                      <a:lnTo>
                        <a:pt x="2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1" name="Freeform 141"/>
                <p:cNvSpPr/>
                <p:nvPr/>
              </p:nvSpPr>
              <p:spPr bwMode="auto">
                <a:xfrm>
                  <a:off x="1460" y="2166"/>
                  <a:ext cx="20" cy="10"/>
                </a:xfrm>
                <a:custGeom>
                  <a:avLst/>
                  <a:gdLst>
                    <a:gd name="T0" fmla="*/ 0 w 20"/>
                    <a:gd name="T1" fmla="*/ 4 h 10"/>
                    <a:gd name="T2" fmla="*/ 1 w 20"/>
                    <a:gd name="T3" fmla="*/ 7 h 10"/>
                    <a:gd name="T4" fmla="*/ 2 w 20"/>
                    <a:gd name="T5" fmla="*/ 9 h 10"/>
                    <a:gd name="T6" fmla="*/ 4 w 20"/>
                    <a:gd name="T7" fmla="*/ 10 h 10"/>
                    <a:gd name="T8" fmla="*/ 7 w 20"/>
                    <a:gd name="T9" fmla="*/ 10 h 10"/>
                    <a:gd name="T10" fmla="*/ 12 w 20"/>
                    <a:gd name="T11" fmla="*/ 9 h 10"/>
                    <a:gd name="T12" fmla="*/ 16 w 20"/>
                    <a:gd name="T13" fmla="*/ 8 h 10"/>
                    <a:gd name="T14" fmla="*/ 18 w 20"/>
                    <a:gd name="T15" fmla="*/ 7 h 10"/>
                    <a:gd name="T16" fmla="*/ 19 w 20"/>
                    <a:gd name="T17" fmla="*/ 6 h 10"/>
                    <a:gd name="T18" fmla="*/ 20 w 20"/>
                    <a:gd name="T19" fmla="*/ 4 h 10"/>
                    <a:gd name="T20" fmla="*/ 20 w 20"/>
                    <a:gd name="T21" fmla="*/ 3 h 10"/>
                    <a:gd name="T22" fmla="*/ 20 w 20"/>
                    <a:gd name="T23" fmla="*/ 2 h 10"/>
                    <a:gd name="T24" fmla="*/ 20 w 20"/>
                    <a:gd name="T25" fmla="*/ 1 h 10"/>
                    <a:gd name="T26" fmla="*/ 18 w 20"/>
                    <a:gd name="T27" fmla="*/ 0 h 10"/>
                    <a:gd name="T28" fmla="*/ 16 w 20"/>
                    <a:gd name="T29" fmla="*/ 0 h 10"/>
                    <a:gd name="T30" fmla="*/ 11 w 20"/>
                    <a:gd name="T31" fmla="*/ 0 h 10"/>
                    <a:gd name="T32" fmla="*/ 5 w 20"/>
                    <a:gd name="T33" fmla="*/ 0 h 10"/>
                    <a:gd name="T34" fmla="*/ 3 w 20"/>
                    <a:gd name="T35" fmla="*/ 0 h 10"/>
                    <a:gd name="T36" fmla="*/ 1 w 20"/>
                    <a:gd name="T37" fmla="*/ 1 h 10"/>
                    <a:gd name="T38" fmla="*/ 0 w 20"/>
                    <a:gd name="T39" fmla="*/ 1 h 10"/>
                    <a:gd name="T40" fmla="*/ 0 w 20"/>
                    <a:gd name="T41" fmla="*/ 2 h 10"/>
                    <a:gd name="T42" fmla="*/ 0 w 20"/>
                    <a:gd name="T43" fmla="*/ 4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10">
                      <a:moveTo>
                        <a:pt x="0" y="4"/>
                      </a:moveTo>
                      <a:lnTo>
                        <a:pt x="1" y="7"/>
                      </a:lnTo>
                      <a:lnTo>
                        <a:pt x="2" y="9"/>
                      </a:lnTo>
                      <a:lnTo>
                        <a:pt x="4" y="10"/>
                      </a:lnTo>
                      <a:lnTo>
                        <a:pt x="7" y="10"/>
                      </a:lnTo>
                      <a:lnTo>
                        <a:pt x="12" y="9"/>
                      </a:lnTo>
                      <a:lnTo>
                        <a:pt x="16" y="8"/>
                      </a:lnTo>
                      <a:lnTo>
                        <a:pt x="18" y="7"/>
                      </a:lnTo>
                      <a:lnTo>
                        <a:pt x="19" y="6"/>
                      </a:lnTo>
                      <a:lnTo>
                        <a:pt x="20" y="4"/>
                      </a:lnTo>
                      <a:lnTo>
                        <a:pt x="20" y="3"/>
                      </a:lnTo>
                      <a:lnTo>
                        <a:pt x="20" y="2"/>
                      </a:lnTo>
                      <a:lnTo>
                        <a:pt x="20" y="1"/>
                      </a:lnTo>
                      <a:lnTo>
                        <a:pt x="18" y="0"/>
                      </a:lnTo>
                      <a:lnTo>
                        <a:pt x="16" y="0"/>
                      </a:lnTo>
                      <a:lnTo>
                        <a:pt x="11" y="0"/>
                      </a:lnTo>
                      <a:lnTo>
                        <a:pt x="5" y="0"/>
                      </a:lnTo>
                      <a:lnTo>
                        <a:pt x="3" y="0"/>
                      </a:lnTo>
                      <a:lnTo>
                        <a:pt x="1" y="1"/>
                      </a:lnTo>
                      <a:lnTo>
                        <a:pt x="0" y="1"/>
                      </a:lnTo>
                      <a:lnTo>
                        <a:pt x="0" y="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2" name="Freeform 142"/>
                <p:cNvSpPr/>
                <p:nvPr/>
              </p:nvSpPr>
              <p:spPr bwMode="auto">
                <a:xfrm>
                  <a:off x="1460" y="2166"/>
                  <a:ext cx="20" cy="10"/>
                </a:xfrm>
                <a:custGeom>
                  <a:avLst/>
                  <a:gdLst>
                    <a:gd name="T0" fmla="*/ 0 w 20"/>
                    <a:gd name="T1" fmla="*/ 4 h 10"/>
                    <a:gd name="T2" fmla="*/ 2 w 20"/>
                    <a:gd name="T3" fmla="*/ 8 h 10"/>
                    <a:gd name="T4" fmla="*/ 7 w 20"/>
                    <a:gd name="T5" fmla="*/ 10 h 10"/>
                    <a:gd name="T6" fmla="*/ 16 w 20"/>
                    <a:gd name="T7" fmla="*/ 8 h 10"/>
                    <a:gd name="T8" fmla="*/ 19 w 20"/>
                    <a:gd name="T9" fmla="*/ 6 h 10"/>
                    <a:gd name="T10" fmla="*/ 20 w 20"/>
                    <a:gd name="T11" fmla="*/ 3 h 10"/>
                    <a:gd name="T12" fmla="*/ 19 w 20"/>
                    <a:gd name="T13" fmla="*/ 1 h 10"/>
                    <a:gd name="T14" fmla="*/ 16 w 20"/>
                    <a:gd name="T15" fmla="*/ 0 h 10"/>
                    <a:gd name="T16" fmla="*/ 5 w 20"/>
                    <a:gd name="T17" fmla="*/ 0 h 10"/>
                    <a:gd name="T18" fmla="*/ 1 w 20"/>
                    <a:gd name="T19" fmla="*/ 0 h 10"/>
                    <a:gd name="T20" fmla="*/ 0 w 20"/>
                    <a:gd name="T21" fmla="*/ 2 h 10"/>
                    <a:gd name="T22" fmla="*/ 0 w 20"/>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0">
                      <a:moveTo>
                        <a:pt x="0" y="4"/>
                      </a:moveTo>
                      <a:lnTo>
                        <a:pt x="2" y="8"/>
                      </a:lnTo>
                      <a:lnTo>
                        <a:pt x="7" y="10"/>
                      </a:lnTo>
                      <a:lnTo>
                        <a:pt x="16" y="8"/>
                      </a:lnTo>
                      <a:lnTo>
                        <a:pt x="19" y="6"/>
                      </a:lnTo>
                      <a:lnTo>
                        <a:pt x="20" y="3"/>
                      </a:lnTo>
                      <a:lnTo>
                        <a:pt x="19" y="1"/>
                      </a:lnTo>
                      <a:lnTo>
                        <a:pt x="16" y="0"/>
                      </a:lnTo>
                      <a:lnTo>
                        <a:pt x="5" y="0"/>
                      </a:lnTo>
                      <a:lnTo>
                        <a:pt x="1" y="0"/>
                      </a:lnTo>
                      <a:lnTo>
                        <a:pt x="0" y="2"/>
                      </a:lnTo>
                      <a:lnTo>
                        <a:pt x="0"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3" name="Freeform 143"/>
                <p:cNvSpPr/>
                <p:nvPr/>
              </p:nvSpPr>
              <p:spPr bwMode="auto">
                <a:xfrm>
                  <a:off x="1488" y="2168"/>
                  <a:ext cx="52" cy="30"/>
                </a:xfrm>
                <a:custGeom>
                  <a:avLst/>
                  <a:gdLst>
                    <a:gd name="T0" fmla="*/ 0 w 52"/>
                    <a:gd name="T1" fmla="*/ 4 h 30"/>
                    <a:gd name="T2" fmla="*/ 1 w 52"/>
                    <a:gd name="T3" fmla="*/ 2 h 30"/>
                    <a:gd name="T4" fmla="*/ 3 w 52"/>
                    <a:gd name="T5" fmla="*/ 0 h 30"/>
                    <a:gd name="T6" fmla="*/ 7 w 52"/>
                    <a:gd name="T7" fmla="*/ 0 h 30"/>
                    <a:gd name="T8" fmla="*/ 12 w 52"/>
                    <a:gd name="T9" fmla="*/ 1 h 30"/>
                    <a:gd name="T10" fmla="*/ 17 w 52"/>
                    <a:gd name="T11" fmla="*/ 2 h 30"/>
                    <a:gd name="T12" fmla="*/ 22 w 52"/>
                    <a:gd name="T13" fmla="*/ 3 h 30"/>
                    <a:gd name="T14" fmla="*/ 26 w 52"/>
                    <a:gd name="T15" fmla="*/ 5 h 30"/>
                    <a:gd name="T16" fmla="*/ 31 w 52"/>
                    <a:gd name="T17" fmla="*/ 7 h 30"/>
                    <a:gd name="T18" fmla="*/ 36 w 52"/>
                    <a:gd name="T19" fmla="*/ 10 h 30"/>
                    <a:gd name="T20" fmla="*/ 44 w 52"/>
                    <a:gd name="T21" fmla="*/ 16 h 30"/>
                    <a:gd name="T22" fmla="*/ 47 w 52"/>
                    <a:gd name="T23" fmla="*/ 19 h 30"/>
                    <a:gd name="T24" fmla="*/ 50 w 52"/>
                    <a:gd name="T25" fmla="*/ 21 h 30"/>
                    <a:gd name="T26" fmla="*/ 52 w 52"/>
                    <a:gd name="T27" fmla="*/ 26 h 30"/>
                    <a:gd name="T28" fmla="*/ 52 w 52"/>
                    <a:gd name="T29" fmla="*/ 28 h 30"/>
                    <a:gd name="T30" fmla="*/ 52 w 52"/>
                    <a:gd name="T31" fmla="*/ 29 h 30"/>
                    <a:gd name="T32" fmla="*/ 51 w 52"/>
                    <a:gd name="T33" fmla="*/ 30 h 30"/>
                    <a:gd name="T34" fmla="*/ 49 w 52"/>
                    <a:gd name="T35" fmla="*/ 30 h 30"/>
                    <a:gd name="T36" fmla="*/ 47 w 52"/>
                    <a:gd name="T37" fmla="*/ 29 h 30"/>
                    <a:gd name="T38" fmla="*/ 44 w 52"/>
                    <a:gd name="T39" fmla="*/ 27 h 30"/>
                    <a:gd name="T40" fmla="*/ 38 w 52"/>
                    <a:gd name="T41" fmla="*/ 22 h 30"/>
                    <a:gd name="T42" fmla="*/ 31 w 52"/>
                    <a:gd name="T43" fmla="*/ 17 h 30"/>
                    <a:gd name="T44" fmla="*/ 28 w 52"/>
                    <a:gd name="T45" fmla="*/ 15 h 30"/>
                    <a:gd name="T46" fmla="*/ 25 w 52"/>
                    <a:gd name="T47" fmla="*/ 13 h 30"/>
                    <a:gd name="T48" fmla="*/ 21 w 52"/>
                    <a:gd name="T49" fmla="*/ 12 h 30"/>
                    <a:gd name="T50" fmla="*/ 18 w 52"/>
                    <a:gd name="T51" fmla="*/ 11 h 30"/>
                    <a:gd name="T52" fmla="*/ 11 w 52"/>
                    <a:gd name="T53" fmla="*/ 11 h 30"/>
                    <a:gd name="T54" fmla="*/ 5 w 52"/>
                    <a:gd name="T55" fmla="*/ 10 h 30"/>
                    <a:gd name="T56" fmla="*/ 3 w 52"/>
                    <a:gd name="T57" fmla="*/ 9 h 30"/>
                    <a:gd name="T58" fmla="*/ 1 w 52"/>
                    <a:gd name="T59" fmla="*/ 8 h 30"/>
                    <a:gd name="T60" fmla="*/ 0 w 52"/>
                    <a:gd name="T61" fmla="*/ 6 h 30"/>
                    <a:gd name="T62" fmla="*/ 0 w 52"/>
                    <a:gd name="T63" fmla="*/ 4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30">
                      <a:moveTo>
                        <a:pt x="0" y="4"/>
                      </a:moveTo>
                      <a:lnTo>
                        <a:pt x="1" y="2"/>
                      </a:lnTo>
                      <a:lnTo>
                        <a:pt x="3" y="0"/>
                      </a:lnTo>
                      <a:lnTo>
                        <a:pt x="7" y="0"/>
                      </a:lnTo>
                      <a:lnTo>
                        <a:pt x="12" y="1"/>
                      </a:lnTo>
                      <a:lnTo>
                        <a:pt x="17" y="2"/>
                      </a:lnTo>
                      <a:lnTo>
                        <a:pt x="22" y="3"/>
                      </a:lnTo>
                      <a:lnTo>
                        <a:pt x="26" y="5"/>
                      </a:lnTo>
                      <a:lnTo>
                        <a:pt x="31" y="7"/>
                      </a:lnTo>
                      <a:lnTo>
                        <a:pt x="36" y="10"/>
                      </a:lnTo>
                      <a:lnTo>
                        <a:pt x="44" y="16"/>
                      </a:lnTo>
                      <a:lnTo>
                        <a:pt x="47" y="19"/>
                      </a:lnTo>
                      <a:lnTo>
                        <a:pt x="50" y="21"/>
                      </a:lnTo>
                      <a:lnTo>
                        <a:pt x="52" y="26"/>
                      </a:lnTo>
                      <a:lnTo>
                        <a:pt x="52" y="28"/>
                      </a:lnTo>
                      <a:lnTo>
                        <a:pt x="52" y="29"/>
                      </a:lnTo>
                      <a:lnTo>
                        <a:pt x="51" y="30"/>
                      </a:lnTo>
                      <a:lnTo>
                        <a:pt x="49" y="30"/>
                      </a:lnTo>
                      <a:lnTo>
                        <a:pt x="47" y="29"/>
                      </a:lnTo>
                      <a:lnTo>
                        <a:pt x="44" y="27"/>
                      </a:lnTo>
                      <a:lnTo>
                        <a:pt x="38" y="22"/>
                      </a:lnTo>
                      <a:lnTo>
                        <a:pt x="31" y="17"/>
                      </a:lnTo>
                      <a:lnTo>
                        <a:pt x="28" y="15"/>
                      </a:lnTo>
                      <a:lnTo>
                        <a:pt x="25" y="13"/>
                      </a:lnTo>
                      <a:lnTo>
                        <a:pt x="21" y="12"/>
                      </a:lnTo>
                      <a:lnTo>
                        <a:pt x="18" y="11"/>
                      </a:lnTo>
                      <a:lnTo>
                        <a:pt x="11" y="11"/>
                      </a:lnTo>
                      <a:lnTo>
                        <a:pt x="5" y="10"/>
                      </a:lnTo>
                      <a:lnTo>
                        <a:pt x="3" y="9"/>
                      </a:lnTo>
                      <a:lnTo>
                        <a:pt x="1" y="8"/>
                      </a:lnTo>
                      <a:lnTo>
                        <a:pt x="0" y="6"/>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4" name="Freeform 144"/>
                <p:cNvSpPr/>
                <p:nvPr/>
              </p:nvSpPr>
              <p:spPr bwMode="auto">
                <a:xfrm>
                  <a:off x="1488" y="2168"/>
                  <a:ext cx="52" cy="30"/>
                </a:xfrm>
                <a:custGeom>
                  <a:avLst/>
                  <a:gdLst>
                    <a:gd name="T0" fmla="*/ 0 w 52"/>
                    <a:gd name="T1" fmla="*/ 4 h 30"/>
                    <a:gd name="T2" fmla="*/ 3 w 52"/>
                    <a:gd name="T3" fmla="*/ 0 h 30"/>
                    <a:gd name="T4" fmla="*/ 7 w 52"/>
                    <a:gd name="T5" fmla="*/ 0 h 30"/>
                    <a:gd name="T6" fmla="*/ 17 w 52"/>
                    <a:gd name="T7" fmla="*/ 1 h 30"/>
                    <a:gd name="T8" fmla="*/ 26 w 52"/>
                    <a:gd name="T9" fmla="*/ 4 h 30"/>
                    <a:gd name="T10" fmla="*/ 36 w 52"/>
                    <a:gd name="T11" fmla="*/ 10 h 30"/>
                    <a:gd name="T12" fmla="*/ 49 w 52"/>
                    <a:gd name="T13" fmla="*/ 21 h 30"/>
                    <a:gd name="T14" fmla="*/ 52 w 52"/>
                    <a:gd name="T15" fmla="*/ 25 h 30"/>
                    <a:gd name="T16" fmla="*/ 51 w 52"/>
                    <a:gd name="T17" fmla="*/ 29 h 30"/>
                    <a:gd name="T18" fmla="*/ 49 w 52"/>
                    <a:gd name="T19" fmla="*/ 30 h 30"/>
                    <a:gd name="T20" fmla="*/ 44 w 52"/>
                    <a:gd name="T21" fmla="*/ 27 h 30"/>
                    <a:gd name="T22" fmla="*/ 31 w 52"/>
                    <a:gd name="T23" fmla="*/ 17 h 30"/>
                    <a:gd name="T24" fmla="*/ 24 w 52"/>
                    <a:gd name="T25" fmla="*/ 13 h 30"/>
                    <a:gd name="T26" fmla="*/ 18 w 52"/>
                    <a:gd name="T27" fmla="*/ 11 h 30"/>
                    <a:gd name="T28" fmla="*/ 5 w 52"/>
                    <a:gd name="T29" fmla="*/ 10 h 30"/>
                    <a:gd name="T30" fmla="*/ 1 w 52"/>
                    <a:gd name="T31" fmla="*/ 8 h 30"/>
                    <a:gd name="T32" fmla="*/ 0 w 52"/>
                    <a:gd name="T33" fmla="*/ 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0">
                      <a:moveTo>
                        <a:pt x="0" y="4"/>
                      </a:moveTo>
                      <a:lnTo>
                        <a:pt x="3" y="0"/>
                      </a:lnTo>
                      <a:lnTo>
                        <a:pt x="7" y="0"/>
                      </a:lnTo>
                      <a:lnTo>
                        <a:pt x="17" y="1"/>
                      </a:lnTo>
                      <a:lnTo>
                        <a:pt x="26" y="4"/>
                      </a:lnTo>
                      <a:lnTo>
                        <a:pt x="36" y="10"/>
                      </a:lnTo>
                      <a:lnTo>
                        <a:pt x="49" y="21"/>
                      </a:lnTo>
                      <a:lnTo>
                        <a:pt x="52" y="25"/>
                      </a:lnTo>
                      <a:lnTo>
                        <a:pt x="51" y="29"/>
                      </a:lnTo>
                      <a:lnTo>
                        <a:pt x="49" y="30"/>
                      </a:lnTo>
                      <a:lnTo>
                        <a:pt x="44" y="27"/>
                      </a:lnTo>
                      <a:lnTo>
                        <a:pt x="31" y="17"/>
                      </a:lnTo>
                      <a:lnTo>
                        <a:pt x="24" y="13"/>
                      </a:lnTo>
                      <a:lnTo>
                        <a:pt x="18" y="11"/>
                      </a:lnTo>
                      <a:lnTo>
                        <a:pt x="5" y="10"/>
                      </a:lnTo>
                      <a:lnTo>
                        <a:pt x="1" y="8"/>
                      </a:lnTo>
                      <a:lnTo>
                        <a:pt x="0" y="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5" name="Freeform 145"/>
                <p:cNvSpPr/>
                <p:nvPr/>
              </p:nvSpPr>
              <p:spPr bwMode="auto">
                <a:xfrm>
                  <a:off x="1505" y="2158"/>
                  <a:ext cx="23" cy="12"/>
                </a:xfrm>
                <a:custGeom>
                  <a:avLst/>
                  <a:gdLst>
                    <a:gd name="T0" fmla="*/ 0 w 23"/>
                    <a:gd name="T1" fmla="*/ 2 h 12"/>
                    <a:gd name="T2" fmla="*/ 1 w 23"/>
                    <a:gd name="T3" fmla="*/ 1 h 12"/>
                    <a:gd name="T4" fmla="*/ 3 w 23"/>
                    <a:gd name="T5" fmla="*/ 0 h 12"/>
                    <a:gd name="T6" fmla="*/ 6 w 23"/>
                    <a:gd name="T7" fmla="*/ 0 h 12"/>
                    <a:gd name="T8" fmla="*/ 9 w 23"/>
                    <a:gd name="T9" fmla="*/ 0 h 12"/>
                    <a:gd name="T10" fmla="*/ 15 w 23"/>
                    <a:gd name="T11" fmla="*/ 3 h 12"/>
                    <a:gd name="T12" fmla="*/ 20 w 23"/>
                    <a:gd name="T13" fmla="*/ 6 h 12"/>
                    <a:gd name="T14" fmla="*/ 22 w 23"/>
                    <a:gd name="T15" fmla="*/ 8 h 12"/>
                    <a:gd name="T16" fmla="*/ 22 w 23"/>
                    <a:gd name="T17" fmla="*/ 9 h 12"/>
                    <a:gd name="T18" fmla="*/ 23 w 23"/>
                    <a:gd name="T19" fmla="*/ 10 h 12"/>
                    <a:gd name="T20" fmla="*/ 22 w 23"/>
                    <a:gd name="T21" fmla="*/ 11 h 12"/>
                    <a:gd name="T22" fmla="*/ 21 w 23"/>
                    <a:gd name="T23" fmla="*/ 11 h 12"/>
                    <a:gd name="T24" fmla="*/ 18 w 23"/>
                    <a:gd name="T25" fmla="*/ 12 h 12"/>
                    <a:gd name="T26" fmla="*/ 12 w 23"/>
                    <a:gd name="T27" fmla="*/ 11 h 12"/>
                    <a:gd name="T28" fmla="*/ 6 w 23"/>
                    <a:gd name="T29" fmla="*/ 9 h 12"/>
                    <a:gd name="T30" fmla="*/ 3 w 23"/>
                    <a:gd name="T31" fmla="*/ 8 h 12"/>
                    <a:gd name="T32" fmla="*/ 1 w 23"/>
                    <a:gd name="T33" fmla="*/ 6 h 12"/>
                    <a:gd name="T34" fmla="*/ 0 w 23"/>
                    <a:gd name="T35" fmla="*/ 4 h 12"/>
                    <a:gd name="T36" fmla="*/ 0 w 23"/>
                    <a:gd name="T37" fmla="*/ 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12">
                      <a:moveTo>
                        <a:pt x="0" y="2"/>
                      </a:moveTo>
                      <a:lnTo>
                        <a:pt x="1" y="1"/>
                      </a:lnTo>
                      <a:lnTo>
                        <a:pt x="3" y="0"/>
                      </a:lnTo>
                      <a:lnTo>
                        <a:pt x="6" y="0"/>
                      </a:lnTo>
                      <a:lnTo>
                        <a:pt x="9" y="0"/>
                      </a:lnTo>
                      <a:lnTo>
                        <a:pt x="15" y="3"/>
                      </a:lnTo>
                      <a:lnTo>
                        <a:pt x="20" y="6"/>
                      </a:lnTo>
                      <a:lnTo>
                        <a:pt x="22" y="8"/>
                      </a:lnTo>
                      <a:lnTo>
                        <a:pt x="22" y="9"/>
                      </a:lnTo>
                      <a:lnTo>
                        <a:pt x="23" y="10"/>
                      </a:lnTo>
                      <a:lnTo>
                        <a:pt x="22" y="11"/>
                      </a:lnTo>
                      <a:lnTo>
                        <a:pt x="21" y="11"/>
                      </a:lnTo>
                      <a:lnTo>
                        <a:pt x="18" y="12"/>
                      </a:lnTo>
                      <a:lnTo>
                        <a:pt x="12" y="11"/>
                      </a:lnTo>
                      <a:lnTo>
                        <a:pt x="6" y="9"/>
                      </a:lnTo>
                      <a:lnTo>
                        <a:pt x="3" y="8"/>
                      </a:lnTo>
                      <a:lnTo>
                        <a:pt x="1" y="6"/>
                      </a:lnTo>
                      <a:lnTo>
                        <a:pt x="0"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6" name="Freeform 146"/>
                <p:cNvSpPr/>
                <p:nvPr/>
              </p:nvSpPr>
              <p:spPr bwMode="auto">
                <a:xfrm>
                  <a:off x="1505" y="2158"/>
                  <a:ext cx="22" cy="11"/>
                </a:xfrm>
                <a:custGeom>
                  <a:avLst/>
                  <a:gdLst>
                    <a:gd name="T0" fmla="*/ 0 w 22"/>
                    <a:gd name="T1" fmla="*/ 2 h 11"/>
                    <a:gd name="T2" fmla="*/ 1 w 22"/>
                    <a:gd name="T3" fmla="*/ 0 h 11"/>
                    <a:gd name="T4" fmla="*/ 3 w 22"/>
                    <a:gd name="T5" fmla="*/ 0 h 11"/>
                    <a:gd name="T6" fmla="*/ 9 w 22"/>
                    <a:gd name="T7" fmla="*/ 0 h 11"/>
                    <a:gd name="T8" fmla="*/ 20 w 22"/>
                    <a:gd name="T9" fmla="*/ 6 h 11"/>
                    <a:gd name="T10" fmla="*/ 22 w 22"/>
                    <a:gd name="T11" fmla="*/ 10 h 11"/>
                    <a:gd name="T12" fmla="*/ 21 w 22"/>
                    <a:gd name="T13" fmla="*/ 11 h 11"/>
                    <a:gd name="T14" fmla="*/ 17 w 22"/>
                    <a:gd name="T15" fmla="*/ 11 h 11"/>
                    <a:gd name="T16" fmla="*/ 6 w 22"/>
                    <a:gd name="T17" fmla="*/ 9 h 11"/>
                    <a:gd name="T18" fmla="*/ 1 w 22"/>
                    <a:gd name="T19" fmla="*/ 6 h 11"/>
                    <a:gd name="T20" fmla="*/ 0 w 22"/>
                    <a:gd name="T21" fmla="*/ 4 h 11"/>
                    <a:gd name="T22" fmla="*/ 0 w 22"/>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1">
                      <a:moveTo>
                        <a:pt x="0" y="2"/>
                      </a:moveTo>
                      <a:lnTo>
                        <a:pt x="1" y="0"/>
                      </a:lnTo>
                      <a:lnTo>
                        <a:pt x="3" y="0"/>
                      </a:lnTo>
                      <a:lnTo>
                        <a:pt x="9" y="0"/>
                      </a:lnTo>
                      <a:lnTo>
                        <a:pt x="20" y="6"/>
                      </a:lnTo>
                      <a:lnTo>
                        <a:pt x="22" y="10"/>
                      </a:lnTo>
                      <a:lnTo>
                        <a:pt x="21" y="11"/>
                      </a:lnTo>
                      <a:lnTo>
                        <a:pt x="17" y="11"/>
                      </a:lnTo>
                      <a:lnTo>
                        <a:pt x="6" y="9"/>
                      </a:lnTo>
                      <a:lnTo>
                        <a:pt x="1" y="6"/>
                      </a:lnTo>
                      <a:lnTo>
                        <a:pt x="0" y="4"/>
                      </a:lnTo>
                      <a:lnTo>
                        <a:pt x="0"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7" name="Freeform 147"/>
                <p:cNvSpPr/>
                <p:nvPr/>
              </p:nvSpPr>
              <p:spPr bwMode="auto">
                <a:xfrm>
                  <a:off x="1261" y="1466"/>
                  <a:ext cx="165" cy="76"/>
                </a:xfrm>
                <a:custGeom>
                  <a:avLst/>
                  <a:gdLst>
                    <a:gd name="T0" fmla="*/ 2 w 165"/>
                    <a:gd name="T1" fmla="*/ 49 h 76"/>
                    <a:gd name="T2" fmla="*/ 1 w 165"/>
                    <a:gd name="T3" fmla="*/ 47 h 76"/>
                    <a:gd name="T4" fmla="*/ 0 w 165"/>
                    <a:gd name="T5" fmla="*/ 45 h 76"/>
                    <a:gd name="T6" fmla="*/ 1 w 165"/>
                    <a:gd name="T7" fmla="*/ 43 h 76"/>
                    <a:gd name="T8" fmla="*/ 2 w 165"/>
                    <a:gd name="T9" fmla="*/ 40 h 76"/>
                    <a:gd name="T10" fmla="*/ 6 w 165"/>
                    <a:gd name="T11" fmla="*/ 35 h 76"/>
                    <a:gd name="T12" fmla="*/ 12 w 165"/>
                    <a:gd name="T13" fmla="*/ 29 h 76"/>
                    <a:gd name="T14" fmla="*/ 26 w 165"/>
                    <a:gd name="T15" fmla="*/ 17 h 76"/>
                    <a:gd name="T16" fmla="*/ 38 w 165"/>
                    <a:gd name="T17" fmla="*/ 6 h 76"/>
                    <a:gd name="T18" fmla="*/ 41 w 165"/>
                    <a:gd name="T19" fmla="*/ 4 h 76"/>
                    <a:gd name="T20" fmla="*/ 45 w 165"/>
                    <a:gd name="T21" fmla="*/ 3 h 76"/>
                    <a:gd name="T22" fmla="*/ 48 w 165"/>
                    <a:gd name="T23" fmla="*/ 1 h 76"/>
                    <a:gd name="T24" fmla="*/ 52 w 165"/>
                    <a:gd name="T25" fmla="*/ 0 h 76"/>
                    <a:gd name="T26" fmla="*/ 60 w 165"/>
                    <a:gd name="T27" fmla="*/ 0 h 76"/>
                    <a:gd name="T28" fmla="*/ 69 w 165"/>
                    <a:gd name="T29" fmla="*/ 0 h 76"/>
                    <a:gd name="T30" fmla="*/ 78 w 165"/>
                    <a:gd name="T31" fmla="*/ 2 h 76"/>
                    <a:gd name="T32" fmla="*/ 86 w 165"/>
                    <a:gd name="T33" fmla="*/ 5 h 76"/>
                    <a:gd name="T34" fmla="*/ 93 w 165"/>
                    <a:gd name="T35" fmla="*/ 9 h 76"/>
                    <a:gd name="T36" fmla="*/ 94 w 165"/>
                    <a:gd name="T37" fmla="*/ 10 h 76"/>
                    <a:gd name="T38" fmla="*/ 96 w 165"/>
                    <a:gd name="T39" fmla="*/ 11 h 76"/>
                    <a:gd name="T40" fmla="*/ 99 w 165"/>
                    <a:gd name="T41" fmla="*/ 14 h 76"/>
                    <a:gd name="T42" fmla="*/ 106 w 165"/>
                    <a:gd name="T43" fmla="*/ 21 h 76"/>
                    <a:gd name="T44" fmla="*/ 115 w 165"/>
                    <a:gd name="T45" fmla="*/ 30 h 76"/>
                    <a:gd name="T46" fmla="*/ 137 w 165"/>
                    <a:gd name="T47" fmla="*/ 50 h 76"/>
                    <a:gd name="T48" fmla="*/ 165 w 165"/>
                    <a:gd name="T49" fmla="*/ 76 h 76"/>
                    <a:gd name="T50" fmla="*/ 141 w 165"/>
                    <a:gd name="T51" fmla="*/ 73 h 76"/>
                    <a:gd name="T52" fmla="*/ 135 w 165"/>
                    <a:gd name="T53" fmla="*/ 66 h 76"/>
                    <a:gd name="T54" fmla="*/ 128 w 165"/>
                    <a:gd name="T55" fmla="*/ 57 h 76"/>
                    <a:gd name="T56" fmla="*/ 119 w 165"/>
                    <a:gd name="T57" fmla="*/ 48 h 76"/>
                    <a:gd name="T58" fmla="*/ 115 w 165"/>
                    <a:gd name="T59" fmla="*/ 43 h 76"/>
                    <a:gd name="T60" fmla="*/ 110 w 165"/>
                    <a:gd name="T61" fmla="*/ 39 h 76"/>
                    <a:gd name="T62" fmla="*/ 104 w 165"/>
                    <a:gd name="T63" fmla="*/ 34 h 76"/>
                    <a:gd name="T64" fmla="*/ 98 w 165"/>
                    <a:gd name="T65" fmla="*/ 30 h 76"/>
                    <a:gd name="T66" fmla="*/ 93 w 165"/>
                    <a:gd name="T67" fmla="*/ 27 h 76"/>
                    <a:gd name="T68" fmla="*/ 88 w 165"/>
                    <a:gd name="T69" fmla="*/ 24 h 76"/>
                    <a:gd name="T70" fmla="*/ 83 w 165"/>
                    <a:gd name="T71" fmla="*/ 22 h 76"/>
                    <a:gd name="T72" fmla="*/ 80 w 165"/>
                    <a:gd name="T73" fmla="*/ 21 h 76"/>
                    <a:gd name="T74" fmla="*/ 78 w 165"/>
                    <a:gd name="T75" fmla="*/ 21 h 76"/>
                    <a:gd name="T76" fmla="*/ 69 w 165"/>
                    <a:gd name="T77" fmla="*/ 20 h 76"/>
                    <a:gd name="T78" fmla="*/ 61 w 165"/>
                    <a:gd name="T79" fmla="*/ 20 h 76"/>
                    <a:gd name="T80" fmla="*/ 55 w 165"/>
                    <a:gd name="T81" fmla="*/ 21 h 76"/>
                    <a:gd name="T82" fmla="*/ 49 w 165"/>
                    <a:gd name="T83" fmla="*/ 23 h 76"/>
                    <a:gd name="T84" fmla="*/ 43 w 165"/>
                    <a:gd name="T85" fmla="*/ 25 h 76"/>
                    <a:gd name="T86" fmla="*/ 38 w 165"/>
                    <a:gd name="T87" fmla="*/ 28 h 76"/>
                    <a:gd name="T88" fmla="*/ 33 w 165"/>
                    <a:gd name="T89" fmla="*/ 31 h 76"/>
                    <a:gd name="T90" fmla="*/ 27 w 165"/>
                    <a:gd name="T91" fmla="*/ 35 h 76"/>
                    <a:gd name="T92" fmla="*/ 23 w 165"/>
                    <a:gd name="T93" fmla="*/ 39 h 76"/>
                    <a:gd name="T94" fmla="*/ 19 w 165"/>
                    <a:gd name="T95" fmla="*/ 43 h 76"/>
                    <a:gd name="T96" fmla="*/ 13 w 165"/>
                    <a:gd name="T97" fmla="*/ 50 h 76"/>
                    <a:gd name="T98" fmla="*/ 10 w 165"/>
                    <a:gd name="T99" fmla="*/ 51 h 76"/>
                    <a:gd name="T100" fmla="*/ 8 w 165"/>
                    <a:gd name="T101" fmla="*/ 52 h 76"/>
                    <a:gd name="T102" fmla="*/ 5 w 165"/>
                    <a:gd name="T103" fmla="*/ 52 h 76"/>
                    <a:gd name="T104" fmla="*/ 2 w 165"/>
                    <a:gd name="T105" fmla="*/ 49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5" h="76">
                      <a:moveTo>
                        <a:pt x="2" y="49"/>
                      </a:moveTo>
                      <a:lnTo>
                        <a:pt x="1" y="47"/>
                      </a:lnTo>
                      <a:lnTo>
                        <a:pt x="0" y="45"/>
                      </a:lnTo>
                      <a:lnTo>
                        <a:pt x="1" y="43"/>
                      </a:lnTo>
                      <a:lnTo>
                        <a:pt x="2" y="40"/>
                      </a:lnTo>
                      <a:lnTo>
                        <a:pt x="6" y="35"/>
                      </a:lnTo>
                      <a:lnTo>
                        <a:pt x="12" y="29"/>
                      </a:lnTo>
                      <a:lnTo>
                        <a:pt x="26" y="17"/>
                      </a:lnTo>
                      <a:lnTo>
                        <a:pt x="38" y="6"/>
                      </a:lnTo>
                      <a:lnTo>
                        <a:pt x="41" y="4"/>
                      </a:lnTo>
                      <a:lnTo>
                        <a:pt x="45" y="3"/>
                      </a:lnTo>
                      <a:lnTo>
                        <a:pt x="48" y="1"/>
                      </a:lnTo>
                      <a:lnTo>
                        <a:pt x="52" y="0"/>
                      </a:lnTo>
                      <a:lnTo>
                        <a:pt x="60" y="0"/>
                      </a:lnTo>
                      <a:lnTo>
                        <a:pt x="69" y="0"/>
                      </a:lnTo>
                      <a:lnTo>
                        <a:pt x="78" y="2"/>
                      </a:lnTo>
                      <a:lnTo>
                        <a:pt x="86" y="5"/>
                      </a:lnTo>
                      <a:lnTo>
                        <a:pt x="93" y="9"/>
                      </a:lnTo>
                      <a:lnTo>
                        <a:pt x="94" y="10"/>
                      </a:lnTo>
                      <a:lnTo>
                        <a:pt x="96" y="11"/>
                      </a:lnTo>
                      <a:lnTo>
                        <a:pt x="99" y="14"/>
                      </a:lnTo>
                      <a:lnTo>
                        <a:pt x="106" y="21"/>
                      </a:lnTo>
                      <a:lnTo>
                        <a:pt x="115" y="30"/>
                      </a:lnTo>
                      <a:lnTo>
                        <a:pt x="137" y="50"/>
                      </a:lnTo>
                      <a:lnTo>
                        <a:pt x="165" y="76"/>
                      </a:lnTo>
                      <a:lnTo>
                        <a:pt x="141" y="73"/>
                      </a:lnTo>
                      <a:lnTo>
                        <a:pt x="135" y="66"/>
                      </a:lnTo>
                      <a:lnTo>
                        <a:pt x="128" y="57"/>
                      </a:lnTo>
                      <a:lnTo>
                        <a:pt x="119" y="48"/>
                      </a:lnTo>
                      <a:lnTo>
                        <a:pt x="115" y="43"/>
                      </a:lnTo>
                      <a:lnTo>
                        <a:pt x="110" y="39"/>
                      </a:lnTo>
                      <a:lnTo>
                        <a:pt x="104" y="34"/>
                      </a:lnTo>
                      <a:lnTo>
                        <a:pt x="98" y="30"/>
                      </a:lnTo>
                      <a:lnTo>
                        <a:pt x="93" y="27"/>
                      </a:lnTo>
                      <a:lnTo>
                        <a:pt x="88" y="24"/>
                      </a:lnTo>
                      <a:lnTo>
                        <a:pt x="83" y="22"/>
                      </a:lnTo>
                      <a:lnTo>
                        <a:pt x="80" y="21"/>
                      </a:lnTo>
                      <a:lnTo>
                        <a:pt x="78" y="21"/>
                      </a:lnTo>
                      <a:lnTo>
                        <a:pt x="69" y="20"/>
                      </a:lnTo>
                      <a:lnTo>
                        <a:pt x="61" y="20"/>
                      </a:lnTo>
                      <a:lnTo>
                        <a:pt x="55" y="21"/>
                      </a:lnTo>
                      <a:lnTo>
                        <a:pt x="49" y="23"/>
                      </a:lnTo>
                      <a:lnTo>
                        <a:pt x="43" y="25"/>
                      </a:lnTo>
                      <a:lnTo>
                        <a:pt x="38" y="28"/>
                      </a:lnTo>
                      <a:lnTo>
                        <a:pt x="33" y="31"/>
                      </a:lnTo>
                      <a:lnTo>
                        <a:pt x="27" y="35"/>
                      </a:lnTo>
                      <a:lnTo>
                        <a:pt x="23" y="39"/>
                      </a:lnTo>
                      <a:lnTo>
                        <a:pt x="19" y="43"/>
                      </a:lnTo>
                      <a:lnTo>
                        <a:pt x="13" y="50"/>
                      </a:lnTo>
                      <a:lnTo>
                        <a:pt x="10" y="51"/>
                      </a:lnTo>
                      <a:lnTo>
                        <a:pt x="8" y="52"/>
                      </a:lnTo>
                      <a:lnTo>
                        <a:pt x="5" y="52"/>
                      </a:lnTo>
                      <a:lnTo>
                        <a:pt x="2" y="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8" name="Freeform 148"/>
                <p:cNvSpPr/>
                <p:nvPr/>
              </p:nvSpPr>
              <p:spPr bwMode="auto">
                <a:xfrm>
                  <a:off x="1261" y="1466"/>
                  <a:ext cx="165" cy="76"/>
                </a:xfrm>
                <a:custGeom>
                  <a:avLst/>
                  <a:gdLst>
                    <a:gd name="T0" fmla="*/ 2 w 165"/>
                    <a:gd name="T1" fmla="*/ 49 h 76"/>
                    <a:gd name="T2" fmla="*/ 1 w 165"/>
                    <a:gd name="T3" fmla="*/ 47 h 76"/>
                    <a:gd name="T4" fmla="*/ 0 w 165"/>
                    <a:gd name="T5" fmla="*/ 45 h 76"/>
                    <a:gd name="T6" fmla="*/ 1 w 165"/>
                    <a:gd name="T7" fmla="*/ 43 h 76"/>
                    <a:gd name="T8" fmla="*/ 2 w 165"/>
                    <a:gd name="T9" fmla="*/ 40 h 76"/>
                    <a:gd name="T10" fmla="*/ 6 w 165"/>
                    <a:gd name="T11" fmla="*/ 35 h 76"/>
                    <a:gd name="T12" fmla="*/ 12 w 165"/>
                    <a:gd name="T13" fmla="*/ 29 h 76"/>
                    <a:gd name="T14" fmla="*/ 26 w 165"/>
                    <a:gd name="T15" fmla="*/ 17 h 76"/>
                    <a:gd name="T16" fmla="*/ 38 w 165"/>
                    <a:gd name="T17" fmla="*/ 6 h 76"/>
                    <a:gd name="T18" fmla="*/ 41 w 165"/>
                    <a:gd name="T19" fmla="*/ 4 h 76"/>
                    <a:gd name="T20" fmla="*/ 45 w 165"/>
                    <a:gd name="T21" fmla="*/ 3 h 76"/>
                    <a:gd name="T22" fmla="*/ 48 w 165"/>
                    <a:gd name="T23" fmla="*/ 1 h 76"/>
                    <a:gd name="T24" fmla="*/ 52 w 165"/>
                    <a:gd name="T25" fmla="*/ 0 h 76"/>
                    <a:gd name="T26" fmla="*/ 60 w 165"/>
                    <a:gd name="T27" fmla="*/ 0 h 76"/>
                    <a:gd name="T28" fmla="*/ 69 w 165"/>
                    <a:gd name="T29" fmla="*/ 0 h 76"/>
                    <a:gd name="T30" fmla="*/ 78 w 165"/>
                    <a:gd name="T31" fmla="*/ 2 h 76"/>
                    <a:gd name="T32" fmla="*/ 86 w 165"/>
                    <a:gd name="T33" fmla="*/ 5 h 76"/>
                    <a:gd name="T34" fmla="*/ 93 w 165"/>
                    <a:gd name="T35" fmla="*/ 9 h 76"/>
                    <a:gd name="T36" fmla="*/ 94 w 165"/>
                    <a:gd name="T37" fmla="*/ 10 h 76"/>
                    <a:gd name="T38" fmla="*/ 96 w 165"/>
                    <a:gd name="T39" fmla="*/ 11 h 76"/>
                    <a:gd name="T40" fmla="*/ 99 w 165"/>
                    <a:gd name="T41" fmla="*/ 14 h 76"/>
                    <a:gd name="T42" fmla="*/ 106 w 165"/>
                    <a:gd name="T43" fmla="*/ 21 h 76"/>
                    <a:gd name="T44" fmla="*/ 115 w 165"/>
                    <a:gd name="T45" fmla="*/ 30 h 76"/>
                    <a:gd name="T46" fmla="*/ 137 w 165"/>
                    <a:gd name="T47" fmla="*/ 50 h 76"/>
                    <a:gd name="T48" fmla="*/ 165 w 165"/>
                    <a:gd name="T49" fmla="*/ 76 h 76"/>
                    <a:gd name="T50" fmla="*/ 141 w 165"/>
                    <a:gd name="T51" fmla="*/ 73 h 76"/>
                    <a:gd name="T52" fmla="*/ 135 w 165"/>
                    <a:gd name="T53" fmla="*/ 66 h 76"/>
                    <a:gd name="T54" fmla="*/ 128 w 165"/>
                    <a:gd name="T55" fmla="*/ 57 h 76"/>
                    <a:gd name="T56" fmla="*/ 119 w 165"/>
                    <a:gd name="T57" fmla="*/ 48 h 76"/>
                    <a:gd name="T58" fmla="*/ 115 w 165"/>
                    <a:gd name="T59" fmla="*/ 43 h 76"/>
                    <a:gd name="T60" fmla="*/ 110 w 165"/>
                    <a:gd name="T61" fmla="*/ 39 h 76"/>
                    <a:gd name="T62" fmla="*/ 104 w 165"/>
                    <a:gd name="T63" fmla="*/ 34 h 76"/>
                    <a:gd name="T64" fmla="*/ 98 w 165"/>
                    <a:gd name="T65" fmla="*/ 30 h 76"/>
                    <a:gd name="T66" fmla="*/ 93 w 165"/>
                    <a:gd name="T67" fmla="*/ 27 h 76"/>
                    <a:gd name="T68" fmla="*/ 88 w 165"/>
                    <a:gd name="T69" fmla="*/ 24 h 76"/>
                    <a:gd name="T70" fmla="*/ 83 w 165"/>
                    <a:gd name="T71" fmla="*/ 22 h 76"/>
                    <a:gd name="T72" fmla="*/ 80 w 165"/>
                    <a:gd name="T73" fmla="*/ 21 h 76"/>
                    <a:gd name="T74" fmla="*/ 78 w 165"/>
                    <a:gd name="T75" fmla="*/ 21 h 76"/>
                    <a:gd name="T76" fmla="*/ 69 w 165"/>
                    <a:gd name="T77" fmla="*/ 20 h 76"/>
                    <a:gd name="T78" fmla="*/ 61 w 165"/>
                    <a:gd name="T79" fmla="*/ 20 h 76"/>
                    <a:gd name="T80" fmla="*/ 55 w 165"/>
                    <a:gd name="T81" fmla="*/ 21 h 76"/>
                    <a:gd name="T82" fmla="*/ 49 w 165"/>
                    <a:gd name="T83" fmla="*/ 23 h 76"/>
                    <a:gd name="T84" fmla="*/ 43 w 165"/>
                    <a:gd name="T85" fmla="*/ 25 h 76"/>
                    <a:gd name="T86" fmla="*/ 38 w 165"/>
                    <a:gd name="T87" fmla="*/ 28 h 76"/>
                    <a:gd name="T88" fmla="*/ 33 w 165"/>
                    <a:gd name="T89" fmla="*/ 31 h 76"/>
                    <a:gd name="T90" fmla="*/ 27 w 165"/>
                    <a:gd name="T91" fmla="*/ 35 h 76"/>
                    <a:gd name="T92" fmla="*/ 23 w 165"/>
                    <a:gd name="T93" fmla="*/ 39 h 76"/>
                    <a:gd name="T94" fmla="*/ 19 w 165"/>
                    <a:gd name="T95" fmla="*/ 43 h 76"/>
                    <a:gd name="T96" fmla="*/ 13 w 165"/>
                    <a:gd name="T97" fmla="*/ 50 h 76"/>
                    <a:gd name="T98" fmla="*/ 10 w 165"/>
                    <a:gd name="T99" fmla="*/ 51 h 76"/>
                    <a:gd name="T100" fmla="*/ 8 w 165"/>
                    <a:gd name="T101" fmla="*/ 52 h 76"/>
                    <a:gd name="T102" fmla="*/ 5 w 165"/>
                    <a:gd name="T103" fmla="*/ 52 h 76"/>
                    <a:gd name="T104" fmla="*/ 2 w 165"/>
                    <a:gd name="T105" fmla="*/ 49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5" h="76">
                      <a:moveTo>
                        <a:pt x="2" y="49"/>
                      </a:moveTo>
                      <a:lnTo>
                        <a:pt x="1" y="47"/>
                      </a:lnTo>
                      <a:lnTo>
                        <a:pt x="0" y="45"/>
                      </a:lnTo>
                      <a:lnTo>
                        <a:pt x="1" y="43"/>
                      </a:lnTo>
                      <a:lnTo>
                        <a:pt x="2" y="40"/>
                      </a:lnTo>
                      <a:lnTo>
                        <a:pt x="6" y="35"/>
                      </a:lnTo>
                      <a:lnTo>
                        <a:pt x="12" y="29"/>
                      </a:lnTo>
                      <a:lnTo>
                        <a:pt x="26" y="17"/>
                      </a:lnTo>
                      <a:lnTo>
                        <a:pt x="38" y="6"/>
                      </a:lnTo>
                      <a:lnTo>
                        <a:pt x="41" y="4"/>
                      </a:lnTo>
                      <a:lnTo>
                        <a:pt x="45" y="3"/>
                      </a:lnTo>
                      <a:lnTo>
                        <a:pt x="48" y="1"/>
                      </a:lnTo>
                      <a:lnTo>
                        <a:pt x="52" y="0"/>
                      </a:lnTo>
                      <a:lnTo>
                        <a:pt x="60" y="0"/>
                      </a:lnTo>
                      <a:lnTo>
                        <a:pt x="69" y="0"/>
                      </a:lnTo>
                      <a:lnTo>
                        <a:pt x="78" y="2"/>
                      </a:lnTo>
                      <a:lnTo>
                        <a:pt x="86" y="5"/>
                      </a:lnTo>
                      <a:lnTo>
                        <a:pt x="93" y="9"/>
                      </a:lnTo>
                      <a:lnTo>
                        <a:pt x="94" y="10"/>
                      </a:lnTo>
                      <a:lnTo>
                        <a:pt x="96" y="11"/>
                      </a:lnTo>
                      <a:lnTo>
                        <a:pt x="99" y="14"/>
                      </a:lnTo>
                      <a:lnTo>
                        <a:pt x="106" y="21"/>
                      </a:lnTo>
                      <a:lnTo>
                        <a:pt x="115" y="30"/>
                      </a:lnTo>
                      <a:lnTo>
                        <a:pt x="137" y="50"/>
                      </a:lnTo>
                      <a:lnTo>
                        <a:pt x="165" y="76"/>
                      </a:lnTo>
                      <a:lnTo>
                        <a:pt x="141" y="73"/>
                      </a:lnTo>
                      <a:lnTo>
                        <a:pt x="135" y="66"/>
                      </a:lnTo>
                      <a:lnTo>
                        <a:pt x="128" y="57"/>
                      </a:lnTo>
                      <a:lnTo>
                        <a:pt x="119" y="48"/>
                      </a:lnTo>
                      <a:lnTo>
                        <a:pt x="115" y="43"/>
                      </a:lnTo>
                      <a:lnTo>
                        <a:pt x="110" y="39"/>
                      </a:lnTo>
                      <a:lnTo>
                        <a:pt x="104" y="34"/>
                      </a:lnTo>
                      <a:lnTo>
                        <a:pt x="98" y="30"/>
                      </a:lnTo>
                      <a:lnTo>
                        <a:pt x="93" y="27"/>
                      </a:lnTo>
                      <a:lnTo>
                        <a:pt x="88" y="24"/>
                      </a:lnTo>
                      <a:lnTo>
                        <a:pt x="83" y="22"/>
                      </a:lnTo>
                      <a:lnTo>
                        <a:pt x="80" y="21"/>
                      </a:lnTo>
                      <a:lnTo>
                        <a:pt x="78" y="21"/>
                      </a:lnTo>
                      <a:lnTo>
                        <a:pt x="69" y="20"/>
                      </a:lnTo>
                      <a:lnTo>
                        <a:pt x="61" y="20"/>
                      </a:lnTo>
                      <a:lnTo>
                        <a:pt x="55" y="21"/>
                      </a:lnTo>
                      <a:lnTo>
                        <a:pt x="49" y="23"/>
                      </a:lnTo>
                      <a:lnTo>
                        <a:pt x="43" y="25"/>
                      </a:lnTo>
                      <a:lnTo>
                        <a:pt x="38" y="28"/>
                      </a:lnTo>
                      <a:lnTo>
                        <a:pt x="33" y="31"/>
                      </a:lnTo>
                      <a:lnTo>
                        <a:pt x="27" y="35"/>
                      </a:lnTo>
                      <a:lnTo>
                        <a:pt x="23" y="39"/>
                      </a:lnTo>
                      <a:lnTo>
                        <a:pt x="19" y="43"/>
                      </a:lnTo>
                      <a:lnTo>
                        <a:pt x="13" y="50"/>
                      </a:lnTo>
                      <a:lnTo>
                        <a:pt x="10" y="51"/>
                      </a:lnTo>
                      <a:lnTo>
                        <a:pt x="8" y="52"/>
                      </a:lnTo>
                      <a:lnTo>
                        <a:pt x="5" y="52"/>
                      </a:lnTo>
                      <a:lnTo>
                        <a:pt x="2" y="4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29" name="Freeform 149"/>
                <p:cNvSpPr/>
                <p:nvPr/>
              </p:nvSpPr>
              <p:spPr bwMode="auto">
                <a:xfrm>
                  <a:off x="1173" y="1517"/>
                  <a:ext cx="299" cy="239"/>
                </a:xfrm>
                <a:custGeom>
                  <a:avLst/>
                  <a:gdLst>
                    <a:gd name="T0" fmla="*/ 164 w 299"/>
                    <a:gd name="T1" fmla="*/ 9 h 239"/>
                    <a:gd name="T2" fmla="*/ 190 w 299"/>
                    <a:gd name="T3" fmla="*/ 46 h 239"/>
                    <a:gd name="T4" fmla="*/ 254 w 299"/>
                    <a:gd name="T5" fmla="*/ 105 h 239"/>
                    <a:gd name="T6" fmla="*/ 279 w 299"/>
                    <a:gd name="T7" fmla="*/ 134 h 239"/>
                    <a:gd name="T8" fmla="*/ 278 w 299"/>
                    <a:gd name="T9" fmla="*/ 142 h 239"/>
                    <a:gd name="T10" fmla="*/ 267 w 299"/>
                    <a:gd name="T11" fmla="*/ 152 h 239"/>
                    <a:gd name="T12" fmla="*/ 244 w 299"/>
                    <a:gd name="T13" fmla="*/ 151 h 239"/>
                    <a:gd name="T14" fmla="*/ 205 w 299"/>
                    <a:gd name="T15" fmla="*/ 129 h 239"/>
                    <a:gd name="T16" fmla="*/ 158 w 299"/>
                    <a:gd name="T17" fmla="*/ 95 h 239"/>
                    <a:gd name="T18" fmla="*/ 151 w 299"/>
                    <a:gd name="T19" fmla="*/ 98 h 239"/>
                    <a:gd name="T20" fmla="*/ 183 w 299"/>
                    <a:gd name="T21" fmla="*/ 129 h 239"/>
                    <a:gd name="T22" fmla="*/ 223 w 299"/>
                    <a:gd name="T23" fmla="*/ 156 h 239"/>
                    <a:gd name="T24" fmla="*/ 232 w 299"/>
                    <a:gd name="T25" fmla="*/ 170 h 239"/>
                    <a:gd name="T26" fmla="*/ 209 w 299"/>
                    <a:gd name="T27" fmla="*/ 173 h 239"/>
                    <a:gd name="T28" fmla="*/ 164 w 299"/>
                    <a:gd name="T29" fmla="*/ 155 h 239"/>
                    <a:gd name="T30" fmla="*/ 144 w 299"/>
                    <a:gd name="T31" fmla="*/ 146 h 239"/>
                    <a:gd name="T32" fmla="*/ 148 w 299"/>
                    <a:gd name="T33" fmla="*/ 156 h 239"/>
                    <a:gd name="T34" fmla="*/ 183 w 299"/>
                    <a:gd name="T35" fmla="*/ 182 h 239"/>
                    <a:gd name="T36" fmla="*/ 169 w 299"/>
                    <a:gd name="T37" fmla="*/ 190 h 239"/>
                    <a:gd name="T38" fmla="*/ 116 w 299"/>
                    <a:gd name="T39" fmla="*/ 164 h 239"/>
                    <a:gd name="T40" fmla="*/ 100 w 299"/>
                    <a:gd name="T41" fmla="*/ 159 h 239"/>
                    <a:gd name="T42" fmla="*/ 93 w 299"/>
                    <a:gd name="T43" fmla="*/ 166 h 239"/>
                    <a:gd name="T44" fmla="*/ 107 w 299"/>
                    <a:gd name="T45" fmla="*/ 198 h 239"/>
                    <a:gd name="T46" fmla="*/ 113 w 299"/>
                    <a:gd name="T47" fmla="*/ 218 h 239"/>
                    <a:gd name="T48" fmla="*/ 105 w 299"/>
                    <a:gd name="T49" fmla="*/ 225 h 239"/>
                    <a:gd name="T50" fmla="*/ 86 w 299"/>
                    <a:gd name="T51" fmla="*/ 215 h 239"/>
                    <a:gd name="T52" fmla="*/ 63 w 299"/>
                    <a:gd name="T53" fmla="*/ 188 h 239"/>
                    <a:gd name="T54" fmla="*/ 51 w 299"/>
                    <a:gd name="T55" fmla="*/ 153 h 239"/>
                    <a:gd name="T56" fmla="*/ 32 w 299"/>
                    <a:gd name="T57" fmla="*/ 133 h 239"/>
                    <a:gd name="T58" fmla="*/ 5 w 299"/>
                    <a:gd name="T59" fmla="*/ 130 h 239"/>
                    <a:gd name="T60" fmla="*/ 0 w 299"/>
                    <a:gd name="T61" fmla="*/ 137 h 239"/>
                    <a:gd name="T62" fmla="*/ 8 w 299"/>
                    <a:gd name="T63" fmla="*/ 149 h 239"/>
                    <a:gd name="T64" fmla="*/ 28 w 299"/>
                    <a:gd name="T65" fmla="*/ 148 h 239"/>
                    <a:gd name="T66" fmla="*/ 40 w 299"/>
                    <a:gd name="T67" fmla="*/ 156 h 239"/>
                    <a:gd name="T68" fmla="*/ 49 w 299"/>
                    <a:gd name="T69" fmla="*/ 186 h 239"/>
                    <a:gd name="T70" fmla="*/ 69 w 299"/>
                    <a:gd name="T71" fmla="*/ 222 h 239"/>
                    <a:gd name="T72" fmla="*/ 97 w 299"/>
                    <a:gd name="T73" fmla="*/ 239 h 239"/>
                    <a:gd name="T74" fmla="*/ 118 w 299"/>
                    <a:gd name="T75" fmla="*/ 236 h 239"/>
                    <a:gd name="T76" fmla="*/ 125 w 299"/>
                    <a:gd name="T77" fmla="*/ 227 h 239"/>
                    <a:gd name="T78" fmla="*/ 121 w 299"/>
                    <a:gd name="T79" fmla="*/ 208 h 239"/>
                    <a:gd name="T80" fmla="*/ 111 w 299"/>
                    <a:gd name="T81" fmla="*/ 185 h 239"/>
                    <a:gd name="T82" fmla="*/ 123 w 299"/>
                    <a:gd name="T83" fmla="*/ 186 h 239"/>
                    <a:gd name="T84" fmla="*/ 162 w 299"/>
                    <a:gd name="T85" fmla="*/ 203 h 239"/>
                    <a:gd name="T86" fmla="*/ 194 w 299"/>
                    <a:gd name="T87" fmla="*/ 195 h 239"/>
                    <a:gd name="T88" fmla="*/ 204 w 299"/>
                    <a:gd name="T89" fmla="*/ 184 h 239"/>
                    <a:gd name="T90" fmla="*/ 231 w 299"/>
                    <a:gd name="T91" fmla="*/ 186 h 239"/>
                    <a:gd name="T92" fmla="*/ 251 w 299"/>
                    <a:gd name="T93" fmla="*/ 175 h 239"/>
                    <a:gd name="T94" fmla="*/ 272 w 299"/>
                    <a:gd name="T95" fmla="*/ 169 h 239"/>
                    <a:gd name="T96" fmla="*/ 291 w 299"/>
                    <a:gd name="T97" fmla="*/ 159 h 239"/>
                    <a:gd name="T98" fmla="*/ 299 w 299"/>
                    <a:gd name="T99" fmla="*/ 138 h 239"/>
                    <a:gd name="T100" fmla="*/ 292 w 299"/>
                    <a:gd name="T101" fmla="*/ 123 h 239"/>
                    <a:gd name="T102" fmla="*/ 246 w 299"/>
                    <a:gd name="T103" fmla="*/ 85 h 239"/>
                    <a:gd name="T104" fmla="*/ 177 w 299"/>
                    <a:gd name="T105" fmla="*/ 9 h 239"/>
                    <a:gd name="T106" fmla="*/ 165 w 299"/>
                    <a:gd name="T107" fmla="*/ 0 h 2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 h="239">
                      <a:moveTo>
                        <a:pt x="165" y="0"/>
                      </a:moveTo>
                      <a:lnTo>
                        <a:pt x="163" y="2"/>
                      </a:lnTo>
                      <a:lnTo>
                        <a:pt x="163" y="3"/>
                      </a:lnTo>
                      <a:lnTo>
                        <a:pt x="163" y="6"/>
                      </a:lnTo>
                      <a:lnTo>
                        <a:pt x="164" y="9"/>
                      </a:lnTo>
                      <a:lnTo>
                        <a:pt x="166" y="13"/>
                      </a:lnTo>
                      <a:lnTo>
                        <a:pt x="168" y="17"/>
                      </a:lnTo>
                      <a:lnTo>
                        <a:pt x="174" y="26"/>
                      </a:lnTo>
                      <a:lnTo>
                        <a:pt x="181" y="35"/>
                      </a:lnTo>
                      <a:lnTo>
                        <a:pt x="190" y="46"/>
                      </a:lnTo>
                      <a:lnTo>
                        <a:pt x="200" y="55"/>
                      </a:lnTo>
                      <a:lnTo>
                        <a:pt x="210" y="64"/>
                      </a:lnTo>
                      <a:lnTo>
                        <a:pt x="230" y="82"/>
                      </a:lnTo>
                      <a:lnTo>
                        <a:pt x="242" y="93"/>
                      </a:lnTo>
                      <a:lnTo>
                        <a:pt x="254" y="105"/>
                      </a:lnTo>
                      <a:lnTo>
                        <a:pt x="265" y="116"/>
                      </a:lnTo>
                      <a:lnTo>
                        <a:pt x="270" y="121"/>
                      </a:lnTo>
                      <a:lnTo>
                        <a:pt x="274" y="126"/>
                      </a:lnTo>
                      <a:lnTo>
                        <a:pt x="277" y="130"/>
                      </a:lnTo>
                      <a:lnTo>
                        <a:pt x="279" y="134"/>
                      </a:lnTo>
                      <a:lnTo>
                        <a:pt x="280" y="135"/>
                      </a:lnTo>
                      <a:lnTo>
                        <a:pt x="280" y="137"/>
                      </a:lnTo>
                      <a:lnTo>
                        <a:pt x="280" y="138"/>
                      </a:lnTo>
                      <a:lnTo>
                        <a:pt x="280" y="139"/>
                      </a:lnTo>
                      <a:lnTo>
                        <a:pt x="278" y="142"/>
                      </a:lnTo>
                      <a:lnTo>
                        <a:pt x="275" y="147"/>
                      </a:lnTo>
                      <a:lnTo>
                        <a:pt x="274" y="149"/>
                      </a:lnTo>
                      <a:lnTo>
                        <a:pt x="272" y="150"/>
                      </a:lnTo>
                      <a:lnTo>
                        <a:pt x="270" y="151"/>
                      </a:lnTo>
                      <a:lnTo>
                        <a:pt x="267" y="152"/>
                      </a:lnTo>
                      <a:lnTo>
                        <a:pt x="261" y="154"/>
                      </a:lnTo>
                      <a:lnTo>
                        <a:pt x="258" y="154"/>
                      </a:lnTo>
                      <a:lnTo>
                        <a:pt x="254" y="153"/>
                      </a:lnTo>
                      <a:lnTo>
                        <a:pt x="249" y="152"/>
                      </a:lnTo>
                      <a:lnTo>
                        <a:pt x="244" y="151"/>
                      </a:lnTo>
                      <a:lnTo>
                        <a:pt x="238" y="148"/>
                      </a:lnTo>
                      <a:lnTo>
                        <a:pt x="232" y="146"/>
                      </a:lnTo>
                      <a:lnTo>
                        <a:pt x="225" y="141"/>
                      </a:lnTo>
                      <a:lnTo>
                        <a:pt x="218" y="137"/>
                      </a:lnTo>
                      <a:lnTo>
                        <a:pt x="205" y="129"/>
                      </a:lnTo>
                      <a:lnTo>
                        <a:pt x="192" y="120"/>
                      </a:lnTo>
                      <a:lnTo>
                        <a:pt x="180" y="111"/>
                      </a:lnTo>
                      <a:lnTo>
                        <a:pt x="170" y="103"/>
                      </a:lnTo>
                      <a:lnTo>
                        <a:pt x="162" y="97"/>
                      </a:lnTo>
                      <a:lnTo>
                        <a:pt x="158" y="95"/>
                      </a:lnTo>
                      <a:lnTo>
                        <a:pt x="156" y="94"/>
                      </a:lnTo>
                      <a:lnTo>
                        <a:pt x="153" y="94"/>
                      </a:lnTo>
                      <a:lnTo>
                        <a:pt x="152" y="94"/>
                      </a:lnTo>
                      <a:lnTo>
                        <a:pt x="151" y="95"/>
                      </a:lnTo>
                      <a:lnTo>
                        <a:pt x="151" y="98"/>
                      </a:lnTo>
                      <a:lnTo>
                        <a:pt x="153" y="100"/>
                      </a:lnTo>
                      <a:lnTo>
                        <a:pt x="155" y="104"/>
                      </a:lnTo>
                      <a:lnTo>
                        <a:pt x="163" y="111"/>
                      </a:lnTo>
                      <a:lnTo>
                        <a:pt x="173" y="120"/>
                      </a:lnTo>
                      <a:lnTo>
                        <a:pt x="183" y="129"/>
                      </a:lnTo>
                      <a:lnTo>
                        <a:pt x="195" y="137"/>
                      </a:lnTo>
                      <a:lnTo>
                        <a:pt x="205" y="145"/>
                      </a:lnTo>
                      <a:lnTo>
                        <a:pt x="212" y="150"/>
                      </a:lnTo>
                      <a:lnTo>
                        <a:pt x="218" y="153"/>
                      </a:lnTo>
                      <a:lnTo>
                        <a:pt x="223" y="156"/>
                      </a:lnTo>
                      <a:lnTo>
                        <a:pt x="233" y="161"/>
                      </a:lnTo>
                      <a:lnTo>
                        <a:pt x="242" y="164"/>
                      </a:lnTo>
                      <a:lnTo>
                        <a:pt x="239" y="166"/>
                      </a:lnTo>
                      <a:lnTo>
                        <a:pt x="236" y="168"/>
                      </a:lnTo>
                      <a:lnTo>
                        <a:pt x="232" y="170"/>
                      </a:lnTo>
                      <a:lnTo>
                        <a:pt x="228" y="171"/>
                      </a:lnTo>
                      <a:lnTo>
                        <a:pt x="222" y="173"/>
                      </a:lnTo>
                      <a:lnTo>
                        <a:pt x="216" y="173"/>
                      </a:lnTo>
                      <a:lnTo>
                        <a:pt x="212" y="173"/>
                      </a:lnTo>
                      <a:lnTo>
                        <a:pt x="209" y="173"/>
                      </a:lnTo>
                      <a:lnTo>
                        <a:pt x="202" y="171"/>
                      </a:lnTo>
                      <a:lnTo>
                        <a:pt x="194" y="169"/>
                      </a:lnTo>
                      <a:lnTo>
                        <a:pt x="185" y="166"/>
                      </a:lnTo>
                      <a:lnTo>
                        <a:pt x="178" y="163"/>
                      </a:lnTo>
                      <a:lnTo>
                        <a:pt x="164" y="155"/>
                      </a:lnTo>
                      <a:lnTo>
                        <a:pt x="153" y="148"/>
                      </a:lnTo>
                      <a:lnTo>
                        <a:pt x="149" y="146"/>
                      </a:lnTo>
                      <a:lnTo>
                        <a:pt x="147" y="145"/>
                      </a:lnTo>
                      <a:lnTo>
                        <a:pt x="146" y="145"/>
                      </a:lnTo>
                      <a:lnTo>
                        <a:pt x="144" y="146"/>
                      </a:lnTo>
                      <a:lnTo>
                        <a:pt x="143" y="147"/>
                      </a:lnTo>
                      <a:lnTo>
                        <a:pt x="143" y="148"/>
                      </a:lnTo>
                      <a:lnTo>
                        <a:pt x="143" y="150"/>
                      </a:lnTo>
                      <a:lnTo>
                        <a:pt x="145" y="153"/>
                      </a:lnTo>
                      <a:lnTo>
                        <a:pt x="148" y="156"/>
                      </a:lnTo>
                      <a:lnTo>
                        <a:pt x="152" y="159"/>
                      </a:lnTo>
                      <a:lnTo>
                        <a:pt x="173" y="171"/>
                      </a:lnTo>
                      <a:lnTo>
                        <a:pt x="185" y="177"/>
                      </a:lnTo>
                      <a:lnTo>
                        <a:pt x="184" y="179"/>
                      </a:lnTo>
                      <a:lnTo>
                        <a:pt x="183" y="182"/>
                      </a:lnTo>
                      <a:lnTo>
                        <a:pt x="182" y="184"/>
                      </a:lnTo>
                      <a:lnTo>
                        <a:pt x="180" y="186"/>
                      </a:lnTo>
                      <a:lnTo>
                        <a:pt x="177" y="188"/>
                      </a:lnTo>
                      <a:lnTo>
                        <a:pt x="174" y="189"/>
                      </a:lnTo>
                      <a:lnTo>
                        <a:pt x="169" y="190"/>
                      </a:lnTo>
                      <a:lnTo>
                        <a:pt x="164" y="189"/>
                      </a:lnTo>
                      <a:lnTo>
                        <a:pt x="158" y="187"/>
                      </a:lnTo>
                      <a:lnTo>
                        <a:pt x="144" y="181"/>
                      </a:lnTo>
                      <a:lnTo>
                        <a:pt x="130" y="173"/>
                      </a:lnTo>
                      <a:lnTo>
                        <a:pt x="116" y="164"/>
                      </a:lnTo>
                      <a:lnTo>
                        <a:pt x="113" y="162"/>
                      </a:lnTo>
                      <a:lnTo>
                        <a:pt x="110" y="160"/>
                      </a:lnTo>
                      <a:lnTo>
                        <a:pt x="107" y="159"/>
                      </a:lnTo>
                      <a:lnTo>
                        <a:pt x="104" y="159"/>
                      </a:lnTo>
                      <a:lnTo>
                        <a:pt x="100" y="159"/>
                      </a:lnTo>
                      <a:lnTo>
                        <a:pt x="98" y="159"/>
                      </a:lnTo>
                      <a:lnTo>
                        <a:pt x="97" y="160"/>
                      </a:lnTo>
                      <a:lnTo>
                        <a:pt x="95" y="161"/>
                      </a:lnTo>
                      <a:lnTo>
                        <a:pt x="94" y="163"/>
                      </a:lnTo>
                      <a:lnTo>
                        <a:pt x="93" y="166"/>
                      </a:lnTo>
                      <a:lnTo>
                        <a:pt x="93" y="170"/>
                      </a:lnTo>
                      <a:lnTo>
                        <a:pt x="94" y="174"/>
                      </a:lnTo>
                      <a:lnTo>
                        <a:pt x="97" y="179"/>
                      </a:lnTo>
                      <a:lnTo>
                        <a:pt x="100" y="185"/>
                      </a:lnTo>
                      <a:lnTo>
                        <a:pt x="107" y="198"/>
                      </a:lnTo>
                      <a:lnTo>
                        <a:pt x="112" y="210"/>
                      </a:lnTo>
                      <a:lnTo>
                        <a:pt x="113" y="213"/>
                      </a:lnTo>
                      <a:lnTo>
                        <a:pt x="114" y="215"/>
                      </a:lnTo>
                      <a:lnTo>
                        <a:pt x="114" y="217"/>
                      </a:lnTo>
                      <a:lnTo>
                        <a:pt x="113" y="218"/>
                      </a:lnTo>
                      <a:lnTo>
                        <a:pt x="112" y="221"/>
                      </a:lnTo>
                      <a:lnTo>
                        <a:pt x="110" y="223"/>
                      </a:lnTo>
                      <a:lnTo>
                        <a:pt x="108" y="224"/>
                      </a:lnTo>
                      <a:lnTo>
                        <a:pt x="106" y="225"/>
                      </a:lnTo>
                      <a:lnTo>
                        <a:pt x="105" y="225"/>
                      </a:lnTo>
                      <a:lnTo>
                        <a:pt x="101" y="225"/>
                      </a:lnTo>
                      <a:lnTo>
                        <a:pt x="99" y="224"/>
                      </a:lnTo>
                      <a:lnTo>
                        <a:pt x="97" y="223"/>
                      </a:lnTo>
                      <a:lnTo>
                        <a:pt x="92" y="220"/>
                      </a:lnTo>
                      <a:lnTo>
                        <a:pt x="86" y="215"/>
                      </a:lnTo>
                      <a:lnTo>
                        <a:pt x="79" y="209"/>
                      </a:lnTo>
                      <a:lnTo>
                        <a:pt x="74" y="203"/>
                      </a:lnTo>
                      <a:lnTo>
                        <a:pt x="70" y="198"/>
                      </a:lnTo>
                      <a:lnTo>
                        <a:pt x="66" y="193"/>
                      </a:lnTo>
                      <a:lnTo>
                        <a:pt x="63" y="188"/>
                      </a:lnTo>
                      <a:lnTo>
                        <a:pt x="61" y="183"/>
                      </a:lnTo>
                      <a:lnTo>
                        <a:pt x="59" y="177"/>
                      </a:lnTo>
                      <a:lnTo>
                        <a:pt x="57" y="171"/>
                      </a:lnTo>
                      <a:lnTo>
                        <a:pt x="54" y="161"/>
                      </a:lnTo>
                      <a:lnTo>
                        <a:pt x="51" y="153"/>
                      </a:lnTo>
                      <a:lnTo>
                        <a:pt x="48" y="147"/>
                      </a:lnTo>
                      <a:lnTo>
                        <a:pt x="43" y="140"/>
                      </a:lnTo>
                      <a:lnTo>
                        <a:pt x="40" y="137"/>
                      </a:lnTo>
                      <a:lnTo>
                        <a:pt x="36" y="135"/>
                      </a:lnTo>
                      <a:lnTo>
                        <a:pt x="32" y="133"/>
                      </a:lnTo>
                      <a:lnTo>
                        <a:pt x="27" y="132"/>
                      </a:lnTo>
                      <a:lnTo>
                        <a:pt x="22" y="131"/>
                      </a:lnTo>
                      <a:lnTo>
                        <a:pt x="18" y="130"/>
                      </a:lnTo>
                      <a:lnTo>
                        <a:pt x="8" y="130"/>
                      </a:lnTo>
                      <a:lnTo>
                        <a:pt x="5" y="130"/>
                      </a:lnTo>
                      <a:lnTo>
                        <a:pt x="4" y="131"/>
                      </a:lnTo>
                      <a:lnTo>
                        <a:pt x="2" y="132"/>
                      </a:lnTo>
                      <a:lnTo>
                        <a:pt x="1" y="133"/>
                      </a:lnTo>
                      <a:lnTo>
                        <a:pt x="1" y="135"/>
                      </a:lnTo>
                      <a:lnTo>
                        <a:pt x="0" y="137"/>
                      </a:lnTo>
                      <a:lnTo>
                        <a:pt x="1" y="140"/>
                      </a:lnTo>
                      <a:lnTo>
                        <a:pt x="3" y="145"/>
                      </a:lnTo>
                      <a:lnTo>
                        <a:pt x="4" y="147"/>
                      </a:lnTo>
                      <a:lnTo>
                        <a:pt x="6" y="148"/>
                      </a:lnTo>
                      <a:lnTo>
                        <a:pt x="8" y="149"/>
                      </a:lnTo>
                      <a:lnTo>
                        <a:pt x="10" y="150"/>
                      </a:lnTo>
                      <a:lnTo>
                        <a:pt x="12" y="150"/>
                      </a:lnTo>
                      <a:lnTo>
                        <a:pt x="14" y="150"/>
                      </a:lnTo>
                      <a:lnTo>
                        <a:pt x="24" y="148"/>
                      </a:lnTo>
                      <a:lnTo>
                        <a:pt x="28" y="148"/>
                      </a:lnTo>
                      <a:lnTo>
                        <a:pt x="30" y="148"/>
                      </a:lnTo>
                      <a:lnTo>
                        <a:pt x="32" y="149"/>
                      </a:lnTo>
                      <a:lnTo>
                        <a:pt x="34" y="150"/>
                      </a:lnTo>
                      <a:lnTo>
                        <a:pt x="36" y="152"/>
                      </a:lnTo>
                      <a:lnTo>
                        <a:pt x="40" y="156"/>
                      </a:lnTo>
                      <a:lnTo>
                        <a:pt x="43" y="163"/>
                      </a:lnTo>
                      <a:lnTo>
                        <a:pt x="44" y="168"/>
                      </a:lnTo>
                      <a:lnTo>
                        <a:pt x="45" y="173"/>
                      </a:lnTo>
                      <a:lnTo>
                        <a:pt x="47" y="179"/>
                      </a:lnTo>
                      <a:lnTo>
                        <a:pt x="49" y="186"/>
                      </a:lnTo>
                      <a:lnTo>
                        <a:pt x="52" y="194"/>
                      </a:lnTo>
                      <a:lnTo>
                        <a:pt x="56" y="202"/>
                      </a:lnTo>
                      <a:lnTo>
                        <a:pt x="60" y="209"/>
                      </a:lnTo>
                      <a:lnTo>
                        <a:pt x="65" y="216"/>
                      </a:lnTo>
                      <a:lnTo>
                        <a:pt x="69" y="222"/>
                      </a:lnTo>
                      <a:lnTo>
                        <a:pt x="74" y="227"/>
                      </a:lnTo>
                      <a:lnTo>
                        <a:pt x="79" y="231"/>
                      </a:lnTo>
                      <a:lnTo>
                        <a:pt x="84" y="234"/>
                      </a:lnTo>
                      <a:lnTo>
                        <a:pt x="91" y="237"/>
                      </a:lnTo>
                      <a:lnTo>
                        <a:pt x="97" y="239"/>
                      </a:lnTo>
                      <a:lnTo>
                        <a:pt x="104" y="239"/>
                      </a:lnTo>
                      <a:lnTo>
                        <a:pt x="107" y="239"/>
                      </a:lnTo>
                      <a:lnTo>
                        <a:pt x="110" y="239"/>
                      </a:lnTo>
                      <a:lnTo>
                        <a:pt x="116" y="237"/>
                      </a:lnTo>
                      <a:lnTo>
                        <a:pt x="118" y="236"/>
                      </a:lnTo>
                      <a:lnTo>
                        <a:pt x="121" y="234"/>
                      </a:lnTo>
                      <a:lnTo>
                        <a:pt x="123" y="232"/>
                      </a:lnTo>
                      <a:lnTo>
                        <a:pt x="124" y="229"/>
                      </a:lnTo>
                      <a:lnTo>
                        <a:pt x="124" y="228"/>
                      </a:lnTo>
                      <a:lnTo>
                        <a:pt x="125" y="227"/>
                      </a:lnTo>
                      <a:lnTo>
                        <a:pt x="125" y="224"/>
                      </a:lnTo>
                      <a:lnTo>
                        <a:pt x="125" y="222"/>
                      </a:lnTo>
                      <a:lnTo>
                        <a:pt x="125" y="219"/>
                      </a:lnTo>
                      <a:lnTo>
                        <a:pt x="124" y="214"/>
                      </a:lnTo>
                      <a:lnTo>
                        <a:pt x="121" y="208"/>
                      </a:lnTo>
                      <a:lnTo>
                        <a:pt x="119" y="203"/>
                      </a:lnTo>
                      <a:lnTo>
                        <a:pt x="113" y="194"/>
                      </a:lnTo>
                      <a:lnTo>
                        <a:pt x="111" y="191"/>
                      </a:lnTo>
                      <a:lnTo>
                        <a:pt x="111" y="188"/>
                      </a:lnTo>
                      <a:lnTo>
                        <a:pt x="111" y="185"/>
                      </a:lnTo>
                      <a:lnTo>
                        <a:pt x="112" y="184"/>
                      </a:lnTo>
                      <a:lnTo>
                        <a:pt x="114" y="183"/>
                      </a:lnTo>
                      <a:lnTo>
                        <a:pt x="116" y="183"/>
                      </a:lnTo>
                      <a:lnTo>
                        <a:pt x="119" y="184"/>
                      </a:lnTo>
                      <a:lnTo>
                        <a:pt x="123" y="186"/>
                      </a:lnTo>
                      <a:lnTo>
                        <a:pt x="133" y="192"/>
                      </a:lnTo>
                      <a:lnTo>
                        <a:pt x="139" y="195"/>
                      </a:lnTo>
                      <a:lnTo>
                        <a:pt x="146" y="199"/>
                      </a:lnTo>
                      <a:lnTo>
                        <a:pt x="154" y="201"/>
                      </a:lnTo>
                      <a:lnTo>
                        <a:pt x="162" y="203"/>
                      </a:lnTo>
                      <a:lnTo>
                        <a:pt x="169" y="204"/>
                      </a:lnTo>
                      <a:lnTo>
                        <a:pt x="177" y="203"/>
                      </a:lnTo>
                      <a:lnTo>
                        <a:pt x="184" y="201"/>
                      </a:lnTo>
                      <a:lnTo>
                        <a:pt x="189" y="198"/>
                      </a:lnTo>
                      <a:lnTo>
                        <a:pt x="194" y="195"/>
                      </a:lnTo>
                      <a:lnTo>
                        <a:pt x="197" y="191"/>
                      </a:lnTo>
                      <a:lnTo>
                        <a:pt x="199" y="188"/>
                      </a:lnTo>
                      <a:lnTo>
                        <a:pt x="200" y="186"/>
                      </a:lnTo>
                      <a:lnTo>
                        <a:pt x="201" y="183"/>
                      </a:lnTo>
                      <a:lnTo>
                        <a:pt x="204" y="184"/>
                      </a:lnTo>
                      <a:lnTo>
                        <a:pt x="212" y="186"/>
                      </a:lnTo>
                      <a:lnTo>
                        <a:pt x="217" y="186"/>
                      </a:lnTo>
                      <a:lnTo>
                        <a:pt x="222" y="187"/>
                      </a:lnTo>
                      <a:lnTo>
                        <a:pt x="228" y="186"/>
                      </a:lnTo>
                      <a:lnTo>
                        <a:pt x="231" y="186"/>
                      </a:lnTo>
                      <a:lnTo>
                        <a:pt x="234" y="185"/>
                      </a:lnTo>
                      <a:lnTo>
                        <a:pt x="239" y="183"/>
                      </a:lnTo>
                      <a:lnTo>
                        <a:pt x="244" y="181"/>
                      </a:lnTo>
                      <a:lnTo>
                        <a:pt x="248" y="178"/>
                      </a:lnTo>
                      <a:lnTo>
                        <a:pt x="251" y="175"/>
                      </a:lnTo>
                      <a:lnTo>
                        <a:pt x="256" y="171"/>
                      </a:lnTo>
                      <a:lnTo>
                        <a:pt x="257" y="169"/>
                      </a:lnTo>
                      <a:lnTo>
                        <a:pt x="260" y="169"/>
                      </a:lnTo>
                      <a:lnTo>
                        <a:pt x="267" y="169"/>
                      </a:lnTo>
                      <a:lnTo>
                        <a:pt x="272" y="169"/>
                      </a:lnTo>
                      <a:lnTo>
                        <a:pt x="277" y="168"/>
                      </a:lnTo>
                      <a:lnTo>
                        <a:pt x="282" y="166"/>
                      </a:lnTo>
                      <a:lnTo>
                        <a:pt x="287" y="163"/>
                      </a:lnTo>
                      <a:lnTo>
                        <a:pt x="289" y="161"/>
                      </a:lnTo>
                      <a:lnTo>
                        <a:pt x="291" y="159"/>
                      </a:lnTo>
                      <a:lnTo>
                        <a:pt x="295" y="154"/>
                      </a:lnTo>
                      <a:lnTo>
                        <a:pt x="297" y="149"/>
                      </a:lnTo>
                      <a:lnTo>
                        <a:pt x="298" y="146"/>
                      </a:lnTo>
                      <a:lnTo>
                        <a:pt x="299" y="142"/>
                      </a:lnTo>
                      <a:lnTo>
                        <a:pt x="299" y="138"/>
                      </a:lnTo>
                      <a:lnTo>
                        <a:pt x="299" y="135"/>
                      </a:lnTo>
                      <a:lnTo>
                        <a:pt x="298" y="132"/>
                      </a:lnTo>
                      <a:lnTo>
                        <a:pt x="297" y="129"/>
                      </a:lnTo>
                      <a:lnTo>
                        <a:pt x="295" y="126"/>
                      </a:lnTo>
                      <a:lnTo>
                        <a:pt x="292" y="123"/>
                      </a:lnTo>
                      <a:lnTo>
                        <a:pt x="289" y="120"/>
                      </a:lnTo>
                      <a:lnTo>
                        <a:pt x="286" y="117"/>
                      </a:lnTo>
                      <a:lnTo>
                        <a:pt x="277" y="111"/>
                      </a:lnTo>
                      <a:lnTo>
                        <a:pt x="267" y="103"/>
                      </a:lnTo>
                      <a:lnTo>
                        <a:pt x="246" y="85"/>
                      </a:lnTo>
                      <a:lnTo>
                        <a:pt x="207" y="50"/>
                      </a:lnTo>
                      <a:lnTo>
                        <a:pt x="200" y="43"/>
                      </a:lnTo>
                      <a:lnTo>
                        <a:pt x="194" y="34"/>
                      </a:lnTo>
                      <a:lnTo>
                        <a:pt x="182" y="17"/>
                      </a:lnTo>
                      <a:lnTo>
                        <a:pt x="177" y="9"/>
                      </a:lnTo>
                      <a:lnTo>
                        <a:pt x="173" y="4"/>
                      </a:lnTo>
                      <a:lnTo>
                        <a:pt x="170" y="2"/>
                      </a:lnTo>
                      <a:lnTo>
                        <a:pt x="168" y="0"/>
                      </a:lnTo>
                      <a:lnTo>
                        <a:pt x="167" y="0"/>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0" name="Freeform 150"/>
                <p:cNvSpPr/>
                <p:nvPr/>
              </p:nvSpPr>
              <p:spPr bwMode="auto">
                <a:xfrm>
                  <a:off x="1173" y="1517"/>
                  <a:ext cx="280" cy="239"/>
                </a:xfrm>
                <a:custGeom>
                  <a:avLst/>
                  <a:gdLst>
                    <a:gd name="T0" fmla="*/ 163 w 280"/>
                    <a:gd name="T1" fmla="*/ 6 h 239"/>
                    <a:gd name="T2" fmla="*/ 174 w 280"/>
                    <a:gd name="T3" fmla="*/ 26 h 239"/>
                    <a:gd name="T4" fmla="*/ 210 w 280"/>
                    <a:gd name="T5" fmla="*/ 64 h 239"/>
                    <a:gd name="T6" fmla="*/ 265 w 280"/>
                    <a:gd name="T7" fmla="*/ 116 h 239"/>
                    <a:gd name="T8" fmla="*/ 279 w 280"/>
                    <a:gd name="T9" fmla="*/ 134 h 239"/>
                    <a:gd name="T10" fmla="*/ 280 w 280"/>
                    <a:gd name="T11" fmla="*/ 139 h 239"/>
                    <a:gd name="T12" fmla="*/ 272 w 280"/>
                    <a:gd name="T13" fmla="*/ 150 h 239"/>
                    <a:gd name="T14" fmla="*/ 258 w 280"/>
                    <a:gd name="T15" fmla="*/ 154 h 239"/>
                    <a:gd name="T16" fmla="*/ 238 w 280"/>
                    <a:gd name="T17" fmla="*/ 148 h 239"/>
                    <a:gd name="T18" fmla="*/ 205 w 280"/>
                    <a:gd name="T19" fmla="*/ 129 h 239"/>
                    <a:gd name="T20" fmla="*/ 162 w 280"/>
                    <a:gd name="T21" fmla="*/ 97 h 239"/>
                    <a:gd name="T22" fmla="*/ 152 w 280"/>
                    <a:gd name="T23" fmla="*/ 94 h 239"/>
                    <a:gd name="T24" fmla="*/ 155 w 280"/>
                    <a:gd name="T25" fmla="*/ 104 h 239"/>
                    <a:gd name="T26" fmla="*/ 195 w 280"/>
                    <a:gd name="T27" fmla="*/ 137 h 239"/>
                    <a:gd name="T28" fmla="*/ 223 w 280"/>
                    <a:gd name="T29" fmla="*/ 156 h 239"/>
                    <a:gd name="T30" fmla="*/ 236 w 280"/>
                    <a:gd name="T31" fmla="*/ 168 h 239"/>
                    <a:gd name="T32" fmla="*/ 216 w 280"/>
                    <a:gd name="T33" fmla="*/ 173 h 239"/>
                    <a:gd name="T34" fmla="*/ 194 w 280"/>
                    <a:gd name="T35" fmla="*/ 169 h 239"/>
                    <a:gd name="T36" fmla="*/ 153 w 280"/>
                    <a:gd name="T37" fmla="*/ 148 h 239"/>
                    <a:gd name="T38" fmla="*/ 144 w 280"/>
                    <a:gd name="T39" fmla="*/ 146 h 239"/>
                    <a:gd name="T40" fmla="*/ 145 w 280"/>
                    <a:gd name="T41" fmla="*/ 153 h 239"/>
                    <a:gd name="T42" fmla="*/ 185 w 280"/>
                    <a:gd name="T43" fmla="*/ 177 h 239"/>
                    <a:gd name="T44" fmla="*/ 180 w 280"/>
                    <a:gd name="T45" fmla="*/ 186 h 239"/>
                    <a:gd name="T46" fmla="*/ 164 w 280"/>
                    <a:gd name="T47" fmla="*/ 189 h 239"/>
                    <a:gd name="T48" fmla="*/ 116 w 280"/>
                    <a:gd name="T49" fmla="*/ 164 h 239"/>
                    <a:gd name="T50" fmla="*/ 104 w 280"/>
                    <a:gd name="T51" fmla="*/ 159 h 239"/>
                    <a:gd name="T52" fmla="*/ 95 w 280"/>
                    <a:gd name="T53" fmla="*/ 161 h 239"/>
                    <a:gd name="T54" fmla="*/ 94 w 280"/>
                    <a:gd name="T55" fmla="*/ 174 h 239"/>
                    <a:gd name="T56" fmla="*/ 112 w 280"/>
                    <a:gd name="T57" fmla="*/ 210 h 239"/>
                    <a:gd name="T58" fmla="*/ 113 w 280"/>
                    <a:gd name="T59" fmla="*/ 218 h 239"/>
                    <a:gd name="T60" fmla="*/ 106 w 280"/>
                    <a:gd name="T61" fmla="*/ 225 h 239"/>
                    <a:gd name="T62" fmla="*/ 97 w 280"/>
                    <a:gd name="T63" fmla="*/ 223 h 239"/>
                    <a:gd name="T64" fmla="*/ 74 w 280"/>
                    <a:gd name="T65" fmla="*/ 203 h 239"/>
                    <a:gd name="T66" fmla="*/ 61 w 280"/>
                    <a:gd name="T67" fmla="*/ 183 h 239"/>
                    <a:gd name="T68" fmla="*/ 51 w 280"/>
                    <a:gd name="T69" fmla="*/ 153 h 239"/>
                    <a:gd name="T70" fmla="*/ 36 w 280"/>
                    <a:gd name="T71" fmla="*/ 135 h 239"/>
                    <a:gd name="T72" fmla="*/ 18 w 280"/>
                    <a:gd name="T73" fmla="*/ 130 h 239"/>
                    <a:gd name="T74" fmla="*/ 2 w 280"/>
                    <a:gd name="T75" fmla="*/ 132 h 239"/>
                    <a:gd name="T76" fmla="*/ 1 w 280"/>
                    <a:gd name="T77" fmla="*/ 140 h 239"/>
                    <a:gd name="T78" fmla="*/ 8 w 280"/>
                    <a:gd name="T79" fmla="*/ 149 h 239"/>
                    <a:gd name="T80" fmla="*/ 24 w 280"/>
                    <a:gd name="T81" fmla="*/ 148 h 239"/>
                    <a:gd name="T82" fmla="*/ 34 w 280"/>
                    <a:gd name="T83" fmla="*/ 150 h 239"/>
                    <a:gd name="T84" fmla="*/ 44 w 280"/>
                    <a:gd name="T85" fmla="*/ 168 h 239"/>
                    <a:gd name="T86" fmla="*/ 52 w 280"/>
                    <a:gd name="T87" fmla="*/ 194 h 239"/>
                    <a:gd name="T88" fmla="*/ 69 w 280"/>
                    <a:gd name="T89" fmla="*/ 222 h 239"/>
                    <a:gd name="T90" fmla="*/ 91 w 280"/>
                    <a:gd name="T91" fmla="*/ 237 h 239"/>
                    <a:gd name="T92" fmla="*/ 110 w 280"/>
                    <a:gd name="T93" fmla="*/ 239 h 239"/>
                    <a:gd name="T94" fmla="*/ 123 w 280"/>
                    <a:gd name="T95" fmla="*/ 232 h 239"/>
                    <a:gd name="T96" fmla="*/ 125 w 280"/>
                    <a:gd name="T97" fmla="*/ 224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 h="239">
                      <a:moveTo>
                        <a:pt x="165" y="0"/>
                      </a:moveTo>
                      <a:lnTo>
                        <a:pt x="163" y="2"/>
                      </a:lnTo>
                      <a:lnTo>
                        <a:pt x="163" y="3"/>
                      </a:lnTo>
                      <a:lnTo>
                        <a:pt x="163" y="6"/>
                      </a:lnTo>
                      <a:lnTo>
                        <a:pt x="164" y="9"/>
                      </a:lnTo>
                      <a:lnTo>
                        <a:pt x="166" y="13"/>
                      </a:lnTo>
                      <a:lnTo>
                        <a:pt x="168" y="17"/>
                      </a:lnTo>
                      <a:lnTo>
                        <a:pt x="174" y="26"/>
                      </a:lnTo>
                      <a:lnTo>
                        <a:pt x="181" y="35"/>
                      </a:lnTo>
                      <a:lnTo>
                        <a:pt x="190" y="46"/>
                      </a:lnTo>
                      <a:lnTo>
                        <a:pt x="200" y="55"/>
                      </a:lnTo>
                      <a:lnTo>
                        <a:pt x="210" y="64"/>
                      </a:lnTo>
                      <a:lnTo>
                        <a:pt x="230" y="82"/>
                      </a:lnTo>
                      <a:lnTo>
                        <a:pt x="242" y="93"/>
                      </a:lnTo>
                      <a:lnTo>
                        <a:pt x="254" y="105"/>
                      </a:lnTo>
                      <a:lnTo>
                        <a:pt x="265" y="116"/>
                      </a:lnTo>
                      <a:lnTo>
                        <a:pt x="270" y="121"/>
                      </a:lnTo>
                      <a:lnTo>
                        <a:pt x="274" y="126"/>
                      </a:lnTo>
                      <a:lnTo>
                        <a:pt x="277" y="130"/>
                      </a:lnTo>
                      <a:lnTo>
                        <a:pt x="279" y="134"/>
                      </a:lnTo>
                      <a:lnTo>
                        <a:pt x="280" y="135"/>
                      </a:lnTo>
                      <a:lnTo>
                        <a:pt x="280" y="137"/>
                      </a:lnTo>
                      <a:lnTo>
                        <a:pt x="280" y="138"/>
                      </a:lnTo>
                      <a:lnTo>
                        <a:pt x="280" y="139"/>
                      </a:lnTo>
                      <a:lnTo>
                        <a:pt x="278" y="142"/>
                      </a:lnTo>
                      <a:lnTo>
                        <a:pt x="275" y="147"/>
                      </a:lnTo>
                      <a:lnTo>
                        <a:pt x="274" y="149"/>
                      </a:lnTo>
                      <a:lnTo>
                        <a:pt x="272" y="150"/>
                      </a:lnTo>
                      <a:lnTo>
                        <a:pt x="270" y="151"/>
                      </a:lnTo>
                      <a:lnTo>
                        <a:pt x="267" y="152"/>
                      </a:lnTo>
                      <a:lnTo>
                        <a:pt x="261" y="154"/>
                      </a:lnTo>
                      <a:lnTo>
                        <a:pt x="258" y="154"/>
                      </a:lnTo>
                      <a:lnTo>
                        <a:pt x="254" y="153"/>
                      </a:lnTo>
                      <a:lnTo>
                        <a:pt x="249" y="152"/>
                      </a:lnTo>
                      <a:lnTo>
                        <a:pt x="244" y="151"/>
                      </a:lnTo>
                      <a:lnTo>
                        <a:pt x="238" y="148"/>
                      </a:lnTo>
                      <a:lnTo>
                        <a:pt x="232" y="146"/>
                      </a:lnTo>
                      <a:lnTo>
                        <a:pt x="225" y="141"/>
                      </a:lnTo>
                      <a:lnTo>
                        <a:pt x="218" y="137"/>
                      </a:lnTo>
                      <a:lnTo>
                        <a:pt x="205" y="129"/>
                      </a:lnTo>
                      <a:lnTo>
                        <a:pt x="192" y="120"/>
                      </a:lnTo>
                      <a:lnTo>
                        <a:pt x="180" y="111"/>
                      </a:lnTo>
                      <a:lnTo>
                        <a:pt x="170" y="103"/>
                      </a:lnTo>
                      <a:lnTo>
                        <a:pt x="162" y="97"/>
                      </a:lnTo>
                      <a:lnTo>
                        <a:pt x="158" y="95"/>
                      </a:lnTo>
                      <a:lnTo>
                        <a:pt x="156" y="94"/>
                      </a:lnTo>
                      <a:lnTo>
                        <a:pt x="153" y="94"/>
                      </a:lnTo>
                      <a:lnTo>
                        <a:pt x="152" y="94"/>
                      </a:lnTo>
                      <a:lnTo>
                        <a:pt x="151" y="95"/>
                      </a:lnTo>
                      <a:lnTo>
                        <a:pt x="151" y="98"/>
                      </a:lnTo>
                      <a:lnTo>
                        <a:pt x="153" y="100"/>
                      </a:lnTo>
                      <a:lnTo>
                        <a:pt x="155" y="104"/>
                      </a:lnTo>
                      <a:lnTo>
                        <a:pt x="163" y="111"/>
                      </a:lnTo>
                      <a:lnTo>
                        <a:pt x="173" y="120"/>
                      </a:lnTo>
                      <a:lnTo>
                        <a:pt x="183" y="129"/>
                      </a:lnTo>
                      <a:lnTo>
                        <a:pt x="195" y="137"/>
                      </a:lnTo>
                      <a:lnTo>
                        <a:pt x="205" y="145"/>
                      </a:lnTo>
                      <a:lnTo>
                        <a:pt x="212" y="150"/>
                      </a:lnTo>
                      <a:lnTo>
                        <a:pt x="218" y="153"/>
                      </a:lnTo>
                      <a:lnTo>
                        <a:pt x="223" y="156"/>
                      </a:lnTo>
                      <a:lnTo>
                        <a:pt x="233" y="161"/>
                      </a:lnTo>
                      <a:lnTo>
                        <a:pt x="242" y="164"/>
                      </a:lnTo>
                      <a:lnTo>
                        <a:pt x="239" y="166"/>
                      </a:lnTo>
                      <a:lnTo>
                        <a:pt x="236" y="168"/>
                      </a:lnTo>
                      <a:lnTo>
                        <a:pt x="232" y="170"/>
                      </a:lnTo>
                      <a:lnTo>
                        <a:pt x="228" y="171"/>
                      </a:lnTo>
                      <a:lnTo>
                        <a:pt x="222" y="173"/>
                      </a:lnTo>
                      <a:lnTo>
                        <a:pt x="216" y="173"/>
                      </a:lnTo>
                      <a:lnTo>
                        <a:pt x="212" y="173"/>
                      </a:lnTo>
                      <a:lnTo>
                        <a:pt x="209" y="173"/>
                      </a:lnTo>
                      <a:lnTo>
                        <a:pt x="202" y="171"/>
                      </a:lnTo>
                      <a:lnTo>
                        <a:pt x="194" y="169"/>
                      </a:lnTo>
                      <a:lnTo>
                        <a:pt x="185" y="166"/>
                      </a:lnTo>
                      <a:lnTo>
                        <a:pt x="178" y="163"/>
                      </a:lnTo>
                      <a:lnTo>
                        <a:pt x="164" y="155"/>
                      </a:lnTo>
                      <a:lnTo>
                        <a:pt x="153" y="148"/>
                      </a:lnTo>
                      <a:lnTo>
                        <a:pt x="149" y="146"/>
                      </a:lnTo>
                      <a:lnTo>
                        <a:pt x="147" y="145"/>
                      </a:lnTo>
                      <a:lnTo>
                        <a:pt x="146" y="145"/>
                      </a:lnTo>
                      <a:lnTo>
                        <a:pt x="144" y="146"/>
                      </a:lnTo>
                      <a:lnTo>
                        <a:pt x="143" y="147"/>
                      </a:lnTo>
                      <a:lnTo>
                        <a:pt x="143" y="148"/>
                      </a:lnTo>
                      <a:lnTo>
                        <a:pt x="143" y="150"/>
                      </a:lnTo>
                      <a:lnTo>
                        <a:pt x="145" y="153"/>
                      </a:lnTo>
                      <a:lnTo>
                        <a:pt x="148" y="156"/>
                      </a:lnTo>
                      <a:lnTo>
                        <a:pt x="152" y="159"/>
                      </a:lnTo>
                      <a:lnTo>
                        <a:pt x="173" y="171"/>
                      </a:lnTo>
                      <a:lnTo>
                        <a:pt x="185" y="177"/>
                      </a:lnTo>
                      <a:lnTo>
                        <a:pt x="184" y="179"/>
                      </a:lnTo>
                      <a:lnTo>
                        <a:pt x="183" y="182"/>
                      </a:lnTo>
                      <a:lnTo>
                        <a:pt x="182" y="184"/>
                      </a:lnTo>
                      <a:lnTo>
                        <a:pt x="180" y="186"/>
                      </a:lnTo>
                      <a:lnTo>
                        <a:pt x="177" y="188"/>
                      </a:lnTo>
                      <a:lnTo>
                        <a:pt x="174" y="189"/>
                      </a:lnTo>
                      <a:lnTo>
                        <a:pt x="169" y="190"/>
                      </a:lnTo>
                      <a:lnTo>
                        <a:pt x="164" y="189"/>
                      </a:lnTo>
                      <a:lnTo>
                        <a:pt x="158" y="187"/>
                      </a:lnTo>
                      <a:lnTo>
                        <a:pt x="144" y="181"/>
                      </a:lnTo>
                      <a:lnTo>
                        <a:pt x="130" y="173"/>
                      </a:lnTo>
                      <a:lnTo>
                        <a:pt x="116" y="164"/>
                      </a:lnTo>
                      <a:lnTo>
                        <a:pt x="113" y="162"/>
                      </a:lnTo>
                      <a:lnTo>
                        <a:pt x="110" y="160"/>
                      </a:lnTo>
                      <a:lnTo>
                        <a:pt x="107" y="159"/>
                      </a:lnTo>
                      <a:lnTo>
                        <a:pt x="104" y="159"/>
                      </a:lnTo>
                      <a:lnTo>
                        <a:pt x="100" y="159"/>
                      </a:lnTo>
                      <a:lnTo>
                        <a:pt x="98" y="159"/>
                      </a:lnTo>
                      <a:lnTo>
                        <a:pt x="97" y="160"/>
                      </a:lnTo>
                      <a:lnTo>
                        <a:pt x="95" y="161"/>
                      </a:lnTo>
                      <a:lnTo>
                        <a:pt x="94" y="163"/>
                      </a:lnTo>
                      <a:lnTo>
                        <a:pt x="93" y="166"/>
                      </a:lnTo>
                      <a:lnTo>
                        <a:pt x="93" y="170"/>
                      </a:lnTo>
                      <a:lnTo>
                        <a:pt x="94" y="174"/>
                      </a:lnTo>
                      <a:lnTo>
                        <a:pt x="97" y="179"/>
                      </a:lnTo>
                      <a:lnTo>
                        <a:pt x="100" y="185"/>
                      </a:lnTo>
                      <a:lnTo>
                        <a:pt x="107" y="198"/>
                      </a:lnTo>
                      <a:lnTo>
                        <a:pt x="112" y="210"/>
                      </a:lnTo>
                      <a:lnTo>
                        <a:pt x="113" y="213"/>
                      </a:lnTo>
                      <a:lnTo>
                        <a:pt x="114" y="215"/>
                      </a:lnTo>
                      <a:lnTo>
                        <a:pt x="114" y="217"/>
                      </a:lnTo>
                      <a:lnTo>
                        <a:pt x="113" y="218"/>
                      </a:lnTo>
                      <a:lnTo>
                        <a:pt x="112" y="221"/>
                      </a:lnTo>
                      <a:lnTo>
                        <a:pt x="110" y="223"/>
                      </a:lnTo>
                      <a:lnTo>
                        <a:pt x="108" y="224"/>
                      </a:lnTo>
                      <a:lnTo>
                        <a:pt x="106" y="225"/>
                      </a:lnTo>
                      <a:lnTo>
                        <a:pt x="105" y="225"/>
                      </a:lnTo>
                      <a:lnTo>
                        <a:pt x="101" y="225"/>
                      </a:lnTo>
                      <a:lnTo>
                        <a:pt x="99" y="224"/>
                      </a:lnTo>
                      <a:lnTo>
                        <a:pt x="97" y="223"/>
                      </a:lnTo>
                      <a:lnTo>
                        <a:pt x="92" y="220"/>
                      </a:lnTo>
                      <a:lnTo>
                        <a:pt x="86" y="215"/>
                      </a:lnTo>
                      <a:lnTo>
                        <a:pt x="79" y="209"/>
                      </a:lnTo>
                      <a:lnTo>
                        <a:pt x="74" y="203"/>
                      </a:lnTo>
                      <a:lnTo>
                        <a:pt x="70" y="198"/>
                      </a:lnTo>
                      <a:lnTo>
                        <a:pt x="66" y="193"/>
                      </a:lnTo>
                      <a:lnTo>
                        <a:pt x="63" y="188"/>
                      </a:lnTo>
                      <a:lnTo>
                        <a:pt x="61" y="183"/>
                      </a:lnTo>
                      <a:lnTo>
                        <a:pt x="59" y="177"/>
                      </a:lnTo>
                      <a:lnTo>
                        <a:pt x="57" y="171"/>
                      </a:lnTo>
                      <a:lnTo>
                        <a:pt x="54" y="161"/>
                      </a:lnTo>
                      <a:lnTo>
                        <a:pt x="51" y="153"/>
                      </a:lnTo>
                      <a:lnTo>
                        <a:pt x="48" y="147"/>
                      </a:lnTo>
                      <a:lnTo>
                        <a:pt x="43" y="140"/>
                      </a:lnTo>
                      <a:lnTo>
                        <a:pt x="40" y="137"/>
                      </a:lnTo>
                      <a:lnTo>
                        <a:pt x="36" y="135"/>
                      </a:lnTo>
                      <a:lnTo>
                        <a:pt x="32" y="133"/>
                      </a:lnTo>
                      <a:lnTo>
                        <a:pt x="27" y="132"/>
                      </a:lnTo>
                      <a:lnTo>
                        <a:pt x="22" y="131"/>
                      </a:lnTo>
                      <a:lnTo>
                        <a:pt x="18" y="130"/>
                      </a:lnTo>
                      <a:lnTo>
                        <a:pt x="8" y="130"/>
                      </a:lnTo>
                      <a:lnTo>
                        <a:pt x="5" y="130"/>
                      </a:lnTo>
                      <a:lnTo>
                        <a:pt x="4" y="131"/>
                      </a:lnTo>
                      <a:lnTo>
                        <a:pt x="2" y="132"/>
                      </a:lnTo>
                      <a:lnTo>
                        <a:pt x="1" y="133"/>
                      </a:lnTo>
                      <a:lnTo>
                        <a:pt x="1" y="135"/>
                      </a:lnTo>
                      <a:lnTo>
                        <a:pt x="0" y="137"/>
                      </a:lnTo>
                      <a:lnTo>
                        <a:pt x="1" y="140"/>
                      </a:lnTo>
                      <a:lnTo>
                        <a:pt x="3" y="145"/>
                      </a:lnTo>
                      <a:lnTo>
                        <a:pt x="4" y="147"/>
                      </a:lnTo>
                      <a:lnTo>
                        <a:pt x="6" y="148"/>
                      </a:lnTo>
                      <a:lnTo>
                        <a:pt x="8" y="149"/>
                      </a:lnTo>
                      <a:lnTo>
                        <a:pt x="10" y="150"/>
                      </a:lnTo>
                      <a:lnTo>
                        <a:pt x="12" y="150"/>
                      </a:lnTo>
                      <a:lnTo>
                        <a:pt x="14" y="150"/>
                      </a:lnTo>
                      <a:lnTo>
                        <a:pt x="24" y="148"/>
                      </a:lnTo>
                      <a:lnTo>
                        <a:pt x="28" y="148"/>
                      </a:lnTo>
                      <a:lnTo>
                        <a:pt x="30" y="148"/>
                      </a:lnTo>
                      <a:lnTo>
                        <a:pt x="32" y="149"/>
                      </a:lnTo>
                      <a:lnTo>
                        <a:pt x="34" y="150"/>
                      </a:lnTo>
                      <a:lnTo>
                        <a:pt x="36" y="152"/>
                      </a:lnTo>
                      <a:lnTo>
                        <a:pt x="40" y="156"/>
                      </a:lnTo>
                      <a:lnTo>
                        <a:pt x="43" y="163"/>
                      </a:lnTo>
                      <a:lnTo>
                        <a:pt x="44" y="168"/>
                      </a:lnTo>
                      <a:lnTo>
                        <a:pt x="45" y="173"/>
                      </a:lnTo>
                      <a:lnTo>
                        <a:pt x="47" y="179"/>
                      </a:lnTo>
                      <a:lnTo>
                        <a:pt x="49" y="186"/>
                      </a:lnTo>
                      <a:lnTo>
                        <a:pt x="52" y="194"/>
                      </a:lnTo>
                      <a:lnTo>
                        <a:pt x="56" y="202"/>
                      </a:lnTo>
                      <a:lnTo>
                        <a:pt x="60" y="209"/>
                      </a:lnTo>
                      <a:lnTo>
                        <a:pt x="65" y="216"/>
                      </a:lnTo>
                      <a:lnTo>
                        <a:pt x="69" y="222"/>
                      </a:lnTo>
                      <a:lnTo>
                        <a:pt x="74" y="227"/>
                      </a:lnTo>
                      <a:lnTo>
                        <a:pt x="79" y="231"/>
                      </a:lnTo>
                      <a:lnTo>
                        <a:pt x="84" y="234"/>
                      </a:lnTo>
                      <a:lnTo>
                        <a:pt x="91" y="237"/>
                      </a:lnTo>
                      <a:lnTo>
                        <a:pt x="97" y="239"/>
                      </a:lnTo>
                      <a:lnTo>
                        <a:pt x="104" y="239"/>
                      </a:lnTo>
                      <a:lnTo>
                        <a:pt x="107" y="239"/>
                      </a:lnTo>
                      <a:lnTo>
                        <a:pt x="110" y="239"/>
                      </a:lnTo>
                      <a:lnTo>
                        <a:pt x="116" y="237"/>
                      </a:lnTo>
                      <a:lnTo>
                        <a:pt x="118" y="236"/>
                      </a:lnTo>
                      <a:lnTo>
                        <a:pt x="121" y="234"/>
                      </a:lnTo>
                      <a:lnTo>
                        <a:pt x="123" y="232"/>
                      </a:lnTo>
                      <a:lnTo>
                        <a:pt x="124" y="229"/>
                      </a:lnTo>
                      <a:lnTo>
                        <a:pt x="124" y="228"/>
                      </a:lnTo>
                      <a:lnTo>
                        <a:pt x="125" y="227"/>
                      </a:lnTo>
                      <a:lnTo>
                        <a:pt x="125" y="224"/>
                      </a:lnTo>
                      <a:lnTo>
                        <a:pt x="125" y="22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1" name="Freeform 151"/>
                <p:cNvSpPr/>
                <p:nvPr/>
              </p:nvSpPr>
              <p:spPr bwMode="auto">
                <a:xfrm>
                  <a:off x="1284" y="1517"/>
                  <a:ext cx="188" cy="222"/>
                </a:xfrm>
                <a:custGeom>
                  <a:avLst/>
                  <a:gdLst>
                    <a:gd name="T0" fmla="*/ 14 w 188"/>
                    <a:gd name="T1" fmla="*/ 219 h 222"/>
                    <a:gd name="T2" fmla="*/ 10 w 188"/>
                    <a:gd name="T3" fmla="*/ 208 h 222"/>
                    <a:gd name="T4" fmla="*/ 2 w 188"/>
                    <a:gd name="T5" fmla="*/ 194 h 222"/>
                    <a:gd name="T6" fmla="*/ 0 w 188"/>
                    <a:gd name="T7" fmla="*/ 188 h 222"/>
                    <a:gd name="T8" fmla="*/ 1 w 188"/>
                    <a:gd name="T9" fmla="*/ 184 h 222"/>
                    <a:gd name="T10" fmla="*/ 5 w 188"/>
                    <a:gd name="T11" fmla="*/ 183 h 222"/>
                    <a:gd name="T12" fmla="*/ 12 w 188"/>
                    <a:gd name="T13" fmla="*/ 186 h 222"/>
                    <a:gd name="T14" fmla="*/ 28 w 188"/>
                    <a:gd name="T15" fmla="*/ 195 h 222"/>
                    <a:gd name="T16" fmla="*/ 43 w 188"/>
                    <a:gd name="T17" fmla="*/ 201 h 222"/>
                    <a:gd name="T18" fmla="*/ 58 w 188"/>
                    <a:gd name="T19" fmla="*/ 204 h 222"/>
                    <a:gd name="T20" fmla="*/ 73 w 188"/>
                    <a:gd name="T21" fmla="*/ 201 h 222"/>
                    <a:gd name="T22" fmla="*/ 83 w 188"/>
                    <a:gd name="T23" fmla="*/ 195 h 222"/>
                    <a:gd name="T24" fmla="*/ 88 w 188"/>
                    <a:gd name="T25" fmla="*/ 188 h 222"/>
                    <a:gd name="T26" fmla="*/ 90 w 188"/>
                    <a:gd name="T27" fmla="*/ 183 h 222"/>
                    <a:gd name="T28" fmla="*/ 101 w 188"/>
                    <a:gd name="T29" fmla="*/ 186 h 222"/>
                    <a:gd name="T30" fmla="*/ 111 w 188"/>
                    <a:gd name="T31" fmla="*/ 187 h 222"/>
                    <a:gd name="T32" fmla="*/ 120 w 188"/>
                    <a:gd name="T33" fmla="*/ 186 h 222"/>
                    <a:gd name="T34" fmla="*/ 128 w 188"/>
                    <a:gd name="T35" fmla="*/ 183 h 222"/>
                    <a:gd name="T36" fmla="*/ 137 w 188"/>
                    <a:gd name="T37" fmla="*/ 178 h 222"/>
                    <a:gd name="T38" fmla="*/ 145 w 188"/>
                    <a:gd name="T39" fmla="*/ 171 h 222"/>
                    <a:gd name="T40" fmla="*/ 149 w 188"/>
                    <a:gd name="T41" fmla="*/ 169 h 222"/>
                    <a:gd name="T42" fmla="*/ 161 w 188"/>
                    <a:gd name="T43" fmla="*/ 169 h 222"/>
                    <a:gd name="T44" fmla="*/ 171 w 188"/>
                    <a:gd name="T45" fmla="*/ 166 h 222"/>
                    <a:gd name="T46" fmla="*/ 178 w 188"/>
                    <a:gd name="T47" fmla="*/ 161 h 222"/>
                    <a:gd name="T48" fmla="*/ 184 w 188"/>
                    <a:gd name="T49" fmla="*/ 154 h 222"/>
                    <a:gd name="T50" fmla="*/ 187 w 188"/>
                    <a:gd name="T51" fmla="*/ 146 h 222"/>
                    <a:gd name="T52" fmla="*/ 188 w 188"/>
                    <a:gd name="T53" fmla="*/ 138 h 222"/>
                    <a:gd name="T54" fmla="*/ 187 w 188"/>
                    <a:gd name="T55" fmla="*/ 132 h 222"/>
                    <a:gd name="T56" fmla="*/ 184 w 188"/>
                    <a:gd name="T57" fmla="*/ 126 h 222"/>
                    <a:gd name="T58" fmla="*/ 178 w 188"/>
                    <a:gd name="T59" fmla="*/ 120 h 222"/>
                    <a:gd name="T60" fmla="*/ 166 w 188"/>
                    <a:gd name="T61" fmla="*/ 111 h 222"/>
                    <a:gd name="T62" fmla="*/ 135 w 188"/>
                    <a:gd name="T63" fmla="*/ 85 h 222"/>
                    <a:gd name="T64" fmla="*/ 89 w 188"/>
                    <a:gd name="T65" fmla="*/ 43 h 222"/>
                    <a:gd name="T66" fmla="*/ 71 w 188"/>
                    <a:gd name="T67" fmla="*/ 17 h 222"/>
                    <a:gd name="T68" fmla="*/ 62 w 188"/>
                    <a:gd name="T69" fmla="*/ 4 h 222"/>
                    <a:gd name="T70" fmla="*/ 57 w 188"/>
                    <a:gd name="T71" fmla="*/ 0 h 222"/>
                    <a:gd name="T72" fmla="*/ 54 w 188"/>
                    <a:gd name="T73" fmla="*/ 0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8" h="222">
                      <a:moveTo>
                        <a:pt x="14" y="222"/>
                      </a:moveTo>
                      <a:lnTo>
                        <a:pt x="14" y="219"/>
                      </a:lnTo>
                      <a:lnTo>
                        <a:pt x="13" y="214"/>
                      </a:lnTo>
                      <a:lnTo>
                        <a:pt x="10" y="208"/>
                      </a:lnTo>
                      <a:lnTo>
                        <a:pt x="8" y="203"/>
                      </a:lnTo>
                      <a:lnTo>
                        <a:pt x="2" y="194"/>
                      </a:lnTo>
                      <a:lnTo>
                        <a:pt x="0" y="191"/>
                      </a:lnTo>
                      <a:lnTo>
                        <a:pt x="0" y="188"/>
                      </a:lnTo>
                      <a:lnTo>
                        <a:pt x="0" y="185"/>
                      </a:lnTo>
                      <a:lnTo>
                        <a:pt x="1" y="184"/>
                      </a:lnTo>
                      <a:lnTo>
                        <a:pt x="3" y="183"/>
                      </a:lnTo>
                      <a:lnTo>
                        <a:pt x="5" y="183"/>
                      </a:lnTo>
                      <a:lnTo>
                        <a:pt x="8" y="184"/>
                      </a:lnTo>
                      <a:lnTo>
                        <a:pt x="12" y="186"/>
                      </a:lnTo>
                      <a:lnTo>
                        <a:pt x="22" y="192"/>
                      </a:lnTo>
                      <a:lnTo>
                        <a:pt x="28" y="195"/>
                      </a:lnTo>
                      <a:lnTo>
                        <a:pt x="35" y="199"/>
                      </a:lnTo>
                      <a:lnTo>
                        <a:pt x="43" y="201"/>
                      </a:lnTo>
                      <a:lnTo>
                        <a:pt x="51" y="203"/>
                      </a:lnTo>
                      <a:lnTo>
                        <a:pt x="58" y="204"/>
                      </a:lnTo>
                      <a:lnTo>
                        <a:pt x="66" y="203"/>
                      </a:lnTo>
                      <a:lnTo>
                        <a:pt x="73" y="201"/>
                      </a:lnTo>
                      <a:lnTo>
                        <a:pt x="78" y="198"/>
                      </a:lnTo>
                      <a:lnTo>
                        <a:pt x="83" y="195"/>
                      </a:lnTo>
                      <a:lnTo>
                        <a:pt x="86" y="191"/>
                      </a:lnTo>
                      <a:lnTo>
                        <a:pt x="88" y="188"/>
                      </a:lnTo>
                      <a:lnTo>
                        <a:pt x="89" y="186"/>
                      </a:lnTo>
                      <a:lnTo>
                        <a:pt x="90" y="183"/>
                      </a:lnTo>
                      <a:lnTo>
                        <a:pt x="93" y="184"/>
                      </a:lnTo>
                      <a:lnTo>
                        <a:pt x="101" y="186"/>
                      </a:lnTo>
                      <a:lnTo>
                        <a:pt x="106" y="186"/>
                      </a:lnTo>
                      <a:lnTo>
                        <a:pt x="111" y="187"/>
                      </a:lnTo>
                      <a:lnTo>
                        <a:pt x="117" y="186"/>
                      </a:lnTo>
                      <a:lnTo>
                        <a:pt x="120" y="186"/>
                      </a:lnTo>
                      <a:lnTo>
                        <a:pt x="123" y="185"/>
                      </a:lnTo>
                      <a:lnTo>
                        <a:pt x="128" y="183"/>
                      </a:lnTo>
                      <a:lnTo>
                        <a:pt x="133" y="181"/>
                      </a:lnTo>
                      <a:lnTo>
                        <a:pt x="137" y="178"/>
                      </a:lnTo>
                      <a:lnTo>
                        <a:pt x="140" y="175"/>
                      </a:lnTo>
                      <a:lnTo>
                        <a:pt x="145" y="171"/>
                      </a:lnTo>
                      <a:lnTo>
                        <a:pt x="146" y="169"/>
                      </a:lnTo>
                      <a:lnTo>
                        <a:pt x="149" y="169"/>
                      </a:lnTo>
                      <a:lnTo>
                        <a:pt x="156" y="169"/>
                      </a:lnTo>
                      <a:lnTo>
                        <a:pt x="161" y="169"/>
                      </a:lnTo>
                      <a:lnTo>
                        <a:pt x="166" y="168"/>
                      </a:lnTo>
                      <a:lnTo>
                        <a:pt x="171" y="166"/>
                      </a:lnTo>
                      <a:lnTo>
                        <a:pt x="176" y="163"/>
                      </a:lnTo>
                      <a:lnTo>
                        <a:pt x="178" y="161"/>
                      </a:lnTo>
                      <a:lnTo>
                        <a:pt x="180" y="159"/>
                      </a:lnTo>
                      <a:lnTo>
                        <a:pt x="184" y="154"/>
                      </a:lnTo>
                      <a:lnTo>
                        <a:pt x="186" y="149"/>
                      </a:lnTo>
                      <a:lnTo>
                        <a:pt x="187" y="146"/>
                      </a:lnTo>
                      <a:lnTo>
                        <a:pt x="188" y="142"/>
                      </a:lnTo>
                      <a:lnTo>
                        <a:pt x="188" y="138"/>
                      </a:lnTo>
                      <a:lnTo>
                        <a:pt x="188" y="135"/>
                      </a:lnTo>
                      <a:lnTo>
                        <a:pt x="187" y="132"/>
                      </a:lnTo>
                      <a:lnTo>
                        <a:pt x="186" y="129"/>
                      </a:lnTo>
                      <a:lnTo>
                        <a:pt x="184" y="126"/>
                      </a:lnTo>
                      <a:lnTo>
                        <a:pt x="181" y="123"/>
                      </a:lnTo>
                      <a:lnTo>
                        <a:pt x="178" y="120"/>
                      </a:lnTo>
                      <a:lnTo>
                        <a:pt x="175" y="117"/>
                      </a:lnTo>
                      <a:lnTo>
                        <a:pt x="166" y="111"/>
                      </a:lnTo>
                      <a:lnTo>
                        <a:pt x="156" y="103"/>
                      </a:lnTo>
                      <a:lnTo>
                        <a:pt x="135" y="85"/>
                      </a:lnTo>
                      <a:lnTo>
                        <a:pt x="96" y="50"/>
                      </a:lnTo>
                      <a:lnTo>
                        <a:pt x="89" y="43"/>
                      </a:lnTo>
                      <a:lnTo>
                        <a:pt x="83" y="34"/>
                      </a:lnTo>
                      <a:lnTo>
                        <a:pt x="71" y="17"/>
                      </a:lnTo>
                      <a:lnTo>
                        <a:pt x="66" y="9"/>
                      </a:lnTo>
                      <a:lnTo>
                        <a:pt x="62" y="4"/>
                      </a:lnTo>
                      <a:lnTo>
                        <a:pt x="59" y="2"/>
                      </a:lnTo>
                      <a:lnTo>
                        <a:pt x="57" y="0"/>
                      </a:lnTo>
                      <a:lnTo>
                        <a:pt x="56" y="0"/>
                      </a:lnTo>
                      <a:lnTo>
                        <a:pt x="5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2" name="Freeform 152"/>
                <p:cNvSpPr/>
                <p:nvPr/>
              </p:nvSpPr>
              <p:spPr bwMode="auto">
                <a:xfrm>
                  <a:off x="1264" y="1621"/>
                  <a:ext cx="47" cy="38"/>
                </a:xfrm>
                <a:custGeom>
                  <a:avLst/>
                  <a:gdLst>
                    <a:gd name="T0" fmla="*/ 2 w 47"/>
                    <a:gd name="T1" fmla="*/ 2 h 38"/>
                    <a:gd name="T2" fmla="*/ 1 w 47"/>
                    <a:gd name="T3" fmla="*/ 3 h 38"/>
                    <a:gd name="T4" fmla="*/ 1 w 47"/>
                    <a:gd name="T5" fmla="*/ 4 h 38"/>
                    <a:gd name="T6" fmla="*/ 0 w 47"/>
                    <a:gd name="T7" fmla="*/ 7 h 38"/>
                    <a:gd name="T8" fmla="*/ 2 w 47"/>
                    <a:gd name="T9" fmla="*/ 9 h 38"/>
                    <a:gd name="T10" fmla="*/ 3 w 47"/>
                    <a:gd name="T11" fmla="*/ 10 h 38"/>
                    <a:gd name="T12" fmla="*/ 5 w 47"/>
                    <a:gd name="T13" fmla="*/ 12 h 38"/>
                    <a:gd name="T14" fmla="*/ 12 w 47"/>
                    <a:gd name="T15" fmla="*/ 17 h 38"/>
                    <a:gd name="T16" fmla="*/ 16 w 47"/>
                    <a:gd name="T17" fmla="*/ 20 h 38"/>
                    <a:gd name="T18" fmla="*/ 20 w 47"/>
                    <a:gd name="T19" fmla="*/ 24 h 38"/>
                    <a:gd name="T20" fmla="*/ 28 w 47"/>
                    <a:gd name="T21" fmla="*/ 31 h 38"/>
                    <a:gd name="T22" fmla="*/ 31 w 47"/>
                    <a:gd name="T23" fmla="*/ 33 h 38"/>
                    <a:gd name="T24" fmla="*/ 35 w 47"/>
                    <a:gd name="T25" fmla="*/ 36 h 38"/>
                    <a:gd name="T26" fmla="*/ 39 w 47"/>
                    <a:gd name="T27" fmla="*/ 37 h 38"/>
                    <a:gd name="T28" fmla="*/ 42 w 47"/>
                    <a:gd name="T29" fmla="*/ 38 h 38"/>
                    <a:gd name="T30" fmla="*/ 44 w 47"/>
                    <a:gd name="T31" fmla="*/ 37 h 38"/>
                    <a:gd name="T32" fmla="*/ 46 w 47"/>
                    <a:gd name="T33" fmla="*/ 37 h 38"/>
                    <a:gd name="T34" fmla="*/ 46 w 47"/>
                    <a:gd name="T35" fmla="*/ 36 h 38"/>
                    <a:gd name="T36" fmla="*/ 47 w 47"/>
                    <a:gd name="T37" fmla="*/ 34 h 38"/>
                    <a:gd name="T38" fmla="*/ 47 w 47"/>
                    <a:gd name="T39" fmla="*/ 33 h 38"/>
                    <a:gd name="T40" fmla="*/ 46 w 47"/>
                    <a:gd name="T41" fmla="*/ 32 h 38"/>
                    <a:gd name="T42" fmla="*/ 44 w 47"/>
                    <a:gd name="T43" fmla="*/ 30 h 38"/>
                    <a:gd name="T44" fmla="*/ 40 w 47"/>
                    <a:gd name="T45" fmla="*/ 27 h 38"/>
                    <a:gd name="T46" fmla="*/ 32 w 47"/>
                    <a:gd name="T47" fmla="*/ 22 h 38"/>
                    <a:gd name="T48" fmla="*/ 23 w 47"/>
                    <a:gd name="T49" fmla="*/ 16 h 38"/>
                    <a:gd name="T50" fmla="*/ 20 w 47"/>
                    <a:gd name="T51" fmla="*/ 14 h 38"/>
                    <a:gd name="T52" fmla="*/ 17 w 47"/>
                    <a:gd name="T53" fmla="*/ 10 h 38"/>
                    <a:gd name="T54" fmla="*/ 12 w 47"/>
                    <a:gd name="T55" fmla="*/ 4 h 38"/>
                    <a:gd name="T56" fmla="*/ 10 w 47"/>
                    <a:gd name="T57" fmla="*/ 2 h 38"/>
                    <a:gd name="T58" fmla="*/ 8 w 47"/>
                    <a:gd name="T59" fmla="*/ 0 h 38"/>
                    <a:gd name="T60" fmla="*/ 5 w 47"/>
                    <a:gd name="T61" fmla="*/ 0 h 38"/>
                    <a:gd name="T62" fmla="*/ 2 w 47"/>
                    <a:gd name="T63" fmla="*/ 2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 h="38">
                      <a:moveTo>
                        <a:pt x="2" y="2"/>
                      </a:moveTo>
                      <a:lnTo>
                        <a:pt x="1" y="3"/>
                      </a:lnTo>
                      <a:lnTo>
                        <a:pt x="1" y="4"/>
                      </a:lnTo>
                      <a:lnTo>
                        <a:pt x="0" y="7"/>
                      </a:lnTo>
                      <a:lnTo>
                        <a:pt x="2" y="9"/>
                      </a:lnTo>
                      <a:lnTo>
                        <a:pt x="3" y="10"/>
                      </a:lnTo>
                      <a:lnTo>
                        <a:pt x="5" y="12"/>
                      </a:lnTo>
                      <a:lnTo>
                        <a:pt x="12" y="17"/>
                      </a:lnTo>
                      <a:lnTo>
                        <a:pt x="16" y="20"/>
                      </a:lnTo>
                      <a:lnTo>
                        <a:pt x="20" y="24"/>
                      </a:lnTo>
                      <a:lnTo>
                        <a:pt x="28" y="31"/>
                      </a:lnTo>
                      <a:lnTo>
                        <a:pt x="31" y="33"/>
                      </a:lnTo>
                      <a:lnTo>
                        <a:pt x="35" y="36"/>
                      </a:lnTo>
                      <a:lnTo>
                        <a:pt x="39" y="37"/>
                      </a:lnTo>
                      <a:lnTo>
                        <a:pt x="42" y="38"/>
                      </a:lnTo>
                      <a:lnTo>
                        <a:pt x="44" y="37"/>
                      </a:lnTo>
                      <a:lnTo>
                        <a:pt x="46" y="37"/>
                      </a:lnTo>
                      <a:lnTo>
                        <a:pt x="46" y="36"/>
                      </a:lnTo>
                      <a:lnTo>
                        <a:pt x="47" y="34"/>
                      </a:lnTo>
                      <a:lnTo>
                        <a:pt x="47" y="33"/>
                      </a:lnTo>
                      <a:lnTo>
                        <a:pt x="46" y="32"/>
                      </a:lnTo>
                      <a:lnTo>
                        <a:pt x="44" y="30"/>
                      </a:lnTo>
                      <a:lnTo>
                        <a:pt x="40" y="27"/>
                      </a:lnTo>
                      <a:lnTo>
                        <a:pt x="32" y="22"/>
                      </a:lnTo>
                      <a:lnTo>
                        <a:pt x="23" y="16"/>
                      </a:lnTo>
                      <a:lnTo>
                        <a:pt x="20" y="14"/>
                      </a:lnTo>
                      <a:lnTo>
                        <a:pt x="17" y="10"/>
                      </a:lnTo>
                      <a:lnTo>
                        <a:pt x="12" y="4"/>
                      </a:lnTo>
                      <a:lnTo>
                        <a:pt x="10" y="2"/>
                      </a:lnTo>
                      <a:lnTo>
                        <a:pt x="8" y="0"/>
                      </a:lnTo>
                      <a:lnTo>
                        <a:pt x="5"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3" name="Freeform 153"/>
                <p:cNvSpPr/>
                <p:nvPr/>
              </p:nvSpPr>
              <p:spPr bwMode="auto">
                <a:xfrm>
                  <a:off x="1264" y="1621"/>
                  <a:ext cx="47" cy="38"/>
                </a:xfrm>
                <a:custGeom>
                  <a:avLst/>
                  <a:gdLst>
                    <a:gd name="T0" fmla="*/ 2 w 47"/>
                    <a:gd name="T1" fmla="*/ 2 h 38"/>
                    <a:gd name="T2" fmla="*/ 1 w 47"/>
                    <a:gd name="T3" fmla="*/ 3 h 38"/>
                    <a:gd name="T4" fmla="*/ 1 w 47"/>
                    <a:gd name="T5" fmla="*/ 4 h 38"/>
                    <a:gd name="T6" fmla="*/ 0 w 47"/>
                    <a:gd name="T7" fmla="*/ 7 h 38"/>
                    <a:gd name="T8" fmla="*/ 2 w 47"/>
                    <a:gd name="T9" fmla="*/ 9 h 38"/>
                    <a:gd name="T10" fmla="*/ 3 w 47"/>
                    <a:gd name="T11" fmla="*/ 10 h 38"/>
                    <a:gd name="T12" fmla="*/ 5 w 47"/>
                    <a:gd name="T13" fmla="*/ 12 h 38"/>
                    <a:gd name="T14" fmla="*/ 12 w 47"/>
                    <a:gd name="T15" fmla="*/ 17 h 38"/>
                    <a:gd name="T16" fmla="*/ 16 w 47"/>
                    <a:gd name="T17" fmla="*/ 20 h 38"/>
                    <a:gd name="T18" fmla="*/ 20 w 47"/>
                    <a:gd name="T19" fmla="*/ 24 h 38"/>
                    <a:gd name="T20" fmla="*/ 28 w 47"/>
                    <a:gd name="T21" fmla="*/ 31 h 38"/>
                    <a:gd name="T22" fmla="*/ 31 w 47"/>
                    <a:gd name="T23" fmla="*/ 33 h 38"/>
                    <a:gd name="T24" fmla="*/ 35 w 47"/>
                    <a:gd name="T25" fmla="*/ 36 h 38"/>
                    <a:gd name="T26" fmla="*/ 39 w 47"/>
                    <a:gd name="T27" fmla="*/ 37 h 38"/>
                    <a:gd name="T28" fmla="*/ 42 w 47"/>
                    <a:gd name="T29" fmla="*/ 38 h 38"/>
                    <a:gd name="T30" fmla="*/ 44 w 47"/>
                    <a:gd name="T31" fmla="*/ 37 h 38"/>
                    <a:gd name="T32" fmla="*/ 46 w 47"/>
                    <a:gd name="T33" fmla="*/ 37 h 38"/>
                    <a:gd name="T34" fmla="*/ 46 w 47"/>
                    <a:gd name="T35" fmla="*/ 36 h 38"/>
                    <a:gd name="T36" fmla="*/ 47 w 47"/>
                    <a:gd name="T37" fmla="*/ 34 h 38"/>
                    <a:gd name="T38" fmla="*/ 47 w 47"/>
                    <a:gd name="T39" fmla="*/ 33 h 38"/>
                    <a:gd name="T40" fmla="*/ 46 w 47"/>
                    <a:gd name="T41" fmla="*/ 32 h 38"/>
                    <a:gd name="T42" fmla="*/ 44 w 47"/>
                    <a:gd name="T43" fmla="*/ 30 h 38"/>
                    <a:gd name="T44" fmla="*/ 40 w 47"/>
                    <a:gd name="T45" fmla="*/ 27 h 38"/>
                    <a:gd name="T46" fmla="*/ 32 w 47"/>
                    <a:gd name="T47" fmla="*/ 22 h 38"/>
                    <a:gd name="T48" fmla="*/ 23 w 47"/>
                    <a:gd name="T49" fmla="*/ 16 h 38"/>
                    <a:gd name="T50" fmla="*/ 20 w 47"/>
                    <a:gd name="T51" fmla="*/ 14 h 38"/>
                    <a:gd name="T52" fmla="*/ 17 w 47"/>
                    <a:gd name="T53" fmla="*/ 10 h 38"/>
                    <a:gd name="T54" fmla="*/ 12 w 47"/>
                    <a:gd name="T55" fmla="*/ 4 h 38"/>
                    <a:gd name="T56" fmla="*/ 10 w 47"/>
                    <a:gd name="T57" fmla="*/ 2 h 38"/>
                    <a:gd name="T58" fmla="*/ 8 w 47"/>
                    <a:gd name="T59" fmla="*/ 0 h 38"/>
                    <a:gd name="T60" fmla="*/ 5 w 47"/>
                    <a:gd name="T61" fmla="*/ 0 h 38"/>
                    <a:gd name="T62" fmla="*/ 2 w 47"/>
                    <a:gd name="T63" fmla="*/ 2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 h="38">
                      <a:moveTo>
                        <a:pt x="2" y="2"/>
                      </a:moveTo>
                      <a:lnTo>
                        <a:pt x="1" y="3"/>
                      </a:lnTo>
                      <a:lnTo>
                        <a:pt x="1" y="4"/>
                      </a:lnTo>
                      <a:lnTo>
                        <a:pt x="0" y="7"/>
                      </a:lnTo>
                      <a:lnTo>
                        <a:pt x="2" y="9"/>
                      </a:lnTo>
                      <a:lnTo>
                        <a:pt x="3" y="10"/>
                      </a:lnTo>
                      <a:lnTo>
                        <a:pt x="5" y="12"/>
                      </a:lnTo>
                      <a:lnTo>
                        <a:pt x="12" y="17"/>
                      </a:lnTo>
                      <a:lnTo>
                        <a:pt x="16" y="20"/>
                      </a:lnTo>
                      <a:lnTo>
                        <a:pt x="20" y="24"/>
                      </a:lnTo>
                      <a:lnTo>
                        <a:pt x="28" y="31"/>
                      </a:lnTo>
                      <a:lnTo>
                        <a:pt x="31" y="33"/>
                      </a:lnTo>
                      <a:lnTo>
                        <a:pt x="35" y="36"/>
                      </a:lnTo>
                      <a:lnTo>
                        <a:pt x="39" y="37"/>
                      </a:lnTo>
                      <a:lnTo>
                        <a:pt x="42" y="38"/>
                      </a:lnTo>
                      <a:lnTo>
                        <a:pt x="44" y="37"/>
                      </a:lnTo>
                      <a:lnTo>
                        <a:pt x="46" y="37"/>
                      </a:lnTo>
                      <a:lnTo>
                        <a:pt x="46" y="36"/>
                      </a:lnTo>
                      <a:lnTo>
                        <a:pt x="47" y="34"/>
                      </a:lnTo>
                      <a:lnTo>
                        <a:pt x="47" y="33"/>
                      </a:lnTo>
                      <a:lnTo>
                        <a:pt x="46" y="32"/>
                      </a:lnTo>
                      <a:lnTo>
                        <a:pt x="44" y="30"/>
                      </a:lnTo>
                      <a:lnTo>
                        <a:pt x="40" y="27"/>
                      </a:lnTo>
                      <a:lnTo>
                        <a:pt x="32" y="22"/>
                      </a:lnTo>
                      <a:lnTo>
                        <a:pt x="23" y="16"/>
                      </a:lnTo>
                      <a:lnTo>
                        <a:pt x="20" y="14"/>
                      </a:lnTo>
                      <a:lnTo>
                        <a:pt x="17" y="10"/>
                      </a:lnTo>
                      <a:lnTo>
                        <a:pt x="12" y="4"/>
                      </a:lnTo>
                      <a:lnTo>
                        <a:pt x="10" y="2"/>
                      </a:lnTo>
                      <a:lnTo>
                        <a:pt x="8" y="0"/>
                      </a:lnTo>
                      <a:lnTo>
                        <a:pt x="5" y="0"/>
                      </a:lnTo>
                      <a:lnTo>
                        <a:pt x="2"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4" name="Freeform 154"/>
                <p:cNvSpPr/>
                <p:nvPr/>
              </p:nvSpPr>
              <p:spPr bwMode="auto">
                <a:xfrm>
                  <a:off x="1216" y="1556"/>
                  <a:ext cx="36" cy="51"/>
                </a:xfrm>
                <a:custGeom>
                  <a:avLst/>
                  <a:gdLst>
                    <a:gd name="T0" fmla="*/ 25 w 36"/>
                    <a:gd name="T1" fmla="*/ 7 h 51"/>
                    <a:gd name="T2" fmla="*/ 24 w 36"/>
                    <a:gd name="T3" fmla="*/ 6 h 51"/>
                    <a:gd name="T4" fmla="*/ 21 w 36"/>
                    <a:gd name="T5" fmla="*/ 5 h 51"/>
                    <a:gd name="T6" fmla="*/ 19 w 36"/>
                    <a:gd name="T7" fmla="*/ 5 h 51"/>
                    <a:gd name="T8" fmla="*/ 17 w 36"/>
                    <a:gd name="T9" fmla="*/ 6 h 51"/>
                    <a:gd name="T10" fmla="*/ 15 w 36"/>
                    <a:gd name="T11" fmla="*/ 7 h 51"/>
                    <a:gd name="T12" fmla="*/ 15 w 36"/>
                    <a:gd name="T13" fmla="*/ 8 h 51"/>
                    <a:gd name="T14" fmla="*/ 14 w 36"/>
                    <a:gd name="T15" fmla="*/ 10 h 51"/>
                    <a:gd name="T16" fmla="*/ 12 w 36"/>
                    <a:gd name="T17" fmla="*/ 14 h 51"/>
                    <a:gd name="T18" fmla="*/ 10 w 36"/>
                    <a:gd name="T19" fmla="*/ 19 h 51"/>
                    <a:gd name="T20" fmla="*/ 4 w 36"/>
                    <a:gd name="T21" fmla="*/ 30 h 51"/>
                    <a:gd name="T22" fmla="*/ 2 w 36"/>
                    <a:gd name="T23" fmla="*/ 36 h 51"/>
                    <a:gd name="T24" fmla="*/ 0 w 36"/>
                    <a:gd name="T25" fmla="*/ 41 h 51"/>
                    <a:gd name="T26" fmla="*/ 0 w 36"/>
                    <a:gd name="T27" fmla="*/ 45 h 51"/>
                    <a:gd name="T28" fmla="*/ 0 w 36"/>
                    <a:gd name="T29" fmla="*/ 46 h 51"/>
                    <a:gd name="T30" fmla="*/ 1 w 36"/>
                    <a:gd name="T31" fmla="*/ 47 h 51"/>
                    <a:gd name="T32" fmla="*/ 2 w 36"/>
                    <a:gd name="T33" fmla="*/ 48 h 51"/>
                    <a:gd name="T34" fmla="*/ 3 w 36"/>
                    <a:gd name="T35" fmla="*/ 48 h 51"/>
                    <a:gd name="T36" fmla="*/ 4 w 36"/>
                    <a:gd name="T37" fmla="*/ 47 h 51"/>
                    <a:gd name="T38" fmla="*/ 5 w 36"/>
                    <a:gd name="T39" fmla="*/ 47 h 51"/>
                    <a:gd name="T40" fmla="*/ 8 w 36"/>
                    <a:gd name="T41" fmla="*/ 44 h 51"/>
                    <a:gd name="T42" fmla="*/ 10 w 36"/>
                    <a:gd name="T43" fmla="*/ 41 h 51"/>
                    <a:gd name="T44" fmla="*/ 14 w 36"/>
                    <a:gd name="T45" fmla="*/ 35 h 51"/>
                    <a:gd name="T46" fmla="*/ 15 w 36"/>
                    <a:gd name="T47" fmla="*/ 32 h 51"/>
                    <a:gd name="T48" fmla="*/ 14 w 36"/>
                    <a:gd name="T49" fmla="*/ 35 h 51"/>
                    <a:gd name="T50" fmla="*/ 13 w 36"/>
                    <a:gd name="T51" fmla="*/ 41 h 51"/>
                    <a:gd name="T52" fmla="*/ 12 w 36"/>
                    <a:gd name="T53" fmla="*/ 48 h 51"/>
                    <a:gd name="T54" fmla="*/ 13 w 36"/>
                    <a:gd name="T55" fmla="*/ 50 h 51"/>
                    <a:gd name="T56" fmla="*/ 14 w 36"/>
                    <a:gd name="T57" fmla="*/ 51 h 51"/>
                    <a:gd name="T58" fmla="*/ 16 w 36"/>
                    <a:gd name="T59" fmla="*/ 50 h 51"/>
                    <a:gd name="T60" fmla="*/ 16 w 36"/>
                    <a:gd name="T61" fmla="*/ 49 h 51"/>
                    <a:gd name="T62" fmla="*/ 17 w 36"/>
                    <a:gd name="T63" fmla="*/ 48 h 51"/>
                    <a:gd name="T64" fmla="*/ 19 w 36"/>
                    <a:gd name="T65" fmla="*/ 45 h 51"/>
                    <a:gd name="T66" fmla="*/ 21 w 36"/>
                    <a:gd name="T67" fmla="*/ 42 h 51"/>
                    <a:gd name="T68" fmla="*/ 23 w 36"/>
                    <a:gd name="T69" fmla="*/ 37 h 51"/>
                    <a:gd name="T70" fmla="*/ 24 w 36"/>
                    <a:gd name="T71" fmla="*/ 33 h 51"/>
                    <a:gd name="T72" fmla="*/ 26 w 36"/>
                    <a:gd name="T73" fmla="*/ 25 h 51"/>
                    <a:gd name="T74" fmla="*/ 27 w 36"/>
                    <a:gd name="T75" fmla="*/ 21 h 51"/>
                    <a:gd name="T76" fmla="*/ 29 w 36"/>
                    <a:gd name="T77" fmla="*/ 17 h 51"/>
                    <a:gd name="T78" fmla="*/ 34 w 36"/>
                    <a:gd name="T79" fmla="*/ 9 h 51"/>
                    <a:gd name="T80" fmla="*/ 35 w 36"/>
                    <a:gd name="T81" fmla="*/ 5 h 51"/>
                    <a:gd name="T82" fmla="*/ 36 w 36"/>
                    <a:gd name="T83" fmla="*/ 3 h 51"/>
                    <a:gd name="T84" fmla="*/ 36 w 36"/>
                    <a:gd name="T85" fmla="*/ 1 h 51"/>
                    <a:gd name="T86" fmla="*/ 35 w 36"/>
                    <a:gd name="T87" fmla="*/ 0 h 51"/>
                    <a:gd name="T88" fmla="*/ 33 w 36"/>
                    <a:gd name="T89" fmla="*/ 0 h 51"/>
                    <a:gd name="T90" fmla="*/ 31 w 36"/>
                    <a:gd name="T91" fmla="*/ 1 h 51"/>
                    <a:gd name="T92" fmla="*/ 29 w 36"/>
                    <a:gd name="T93" fmla="*/ 2 h 51"/>
                    <a:gd name="T94" fmla="*/ 28 w 36"/>
                    <a:gd name="T95" fmla="*/ 3 h 51"/>
                    <a:gd name="T96" fmla="*/ 25 w 36"/>
                    <a:gd name="T97" fmla="*/ 7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51">
                      <a:moveTo>
                        <a:pt x="25" y="7"/>
                      </a:moveTo>
                      <a:lnTo>
                        <a:pt x="24" y="6"/>
                      </a:lnTo>
                      <a:lnTo>
                        <a:pt x="21" y="5"/>
                      </a:lnTo>
                      <a:lnTo>
                        <a:pt x="19" y="5"/>
                      </a:lnTo>
                      <a:lnTo>
                        <a:pt x="17" y="6"/>
                      </a:lnTo>
                      <a:lnTo>
                        <a:pt x="15" y="7"/>
                      </a:lnTo>
                      <a:lnTo>
                        <a:pt x="15" y="8"/>
                      </a:lnTo>
                      <a:lnTo>
                        <a:pt x="14" y="10"/>
                      </a:lnTo>
                      <a:lnTo>
                        <a:pt x="12" y="14"/>
                      </a:lnTo>
                      <a:lnTo>
                        <a:pt x="10" y="19"/>
                      </a:lnTo>
                      <a:lnTo>
                        <a:pt x="4" y="30"/>
                      </a:lnTo>
                      <a:lnTo>
                        <a:pt x="2" y="36"/>
                      </a:lnTo>
                      <a:lnTo>
                        <a:pt x="0" y="41"/>
                      </a:lnTo>
                      <a:lnTo>
                        <a:pt x="0" y="45"/>
                      </a:lnTo>
                      <a:lnTo>
                        <a:pt x="0" y="46"/>
                      </a:lnTo>
                      <a:lnTo>
                        <a:pt x="1" y="47"/>
                      </a:lnTo>
                      <a:lnTo>
                        <a:pt x="2" y="48"/>
                      </a:lnTo>
                      <a:lnTo>
                        <a:pt x="3" y="48"/>
                      </a:lnTo>
                      <a:lnTo>
                        <a:pt x="4" y="47"/>
                      </a:lnTo>
                      <a:lnTo>
                        <a:pt x="5" y="47"/>
                      </a:lnTo>
                      <a:lnTo>
                        <a:pt x="8" y="44"/>
                      </a:lnTo>
                      <a:lnTo>
                        <a:pt x="10" y="41"/>
                      </a:lnTo>
                      <a:lnTo>
                        <a:pt x="14" y="35"/>
                      </a:lnTo>
                      <a:lnTo>
                        <a:pt x="15" y="32"/>
                      </a:lnTo>
                      <a:lnTo>
                        <a:pt x="14" y="35"/>
                      </a:lnTo>
                      <a:lnTo>
                        <a:pt x="13" y="41"/>
                      </a:lnTo>
                      <a:lnTo>
                        <a:pt x="12" y="48"/>
                      </a:lnTo>
                      <a:lnTo>
                        <a:pt x="13" y="50"/>
                      </a:lnTo>
                      <a:lnTo>
                        <a:pt x="14" y="51"/>
                      </a:lnTo>
                      <a:lnTo>
                        <a:pt x="16" y="50"/>
                      </a:lnTo>
                      <a:lnTo>
                        <a:pt x="16" y="49"/>
                      </a:lnTo>
                      <a:lnTo>
                        <a:pt x="17" y="48"/>
                      </a:lnTo>
                      <a:lnTo>
                        <a:pt x="19" y="45"/>
                      </a:lnTo>
                      <a:lnTo>
                        <a:pt x="21" y="42"/>
                      </a:lnTo>
                      <a:lnTo>
                        <a:pt x="23" y="37"/>
                      </a:lnTo>
                      <a:lnTo>
                        <a:pt x="24" y="33"/>
                      </a:lnTo>
                      <a:lnTo>
                        <a:pt x="26" y="25"/>
                      </a:lnTo>
                      <a:lnTo>
                        <a:pt x="27" y="21"/>
                      </a:lnTo>
                      <a:lnTo>
                        <a:pt x="29" y="17"/>
                      </a:lnTo>
                      <a:lnTo>
                        <a:pt x="34" y="9"/>
                      </a:lnTo>
                      <a:lnTo>
                        <a:pt x="35" y="5"/>
                      </a:lnTo>
                      <a:lnTo>
                        <a:pt x="36" y="3"/>
                      </a:lnTo>
                      <a:lnTo>
                        <a:pt x="36" y="1"/>
                      </a:lnTo>
                      <a:lnTo>
                        <a:pt x="35" y="0"/>
                      </a:lnTo>
                      <a:lnTo>
                        <a:pt x="33" y="0"/>
                      </a:lnTo>
                      <a:lnTo>
                        <a:pt x="31" y="1"/>
                      </a:lnTo>
                      <a:lnTo>
                        <a:pt x="29" y="2"/>
                      </a:lnTo>
                      <a:lnTo>
                        <a:pt x="28" y="3"/>
                      </a:lnTo>
                      <a:lnTo>
                        <a:pt x="25"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5" name="Freeform 155"/>
                <p:cNvSpPr/>
                <p:nvPr/>
              </p:nvSpPr>
              <p:spPr bwMode="auto">
                <a:xfrm>
                  <a:off x="1216" y="1556"/>
                  <a:ext cx="36" cy="51"/>
                </a:xfrm>
                <a:custGeom>
                  <a:avLst/>
                  <a:gdLst>
                    <a:gd name="T0" fmla="*/ 25 w 36"/>
                    <a:gd name="T1" fmla="*/ 7 h 51"/>
                    <a:gd name="T2" fmla="*/ 24 w 36"/>
                    <a:gd name="T3" fmla="*/ 6 h 51"/>
                    <a:gd name="T4" fmla="*/ 21 w 36"/>
                    <a:gd name="T5" fmla="*/ 5 h 51"/>
                    <a:gd name="T6" fmla="*/ 19 w 36"/>
                    <a:gd name="T7" fmla="*/ 5 h 51"/>
                    <a:gd name="T8" fmla="*/ 17 w 36"/>
                    <a:gd name="T9" fmla="*/ 6 h 51"/>
                    <a:gd name="T10" fmla="*/ 15 w 36"/>
                    <a:gd name="T11" fmla="*/ 7 h 51"/>
                    <a:gd name="T12" fmla="*/ 15 w 36"/>
                    <a:gd name="T13" fmla="*/ 8 h 51"/>
                    <a:gd name="T14" fmla="*/ 14 w 36"/>
                    <a:gd name="T15" fmla="*/ 10 h 51"/>
                    <a:gd name="T16" fmla="*/ 12 w 36"/>
                    <a:gd name="T17" fmla="*/ 14 h 51"/>
                    <a:gd name="T18" fmla="*/ 10 w 36"/>
                    <a:gd name="T19" fmla="*/ 19 h 51"/>
                    <a:gd name="T20" fmla="*/ 4 w 36"/>
                    <a:gd name="T21" fmla="*/ 30 h 51"/>
                    <a:gd name="T22" fmla="*/ 2 w 36"/>
                    <a:gd name="T23" fmla="*/ 36 h 51"/>
                    <a:gd name="T24" fmla="*/ 0 w 36"/>
                    <a:gd name="T25" fmla="*/ 41 h 51"/>
                    <a:gd name="T26" fmla="*/ 0 w 36"/>
                    <a:gd name="T27" fmla="*/ 45 h 51"/>
                    <a:gd name="T28" fmla="*/ 0 w 36"/>
                    <a:gd name="T29" fmla="*/ 46 h 51"/>
                    <a:gd name="T30" fmla="*/ 1 w 36"/>
                    <a:gd name="T31" fmla="*/ 47 h 51"/>
                    <a:gd name="T32" fmla="*/ 2 w 36"/>
                    <a:gd name="T33" fmla="*/ 48 h 51"/>
                    <a:gd name="T34" fmla="*/ 3 w 36"/>
                    <a:gd name="T35" fmla="*/ 48 h 51"/>
                    <a:gd name="T36" fmla="*/ 4 w 36"/>
                    <a:gd name="T37" fmla="*/ 47 h 51"/>
                    <a:gd name="T38" fmla="*/ 5 w 36"/>
                    <a:gd name="T39" fmla="*/ 47 h 51"/>
                    <a:gd name="T40" fmla="*/ 8 w 36"/>
                    <a:gd name="T41" fmla="*/ 44 h 51"/>
                    <a:gd name="T42" fmla="*/ 10 w 36"/>
                    <a:gd name="T43" fmla="*/ 41 h 51"/>
                    <a:gd name="T44" fmla="*/ 14 w 36"/>
                    <a:gd name="T45" fmla="*/ 35 h 51"/>
                    <a:gd name="T46" fmla="*/ 15 w 36"/>
                    <a:gd name="T47" fmla="*/ 32 h 51"/>
                    <a:gd name="T48" fmla="*/ 14 w 36"/>
                    <a:gd name="T49" fmla="*/ 35 h 51"/>
                    <a:gd name="T50" fmla="*/ 13 w 36"/>
                    <a:gd name="T51" fmla="*/ 41 h 51"/>
                    <a:gd name="T52" fmla="*/ 12 w 36"/>
                    <a:gd name="T53" fmla="*/ 48 h 51"/>
                    <a:gd name="T54" fmla="*/ 13 w 36"/>
                    <a:gd name="T55" fmla="*/ 50 h 51"/>
                    <a:gd name="T56" fmla="*/ 14 w 36"/>
                    <a:gd name="T57" fmla="*/ 51 h 51"/>
                    <a:gd name="T58" fmla="*/ 16 w 36"/>
                    <a:gd name="T59" fmla="*/ 50 h 51"/>
                    <a:gd name="T60" fmla="*/ 16 w 36"/>
                    <a:gd name="T61" fmla="*/ 49 h 51"/>
                    <a:gd name="T62" fmla="*/ 17 w 36"/>
                    <a:gd name="T63" fmla="*/ 48 h 51"/>
                    <a:gd name="T64" fmla="*/ 19 w 36"/>
                    <a:gd name="T65" fmla="*/ 45 h 51"/>
                    <a:gd name="T66" fmla="*/ 21 w 36"/>
                    <a:gd name="T67" fmla="*/ 42 h 51"/>
                    <a:gd name="T68" fmla="*/ 23 w 36"/>
                    <a:gd name="T69" fmla="*/ 37 h 51"/>
                    <a:gd name="T70" fmla="*/ 24 w 36"/>
                    <a:gd name="T71" fmla="*/ 33 h 51"/>
                    <a:gd name="T72" fmla="*/ 26 w 36"/>
                    <a:gd name="T73" fmla="*/ 25 h 51"/>
                    <a:gd name="T74" fmla="*/ 27 w 36"/>
                    <a:gd name="T75" fmla="*/ 21 h 51"/>
                    <a:gd name="T76" fmla="*/ 29 w 36"/>
                    <a:gd name="T77" fmla="*/ 17 h 51"/>
                    <a:gd name="T78" fmla="*/ 34 w 36"/>
                    <a:gd name="T79" fmla="*/ 9 h 51"/>
                    <a:gd name="T80" fmla="*/ 35 w 36"/>
                    <a:gd name="T81" fmla="*/ 5 h 51"/>
                    <a:gd name="T82" fmla="*/ 36 w 36"/>
                    <a:gd name="T83" fmla="*/ 3 h 51"/>
                    <a:gd name="T84" fmla="*/ 36 w 36"/>
                    <a:gd name="T85" fmla="*/ 1 h 51"/>
                    <a:gd name="T86" fmla="*/ 35 w 36"/>
                    <a:gd name="T87" fmla="*/ 0 h 51"/>
                    <a:gd name="T88" fmla="*/ 33 w 36"/>
                    <a:gd name="T89" fmla="*/ 0 h 51"/>
                    <a:gd name="T90" fmla="*/ 31 w 36"/>
                    <a:gd name="T91" fmla="*/ 1 h 51"/>
                    <a:gd name="T92" fmla="*/ 29 w 36"/>
                    <a:gd name="T93" fmla="*/ 2 h 51"/>
                    <a:gd name="T94" fmla="*/ 28 w 36"/>
                    <a:gd name="T95" fmla="*/ 3 h 51"/>
                    <a:gd name="T96" fmla="*/ 25 w 36"/>
                    <a:gd name="T97" fmla="*/ 7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51">
                      <a:moveTo>
                        <a:pt x="25" y="7"/>
                      </a:moveTo>
                      <a:lnTo>
                        <a:pt x="24" y="6"/>
                      </a:lnTo>
                      <a:lnTo>
                        <a:pt x="21" y="5"/>
                      </a:lnTo>
                      <a:lnTo>
                        <a:pt x="19" y="5"/>
                      </a:lnTo>
                      <a:lnTo>
                        <a:pt x="17" y="6"/>
                      </a:lnTo>
                      <a:lnTo>
                        <a:pt x="15" y="7"/>
                      </a:lnTo>
                      <a:lnTo>
                        <a:pt x="15" y="8"/>
                      </a:lnTo>
                      <a:lnTo>
                        <a:pt x="14" y="10"/>
                      </a:lnTo>
                      <a:lnTo>
                        <a:pt x="12" y="14"/>
                      </a:lnTo>
                      <a:lnTo>
                        <a:pt x="10" y="19"/>
                      </a:lnTo>
                      <a:lnTo>
                        <a:pt x="4" y="30"/>
                      </a:lnTo>
                      <a:lnTo>
                        <a:pt x="2" y="36"/>
                      </a:lnTo>
                      <a:lnTo>
                        <a:pt x="0" y="41"/>
                      </a:lnTo>
                      <a:lnTo>
                        <a:pt x="0" y="45"/>
                      </a:lnTo>
                      <a:lnTo>
                        <a:pt x="0" y="46"/>
                      </a:lnTo>
                      <a:lnTo>
                        <a:pt x="1" y="47"/>
                      </a:lnTo>
                      <a:lnTo>
                        <a:pt x="2" y="48"/>
                      </a:lnTo>
                      <a:lnTo>
                        <a:pt x="3" y="48"/>
                      </a:lnTo>
                      <a:lnTo>
                        <a:pt x="4" y="47"/>
                      </a:lnTo>
                      <a:lnTo>
                        <a:pt x="5" y="47"/>
                      </a:lnTo>
                      <a:lnTo>
                        <a:pt x="8" y="44"/>
                      </a:lnTo>
                      <a:lnTo>
                        <a:pt x="10" y="41"/>
                      </a:lnTo>
                      <a:lnTo>
                        <a:pt x="14" y="35"/>
                      </a:lnTo>
                      <a:lnTo>
                        <a:pt x="15" y="32"/>
                      </a:lnTo>
                      <a:lnTo>
                        <a:pt x="14" y="35"/>
                      </a:lnTo>
                      <a:lnTo>
                        <a:pt x="13" y="41"/>
                      </a:lnTo>
                      <a:lnTo>
                        <a:pt x="12" y="48"/>
                      </a:lnTo>
                      <a:lnTo>
                        <a:pt x="13" y="50"/>
                      </a:lnTo>
                      <a:lnTo>
                        <a:pt x="14" y="51"/>
                      </a:lnTo>
                      <a:lnTo>
                        <a:pt x="16" y="50"/>
                      </a:lnTo>
                      <a:lnTo>
                        <a:pt x="16" y="49"/>
                      </a:lnTo>
                      <a:lnTo>
                        <a:pt x="17" y="48"/>
                      </a:lnTo>
                      <a:lnTo>
                        <a:pt x="19" y="45"/>
                      </a:lnTo>
                      <a:lnTo>
                        <a:pt x="21" y="42"/>
                      </a:lnTo>
                      <a:lnTo>
                        <a:pt x="23" y="37"/>
                      </a:lnTo>
                      <a:lnTo>
                        <a:pt x="24" y="33"/>
                      </a:lnTo>
                      <a:lnTo>
                        <a:pt x="26" y="25"/>
                      </a:lnTo>
                      <a:lnTo>
                        <a:pt x="27" y="21"/>
                      </a:lnTo>
                      <a:lnTo>
                        <a:pt x="29" y="17"/>
                      </a:lnTo>
                      <a:lnTo>
                        <a:pt x="34" y="9"/>
                      </a:lnTo>
                      <a:lnTo>
                        <a:pt x="35" y="5"/>
                      </a:lnTo>
                      <a:lnTo>
                        <a:pt x="36" y="3"/>
                      </a:lnTo>
                      <a:lnTo>
                        <a:pt x="36" y="1"/>
                      </a:lnTo>
                      <a:lnTo>
                        <a:pt x="35" y="0"/>
                      </a:lnTo>
                      <a:lnTo>
                        <a:pt x="33" y="0"/>
                      </a:lnTo>
                      <a:lnTo>
                        <a:pt x="31" y="1"/>
                      </a:lnTo>
                      <a:lnTo>
                        <a:pt x="29" y="2"/>
                      </a:lnTo>
                      <a:lnTo>
                        <a:pt x="28" y="3"/>
                      </a:lnTo>
                      <a:lnTo>
                        <a:pt x="25" y="7"/>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6" name="Freeform 156"/>
                <p:cNvSpPr/>
                <p:nvPr/>
              </p:nvSpPr>
              <p:spPr bwMode="auto">
                <a:xfrm>
                  <a:off x="1240" y="1724"/>
                  <a:ext cx="46" cy="111"/>
                </a:xfrm>
                <a:custGeom>
                  <a:avLst/>
                  <a:gdLst>
                    <a:gd name="T0" fmla="*/ 10 w 46"/>
                    <a:gd name="T1" fmla="*/ 14 h 111"/>
                    <a:gd name="T2" fmla="*/ 11 w 46"/>
                    <a:gd name="T3" fmla="*/ 22 h 111"/>
                    <a:gd name="T4" fmla="*/ 16 w 46"/>
                    <a:gd name="T5" fmla="*/ 40 h 111"/>
                    <a:gd name="T6" fmla="*/ 22 w 46"/>
                    <a:gd name="T7" fmla="*/ 61 h 111"/>
                    <a:gd name="T8" fmla="*/ 25 w 46"/>
                    <a:gd name="T9" fmla="*/ 70 h 111"/>
                    <a:gd name="T10" fmla="*/ 29 w 46"/>
                    <a:gd name="T11" fmla="*/ 77 h 111"/>
                    <a:gd name="T12" fmla="*/ 36 w 46"/>
                    <a:gd name="T13" fmla="*/ 89 h 111"/>
                    <a:gd name="T14" fmla="*/ 42 w 46"/>
                    <a:gd name="T15" fmla="*/ 100 h 111"/>
                    <a:gd name="T16" fmla="*/ 46 w 46"/>
                    <a:gd name="T17" fmla="*/ 108 h 111"/>
                    <a:gd name="T18" fmla="*/ 46 w 46"/>
                    <a:gd name="T19" fmla="*/ 110 h 111"/>
                    <a:gd name="T20" fmla="*/ 45 w 46"/>
                    <a:gd name="T21" fmla="*/ 111 h 111"/>
                    <a:gd name="T22" fmla="*/ 44 w 46"/>
                    <a:gd name="T23" fmla="*/ 111 h 111"/>
                    <a:gd name="T24" fmla="*/ 43 w 46"/>
                    <a:gd name="T25" fmla="*/ 111 h 111"/>
                    <a:gd name="T26" fmla="*/ 41 w 46"/>
                    <a:gd name="T27" fmla="*/ 110 h 111"/>
                    <a:gd name="T28" fmla="*/ 39 w 46"/>
                    <a:gd name="T29" fmla="*/ 108 h 111"/>
                    <a:gd name="T30" fmla="*/ 37 w 46"/>
                    <a:gd name="T31" fmla="*/ 105 h 111"/>
                    <a:gd name="T32" fmla="*/ 32 w 46"/>
                    <a:gd name="T33" fmla="*/ 98 h 111"/>
                    <a:gd name="T34" fmla="*/ 26 w 46"/>
                    <a:gd name="T35" fmla="*/ 90 h 111"/>
                    <a:gd name="T36" fmla="*/ 21 w 46"/>
                    <a:gd name="T37" fmla="*/ 81 h 111"/>
                    <a:gd name="T38" fmla="*/ 16 w 46"/>
                    <a:gd name="T39" fmla="*/ 72 h 111"/>
                    <a:gd name="T40" fmla="*/ 12 w 46"/>
                    <a:gd name="T41" fmla="*/ 62 h 111"/>
                    <a:gd name="T42" fmla="*/ 10 w 46"/>
                    <a:gd name="T43" fmla="*/ 54 h 111"/>
                    <a:gd name="T44" fmla="*/ 6 w 46"/>
                    <a:gd name="T45" fmla="*/ 37 h 111"/>
                    <a:gd name="T46" fmla="*/ 3 w 46"/>
                    <a:gd name="T47" fmla="*/ 19 h 111"/>
                    <a:gd name="T48" fmla="*/ 0 w 46"/>
                    <a:gd name="T49" fmla="*/ 0 h 111"/>
                    <a:gd name="T50" fmla="*/ 10 w 46"/>
                    <a:gd name="T51" fmla="*/ 14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111">
                      <a:moveTo>
                        <a:pt x="10" y="14"/>
                      </a:moveTo>
                      <a:lnTo>
                        <a:pt x="11" y="22"/>
                      </a:lnTo>
                      <a:lnTo>
                        <a:pt x="16" y="40"/>
                      </a:lnTo>
                      <a:lnTo>
                        <a:pt x="22" y="61"/>
                      </a:lnTo>
                      <a:lnTo>
                        <a:pt x="25" y="70"/>
                      </a:lnTo>
                      <a:lnTo>
                        <a:pt x="29" y="77"/>
                      </a:lnTo>
                      <a:lnTo>
                        <a:pt x="36" y="89"/>
                      </a:lnTo>
                      <a:lnTo>
                        <a:pt x="42" y="100"/>
                      </a:lnTo>
                      <a:lnTo>
                        <a:pt x="46" y="108"/>
                      </a:lnTo>
                      <a:lnTo>
                        <a:pt x="46" y="110"/>
                      </a:lnTo>
                      <a:lnTo>
                        <a:pt x="45" y="111"/>
                      </a:lnTo>
                      <a:lnTo>
                        <a:pt x="44" y="111"/>
                      </a:lnTo>
                      <a:lnTo>
                        <a:pt x="43" y="111"/>
                      </a:lnTo>
                      <a:lnTo>
                        <a:pt x="41" y="110"/>
                      </a:lnTo>
                      <a:lnTo>
                        <a:pt x="39" y="108"/>
                      </a:lnTo>
                      <a:lnTo>
                        <a:pt x="37" y="105"/>
                      </a:lnTo>
                      <a:lnTo>
                        <a:pt x="32" y="98"/>
                      </a:lnTo>
                      <a:lnTo>
                        <a:pt x="26" y="90"/>
                      </a:lnTo>
                      <a:lnTo>
                        <a:pt x="21" y="81"/>
                      </a:lnTo>
                      <a:lnTo>
                        <a:pt x="16" y="72"/>
                      </a:lnTo>
                      <a:lnTo>
                        <a:pt x="12" y="62"/>
                      </a:lnTo>
                      <a:lnTo>
                        <a:pt x="10" y="54"/>
                      </a:lnTo>
                      <a:lnTo>
                        <a:pt x="6" y="37"/>
                      </a:lnTo>
                      <a:lnTo>
                        <a:pt x="3" y="19"/>
                      </a:lnTo>
                      <a:lnTo>
                        <a:pt x="0" y="0"/>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7" name="Freeform 157"/>
                <p:cNvSpPr/>
                <p:nvPr/>
              </p:nvSpPr>
              <p:spPr bwMode="auto">
                <a:xfrm>
                  <a:off x="1240" y="1724"/>
                  <a:ext cx="46" cy="111"/>
                </a:xfrm>
                <a:custGeom>
                  <a:avLst/>
                  <a:gdLst>
                    <a:gd name="T0" fmla="*/ 10 w 46"/>
                    <a:gd name="T1" fmla="*/ 14 h 111"/>
                    <a:gd name="T2" fmla="*/ 11 w 46"/>
                    <a:gd name="T3" fmla="*/ 22 h 111"/>
                    <a:gd name="T4" fmla="*/ 16 w 46"/>
                    <a:gd name="T5" fmla="*/ 40 h 111"/>
                    <a:gd name="T6" fmla="*/ 22 w 46"/>
                    <a:gd name="T7" fmla="*/ 61 h 111"/>
                    <a:gd name="T8" fmla="*/ 25 w 46"/>
                    <a:gd name="T9" fmla="*/ 70 h 111"/>
                    <a:gd name="T10" fmla="*/ 29 w 46"/>
                    <a:gd name="T11" fmla="*/ 77 h 111"/>
                    <a:gd name="T12" fmla="*/ 36 w 46"/>
                    <a:gd name="T13" fmla="*/ 89 h 111"/>
                    <a:gd name="T14" fmla="*/ 42 w 46"/>
                    <a:gd name="T15" fmla="*/ 100 h 111"/>
                    <a:gd name="T16" fmla="*/ 46 w 46"/>
                    <a:gd name="T17" fmla="*/ 108 h 111"/>
                    <a:gd name="T18" fmla="*/ 46 w 46"/>
                    <a:gd name="T19" fmla="*/ 110 h 111"/>
                    <a:gd name="T20" fmla="*/ 45 w 46"/>
                    <a:gd name="T21" fmla="*/ 111 h 111"/>
                    <a:gd name="T22" fmla="*/ 44 w 46"/>
                    <a:gd name="T23" fmla="*/ 111 h 111"/>
                    <a:gd name="T24" fmla="*/ 43 w 46"/>
                    <a:gd name="T25" fmla="*/ 111 h 111"/>
                    <a:gd name="T26" fmla="*/ 41 w 46"/>
                    <a:gd name="T27" fmla="*/ 110 h 111"/>
                    <a:gd name="T28" fmla="*/ 39 w 46"/>
                    <a:gd name="T29" fmla="*/ 108 h 111"/>
                    <a:gd name="T30" fmla="*/ 37 w 46"/>
                    <a:gd name="T31" fmla="*/ 105 h 111"/>
                    <a:gd name="T32" fmla="*/ 32 w 46"/>
                    <a:gd name="T33" fmla="*/ 98 h 111"/>
                    <a:gd name="T34" fmla="*/ 26 w 46"/>
                    <a:gd name="T35" fmla="*/ 90 h 111"/>
                    <a:gd name="T36" fmla="*/ 21 w 46"/>
                    <a:gd name="T37" fmla="*/ 81 h 111"/>
                    <a:gd name="T38" fmla="*/ 16 w 46"/>
                    <a:gd name="T39" fmla="*/ 72 h 111"/>
                    <a:gd name="T40" fmla="*/ 12 w 46"/>
                    <a:gd name="T41" fmla="*/ 62 h 111"/>
                    <a:gd name="T42" fmla="*/ 10 w 46"/>
                    <a:gd name="T43" fmla="*/ 54 h 111"/>
                    <a:gd name="T44" fmla="*/ 6 w 46"/>
                    <a:gd name="T45" fmla="*/ 37 h 111"/>
                    <a:gd name="T46" fmla="*/ 3 w 46"/>
                    <a:gd name="T47" fmla="*/ 19 h 111"/>
                    <a:gd name="T48" fmla="*/ 0 w 46"/>
                    <a:gd name="T49" fmla="*/ 0 h 111"/>
                    <a:gd name="T50" fmla="*/ 10 w 46"/>
                    <a:gd name="T51" fmla="*/ 14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111">
                      <a:moveTo>
                        <a:pt x="10" y="14"/>
                      </a:moveTo>
                      <a:lnTo>
                        <a:pt x="11" y="22"/>
                      </a:lnTo>
                      <a:lnTo>
                        <a:pt x="16" y="40"/>
                      </a:lnTo>
                      <a:lnTo>
                        <a:pt x="22" y="61"/>
                      </a:lnTo>
                      <a:lnTo>
                        <a:pt x="25" y="70"/>
                      </a:lnTo>
                      <a:lnTo>
                        <a:pt x="29" y="77"/>
                      </a:lnTo>
                      <a:lnTo>
                        <a:pt x="36" y="89"/>
                      </a:lnTo>
                      <a:lnTo>
                        <a:pt x="42" y="100"/>
                      </a:lnTo>
                      <a:lnTo>
                        <a:pt x="46" y="108"/>
                      </a:lnTo>
                      <a:lnTo>
                        <a:pt x="46" y="110"/>
                      </a:lnTo>
                      <a:lnTo>
                        <a:pt x="45" y="111"/>
                      </a:lnTo>
                      <a:lnTo>
                        <a:pt x="44" y="111"/>
                      </a:lnTo>
                      <a:lnTo>
                        <a:pt x="43" y="111"/>
                      </a:lnTo>
                      <a:lnTo>
                        <a:pt x="41" y="110"/>
                      </a:lnTo>
                      <a:lnTo>
                        <a:pt x="39" y="108"/>
                      </a:lnTo>
                      <a:lnTo>
                        <a:pt x="37" y="105"/>
                      </a:lnTo>
                      <a:lnTo>
                        <a:pt x="32" y="98"/>
                      </a:lnTo>
                      <a:lnTo>
                        <a:pt x="26" y="90"/>
                      </a:lnTo>
                      <a:lnTo>
                        <a:pt x="21" y="81"/>
                      </a:lnTo>
                      <a:lnTo>
                        <a:pt x="16" y="72"/>
                      </a:lnTo>
                      <a:lnTo>
                        <a:pt x="12" y="62"/>
                      </a:lnTo>
                      <a:lnTo>
                        <a:pt x="10" y="54"/>
                      </a:lnTo>
                      <a:lnTo>
                        <a:pt x="6" y="37"/>
                      </a:lnTo>
                      <a:lnTo>
                        <a:pt x="3" y="19"/>
                      </a:lnTo>
                      <a:lnTo>
                        <a:pt x="0" y="0"/>
                      </a:lnTo>
                      <a:lnTo>
                        <a:pt x="10" y="14"/>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38" name="Freeform 158"/>
                <p:cNvSpPr/>
                <p:nvPr/>
              </p:nvSpPr>
              <p:spPr bwMode="auto">
                <a:xfrm>
                  <a:off x="1351" y="1531"/>
                  <a:ext cx="299" cy="36"/>
                </a:xfrm>
                <a:custGeom>
                  <a:avLst/>
                  <a:gdLst>
                    <a:gd name="T0" fmla="*/ 0 w 299"/>
                    <a:gd name="T1" fmla="*/ 0 h 36"/>
                    <a:gd name="T2" fmla="*/ 7 w 299"/>
                    <a:gd name="T3" fmla="*/ 0 h 36"/>
                    <a:gd name="T4" fmla="*/ 28 w 299"/>
                    <a:gd name="T5" fmla="*/ 0 h 36"/>
                    <a:gd name="T6" fmla="*/ 40 w 299"/>
                    <a:gd name="T7" fmla="*/ 1 h 36"/>
                    <a:gd name="T8" fmla="*/ 54 w 299"/>
                    <a:gd name="T9" fmla="*/ 2 h 36"/>
                    <a:gd name="T10" fmla="*/ 68 w 299"/>
                    <a:gd name="T11" fmla="*/ 4 h 36"/>
                    <a:gd name="T12" fmla="*/ 75 w 299"/>
                    <a:gd name="T13" fmla="*/ 5 h 36"/>
                    <a:gd name="T14" fmla="*/ 82 w 299"/>
                    <a:gd name="T15" fmla="*/ 6 h 36"/>
                    <a:gd name="T16" fmla="*/ 97 w 299"/>
                    <a:gd name="T17" fmla="*/ 9 h 36"/>
                    <a:gd name="T18" fmla="*/ 112 w 299"/>
                    <a:gd name="T19" fmla="*/ 11 h 36"/>
                    <a:gd name="T20" fmla="*/ 145 w 299"/>
                    <a:gd name="T21" fmla="*/ 14 h 36"/>
                    <a:gd name="T22" fmla="*/ 177 w 299"/>
                    <a:gd name="T23" fmla="*/ 16 h 36"/>
                    <a:gd name="T24" fmla="*/ 205 w 299"/>
                    <a:gd name="T25" fmla="*/ 17 h 36"/>
                    <a:gd name="T26" fmla="*/ 260 w 299"/>
                    <a:gd name="T27" fmla="*/ 16 h 36"/>
                    <a:gd name="T28" fmla="*/ 272 w 299"/>
                    <a:gd name="T29" fmla="*/ 17 h 36"/>
                    <a:gd name="T30" fmla="*/ 278 w 299"/>
                    <a:gd name="T31" fmla="*/ 17 h 36"/>
                    <a:gd name="T32" fmla="*/ 283 w 299"/>
                    <a:gd name="T33" fmla="*/ 17 h 36"/>
                    <a:gd name="T34" fmla="*/ 291 w 299"/>
                    <a:gd name="T35" fmla="*/ 19 h 36"/>
                    <a:gd name="T36" fmla="*/ 294 w 299"/>
                    <a:gd name="T37" fmla="*/ 20 h 36"/>
                    <a:gd name="T38" fmla="*/ 296 w 299"/>
                    <a:gd name="T39" fmla="*/ 21 h 36"/>
                    <a:gd name="T40" fmla="*/ 298 w 299"/>
                    <a:gd name="T41" fmla="*/ 23 h 36"/>
                    <a:gd name="T42" fmla="*/ 299 w 299"/>
                    <a:gd name="T43" fmla="*/ 26 h 36"/>
                    <a:gd name="T44" fmla="*/ 299 w 299"/>
                    <a:gd name="T45" fmla="*/ 28 h 36"/>
                    <a:gd name="T46" fmla="*/ 297 w 299"/>
                    <a:gd name="T47" fmla="*/ 30 h 36"/>
                    <a:gd name="T48" fmla="*/ 296 w 299"/>
                    <a:gd name="T49" fmla="*/ 32 h 36"/>
                    <a:gd name="T50" fmla="*/ 295 w 299"/>
                    <a:gd name="T51" fmla="*/ 33 h 36"/>
                    <a:gd name="T52" fmla="*/ 292 w 299"/>
                    <a:gd name="T53" fmla="*/ 34 h 36"/>
                    <a:gd name="T54" fmla="*/ 289 w 299"/>
                    <a:gd name="T55" fmla="*/ 35 h 36"/>
                    <a:gd name="T56" fmla="*/ 285 w 299"/>
                    <a:gd name="T57" fmla="*/ 36 h 36"/>
                    <a:gd name="T58" fmla="*/ 280 w 299"/>
                    <a:gd name="T59" fmla="*/ 36 h 36"/>
                    <a:gd name="T60" fmla="*/ 276 w 299"/>
                    <a:gd name="T61" fmla="*/ 36 h 36"/>
                    <a:gd name="T62" fmla="*/ 267 w 299"/>
                    <a:gd name="T63" fmla="*/ 34 h 36"/>
                    <a:gd name="T64" fmla="*/ 257 w 299"/>
                    <a:gd name="T65" fmla="*/ 33 h 36"/>
                    <a:gd name="T66" fmla="*/ 252 w 299"/>
                    <a:gd name="T67" fmla="*/ 32 h 36"/>
                    <a:gd name="T68" fmla="*/ 247 w 299"/>
                    <a:gd name="T69" fmla="*/ 33 h 36"/>
                    <a:gd name="T70" fmla="*/ 228 w 299"/>
                    <a:gd name="T71" fmla="*/ 33 h 36"/>
                    <a:gd name="T72" fmla="*/ 195 w 299"/>
                    <a:gd name="T73" fmla="*/ 32 h 36"/>
                    <a:gd name="T74" fmla="*/ 176 w 299"/>
                    <a:gd name="T75" fmla="*/ 31 h 36"/>
                    <a:gd name="T76" fmla="*/ 157 w 299"/>
                    <a:gd name="T77" fmla="*/ 30 h 36"/>
                    <a:gd name="T78" fmla="*/ 140 w 299"/>
                    <a:gd name="T79" fmla="*/ 28 h 36"/>
                    <a:gd name="T80" fmla="*/ 125 w 299"/>
                    <a:gd name="T81" fmla="*/ 26 h 36"/>
                    <a:gd name="T82" fmla="*/ 99 w 299"/>
                    <a:gd name="T83" fmla="*/ 21 h 36"/>
                    <a:gd name="T84" fmla="*/ 75 w 299"/>
                    <a:gd name="T85" fmla="*/ 16 h 36"/>
                    <a:gd name="T86" fmla="*/ 53 w 299"/>
                    <a:gd name="T87" fmla="*/ 12 h 36"/>
                    <a:gd name="T88" fmla="*/ 43 w 299"/>
                    <a:gd name="T89" fmla="*/ 11 h 36"/>
                    <a:gd name="T90" fmla="*/ 34 w 299"/>
                    <a:gd name="T91" fmla="*/ 11 h 36"/>
                    <a:gd name="T92" fmla="*/ 9 w 299"/>
                    <a:gd name="T93" fmla="*/ 10 h 36"/>
                    <a:gd name="T94" fmla="*/ 1 w 299"/>
                    <a:gd name="T95" fmla="*/ 10 h 36"/>
                    <a:gd name="T96" fmla="*/ 0 w 299"/>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36">
                      <a:moveTo>
                        <a:pt x="0" y="0"/>
                      </a:moveTo>
                      <a:lnTo>
                        <a:pt x="7" y="0"/>
                      </a:lnTo>
                      <a:lnTo>
                        <a:pt x="28" y="0"/>
                      </a:lnTo>
                      <a:lnTo>
                        <a:pt x="40" y="1"/>
                      </a:lnTo>
                      <a:lnTo>
                        <a:pt x="54" y="2"/>
                      </a:lnTo>
                      <a:lnTo>
                        <a:pt x="68" y="4"/>
                      </a:lnTo>
                      <a:lnTo>
                        <a:pt x="75" y="5"/>
                      </a:lnTo>
                      <a:lnTo>
                        <a:pt x="82" y="6"/>
                      </a:lnTo>
                      <a:lnTo>
                        <a:pt x="97" y="9"/>
                      </a:lnTo>
                      <a:lnTo>
                        <a:pt x="112" y="11"/>
                      </a:lnTo>
                      <a:lnTo>
                        <a:pt x="145" y="14"/>
                      </a:lnTo>
                      <a:lnTo>
                        <a:pt x="177" y="16"/>
                      </a:lnTo>
                      <a:lnTo>
                        <a:pt x="205" y="17"/>
                      </a:lnTo>
                      <a:lnTo>
                        <a:pt x="260" y="16"/>
                      </a:lnTo>
                      <a:lnTo>
                        <a:pt x="272" y="17"/>
                      </a:lnTo>
                      <a:lnTo>
                        <a:pt x="278" y="17"/>
                      </a:lnTo>
                      <a:lnTo>
                        <a:pt x="283" y="17"/>
                      </a:lnTo>
                      <a:lnTo>
                        <a:pt x="291" y="19"/>
                      </a:lnTo>
                      <a:lnTo>
                        <a:pt x="294" y="20"/>
                      </a:lnTo>
                      <a:lnTo>
                        <a:pt x="296" y="21"/>
                      </a:lnTo>
                      <a:lnTo>
                        <a:pt x="298" y="23"/>
                      </a:lnTo>
                      <a:lnTo>
                        <a:pt x="299" y="26"/>
                      </a:lnTo>
                      <a:lnTo>
                        <a:pt x="299" y="28"/>
                      </a:lnTo>
                      <a:lnTo>
                        <a:pt x="297" y="30"/>
                      </a:lnTo>
                      <a:lnTo>
                        <a:pt x="296" y="32"/>
                      </a:lnTo>
                      <a:lnTo>
                        <a:pt x="295" y="33"/>
                      </a:lnTo>
                      <a:lnTo>
                        <a:pt x="292" y="34"/>
                      </a:lnTo>
                      <a:lnTo>
                        <a:pt x="289" y="35"/>
                      </a:lnTo>
                      <a:lnTo>
                        <a:pt x="285" y="36"/>
                      </a:lnTo>
                      <a:lnTo>
                        <a:pt x="280" y="36"/>
                      </a:lnTo>
                      <a:lnTo>
                        <a:pt x="276" y="36"/>
                      </a:lnTo>
                      <a:lnTo>
                        <a:pt x="267" y="34"/>
                      </a:lnTo>
                      <a:lnTo>
                        <a:pt x="257" y="33"/>
                      </a:lnTo>
                      <a:lnTo>
                        <a:pt x="252" y="32"/>
                      </a:lnTo>
                      <a:lnTo>
                        <a:pt x="247" y="33"/>
                      </a:lnTo>
                      <a:lnTo>
                        <a:pt x="228" y="33"/>
                      </a:lnTo>
                      <a:lnTo>
                        <a:pt x="195" y="32"/>
                      </a:lnTo>
                      <a:lnTo>
                        <a:pt x="176" y="31"/>
                      </a:lnTo>
                      <a:lnTo>
                        <a:pt x="157" y="30"/>
                      </a:lnTo>
                      <a:lnTo>
                        <a:pt x="140" y="28"/>
                      </a:lnTo>
                      <a:lnTo>
                        <a:pt x="125" y="26"/>
                      </a:lnTo>
                      <a:lnTo>
                        <a:pt x="99" y="21"/>
                      </a:lnTo>
                      <a:lnTo>
                        <a:pt x="75" y="16"/>
                      </a:lnTo>
                      <a:lnTo>
                        <a:pt x="53" y="12"/>
                      </a:lnTo>
                      <a:lnTo>
                        <a:pt x="43" y="11"/>
                      </a:lnTo>
                      <a:lnTo>
                        <a:pt x="34" y="11"/>
                      </a:lnTo>
                      <a:lnTo>
                        <a:pt x="9" y="10"/>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39" name="Freeform 159"/>
                <p:cNvSpPr/>
                <p:nvPr/>
              </p:nvSpPr>
              <p:spPr bwMode="auto">
                <a:xfrm>
                  <a:off x="1351" y="1531"/>
                  <a:ext cx="299" cy="36"/>
                </a:xfrm>
                <a:custGeom>
                  <a:avLst/>
                  <a:gdLst>
                    <a:gd name="T0" fmla="*/ 0 w 299"/>
                    <a:gd name="T1" fmla="*/ 0 h 36"/>
                    <a:gd name="T2" fmla="*/ 7 w 299"/>
                    <a:gd name="T3" fmla="*/ 0 h 36"/>
                    <a:gd name="T4" fmla="*/ 28 w 299"/>
                    <a:gd name="T5" fmla="*/ 0 h 36"/>
                    <a:gd name="T6" fmla="*/ 40 w 299"/>
                    <a:gd name="T7" fmla="*/ 1 h 36"/>
                    <a:gd name="T8" fmla="*/ 54 w 299"/>
                    <a:gd name="T9" fmla="*/ 2 h 36"/>
                    <a:gd name="T10" fmla="*/ 68 w 299"/>
                    <a:gd name="T11" fmla="*/ 4 h 36"/>
                    <a:gd name="T12" fmla="*/ 75 w 299"/>
                    <a:gd name="T13" fmla="*/ 5 h 36"/>
                    <a:gd name="T14" fmla="*/ 82 w 299"/>
                    <a:gd name="T15" fmla="*/ 6 h 36"/>
                    <a:gd name="T16" fmla="*/ 97 w 299"/>
                    <a:gd name="T17" fmla="*/ 9 h 36"/>
                    <a:gd name="T18" fmla="*/ 112 w 299"/>
                    <a:gd name="T19" fmla="*/ 11 h 36"/>
                    <a:gd name="T20" fmla="*/ 145 w 299"/>
                    <a:gd name="T21" fmla="*/ 14 h 36"/>
                    <a:gd name="T22" fmla="*/ 177 w 299"/>
                    <a:gd name="T23" fmla="*/ 16 h 36"/>
                    <a:gd name="T24" fmla="*/ 205 w 299"/>
                    <a:gd name="T25" fmla="*/ 17 h 36"/>
                    <a:gd name="T26" fmla="*/ 260 w 299"/>
                    <a:gd name="T27" fmla="*/ 16 h 36"/>
                    <a:gd name="T28" fmla="*/ 272 w 299"/>
                    <a:gd name="T29" fmla="*/ 17 h 36"/>
                    <a:gd name="T30" fmla="*/ 278 w 299"/>
                    <a:gd name="T31" fmla="*/ 17 h 36"/>
                    <a:gd name="T32" fmla="*/ 283 w 299"/>
                    <a:gd name="T33" fmla="*/ 17 h 36"/>
                    <a:gd name="T34" fmla="*/ 291 w 299"/>
                    <a:gd name="T35" fmla="*/ 19 h 36"/>
                    <a:gd name="T36" fmla="*/ 294 w 299"/>
                    <a:gd name="T37" fmla="*/ 20 h 36"/>
                    <a:gd name="T38" fmla="*/ 296 w 299"/>
                    <a:gd name="T39" fmla="*/ 21 h 36"/>
                    <a:gd name="T40" fmla="*/ 298 w 299"/>
                    <a:gd name="T41" fmla="*/ 23 h 36"/>
                    <a:gd name="T42" fmla="*/ 299 w 299"/>
                    <a:gd name="T43" fmla="*/ 26 h 36"/>
                    <a:gd name="T44" fmla="*/ 299 w 299"/>
                    <a:gd name="T45" fmla="*/ 28 h 36"/>
                    <a:gd name="T46" fmla="*/ 297 w 299"/>
                    <a:gd name="T47" fmla="*/ 30 h 36"/>
                    <a:gd name="T48" fmla="*/ 296 w 299"/>
                    <a:gd name="T49" fmla="*/ 32 h 36"/>
                    <a:gd name="T50" fmla="*/ 295 w 299"/>
                    <a:gd name="T51" fmla="*/ 33 h 36"/>
                    <a:gd name="T52" fmla="*/ 292 w 299"/>
                    <a:gd name="T53" fmla="*/ 34 h 36"/>
                    <a:gd name="T54" fmla="*/ 289 w 299"/>
                    <a:gd name="T55" fmla="*/ 35 h 36"/>
                    <a:gd name="T56" fmla="*/ 285 w 299"/>
                    <a:gd name="T57" fmla="*/ 36 h 36"/>
                    <a:gd name="T58" fmla="*/ 280 w 299"/>
                    <a:gd name="T59" fmla="*/ 36 h 36"/>
                    <a:gd name="T60" fmla="*/ 276 w 299"/>
                    <a:gd name="T61" fmla="*/ 36 h 36"/>
                    <a:gd name="T62" fmla="*/ 267 w 299"/>
                    <a:gd name="T63" fmla="*/ 34 h 36"/>
                    <a:gd name="T64" fmla="*/ 257 w 299"/>
                    <a:gd name="T65" fmla="*/ 33 h 36"/>
                    <a:gd name="T66" fmla="*/ 252 w 299"/>
                    <a:gd name="T67" fmla="*/ 32 h 36"/>
                    <a:gd name="T68" fmla="*/ 247 w 299"/>
                    <a:gd name="T69" fmla="*/ 33 h 36"/>
                    <a:gd name="T70" fmla="*/ 228 w 299"/>
                    <a:gd name="T71" fmla="*/ 33 h 36"/>
                    <a:gd name="T72" fmla="*/ 195 w 299"/>
                    <a:gd name="T73" fmla="*/ 32 h 36"/>
                    <a:gd name="T74" fmla="*/ 176 w 299"/>
                    <a:gd name="T75" fmla="*/ 31 h 36"/>
                    <a:gd name="T76" fmla="*/ 157 w 299"/>
                    <a:gd name="T77" fmla="*/ 30 h 36"/>
                    <a:gd name="T78" fmla="*/ 140 w 299"/>
                    <a:gd name="T79" fmla="*/ 28 h 36"/>
                    <a:gd name="T80" fmla="*/ 125 w 299"/>
                    <a:gd name="T81" fmla="*/ 26 h 36"/>
                    <a:gd name="T82" fmla="*/ 99 w 299"/>
                    <a:gd name="T83" fmla="*/ 21 h 36"/>
                    <a:gd name="T84" fmla="*/ 75 w 299"/>
                    <a:gd name="T85" fmla="*/ 16 h 36"/>
                    <a:gd name="T86" fmla="*/ 53 w 299"/>
                    <a:gd name="T87" fmla="*/ 12 h 36"/>
                    <a:gd name="T88" fmla="*/ 43 w 299"/>
                    <a:gd name="T89" fmla="*/ 11 h 36"/>
                    <a:gd name="T90" fmla="*/ 34 w 299"/>
                    <a:gd name="T91" fmla="*/ 11 h 36"/>
                    <a:gd name="T92" fmla="*/ 9 w 299"/>
                    <a:gd name="T93" fmla="*/ 10 h 36"/>
                    <a:gd name="T94" fmla="*/ 1 w 299"/>
                    <a:gd name="T95" fmla="*/ 10 h 36"/>
                    <a:gd name="T96" fmla="*/ 0 w 299"/>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36">
                      <a:moveTo>
                        <a:pt x="0" y="0"/>
                      </a:moveTo>
                      <a:lnTo>
                        <a:pt x="7" y="0"/>
                      </a:lnTo>
                      <a:lnTo>
                        <a:pt x="28" y="0"/>
                      </a:lnTo>
                      <a:lnTo>
                        <a:pt x="40" y="1"/>
                      </a:lnTo>
                      <a:lnTo>
                        <a:pt x="54" y="2"/>
                      </a:lnTo>
                      <a:lnTo>
                        <a:pt x="68" y="4"/>
                      </a:lnTo>
                      <a:lnTo>
                        <a:pt x="75" y="5"/>
                      </a:lnTo>
                      <a:lnTo>
                        <a:pt x="82" y="6"/>
                      </a:lnTo>
                      <a:lnTo>
                        <a:pt x="97" y="9"/>
                      </a:lnTo>
                      <a:lnTo>
                        <a:pt x="112" y="11"/>
                      </a:lnTo>
                      <a:lnTo>
                        <a:pt x="145" y="14"/>
                      </a:lnTo>
                      <a:lnTo>
                        <a:pt x="177" y="16"/>
                      </a:lnTo>
                      <a:lnTo>
                        <a:pt x="205" y="17"/>
                      </a:lnTo>
                      <a:lnTo>
                        <a:pt x="260" y="16"/>
                      </a:lnTo>
                      <a:lnTo>
                        <a:pt x="272" y="17"/>
                      </a:lnTo>
                      <a:lnTo>
                        <a:pt x="278" y="17"/>
                      </a:lnTo>
                      <a:lnTo>
                        <a:pt x="283" y="17"/>
                      </a:lnTo>
                      <a:lnTo>
                        <a:pt x="291" y="19"/>
                      </a:lnTo>
                      <a:lnTo>
                        <a:pt x="294" y="20"/>
                      </a:lnTo>
                      <a:lnTo>
                        <a:pt x="296" y="21"/>
                      </a:lnTo>
                      <a:lnTo>
                        <a:pt x="298" y="23"/>
                      </a:lnTo>
                      <a:lnTo>
                        <a:pt x="299" y="26"/>
                      </a:lnTo>
                      <a:lnTo>
                        <a:pt x="299" y="28"/>
                      </a:lnTo>
                      <a:lnTo>
                        <a:pt x="297" y="30"/>
                      </a:lnTo>
                      <a:lnTo>
                        <a:pt x="296" y="32"/>
                      </a:lnTo>
                      <a:lnTo>
                        <a:pt x="295" y="33"/>
                      </a:lnTo>
                      <a:lnTo>
                        <a:pt x="292" y="34"/>
                      </a:lnTo>
                      <a:lnTo>
                        <a:pt x="289" y="35"/>
                      </a:lnTo>
                      <a:lnTo>
                        <a:pt x="285" y="36"/>
                      </a:lnTo>
                      <a:lnTo>
                        <a:pt x="280" y="36"/>
                      </a:lnTo>
                      <a:lnTo>
                        <a:pt x="276" y="36"/>
                      </a:lnTo>
                      <a:lnTo>
                        <a:pt x="267" y="34"/>
                      </a:lnTo>
                      <a:lnTo>
                        <a:pt x="257" y="33"/>
                      </a:lnTo>
                      <a:lnTo>
                        <a:pt x="252" y="32"/>
                      </a:lnTo>
                      <a:lnTo>
                        <a:pt x="247" y="33"/>
                      </a:lnTo>
                      <a:lnTo>
                        <a:pt x="228" y="33"/>
                      </a:lnTo>
                      <a:lnTo>
                        <a:pt x="195" y="32"/>
                      </a:lnTo>
                      <a:lnTo>
                        <a:pt x="176" y="31"/>
                      </a:lnTo>
                      <a:lnTo>
                        <a:pt x="157" y="30"/>
                      </a:lnTo>
                      <a:lnTo>
                        <a:pt x="140" y="28"/>
                      </a:lnTo>
                      <a:lnTo>
                        <a:pt x="125" y="26"/>
                      </a:lnTo>
                      <a:lnTo>
                        <a:pt x="99" y="21"/>
                      </a:lnTo>
                      <a:lnTo>
                        <a:pt x="75" y="16"/>
                      </a:lnTo>
                      <a:lnTo>
                        <a:pt x="53" y="12"/>
                      </a:lnTo>
                      <a:lnTo>
                        <a:pt x="43" y="11"/>
                      </a:lnTo>
                      <a:lnTo>
                        <a:pt x="34" y="11"/>
                      </a:lnTo>
                      <a:lnTo>
                        <a:pt x="9" y="10"/>
                      </a:lnTo>
                      <a:lnTo>
                        <a:pt x="1" y="10"/>
                      </a:lnTo>
                      <a:lnTo>
                        <a:pt x="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0" name="Freeform 160"/>
                <p:cNvSpPr/>
                <p:nvPr/>
              </p:nvSpPr>
              <p:spPr bwMode="auto">
                <a:xfrm>
                  <a:off x="1330" y="1845"/>
                  <a:ext cx="19" cy="9"/>
                </a:xfrm>
                <a:custGeom>
                  <a:avLst/>
                  <a:gdLst>
                    <a:gd name="T0" fmla="*/ 1 w 19"/>
                    <a:gd name="T1" fmla="*/ 2 h 9"/>
                    <a:gd name="T2" fmla="*/ 0 w 19"/>
                    <a:gd name="T3" fmla="*/ 4 h 9"/>
                    <a:gd name="T4" fmla="*/ 0 w 19"/>
                    <a:gd name="T5" fmla="*/ 5 h 9"/>
                    <a:gd name="T6" fmla="*/ 1 w 19"/>
                    <a:gd name="T7" fmla="*/ 6 h 9"/>
                    <a:gd name="T8" fmla="*/ 2 w 19"/>
                    <a:gd name="T9" fmla="*/ 7 h 9"/>
                    <a:gd name="T10" fmla="*/ 6 w 19"/>
                    <a:gd name="T11" fmla="*/ 8 h 9"/>
                    <a:gd name="T12" fmla="*/ 11 w 19"/>
                    <a:gd name="T13" fmla="*/ 9 h 9"/>
                    <a:gd name="T14" fmla="*/ 13 w 19"/>
                    <a:gd name="T15" fmla="*/ 9 h 9"/>
                    <a:gd name="T16" fmla="*/ 15 w 19"/>
                    <a:gd name="T17" fmla="*/ 9 h 9"/>
                    <a:gd name="T18" fmla="*/ 18 w 19"/>
                    <a:gd name="T19" fmla="*/ 7 h 9"/>
                    <a:gd name="T20" fmla="*/ 19 w 19"/>
                    <a:gd name="T21" fmla="*/ 5 h 9"/>
                    <a:gd name="T22" fmla="*/ 19 w 19"/>
                    <a:gd name="T23" fmla="*/ 4 h 9"/>
                    <a:gd name="T24" fmla="*/ 19 w 19"/>
                    <a:gd name="T25" fmla="*/ 3 h 9"/>
                    <a:gd name="T26" fmla="*/ 17 w 19"/>
                    <a:gd name="T27" fmla="*/ 2 h 9"/>
                    <a:gd name="T28" fmla="*/ 13 w 19"/>
                    <a:gd name="T29" fmla="*/ 1 h 9"/>
                    <a:gd name="T30" fmla="*/ 8 w 19"/>
                    <a:gd name="T31" fmla="*/ 0 h 9"/>
                    <a:gd name="T32" fmla="*/ 4 w 19"/>
                    <a:gd name="T33" fmla="*/ 0 h 9"/>
                    <a:gd name="T34" fmla="*/ 2 w 19"/>
                    <a:gd name="T35" fmla="*/ 1 h 9"/>
                    <a:gd name="T36" fmla="*/ 1 w 19"/>
                    <a:gd name="T37" fmla="*/ 2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1" y="2"/>
                      </a:moveTo>
                      <a:lnTo>
                        <a:pt x="0" y="4"/>
                      </a:lnTo>
                      <a:lnTo>
                        <a:pt x="0" y="5"/>
                      </a:lnTo>
                      <a:lnTo>
                        <a:pt x="1" y="6"/>
                      </a:lnTo>
                      <a:lnTo>
                        <a:pt x="2" y="7"/>
                      </a:lnTo>
                      <a:lnTo>
                        <a:pt x="6" y="8"/>
                      </a:lnTo>
                      <a:lnTo>
                        <a:pt x="11" y="9"/>
                      </a:lnTo>
                      <a:lnTo>
                        <a:pt x="13" y="9"/>
                      </a:lnTo>
                      <a:lnTo>
                        <a:pt x="15" y="9"/>
                      </a:lnTo>
                      <a:lnTo>
                        <a:pt x="18" y="7"/>
                      </a:lnTo>
                      <a:lnTo>
                        <a:pt x="19" y="5"/>
                      </a:lnTo>
                      <a:lnTo>
                        <a:pt x="19" y="4"/>
                      </a:lnTo>
                      <a:lnTo>
                        <a:pt x="19" y="3"/>
                      </a:lnTo>
                      <a:lnTo>
                        <a:pt x="17" y="2"/>
                      </a:lnTo>
                      <a:lnTo>
                        <a:pt x="13" y="1"/>
                      </a:lnTo>
                      <a:lnTo>
                        <a:pt x="8" y="0"/>
                      </a:lnTo>
                      <a:lnTo>
                        <a:pt x="4" y="0"/>
                      </a:lnTo>
                      <a:lnTo>
                        <a:pt x="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1" name="Freeform 161"/>
                <p:cNvSpPr/>
                <p:nvPr/>
              </p:nvSpPr>
              <p:spPr bwMode="auto">
                <a:xfrm>
                  <a:off x="1330" y="1845"/>
                  <a:ext cx="19" cy="9"/>
                </a:xfrm>
                <a:custGeom>
                  <a:avLst/>
                  <a:gdLst>
                    <a:gd name="T0" fmla="*/ 1 w 19"/>
                    <a:gd name="T1" fmla="*/ 2 h 9"/>
                    <a:gd name="T2" fmla="*/ 0 w 19"/>
                    <a:gd name="T3" fmla="*/ 4 h 9"/>
                    <a:gd name="T4" fmla="*/ 0 w 19"/>
                    <a:gd name="T5" fmla="*/ 5 h 9"/>
                    <a:gd name="T6" fmla="*/ 1 w 19"/>
                    <a:gd name="T7" fmla="*/ 6 h 9"/>
                    <a:gd name="T8" fmla="*/ 2 w 19"/>
                    <a:gd name="T9" fmla="*/ 7 h 9"/>
                    <a:gd name="T10" fmla="*/ 6 w 19"/>
                    <a:gd name="T11" fmla="*/ 8 h 9"/>
                    <a:gd name="T12" fmla="*/ 11 w 19"/>
                    <a:gd name="T13" fmla="*/ 9 h 9"/>
                    <a:gd name="T14" fmla="*/ 13 w 19"/>
                    <a:gd name="T15" fmla="*/ 9 h 9"/>
                    <a:gd name="T16" fmla="*/ 15 w 19"/>
                    <a:gd name="T17" fmla="*/ 9 h 9"/>
                    <a:gd name="T18" fmla="*/ 18 w 19"/>
                    <a:gd name="T19" fmla="*/ 7 h 9"/>
                    <a:gd name="T20" fmla="*/ 19 w 19"/>
                    <a:gd name="T21" fmla="*/ 5 h 9"/>
                    <a:gd name="T22" fmla="*/ 19 w 19"/>
                    <a:gd name="T23" fmla="*/ 4 h 9"/>
                    <a:gd name="T24" fmla="*/ 19 w 19"/>
                    <a:gd name="T25" fmla="*/ 3 h 9"/>
                    <a:gd name="T26" fmla="*/ 17 w 19"/>
                    <a:gd name="T27" fmla="*/ 2 h 9"/>
                    <a:gd name="T28" fmla="*/ 13 w 19"/>
                    <a:gd name="T29" fmla="*/ 1 h 9"/>
                    <a:gd name="T30" fmla="*/ 8 w 19"/>
                    <a:gd name="T31" fmla="*/ 0 h 9"/>
                    <a:gd name="T32" fmla="*/ 4 w 19"/>
                    <a:gd name="T33" fmla="*/ 0 h 9"/>
                    <a:gd name="T34" fmla="*/ 2 w 19"/>
                    <a:gd name="T35" fmla="*/ 1 h 9"/>
                    <a:gd name="T36" fmla="*/ 1 w 19"/>
                    <a:gd name="T37" fmla="*/ 2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1" y="2"/>
                      </a:moveTo>
                      <a:lnTo>
                        <a:pt x="0" y="4"/>
                      </a:lnTo>
                      <a:lnTo>
                        <a:pt x="0" y="5"/>
                      </a:lnTo>
                      <a:lnTo>
                        <a:pt x="1" y="6"/>
                      </a:lnTo>
                      <a:lnTo>
                        <a:pt x="2" y="7"/>
                      </a:lnTo>
                      <a:lnTo>
                        <a:pt x="6" y="8"/>
                      </a:lnTo>
                      <a:lnTo>
                        <a:pt x="11" y="9"/>
                      </a:lnTo>
                      <a:lnTo>
                        <a:pt x="13" y="9"/>
                      </a:lnTo>
                      <a:lnTo>
                        <a:pt x="15" y="9"/>
                      </a:lnTo>
                      <a:lnTo>
                        <a:pt x="18" y="7"/>
                      </a:lnTo>
                      <a:lnTo>
                        <a:pt x="19" y="5"/>
                      </a:lnTo>
                      <a:lnTo>
                        <a:pt x="19" y="4"/>
                      </a:lnTo>
                      <a:lnTo>
                        <a:pt x="19" y="3"/>
                      </a:lnTo>
                      <a:lnTo>
                        <a:pt x="17" y="2"/>
                      </a:lnTo>
                      <a:lnTo>
                        <a:pt x="13" y="1"/>
                      </a:lnTo>
                      <a:lnTo>
                        <a:pt x="8" y="0"/>
                      </a:lnTo>
                      <a:lnTo>
                        <a:pt x="4" y="0"/>
                      </a:lnTo>
                      <a:lnTo>
                        <a:pt x="2" y="1"/>
                      </a:lnTo>
                      <a:lnTo>
                        <a:pt x="1"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2" name="Freeform 162"/>
                <p:cNvSpPr/>
                <p:nvPr/>
              </p:nvSpPr>
              <p:spPr bwMode="auto">
                <a:xfrm>
                  <a:off x="1358" y="1851"/>
                  <a:ext cx="23" cy="12"/>
                </a:xfrm>
                <a:custGeom>
                  <a:avLst/>
                  <a:gdLst>
                    <a:gd name="T0" fmla="*/ 0 w 23"/>
                    <a:gd name="T1" fmla="*/ 3 h 12"/>
                    <a:gd name="T2" fmla="*/ 0 w 23"/>
                    <a:gd name="T3" fmla="*/ 5 h 12"/>
                    <a:gd name="T4" fmla="*/ 0 w 23"/>
                    <a:gd name="T5" fmla="*/ 6 h 12"/>
                    <a:gd name="T6" fmla="*/ 2 w 23"/>
                    <a:gd name="T7" fmla="*/ 8 h 12"/>
                    <a:gd name="T8" fmla="*/ 5 w 23"/>
                    <a:gd name="T9" fmla="*/ 9 h 12"/>
                    <a:gd name="T10" fmla="*/ 12 w 23"/>
                    <a:gd name="T11" fmla="*/ 11 h 12"/>
                    <a:gd name="T12" fmla="*/ 17 w 23"/>
                    <a:gd name="T13" fmla="*/ 12 h 12"/>
                    <a:gd name="T14" fmla="*/ 19 w 23"/>
                    <a:gd name="T15" fmla="*/ 12 h 12"/>
                    <a:gd name="T16" fmla="*/ 20 w 23"/>
                    <a:gd name="T17" fmla="*/ 11 h 12"/>
                    <a:gd name="T18" fmla="*/ 21 w 23"/>
                    <a:gd name="T19" fmla="*/ 10 h 12"/>
                    <a:gd name="T20" fmla="*/ 22 w 23"/>
                    <a:gd name="T21" fmla="*/ 9 h 12"/>
                    <a:gd name="T22" fmla="*/ 23 w 23"/>
                    <a:gd name="T23" fmla="*/ 7 h 12"/>
                    <a:gd name="T24" fmla="*/ 23 w 23"/>
                    <a:gd name="T25" fmla="*/ 6 h 12"/>
                    <a:gd name="T26" fmla="*/ 22 w 23"/>
                    <a:gd name="T27" fmla="*/ 5 h 12"/>
                    <a:gd name="T28" fmla="*/ 20 w 23"/>
                    <a:gd name="T29" fmla="*/ 4 h 12"/>
                    <a:gd name="T30" fmla="*/ 14 w 23"/>
                    <a:gd name="T31" fmla="*/ 2 h 12"/>
                    <a:gd name="T32" fmla="*/ 9 w 23"/>
                    <a:gd name="T33" fmla="*/ 0 h 12"/>
                    <a:gd name="T34" fmla="*/ 6 w 23"/>
                    <a:gd name="T35" fmla="*/ 0 h 12"/>
                    <a:gd name="T36" fmla="*/ 4 w 23"/>
                    <a:gd name="T37" fmla="*/ 0 h 12"/>
                    <a:gd name="T38" fmla="*/ 2 w 23"/>
                    <a:gd name="T39" fmla="*/ 1 h 12"/>
                    <a:gd name="T40" fmla="*/ 0 w 23"/>
                    <a:gd name="T41" fmla="*/ 3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
                      <a:moveTo>
                        <a:pt x="0" y="3"/>
                      </a:moveTo>
                      <a:lnTo>
                        <a:pt x="0" y="5"/>
                      </a:lnTo>
                      <a:lnTo>
                        <a:pt x="0" y="6"/>
                      </a:lnTo>
                      <a:lnTo>
                        <a:pt x="2" y="8"/>
                      </a:lnTo>
                      <a:lnTo>
                        <a:pt x="5" y="9"/>
                      </a:lnTo>
                      <a:lnTo>
                        <a:pt x="12" y="11"/>
                      </a:lnTo>
                      <a:lnTo>
                        <a:pt x="17" y="12"/>
                      </a:lnTo>
                      <a:lnTo>
                        <a:pt x="19" y="12"/>
                      </a:lnTo>
                      <a:lnTo>
                        <a:pt x="20" y="11"/>
                      </a:lnTo>
                      <a:lnTo>
                        <a:pt x="21" y="10"/>
                      </a:lnTo>
                      <a:lnTo>
                        <a:pt x="22" y="9"/>
                      </a:lnTo>
                      <a:lnTo>
                        <a:pt x="23" y="7"/>
                      </a:lnTo>
                      <a:lnTo>
                        <a:pt x="23" y="6"/>
                      </a:lnTo>
                      <a:lnTo>
                        <a:pt x="22" y="5"/>
                      </a:lnTo>
                      <a:lnTo>
                        <a:pt x="20" y="4"/>
                      </a:lnTo>
                      <a:lnTo>
                        <a:pt x="14" y="2"/>
                      </a:lnTo>
                      <a:lnTo>
                        <a:pt x="9" y="0"/>
                      </a:lnTo>
                      <a:lnTo>
                        <a:pt x="6" y="0"/>
                      </a:lnTo>
                      <a:lnTo>
                        <a:pt x="4" y="0"/>
                      </a:lnTo>
                      <a:lnTo>
                        <a:pt x="2"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3" name="Freeform 163"/>
                <p:cNvSpPr/>
                <p:nvPr/>
              </p:nvSpPr>
              <p:spPr bwMode="auto">
                <a:xfrm>
                  <a:off x="1358" y="1851"/>
                  <a:ext cx="23" cy="12"/>
                </a:xfrm>
                <a:custGeom>
                  <a:avLst/>
                  <a:gdLst>
                    <a:gd name="T0" fmla="*/ 0 w 23"/>
                    <a:gd name="T1" fmla="*/ 3 h 12"/>
                    <a:gd name="T2" fmla="*/ 0 w 23"/>
                    <a:gd name="T3" fmla="*/ 5 h 12"/>
                    <a:gd name="T4" fmla="*/ 0 w 23"/>
                    <a:gd name="T5" fmla="*/ 6 h 12"/>
                    <a:gd name="T6" fmla="*/ 2 w 23"/>
                    <a:gd name="T7" fmla="*/ 8 h 12"/>
                    <a:gd name="T8" fmla="*/ 5 w 23"/>
                    <a:gd name="T9" fmla="*/ 9 h 12"/>
                    <a:gd name="T10" fmla="*/ 12 w 23"/>
                    <a:gd name="T11" fmla="*/ 11 h 12"/>
                    <a:gd name="T12" fmla="*/ 17 w 23"/>
                    <a:gd name="T13" fmla="*/ 12 h 12"/>
                    <a:gd name="T14" fmla="*/ 19 w 23"/>
                    <a:gd name="T15" fmla="*/ 12 h 12"/>
                    <a:gd name="T16" fmla="*/ 20 w 23"/>
                    <a:gd name="T17" fmla="*/ 11 h 12"/>
                    <a:gd name="T18" fmla="*/ 21 w 23"/>
                    <a:gd name="T19" fmla="*/ 10 h 12"/>
                    <a:gd name="T20" fmla="*/ 22 w 23"/>
                    <a:gd name="T21" fmla="*/ 9 h 12"/>
                    <a:gd name="T22" fmla="*/ 23 w 23"/>
                    <a:gd name="T23" fmla="*/ 7 h 12"/>
                    <a:gd name="T24" fmla="*/ 23 w 23"/>
                    <a:gd name="T25" fmla="*/ 6 h 12"/>
                    <a:gd name="T26" fmla="*/ 22 w 23"/>
                    <a:gd name="T27" fmla="*/ 5 h 12"/>
                    <a:gd name="T28" fmla="*/ 20 w 23"/>
                    <a:gd name="T29" fmla="*/ 4 h 12"/>
                    <a:gd name="T30" fmla="*/ 14 w 23"/>
                    <a:gd name="T31" fmla="*/ 2 h 12"/>
                    <a:gd name="T32" fmla="*/ 9 w 23"/>
                    <a:gd name="T33" fmla="*/ 0 h 12"/>
                    <a:gd name="T34" fmla="*/ 6 w 23"/>
                    <a:gd name="T35" fmla="*/ 0 h 12"/>
                    <a:gd name="T36" fmla="*/ 4 w 23"/>
                    <a:gd name="T37" fmla="*/ 0 h 12"/>
                    <a:gd name="T38" fmla="*/ 2 w 23"/>
                    <a:gd name="T39" fmla="*/ 1 h 12"/>
                    <a:gd name="T40" fmla="*/ 0 w 23"/>
                    <a:gd name="T41" fmla="*/ 3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
                      <a:moveTo>
                        <a:pt x="0" y="3"/>
                      </a:moveTo>
                      <a:lnTo>
                        <a:pt x="0" y="5"/>
                      </a:lnTo>
                      <a:lnTo>
                        <a:pt x="0" y="6"/>
                      </a:lnTo>
                      <a:lnTo>
                        <a:pt x="2" y="8"/>
                      </a:lnTo>
                      <a:lnTo>
                        <a:pt x="5" y="9"/>
                      </a:lnTo>
                      <a:lnTo>
                        <a:pt x="12" y="11"/>
                      </a:lnTo>
                      <a:lnTo>
                        <a:pt x="17" y="12"/>
                      </a:lnTo>
                      <a:lnTo>
                        <a:pt x="19" y="12"/>
                      </a:lnTo>
                      <a:lnTo>
                        <a:pt x="20" y="11"/>
                      </a:lnTo>
                      <a:lnTo>
                        <a:pt x="21" y="10"/>
                      </a:lnTo>
                      <a:lnTo>
                        <a:pt x="22" y="9"/>
                      </a:lnTo>
                      <a:lnTo>
                        <a:pt x="23" y="7"/>
                      </a:lnTo>
                      <a:lnTo>
                        <a:pt x="23" y="6"/>
                      </a:lnTo>
                      <a:lnTo>
                        <a:pt x="22" y="5"/>
                      </a:lnTo>
                      <a:lnTo>
                        <a:pt x="20" y="4"/>
                      </a:lnTo>
                      <a:lnTo>
                        <a:pt x="14" y="2"/>
                      </a:lnTo>
                      <a:lnTo>
                        <a:pt x="9" y="0"/>
                      </a:lnTo>
                      <a:lnTo>
                        <a:pt x="6" y="0"/>
                      </a:lnTo>
                      <a:lnTo>
                        <a:pt x="4" y="0"/>
                      </a:lnTo>
                      <a:lnTo>
                        <a:pt x="2" y="1"/>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4" name="Freeform 164"/>
                <p:cNvSpPr/>
                <p:nvPr/>
              </p:nvSpPr>
              <p:spPr bwMode="auto">
                <a:xfrm>
                  <a:off x="1394" y="1849"/>
                  <a:ext cx="203" cy="25"/>
                </a:xfrm>
                <a:custGeom>
                  <a:avLst/>
                  <a:gdLst>
                    <a:gd name="T0" fmla="*/ 132 w 203"/>
                    <a:gd name="T1" fmla="*/ 23 h 25"/>
                    <a:gd name="T2" fmla="*/ 170 w 203"/>
                    <a:gd name="T3" fmla="*/ 19 h 25"/>
                    <a:gd name="T4" fmla="*/ 189 w 203"/>
                    <a:gd name="T5" fmla="*/ 17 h 25"/>
                    <a:gd name="T6" fmla="*/ 196 w 203"/>
                    <a:gd name="T7" fmla="*/ 15 h 25"/>
                    <a:gd name="T8" fmla="*/ 199 w 203"/>
                    <a:gd name="T9" fmla="*/ 14 h 25"/>
                    <a:gd name="T10" fmla="*/ 202 w 203"/>
                    <a:gd name="T11" fmla="*/ 12 h 25"/>
                    <a:gd name="T12" fmla="*/ 202 w 203"/>
                    <a:gd name="T13" fmla="*/ 11 h 25"/>
                    <a:gd name="T14" fmla="*/ 203 w 203"/>
                    <a:gd name="T15" fmla="*/ 10 h 25"/>
                    <a:gd name="T16" fmla="*/ 203 w 203"/>
                    <a:gd name="T17" fmla="*/ 8 h 25"/>
                    <a:gd name="T18" fmla="*/ 203 w 203"/>
                    <a:gd name="T19" fmla="*/ 6 h 25"/>
                    <a:gd name="T20" fmla="*/ 202 w 203"/>
                    <a:gd name="T21" fmla="*/ 5 h 25"/>
                    <a:gd name="T22" fmla="*/ 200 w 203"/>
                    <a:gd name="T23" fmla="*/ 3 h 25"/>
                    <a:gd name="T24" fmla="*/ 198 w 203"/>
                    <a:gd name="T25" fmla="*/ 1 h 25"/>
                    <a:gd name="T26" fmla="*/ 196 w 203"/>
                    <a:gd name="T27" fmla="*/ 0 h 25"/>
                    <a:gd name="T28" fmla="*/ 194 w 203"/>
                    <a:gd name="T29" fmla="*/ 0 h 25"/>
                    <a:gd name="T30" fmla="*/ 189 w 203"/>
                    <a:gd name="T31" fmla="*/ 0 h 25"/>
                    <a:gd name="T32" fmla="*/ 182 w 203"/>
                    <a:gd name="T33" fmla="*/ 1 h 25"/>
                    <a:gd name="T34" fmla="*/ 175 w 203"/>
                    <a:gd name="T35" fmla="*/ 2 h 25"/>
                    <a:gd name="T36" fmla="*/ 156 w 203"/>
                    <a:gd name="T37" fmla="*/ 6 h 25"/>
                    <a:gd name="T38" fmla="*/ 145 w 203"/>
                    <a:gd name="T39" fmla="*/ 7 h 25"/>
                    <a:gd name="T40" fmla="*/ 133 w 203"/>
                    <a:gd name="T41" fmla="*/ 9 h 25"/>
                    <a:gd name="T42" fmla="*/ 122 w 203"/>
                    <a:gd name="T43" fmla="*/ 10 h 25"/>
                    <a:gd name="T44" fmla="*/ 112 w 203"/>
                    <a:gd name="T45" fmla="*/ 11 h 25"/>
                    <a:gd name="T46" fmla="*/ 92 w 203"/>
                    <a:gd name="T47" fmla="*/ 12 h 25"/>
                    <a:gd name="T48" fmla="*/ 73 w 203"/>
                    <a:gd name="T49" fmla="*/ 12 h 25"/>
                    <a:gd name="T50" fmla="*/ 57 w 203"/>
                    <a:gd name="T51" fmla="*/ 12 h 25"/>
                    <a:gd name="T52" fmla="*/ 44 w 203"/>
                    <a:gd name="T53" fmla="*/ 12 h 25"/>
                    <a:gd name="T54" fmla="*/ 32 w 203"/>
                    <a:gd name="T55" fmla="*/ 11 h 25"/>
                    <a:gd name="T56" fmla="*/ 19 w 203"/>
                    <a:gd name="T57" fmla="*/ 9 h 25"/>
                    <a:gd name="T58" fmla="*/ 13 w 203"/>
                    <a:gd name="T59" fmla="*/ 8 h 25"/>
                    <a:gd name="T60" fmla="*/ 7 w 203"/>
                    <a:gd name="T61" fmla="*/ 8 h 25"/>
                    <a:gd name="T62" fmla="*/ 5 w 203"/>
                    <a:gd name="T63" fmla="*/ 7 h 25"/>
                    <a:gd name="T64" fmla="*/ 3 w 203"/>
                    <a:gd name="T65" fmla="*/ 8 h 25"/>
                    <a:gd name="T66" fmla="*/ 1 w 203"/>
                    <a:gd name="T67" fmla="*/ 9 h 25"/>
                    <a:gd name="T68" fmla="*/ 0 w 203"/>
                    <a:gd name="T69" fmla="*/ 10 h 25"/>
                    <a:gd name="T70" fmla="*/ 0 w 203"/>
                    <a:gd name="T71" fmla="*/ 12 h 25"/>
                    <a:gd name="T72" fmla="*/ 1 w 203"/>
                    <a:gd name="T73" fmla="*/ 14 h 25"/>
                    <a:gd name="T74" fmla="*/ 4 w 203"/>
                    <a:gd name="T75" fmla="*/ 15 h 25"/>
                    <a:gd name="T76" fmla="*/ 7 w 203"/>
                    <a:gd name="T77" fmla="*/ 17 h 25"/>
                    <a:gd name="T78" fmla="*/ 16 w 203"/>
                    <a:gd name="T79" fmla="*/ 19 h 25"/>
                    <a:gd name="T80" fmla="*/ 25 w 203"/>
                    <a:gd name="T81" fmla="*/ 20 h 25"/>
                    <a:gd name="T82" fmla="*/ 40 w 203"/>
                    <a:gd name="T83" fmla="*/ 22 h 25"/>
                    <a:gd name="T84" fmla="*/ 64 w 203"/>
                    <a:gd name="T85" fmla="*/ 24 h 25"/>
                    <a:gd name="T86" fmla="*/ 80 w 203"/>
                    <a:gd name="T87" fmla="*/ 25 h 25"/>
                    <a:gd name="T88" fmla="*/ 96 w 203"/>
                    <a:gd name="T89" fmla="*/ 25 h 25"/>
                    <a:gd name="T90" fmla="*/ 114 w 203"/>
                    <a:gd name="T91" fmla="*/ 24 h 25"/>
                    <a:gd name="T92" fmla="*/ 132 w 203"/>
                    <a:gd name="T93" fmla="*/ 23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25">
                      <a:moveTo>
                        <a:pt x="132" y="23"/>
                      </a:moveTo>
                      <a:lnTo>
                        <a:pt x="170" y="19"/>
                      </a:lnTo>
                      <a:lnTo>
                        <a:pt x="189" y="17"/>
                      </a:lnTo>
                      <a:lnTo>
                        <a:pt x="196" y="15"/>
                      </a:lnTo>
                      <a:lnTo>
                        <a:pt x="199" y="14"/>
                      </a:lnTo>
                      <a:lnTo>
                        <a:pt x="202" y="12"/>
                      </a:lnTo>
                      <a:lnTo>
                        <a:pt x="202" y="11"/>
                      </a:lnTo>
                      <a:lnTo>
                        <a:pt x="203" y="10"/>
                      </a:lnTo>
                      <a:lnTo>
                        <a:pt x="203" y="8"/>
                      </a:lnTo>
                      <a:lnTo>
                        <a:pt x="203" y="6"/>
                      </a:lnTo>
                      <a:lnTo>
                        <a:pt x="202" y="5"/>
                      </a:lnTo>
                      <a:lnTo>
                        <a:pt x="200" y="3"/>
                      </a:lnTo>
                      <a:lnTo>
                        <a:pt x="198" y="1"/>
                      </a:lnTo>
                      <a:lnTo>
                        <a:pt x="196" y="0"/>
                      </a:lnTo>
                      <a:lnTo>
                        <a:pt x="194" y="0"/>
                      </a:lnTo>
                      <a:lnTo>
                        <a:pt x="189" y="0"/>
                      </a:lnTo>
                      <a:lnTo>
                        <a:pt x="182" y="1"/>
                      </a:lnTo>
                      <a:lnTo>
                        <a:pt x="175" y="2"/>
                      </a:lnTo>
                      <a:lnTo>
                        <a:pt x="156" y="6"/>
                      </a:lnTo>
                      <a:lnTo>
                        <a:pt x="145" y="7"/>
                      </a:lnTo>
                      <a:lnTo>
                        <a:pt x="133" y="9"/>
                      </a:lnTo>
                      <a:lnTo>
                        <a:pt x="122" y="10"/>
                      </a:lnTo>
                      <a:lnTo>
                        <a:pt x="112" y="11"/>
                      </a:lnTo>
                      <a:lnTo>
                        <a:pt x="92" y="12"/>
                      </a:lnTo>
                      <a:lnTo>
                        <a:pt x="73" y="12"/>
                      </a:lnTo>
                      <a:lnTo>
                        <a:pt x="57" y="12"/>
                      </a:lnTo>
                      <a:lnTo>
                        <a:pt x="44" y="12"/>
                      </a:lnTo>
                      <a:lnTo>
                        <a:pt x="32" y="11"/>
                      </a:lnTo>
                      <a:lnTo>
                        <a:pt x="19" y="9"/>
                      </a:lnTo>
                      <a:lnTo>
                        <a:pt x="13" y="8"/>
                      </a:lnTo>
                      <a:lnTo>
                        <a:pt x="7" y="8"/>
                      </a:lnTo>
                      <a:lnTo>
                        <a:pt x="5" y="7"/>
                      </a:lnTo>
                      <a:lnTo>
                        <a:pt x="3" y="8"/>
                      </a:lnTo>
                      <a:lnTo>
                        <a:pt x="1" y="9"/>
                      </a:lnTo>
                      <a:lnTo>
                        <a:pt x="0" y="10"/>
                      </a:lnTo>
                      <a:lnTo>
                        <a:pt x="0" y="12"/>
                      </a:lnTo>
                      <a:lnTo>
                        <a:pt x="1" y="14"/>
                      </a:lnTo>
                      <a:lnTo>
                        <a:pt x="4" y="15"/>
                      </a:lnTo>
                      <a:lnTo>
                        <a:pt x="7" y="17"/>
                      </a:lnTo>
                      <a:lnTo>
                        <a:pt x="16" y="19"/>
                      </a:lnTo>
                      <a:lnTo>
                        <a:pt x="25" y="20"/>
                      </a:lnTo>
                      <a:lnTo>
                        <a:pt x="40" y="22"/>
                      </a:lnTo>
                      <a:lnTo>
                        <a:pt x="64" y="24"/>
                      </a:lnTo>
                      <a:lnTo>
                        <a:pt x="80" y="25"/>
                      </a:lnTo>
                      <a:lnTo>
                        <a:pt x="96" y="25"/>
                      </a:lnTo>
                      <a:lnTo>
                        <a:pt x="114" y="24"/>
                      </a:lnTo>
                      <a:lnTo>
                        <a:pt x="132"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5" name="Freeform 165"/>
                <p:cNvSpPr/>
                <p:nvPr/>
              </p:nvSpPr>
              <p:spPr bwMode="auto">
                <a:xfrm>
                  <a:off x="1394" y="1849"/>
                  <a:ext cx="203" cy="25"/>
                </a:xfrm>
                <a:custGeom>
                  <a:avLst/>
                  <a:gdLst>
                    <a:gd name="T0" fmla="*/ 132 w 203"/>
                    <a:gd name="T1" fmla="*/ 23 h 25"/>
                    <a:gd name="T2" fmla="*/ 170 w 203"/>
                    <a:gd name="T3" fmla="*/ 19 h 25"/>
                    <a:gd name="T4" fmla="*/ 189 w 203"/>
                    <a:gd name="T5" fmla="*/ 17 h 25"/>
                    <a:gd name="T6" fmla="*/ 196 w 203"/>
                    <a:gd name="T7" fmla="*/ 15 h 25"/>
                    <a:gd name="T8" fmla="*/ 199 w 203"/>
                    <a:gd name="T9" fmla="*/ 14 h 25"/>
                    <a:gd name="T10" fmla="*/ 202 w 203"/>
                    <a:gd name="T11" fmla="*/ 12 h 25"/>
                    <a:gd name="T12" fmla="*/ 202 w 203"/>
                    <a:gd name="T13" fmla="*/ 11 h 25"/>
                    <a:gd name="T14" fmla="*/ 203 w 203"/>
                    <a:gd name="T15" fmla="*/ 10 h 25"/>
                    <a:gd name="T16" fmla="*/ 203 w 203"/>
                    <a:gd name="T17" fmla="*/ 8 h 25"/>
                    <a:gd name="T18" fmla="*/ 203 w 203"/>
                    <a:gd name="T19" fmla="*/ 6 h 25"/>
                    <a:gd name="T20" fmla="*/ 202 w 203"/>
                    <a:gd name="T21" fmla="*/ 5 h 25"/>
                    <a:gd name="T22" fmla="*/ 200 w 203"/>
                    <a:gd name="T23" fmla="*/ 3 h 25"/>
                    <a:gd name="T24" fmla="*/ 198 w 203"/>
                    <a:gd name="T25" fmla="*/ 1 h 25"/>
                    <a:gd name="T26" fmla="*/ 196 w 203"/>
                    <a:gd name="T27" fmla="*/ 0 h 25"/>
                    <a:gd name="T28" fmla="*/ 194 w 203"/>
                    <a:gd name="T29" fmla="*/ 0 h 25"/>
                    <a:gd name="T30" fmla="*/ 189 w 203"/>
                    <a:gd name="T31" fmla="*/ 0 h 25"/>
                    <a:gd name="T32" fmla="*/ 182 w 203"/>
                    <a:gd name="T33" fmla="*/ 1 h 25"/>
                    <a:gd name="T34" fmla="*/ 175 w 203"/>
                    <a:gd name="T35" fmla="*/ 2 h 25"/>
                    <a:gd name="T36" fmla="*/ 156 w 203"/>
                    <a:gd name="T37" fmla="*/ 6 h 25"/>
                    <a:gd name="T38" fmla="*/ 145 w 203"/>
                    <a:gd name="T39" fmla="*/ 7 h 25"/>
                    <a:gd name="T40" fmla="*/ 133 w 203"/>
                    <a:gd name="T41" fmla="*/ 9 h 25"/>
                    <a:gd name="T42" fmla="*/ 122 w 203"/>
                    <a:gd name="T43" fmla="*/ 10 h 25"/>
                    <a:gd name="T44" fmla="*/ 112 w 203"/>
                    <a:gd name="T45" fmla="*/ 11 h 25"/>
                    <a:gd name="T46" fmla="*/ 92 w 203"/>
                    <a:gd name="T47" fmla="*/ 12 h 25"/>
                    <a:gd name="T48" fmla="*/ 73 w 203"/>
                    <a:gd name="T49" fmla="*/ 12 h 25"/>
                    <a:gd name="T50" fmla="*/ 57 w 203"/>
                    <a:gd name="T51" fmla="*/ 12 h 25"/>
                    <a:gd name="T52" fmla="*/ 44 w 203"/>
                    <a:gd name="T53" fmla="*/ 12 h 25"/>
                    <a:gd name="T54" fmla="*/ 32 w 203"/>
                    <a:gd name="T55" fmla="*/ 11 h 25"/>
                    <a:gd name="T56" fmla="*/ 19 w 203"/>
                    <a:gd name="T57" fmla="*/ 9 h 25"/>
                    <a:gd name="T58" fmla="*/ 13 w 203"/>
                    <a:gd name="T59" fmla="*/ 8 h 25"/>
                    <a:gd name="T60" fmla="*/ 7 w 203"/>
                    <a:gd name="T61" fmla="*/ 8 h 25"/>
                    <a:gd name="T62" fmla="*/ 5 w 203"/>
                    <a:gd name="T63" fmla="*/ 7 h 25"/>
                    <a:gd name="T64" fmla="*/ 3 w 203"/>
                    <a:gd name="T65" fmla="*/ 8 h 25"/>
                    <a:gd name="T66" fmla="*/ 1 w 203"/>
                    <a:gd name="T67" fmla="*/ 9 h 25"/>
                    <a:gd name="T68" fmla="*/ 0 w 203"/>
                    <a:gd name="T69" fmla="*/ 10 h 25"/>
                    <a:gd name="T70" fmla="*/ 0 w 203"/>
                    <a:gd name="T71" fmla="*/ 12 h 25"/>
                    <a:gd name="T72" fmla="*/ 1 w 203"/>
                    <a:gd name="T73" fmla="*/ 14 h 25"/>
                    <a:gd name="T74" fmla="*/ 4 w 203"/>
                    <a:gd name="T75" fmla="*/ 15 h 25"/>
                    <a:gd name="T76" fmla="*/ 7 w 203"/>
                    <a:gd name="T77" fmla="*/ 17 h 25"/>
                    <a:gd name="T78" fmla="*/ 16 w 203"/>
                    <a:gd name="T79" fmla="*/ 19 h 25"/>
                    <a:gd name="T80" fmla="*/ 25 w 203"/>
                    <a:gd name="T81" fmla="*/ 20 h 25"/>
                    <a:gd name="T82" fmla="*/ 40 w 203"/>
                    <a:gd name="T83" fmla="*/ 22 h 25"/>
                    <a:gd name="T84" fmla="*/ 64 w 203"/>
                    <a:gd name="T85" fmla="*/ 24 h 25"/>
                    <a:gd name="T86" fmla="*/ 80 w 203"/>
                    <a:gd name="T87" fmla="*/ 25 h 25"/>
                    <a:gd name="T88" fmla="*/ 96 w 203"/>
                    <a:gd name="T89" fmla="*/ 25 h 25"/>
                    <a:gd name="T90" fmla="*/ 114 w 203"/>
                    <a:gd name="T91" fmla="*/ 24 h 25"/>
                    <a:gd name="T92" fmla="*/ 132 w 203"/>
                    <a:gd name="T93" fmla="*/ 23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25">
                      <a:moveTo>
                        <a:pt x="132" y="23"/>
                      </a:moveTo>
                      <a:lnTo>
                        <a:pt x="170" y="19"/>
                      </a:lnTo>
                      <a:lnTo>
                        <a:pt x="189" y="17"/>
                      </a:lnTo>
                      <a:lnTo>
                        <a:pt x="196" y="15"/>
                      </a:lnTo>
                      <a:lnTo>
                        <a:pt x="199" y="14"/>
                      </a:lnTo>
                      <a:lnTo>
                        <a:pt x="202" y="12"/>
                      </a:lnTo>
                      <a:lnTo>
                        <a:pt x="202" y="11"/>
                      </a:lnTo>
                      <a:lnTo>
                        <a:pt x="203" y="10"/>
                      </a:lnTo>
                      <a:lnTo>
                        <a:pt x="203" y="8"/>
                      </a:lnTo>
                      <a:lnTo>
                        <a:pt x="203" y="6"/>
                      </a:lnTo>
                      <a:lnTo>
                        <a:pt x="202" y="5"/>
                      </a:lnTo>
                      <a:lnTo>
                        <a:pt x="200" y="3"/>
                      </a:lnTo>
                      <a:lnTo>
                        <a:pt x="198" y="1"/>
                      </a:lnTo>
                      <a:lnTo>
                        <a:pt x="196" y="0"/>
                      </a:lnTo>
                      <a:lnTo>
                        <a:pt x="194" y="0"/>
                      </a:lnTo>
                      <a:lnTo>
                        <a:pt x="189" y="0"/>
                      </a:lnTo>
                      <a:lnTo>
                        <a:pt x="182" y="1"/>
                      </a:lnTo>
                      <a:lnTo>
                        <a:pt x="175" y="2"/>
                      </a:lnTo>
                      <a:lnTo>
                        <a:pt x="156" y="6"/>
                      </a:lnTo>
                      <a:lnTo>
                        <a:pt x="145" y="7"/>
                      </a:lnTo>
                      <a:lnTo>
                        <a:pt x="133" y="9"/>
                      </a:lnTo>
                      <a:lnTo>
                        <a:pt x="122" y="10"/>
                      </a:lnTo>
                      <a:lnTo>
                        <a:pt x="112" y="11"/>
                      </a:lnTo>
                      <a:lnTo>
                        <a:pt x="92" y="12"/>
                      </a:lnTo>
                      <a:lnTo>
                        <a:pt x="73" y="12"/>
                      </a:lnTo>
                      <a:lnTo>
                        <a:pt x="57" y="12"/>
                      </a:lnTo>
                      <a:lnTo>
                        <a:pt x="44" y="12"/>
                      </a:lnTo>
                      <a:lnTo>
                        <a:pt x="32" y="11"/>
                      </a:lnTo>
                      <a:lnTo>
                        <a:pt x="19" y="9"/>
                      </a:lnTo>
                      <a:lnTo>
                        <a:pt x="13" y="8"/>
                      </a:lnTo>
                      <a:lnTo>
                        <a:pt x="7" y="8"/>
                      </a:lnTo>
                      <a:lnTo>
                        <a:pt x="5" y="7"/>
                      </a:lnTo>
                      <a:lnTo>
                        <a:pt x="3" y="8"/>
                      </a:lnTo>
                      <a:lnTo>
                        <a:pt x="1" y="9"/>
                      </a:lnTo>
                      <a:lnTo>
                        <a:pt x="0" y="10"/>
                      </a:lnTo>
                      <a:lnTo>
                        <a:pt x="0" y="12"/>
                      </a:lnTo>
                      <a:lnTo>
                        <a:pt x="1" y="14"/>
                      </a:lnTo>
                      <a:lnTo>
                        <a:pt x="4" y="15"/>
                      </a:lnTo>
                      <a:lnTo>
                        <a:pt x="7" y="17"/>
                      </a:lnTo>
                      <a:lnTo>
                        <a:pt x="16" y="19"/>
                      </a:lnTo>
                      <a:lnTo>
                        <a:pt x="25" y="20"/>
                      </a:lnTo>
                      <a:lnTo>
                        <a:pt x="40" y="22"/>
                      </a:lnTo>
                      <a:lnTo>
                        <a:pt x="64" y="24"/>
                      </a:lnTo>
                      <a:lnTo>
                        <a:pt x="80" y="25"/>
                      </a:lnTo>
                      <a:lnTo>
                        <a:pt x="96" y="25"/>
                      </a:lnTo>
                      <a:lnTo>
                        <a:pt x="114" y="24"/>
                      </a:lnTo>
                      <a:lnTo>
                        <a:pt x="132"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6" name="Freeform 166"/>
                <p:cNvSpPr/>
                <p:nvPr/>
              </p:nvSpPr>
              <p:spPr bwMode="auto">
                <a:xfrm>
                  <a:off x="1622" y="1724"/>
                  <a:ext cx="65" cy="119"/>
                </a:xfrm>
                <a:custGeom>
                  <a:avLst/>
                  <a:gdLst>
                    <a:gd name="T0" fmla="*/ 55 w 65"/>
                    <a:gd name="T1" fmla="*/ 0 h 119"/>
                    <a:gd name="T2" fmla="*/ 54 w 65"/>
                    <a:gd name="T3" fmla="*/ 5 h 119"/>
                    <a:gd name="T4" fmla="*/ 51 w 65"/>
                    <a:gd name="T5" fmla="*/ 18 h 119"/>
                    <a:gd name="T6" fmla="*/ 49 w 65"/>
                    <a:gd name="T7" fmla="*/ 27 h 119"/>
                    <a:gd name="T8" fmla="*/ 46 w 65"/>
                    <a:gd name="T9" fmla="*/ 36 h 119"/>
                    <a:gd name="T10" fmla="*/ 42 w 65"/>
                    <a:gd name="T11" fmla="*/ 46 h 119"/>
                    <a:gd name="T12" fmla="*/ 38 w 65"/>
                    <a:gd name="T13" fmla="*/ 56 h 119"/>
                    <a:gd name="T14" fmla="*/ 32 w 65"/>
                    <a:gd name="T15" fmla="*/ 66 h 119"/>
                    <a:gd name="T16" fmla="*/ 26 w 65"/>
                    <a:gd name="T17" fmla="*/ 76 h 119"/>
                    <a:gd name="T18" fmla="*/ 13 w 65"/>
                    <a:gd name="T19" fmla="*/ 94 h 119"/>
                    <a:gd name="T20" fmla="*/ 4 w 65"/>
                    <a:gd name="T21" fmla="*/ 109 h 119"/>
                    <a:gd name="T22" fmla="*/ 1 w 65"/>
                    <a:gd name="T23" fmla="*/ 114 h 119"/>
                    <a:gd name="T24" fmla="*/ 0 w 65"/>
                    <a:gd name="T25" fmla="*/ 115 h 119"/>
                    <a:gd name="T26" fmla="*/ 0 w 65"/>
                    <a:gd name="T27" fmla="*/ 116 h 119"/>
                    <a:gd name="T28" fmla="*/ 2 w 65"/>
                    <a:gd name="T29" fmla="*/ 118 h 119"/>
                    <a:gd name="T30" fmla="*/ 3 w 65"/>
                    <a:gd name="T31" fmla="*/ 119 h 119"/>
                    <a:gd name="T32" fmla="*/ 5 w 65"/>
                    <a:gd name="T33" fmla="*/ 119 h 119"/>
                    <a:gd name="T34" fmla="*/ 8 w 65"/>
                    <a:gd name="T35" fmla="*/ 119 h 119"/>
                    <a:gd name="T36" fmla="*/ 10 w 65"/>
                    <a:gd name="T37" fmla="*/ 117 h 119"/>
                    <a:gd name="T38" fmla="*/ 14 w 65"/>
                    <a:gd name="T39" fmla="*/ 115 h 119"/>
                    <a:gd name="T40" fmla="*/ 17 w 65"/>
                    <a:gd name="T41" fmla="*/ 111 h 119"/>
                    <a:gd name="T42" fmla="*/ 21 w 65"/>
                    <a:gd name="T43" fmla="*/ 106 h 119"/>
                    <a:gd name="T44" fmla="*/ 32 w 65"/>
                    <a:gd name="T45" fmla="*/ 90 h 119"/>
                    <a:gd name="T46" fmla="*/ 39 w 65"/>
                    <a:gd name="T47" fmla="*/ 79 h 119"/>
                    <a:gd name="T48" fmla="*/ 46 w 65"/>
                    <a:gd name="T49" fmla="*/ 67 h 119"/>
                    <a:gd name="T50" fmla="*/ 52 w 65"/>
                    <a:gd name="T51" fmla="*/ 55 h 119"/>
                    <a:gd name="T52" fmla="*/ 58 w 65"/>
                    <a:gd name="T53" fmla="*/ 43 h 119"/>
                    <a:gd name="T54" fmla="*/ 62 w 65"/>
                    <a:gd name="T55" fmla="*/ 32 h 119"/>
                    <a:gd name="T56" fmla="*/ 63 w 65"/>
                    <a:gd name="T57" fmla="*/ 27 h 119"/>
                    <a:gd name="T58" fmla="*/ 64 w 65"/>
                    <a:gd name="T59" fmla="*/ 22 h 119"/>
                    <a:gd name="T60" fmla="*/ 65 w 65"/>
                    <a:gd name="T61" fmla="*/ 18 h 119"/>
                    <a:gd name="T62" fmla="*/ 65 w 65"/>
                    <a:gd name="T63" fmla="*/ 14 h 119"/>
                    <a:gd name="T64" fmla="*/ 64 w 65"/>
                    <a:gd name="T65" fmla="*/ 8 h 119"/>
                    <a:gd name="T66" fmla="*/ 64 w 65"/>
                    <a:gd name="T67" fmla="*/ 6 h 119"/>
                    <a:gd name="T68" fmla="*/ 63 w 65"/>
                    <a:gd name="T69" fmla="*/ 4 h 119"/>
                    <a:gd name="T70" fmla="*/ 61 w 65"/>
                    <a:gd name="T71" fmla="*/ 2 h 119"/>
                    <a:gd name="T72" fmla="*/ 59 w 65"/>
                    <a:gd name="T73" fmla="*/ 1 h 119"/>
                    <a:gd name="T74" fmla="*/ 57 w 65"/>
                    <a:gd name="T75" fmla="*/ 0 h 119"/>
                    <a:gd name="T76" fmla="*/ 55 w 65"/>
                    <a:gd name="T77" fmla="*/ 0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119">
                      <a:moveTo>
                        <a:pt x="55" y="0"/>
                      </a:moveTo>
                      <a:lnTo>
                        <a:pt x="54" y="5"/>
                      </a:lnTo>
                      <a:lnTo>
                        <a:pt x="51" y="18"/>
                      </a:lnTo>
                      <a:lnTo>
                        <a:pt x="49" y="27"/>
                      </a:lnTo>
                      <a:lnTo>
                        <a:pt x="46" y="36"/>
                      </a:lnTo>
                      <a:lnTo>
                        <a:pt x="42" y="46"/>
                      </a:lnTo>
                      <a:lnTo>
                        <a:pt x="38" y="56"/>
                      </a:lnTo>
                      <a:lnTo>
                        <a:pt x="32" y="66"/>
                      </a:lnTo>
                      <a:lnTo>
                        <a:pt x="26" y="76"/>
                      </a:lnTo>
                      <a:lnTo>
                        <a:pt x="13" y="94"/>
                      </a:lnTo>
                      <a:lnTo>
                        <a:pt x="4" y="109"/>
                      </a:lnTo>
                      <a:lnTo>
                        <a:pt x="1" y="114"/>
                      </a:lnTo>
                      <a:lnTo>
                        <a:pt x="0" y="115"/>
                      </a:lnTo>
                      <a:lnTo>
                        <a:pt x="0" y="116"/>
                      </a:lnTo>
                      <a:lnTo>
                        <a:pt x="2" y="118"/>
                      </a:lnTo>
                      <a:lnTo>
                        <a:pt x="3" y="119"/>
                      </a:lnTo>
                      <a:lnTo>
                        <a:pt x="5" y="119"/>
                      </a:lnTo>
                      <a:lnTo>
                        <a:pt x="8" y="119"/>
                      </a:lnTo>
                      <a:lnTo>
                        <a:pt x="10" y="117"/>
                      </a:lnTo>
                      <a:lnTo>
                        <a:pt x="14" y="115"/>
                      </a:lnTo>
                      <a:lnTo>
                        <a:pt x="17" y="111"/>
                      </a:lnTo>
                      <a:lnTo>
                        <a:pt x="21" y="106"/>
                      </a:lnTo>
                      <a:lnTo>
                        <a:pt x="32" y="90"/>
                      </a:lnTo>
                      <a:lnTo>
                        <a:pt x="39" y="79"/>
                      </a:lnTo>
                      <a:lnTo>
                        <a:pt x="46" y="67"/>
                      </a:lnTo>
                      <a:lnTo>
                        <a:pt x="52" y="55"/>
                      </a:lnTo>
                      <a:lnTo>
                        <a:pt x="58" y="43"/>
                      </a:lnTo>
                      <a:lnTo>
                        <a:pt x="62" y="32"/>
                      </a:lnTo>
                      <a:lnTo>
                        <a:pt x="63" y="27"/>
                      </a:lnTo>
                      <a:lnTo>
                        <a:pt x="64" y="22"/>
                      </a:lnTo>
                      <a:lnTo>
                        <a:pt x="65" y="18"/>
                      </a:lnTo>
                      <a:lnTo>
                        <a:pt x="65" y="14"/>
                      </a:lnTo>
                      <a:lnTo>
                        <a:pt x="64" y="8"/>
                      </a:lnTo>
                      <a:lnTo>
                        <a:pt x="64" y="6"/>
                      </a:lnTo>
                      <a:lnTo>
                        <a:pt x="63" y="4"/>
                      </a:lnTo>
                      <a:lnTo>
                        <a:pt x="61" y="2"/>
                      </a:lnTo>
                      <a:lnTo>
                        <a:pt x="59" y="1"/>
                      </a:lnTo>
                      <a:lnTo>
                        <a:pt x="57"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7" name="Freeform 167"/>
                <p:cNvSpPr/>
                <p:nvPr/>
              </p:nvSpPr>
              <p:spPr bwMode="auto">
                <a:xfrm>
                  <a:off x="1622" y="1724"/>
                  <a:ext cx="65" cy="119"/>
                </a:xfrm>
                <a:custGeom>
                  <a:avLst/>
                  <a:gdLst>
                    <a:gd name="T0" fmla="*/ 55 w 65"/>
                    <a:gd name="T1" fmla="*/ 0 h 119"/>
                    <a:gd name="T2" fmla="*/ 54 w 65"/>
                    <a:gd name="T3" fmla="*/ 5 h 119"/>
                    <a:gd name="T4" fmla="*/ 51 w 65"/>
                    <a:gd name="T5" fmla="*/ 18 h 119"/>
                    <a:gd name="T6" fmla="*/ 49 w 65"/>
                    <a:gd name="T7" fmla="*/ 27 h 119"/>
                    <a:gd name="T8" fmla="*/ 46 w 65"/>
                    <a:gd name="T9" fmla="*/ 36 h 119"/>
                    <a:gd name="T10" fmla="*/ 42 w 65"/>
                    <a:gd name="T11" fmla="*/ 46 h 119"/>
                    <a:gd name="T12" fmla="*/ 38 w 65"/>
                    <a:gd name="T13" fmla="*/ 56 h 119"/>
                    <a:gd name="T14" fmla="*/ 32 w 65"/>
                    <a:gd name="T15" fmla="*/ 66 h 119"/>
                    <a:gd name="T16" fmla="*/ 26 w 65"/>
                    <a:gd name="T17" fmla="*/ 76 h 119"/>
                    <a:gd name="T18" fmla="*/ 13 w 65"/>
                    <a:gd name="T19" fmla="*/ 94 h 119"/>
                    <a:gd name="T20" fmla="*/ 4 w 65"/>
                    <a:gd name="T21" fmla="*/ 109 h 119"/>
                    <a:gd name="T22" fmla="*/ 1 w 65"/>
                    <a:gd name="T23" fmla="*/ 114 h 119"/>
                    <a:gd name="T24" fmla="*/ 0 w 65"/>
                    <a:gd name="T25" fmla="*/ 115 h 119"/>
                    <a:gd name="T26" fmla="*/ 0 w 65"/>
                    <a:gd name="T27" fmla="*/ 116 h 119"/>
                    <a:gd name="T28" fmla="*/ 2 w 65"/>
                    <a:gd name="T29" fmla="*/ 118 h 119"/>
                    <a:gd name="T30" fmla="*/ 3 w 65"/>
                    <a:gd name="T31" fmla="*/ 119 h 119"/>
                    <a:gd name="T32" fmla="*/ 5 w 65"/>
                    <a:gd name="T33" fmla="*/ 119 h 119"/>
                    <a:gd name="T34" fmla="*/ 8 w 65"/>
                    <a:gd name="T35" fmla="*/ 119 h 119"/>
                    <a:gd name="T36" fmla="*/ 10 w 65"/>
                    <a:gd name="T37" fmla="*/ 117 h 119"/>
                    <a:gd name="T38" fmla="*/ 14 w 65"/>
                    <a:gd name="T39" fmla="*/ 115 h 119"/>
                    <a:gd name="T40" fmla="*/ 17 w 65"/>
                    <a:gd name="T41" fmla="*/ 111 h 119"/>
                    <a:gd name="T42" fmla="*/ 21 w 65"/>
                    <a:gd name="T43" fmla="*/ 106 h 119"/>
                    <a:gd name="T44" fmla="*/ 32 w 65"/>
                    <a:gd name="T45" fmla="*/ 90 h 119"/>
                    <a:gd name="T46" fmla="*/ 39 w 65"/>
                    <a:gd name="T47" fmla="*/ 79 h 119"/>
                    <a:gd name="T48" fmla="*/ 46 w 65"/>
                    <a:gd name="T49" fmla="*/ 67 h 119"/>
                    <a:gd name="T50" fmla="*/ 52 w 65"/>
                    <a:gd name="T51" fmla="*/ 55 h 119"/>
                    <a:gd name="T52" fmla="*/ 58 w 65"/>
                    <a:gd name="T53" fmla="*/ 43 h 119"/>
                    <a:gd name="T54" fmla="*/ 62 w 65"/>
                    <a:gd name="T55" fmla="*/ 32 h 119"/>
                    <a:gd name="T56" fmla="*/ 63 w 65"/>
                    <a:gd name="T57" fmla="*/ 27 h 119"/>
                    <a:gd name="T58" fmla="*/ 64 w 65"/>
                    <a:gd name="T59" fmla="*/ 22 h 119"/>
                    <a:gd name="T60" fmla="*/ 65 w 65"/>
                    <a:gd name="T61" fmla="*/ 18 h 119"/>
                    <a:gd name="T62" fmla="*/ 65 w 65"/>
                    <a:gd name="T63" fmla="*/ 14 h 119"/>
                    <a:gd name="T64" fmla="*/ 64 w 65"/>
                    <a:gd name="T65" fmla="*/ 8 h 119"/>
                    <a:gd name="T66" fmla="*/ 64 w 65"/>
                    <a:gd name="T67" fmla="*/ 6 h 119"/>
                    <a:gd name="T68" fmla="*/ 63 w 65"/>
                    <a:gd name="T69" fmla="*/ 4 h 119"/>
                    <a:gd name="T70" fmla="*/ 61 w 65"/>
                    <a:gd name="T71" fmla="*/ 2 h 119"/>
                    <a:gd name="T72" fmla="*/ 59 w 65"/>
                    <a:gd name="T73" fmla="*/ 1 h 119"/>
                    <a:gd name="T74" fmla="*/ 57 w 65"/>
                    <a:gd name="T75" fmla="*/ 0 h 119"/>
                    <a:gd name="T76" fmla="*/ 55 w 65"/>
                    <a:gd name="T77" fmla="*/ 0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 h="119">
                      <a:moveTo>
                        <a:pt x="55" y="0"/>
                      </a:moveTo>
                      <a:lnTo>
                        <a:pt x="54" y="5"/>
                      </a:lnTo>
                      <a:lnTo>
                        <a:pt x="51" y="18"/>
                      </a:lnTo>
                      <a:lnTo>
                        <a:pt x="49" y="27"/>
                      </a:lnTo>
                      <a:lnTo>
                        <a:pt x="46" y="36"/>
                      </a:lnTo>
                      <a:lnTo>
                        <a:pt x="42" y="46"/>
                      </a:lnTo>
                      <a:lnTo>
                        <a:pt x="38" y="56"/>
                      </a:lnTo>
                      <a:lnTo>
                        <a:pt x="32" y="66"/>
                      </a:lnTo>
                      <a:lnTo>
                        <a:pt x="26" y="76"/>
                      </a:lnTo>
                      <a:lnTo>
                        <a:pt x="13" y="94"/>
                      </a:lnTo>
                      <a:lnTo>
                        <a:pt x="4" y="109"/>
                      </a:lnTo>
                      <a:lnTo>
                        <a:pt x="1" y="114"/>
                      </a:lnTo>
                      <a:lnTo>
                        <a:pt x="0" y="115"/>
                      </a:lnTo>
                      <a:lnTo>
                        <a:pt x="0" y="116"/>
                      </a:lnTo>
                      <a:lnTo>
                        <a:pt x="2" y="118"/>
                      </a:lnTo>
                      <a:lnTo>
                        <a:pt x="3" y="119"/>
                      </a:lnTo>
                      <a:lnTo>
                        <a:pt x="5" y="119"/>
                      </a:lnTo>
                      <a:lnTo>
                        <a:pt x="8" y="119"/>
                      </a:lnTo>
                      <a:lnTo>
                        <a:pt x="10" y="117"/>
                      </a:lnTo>
                      <a:lnTo>
                        <a:pt x="14" y="115"/>
                      </a:lnTo>
                      <a:lnTo>
                        <a:pt x="17" y="111"/>
                      </a:lnTo>
                      <a:lnTo>
                        <a:pt x="21" y="106"/>
                      </a:lnTo>
                      <a:lnTo>
                        <a:pt x="32" y="90"/>
                      </a:lnTo>
                      <a:lnTo>
                        <a:pt x="39" y="79"/>
                      </a:lnTo>
                      <a:lnTo>
                        <a:pt x="46" y="67"/>
                      </a:lnTo>
                      <a:lnTo>
                        <a:pt x="52" y="55"/>
                      </a:lnTo>
                      <a:lnTo>
                        <a:pt x="58" y="43"/>
                      </a:lnTo>
                      <a:lnTo>
                        <a:pt x="62" y="32"/>
                      </a:lnTo>
                      <a:lnTo>
                        <a:pt x="63" y="27"/>
                      </a:lnTo>
                      <a:lnTo>
                        <a:pt x="64" y="22"/>
                      </a:lnTo>
                      <a:lnTo>
                        <a:pt x="65" y="18"/>
                      </a:lnTo>
                      <a:lnTo>
                        <a:pt x="65" y="14"/>
                      </a:lnTo>
                      <a:lnTo>
                        <a:pt x="64" y="8"/>
                      </a:lnTo>
                      <a:lnTo>
                        <a:pt x="64" y="6"/>
                      </a:lnTo>
                      <a:lnTo>
                        <a:pt x="63" y="4"/>
                      </a:lnTo>
                      <a:lnTo>
                        <a:pt x="61" y="2"/>
                      </a:lnTo>
                      <a:lnTo>
                        <a:pt x="59" y="1"/>
                      </a:lnTo>
                      <a:lnTo>
                        <a:pt x="57" y="0"/>
                      </a:lnTo>
                      <a:lnTo>
                        <a:pt x="55"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48" name="Freeform 168"/>
                <p:cNvSpPr/>
                <p:nvPr/>
              </p:nvSpPr>
              <p:spPr bwMode="auto">
                <a:xfrm>
                  <a:off x="1625" y="1545"/>
                  <a:ext cx="88" cy="138"/>
                </a:xfrm>
                <a:custGeom>
                  <a:avLst/>
                  <a:gdLst>
                    <a:gd name="T0" fmla="*/ 63 w 88"/>
                    <a:gd name="T1" fmla="*/ 1 h 138"/>
                    <a:gd name="T2" fmla="*/ 63 w 88"/>
                    <a:gd name="T3" fmla="*/ 5 h 138"/>
                    <a:gd name="T4" fmla="*/ 62 w 88"/>
                    <a:gd name="T5" fmla="*/ 10 h 138"/>
                    <a:gd name="T6" fmla="*/ 51 w 88"/>
                    <a:gd name="T7" fmla="*/ 29 h 138"/>
                    <a:gd name="T8" fmla="*/ 25 w 88"/>
                    <a:gd name="T9" fmla="*/ 67 h 138"/>
                    <a:gd name="T10" fmla="*/ 15 w 88"/>
                    <a:gd name="T11" fmla="*/ 84 h 138"/>
                    <a:gd name="T12" fmla="*/ 11 w 88"/>
                    <a:gd name="T13" fmla="*/ 96 h 138"/>
                    <a:gd name="T14" fmla="*/ 11 w 88"/>
                    <a:gd name="T15" fmla="*/ 101 h 138"/>
                    <a:gd name="T16" fmla="*/ 13 w 88"/>
                    <a:gd name="T17" fmla="*/ 110 h 138"/>
                    <a:gd name="T18" fmla="*/ 18 w 88"/>
                    <a:gd name="T19" fmla="*/ 117 h 138"/>
                    <a:gd name="T20" fmla="*/ 25 w 88"/>
                    <a:gd name="T21" fmla="*/ 120 h 138"/>
                    <a:gd name="T22" fmla="*/ 32 w 88"/>
                    <a:gd name="T23" fmla="*/ 119 h 138"/>
                    <a:gd name="T24" fmla="*/ 40 w 88"/>
                    <a:gd name="T25" fmla="*/ 116 h 138"/>
                    <a:gd name="T26" fmla="*/ 47 w 88"/>
                    <a:gd name="T27" fmla="*/ 110 h 138"/>
                    <a:gd name="T28" fmla="*/ 57 w 88"/>
                    <a:gd name="T29" fmla="*/ 100 h 138"/>
                    <a:gd name="T30" fmla="*/ 66 w 88"/>
                    <a:gd name="T31" fmla="*/ 87 h 138"/>
                    <a:gd name="T32" fmla="*/ 71 w 88"/>
                    <a:gd name="T33" fmla="*/ 74 h 138"/>
                    <a:gd name="T34" fmla="*/ 79 w 88"/>
                    <a:gd name="T35" fmla="*/ 51 h 138"/>
                    <a:gd name="T36" fmla="*/ 82 w 88"/>
                    <a:gd name="T37" fmla="*/ 43 h 138"/>
                    <a:gd name="T38" fmla="*/ 85 w 88"/>
                    <a:gd name="T39" fmla="*/ 40 h 138"/>
                    <a:gd name="T40" fmla="*/ 87 w 88"/>
                    <a:gd name="T41" fmla="*/ 40 h 138"/>
                    <a:gd name="T42" fmla="*/ 88 w 88"/>
                    <a:gd name="T43" fmla="*/ 47 h 138"/>
                    <a:gd name="T44" fmla="*/ 84 w 88"/>
                    <a:gd name="T45" fmla="*/ 65 h 138"/>
                    <a:gd name="T46" fmla="*/ 76 w 88"/>
                    <a:gd name="T47" fmla="*/ 86 h 138"/>
                    <a:gd name="T48" fmla="*/ 69 w 88"/>
                    <a:gd name="T49" fmla="*/ 100 h 138"/>
                    <a:gd name="T50" fmla="*/ 62 w 88"/>
                    <a:gd name="T51" fmla="*/ 110 h 138"/>
                    <a:gd name="T52" fmla="*/ 49 w 88"/>
                    <a:gd name="T53" fmla="*/ 125 h 138"/>
                    <a:gd name="T54" fmla="*/ 42 w 88"/>
                    <a:gd name="T55" fmla="*/ 131 h 138"/>
                    <a:gd name="T56" fmla="*/ 34 w 88"/>
                    <a:gd name="T57" fmla="*/ 136 h 138"/>
                    <a:gd name="T58" fmla="*/ 26 w 88"/>
                    <a:gd name="T59" fmla="*/ 138 h 138"/>
                    <a:gd name="T60" fmla="*/ 16 w 88"/>
                    <a:gd name="T61" fmla="*/ 137 h 138"/>
                    <a:gd name="T62" fmla="*/ 6 w 88"/>
                    <a:gd name="T63" fmla="*/ 132 h 138"/>
                    <a:gd name="T64" fmla="*/ 2 w 88"/>
                    <a:gd name="T65" fmla="*/ 126 h 138"/>
                    <a:gd name="T66" fmla="*/ 0 w 88"/>
                    <a:gd name="T67" fmla="*/ 119 h 138"/>
                    <a:gd name="T68" fmla="*/ 0 w 88"/>
                    <a:gd name="T69" fmla="*/ 108 h 138"/>
                    <a:gd name="T70" fmla="*/ 2 w 88"/>
                    <a:gd name="T71" fmla="*/ 98 h 138"/>
                    <a:gd name="T72" fmla="*/ 9 w 88"/>
                    <a:gd name="T73" fmla="*/ 78 h 138"/>
                    <a:gd name="T74" fmla="*/ 15 w 88"/>
                    <a:gd name="T75" fmla="*/ 67 h 138"/>
                    <a:gd name="T76" fmla="*/ 21 w 88"/>
                    <a:gd name="T77" fmla="*/ 59 h 138"/>
                    <a:gd name="T78" fmla="*/ 31 w 88"/>
                    <a:gd name="T79" fmla="*/ 42 h 138"/>
                    <a:gd name="T80" fmla="*/ 48 w 88"/>
                    <a:gd name="T81" fmla="*/ 11 h 138"/>
                    <a:gd name="T82" fmla="*/ 55 w 88"/>
                    <a:gd name="T83" fmla="*/ 2 h 138"/>
                    <a:gd name="T84" fmla="*/ 59 w 88"/>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38">
                      <a:moveTo>
                        <a:pt x="61" y="0"/>
                      </a:moveTo>
                      <a:lnTo>
                        <a:pt x="63" y="1"/>
                      </a:lnTo>
                      <a:lnTo>
                        <a:pt x="63" y="4"/>
                      </a:lnTo>
                      <a:lnTo>
                        <a:pt x="63" y="5"/>
                      </a:lnTo>
                      <a:lnTo>
                        <a:pt x="63" y="6"/>
                      </a:lnTo>
                      <a:lnTo>
                        <a:pt x="62" y="10"/>
                      </a:lnTo>
                      <a:lnTo>
                        <a:pt x="57" y="19"/>
                      </a:lnTo>
                      <a:lnTo>
                        <a:pt x="51" y="29"/>
                      </a:lnTo>
                      <a:lnTo>
                        <a:pt x="37" y="50"/>
                      </a:lnTo>
                      <a:lnTo>
                        <a:pt x="25" y="67"/>
                      </a:lnTo>
                      <a:lnTo>
                        <a:pt x="19" y="76"/>
                      </a:lnTo>
                      <a:lnTo>
                        <a:pt x="15" y="84"/>
                      </a:lnTo>
                      <a:lnTo>
                        <a:pt x="12" y="90"/>
                      </a:lnTo>
                      <a:lnTo>
                        <a:pt x="11" y="96"/>
                      </a:lnTo>
                      <a:lnTo>
                        <a:pt x="11" y="99"/>
                      </a:lnTo>
                      <a:lnTo>
                        <a:pt x="11" y="101"/>
                      </a:lnTo>
                      <a:lnTo>
                        <a:pt x="11" y="106"/>
                      </a:lnTo>
                      <a:lnTo>
                        <a:pt x="13" y="110"/>
                      </a:lnTo>
                      <a:lnTo>
                        <a:pt x="15" y="113"/>
                      </a:lnTo>
                      <a:lnTo>
                        <a:pt x="18" y="117"/>
                      </a:lnTo>
                      <a:lnTo>
                        <a:pt x="21" y="119"/>
                      </a:lnTo>
                      <a:lnTo>
                        <a:pt x="25" y="120"/>
                      </a:lnTo>
                      <a:lnTo>
                        <a:pt x="29" y="120"/>
                      </a:lnTo>
                      <a:lnTo>
                        <a:pt x="32" y="119"/>
                      </a:lnTo>
                      <a:lnTo>
                        <a:pt x="36" y="118"/>
                      </a:lnTo>
                      <a:lnTo>
                        <a:pt x="40" y="116"/>
                      </a:lnTo>
                      <a:lnTo>
                        <a:pt x="44" y="113"/>
                      </a:lnTo>
                      <a:lnTo>
                        <a:pt x="47" y="110"/>
                      </a:lnTo>
                      <a:lnTo>
                        <a:pt x="51" y="107"/>
                      </a:lnTo>
                      <a:lnTo>
                        <a:pt x="57" y="100"/>
                      </a:lnTo>
                      <a:lnTo>
                        <a:pt x="62" y="93"/>
                      </a:lnTo>
                      <a:lnTo>
                        <a:pt x="66" y="87"/>
                      </a:lnTo>
                      <a:lnTo>
                        <a:pt x="69" y="81"/>
                      </a:lnTo>
                      <a:lnTo>
                        <a:pt x="71" y="74"/>
                      </a:lnTo>
                      <a:lnTo>
                        <a:pt x="76" y="58"/>
                      </a:lnTo>
                      <a:lnTo>
                        <a:pt x="79" y="51"/>
                      </a:lnTo>
                      <a:lnTo>
                        <a:pt x="81" y="45"/>
                      </a:lnTo>
                      <a:lnTo>
                        <a:pt x="82" y="43"/>
                      </a:lnTo>
                      <a:lnTo>
                        <a:pt x="83" y="41"/>
                      </a:lnTo>
                      <a:lnTo>
                        <a:pt x="85" y="40"/>
                      </a:lnTo>
                      <a:lnTo>
                        <a:pt x="86" y="40"/>
                      </a:lnTo>
                      <a:lnTo>
                        <a:pt x="87" y="40"/>
                      </a:lnTo>
                      <a:lnTo>
                        <a:pt x="88" y="42"/>
                      </a:lnTo>
                      <a:lnTo>
                        <a:pt x="88" y="47"/>
                      </a:lnTo>
                      <a:lnTo>
                        <a:pt x="86" y="55"/>
                      </a:lnTo>
                      <a:lnTo>
                        <a:pt x="84" y="65"/>
                      </a:lnTo>
                      <a:lnTo>
                        <a:pt x="81" y="76"/>
                      </a:lnTo>
                      <a:lnTo>
                        <a:pt x="76" y="86"/>
                      </a:lnTo>
                      <a:lnTo>
                        <a:pt x="72" y="96"/>
                      </a:lnTo>
                      <a:lnTo>
                        <a:pt x="69" y="100"/>
                      </a:lnTo>
                      <a:lnTo>
                        <a:pt x="67" y="103"/>
                      </a:lnTo>
                      <a:lnTo>
                        <a:pt x="62" y="110"/>
                      </a:lnTo>
                      <a:lnTo>
                        <a:pt x="56" y="118"/>
                      </a:lnTo>
                      <a:lnTo>
                        <a:pt x="49" y="125"/>
                      </a:lnTo>
                      <a:lnTo>
                        <a:pt x="46" y="129"/>
                      </a:lnTo>
                      <a:lnTo>
                        <a:pt x="42" y="131"/>
                      </a:lnTo>
                      <a:lnTo>
                        <a:pt x="38" y="134"/>
                      </a:lnTo>
                      <a:lnTo>
                        <a:pt x="34" y="136"/>
                      </a:lnTo>
                      <a:lnTo>
                        <a:pt x="30" y="137"/>
                      </a:lnTo>
                      <a:lnTo>
                        <a:pt x="26" y="138"/>
                      </a:lnTo>
                      <a:lnTo>
                        <a:pt x="21" y="138"/>
                      </a:lnTo>
                      <a:lnTo>
                        <a:pt x="16" y="137"/>
                      </a:lnTo>
                      <a:lnTo>
                        <a:pt x="11" y="135"/>
                      </a:lnTo>
                      <a:lnTo>
                        <a:pt x="6" y="132"/>
                      </a:lnTo>
                      <a:lnTo>
                        <a:pt x="4" y="129"/>
                      </a:lnTo>
                      <a:lnTo>
                        <a:pt x="2" y="126"/>
                      </a:lnTo>
                      <a:lnTo>
                        <a:pt x="1" y="123"/>
                      </a:lnTo>
                      <a:lnTo>
                        <a:pt x="0" y="119"/>
                      </a:lnTo>
                      <a:lnTo>
                        <a:pt x="0" y="113"/>
                      </a:lnTo>
                      <a:lnTo>
                        <a:pt x="0" y="108"/>
                      </a:lnTo>
                      <a:lnTo>
                        <a:pt x="1" y="103"/>
                      </a:lnTo>
                      <a:lnTo>
                        <a:pt x="2" y="98"/>
                      </a:lnTo>
                      <a:lnTo>
                        <a:pt x="5" y="88"/>
                      </a:lnTo>
                      <a:lnTo>
                        <a:pt x="9" y="78"/>
                      </a:lnTo>
                      <a:lnTo>
                        <a:pt x="13" y="70"/>
                      </a:lnTo>
                      <a:lnTo>
                        <a:pt x="15" y="67"/>
                      </a:lnTo>
                      <a:lnTo>
                        <a:pt x="17" y="64"/>
                      </a:lnTo>
                      <a:lnTo>
                        <a:pt x="21" y="59"/>
                      </a:lnTo>
                      <a:lnTo>
                        <a:pt x="24" y="53"/>
                      </a:lnTo>
                      <a:lnTo>
                        <a:pt x="31" y="42"/>
                      </a:lnTo>
                      <a:lnTo>
                        <a:pt x="43" y="21"/>
                      </a:lnTo>
                      <a:lnTo>
                        <a:pt x="48" y="11"/>
                      </a:lnTo>
                      <a:lnTo>
                        <a:pt x="53" y="5"/>
                      </a:lnTo>
                      <a:lnTo>
                        <a:pt x="55" y="2"/>
                      </a:lnTo>
                      <a:lnTo>
                        <a:pt x="57" y="0"/>
                      </a:lnTo>
                      <a:lnTo>
                        <a:pt x="59"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49" name="Freeform 169"/>
                <p:cNvSpPr/>
                <p:nvPr/>
              </p:nvSpPr>
              <p:spPr bwMode="auto">
                <a:xfrm>
                  <a:off x="1625" y="1545"/>
                  <a:ext cx="88" cy="138"/>
                </a:xfrm>
                <a:custGeom>
                  <a:avLst/>
                  <a:gdLst>
                    <a:gd name="T0" fmla="*/ 63 w 88"/>
                    <a:gd name="T1" fmla="*/ 1 h 138"/>
                    <a:gd name="T2" fmla="*/ 63 w 88"/>
                    <a:gd name="T3" fmla="*/ 5 h 138"/>
                    <a:gd name="T4" fmla="*/ 62 w 88"/>
                    <a:gd name="T5" fmla="*/ 10 h 138"/>
                    <a:gd name="T6" fmla="*/ 51 w 88"/>
                    <a:gd name="T7" fmla="*/ 29 h 138"/>
                    <a:gd name="T8" fmla="*/ 25 w 88"/>
                    <a:gd name="T9" fmla="*/ 67 h 138"/>
                    <a:gd name="T10" fmla="*/ 15 w 88"/>
                    <a:gd name="T11" fmla="*/ 84 h 138"/>
                    <a:gd name="T12" fmla="*/ 11 w 88"/>
                    <a:gd name="T13" fmla="*/ 96 h 138"/>
                    <a:gd name="T14" fmla="*/ 11 w 88"/>
                    <a:gd name="T15" fmla="*/ 101 h 138"/>
                    <a:gd name="T16" fmla="*/ 13 w 88"/>
                    <a:gd name="T17" fmla="*/ 110 h 138"/>
                    <a:gd name="T18" fmla="*/ 18 w 88"/>
                    <a:gd name="T19" fmla="*/ 117 h 138"/>
                    <a:gd name="T20" fmla="*/ 25 w 88"/>
                    <a:gd name="T21" fmla="*/ 120 h 138"/>
                    <a:gd name="T22" fmla="*/ 32 w 88"/>
                    <a:gd name="T23" fmla="*/ 119 h 138"/>
                    <a:gd name="T24" fmla="*/ 40 w 88"/>
                    <a:gd name="T25" fmla="*/ 116 h 138"/>
                    <a:gd name="T26" fmla="*/ 47 w 88"/>
                    <a:gd name="T27" fmla="*/ 110 h 138"/>
                    <a:gd name="T28" fmla="*/ 57 w 88"/>
                    <a:gd name="T29" fmla="*/ 100 h 138"/>
                    <a:gd name="T30" fmla="*/ 66 w 88"/>
                    <a:gd name="T31" fmla="*/ 87 h 138"/>
                    <a:gd name="T32" fmla="*/ 71 w 88"/>
                    <a:gd name="T33" fmla="*/ 74 h 138"/>
                    <a:gd name="T34" fmla="*/ 79 w 88"/>
                    <a:gd name="T35" fmla="*/ 51 h 138"/>
                    <a:gd name="T36" fmla="*/ 82 w 88"/>
                    <a:gd name="T37" fmla="*/ 43 h 138"/>
                    <a:gd name="T38" fmla="*/ 85 w 88"/>
                    <a:gd name="T39" fmla="*/ 40 h 138"/>
                    <a:gd name="T40" fmla="*/ 87 w 88"/>
                    <a:gd name="T41" fmla="*/ 40 h 138"/>
                    <a:gd name="T42" fmla="*/ 88 w 88"/>
                    <a:gd name="T43" fmla="*/ 47 h 138"/>
                    <a:gd name="T44" fmla="*/ 84 w 88"/>
                    <a:gd name="T45" fmla="*/ 65 h 138"/>
                    <a:gd name="T46" fmla="*/ 76 w 88"/>
                    <a:gd name="T47" fmla="*/ 86 h 138"/>
                    <a:gd name="T48" fmla="*/ 69 w 88"/>
                    <a:gd name="T49" fmla="*/ 100 h 138"/>
                    <a:gd name="T50" fmla="*/ 62 w 88"/>
                    <a:gd name="T51" fmla="*/ 110 h 138"/>
                    <a:gd name="T52" fmla="*/ 49 w 88"/>
                    <a:gd name="T53" fmla="*/ 125 h 138"/>
                    <a:gd name="T54" fmla="*/ 42 w 88"/>
                    <a:gd name="T55" fmla="*/ 131 h 138"/>
                    <a:gd name="T56" fmla="*/ 34 w 88"/>
                    <a:gd name="T57" fmla="*/ 136 h 138"/>
                    <a:gd name="T58" fmla="*/ 26 w 88"/>
                    <a:gd name="T59" fmla="*/ 138 h 138"/>
                    <a:gd name="T60" fmla="*/ 16 w 88"/>
                    <a:gd name="T61" fmla="*/ 137 h 138"/>
                    <a:gd name="T62" fmla="*/ 6 w 88"/>
                    <a:gd name="T63" fmla="*/ 132 h 138"/>
                    <a:gd name="T64" fmla="*/ 2 w 88"/>
                    <a:gd name="T65" fmla="*/ 126 h 138"/>
                    <a:gd name="T66" fmla="*/ 0 w 88"/>
                    <a:gd name="T67" fmla="*/ 119 h 138"/>
                    <a:gd name="T68" fmla="*/ 0 w 88"/>
                    <a:gd name="T69" fmla="*/ 108 h 138"/>
                    <a:gd name="T70" fmla="*/ 2 w 88"/>
                    <a:gd name="T71" fmla="*/ 98 h 138"/>
                    <a:gd name="T72" fmla="*/ 9 w 88"/>
                    <a:gd name="T73" fmla="*/ 78 h 138"/>
                    <a:gd name="T74" fmla="*/ 15 w 88"/>
                    <a:gd name="T75" fmla="*/ 67 h 138"/>
                    <a:gd name="T76" fmla="*/ 21 w 88"/>
                    <a:gd name="T77" fmla="*/ 59 h 138"/>
                    <a:gd name="T78" fmla="*/ 31 w 88"/>
                    <a:gd name="T79" fmla="*/ 42 h 138"/>
                    <a:gd name="T80" fmla="*/ 48 w 88"/>
                    <a:gd name="T81" fmla="*/ 11 h 138"/>
                    <a:gd name="T82" fmla="*/ 55 w 88"/>
                    <a:gd name="T83" fmla="*/ 2 h 138"/>
                    <a:gd name="T84" fmla="*/ 59 w 88"/>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38">
                      <a:moveTo>
                        <a:pt x="61" y="0"/>
                      </a:moveTo>
                      <a:lnTo>
                        <a:pt x="63" y="1"/>
                      </a:lnTo>
                      <a:lnTo>
                        <a:pt x="63" y="4"/>
                      </a:lnTo>
                      <a:lnTo>
                        <a:pt x="63" y="5"/>
                      </a:lnTo>
                      <a:lnTo>
                        <a:pt x="63" y="6"/>
                      </a:lnTo>
                      <a:lnTo>
                        <a:pt x="62" y="10"/>
                      </a:lnTo>
                      <a:lnTo>
                        <a:pt x="57" y="19"/>
                      </a:lnTo>
                      <a:lnTo>
                        <a:pt x="51" y="29"/>
                      </a:lnTo>
                      <a:lnTo>
                        <a:pt x="37" y="50"/>
                      </a:lnTo>
                      <a:lnTo>
                        <a:pt x="25" y="67"/>
                      </a:lnTo>
                      <a:lnTo>
                        <a:pt x="19" y="76"/>
                      </a:lnTo>
                      <a:lnTo>
                        <a:pt x="15" y="84"/>
                      </a:lnTo>
                      <a:lnTo>
                        <a:pt x="12" y="90"/>
                      </a:lnTo>
                      <a:lnTo>
                        <a:pt x="11" y="96"/>
                      </a:lnTo>
                      <a:lnTo>
                        <a:pt x="11" y="99"/>
                      </a:lnTo>
                      <a:lnTo>
                        <a:pt x="11" y="101"/>
                      </a:lnTo>
                      <a:lnTo>
                        <a:pt x="11" y="106"/>
                      </a:lnTo>
                      <a:lnTo>
                        <a:pt x="13" y="110"/>
                      </a:lnTo>
                      <a:lnTo>
                        <a:pt x="15" y="113"/>
                      </a:lnTo>
                      <a:lnTo>
                        <a:pt x="18" y="117"/>
                      </a:lnTo>
                      <a:lnTo>
                        <a:pt x="21" y="119"/>
                      </a:lnTo>
                      <a:lnTo>
                        <a:pt x="25" y="120"/>
                      </a:lnTo>
                      <a:lnTo>
                        <a:pt x="29" y="120"/>
                      </a:lnTo>
                      <a:lnTo>
                        <a:pt x="32" y="119"/>
                      </a:lnTo>
                      <a:lnTo>
                        <a:pt x="36" y="118"/>
                      </a:lnTo>
                      <a:lnTo>
                        <a:pt x="40" y="116"/>
                      </a:lnTo>
                      <a:lnTo>
                        <a:pt x="44" y="113"/>
                      </a:lnTo>
                      <a:lnTo>
                        <a:pt x="47" y="110"/>
                      </a:lnTo>
                      <a:lnTo>
                        <a:pt x="51" y="107"/>
                      </a:lnTo>
                      <a:lnTo>
                        <a:pt x="57" y="100"/>
                      </a:lnTo>
                      <a:lnTo>
                        <a:pt x="62" y="93"/>
                      </a:lnTo>
                      <a:lnTo>
                        <a:pt x="66" y="87"/>
                      </a:lnTo>
                      <a:lnTo>
                        <a:pt x="69" y="81"/>
                      </a:lnTo>
                      <a:lnTo>
                        <a:pt x="71" y="74"/>
                      </a:lnTo>
                      <a:lnTo>
                        <a:pt x="76" y="58"/>
                      </a:lnTo>
                      <a:lnTo>
                        <a:pt x="79" y="51"/>
                      </a:lnTo>
                      <a:lnTo>
                        <a:pt x="81" y="45"/>
                      </a:lnTo>
                      <a:lnTo>
                        <a:pt x="82" y="43"/>
                      </a:lnTo>
                      <a:lnTo>
                        <a:pt x="83" y="41"/>
                      </a:lnTo>
                      <a:lnTo>
                        <a:pt x="85" y="40"/>
                      </a:lnTo>
                      <a:lnTo>
                        <a:pt x="86" y="40"/>
                      </a:lnTo>
                      <a:lnTo>
                        <a:pt x="87" y="40"/>
                      </a:lnTo>
                      <a:lnTo>
                        <a:pt x="88" y="42"/>
                      </a:lnTo>
                      <a:lnTo>
                        <a:pt x="88" y="47"/>
                      </a:lnTo>
                      <a:lnTo>
                        <a:pt x="86" y="55"/>
                      </a:lnTo>
                      <a:lnTo>
                        <a:pt x="84" y="65"/>
                      </a:lnTo>
                      <a:lnTo>
                        <a:pt x="81" y="76"/>
                      </a:lnTo>
                      <a:lnTo>
                        <a:pt x="76" y="86"/>
                      </a:lnTo>
                      <a:lnTo>
                        <a:pt x="72" y="96"/>
                      </a:lnTo>
                      <a:lnTo>
                        <a:pt x="69" y="100"/>
                      </a:lnTo>
                      <a:lnTo>
                        <a:pt x="67" y="103"/>
                      </a:lnTo>
                      <a:lnTo>
                        <a:pt x="62" y="110"/>
                      </a:lnTo>
                      <a:lnTo>
                        <a:pt x="56" y="118"/>
                      </a:lnTo>
                      <a:lnTo>
                        <a:pt x="49" y="125"/>
                      </a:lnTo>
                      <a:lnTo>
                        <a:pt x="46" y="129"/>
                      </a:lnTo>
                      <a:lnTo>
                        <a:pt x="42" y="131"/>
                      </a:lnTo>
                      <a:lnTo>
                        <a:pt x="38" y="134"/>
                      </a:lnTo>
                      <a:lnTo>
                        <a:pt x="34" y="136"/>
                      </a:lnTo>
                      <a:lnTo>
                        <a:pt x="30" y="137"/>
                      </a:lnTo>
                      <a:lnTo>
                        <a:pt x="26" y="138"/>
                      </a:lnTo>
                      <a:lnTo>
                        <a:pt x="21" y="138"/>
                      </a:lnTo>
                      <a:lnTo>
                        <a:pt x="16" y="137"/>
                      </a:lnTo>
                      <a:lnTo>
                        <a:pt x="11" y="135"/>
                      </a:lnTo>
                      <a:lnTo>
                        <a:pt x="6" y="132"/>
                      </a:lnTo>
                      <a:lnTo>
                        <a:pt x="4" y="129"/>
                      </a:lnTo>
                      <a:lnTo>
                        <a:pt x="2" y="126"/>
                      </a:lnTo>
                      <a:lnTo>
                        <a:pt x="1" y="123"/>
                      </a:lnTo>
                      <a:lnTo>
                        <a:pt x="0" y="119"/>
                      </a:lnTo>
                      <a:lnTo>
                        <a:pt x="0" y="113"/>
                      </a:lnTo>
                      <a:lnTo>
                        <a:pt x="0" y="108"/>
                      </a:lnTo>
                      <a:lnTo>
                        <a:pt x="1" y="103"/>
                      </a:lnTo>
                      <a:lnTo>
                        <a:pt x="2" y="98"/>
                      </a:lnTo>
                      <a:lnTo>
                        <a:pt x="5" y="88"/>
                      </a:lnTo>
                      <a:lnTo>
                        <a:pt x="9" y="78"/>
                      </a:lnTo>
                      <a:lnTo>
                        <a:pt x="13" y="70"/>
                      </a:lnTo>
                      <a:lnTo>
                        <a:pt x="15" y="67"/>
                      </a:lnTo>
                      <a:lnTo>
                        <a:pt x="17" y="64"/>
                      </a:lnTo>
                      <a:lnTo>
                        <a:pt x="21" y="59"/>
                      </a:lnTo>
                      <a:lnTo>
                        <a:pt x="24" y="53"/>
                      </a:lnTo>
                      <a:lnTo>
                        <a:pt x="31" y="42"/>
                      </a:lnTo>
                      <a:lnTo>
                        <a:pt x="43" y="21"/>
                      </a:lnTo>
                      <a:lnTo>
                        <a:pt x="48" y="11"/>
                      </a:lnTo>
                      <a:lnTo>
                        <a:pt x="53" y="5"/>
                      </a:lnTo>
                      <a:lnTo>
                        <a:pt x="55" y="2"/>
                      </a:lnTo>
                      <a:lnTo>
                        <a:pt x="57" y="0"/>
                      </a:lnTo>
                      <a:lnTo>
                        <a:pt x="59" y="0"/>
                      </a:lnTo>
                      <a:lnTo>
                        <a:pt x="61"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0" name="Freeform 170"/>
                <p:cNvSpPr/>
                <p:nvPr/>
              </p:nvSpPr>
              <p:spPr bwMode="auto">
                <a:xfrm>
                  <a:off x="1666" y="1607"/>
                  <a:ext cx="130" cy="145"/>
                </a:xfrm>
                <a:custGeom>
                  <a:avLst/>
                  <a:gdLst>
                    <a:gd name="T0" fmla="*/ 11 w 130"/>
                    <a:gd name="T1" fmla="*/ 77 h 145"/>
                    <a:gd name="T2" fmla="*/ 8 w 130"/>
                    <a:gd name="T3" fmla="*/ 96 h 145"/>
                    <a:gd name="T4" fmla="*/ 9 w 130"/>
                    <a:gd name="T5" fmla="*/ 104 h 145"/>
                    <a:gd name="T6" fmla="*/ 16 w 130"/>
                    <a:gd name="T7" fmla="*/ 114 h 145"/>
                    <a:gd name="T8" fmla="*/ 23 w 130"/>
                    <a:gd name="T9" fmla="*/ 117 h 145"/>
                    <a:gd name="T10" fmla="*/ 33 w 130"/>
                    <a:gd name="T11" fmla="*/ 115 h 145"/>
                    <a:gd name="T12" fmla="*/ 48 w 130"/>
                    <a:gd name="T13" fmla="*/ 102 h 145"/>
                    <a:gd name="T14" fmla="*/ 66 w 130"/>
                    <a:gd name="T15" fmla="*/ 68 h 145"/>
                    <a:gd name="T16" fmla="*/ 77 w 130"/>
                    <a:gd name="T17" fmla="*/ 34 h 145"/>
                    <a:gd name="T18" fmla="*/ 78 w 130"/>
                    <a:gd name="T19" fmla="*/ 6 h 145"/>
                    <a:gd name="T20" fmla="*/ 81 w 130"/>
                    <a:gd name="T21" fmla="*/ 0 h 145"/>
                    <a:gd name="T22" fmla="*/ 86 w 130"/>
                    <a:gd name="T23" fmla="*/ 5 h 145"/>
                    <a:gd name="T24" fmla="*/ 90 w 130"/>
                    <a:gd name="T25" fmla="*/ 27 h 145"/>
                    <a:gd name="T26" fmla="*/ 85 w 130"/>
                    <a:gd name="T27" fmla="*/ 58 h 145"/>
                    <a:gd name="T28" fmla="*/ 79 w 130"/>
                    <a:gd name="T29" fmla="*/ 76 h 145"/>
                    <a:gd name="T30" fmla="*/ 69 w 130"/>
                    <a:gd name="T31" fmla="*/ 96 h 145"/>
                    <a:gd name="T32" fmla="*/ 62 w 130"/>
                    <a:gd name="T33" fmla="*/ 109 h 145"/>
                    <a:gd name="T34" fmla="*/ 60 w 130"/>
                    <a:gd name="T35" fmla="*/ 119 h 145"/>
                    <a:gd name="T36" fmla="*/ 66 w 130"/>
                    <a:gd name="T37" fmla="*/ 125 h 145"/>
                    <a:gd name="T38" fmla="*/ 80 w 130"/>
                    <a:gd name="T39" fmla="*/ 127 h 145"/>
                    <a:gd name="T40" fmla="*/ 96 w 130"/>
                    <a:gd name="T41" fmla="*/ 121 h 145"/>
                    <a:gd name="T42" fmla="*/ 104 w 130"/>
                    <a:gd name="T43" fmla="*/ 112 h 145"/>
                    <a:gd name="T44" fmla="*/ 112 w 130"/>
                    <a:gd name="T45" fmla="*/ 96 h 145"/>
                    <a:gd name="T46" fmla="*/ 118 w 130"/>
                    <a:gd name="T47" fmla="*/ 57 h 145"/>
                    <a:gd name="T48" fmla="*/ 121 w 130"/>
                    <a:gd name="T49" fmla="*/ 25 h 145"/>
                    <a:gd name="T50" fmla="*/ 123 w 130"/>
                    <a:gd name="T51" fmla="*/ 19 h 145"/>
                    <a:gd name="T52" fmla="*/ 126 w 130"/>
                    <a:gd name="T53" fmla="*/ 23 h 145"/>
                    <a:gd name="T54" fmla="*/ 130 w 130"/>
                    <a:gd name="T55" fmla="*/ 64 h 145"/>
                    <a:gd name="T56" fmla="*/ 127 w 130"/>
                    <a:gd name="T57" fmla="*/ 92 h 145"/>
                    <a:gd name="T58" fmla="*/ 122 w 130"/>
                    <a:gd name="T59" fmla="*/ 106 h 145"/>
                    <a:gd name="T60" fmla="*/ 108 w 130"/>
                    <a:gd name="T61" fmla="*/ 129 h 145"/>
                    <a:gd name="T62" fmla="*/ 94 w 130"/>
                    <a:gd name="T63" fmla="*/ 141 h 145"/>
                    <a:gd name="T64" fmla="*/ 79 w 130"/>
                    <a:gd name="T65" fmla="*/ 145 h 145"/>
                    <a:gd name="T66" fmla="*/ 62 w 130"/>
                    <a:gd name="T67" fmla="*/ 142 h 145"/>
                    <a:gd name="T68" fmla="*/ 53 w 130"/>
                    <a:gd name="T69" fmla="*/ 136 h 145"/>
                    <a:gd name="T70" fmla="*/ 48 w 130"/>
                    <a:gd name="T71" fmla="*/ 134 h 145"/>
                    <a:gd name="T72" fmla="*/ 34 w 130"/>
                    <a:gd name="T73" fmla="*/ 139 h 145"/>
                    <a:gd name="T74" fmla="*/ 21 w 130"/>
                    <a:gd name="T75" fmla="*/ 136 h 145"/>
                    <a:gd name="T76" fmla="*/ 10 w 130"/>
                    <a:gd name="T77" fmla="*/ 128 h 145"/>
                    <a:gd name="T78" fmla="*/ 3 w 130"/>
                    <a:gd name="T79" fmla="*/ 118 h 145"/>
                    <a:gd name="T80" fmla="*/ 0 w 130"/>
                    <a:gd name="T81" fmla="*/ 99 h 145"/>
                    <a:gd name="T82" fmla="*/ 3 w 130"/>
                    <a:gd name="T83" fmla="*/ 86 h 145"/>
                    <a:gd name="T84" fmla="*/ 9 w 130"/>
                    <a:gd name="T85" fmla="*/ 76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 h="145">
                      <a:moveTo>
                        <a:pt x="9" y="76"/>
                      </a:moveTo>
                      <a:lnTo>
                        <a:pt x="10" y="76"/>
                      </a:lnTo>
                      <a:lnTo>
                        <a:pt x="11" y="77"/>
                      </a:lnTo>
                      <a:lnTo>
                        <a:pt x="11" y="81"/>
                      </a:lnTo>
                      <a:lnTo>
                        <a:pt x="9" y="90"/>
                      </a:lnTo>
                      <a:lnTo>
                        <a:pt x="8" y="96"/>
                      </a:lnTo>
                      <a:lnTo>
                        <a:pt x="8" y="99"/>
                      </a:lnTo>
                      <a:lnTo>
                        <a:pt x="8" y="102"/>
                      </a:lnTo>
                      <a:lnTo>
                        <a:pt x="9" y="104"/>
                      </a:lnTo>
                      <a:lnTo>
                        <a:pt x="10" y="107"/>
                      </a:lnTo>
                      <a:lnTo>
                        <a:pt x="14" y="112"/>
                      </a:lnTo>
                      <a:lnTo>
                        <a:pt x="16" y="114"/>
                      </a:lnTo>
                      <a:lnTo>
                        <a:pt x="18" y="115"/>
                      </a:lnTo>
                      <a:lnTo>
                        <a:pt x="20" y="116"/>
                      </a:lnTo>
                      <a:lnTo>
                        <a:pt x="23" y="117"/>
                      </a:lnTo>
                      <a:lnTo>
                        <a:pt x="25" y="117"/>
                      </a:lnTo>
                      <a:lnTo>
                        <a:pt x="28" y="117"/>
                      </a:lnTo>
                      <a:lnTo>
                        <a:pt x="33" y="115"/>
                      </a:lnTo>
                      <a:lnTo>
                        <a:pt x="38" y="112"/>
                      </a:lnTo>
                      <a:lnTo>
                        <a:pt x="43" y="108"/>
                      </a:lnTo>
                      <a:lnTo>
                        <a:pt x="48" y="102"/>
                      </a:lnTo>
                      <a:lnTo>
                        <a:pt x="52" y="95"/>
                      </a:lnTo>
                      <a:lnTo>
                        <a:pt x="62" y="78"/>
                      </a:lnTo>
                      <a:lnTo>
                        <a:pt x="66" y="68"/>
                      </a:lnTo>
                      <a:lnTo>
                        <a:pt x="70" y="57"/>
                      </a:lnTo>
                      <a:lnTo>
                        <a:pt x="74" y="45"/>
                      </a:lnTo>
                      <a:lnTo>
                        <a:pt x="77" y="34"/>
                      </a:lnTo>
                      <a:lnTo>
                        <a:pt x="78" y="24"/>
                      </a:lnTo>
                      <a:lnTo>
                        <a:pt x="78" y="14"/>
                      </a:lnTo>
                      <a:lnTo>
                        <a:pt x="78" y="6"/>
                      </a:lnTo>
                      <a:lnTo>
                        <a:pt x="79" y="1"/>
                      </a:lnTo>
                      <a:lnTo>
                        <a:pt x="80" y="0"/>
                      </a:lnTo>
                      <a:lnTo>
                        <a:pt x="81" y="0"/>
                      </a:lnTo>
                      <a:lnTo>
                        <a:pt x="82" y="0"/>
                      </a:lnTo>
                      <a:lnTo>
                        <a:pt x="83" y="1"/>
                      </a:lnTo>
                      <a:lnTo>
                        <a:pt x="86" y="5"/>
                      </a:lnTo>
                      <a:lnTo>
                        <a:pt x="88" y="10"/>
                      </a:lnTo>
                      <a:lnTo>
                        <a:pt x="89" y="18"/>
                      </a:lnTo>
                      <a:lnTo>
                        <a:pt x="90" y="27"/>
                      </a:lnTo>
                      <a:lnTo>
                        <a:pt x="89" y="37"/>
                      </a:lnTo>
                      <a:lnTo>
                        <a:pt x="88" y="47"/>
                      </a:lnTo>
                      <a:lnTo>
                        <a:pt x="85" y="58"/>
                      </a:lnTo>
                      <a:lnTo>
                        <a:pt x="84" y="62"/>
                      </a:lnTo>
                      <a:lnTo>
                        <a:pt x="83" y="67"/>
                      </a:lnTo>
                      <a:lnTo>
                        <a:pt x="79" y="76"/>
                      </a:lnTo>
                      <a:lnTo>
                        <a:pt x="76" y="84"/>
                      </a:lnTo>
                      <a:lnTo>
                        <a:pt x="72" y="91"/>
                      </a:lnTo>
                      <a:lnTo>
                        <a:pt x="69" y="96"/>
                      </a:lnTo>
                      <a:lnTo>
                        <a:pt x="66" y="101"/>
                      </a:lnTo>
                      <a:lnTo>
                        <a:pt x="63" y="105"/>
                      </a:lnTo>
                      <a:lnTo>
                        <a:pt x="62" y="109"/>
                      </a:lnTo>
                      <a:lnTo>
                        <a:pt x="60" y="113"/>
                      </a:lnTo>
                      <a:lnTo>
                        <a:pt x="60" y="116"/>
                      </a:lnTo>
                      <a:lnTo>
                        <a:pt x="60" y="119"/>
                      </a:lnTo>
                      <a:lnTo>
                        <a:pt x="61" y="121"/>
                      </a:lnTo>
                      <a:lnTo>
                        <a:pt x="63" y="123"/>
                      </a:lnTo>
                      <a:lnTo>
                        <a:pt x="66" y="125"/>
                      </a:lnTo>
                      <a:lnTo>
                        <a:pt x="70" y="126"/>
                      </a:lnTo>
                      <a:lnTo>
                        <a:pt x="74" y="127"/>
                      </a:lnTo>
                      <a:lnTo>
                        <a:pt x="80" y="127"/>
                      </a:lnTo>
                      <a:lnTo>
                        <a:pt x="85" y="126"/>
                      </a:lnTo>
                      <a:lnTo>
                        <a:pt x="91" y="124"/>
                      </a:lnTo>
                      <a:lnTo>
                        <a:pt x="96" y="121"/>
                      </a:lnTo>
                      <a:lnTo>
                        <a:pt x="98" y="119"/>
                      </a:lnTo>
                      <a:lnTo>
                        <a:pt x="100" y="117"/>
                      </a:lnTo>
                      <a:lnTo>
                        <a:pt x="104" y="112"/>
                      </a:lnTo>
                      <a:lnTo>
                        <a:pt x="107" y="107"/>
                      </a:lnTo>
                      <a:lnTo>
                        <a:pt x="110" y="102"/>
                      </a:lnTo>
                      <a:lnTo>
                        <a:pt x="112" y="96"/>
                      </a:lnTo>
                      <a:lnTo>
                        <a:pt x="115" y="84"/>
                      </a:lnTo>
                      <a:lnTo>
                        <a:pt x="117" y="71"/>
                      </a:lnTo>
                      <a:lnTo>
                        <a:pt x="118" y="57"/>
                      </a:lnTo>
                      <a:lnTo>
                        <a:pt x="119" y="39"/>
                      </a:lnTo>
                      <a:lnTo>
                        <a:pt x="120" y="31"/>
                      </a:lnTo>
                      <a:lnTo>
                        <a:pt x="121" y="25"/>
                      </a:lnTo>
                      <a:lnTo>
                        <a:pt x="122" y="21"/>
                      </a:lnTo>
                      <a:lnTo>
                        <a:pt x="122" y="19"/>
                      </a:lnTo>
                      <a:lnTo>
                        <a:pt x="123" y="19"/>
                      </a:lnTo>
                      <a:lnTo>
                        <a:pt x="124" y="19"/>
                      </a:lnTo>
                      <a:lnTo>
                        <a:pt x="125" y="20"/>
                      </a:lnTo>
                      <a:lnTo>
                        <a:pt x="126" y="23"/>
                      </a:lnTo>
                      <a:lnTo>
                        <a:pt x="128" y="33"/>
                      </a:lnTo>
                      <a:lnTo>
                        <a:pt x="130" y="47"/>
                      </a:lnTo>
                      <a:lnTo>
                        <a:pt x="130" y="64"/>
                      </a:lnTo>
                      <a:lnTo>
                        <a:pt x="130" y="72"/>
                      </a:lnTo>
                      <a:lnTo>
                        <a:pt x="129" y="79"/>
                      </a:lnTo>
                      <a:lnTo>
                        <a:pt x="127" y="92"/>
                      </a:lnTo>
                      <a:lnTo>
                        <a:pt x="126" y="97"/>
                      </a:lnTo>
                      <a:lnTo>
                        <a:pt x="124" y="101"/>
                      </a:lnTo>
                      <a:lnTo>
                        <a:pt x="122" y="106"/>
                      </a:lnTo>
                      <a:lnTo>
                        <a:pt x="121" y="109"/>
                      </a:lnTo>
                      <a:lnTo>
                        <a:pt x="115" y="118"/>
                      </a:lnTo>
                      <a:lnTo>
                        <a:pt x="108" y="129"/>
                      </a:lnTo>
                      <a:lnTo>
                        <a:pt x="104" y="134"/>
                      </a:lnTo>
                      <a:lnTo>
                        <a:pt x="99" y="138"/>
                      </a:lnTo>
                      <a:lnTo>
                        <a:pt x="94" y="141"/>
                      </a:lnTo>
                      <a:lnTo>
                        <a:pt x="89" y="144"/>
                      </a:lnTo>
                      <a:lnTo>
                        <a:pt x="84" y="145"/>
                      </a:lnTo>
                      <a:lnTo>
                        <a:pt x="79" y="145"/>
                      </a:lnTo>
                      <a:lnTo>
                        <a:pt x="73" y="145"/>
                      </a:lnTo>
                      <a:lnTo>
                        <a:pt x="67" y="144"/>
                      </a:lnTo>
                      <a:lnTo>
                        <a:pt x="62" y="142"/>
                      </a:lnTo>
                      <a:lnTo>
                        <a:pt x="57" y="140"/>
                      </a:lnTo>
                      <a:lnTo>
                        <a:pt x="55" y="138"/>
                      </a:lnTo>
                      <a:lnTo>
                        <a:pt x="53" y="136"/>
                      </a:lnTo>
                      <a:lnTo>
                        <a:pt x="52" y="134"/>
                      </a:lnTo>
                      <a:lnTo>
                        <a:pt x="51" y="132"/>
                      </a:lnTo>
                      <a:lnTo>
                        <a:pt x="48" y="134"/>
                      </a:lnTo>
                      <a:lnTo>
                        <a:pt x="44" y="136"/>
                      </a:lnTo>
                      <a:lnTo>
                        <a:pt x="40" y="138"/>
                      </a:lnTo>
                      <a:lnTo>
                        <a:pt x="34" y="139"/>
                      </a:lnTo>
                      <a:lnTo>
                        <a:pt x="31" y="139"/>
                      </a:lnTo>
                      <a:lnTo>
                        <a:pt x="28" y="138"/>
                      </a:lnTo>
                      <a:lnTo>
                        <a:pt x="21" y="136"/>
                      </a:lnTo>
                      <a:lnTo>
                        <a:pt x="17" y="134"/>
                      </a:lnTo>
                      <a:lnTo>
                        <a:pt x="14" y="131"/>
                      </a:lnTo>
                      <a:lnTo>
                        <a:pt x="10" y="128"/>
                      </a:lnTo>
                      <a:lnTo>
                        <a:pt x="7" y="125"/>
                      </a:lnTo>
                      <a:lnTo>
                        <a:pt x="5" y="122"/>
                      </a:lnTo>
                      <a:lnTo>
                        <a:pt x="3" y="118"/>
                      </a:lnTo>
                      <a:lnTo>
                        <a:pt x="1" y="112"/>
                      </a:lnTo>
                      <a:lnTo>
                        <a:pt x="0" y="105"/>
                      </a:lnTo>
                      <a:lnTo>
                        <a:pt x="0" y="99"/>
                      </a:lnTo>
                      <a:lnTo>
                        <a:pt x="1" y="93"/>
                      </a:lnTo>
                      <a:lnTo>
                        <a:pt x="2" y="89"/>
                      </a:lnTo>
                      <a:lnTo>
                        <a:pt x="3" y="86"/>
                      </a:lnTo>
                      <a:lnTo>
                        <a:pt x="5" y="82"/>
                      </a:lnTo>
                      <a:lnTo>
                        <a:pt x="7" y="79"/>
                      </a:lnTo>
                      <a:lnTo>
                        <a:pt x="9" y="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1" name="Freeform 171"/>
                <p:cNvSpPr/>
                <p:nvPr/>
              </p:nvSpPr>
              <p:spPr bwMode="auto">
                <a:xfrm>
                  <a:off x="1666" y="1607"/>
                  <a:ext cx="130" cy="145"/>
                </a:xfrm>
                <a:custGeom>
                  <a:avLst/>
                  <a:gdLst>
                    <a:gd name="T0" fmla="*/ 11 w 130"/>
                    <a:gd name="T1" fmla="*/ 77 h 145"/>
                    <a:gd name="T2" fmla="*/ 8 w 130"/>
                    <a:gd name="T3" fmla="*/ 96 h 145"/>
                    <a:gd name="T4" fmla="*/ 9 w 130"/>
                    <a:gd name="T5" fmla="*/ 104 h 145"/>
                    <a:gd name="T6" fmla="*/ 16 w 130"/>
                    <a:gd name="T7" fmla="*/ 114 h 145"/>
                    <a:gd name="T8" fmla="*/ 23 w 130"/>
                    <a:gd name="T9" fmla="*/ 117 h 145"/>
                    <a:gd name="T10" fmla="*/ 33 w 130"/>
                    <a:gd name="T11" fmla="*/ 115 h 145"/>
                    <a:gd name="T12" fmla="*/ 48 w 130"/>
                    <a:gd name="T13" fmla="*/ 102 h 145"/>
                    <a:gd name="T14" fmla="*/ 66 w 130"/>
                    <a:gd name="T15" fmla="*/ 68 h 145"/>
                    <a:gd name="T16" fmla="*/ 77 w 130"/>
                    <a:gd name="T17" fmla="*/ 34 h 145"/>
                    <a:gd name="T18" fmla="*/ 78 w 130"/>
                    <a:gd name="T19" fmla="*/ 6 h 145"/>
                    <a:gd name="T20" fmla="*/ 81 w 130"/>
                    <a:gd name="T21" fmla="*/ 0 h 145"/>
                    <a:gd name="T22" fmla="*/ 86 w 130"/>
                    <a:gd name="T23" fmla="*/ 5 h 145"/>
                    <a:gd name="T24" fmla="*/ 90 w 130"/>
                    <a:gd name="T25" fmla="*/ 27 h 145"/>
                    <a:gd name="T26" fmla="*/ 85 w 130"/>
                    <a:gd name="T27" fmla="*/ 58 h 145"/>
                    <a:gd name="T28" fmla="*/ 79 w 130"/>
                    <a:gd name="T29" fmla="*/ 76 h 145"/>
                    <a:gd name="T30" fmla="*/ 69 w 130"/>
                    <a:gd name="T31" fmla="*/ 96 h 145"/>
                    <a:gd name="T32" fmla="*/ 62 w 130"/>
                    <a:gd name="T33" fmla="*/ 109 h 145"/>
                    <a:gd name="T34" fmla="*/ 60 w 130"/>
                    <a:gd name="T35" fmla="*/ 119 h 145"/>
                    <a:gd name="T36" fmla="*/ 66 w 130"/>
                    <a:gd name="T37" fmla="*/ 125 h 145"/>
                    <a:gd name="T38" fmla="*/ 80 w 130"/>
                    <a:gd name="T39" fmla="*/ 127 h 145"/>
                    <a:gd name="T40" fmla="*/ 96 w 130"/>
                    <a:gd name="T41" fmla="*/ 121 h 145"/>
                    <a:gd name="T42" fmla="*/ 104 w 130"/>
                    <a:gd name="T43" fmla="*/ 112 h 145"/>
                    <a:gd name="T44" fmla="*/ 112 w 130"/>
                    <a:gd name="T45" fmla="*/ 96 h 145"/>
                    <a:gd name="T46" fmla="*/ 118 w 130"/>
                    <a:gd name="T47" fmla="*/ 57 h 145"/>
                    <a:gd name="T48" fmla="*/ 121 w 130"/>
                    <a:gd name="T49" fmla="*/ 25 h 145"/>
                    <a:gd name="T50" fmla="*/ 123 w 130"/>
                    <a:gd name="T51" fmla="*/ 19 h 145"/>
                    <a:gd name="T52" fmla="*/ 126 w 130"/>
                    <a:gd name="T53" fmla="*/ 23 h 145"/>
                    <a:gd name="T54" fmla="*/ 130 w 130"/>
                    <a:gd name="T55" fmla="*/ 64 h 145"/>
                    <a:gd name="T56" fmla="*/ 127 w 130"/>
                    <a:gd name="T57" fmla="*/ 92 h 145"/>
                    <a:gd name="T58" fmla="*/ 122 w 130"/>
                    <a:gd name="T59" fmla="*/ 106 h 145"/>
                    <a:gd name="T60" fmla="*/ 108 w 130"/>
                    <a:gd name="T61" fmla="*/ 129 h 145"/>
                    <a:gd name="T62" fmla="*/ 94 w 130"/>
                    <a:gd name="T63" fmla="*/ 141 h 145"/>
                    <a:gd name="T64" fmla="*/ 79 w 130"/>
                    <a:gd name="T65" fmla="*/ 145 h 145"/>
                    <a:gd name="T66" fmla="*/ 62 w 130"/>
                    <a:gd name="T67" fmla="*/ 142 h 145"/>
                    <a:gd name="T68" fmla="*/ 53 w 130"/>
                    <a:gd name="T69" fmla="*/ 136 h 145"/>
                    <a:gd name="T70" fmla="*/ 48 w 130"/>
                    <a:gd name="T71" fmla="*/ 134 h 145"/>
                    <a:gd name="T72" fmla="*/ 34 w 130"/>
                    <a:gd name="T73" fmla="*/ 139 h 145"/>
                    <a:gd name="T74" fmla="*/ 21 w 130"/>
                    <a:gd name="T75" fmla="*/ 136 h 145"/>
                    <a:gd name="T76" fmla="*/ 10 w 130"/>
                    <a:gd name="T77" fmla="*/ 128 h 145"/>
                    <a:gd name="T78" fmla="*/ 3 w 130"/>
                    <a:gd name="T79" fmla="*/ 118 h 145"/>
                    <a:gd name="T80" fmla="*/ 0 w 130"/>
                    <a:gd name="T81" fmla="*/ 99 h 145"/>
                    <a:gd name="T82" fmla="*/ 3 w 130"/>
                    <a:gd name="T83" fmla="*/ 86 h 145"/>
                    <a:gd name="T84" fmla="*/ 9 w 130"/>
                    <a:gd name="T85" fmla="*/ 76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 h="145">
                      <a:moveTo>
                        <a:pt x="9" y="76"/>
                      </a:moveTo>
                      <a:lnTo>
                        <a:pt x="10" y="76"/>
                      </a:lnTo>
                      <a:lnTo>
                        <a:pt x="11" y="77"/>
                      </a:lnTo>
                      <a:lnTo>
                        <a:pt x="11" y="81"/>
                      </a:lnTo>
                      <a:lnTo>
                        <a:pt x="9" y="90"/>
                      </a:lnTo>
                      <a:lnTo>
                        <a:pt x="8" y="96"/>
                      </a:lnTo>
                      <a:lnTo>
                        <a:pt x="8" y="99"/>
                      </a:lnTo>
                      <a:lnTo>
                        <a:pt x="8" y="102"/>
                      </a:lnTo>
                      <a:lnTo>
                        <a:pt x="9" y="104"/>
                      </a:lnTo>
                      <a:lnTo>
                        <a:pt x="10" y="107"/>
                      </a:lnTo>
                      <a:lnTo>
                        <a:pt x="14" y="112"/>
                      </a:lnTo>
                      <a:lnTo>
                        <a:pt x="16" y="114"/>
                      </a:lnTo>
                      <a:lnTo>
                        <a:pt x="18" y="115"/>
                      </a:lnTo>
                      <a:lnTo>
                        <a:pt x="20" y="116"/>
                      </a:lnTo>
                      <a:lnTo>
                        <a:pt x="23" y="117"/>
                      </a:lnTo>
                      <a:lnTo>
                        <a:pt x="25" y="117"/>
                      </a:lnTo>
                      <a:lnTo>
                        <a:pt x="28" y="117"/>
                      </a:lnTo>
                      <a:lnTo>
                        <a:pt x="33" y="115"/>
                      </a:lnTo>
                      <a:lnTo>
                        <a:pt x="38" y="112"/>
                      </a:lnTo>
                      <a:lnTo>
                        <a:pt x="43" y="108"/>
                      </a:lnTo>
                      <a:lnTo>
                        <a:pt x="48" y="102"/>
                      </a:lnTo>
                      <a:lnTo>
                        <a:pt x="52" y="95"/>
                      </a:lnTo>
                      <a:lnTo>
                        <a:pt x="62" y="78"/>
                      </a:lnTo>
                      <a:lnTo>
                        <a:pt x="66" y="68"/>
                      </a:lnTo>
                      <a:lnTo>
                        <a:pt x="70" y="57"/>
                      </a:lnTo>
                      <a:lnTo>
                        <a:pt x="74" y="45"/>
                      </a:lnTo>
                      <a:lnTo>
                        <a:pt x="77" y="34"/>
                      </a:lnTo>
                      <a:lnTo>
                        <a:pt x="78" y="24"/>
                      </a:lnTo>
                      <a:lnTo>
                        <a:pt x="78" y="14"/>
                      </a:lnTo>
                      <a:lnTo>
                        <a:pt x="78" y="6"/>
                      </a:lnTo>
                      <a:lnTo>
                        <a:pt x="79" y="1"/>
                      </a:lnTo>
                      <a:lnTo>
                        <a:pt x="80" y="0"/>
                      </a:lnTo>
                      <a:lnTo>
                        <a:pt x="81" y="0"/>
                      </a:lnTo>
                      <a:lnTo>
                        <a:pt x="82" y="0"/>
                      </a:lnTo>
                      <a:lnTo>
                        <a:pt x="83" y="1"/>
                      </a:lnTo>
                      <a:lnTo>
                        <a:pt x="86" y="5"/>
                      </a:lnTo>
                      <a:lnTo>
                        <a:pt x="88" y="10"/>
                      </a:lnTo>
                      <a:lnTo>
                        <a:pt x="89" y="18"/>
                      </a:lnTo>
                      <a:lnTo>
                        <a:pt x="90" y="27"/>
                      </a:lnTo>
                      <a:lnTo>
                        <a:pt x="89" y="37"/>
                      </a:lnTo>
                      <a:lnTo>
                        <a:pt x="88" y="47"/>
                      </a:lnTo>
                      <a:lnTo>
                        <a:pt x="85" y="58"/>
                      </a:lnTo>
                      <a:lnTo>
                        <a:pt x="84" y="62"/>
                      </a:lnTo>
                      <a:lnTo>
                        <a:pt x="83" y="67"/>
                      </a:lnTo>
                      <a:lnTo>
                        <a:pt x="79" y="76"/>
                      </a:lnTo>
                      <a:lnTo>
                        <a:pt x="76" y="84"/>
                      </a:lnTo>
                      <a:lnTo>
                        <a:pt x="72" y="91"/>
                      </a:lnTo>
                      <a:lnTo>
                        <a:pt x="69" y="96"/>
                      </a:lnTo>
                      <a:lnTo>
                        <a:pt x="66" y="101"/>
                      </a:lnTo>
                      <a:lnTo>
                        <a:pt x="63" y="105"/>
                      </a:lnTo>
                      <a:lnTo>
                        <a:pt x="62" y="109"/>
                      </a:lnTo>
                      <a:lnTo>
                        <a:pt x="60" y="113"/>
                      </a:lnTo>
                      <a:lnTo>
                        <a:pt x="60" y="116"/>
                      </a:lnTo>
                      <a:lnTo>
                        <a:pt x="60" y="119"/>
                      </a:lnTo>
                      <a:lnTo>
                        <a:pt x="61" y="121"/>
                      </a:lnTo>
                      <a:lnTo>
                        <a:pt x="63" y="123"/>
                      </a:lnTo>
                      <a:lnTo>
                        <a:pt x="66" y="125"/>
                      </a:lnTo>
                      <a:lnTo>
                        <a:pt x="70" y="126"/>
                      </a:lnTo>
                      <a:lnTo>
                        <a:pt x="74" y="127"/>
                      </a:lnTo>
                      <a:lnTo>
                        <a:pt x="80" y="127"/>
                      </a:lnTo>
                      <a:lnTo>
                        <a:pt x="85" y="126"/>
                      </a:lnTo>
                      <a:lnTo>
                        <a:pt x="91" y="124"/>
                      </a:lnTo>
                      <a:lnTo>
                        <a:pt x="96" y="121"/>
                      </a:lnTo>
                      <a:lnTo>
                        <a:pt x="98" y="119"/>
                      </a:lnTo>
                      <a:lnTo>
                        <a:pt x="100" y="117"/>
                      </a:lnTo>
                      <a:lnTo>
                        <a:pt x="104" y="112"/>
                      </a:lnTo>
                      <a:lnTo>
                        <a:pt x="107" y="107"/>
                      </a:lnTo>
                      <a:lnTo>
                        <a:pt x="110" y="102"/>
                      </a:lnTo>
                      <a:lnTo>
                        <a:pt x="112" y="96"/>
                      </a:lnTo>
                      <a:lnTo>
                        <a:pt x="115" y="84"/>
                      </a:lnTo>
                      <a:lnTo>
                        <a:pt x="117" y="71"/>
                      </a:lnTo>
                      <a:lnTo>
                        <a:pt x="118" y="57"/>
                      </a:lnTo>
                      <a:lnTo>
                        <a:pt x="119" y="39"/>
                      </a:lnTo>
                      <a:lnTo>
                        <a:pt x="120" y="31"/>
                      </a:lnTo>
                      <a:lnTo>
                        <a:pt x="121" y="25"/>
                      </a:lnTo>
                      <a:lnTo>
                        <a:pt x="122" y="21"/>
                      </a:lnTo>
                      <a:lnTo>
                        <a:pt x="122" y="19"/>
                      </a:lnTo>
                      <a:lnTo>
                        <a:pt x="123" y="19"/>
                      </a:lnTo>
                      <a:lnTo>
                        <a:pt x="124" y="19"/>
                      </a:lnTo>
                      <a:lnTo>
                        <a:pt x="125" y="20"/>
                      </a:lnTo>
                      <a:lnTo>
                        <a:pt x="126" y="23"/>
                      </a:lnTo>
                      <a:lnTo>
                        <a:pt x="128" y="33"/>
                      </a:lnTo>
                      <a:lnTo>
                        <a:pt x="130" y="47"/>
                      </a:lnTo>
                      <a:lnTo>
                        <a:pt x="130" y="64"/>
                      </a:lnTo>
                      <a:lnTo>
                        <a:pt x="130" y="72"/>
                      </a:lnTo>
                      <a:lnTo>
                        <a:pt x="129" y="79"/>
                      </a:lnTo>
                      <a:lnTo>
                        <a:pt x="127" y="92"/>
                      </a:lnTo>
                      <a:lnTo>
                        <a:pt x="126" y="97"/>
                      </a:lnTo>
                      <a:lnTo>
                        <a:pt x="124" y="101"/>
                      </a:lnTo>
                      <a:lnTo>
                        <a:pt x="122" y="106"/>
                      </a:lnTo>
                      <a:lnTo>
                        <a:pt x="121" y="109"/>
                      </a:lnTo>
                      <a:lnTo>
                        <a:pt x="115" y="118"/>
                      </a:lnTo>
                      <a:lnTo>
                        <a:pt x="108" y="129"/>
                      </a:lnTo>
                      <a:lnTo>
                        <a:pt x="104" y="134"/>
                      </a:lnTo>
                      <a:lnTo>
                        <a:pt x="99" y="138"/>
                      </a:lnTo>
                      <a:lnTo>
                        <a:pt x="94" y="141"/>
                      </a:lnTo>
                      <a:lnTo>
                        <a:pt x="89" y="144"/>
                      </a:lnTo>
                      <a:lnTo>
                        <a:pt x="84" y="145"/>
                      </a:lnTo>
                      <a:lnTo>
                        <a:pt x="79" y="145"/>
                      </a:lnTo>
                      <a:lnTo>
                        <a:pt x="73" y="145"/>
                      </a:lnTo>
                      <a:lnTo>
                        <a:pt x="67" y="144"/>
                      </a:lnTo>
                      <a:lnTo>
                        <a:pt x="62" y="142"/>
                      </a:lnTo>
                      <a:lnTo>
                        <a:pt x="57" y="140"/>
                      </a:lnTo>
                      <a:lnTo>
                        <a:pt x="55" y="138"/>
                      </a:lnTo>
                      <a:lnTo>
                        <a:pt x="53" y="136"/>
                      </a:lnTo>
                      <a:lnTo>
                        <a:pt x="52" y="134"/>
                      </a:lnTo>
                      <a:lnTo>
                        <a:pt x="51" y="132"/>
                      </a:lnTo>
                      <a:lnTo>
                        <a:pt x="48" y="134"/>
                      </a:lnTo>
                      <a:lnTo>
                        <a:pt x="44" y="136"/>
                      </a:lnTo>
                      <a:lnTo>
                        <a:pt x="40" y="138"/>
                      </a:lnTo>
                      <a:lnTo>
                        <a:pt x="34" y="139"/>
                      </a:lnTo>
                      <a:lnTo>
                        <a:pt x="31" y="139"/>
                      </a:lnTo>
                      <a:lnTo>
                        <a:pt x="28" y="138"/>
                      </a:lnTo>
                      <a:lnTo>
                        <a:pt x="21" y="136"/>
                      </a:lnTo>
                      <a:lnTo>
                        <a:pt x="17" y="134"/>
                      </a:lnTo>
                      <a:lnTo>
                        <a:pt x="14" y="131"/>
                      </a:lnTo>
                      <a:lnTo>
                        <a:pt x="10" y="128"/>
                      </a:lnTo>
                      <a:lnTo>
                        <a:pt x="7" y="125"/>
                      </a:lnTo>
                      <a:lnTo>
                        <a:pt x="5" y="122"/>
                      </a:lnTo>
                      <a:lnTo>
                        <a:pt x="3" y="118"/>
                      </a:lnTo>
                      <a:lnTo>
                        <a:pt x="1" y="112"/>
                      </a:lnTo>
                      <a:lnTo>
                        <a:pt x="0" y="105"/>
                      </a:lnTo>
                      <a:lnTo>
                        <a:pt x="0" y="99"/>
                      </a:lnTo>
                      <a:lnTo>
                        <a:pt x="1" y="93"/>
                      </a:lnTo>
                      <a:lnTo>
                        <a:pt x="2" y="89"/>
                      </a:lnTo>
                      <a:lnTo>
                        <a:pt x="3" y="86"/>
                      </a:lnTo>
                      <a:lnTo>
                        <a:pt x="5" y="82"/>
                      </a:lnTo>
                      <a:lnTo>
                        <a:pt x="7" y="79"/>
                      </a:lnTo>
                      <a:lnTo>
                        <a:pt x="9" y="76"/>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2" name="Freeform 172"/>
                <p:cNvSpPr/>
                <p:nvPr/>
              </p:nvSpPr>
              <p:spPr bwMode="auto">
                <a:xfrm>
                  <a:off x="1636" y="1501"/>
                  <a:ext cx="200" cy="238"/>
                </a:xfrm>
                <a:custGeom>
                  <a:avLst/>
                  <a:gdLst>
                    <a:gd name="T0" fmla="*/ 6 w 200"/>
                    <a:gd name="T1" fmla="*/ 39 h 238"/>
                    <a:gd name="T2" fmla="*/ 20 w 200"/>
                    <a:gd name="T3" fmla="*/ 32 h 238"/>
                    <a:gd name="T4" fmla="*/ 38 w 200"/>
                    <a:gd name="T5" fmla="*/ 16 h 238"/>
                    <a:gd name="T6" fmla="*/ 48 w 200"/>
                    <a:gd name="T7" fmla="*/ 12 h 238"/>
                    <a:gd name="T8" fmla="*/ 62 w 200"/>
                    <a:gd name="T9" fmla="*/ 12 h 238"/>
                    <a:gd name="T10" fmla="*/ 73 w 200"/>
                    <a:gd name="T11" fmla="*/ 17 h 238"/>
                    <a:gd name="T12" fmla="*/ 83 w 200"/>
                    <a:gd name="T13" fmla="*/ 24 h 238"/>
                    <a:gd name="T14" fmla="*/ 95 w 200"/>
                    <a:gd name="T15" fmla="*/ 38 h 238"/>
                    <a:gd name="T16" fmla="*/ 111 w 200"/>
                    <a:gd name="T17" fmla="*/ 63 h 238"/>
                    <a:gd name="T18" fmla="*/ 122 w 200"/>
                    <a:gd name="T19" fmla="*/ 71 h 238"/>
                    <a:gd name="T20" fmla="*/ 140 w 200"/>
                    <a:gd name="T21" fmla="*/ 77 h 238"/>
                    <a:gd name="T22" fmla="*/ 146 w 200"/>
                    <a:gd name="T23" fmla="*/ 82 h 238"/>
                    <a:gd name="T24" fmla="*/ 153 w 200"/>
                    <a:gd name="T25" fmla="*/ 94 h 238"/>
                    <a:gd name="T26" fmla="*/ 165 w 200"/>
                    <a:gd name="T27" fmla="*/ 113 h 238"/>
                    <a:gd name="T28" fmla="*/ 181 w 200"/>
                    <a:gd name="T29" fmla="*/ 152 h 238"/>
                    <a:gd name="T30" fmla="*/ 190 w 200"/>
                    <a:gd name="T31" fmla="*/ 198 h 238"/>
                    <a:gd name="T32" fmla="*/ 189 w 200"/>
                    <a:gd name="T33" fmla="*/ 220 h 238"/>
                    <a:gd name="T34" fmla="*/ 185 w 200"/>
                    <a:gd name="T35" fmla="*/ 228 h 238"/>
                    <a:gd name="T36" fmla="*/ 177 w 200"/>
                    <a:gd name="T37" fmla="*/ 227 h 238"/>
                    <a:gd name="T38" fmla="*/ 168 w 200"/>
                    <a:gd name="T39" fmla="*/ 221 h 238"/>
                    <a:gd name="T40" fmla="*/ 162 w 200"/>
                    <a:gd name="T41" fmla="*/ 209 h 238"/>
                    <a:gd name="T42" fmla="*/ 159 w 200"/>
                    <a:gd name="T43" fmla="*/ 197 h 238"/>
                    <a:gd name="T44" fmla="*/ 156 w 200"/>
                    <a:gd name="T45" fmla="*/ 196 h 238"/>
                    <a:gd name="T46" fmla="*/ 154 w 200"/>
                    <a:gd name="T47" fmla="*/ 202 h 238"/>
                    <a:gd name="T48" fmla="*/ 155 w 200"/>
                    <a:gd name="T49" fmla="*/ 218 h 238"/>
                    <a:gd name="T50" fmla="*/ 161 w 200"/>
                    <a:gd name="T51" fmla="*/ 230 h 238"/>
                    <a:gd name="T52" fmla="*/ 168 w 200"/>
                    <a:gd name="T53" fmla="*/ 237 h 238"/>
                    <a:gd name="T54" fmla="*/ 178 w 200"/>
                    <a:gd name="T55" fmla="*/ 237 h 238"/>
                    <a:gd name="T56" fmla="*/ 189 w 200"/>
                    <a:gd name="T57" fmla="*/ 231 h 238"/>
                    <a:gd name="T58" fmla="*/ 195 w 200"/>
                    <a:gd name="T59" fmla="*/ 224 h 238"/>
                    <a:gd name="T60" fmla="*/ 199 w 200"/>
                    <a:gd name="T61" fmla="*/ 211 h 238"/>
                    <a:gd name="T62" fmla="*/ 199 w 200"/>
                    <a:gd name="T63" fmla="*/ 198 h 238"/>
                    <a:gd name="T64" fmla="*/ 187 w 200"/>
                    <a:gd name="T65" fmla="*/ 149 h 238"/>
                    <a:gd name="T66" fmla="*/ 173 w 200"/>
                    <a:gd name="T67" fmla="*/ 108 h 238"/>
                    <a:gd name="T68" fmla="*/ 162 w 200"/>
                    <a:gd name="T69" fmla="*/ 88 h 238"/>
                    <a:gd name="T70" fmla="*/ 152 w 200"/>
                    <a:gd name="T71" fmla="*/ 79 h 238"/>
                    <a:gd name="T72" fmla="*/ 124 w 200"/>
                    <a:gd name="T73" fmla="*/ 61 h 238"/>
                    <a:gd name="T74" fmla="*/ 110 w 200"/>
                    <a:gd name="T75" fmla="*/ 49 h 238"/>
                    <a:gd name="T76" fmla="*/ 84 w 200"/>
                    <a:gd name="T77" fmla="*/ 18 h 238"/>
                    <a:gd name="T78" fmla="*/ 70 w 200"/>
                    <a:gd name="T79" fmla="*/ 6 h 238"/>
                    <a:gd name="T80" fmla="*/ 53 w 200"/>
                    <a:gd name="T81" fmla="*/ 1 h 238"/>
                    <a:gd name="T82" fmla="*/ 37 w 200"/>
                    <a:gd name="T83" fmla="*/ 1 h 238"/>
                    <a:gd name="T84" fmla="*/ 14 w 200"/>
                    <a:gd name="T85" fmla="*/ 16 h 238"/>
                    <a:gd name="T86" fmla="*/ 2 w 200"/>
                    <a:gd name="T87" fmla="*/ 29 h 238"/>
                    <a:gd name="T88" fmla="*/ 0 w 200"/>
                    <a:gd name="T89" fmla="*/ 3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38">
                      <a:moveTo>
                        <a:pt x="1" y="38"/>
                      </a:moveTo>
                      <a:lnTo>
                        <a:pt x="3" y="39"/>
                      </a:lnTo>
                      <a:lnTo>
                        <a:pt x="6" y="39"/>
                      </a:lnTo>
                      <a:lnTo>
                        <a:pt x="10" y="37"/>
                      </a:lnTo>
                      <a:lnTo>
                        <a:pt x="15" y="35"/>
                      </a:lnTo>
                      <a:lnTo>
                        <a:pt x="20" y="32"/>
                      </a:lnTo>
                      <a:lnTo>
                        <a:pt x="25" y="28"/>
                      </a:lnTo>
                      <a:lnTo>
                        <a:pt x="36" y="19"/>
                      </a:lnTo>
                      <a:lnTo>
                        <a:pt x="38" y="16"/>
                      </a:lnTo>
                      <a:lnTo>
                        <a:pt x="41" y="14"/>
                      </a:lnTo>
                      <a:lnTo>
                        <a:pt x="44" y="13"/>
                      </a:lnTo>
                      <a:lnTo>
                        <a:pt x="48" y="12"/>
                      </a:lnTo>
                      <a:lnTo>
                        <a:pt x="55" y="11"/>
                      </a:lnTo>
                      <a:lnTo>
                        <a:pt x="58" y="12"/>
                      </a:lnTo>
                      <a:lnTo>
                        <a:pt x="62" y="12"/>
                      </a:lnTo>
                      <a:lnTo>
                        <a:pt x="66" y="13"/>
                      </a:lnTo>
                      <a:lnTo>
                        <a:pt x="69" y="15"/>
                      </a:lnTo>
                      <a:lnTo>
                        <a:pt x="73" y="17"/>
                      </a:lnTo>
                      <a:lnTo>
                        <a:pt x="76" y="19"/>
                      </a:lnTo>
                      <a:lnTo>
                        <a:pt x="80" y="21"/>
                      </a:lnTo>
                      <a:lnTo>
                        <a:pt x="83" y="24"/>
                      </a:lnTo>
                      <a:lnTo>
                        <a:pt x="86" y="27"/>
                      </a:lnTo>
                      <a:lnTo>
                        <a:pt x="89" y="31"/>
                      </a:lnTo>
                      <a:lnTo>
                        <a:pt x="95" y="38"/>
                      </a:lnTo>
                      <a:lnTo>
                        <a:pt x="100" y="45"/>
                      </a:lnTo>
                      <a:lnTo>
                        <a:pt x="108" y="58"/>
                      </a:lnTo>
                      <a:lnTo>
                        <a:pt x="111" y="63"/>
                      </a:lnTo>
                      <a:lnTo>
                        <a:pt x="115" y="67"/>
                      </a:lnTo>
                      <a:lnTo>
                        <a:pt x="118" y="70"/>
                      </a:lnTo>
                      <a:lnTo>
                        <a:pt x="122" y="71"/>
                      </a:lnTo>
                      <a:lnTo>
                        <a:pt x="129" y="72"/>
                      </a:lnTo>
                      <a:lnTo>
                        <a:pt x="137" y="75"/>
                      </a:lnTo>
                      <a:lnTo>
                        <a:pt x="140" y="77"/>
                      </a:lnTo>
                      <a:lnTo>
                        <a:pt x="142" y="78"/>
                      </a:lnTo>
                      <a:lnTo>
                        <a:pt x="143" y="79"/>
                      </a:lnTo>
                      <a:lnTo>
                        <a:pt x="146" y="82"/>
                      </a:lnTo>
                      <a:lnTo>
                        <a:pt x="148" y="86"/>
                      </a:lnTo>
                      <a:lnTo>
                        <a:pt x="150" y="90"/>
                      </a:lnTo>
                      <a:lnTo>
                        <a:pt x="153" y="94"/>
                      </a:lnTo>
                      <a:lnTo>
                        <a:pt x="157" y="99"/>
                      </a:lnTo>
                      <a:lnTo>
                        <a:pt x="161" y="105"/>
                      </a:lnTo>
                      <a:lnTo>
                        <a:pt x="165" y="113"/>
                      </a:lnTo>
                      <a:lnTo>
                        <a:pt x="170" y="123"/>
                      </a:lnTo>
                      <a:lnTo>
                        <a:pt x="176" y="136"/>
                      </a:lnTo>
                      <a:lnTo>
                        <a:pt x="181" y="152"/>
                      </a:lnTo>
                      <a:lnTo>
                        <a:pt x="186" y="170"/>
                      </a:lnTo>
                      <a:lnTo>
                        <a:pt x="189" y="185"/>
                      </a:lnTo>
                      <a:lnTo>
                        <a:pt x="190" y="198"/>
                      </a:lnTo>
                      <a:lnTo>
                        <a:pt x="191" y="209"/>
                      </a:lnTo>
                      <a:lnTo>
                        <a:pt x="190" y="217"/>
                      </a:lnTo>
                      <a:lnTo>
                        <a:pt x="189" y="220"/>
                      </a:lnTo>
                      <a:lnTo>
                        <a:pt x="189" y="223"/>
                      </a:lnTo>
                      <a:lnTo>
                        <a:pt x="186" y="226"/>
                      </a:lnTo>
                      <a:lnTo>
                        <a:pt x="185" y="228"/>
                      </a:lnTo>
                      <a:lnTo>
                        <a:pt x="184" y="228"/>
                      </a:lnTo>
                      <a:lnTo>
                        <a:pt x="180" y="228"/>
                      </a:lnTo>
                      <a:lnTo>
                        <a:pt x="177" y="227"/>
                      </a:lnTo>
                      <a:lnTo>
                        <a:pt x="173" y="225"/>
                      </a:lnTo>
                      <a:lnTo>
                        <a:pt x="170" y="223"/>
                      </a:lnTo>
                      <a:lnTo>
                        <a:pt x="168" y="221"/>
                      </a:lnTo>
                      <a:lnTo>
                        <a:pt x="167" y="219"/>
                      </a:lnTo>
                      <a:lnTo>
                        <a:pt x="164" y="214"/>
                      </a:lnTo>
                      <a:lnTo>
                        <a:pt x="162" y="209"/>
                      </a:lnTo>
                      <a:lnTo>
                        <a:pt x="160" y="202"/>
                      </a:lnTo>
                      <a:lnTo>
                        <a:pt x="160" y="199"/>
                      </a:lnTo>
                      <a:lnTo>
                        <a:pt x="159" y="197"/>
                      </a:lnTo>
                      <a:lnTo>
                        <a:pt x="158" y="195"/>
                      </a:lnTo>
                      <a:lnTo>
                        <a:pt x="157" y="195"/>
                      </a:lnTo>
                      <a:lnTo>
                        <a:pt x="156" y="196"/>
                      </a:lnTo>
                      <a:lnTo>
                        <a:pt x="156" y="197"/>
                      </a:lnTo>
                      <a:lnTo>
                        <a:pt x="155" y="198"/>
                      </a:lnTo>
                      <a:lnTo>
                        <a:pt x="154" y="202"/>
                      </a:lnTo>
                      <a:lnTo>
                        <a:pt x="154" y="207"/>
                      </a:lnTo>
                      <a:lnTo>
                        <a:pt x="154" y="213"/>
                      </a:lnTo>
                      <a:lnTo>
                        <a:pt x="155" y="218"/>
                      </a:lnTo>
                      <a:lnTo>
                        <a:pt x="156" y="222"/>
                      </a:lnTo>
                      <a:lnTo>
                        <a:pt x="158" y="226"/>
                      </a:lnTo>
                      <a:lnTo>
                        <a:pt x="161" y="230"/>
                      </a:lnTo>
                      <a:lnTo>
                        <a:pt x="163" y="233"/>
                      </a:lnTo>
                      <a:lnTo>
                        <a:pt x="167" y="236"/>
                      </a:lnTo>
                      <a:lnTo>
                        <a:pt x="168" y="237"/>
                      </a:lnTo>
                      <a:lnTo>
                        <a:pt x="170" y="237"/>
                      </a:lnTo>
                      <a:lnTo>
                        <a:pt x="174" y="238"/>
                      </a:lnTo>
                      <a:lnTo>
                        <a:pt x="178" y="237"/>
                      </a:lnTo>
                      <a:lnTo>
                        <a:pt x="182" y="236"/>
                      </a:lnTo>
                      <a:lnTo>
                        <a:pt x="187" y="233"/>
                      </a:lnTo>
                      <a:lnTo>
                        <a:pt x="189" y="231"/>
                      </a:lnTo>
                      <a:lnTo>
                        <a:pt x="191" y="229"/>
                      </a:lnTo>
                      <a:lnTo>
                        <a:pt x="193" y="227"/>
                      </a:lnTo>
                      <a:lnTo>
                        <a:pt x="195" y="224"/>
                      </a:lnTo>
                      <a:lnTo>
                        <a:pt x="196" y="221"/>
                      </a:lnTo>
                      <a:lnTo>
                        <a:pt x="198" y="218"/>
                      </a:lnTo>
                      <a:lnTo>
                        <a:pt x="199" y="211"/>
                      </a:lnTo>
                      <a:lnTo>
                        <a:pt x="200" y="207"/>
                      </a:lnTo>
                      <a:lnTo>
                        <a:pt x="199" y="202"/>
                      </a:lnTo>
                      <a:lnTo>
                        <a:pt x="199" y="198"/>
                      </a:lnTo>
                      <a:lnTo>
                        <a:pt x="198" y="192"/>
                      </a:lnTo>
                      <a:lnTo>
                        <a:pt x="191" y="166"/>
                      </a:lnTo>
                      <a:lnTo>
                        <a:pt x="187" y="149"/>
                      </a:lnTo>
                      <a:lnTo>
                        <a:pt x="182" y="132"/>
                      </a:lnTo>
                      <a:lnTo>
                        <a:pt x="177" y="116"/>
                      </a:lnTo>
                      <a:lnTo>
                        <a:pt x="173" y="108"/>
                      </a:lnTo>
                      <a:lnTo>
                        <a:pt x="170" y="101"/>
                      </a:lnTo>
                      <a:lnTo>
                        <a:pt x="166" y="94"/>
                      </a:lnTo>
                      <a:lnTo>
                        <a:pt x="162" y="88"/>
                      </a:lnTo>
                      <a:lnTo>
                        <a:pt x="157" y="83"/>
                      </a:lnTo>
                      <a:lnTo>
                        <a:pt x="155" y="81"/>
                      </a:lnTo>
                      <a:lnTo>
                        <a:pt x="152" y="79"/>
                      </a:lnTo>
                      <a:lnTo>
                        <a:pt x="143" y="73"/>
                      </a:lnTo>
                      <a:lnTo>
                        <a:pt x="135" y="68"/>
                      </a:lnTo>
                      <a:lnTo>
                        <a:pt x="124" y="61"/>
                      </a:lnTo>
                      <a:lnTo>
                        <a:pt x="116" y="56"/>
                      </a:lnTo>
                      <a:lnTo>
                        <a:pt x="113" y="53"/>
                      </a:lnTo>
                      <a:lnTo>
                        <a:pt x="110" y="49"/>
                      </a:lnTo>
                      <a:lnTo>
                        <a:pt x="101" y="38"/>
                      </a:lnTo>
                      <a:lnTo>
                        <a:pt x="90" y="25"/>
                      </a:lnTo>
                      <a:lnTo>
                        <a:pt x="84" y="18"/>
                      </a:lnTo>
                      <a:lnTo>
                        <a:pt x="78" y="13"/>
                      </a:lnTo>
                      <a:lnTo>
                        <a:pt x="73" y="8"/>
                      </a:lnTo>
                      <a:lnTo>
                        <a:pt x="70" y="6"/>
                      </a:lnTo>
                      <a:lnTo>
                        <a:pt x="68" y="5"/>
                      </a:lnTo>
                      <a:lnTo>
                        <a:pt x="58" y="2"/>
                      </a:lnTo>
                      <a:lnTo>
                        <a:pt x="53" y="1"/>
                      </a:lnTo>
                      <a:lnTo>
                        <a:pt x="48" y="0"/>
                      </a:lnTo>
                      <a:lnTo>
                        <a:pt x="42" y="0"/>
                      </a:lnTo>
                      <a:lnTo>
                        <a:pt x="37" y="1"/>
                      </a:lnTo>
                      <a:lnTo>
                        <a:pt x="31" y="3"/>
                      </a:lnTo>
                      <a:lnTo>
                        <a:pt x="25" y="7"/>
                      </a:lnTo>
                      <a:lnTo>
                        <a:pt x="14" y="16"/>
                      </a:lnTo>
                      <a:lnTo>
                        <a:pt x="9" y="21"/>
                      </a:lnTo>
                      <a:lnTo>
                        <a:pt x="5" y="25"/>
                      </a:lnTo>
                      <a:lnTo>
                        <a:pt x="2" y="29"/>
                      </a:lnTo>
                      <a:lnTo>
                        <a:pt x="0" y="33"/>
                      </a:lnTo>
                      <a:lnTo>
                        <a:pt x="0" y="36"/>
                      </a:lnTo>
                      <a:lnTo>
                        <a:pt x="0" y="37"/>
                      </a:lnTo>
                      <a:lnTo>
                        <a:pt x="1"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3" name="Freeform 173"/>
                <p:cNvSpPr/>
                <p:nvPr/>
              </p:nvSpPr>
              <p:spPr bwMode="auto">
                <a:xfrm>
                  <a:off x="1636" y="1501"/>
                  <a:ext cx="200" cy="238"/>
                </a:xfrm>
                <a:custGeom>
                  <a:avLst/>
                  <a:gdLst>
                    <a:gd name="T0" fmla="*/ 6 w 200"/>
                    <a:gd name="T1" fmla="*/ 39 h 238"/>
                    <a:gd name="T2" fmla="*/ 20 w 200"/>
                    <a:gd name="T3" fmla="*/ 32 h 238"/>
                    <a:gd name="T4" fmla="*/ 38 w 200"/>
                    <a:gd name="T5" fmla="*/ 16 h 238"/>
                    <a:gd name="T6" fmla="*/ 48 w 200"/>
                    <a:gd name="T7" fmla="*/ 12 h 238"/>
                    <a:gd name="T8" fmla="*/ 62 w 200"/>
                    <a:gd name="T9" fmla="*/ 12 h 238"/>
                    <a:gd name="T10" fmla="*/ 73 w 200"/>
                    <a:gd name="T11" fmla="*/ 17 h 238"/>
                    <a:gd name="T12" fmla="*/ 83 w 200"/>
                    <a:gd name="T13" fmla="*/ 24 h 238"/>
                    <a:gd name="T14" fmla="*/ 95 w 200"/>
                    <a:gd name="T15" fmla="*/ 38 h 238"/>
                    <a:gd name="T16" fmla="*/ 111 w 200"/>
                    <a:gd name="T17" fmla="*/ 63 h 238"/>
                    <a:gd name="T18" fmla="*/ 122 w 200"/>
                    <a:gd name="T19" fmla="*/ 71 h 238"/>
                    <a:gd name="T20" fmla="*/ 140 w 200"/>
                    <a:gd name="T21" fmla="*/ 77 h 238"/>
                    <a:gd name="T22" fmla="*/ 146 w 200"/>
                    <a:gd name="T23" fmla="*/ 82 h 238"/>
                    <a:gd name="T24" fmla="*/ 153 w 200"/>
                    <a:gd name="T25" fmla="*/ 94 h 238"/>
                    <a:gd name="T26" fmla="*/ 165 w 200"/>
                    <a:gd name="T27" fmla="*/ 113 h 238"/>
                    <a:gd name="T28" fmla="*/ 181 w 200"/>
                    <a:gd name="T29" fmla="*/ 152 h 238"/>
                    <a:gd name="T30" fmla="*/ 190 w 200"/>
                    <a:gd name="T31" fmla="*/ 198 h 238"/>
                    <a:gd name="T32" fmla="*/ 189 w 200"/>
                    <a:gd name="T33" fmla="*/ 220 h 238"/>
                    <a:gd name="T34" fmla="*/ 185 w 200"/>
                    <a:gd name="T35" fmla="*/ 228 h 238"/>
                    <a:gd name="T36" fmla="*/ 177 w 200"/>
                    <a:gd name="T37" fmla="*/ 227 h 238"/>
                    <a:gd name="T38" fmla="*/ 168 w 200"/>
                    <a:gd name="T39" fmla="*/ 221 h 238"/>
                    <a:gd name="T40" fmla="*/ 162 w 200"/>
                    <a:gd name="T41" fmla="*/ 209 h 238"/>
                    <a:gd name="T42" fmla="*/ 159 w 200"/>
                    <a:gd name="T43" fmla="*/ 197 h 238"/>
                    <a:gd name="T44" fmla="*/ 156 w 200"/>
                    <a:gd name="T45" fmla="*/ 196 h 238"/>
                    <a:gd name="T46" fmla="*/ 154 w 200"/>
                    <a:gd name="T47" fmla="*/ 202 h 238"/>
                    <a:gd name="T48" fmla="*/ 155 w 200"/>
                    <a:gd name="T49" fmla="*/ 218 h 238"/>
                    <a:gd name="T50" fmla="*/ 161 w 200"/>
                    <a:gd name="T51" fmla="*/ 230 h 238"/>
                    <a:gd name="T52" fmla="*/ 168 w 200"/>
                    <a:gd name="T53" fmla="*/ 237 h 238"/>
                    <a:gd name="T54" fmla="*/ 178 w 200"/>
                    <a:gd name="T55" fmla="*/ 237 h 238"/>
                    <a:gd name="T56" fmla="*/ 189 w 200"/>
                    <a:gd name="T57" fmla="*/ 231 h 238"/>
                    <a:gd name="T58" fmla="*/ 195 w 200"/>
                    <a:gd name="T59" fmla="*/ 224 h 238"/>
                    <a:gd name="T60" fmla="*/ 199 w 200"/>
                    <a:gd name="T61" fmla="*/ 211 h 238"/>
                    <a:gd name="T62" fmla="*/ 199 w 200"/>
                    <a:gd name="T63" fmla="*/ 198 h 238"/>
                    <a:gd name="T64" fmla="*/ 187 w 200"/>
                    <a:gd name="T65" fmla="*/ 149 h 238"/>
                    <a:gd name="T66" fmla="*/ 173 w 200"/>
                    <a:gd name="T67" fmla="*/ 108 h 238"/>
                    <a:gd name="T68" fmla="*/ 162 w 200"/>
                    <a:gd name="T69" fmla="*/ 88 h 238"/>
                    <a:gd name="T70" fmla="*/ 152 w 200"/>
                    <a:gd name="T71" fmla="*/ 79 h 238"/>
                    <a:gd name="T72" fmla="*/ 124 w 200"/>
                    <a:gd name="T73" fmla="*/ 61 h 238"/>
                    <a:gd name="T74" fmla="*/ 110 w 200"/>
                    <a:gd name="T75" fmla="*/ 49 h 238"/>
                    <a:gd name="T76" fmla="*/ 84 w 200"/>
                    <a:gd name="T77" fmla="*/ 18 h 238"/>
                    <a:gd name="T78" fmla="*/ 70 w 200"/>
                    <a:gd name="T79" fmla="*/ 6 h 238"/>
                    <a:gd name="T80" fmla="*/ 53 w 200"/>
                    <a:gd name="T81" fmla="*/ 1 h 238"/>
                    <a:gd name="T82" fmla="*/ 37 w 200"/>
                    <a:gd name="T83" fmla="*/ 1 h 238"/>
                    <a:gd name="T84" fmla="*/ 14 w 200"/>
                    <a:gd name="T85" fmla="*/ 16 h 238"/>
                    <a:gd name="T86" fmla="*/ 2 w 200"/>
                    <a:gd name="T87" fmla="*/ 29 h 238"/>
                    <a:gd name="T88" fmla="*/ 0 w 200"/>
                    <a:gd name="T89" fmla="*/ 37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38">
                      <a:moveTo>
                        <a:pt x="1" y="38"/>
                      </a:moveTo>
                      <a:lnTo>
                        <a:pt x="3" y="39"/>
                      </a:lnTo>
                      <a:lnTo>
                        <a:pt x="6" y="39"/>
                      </a:lnTo>
                      <a:lnTo>
                        <a:pt x="10" y="37"/>
                      </a:lnTo>
                      <a:lnTo>
                        <a:pt x="15" y="35"/>
                      </a:lnTo>
                      <a:lnTo>
                        <a:pt x="20" y="32"/>
                      </a:lnTo>
                      <a:lnTo>
                        <a:pt x="25" y="28"/>
                      </a:lnTo>
                      <a:lnTo>
                        <a:pt x="36" y="19"/>
                      </a:lnTo>
                      <a:lnTo>
                        <a:pt x="38" y="16"/>
                      </a:lnTo>
                      <a:lnTo>
                        <a:pt x="41" y="14"/>
                      </a:lnTo>
                      <a:lnTo>
                        <a:pt x="44" y="13"/>
                      </a:lnTo>
                      <a:lnTo>
                        <a:pt x="48" y="12"/>
                      </a:lnTo>
                      <a:lnTo>
                        <a:pt x="55" y="11"/>
                      </a:lnTo>
                      <a:lnTo>
                        <a:pt x="58" y="12"/>
                      </a:lnTo>
                      <a:lnTo>
                        <a:pt x="62" y="12"/>
                      </a:lnTo>
                      <a:lnTo>
                        <a:pt x="66" y="13"/>
                      </a:lnTo>
                      <a:lnTo>
                        <a:pt x="69" y="15"/>
                      </a:lnTo>
                      <a:lnTo>
                        <a:pt x="73" y="17"/>
                      </a:lnTo>
                      <a:lnTo>
                        <a:pt x="76" y="19"/>
                      </a:lnTo>
                      <a:lnTo>
                        <a:pt x="80" y="21"/>
                      </a:lnTo>
                      <a:lnTo>
                        <a:pt x="83" y="24"/>
                      </a:lnTo>
                      <a:lnTo>
                        <a:pt x="86" y="27"/>
                      </a:lnTo>
                      <a:lnTo>
                        <a:pt x="89" y="31"/>
                      </a:lnTo>
                      <a:lnTo>
                        <a:pt x="95" y="38"/>
                      </a:lnTo>
                      <a:lnTo>
                        <a:pt x="100" y="45"/>
                      </a:lnTo>
                      <a:lnTo>
                        <a:pt x="108" y="58"/>
                      </a:lnTo>
                      <a:lnTo>
                        <a:pt x="111" y="63"/>
                      </a:lnTo>
                      <a:lnTo>
                        <a:pt x="115" y="67"/>
                      </a:lnTo>
                      <a:lnTo>
                        <a:pt x="118" y="70"/>
                      </a:lnTo>
                      <a:lnTo>
                        <a:pt x="122" y="71"/>
                      </a:lnTo>
                      <a:lnTo>
                        <a:pt x="129" y="72"/>
                      </a:lnTo>
                      <a:lnTo>
                        <a:pt x="137" y="75"/>
                      </a:lnTo>
                      <a:lnTo>
                        <a:pt x="140" y="77"/>
                      </a:lnTo>
                      <a:lnTo>
                        <a:pt x="142" y="78"/>
                      </a:lnTo>
                      <a:lnTo>
                        <a:pt x="143" y="79"/>
                      </a:lnTo>
                      <a:lnTo>
                        <a:pt x="146" y="82"/>
                      </a:lnTo>
                      <a:lnTo>
                        <a:pt x="148" y="86"/>
                      </a:lnTo>
                      <a:lnTo>
                        <a:pt x="150" y="90"/>
                      </a:lnTo>
                      <a:lnTo>
                        <a:pt x="153" y="94"/>
                      </a:lnTo>
                      <a:lnTo>
                        <a:pt x="157" y="99"/>
                      </a:lnTo>
                      <a:lnTo>
                        <a:pt x="161" y="105"/>
                      </a:lnTo>
                      <a:lnTo>
                        <a:pt x="165" y="113"/>
                      </a:lnTo>
                      <a:lnTo>
                        <a:pt x="170" y="123"/>
                      </a:lnTo>
                      <a:lnTo>
                        <a:pt x="176" y="136"/>
                      </a:lnTo>
                      <a:lnTo>
                        <a:pt x="181" y="152"/>
                      </a:lnTo>
                      <a:lnTo>
                        <a:pt x="186" y="170"/>
                      </a:lnTo>
                      <a:lnTo>
                        <a:pt x="189" y="185"/>
                      </a:lnTo>
                      <a:lnTo>
                        <a:pt x="190" y="198"/>
                      </a:lnTo>
                      <a:lnTo>
                        <a:pt x="191" y="209"/>
                      </a:lnTo>
                      <a:lnTo>
                        <a:pt x="190" y="217"/>
                      </a:lnTo>
                      <a:lnTo>
                        <a:pt x="189" y="220"/>
                      </a:lnTo>
                      <a:lnTo>
                        <a:pt x="189" y="223"/>
                      </a:lnTo>
                      <a:lnTo>
                        <a:pt x="186" y="226"/>
                      </a:lnTo>
                      <a:lnTo>
                        <a:pt x="185" y="228"/>
                      </a:lnTo>
                      <a:lnTo>
                        <a:pt x="184" y="228"/>
                      </a:lnTo>
                      <a:lnTo>
                        <a:pt x="180" y="228"/>
                      </a:lnTo>
                      <a:lnTo>
                        <a:pt x="177" y="227"/>
                      </a:lnTo>
                      <a:lnTo>
                        <a:pt x="173" y="225"/>
                      </a:lnTo>
                      <a:lnTo>
                        <a:pt x="170" y="223"/>
                      </a:lnTo>
                      <a:lnTo>
                        <a:pt x="168" y="221"/>
                      </a:lnTo>
                      <a:lnTo>
                        <a:pt x="167" y="219"/>
                      </a:lnTo>
                      <a:lnTo>
                        <a:pt x="164" y="214"/>
                      </a:lnTo>
                      <a:lnTo>
                        <a:pt x="162" y="209"/>
                      </a:lnTo>
                      <a:lnTo>
                        <a:pt x="160" y="202"/>
                      </a:lnTo>
                      <a:lnTo>
                        <a:pt x="160" y="199"/>
                      </a:lnTo>
                      <a:lnTo>
                        <a:pt x="159" y="197"/>
                      </a:lnTo>
                      <a:lnTo>
                        <a:pt x="158" y="195"/>
                      </a:lnTo>
                      <a:lnTo>
                        <a:pt x="157" y="195"/>
                      </a:lnTo>
                      <a:lnTo>
                        <a:pt x="156" y="196"/>
                      </a:lnTo>
                      <a:lnTo>
                        <a:pt x="156" y="197"/>
                      </a:lnTo>
                      <a:lnTo>
                        <a:pt x="155" y="198"/>
                      </a:lnTo>
                      <a:lnTo>
                        <a:pt x="154" y="202"/>
                      </a:lnTo>
                      <a:lnTo>
                        <a:pt x="154" y="207"/>
                      </a:lnTo>
                      <a:lnTo>
                        <a:pt x="154" y="213"/>
                      </a:lnTo>
                      <a:lnTo>
                        <a:pt x="155" y="218"/>
                      </a:lnTo>
                      <a:lnTo>
                        <a:pt x="156" y="222"/>
                      </a:lnTo>
                      <a:lnTo>
                        <a:pt x="158" y="226"/>
                      </a:lnTo>
                      <a:lnTo>
                        <a:pt x="161" y="230"/>
                      </a:lnTo>
                      <a:lnTo>
                        <a:pt x="163" y="233"/>
                      </a:lnTo>
                      <a:lnTo>
                        <a:pt x="167" y="236"/>
                      </a:lnTo>
                      <a:lnTo>
                        <a:pt x="168" y="237"/>
                      </a:lnTo>
                      <a:lnTo>
                        <a:pt x="170" y="237"/>
                      </a:lnTo>
                      <a:lnTo>
                        <a:pt x="174" y="238"/>
                      </a:lnTo>
                      <a:lnTo>
                        <a:pt x="178" y="237"/>
                      </a:lnTo>
                      <a:lnTo>
                        <a:pt x="182" y="236"/>
                      </a:lnTo>
                      <a:lnTo>
                        <a:pt x="187" y="233"/>
                      </a:lnTo>
                      <a:lnTo>
                        <a:pt x="189" y="231"/>
                      </a:lnTo>
                      <a:lnTo>
                        <a:pt x="191" y="229"/>
                      </a:lnTo>
                      <a:lnTo>
                        <a:pt x="193" y="227"/>
                      </a:lnTo>
                      <a:lnTo>
                        <a:pt x="195" y="224"/>
                      </a:lnTo>
                      <a:lnTo>
                        <a:pt x="196" y="221"/>
                      </a:lnTo>
                      <a:lnTo>
                        <a:pt x="198" y="218"/>
                      </a:lnTo>
                      <a:lnTo>
                        <a:pt x="199" y="211"/>
                      </a:lnTo>
                      <a:lnTo>
                        <a:pt x="200" y="207"/>
                      </a:lnTo>
                      <a:lnTo>
                        <a:pt x="199" y="202"/>
                      </a:lnTo>
                      <a:lnTo>
                        <a:pt x="199" y="198"/>
                      </a:lnTo>
                      <a:lnTo>
                        <a:pt x="198" y="192"/>
                      </a:lnTo>
                      <a:lnTo>
                        <a:pt x="191" y="166"/>
                      </a:lnTo>
                      <a:lnTo>
                        <a:pt x="187" y="149"/>
                      </a:lnTo>
                      <a:lnTo>
                        <a:pt x="182" y="132"/>
                      </a:lnTo>
                      <a:lnTo>
                        <a:pt x="177" y="116"/>
                      </a:lnTo>
                      <a:lnTo>
                        <a:pt x="173" y="108"/>
                      </a:lnTo>
                      <a:lnTo>
                        <a:pt x="170" y="101"/>
                      </a:lnTo>
                      <a:lnTo>
                        <a:pt x="166" y="94"/>
                      </a:lnTo>
                      <a:lnTo>
                        <a:pt x="162" y="88"/>
                      </a:lnTo>
                      <a:lnTo>
                        <a:pt x="157" y="83"/>
                      </a:lnTo>
                      <a:lnTo>
                        <a:pt x="155" y="81"/>
                      </a:lnTo>
                      <a:lnTo>
                        <a:pt x="152" y="79"/>
                      </a:lnTo>
                      <a:lnTo>
                        <a:pt x="143" y="73"/>
                      </a:lnTo>
                      <a:lnTo>
                        <a:pt x="135" y="68"/>
                      </a:lnTo>
                      <a:lnTo>
                        <a:pt x="124" y="61"/>
                      </a:lnTo>
                      <a:lnTo>
                        <a:pt x="116" y="56"/>
                      </a:lnTo>
                      <a:lnTo>
                        <a:pt x="113" y="53"/>
                      </a:lnTo>
                      <a:lnTo>
                        <a:pt x="110" y="49"/>
                      </a:lnTo>
                      <a:lnTo>
                        <a:pt x="101" y="38"/>
                      </a:lnTo>
                      <a:lnTo>
                        <a:pt x="90" y="25"/>
                      </a:lnTo>
                      <a:lnTo>
                        <a:pt x="84" y="18"/>
                      </a:lnTo>
                      <a:lnTo>
                        <a:pt x="78" y="13"/>
                      </a:lnTo>
                      <a:lnTo>
                        <a:pt x="73" y="8"/>
                      </a:lnTo>
                      <a:lnTo>
                        <a:pt x="70" y="6"/>
                      </a:lnTo>
                      <a:lnTo>
                        <a:pt x="68" y="5"/>
                      </a:lnTo>
                      <a:lnTo>
                        <a:pt x="58" y="2"/>
                      </a:lnTo>
                      <a:lnTo>
                        <a:pt x="53" y="1"/>
                      </a:lnTo>
                      <a:lnTo>
                        <a:pt x="48" y="0"/>
                      </a:lnTo>
                      <a:lnTo>
                        <a:pt x="42" y="0"/>
                      </a:lnTo>
                      <a:lnTo>
                        <a:pt x="37" y="1"/>
                      </a:lnTo>
                      <a:lnTo>
                        <a:pt x="31" y="3"/>
                      </a:lnTo>
                      <a:lnTo>
                        <a:pt x="25" y="7"/>
                      </a:lnTo>
                      <a:lnTo>
                        <a:pt x="14" y="16"/>
                      </a:lnTo>
                      <a:lnTo>
                        <a:pt x="9" y="21"/>
                      </a:lnTo>
                      <a:lnTo>
                        <a:pt x="5" y="25"/>
                      </a:lnTo>
                      <a:lnTo>
                        <a:pt x="2" y="29"/>
                      </a:lnTo>
                      <a:lnTo>
                        <a:pt x="0" y="33"/>
                      </a:lnTo>
                      <a:lnTo>
                        <a:pt x="0" y="36"/>
                      </a:lnTo>
                      <a:lnTo>
                        <a:pt x="0" y="37"/>
                      </a:lnTo>
                      <a:lnTo>
                        <a:pt x="1" y="3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4" name="Freeform 174"/>
                <p:cNvSpPr/>
                <p:nvPr/>
              </p:nvSpPr>
              <p:spPr bwMode="auto">
                <a:xfrm>
                  <a:off x="1688" y="1305"/>
                  <a:ext cx="258" cy="495"/>
                </a:xfrm>
                <a:custGeom>
                  <a:avLst/>
                  <a:gdLst>
                    <a:gd name="T0" fmla="*/ 110 w 258"/>
                    <a:gd name="T1" fmla="*/ 134 h 495"/>
                    <a:gd name="T2" fmla="*/ 89 w 258"/>
                    <a:gd name="T3" fmla="*/ 116 h 495"/>
                    <a:gd name="T4" fmla="*/ 77 w 258"/>
                    <a:gd name="T5" fmla="*/ 102 h 495"/>
                    <a:gd name="T6" fmla="*/ 42 w 258"/>
                    <a:gd name="T7" fmla="*/ 48 h 495"/>
                    <a:gd name="T8" fmla="*/ 32 w 258"/>
                    <a:gd name="T9" fmla="*/ 27 h 495"/>
                    <a:gd name="T10" fmla="*/ 13 w 258"/>
                    <a:gd name="T11" fmla="*/ 3 h 495"/>
                    <a:gd name="T12" fmla="*/ 3 w 258"/>
                    <a:gd name="T13" fmla="*/ 12 h 495"/>
                    <a:gd name="T14" fmla="*/ 19 w 258"/>
                    <a:gd name="T15" fmla="*/ 33 h 495"/>
                    <a:gd name="T16" fmla="*/ 37 w 258"/>
                    <a:gd name="T17" fmla="*/ 61 h 495"/>
                    <a:gd name="T18" fmla="*/ 66 w 258"/>
                    <a:gd name="T19" fmla="*/ 108 h 495"/>
                    <a:gd name="T20" fmla="*/ 74 w 258"/>
                    <a:gd name="T21" fmla="*/ 119 h 495"/>
                    <a:gd name="T22" fmla="*/ 91 w 258"/>
                    <a:gd name="T23" fmla="*/ 134 h 495"/>
                    <a:gd name="T24" fmla="*/ 108 w 258"/>
                    <a:gd name="T25" fmla="*/ 150 h 495"/>
                    <a:gd name="T26" fmla="*/ 116 w 258"/>
                    <a:gd name="T27" fmla="*/ 162 h 495"/>
                    <a:gd name="T28" fmla="*/ 127 w 258"/>
                    <a:gd name="T29" fmla="*/ 180 h 495"/>
                    <a:gd name="T30" fmla="*/ 148 w 258"/>
                    <a:gd name="T31" fmla="*/ 207 h 495"/>
                    <a:gd name="T32" fmla="*/ 168 w 258"/>
                    <a:gd name="T33" fmla="*/ 226 h 495"/>
                    <a:gd name="T34" fmla="*/ 181 w 258"/>
                    <a:gd name="T35" fmla="*/ 239 h 495"/>
                    <a:gd name="T36" fmla="*/ 191 w 258"/>
                    <a:gd name="T37" fmla="*/ 257 h 495"/>
                    <a:gd name="T38" fmla="*/ 201 w 258"/>
                    <a:gd name="T39" fmla="*/ 284 h 495"/>
                    <a:gd name="T40" fmla="*/ 211 w 258"/>
                    <a:gd name="T41" fmla="*/ 319 h 495"/>
                    <a:gd name="T42" fmla="*/ 229 w 258"/>
                    <a:gd name="T43" fmla="*/ 353 h 495"/>
                    <a:gd name="T44" fmla="*/ 250 w 258"/>
                    <a:gd name="T45" fmla="*/ 398 h 495"/>
                    <a:gd name="T46" fmla="*/ 252 w 258"/>
                    <a:gd name="T47" fmla="*/ 410 h 495"/>
                    <a:gd name="T48" fmla="*/ 250 w 258"/>
                    <a:gd name="T49" fmla="*/ 420 h 495"/>
                    <a:gd name="T50" fmla="*/ 244 w 258"/>
                    <a:gd name="T51" fmla="*/ 442 h 495"/>
                    <a:gd name="T52" fmla="*/ 238 w 258"/>
                    <a:gd name="T53" fmla="*/ 453 h 495"/>
                    <a:gd name="T54" fmla="*/ 228 w 258"/>
                    <a:gd name="T55" fmla="*/ 461 h 495"/>
                    <a:gd name="T56" fmla="*/ 196 w 258"/>
                    <a:gd name="T57" fmla="*/ 472 h 495"/>
                    <a:gd name="T58" fmla="*/ 153 w 258"/>
                    <a:gd name="T59" fmla="*/ 481 h 495"/>
                    <a:gd name="T60" fmla="*/ 128 w 258"/>
                    <a:gd name="T61" fmla="*/ 481 h 495"/>
                    <a:gd name="T62" fmla="*/ 111 w 258"/>
                    <a:gd name="T63" fmla="*/ 484 h 495"/>
                    <a:gd name="T64" fmla="*/ 101 w 258"/>
                    <a:gd name="T65" fmla="*/ 489 h 495"/>
                    <a:gd name="T66" fmla="*/ 103 w 258"/>
                    <a:gd name="T67" fmla="*/ 492 h 495"/>
                    <a:gd name="T68" fmla="*/ 117 w 258"/>
                    <a:gd name="T69" fmla="*/ 495 h 495"/>
                    <a:gd name="T70" fmla="*/ 145 w 258"/>
                    <a:gd name="T71" fmla="*/ 495 h 495"/>
                    <a:gd name="T72" fmla="*/ 182 w 258"/>
                    <a:gd name="T73" fmla="*/ 489 h 495"/>
                    <a:gd name="T74" fmla="*/ 205 w 258"/>
                    <a:gd name="T75" fmla="*/ 482 h 495"/>
                    <a:gd name="T76" fmla="*/ 233 w 258"/>
                    <a:gd name="T77" fmla="*/ 468 h 495"/>
                    <a:gd name="T78" fmla="*/ 244 w 258"/>
                    <a:gd name="T79" fmla="*/ 456 h 495"/>
                    <a:gd name="T80" fmla="*/ 255 w 258"/>
                    <a:gd name="T81" fmla="*/ 431 h 495"/>
                    <a:gd name="T82" fmla="*/ 257 w 258"/>
                    <a:gd name="T83" fmla="*/ 416 h 495"/>
                    <a:gd name="T84" fmla="*/ 256 w 258"/>
                    <a:gd name="T85" fmla="*/ 394 h 495"/>
                    <a:gd name="T86" fmla="*/ 249 w 258"/>
                    <a:gd name="T87" fmla="*/ 372 h 495"/>
                    <a:gd name="T88" fmla="*/ 235 w 258"/>
                    <a:gd name="T89" fmla="*/ 347 h 495"/>
                    <a:gd name="T90" fmla="*/ 217 w 258"/>
                    <a:gd name="T91" fmla="*/ 319 h 495"/>
                    <a:gd name="T92" fmla="*/ 211 w 258"/>
                    <a:gd name="T93" fmla="*/ 297 h 495"/>
                    <a:gd name="T94" fmla="*/ 203 w 258"/>
                    <a:gd name="T95" fmla="*/ 259 h 495"/>
                    <a:gd name="T96" fmla="*/ 195 w 258"/>
                    <a:gd name="T97" fmla="*/ 242 h 495"/>
                    <a:gd name="T98" fmla="*/ 157 w 258"/>
                    <a:gd name="T99" fmla="*/ 197 h 495"/>
                    <a:gd name="T100" fmla="*/ 140 w 258"/>
                    <a:gd name="T101" fmla="*/ 176 h 495"/>
                    <a:gd name="T102" fmla="*/ 125 w 258"/>
                    <a:gd name="T103" fmla="*/ 15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8" h="495">
                      <a:moveTo>
                        <a:pt x="118" y="142"/>
                      </a:moveTo>
                      <a:lnTo>
                        <a:pt x="115" y="138"/>
                      </a:lnTo>
                      <a:lnTo>
                        <a:pt x="110" y="134"/>
                      </a:lnTo>
                      <a:lnTo>
                        <a:pt x="100" y="126"/>
                      </a:lnTo>
                      <a:lnTo>
                        <a:pt x="94" y="122"/>
                      </a:lnTo>
                      <a:lnTo>
                        <a:pt x="89" y="116"/>
                      </a:lnTo>
                      <a:lnTo>
                        <a:pt x="83" y="110"/>
                      </a:lnTo>
                      <a:lnTo>
                        <a:pt x="80" y="106"/>
                      </a:lnTo>
                      <a:lnTo>
                        <a:pt x="77" y="102"/>
                      </a:lnTo>
                      <a:lnTo>
                        <a:pt x="53" y="66"/>
                      </a:lnTo>
                      <a:lnTo>
                        <a:pt x="47" y="56"/>
                      </a:lnTo>
                      <a:lnTo>
                        <a:pt x="42" y="48"/>
                      </a:lnTo>
                      <a:lnTo>
                        <a:pt x="38" y="40"/>
                      </a:lnTo>
                      <a:lnTo>
                        <a:pt x="35" y="33"/>
                      </a:lnTo>
                      <a:lnTo>
                        <a:pt x="32" y="27"/>
                      </a:lnTo>
                      <a:lnTo>
                        <a:pt x="29" y="21"/>
                      </a:lnTo>
                      <a:lnTo>
                        <a:pt x="20" y="11"/>
                      </a:lnTo>
                      <a:lnTo>
                        <a:pt x="13" y="3"/>
                      </a:lnTo>
                      <a:lnTo>
                        <a:pt x="9" y="0"/>
                      </a:lnTo>
                      <a:lnTo>
                        <a:pt x="0" y="9"/>
                      </a:lnTo>
                      <a:lnTo>
                        <a:pt x="3" y="12"/>
                      </a:lnTo>
                      <a:lnTo>
                        <a:pt x="10" y="21"/>
                      </a:lnTo>
                      <a:lnTo>
                        <a:pt x="15" y="26"/>
                      </a:lnTo>
                      <a:lnTo>
                        <a:pt x="19" y="33"/>
                      </a:lnTo>
                      <a:lnTo>
                        <a:pt x="24" y="39"/>
                      </a:lnTo>
                      <a:lnTo>
                        <a:pt x="28" y="46"/>
                      </a:lnTo>
                      <a:lnTo>
                        <a:pt x="37" y="61"/>
                      </a:lnTo>
                      <a:lnTo>
                        <a:pt x="47" y="76"/>
                      </a:lnTo>
                      <a:lnTo>
                        <a:pt x="57" y="92"/>
                      </a:lnTo>
                      <a:lnTo>
                        <a:pt x="66" y="108"/>
                      </a:lnTo>
                      <a:lnTo>
                        <a:pt x="69" y="112"/>
                      </a:lnTo>
                      <a:lnTo>
                        <a:pt x="71" y="115"/>
                      </a:lnTo>
                      <a:lnTo>
                        <a:pt x="74" y="119"/>
                      </a:lnTo>
                      <a:lnTo>
                        <a:pt x="77" y="122"/>
                      </a:lnTo>
                      <a:lnTo>
                        <a:pt x="84" y="128"/>
                      </a:lnTo>
                      <a:lnTo>
                        <a:pt x="91" y="134"/>
                      </a:lnTo>
                      <a:lnTo>
                        <a:pt x="99" y="140"/>
                      </a:lnTo>
                      <a:lnTo>
                        <a:pt x="105" y="146"/>
                      </a:lnTo>
                      <a:lnTo>
                        <a:pt x="108" y="150"/>
                      </a:lnTo>
                      <a:lnTo>
                        <a:pt x="111" y="154"/>
                      </a:lnTo>
                      <a:lnTo>
                        <a:pt x="114" y="158"/>
                      </a:lnTo>
                      <a:lnTo>
                        <a:pt x="116" y="162"/>
                      </a:lnTo>
                      <a:lnTo>
                        <a:pt x="118" y="166"/>
                      </a:lnTo>
                      <a:lnTo>
                        <a:pt x="121" y="171"/>
                      </a:lnTo>
                      <a:lnTo>
                        <a:pt x="127" y="180"/>
                      </a:lnTo>
                      <a:lnTo>
                        <a:pt x="134" y="189"/>
                      </a:lnTo>
                      <a:lnTo>
                        <a:pt x="141" y="199"/>
                      </a:lnTo>
                      <a:lnTo>
                        <a:pt x="148" y="207"/>
                      </a:lnTo>
                      <a:lnTo>
                        <a:pt x="155" y="215"/>
                      </a:lnTo>
                      <a:lnTo>
                        <a:pt x="162" y="221"/>
                      </a:lnTo>
                      <a:lnTo>
                        <a:pt x="168" y="226"/>
                      </a:lnTo>
                      <a:lnTo>
                        <a:pt x="173" y="230"/>
                      </a:lnTo>
                      <a:lnTo>
                        <a:pt x="177" y="234"/>
                      </a:lnTo>
                      <a:lnTo>
                        <a:pt x="181" y="239"/>
                      </a:lnTo>
                      <a:lnTo>
                        <a:pt x="185" y="245"/>
                      </a:lnTo>
                      <a:lnTo>
                        <a:pt x="188" y="251"/>
                      </a:lnTo>
                      <a:lnTo>
                        <a:pt x="191" y="257"/>
                      </a:lnTo>
                      <a:lnTo>
                        <a:pt x="196" y="270"/>
                      </a:lnTo>
                      <a:lnTo>
                        <a:pt x="199" y="277"/>
                      </a:lnTo>
                      <a:lnTo>
                        <a:pt x="201" y="284"/>
                      </a:lnTo>
                      <a:lnTo>
                        <a:pt x="205" y="301"/>
                      </a:lnTo>
                      <a:lnTo>
                        <a:pt x="208" y="310"/>
                      </a:lnTo>
                      <a:lnTo>
                        <a:pt x="211" y="319"/>
                      </a:lnTo>
                      <a:lnTo>
                        <a:pt x="214" y="327"/>
                      </a:lnTo>
                      <a:lnTo>
                        <a:pt x="218" y="335"/>
                      </a:lnTo>
                      <a:lnTo>
                        <a:pt x="229" y="353"/>
                      </a:lnTo>
                      <a:lnTo>
                        <a:pt x="241" y="376"/>
                      </a:lnTo>
                      <a:lnTo>
                        <a:pt x="246" y="387"/>
                      </a:lnTo>
                      <a:lnTo>
                        <a:pt x="250" y="398"/>
                      </a:lnTo>
                      <a:lnTo>
                        <a:pt x="251" y="402"/>
                      </a:lnTo>
                      <a:lnTo>
                        <a:pt x="252" y="407"/>
                      </a:lnTo>
                      <a:lnTo>
                        <a:pt x="252" y="410"/>
                      </a:lnTo>
                      <a:lnTo>
                        <a:pt x="252" y="412"/>
                      </a:lnTo>
                      <a:lnTo>
                        <a:pt x="251" y="414"/>
                      </a:lnTo>
                      <a:lnTo>
                        <a:pt x="250" y="420"/>
                      </a:lnTo>
                      <a:lnTo>
                        <a:pt x="248" y="427"/>
                      </a:lnTo>
                      <a:lnTo>
                        <a:pt x="246" y="434"/>
                      </a:lnTo>
                      <a:lnTo>
                        <a:pt x="244" y="442"/>
                      </a:lnTo>
                      <a:lnTo>
                        <a:pt x="242" y="446"/>
                      </a:lnTo>
                      <a:lnTo>
                        <a:pt x="240" y="449"/>
                      </a:lnTo>
                      <a:lnTo>
                        <a:pt x="238" y="453"/>
                      </a:lnTo>
                      <a:lnTo>
                        <a:pt x="235" y="456"/>
                      </a:lnTo>
                      <a:lnTo>
                        <a:pt x="232" y="459"/>
                      </a:lnTo>
                      <a:lnTo>
                        <a:pt x="228" y="461"/>
                      </a:lnTo>
                      <a:lnTo>
                        <a:pt x="223" y="464"/>
                      </a:lnTo>
                      <a:lnTo>
                        <a:pt x="218" y="465"/>
                      </a:lnTo>
                      <a:lnTo>
                        <a:pt x="196" y="472"/>
                      </a:lnTo>
                      <a:lnTo>
                        <a:pt x="174" y="477"/>
                      </a:lnTo>
                      <a:lnTo>
                        <a:pt x="163" y="479"/>
                      </a:lnTo>
                      <a:lnTo>
                        <a:pt x="153" y="481"/>
                      </a:lnTo>
                      <a:lnTo>
                        <a:pt x="144" y="481"/>
                      </a:lnTo>
                      <a:lnTo>
                        <a:pt x="136" y="481"/>
                      </a:lnTo>
                      <a:lnTo>
                        <a:pt x="128" y="481"/>
                      </a:lnTo>
                      <a:lnTo>
                        <a:pt x="124" y="481"/>
                      </a:lnTo>
                      <a:lnTo>
                        <a:pt x="119" y="482"/>
                      </a:lnTo>
                      <a:lnTo>
                        <a:pt x="111" y="484"/>
                      </a:lnTo>
                      <a:lnTo>
                        <a:pt x="104" y="487"/>
                      </a:lnTo>
                      <a:lnTo>
                        <a:pt x="102" y="488"/>
                      </a:lnTo>
                      <a:lnTo>
                        <a:pt x="101" y="489"/>
                      </a:lnTo>
                      <a:lnTo>
                        <a:pt x="101" y="490"/>
                      </a:lnTo>
                      <a:lnTo>
                        <a:pt x="101" y="491"/>
                      </a:lnTo>
                      <a:lnTo>
                        <a:pt x="103" y="492"/>
                      </a:lnTo>
                      <a:lnTo>
                        <a:pt x="106" y="493"/>
                      </a:lnTo>
                      <a:lnTo>
                        <a:pt x="110" y="494"/>
                      </a:lnTo>
                      <a:lnTo>
                        <a:pt x="117" y="495"/>
                      </a:lnTo>
                      <a:lnTo>
                        <a:pt x="126" y="495"/>
                      </a:lnTo>
                      <a:lnTo>
                        <a:pt x="136" y="495"/>
                      </a:lnTo>
                      <a:lnTo>
                        <a:pt x="145" y="495"/>
                      </a:lnTo>
                      <a:lnTo>
                        <a:pt x="155" y="494"/>
                      </a:lnTo>
                      <a:lnTo>
                        <a:pt x="164" y="492"/>
                      </a:lnTo>
                      <a:lnTo>
                        <a:pt x="182" y="489"/>
                      </a:lnTo>
                      <a:lnTo>
                        <a:pt x="190" y="487"/>
                      </a:lnTo>
                      <a:lnTo>
                        <a:pt x="197" y="485"/>
                      </a:lnTo>
                      <a:lnTo>
                        <a:pt x="205" y="482"/>
                      </a:lnTo>
                      <a:lnTo>
                        <a:pt x="212" y="479"/>
                      </a:lnTo>
                      <a:lnTo>
                        <a:pt x="224" y="474"/>
                      </a:lnTo>
                      <a:lnTo>
                        <a:pt x="233" y="468"/>
                      </a:lnTo>
                      <a:lnTo>
                        <a:pt x="237" y="465"/>
                      </a:lnTo>
                      <a:lnTo>
                        <a:pt x="239" y="462"/>
                      </a:lnTo>
                      <a:lnTo>
                        <a:pt x="244" y="456"/>
                      </a:lnTo>
                      <a:lnTo>
                        <a:pt x="248" y="448"/>
                      </a:lnTo>
                      <a:lnTo>
                        <a:pt x="252" y="440"/>
                      </a:lnTo>
                      <a:lnTo>
                        <a:pt x="255" y="431"/>
                      </a:lnTo>
                      <a:lnTo>
                        <a:pt x="256" y="426"/>
                      </a:lnTo>
                      <a:lnTo>
                        <a:pt x="257" y="421"/>
                      </a:lnTo>
                      <a:lnTo>
                        <a:pt x="257" y="416"/>
                      </a:lnTo>
                      <a:lnTo>
                        <a:pt x="258" y="410"/>
                      </a:lnTo>
                      <a:lnTo>
                        <a:pt x="257" y="400"/>
                      </a:lnTo>
                      <a:lnTo>
                        <a:pt x="256" y="394"/>
                      </a:lnTo>
                      <a:lnTo>
                        <a:pt x="255" y="388"/>
                      </a:lnTo>
                      <a:lnTo>
                        <a:pt x="251" y="378"/>
                      </a:lnTo>
                      <a:lnTo>
                        <a:pt x="249" y="372"/>
                      </a:lnTo>
                      <a:lnTo>
                        <a:pt x="246" y="367"/>
                      </a:lnTo>
                      <a:lnTo>
                        <a:pt x="241" y="358"/>
                      </a:lnTo>
                      <a:lnTo>
                        <a:pt x="235" y="347"/>
                      </a:lnTo>
                      <a:lnTo>
                        <a:pt x="223" y="330"/>
                      </a:lnTo>
                      <a:lnTo>
                        <a:pt x="218" y="322"/>
                      </a:lnTo>
                      <a:lnTo>
                        <a:pt x="217" y="319"/>
                      </a:lnTo>
                      <a:lnTo>
                        <a:pt x="215" y="315"/>
                      </a:lnTo>
                      <a:lnTo>
                        <a:pt x="213" y="307"/>
                      </a:lnTo>
                      <a:lnTo>
                        <a:pt x="211" y="297"/>
                      </a:lnTo>
                      <a:lnTo>
                        <a:pt x="208" y="276"/>
                      </a:lnTo>
                      <a:lnTo>
                        <a:pt x="205" y="265"/>
                      </a:lnTo>
                      <a:lnTo>
                        <a:pt x="203" y="259"/>
                      </a:lnTo>
                      <a:lnTo>
                        <a:pt x="201" y="253"/>
                      </a:lnTo>
                      <a:lnTo>
                        <a:pt x="198" y="248"/>
                      </a:lnTo>
                      <a:lnTo>
                        <a:pt x="195" y="242"/>
                      </a:lnTo>
                      <a:lnTo>
                        <a:pt x="192" y="237"/>
                      </a:lnTo>
                      <a:lnTo>
                        <a:pt x="187" y="231"/>
                      </a:lnTo>
                      <a:lnTo>
                        <a:pt x="157" y="197"/>
                      </a:lnTo>
                      <a:lnTo>
                        <a:pt x="151" y="190"/>
                      </a:lnTo>
                      <a:lnTo>
                        <a:pt x="145" y="183"/>
                      </a:lnTo>
                      <a:lnTo>
                        <a:pt x="140" y="176"/>
                      </a:lnTo>
                      <a:lnTo>
                        <a:pt x="135" y="168"/>
                      </a:lnTo>
                      <a:lnTo>
                        <a:pt x="128" y="157"/>
                      </a:lnTo>
                      <a:lnTo>
                        <a:pt x="125" y="152"/>
                      </a:lnTo>
                      <a:lnTo>
                        <a:pt x="123" y="148"/>
                      </a:lnTo>
                      <a:lnTo>
                        <a:pt x="118" y="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5" name="Freeform 175"/>
                <p:cNvSpPr/>
                <p:nvPr/>
              </p:nvSpPr>
              <p:spPr bwMode="auto">
                <a:xfrm>
                  <a:off x="1688" y="1305"/>
                  <a:ext cx="257" cy="495"/>
                </a:xfrm>
                <a:custGeom>
                  <a:avLst/>
                  <a:gdLst>
                    <a:gd name="T0" fmla="*/ 100 w 257"/>
                    <a:gd name="T1" fmla="*/ 126 h 495"/>
                    <a:gd name="T2" fmla="*/ 83 w 257"/>
                    <a:gd name="T3" fmla="*/ 110 h 495"/>
                    <a:gd name="T4" fmla="*/ 53 w 257"/>
                    <a:gd name="T5" fmla="*/ 66 h 495"/>
                    <a:gd name="T6" fmla="*/ 37 w 257"/>
                    <a:gd name="T7" fmla="*/ 40 h 495"/>
                    <a:gd name="T8" fmla="*/ 28 w 257"/>
                    <a:gd name="T9" fmla="*/ 21 h 495"/>
                    <a:gd name="T10" fmla="*/ 9 w 257"/>
                    <a:gd name="T11" fmla="*/ 0 h 495"/>
                    <a:gd name="T12" fmla="*/ 10 w 257"/>
                    <a:gd name="T13" fmla="*/ 21 h 495"/>
                    <a:gd name="T14" fmla="*/ 47 w 257"/>
                    <a:gd name="T15" fmla="*/ 76 h 495"/>
                    <a:gd name="T16" fmla="*/ 66 w 257"/>
                    <a:gd name="T17" fmla="*/ 108 h 495"/>
                    <a:gd name="T18" fmla="*/ 91 w 257"/>
                    <a:gd name="T19" fmla="*/ 134 h 495"/>
                    <a:gd name="T20" fmla="*/ 111 w 257"/>
                    <a:gd name="T21" fmla="*/ 153 h 495"/>
                    <a:gd name="T22" fmla="*/ 121 w 257"/>
                    <a:gd name="T23" fmla="*/ 171 h 495"/>
                    <a:gd name="T24" fmla="*/ 141 w 257"/>
                    <a:gd name="T25" fmla="*/ 198 h 495"/>
                    <a:gd name="T26" fmla="*/ 168 w 257"/>
                    <a:gd name="T27" fmla="*/ 225 h 495"/>
                    <a:gd name="T28" fmla="*/ 185 w 257"/>
                    <a:gd name="T29" fmla="*/ 245 h 495"/>
                    <a:gd name="T30" fmla="*/ 196 w 257"/>
                    <a:gd name="T31" fmla="*/ 269 h 495"/>
                    <a:gd name="T32" fmla="*/ 210 w 257"/>
                    <a:gd name="T33" fmla="*/ 318 h 495"/>
                    <a:gd name="T34" fmla="*/ 229 w 257"/>
                    <a:gd name="T35" fmla="*/ 353 h 495"/>
                    <a:gd name="T36" fmla="*/ 250 w 257"/>
                    <a:gd name="T37" fmla="*/ 398 h 495"/>
                    <a:gd name="T38" fmla="*/ 251 w 257"/>
                    <a:gd name="T39" fmla="*/ 413 h 495"/>
                    <a:gd name="T40" fmla="*/ 240 w 257"/>
                    <a:gd name="T41" fmla="*/ 449 h 495"/>
                    <a:gd name="T42" fmla="*/ 228 w 257"/>
                    <a:gd name="T43" fmla="*/ 461 h 495"/>
                    <a:gd name="T44" fmla="*/ 173 w 257"/>
                    <a:gd name="T45" fmla="*/ 477 h 495"/>
                    <a:gd name="T46" fmla="*/ 136 w 257"/>
                    <a:gd name="T47" fmla="*/ 481 h 495"/>
                    <a:gd name="T48" fmla="*/ 119 w 257"/>
                    <a:gd name="T49" fmla="*/ 482 h 495"/>
                    <a:gd name="T50" fmla="*/ 101 w 257"/>
                    <a:gd name="T51" fmla="*/ 489 h 495"/>
                    <a:gd name="T52" fmla="*/ 110 w 257"/>
                    <a:gd name="T53" fmla="*/ 494 h 495"/>
                    <a:gd name="T54" fmla="*/ 164 w 257"/>
                    <a:gd name="T55" fmla="*/ 492 h 495"/>
                    <a:gd name="T56" fmla="*/ 223 w 257"/>
                    <a:gd name="T57" fmla="*/ 474 h 495"/>
                    <a:gd name="T58" fmla="*/ 239 w 257"/>
                    <a:gd name="T59" fmla="*/ 462 h 495"/>
                    <a:gd name="T60" fmla="*/ 255 w 257"/>
                    <a:gd name="T61" fmla="*/ 431 h 495"/>
                    <a:gd name="T62" fmla="*/ 257 w 257"/>
                    <a:gd name="T63" fmla="*/ 410 h 495"/>
                    <a:gd name="T64" fmla="*/ 251 w 257"/>
                    <a:gd name="T65" fmla="*/ 377 h 495"/>
                    <a:gd name="T66" fmla="*/ 234 w 257"/>
                    <a:gd name="T67" fmla="*/ 347 h 495"/>
                    <a:gd name="T68" fmla="*/ 215 w 257"/>
                    <a:gd name="T69" fmla="*/ 315 h 495"/>
                    <a:gd name="T70" fmla="*/ 208 w 257"/>
                    <a:gd name="T71" fmla="*/ 276 h 495"/>
                    <a:gd name="T72" fmla="*/ 198 w 257"/>
                    <a:gd name="T73" fmla="*/ 247 h 495"/>
                    <a:gd name="T74" fmla="*/ 187 w 257"/>
                    <a:gd name="T75" fmla="*/ 231 h 495"/>
                    <a:gd name="T76" fmla="*/ 145 w 257"/>
                    <a:gd name="T77" fmla="*/ 183 h 495"/>
                    <a:gd name="T78" fmla="*/ 125 w 257"/>
                    <a:gd name="T79" fmla="*/ 151 h 4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7" h="495">
                      <a:moveTo>
                        <a:pt x="118" y="142"/>
                      </a:moveTo>
                      <a:lnTo>
                        <a:pt x="100" y="126"/>
                      </a:lnTo>
                      <a:lnTo>
                        <a:pt x="89" y="116"/>
                      </a:lnTo>
                      <a:lnTo>
                        <a:pt x="83" y="110"/>
                      </a:lnTo>
                      <a:lnTo>
                        <a:pt x="77" y="102"/>
                      </a:lnTo>
                      <a:lnTo>
                        <a:pt x="53" y="66"/>
                      </a:lnTo>
                      <a:lnTo>
                        <a:pt x="42" y="48"/>
                      </a:lnTo>
                      <a:lnTo>
                        <a:pt x="37" y="40"/>
                      </a:lnTo>
                      <a:lnTo>
                        <a:pt x="35" y="33"/>
                      </a:lnTo>
                      <a:lnTo>
                        <a:pt x="28" y="21"/>
                      </a:lnTo>
                      <a:lnTo>
                        <a:pt x="20" y="11"/>
                      </a:lnTo>
                      <a:lnTo>
                        <a:pt x="9" y="0"/>
                      </a:lnTo>
                      <a:lnTo>
                        <a:pt x="0" y="9"/>
                      </a:lnTo>
                      <a:lnTo>
                        <a:pt x="10" y="21"/>
                      </a:lnTo>
                      <a:lnTo>
                        <a:pt x="28" y="46"/>
                      </a:lnTo>
                      <a:lnTo>
                        <a:pt x="47" y="76"/>
                      </a:lnTo>
                      <a:lnTo>
                        <a:pt x="57" y="92"/>
                      </a:lnTo>
                      <a:lnTo>
                        <a:pt x="66" y="108"/>
                      </a:lnTo>
                      <a:lnTo>
                        <a:pt x="77" y="122"/>
                      </a:lnTo>
                      <a:lnTo>
                        <a:pt x="91" y="134"/>
                      </a:lnTo>
                      <a:lnTo>
                        <a:pt x="105" y="146"/>
                      </a:lnTo>
                      <a:lnTo>
                        <a:pt x="111" y="153"/>
                      </a:lnTo>
                      <a:lnTo>
                        <a:pt x="116" y="162"/>
                      </a:lnTo>
                      <a:lnTo>
                        <a:pt x="121" y="171"/>
                      </a:lnTo>
                      <a:lnTo>
                        <a:pt x="127" y="180"/>
                      </a:lnTo>
                      <a:lnTo>
                        <a:pt x="141" y="198"/>
                      </a:lnTo>
                      <a:lnTo>
                        <a:pt x="155" y="214"/>
                      </a:lnTo>
                      <a:lnTo>
                        <a:pt x="168" y="225"/>
                      </a:lnTo>
                      <a:lnTo>
                        <a:pt x="177" y="234"/>
                      </a:lnTo>
                      <a:lnTo>
                        <a:pt x="185" y="245"/>
                      </a:lnTo>
                      <a:lnTo>
                        <a:pt x="191" y="257"/>
                      </a:lnTo>
                      <a:lnTo>
                        <a:pt x="196" y="269"/>
                      </a:lnTo>
                      <a:lnTo>
                        <a:pt x="205" y="301"/>
                      </a:lnTo>
                      <a:lnTo>
                        <a:pt x="210" y="318"/>
                      </a:lnTo>
                      <a:lnTo>
                        <a:pt x="218" y="335"/>
                      </a:lnTo>
                      <a:lnTo>
                        <a:pt x="229" y="353"/>
                      </a:lnTo>
                      <a:lnTo>
                        <a:pt x="241" y="376"/>
                      </a:lnTo>
                      <a:lnTo>
                        <a:pt x="250" y="398"/>
                      </a:lnTo>
                      <a:lnTo>
                        <a:pt x="252" y="406"/>
                      </a:lnTo>
                      <a:lnTo>
                        <a:pt x="251" y="413"/>
                      </a:lnTo>
                      <a:lnTo>
                        <a:pt x="243" y="442"/>
                      </a:lnTo>
                      <a:lnTo>
                        <a:pt x="240" y="449"/>
                      </a:lnTo>
                      <a:lnTo>
                        <a:pt x="235" y="456"/>
                      </a:lnTo>
                      <a:lnTo>
                        <a:pt x="228" y="461"/>
                      </a:lnTo>
                      <a:lnTo>
                        <a:pt x="218" y="465"/>
                      </a:lnTo>
                      <a:lnTo>
                        <a:pt x="173" y="477"/>
                      </a:lnTo>
                      <a:lnTo>
                        <a:pt x="153" y="480"/>
                      </a:lnTo>
                      <a:lnTo>
                        <a:pt x="136" y="481"/>
                      </a:lnTo>
                      <a:lnTo>
                        <a:pt x="128" y="481"/>
                      </a:lnTo>
                      <a:lnTo>
                        <a:pt x="119" y="482"/>
                      </a:lnTo>
                      <a:lnTo>
                        <a:pt x="104" y="486"/>
                      </a:lnTo>
                      <a:lnTo>
                        <a:pt x="101" y="489"/>
                      </a:lnTo>
                      <a:lnTo>
                        <a:pt x="102" y="492"/>
                      </a:lnTo>
                      <a:lnTo>
                        <a:pt x="110" y="494"/>
                      </a:lnTo>
                      <a:lnTo>
                        <a:pt x="126" y="495"/>
                      </a:lnTo>
                      <a:lnTo>
                        <a:pt x="164" y="492"/>
                      </a:lnTo>
                      <a:lnTo>
                        <a:pt x="197" y="485"/>
                      </a:lnTo>
                      <a:lnTo>
                        <a:pt x="223" y="474"/>
                      </a:lnTo>
                      <a:lnTo>
                        <a:pt x="233" y="468"/>
                      </a:lnTo>
                      <a:lnTo>
                        <a:pt x="239" y="462"/>
                      </a:lnTo>
                      <a:lnTo>
                        <a:pt x="248" y="448"/>
                      </a:lnTo>
                      <a:lnTo>
                        <a:pt x="255" y="431"/>
                      </a:lnTo>
                      <a:lnTo>
                        <a:pt x="257" y="421"/>
                      </a:lnTo>
                      <a:lnTo>
                        <a:pt x="257" y="410"/>
                      </a:lnTo>
                      <a:lnTo>
                        <a:pt x="255" y="388"/>
                      </a:lnTo>
                      <a:lnTo>
                        <a:pt x="251" y="377"/>
                      </a:lnTo>
                      <a:lnTo>
                        <a:pt x="246" y="367"/>
                      </a:lnTo>
                      <a:lnTo>
                        <a:pt x="234" y="347"/>
                      </a:lnTo>
                      <a:lnTo>
                        <a:pt x="223" y="330"/>
                      </a:lnTo>
                      <a:lnTo>
                        <a:pt x="215" y="315"/>
                      </a:lnTo>
                      <a:lnTo>
                        <a:pt x="211" y="297"/>
                      </a:lnTo>
                      <a:lnTo>
                        <a:pt x="208" y="276"/>
                      </a:lnTo>
                      <a:lnTo>
                        <a:pt x="201" y="253"/>
                      </a:lnTo>
                      <a:lnTo>
                        <a:pt x="198" y="247"/>
                      </a:lnTo>
                      <a:lnTo>
                        <a:pt x="195" y="242"/>
                      </a:lnTo>
                      <a:lnTo>
                        <a:pt x="187" y="231"/>
                      </a:lnTo>
                      <a:lnTo>
                        <a:pt x="157" y="197"/>
                      </a:lnTo>
                      <a:lnTo>
                        <a:pt x="145" y="183"/>
                      </a:lnTo>
                      <a:lnTo>
                        <a:pt x="135" y="168"/>
                      </a:lnTo>
                      <a:lnTo>
                        <a:pt x="125" y="151"/>
                      </a:lnTo>
                      <a:lnTo>
                        <a:pt x="118" y="14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6" name="Freeform 176"/>
                <p:cNvSpPr/>
                <p:nvPr/>
              </p:nvSpPr>
              <p:spPr bwMode="auto">
                <a:xfrm>
                  <a:off x="1762" y="1718"/>
                  <a:ext cx="39" cy="75"/>
                </a:xfrm>
                <a:custGeom>
                  <a:avLst/>
                  <a:gdLst>
                    <a:gd name="T0" fmla="*/ 30 w 39"/>
                    <a:gd name="T1" fmla="*/ 0 h 75"/>
                    <a:gd name="T2" fmla="*/ 31 w 39"/>
                    <a:gd name="T3" fmla="*/ 3 h 75"/>
                    <a:gd name="T4" fmla="*/ 34 w 39"/>
                    <a:gd name="T5" fmla="*/ 12 h 75"/>
                    <a:gd name="T6" fmla="*/ 35 w 39"/>
                    <a:gd name="T7" fmla="*/ 19 h 75"/>
                    <a:gd name="T8" fmla="*/ 35 w 39"/>
                    <a:gd name="T9" fmla="*/ 25 h 75"/>
                    <a:gd name="T10" fmla="*/ 35 w 39"/>
                    <a:gd name="T11" fmla="*/ 33 h 75"/>
                    <a:gd name="T12" fmla="*/ 33 w 39"/>
                    <a:gd name="T13" fmla="*/ 40 h 75"/>
                    <a:gd name="T14" fmla="*/ 30 w 39"/>
                    <a:gd name="T15" fmla="*/ 53 h 75"/>
                    <a:gd name="T16" fmla="*/ 28 w 39"/>
                    <a:gd name="T17" fmla="*/ 58 h 75"/>
                    <a:gd name="T18" fmla="*/ 27 w 39"/>
                    <a:gd name="T19" fmla="*/ 60 h 75"/>
                    <a:gd name="T20" fmla="*/ 26 w 39"/>
                    <a:gd name="T21" fmla="*/ 62 h 75"/>
                    <a:gd name="T22" fmla="*/ 25 w 39"/>
                    <a:gd name="T23" fmla="*/ 63 h 75"/>
                    <a:gd name="T24" fmla="*/ 24 w 39"/>
                    <a:gd name="T25" fmla="*/ 64 h 75"/>
                    <a:gd name="T26" fmla="*/ 23 w 39"/>
                    <a:gd name="T27" fmla="*/ 64 h 75"/>
                    <a:gd name="T28" fmla="*/ 21 w 39"/>
                    <a:gd name="T29" fmla="*/ 64 h 75"/>
                    <a:gd name="T30" fmla="*/ 20 w 39"/>
                    <a:gd name="T31" fmla="*/ 64 h 75"/>
                    <a:gd name="T32" fmla="*/ 18 w 39"/>
                    <a:gd name="T33" fmla="*/ 63 h 75"/>
                    <a:gd name="T34" fmla="*/ 14 w 39"/>
                    <a:gd name="T35" fmla="*/ 60 h 75"/>
                    <a:gd name="T36" fmla="*/ 11 w 39"/>
                    <a:gd name="T37" fmla="*/ 56 h 75"/>
                    <a:gd name="T38" fmla="*/ 8 w 39"/>
                    <a:gd name="T39" fmla="*/ 52 h 75"/>
                    <a:gd name="T40" fmla="*/ 3 w 39"/>
                    <a:gd name="T41" fmla="*/ 46 h 75"/>
                    <a:gd name="T42" fmla="*/ 1 w 39"/>
                    <a:gd name="T43" fmla="*/ 42 h 75"/>
                    <a:gd name="T44" fmla="*/ 0 w 39"/>
                    <a:gd name="T45" fmla="*/ 40 h 75"/>
                    <a:gd name="T46" fmla="*/ 0 w 39"/>
                    <a:gd name="T47" fmla="*/ 67 h 75"/>
                    <a:gd name="T48" fmla="*/ 2 w 39"/>
                    <a:gd name="T49" fmla="*/ 68 h 75"/>
                    <a:gd name="T50" fmla="*/ 6 w 39"/>
                    <a:gd name="T51" fmla="*/ 72 h 75"/>
                    <a:gd name="T52" fmla="*/ 9 w 39"/>
                    <a:gd name="T53" fmla="*/ 73 h 75"/>
                    <a:gd name="T54" fmla="*/ 12 w 39"/>
                    <a:gd name="T55" fmla="*/ 75 h 75"/>
                    <a:gd name="T56" fmla="*/ 15 w 39"/>
                    <a:gd name="T57" fmla="*/ 75 h 75"/>
                    <a:gd name="T58" fmla="*/ 19 w 39"/>
                    <a:gd name="T59" fmla="*/ 74 h 75"/>
                    <a:gd name="T60" fmla="*/ 26 w 39"/>
                    <a:gd name="T61" fmla="*/ 72 h 75"/>
                    <a:gd name="T62" fmla="*/ 29 w 39"/>
                    <a:gd name="T63" fmla="*/ 70 h 75"/>
                    <a:gd name="T64" fmla="*/ 32 w 39"/>
                    <a:gd name="T65" fmla="*/ 68 h 75"/>
                    <a:gd name="T66" fmla="*/ 35 w 39"/>
                    <a:gd name="T67" fmla="*/ 65 h 75"/>
                    <a:gd name="T68" fmla="*/ 36 w 39"/>
                    <a:gd name="T69" fmla="*/ 62 h 75"/>
                    <a:gd name="T70" fmla="*/ 38 w 39"/>
                    <a:gd name="T71" fmla="*/ 59 h 75"/>
                    <a:gd name="T72" fmla="*/ 39 w 39"/>
                    <a:gd name="T73" fmla="*/ 55 h 75"/>
                    <a:gd name="T74" fmla="*/ 39 w 39"/>
                    <a:gd name="T75" fmla="*/ 42 h 75"/>
                    <a:gd name="T76" fmla="*/ 38 w 39"/>
                    <a:gd name="T77" fmla="*/ 27 h 75"/>
                    <a:gd name="T78" fmla="*/ 36 w 39"/>
                    <a:gd name="T79" fmla="*/ 9 h 75"/>
                    <a:gd name="T80" fmla="*/ 30 w 39"/>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75">
                      <a:moveTo>
                        <a:pt x="30" y="0"/>
                      </a:moveTo>
                      <a:lnTo>
                        <a:pt x="31" y="3"/>
                      </a:lnTo>
                      <a:lnTo>
                        <a:pt x="34" y="12"/>
                      </a:lnTo>
                      <a:lnTo>
                        <a:pt x="35" y="19"/>
                      </a:lnTo>
                      <a:lnTo>
                        <a:pt x="35" y="25"/>
                      </a:lnTo>
                      <a:lnTo>
                        <a:pt x="35" y="33"/>
                      </a:lnTo>
                      <a:lnTo>
                        <a:pt x="33" y="40"/>
                      </a:lnTo>
                      <a:lnTo>
                        <a:pt x="30" y="53"/>
                      </a:lnTo>
                      <a:lnTo>
                        <a:pt x="28" y="58"/>
                      </a:lnTo>
                      <a:lnTo>
                        <a:pt x="27" y="60"/>
                      </a:lnTo>
                      <a:lnTo>
                        <a:pt x="26" y="62"/>
                      </a:lnTo>
                      <a:lnTo>
                        <a:pt x="25" y="63"/>
                      </a:lnTo>
                      <a:lnTo>
                        <a:pt x="24" y="64"/>
                      </a:lnTo>
                      <a:lnTo>
                        <a:pt x="23" y="64"/>
                      </a:lnTo>
                      <a:lnTo>
                        <a:pt x="21" y="64"/>
                      </a:lnTo>
                      <a:lnTo>
                        <a:pt x="20" y="64"/>
                      </a:lnTo>
                      <a:lnTo>
                        <a:pt x="18" y="63"/>
                      </a:lnTo>
                      <a:lnTo>
                        <a:pt x="14" y="60"/>
                      </a:lnTo>
                      <a:lnTo>
                        <a:pt x="11" y="56"/>
                      </a:lnTo>
                      <a:lnTo>
                        <a:pt x="8" y="52"/>
                      </a:lnTo>
                      <a:lnTo>
                        <a:pt x="3" y="46"/>
                      </a:lnTo>
                      <a:lnTo>
                        <a:pt x="1" y="42"/>
                      </a:lnTo>
                      <a:lnTo>
                        <a:pt x="0" y="40"/>
                      </a:lnTo>
                      <a:lnTo>
                        <a:pt x="0" y="67"/>
                      </a:lnTo>
                      <a:lnTo>
                        <a:pt x="2" y="68"/>
                      </a:lnTo>
                      <a:lnTo>
                        <a:pt x="6" y="72"/>
                      </a:lnTo>
                      <a:lnTo>
                        <a:pt x="9" y="73"/>
                      </a:lnTo>
                      <a:lnTo>
                        <a:pt x="12" y="75"/>
                      </a:lnTo>
                      <a:lnTo>
                        <a:pt x="15" y="75"/>
                      </a:lnTo>
                      <a:lnTo>
                        <a:pt x="19" y="74"/>
                      </a:lnTo>
                      <a:lnTo>
                        <a:pt x="26" y="72"/>
                      </a:lnTo>
                      <a:lnTo>
                        <a:pt x="29" y="70"/>
                      </a:lnTo>
                      <a:lnTo>
                        <a:pt x="32" y="68"/>
                      </a:lnTo>
                      <a:lnTo>
                        <a:pt x="35" y="65"/>
                      </a:lnTo>
                      <a:lnTo>
                        <a:pt x="36" y="62"/>
                      </a:lnTo>
                      <a:lnTo>
                        <a:pt x="38" y="59"/>
                      </a:lnTo>
                      <a:lnTo>
                        <a:pt x="39" y="55"/>
                      </a:lnTo>
                      <a:lnTo>
                        <a:pt x="39" y="42"/>
                      </a:lnTo>
                      <a:lnTo>
                        <a:pt x="38" y="27"/>
                      </a:lnTo>
                      <a:lnTo>
                        <a:pt x="36"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7" name="Freeform 177"/>
                <p:cNvSpPr/>
                <p:nvPr/>
              </p:nvSpPr>
              <p:spPr bwMode="auto">
                <a:xfrm>
                  <a:off x="1762" y="1718"/>
                  <a:ext cx="39" cy="75"/>
                </a:xfrm>
                <a:custGeom>
                  <a:avLst/>
                  <a:gdLst>
                    <a:gd name="T0" fmla="*/ 30 w 39"/>
                    <a:gd name="T1" fmla="*/ 0 h 75"/>
                    <a:gd name="T2" fmla="*/ 31 w 39"/>
                    <a:gd name="T3" fmla="*/ 3 h 75"/>
                    <a:gd name="T4" fmla="*/ 34 w 39"/>
                    <a:gd name="T5" fmla="*/ 12 h 75"/>
                    <a:gd name="T6" fmla="*/ 35 w 39"/>
                    <a:gd name="T7" fmla="*/ 19 h 75"/>
                    <a:gd name="T8" fmla="*/ 35 w 39"/>
                    <a:gd name="T9" fmla="*/ 25 h 75"/>
                    <a:gd name="T10" fmla="*/ 35 w 39"/>
                    <a:gd name="T11" fmla="*/ 33 h 75"/>
                    <a:gd name="T12" fmla="*/ 33 w 39"/>
                    <a:gd name="T13" fmla="*/ 40 h 75"/>
                    <a:gd name="T14" fmla="*/ 30 w 39"/>
                    <a:gd name="T15" fmla="*/ 53 h 75"/>
                    <a:gd name="T16" fmla="*/ 28 w 39"/>
                    <a:gd name="T17" fmla="*/ 58 h 75"/>
                    <a:gd name="T18" fmla="*/ 27 w 39"/>
                    <a:gd name="T19" fmla="*/ 60 h 75"/>
                    <a:gd name="T20" fmla="*/ 26 w 39"/>
                    <a:gd name="T21" fmla="*/ 62 h 75"/>
                    <a:gd name="T22" fmla="*/ 25 w 39"/>
                    <a:gd name="T23" fmla="*/ 63 h 75"/>
                    <a:gd name="T24" fmla="*/ 24 w 39"/>
                    <a:gd name="T25" fmla="*/ 64 h 75"/>
                    <a:gd name="T26" fmla="*/ 23 w 39"/>
                    <a:gd name="T27" fmla="*/ 64 h 75"/>
                    <a:gd name="T28" fmla="*/ 21 w 39"/>
                    <a:gd name="T29" fmla="*/ 64 h 75"/>
                    <a:gd name="T30" fmla="*/ 20 w 39"/>
                    <a:gd name="T31" fmla="*/ 64 h 75"/>
                    <a:gd name="T32" fmla="*/ 18 w 39"/>
                    <a:gd name="T33" fmla="*/ 63 h 75"/>
                    <a:gd name="T34" fmla="*/ 14 w 39"/>
                    <a:gd name="T35" fmla="*/ 60 h 75"/>
                    <a:gd name="T36" fmla="*/ 11 w 39"/>
                    <a:gd name="T37" fmla="*/ 56 h 75"/>
                    <a:gd name="T38" fmla="*/ 8 w 39"/>
                    <a:gd name="T39" fmla="*/ 52 h 75"/>
                    <a:gd name="T40" fmla="*/ 3 w 39"/>
                    <a:gd name="T41" fmla="*/ 46 h 75"/>
                    <a:gd name="T42" fmla="*/ 1 w 39"/>
                    <a:gd name="T43" fmla="*/ 42 h 75"/>
                    <a:gd name="T44" fmla="*/ 0 w 39"/>
                    <a:gd name="T45" fmla="*/ 40 h 75"/>
                    <a:gd name="T46" fmla="*/ 0 w 39"/>
                    <a:gd name="T47" fmla="*/ 67 h 75"/>
                    <a:gd name="T48" fmla="*/ 2 w 39"/>
                    <a:gd name="T49" fmla="*/ 68 h 75"/>
                    <a:gd name="T50" fmla="*/ 6 w 39"/>
                    <a:gd name="T51" fmla="*/ 72 h 75"/>
                    <a:gd name="T52" fmla="*/ 9 w 39"/>
                    <a:gd name="T53" fmla="*/ 73 h 75"/>
                    <a:gd name="T54" fmla="*/ 12 w 39"/>
                    <a:gd name="T55" fmla="*/ 75 h 75"/>
                    <a:gd name="T56" fmla="*/ 15 w 39"/>
                    <a:gd name="T57" fmla="*/ 75 h 75"/>
                    <a:gd name="T58" fmla="*/ 19 w 39"/>
                    <a:gd name="T59" fmla="*/ 74 h 75"/>
                    <a:gd name="T60" fmla="*/ 26 w 39"/>
                    <a:gd name="T61" fmla="*/ 72 h 75"/>
                    <a:gd name="T62" fmla="*/ 29 w 39"/>
                    <a:gd name="T63" fmla="*/ 70 h 75"/>
                    <a:gd name="T64" fmla="*/ 32 w 39"/>
                    <a:gd name="T65" fmla="*/ 68 h 75"/>
                    <a:gd name="T66" fmla="*/ 35 w 39"/>
                    <a:gd name="T67" fmla="*/ 65 h 75"/>
                    <a:gd name="T68" fmla="*/ 36 w 39"/>
                    <a:gd name="T69" fmla="*/ 62 h 75"/>
                    <a:gd name="T70" fmla="*/ 38 w 39"/>
                    <a:gd name="T71" fmla="*/ 59 h 75"/>
                    <a:gd name="T72" fmla="*/ 39 w 39"/>
                    <a:gd name="T73" fmla="*/ 55 h 75"/>
                    <a:gd name="T74" fmla="*/ 39 w 39"/>
                    <a:gd name="T75" fmla="*/ 42 h 75"/>
                    <a:gd name="T76" fmla="*/ 38 w 39"/>
                    <a:gd name="T77" fmla="*/ 27 h 75"/>
                    <a:gd name="T78" fmla="*/ 36 w 39"/>
                    <a:gd name="T79" fmla="*/ 9 h 75"/>
                    <a:gd name="T80" fmla="*/ 30 w 39"/>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75">
                      <a:moveTo>
                        <a:pt x="30" y="0"/>
                      </a:moveTo>
                      <a:lnTo>
                        <a:pt x="31" y="3"/>
                      </a:lnTo>
                      <a:lnTo>
                        <a:pt x="34" y="12"/>
                      </a:lnTo>
                      <a:lnTo>
                        <a:pt x="35" y="19"/>
                      </a:lnTo>
                      <a:lnTo>
                        <a:pt x="35" y="25"/>
                      </a:lnTo>
                      <a:lnTo>
                        <a:pt x="35" y="33"/>
                      </a:lnTo>
                      <a:lnTo>
                        <a:pt x="33" y="40"/>
                      </a:lnTo>
                      <a:lnTo>
                        <a:pt x="30" y="53"/>
                      </a:lnTo>
                      <a:lnTo>
                        <a:pt x="28" y="58"/>
                      </a:lnTo>
                      <a:lnTo>
                        <a:pt x="27" y="60"/>
                      </a:lnTo>
                      <a:lnTo>
                        <a:pt x="26" y="62"/>
                      </a:lnTo>
                      <a:lnTo>
                        <a:pt x="25" y="63"/>
                      </a:lnTo>
                      <a:lnTo>
                        <a:pt x="24" y="64"/>
                      </a:lnTo>
                      <a:lnTo>
                        <a:pt x="23" y="64"/>
                      </a:lnTo>
                      <a:lnTo>
                        <a:pt x="21" y="64"/>
                      </a:lnTo>
                      <a:lnTo>
                        <a:pt x="20" y="64"/>
                      </a:lnTo>
                      <a:lnTo>
                        <a:pt x="18" y="63"/>
                      </a:lnTo>
                      <a:lnTo>
                        <a:pt x="14" y="60"/>
                      </a:lnTo>
                      <a:lnTo>
                        <a:pt x="11" y="56"/>
                      </a:lnTo>
                      <a:lnTo>
                        <a:pt x="8" y="52"/>
                      </a:lnTo>
                      <a:lnTo>
                        <a:pt x="3" y="46"/>
                      </a:lnTo>
                      <a:lnTo>
                        <a:pt x="1" y="42"/>
                      </a:lnTo>
                      <a:lnTo>
                        <a:pt x="0" y="40"/>
                      </a:lnTo>
                      <a:lnTo>
                        <a:pt x="0" y="67"/>
                      </a:lnTo>
                      <a:lnTo>
                        <a:pt x="2" y="68"/>
                      </a:lnTo>
                      <a:lnTo>
                        <a:pt x="6" y="72"/>
                      </a:lnTo>
                      <a:lnTo>
                        <a:pt x="9" y="73"/>
                      </a:lnTo>
                      <a:lnTo>
                        <a:pt x="12" y="75"/>
                      </a:lnTo>
                      <a:lnTo>
                        <a:pt x="15" y="75"/>
                      </a:lnTo>
                      <a:lnTo>
                        <a:pt x="19" y="74"/>
                      </a:lnTo>
                      <a:lnTo>
                        <a:pt x="26" y="72"/>
                      </a:lnTo>
                      <a:lnTo>
                        <a:pt x="29" y="70"/>
                      </a:lnTo>
                      <a:lnTo>
                        <a:pt x="32" y="68"/>
                      </a:lnTo>
                      <a:lnTo>
                        <a:pt x="35" y="65"/>
                      </a:lnTo>
                      <a:lnTo>
                        <a:pt x="36" y="62"/>
                      </a:lnTo>
                      <a:lnTo>
                        <a:pt x="38" y="59"/>
                      </a:lnTo>
                      <a:lnTo>
                        <a:pt x="39" y="55"/>
                      </a:lnTo>
                      <a:lnTo>
                        <a:pt x="39" y="42"/>
                      </a:lnTo>
                      <a:lnTo>
                        <a:pt x="38" y="27"/>
                      </a:lnTo>
                      <a:lnTo>
                        <a:pt x="36" y="9"/>
                      </a:lnTo>
                      <a:lnTo>
                        <a:pt x="3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8" name="Freeform 178"/>
                <p:cNvSpPr/>
                <p:nvPr/>
              </p:nvSpPr>
              <p:spPr bwMode="auto">
                <a:xfrm>
                  <a:off x="1814" y="1671"/>
                  <a:ext cx="131" cy="105"/>
                </a:xfrm>
                <a:custGeom>
                  <a:avLst/>
                  <a:gdLst>
                    <a:gd name="T0" fmla="*/ 93 w 131"/>
                    <a:gd name="T1" fmla="*/ 4 h 105"/>
                    <a:gd name="T2" fmla="*/ 107 w 131"/>
                    <a:gd name="T3" fmla="*/ 13 h 105"/>
                    <a:gd name="T4" fmla="*/ 115 w 131"/>
                    <a:gd name="T5" fmla="*/ 22 h 105"/>
                    <a:gd name="T6" fmla="*/ 120 w 131"/>
                    <a:gd name="T7" fmla="*/ 37 h 105"/>
                    <a:gd name="T8" fmla="*/ 121 w 131"/>
                    <a:gd name="T9" fmla="*/ 53 h 105"/>
                    <a:gd name="T10" fmla="*/ 119 w 131"/>
                    <a:gd name="T11" fmla="*/ 60 h 105"/>
                    <a:gd name="T12" fmla="*/ 116 w 131"/>
                    <a:gd name="T13" fmla="*/ 63 h 105"/>
                    <a:gd name="T14" fmla="*/ 111 w 131"/>
                    <a:gd name="T15" fmla="*/ 61 h 105"/>
                    <a:gd name="T16" fmla="*/ 97 w 131"/>
                    <a:gd name="T17" fmla="*/ 41 h 105"/>
                    <a:gd name="T18" fmla="*/ 88 w 131"/>
                    <a:gd name="T19" fmla="*/ 30 h 105"/>
                    <a:gd name="T20" fmla="*/ 85 w 131"/>
                    <a:gd name="T21" fmla="*/ 31 h 105"/>
                    <a:gd name="T22" fmla="*/ 85 w 131"/>
                    <a:gd name="T23" fmla="*/ 47 h 105"/>
                    <a:gd name="T24" fmla="*/ 85 w 131"/>
                    <a:gd name="T25" fmla="*/ 65 h 105"/>
                    <a:gd name="T26" fmla="*/ 81 w 131"/>
                    <a:gd name="T27" fmla="*/ 72 h 105"/>
                    <a:gd name="T28" fmla="*/ 73 w 131"/>
                    <a:gd name="T29" fmla="*/ 80 h 105"/>
                    <a:gd name="T30" fmla="*/ 63 w 131"/>
                    <a:gd name="T31" fmla="*/ 80 h 105"/>
                    <a:gd name="T32" fmla="*/ 56 w 131"/>
                    <a:gd name="T33" fmla="*/ 74 h 105"/>
                    <a:gd name="T34" fmla="*/ 49 w 131"/>
                    <a:gd name="T35" fmla="*/ 72 h 105"/>
                    <a:gd name="T36" fmla="*/ 43 w 131"/>
                    <a:gd name="T37" fmla="*/ 76 h 105"/>
                    <a:gd name="T38" fmla="*/ 29 w 131"/>
                    <a:gd name="T39" fmla="*/ 92 h 105"/>
                    <a:gd name="T40" fmla="*/ 24 w 131"/>
                    <a:gd name="T41" fmla="*/ 96 h 105"/>
                    <a:gd name="T42" fmla="*/ 15 w 131"/>
                    <a:gd name="T43" fmla="*/ 98 h 105"/>
                    <a:gd name="T44" fmla="*/ 1 w 131"/>
                    <a:gd name="T45" fmla="*/ 100 h 105"/>
                    <a:gd name="T46" fmla="*/ 2 w 131"/>
                    <a:gd name="T47" fmla="*/ 103 h 105"/>
                    <a:gd name="T48" fmla="*/ 18 w 131"/>
                    <a:gd name="T49" fmla="*/ 105 h 105"/>
                    <a:gd name="T50" fmla="*/ 34 w 131"/>
                    <a:gd name="T51" fmla="*/ 99 h 105"/>
                    <a:gd name="T52" fmla="*/ 40 w 131"/>
                    <a:gd name="T53" fmla="*/ 92 h 105"/>
                    <a:gd name="T54" fmla="*/ 44 w 131"/>
                    <a:gd name="T55" fmla="*/ 82 h 105"/>
                    <a:gd name="T56" fmla="*/ 48 w 131"/>
                    <a:gd name="T57" fmla="*/ 79 h 105"/>
                    <a:gd name="T58" fmla="*/ 63 w 131"/>
                    <a:gd name="T59" fmla="*/ 87 h 105"/>
                    <a:gd name="T60" fmla="*/ 74 w 131"/>
                    <a:gd name="T61" fmla="*/ 90 h 105"/>
                    <a:gd name="T62" fmla="*/ 81 w 131"/>
                    <a:gd name="T63" fmla="*/ 83 h 105"/>
                    <a:gd name="T64" fmla="*/ 89 w 131"/>
                    <a:gd name="T65" fmla="*/ 71 h 105"/>
                    <a:gd name="T66" fmla="*/ 92 w 131"/>
                    <a:gd name="T67" fmla="*/ 59 h 105"/>
                    <a:gd name="T68" fmla="*/ 91 w 131"/>
                    <a:gd name="T69" fmla="*/ 47 h 105"/>
                    <a:gd name="T70" fmla="*/ 94 w 131"/>
                    <a:gd name="T71" fmla="*/ 46 h 105"/>
                    <a:gd name="T72" fmla="*/ 98 w 131"/>
                    <a:gd name="T73" fmla="*/ 51 h 105"/>
                    <a:gd name="T74" fmla="*/ 110 w 131"/>
                    <a:gd name="T75" fmla="*/ 68 h 105"/>
                    <a:gd name="T76" fmla="*/ 117 w 131"/>
                    <a:gd name="T77" fmla="*/ 67 h 105"/>
                    <a:gd name="T78" fmla="*/ 127 w 131"/>
                    <a:gd name="T79" fmla="*/ 55 h 105"/>
                    <a:gd name="T80" fmla="*/ 131 w 131"/>
                    <a:gd name="T81" fmla="*/ 41 h 105"/>
                    <a:gd name="T82" fmla="*/ 130 w 131"/>
                    <a:gd name="T83" fmla="*/ 32 h 105"/>
                    <a:gd name="T84" fmla="*/ 115 w 131"/>
                    <a:gd name="T85" fmla="*/ 14 h 105"/>
                    <a:gd name="T86" fmla="*/ 97 w 131"/>
                    <a:gd name="T87" fmla="*/ 1 h 105"/>
                    <a:gd name="T88" fmla="*/ 93 w 131"/>
                    <a:gd name="T89" fmla="*/ 0 h 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1" h="105">
                      <a:moveTo>
                        <a:pt x="92" y="1"/>
                      </a:moveTo>
                      <a:lnTo>
                        <a:pt x="93" y="3"/>
                      </a:lnTo>
                      <a:lnTo>
                        <a:pt x="93" y="4"/>
                      </a:lnTo>
                      <a:lnTo>
                        <a:pt x="95" y="6"/>
                      </a:lnTo>
                      <a:lnTo>
                        <a:pt x="103" y="10"/>
                      </a:lnTo>
                      <a:lnTo>
                        <a:pt x="107" y="13"/>
                      </a:lnTo>
                      <a:lnTo>
                        <a:pt x="111" y="17"/>
                      </a:lnTo>
                      <a:lnTo>
                        <a:pt x="113" y="19"/>
                      </a:lnTo>
                      <a:lnTo>
                        <a:pt x="115" y="22"/>
                      </a:lnTo>
                      <a:lnTo>
                        <a:pt x="116" y="25"/>
                      </a:lnTo>
                      <a:lnTo>
                        <a:pt x="118" y="29"/>
                      </a:lnTo>
                      <a:lnTo>
                        <a:pt x="120" y="37"/>
                      </a:lnTo>
                      <a:lnTo>
                        <a:pt x="121" y="44"/>
                      </a:lnTo>
                      <a:lnTo>
                        <a:pt x="121" y="50"/>
                      </a:lnTo>
                      <a:lnTo>
                        <a:pt x="121" y="53"/>
                      </a:lnTo>
                      <a:lnTo>
                        <a:pt x="120" y="56"/>
                      </a:lnTo>
                      <a:lnTo>
                        <a:pt x="120" y="58"/>
                      </a:lnTo>
                      <a:lnTo>
                        <a:pt x="119" y="60"/>
                      </a:lnTo>
                      <a:lnTo>
                        <a:pt x="118" y="61"/>
                      </a:lnTo>
                      <a:lnTo>
                        <a:pt x="117" y="62"/>
                      </a:lnTo>
                      <a:lnTo>
                        <a:pt x="116" y="63"/>
                      </a:lnTo>
                      <a:lnTo>
                        <a:pt x="114" y="63"/>
                      </a:lnTo>
                      <a:lnTo>
                        <a:pt x="113" y="62"/>
                      </a:lnTo>
                      <a:lnTo>
                        <a:pt x="111" y="61"/>
                      </a:lnTo>
                      <a:lnTo>
                        <a:pt x="108" y="57"/>
                      </a:lnTo>
                      <a:lnTo>
                        <a:pt x="104" y="52"/>
                      </a:lnTo>
                      <a:lnTo>
                        <a:pt x="97" y="41"/>
                      </a:lnTo>
                      <a:lnTo>
                        <a:pt x="93" y="36"/>
                      </a:lnTo>
                      <a:lnTo>
                        <a:pt x="90" y="33"/>
                      </a:lnTo>
                      <a:lnTo>
                        <a:pt x="88" y="30"/>
                      </a:lnTo>
                      <a:lnTo>
                        <a:pt x="87" y="30"/>
                      </a:lnTo>
                      <a:lnTo>
                        <a:pt x="86" y="30"/>
                      </a:lnTo>
                      <a:lnTo>
                        <a:pt x="85" y="31"/>
                      </a:lnTo>
                      <a:lnTo>
                        <a:pt x="85" y="32"/>
                      </a:lnTo>
                      <a:lnTo>
                        <a:pt x="84" y="36"/>
                      </a:lnTo>
                      <a:lnTo>
                        <a:pt x="85" y="47"/>
                      </a:lnTo>
                      <a:lnTo>
                        <a:pt x="85" y="53"/>
                      </a:lnTo>
                      <a:lnTo>
                        <a:pt x="85" y="59"/>
                      </a:lnTo>
                      <a:lnTo>
                        <a:pt x="85" y="65"/>
                      </a:lnTo>
                      <a:lnTo>
                        <a:pt x="84" y="67"/>
                      </a:lnTo>
                      <a:lnTo>
                        <a:pt x="83" y="69"/>
                      </a:lnTo>
                      <a:lnTo>
                        <a:pt x="81" y="72"/>
                      </a:lnTo>
                      <a:lnTo>
                        <a:pt x="79" y="75"/>
                      </a:lnTo>
                      <a:lnTo>
                        <a:pt x="76" y="78"/>
                      </a:lnTo>
                      <a:lnTo>
                        <a:pt x="73" y="80"/>
                      </a:lnTo>
                      <a:lnTo>
                        <a:pt x="70" y="81"/>
                      </a:lnTo>
                      <a:lnTo>
                        <a:pt x="66" y="82"/>
                      </a:lnTo>
                      <a:lnTo>
                        <a:pt x="63" y="80"/>
                      </a:lnTo>
                      <a:lnTo>
                        <a:pt x="61" y="79"/>
                      </a:lnTo>
                      <a:lnTo>
                        <a:pt x="59" y="77"/>
                      </a:lnTo>
                      <a:lnTo>
                        <a:pt x="56" y="74"/>
                      </a:lnTo>
                      <a:lnTo>
                        <a:pt x="53" y="72"/>
                      </a:lnTo>
                      <a:lnTo>
                        <a:pt x="50" y="72"/>
                      </a:lnTo>
                      <a:lnTo>
                        <a:pt x="49" y="72"/>
                      </a:lnTo>
                      <a:lnTo>
                        <a:pt x="48" y="72"/>
                      </a:lnTo>
                      <a:lnTo>
                        <a:pt x="46" y="74"/>
                      </a:lnTo>
                      <a:lnTo>
                        <a:pt x="43" y="76"/>
                      </a:lnTo>
                      <a:lnTo>
                        <a:pt x="37" y="83"/>
                      </a:lnTo>
                      <a:lnTo>
                        <a:pt x="32" y="90"/>
                      </a:lnTo>
                      <a:lnTo>
                        <a:pt x="29" y="92"/>
                      </a:lnTo>
                      <a:lnTo>
                        <a:pt x="27" y="95"/>
                      </a:lnTo>
                      <a:lnTo>
                        <a:pt x="25" y="95"/>
                      </a:lnTo>
                      <a:lnTo>
                        <a:pt x="24" y="96"/>
                      </a:lnTo>
                      <a:lnTo>
                        <a:pt x="22" y="97"/>
                      </a:lnTo>
                      <a:lnTo>
                        <a:pt x="19" y="98"/>
                      </a:lnTo>
                      <a:lnTo>
                        <a:pt x="15" y="98"/>
                      </a:lnTo>
                      <a:lnTo>
                        <a:pt x="8" y="99"/>
                      </a:lnTo>
                      <a:lnTo>
                        <a:pt x="4" y="99"/>
                      </a:lnTo>
                      <a:lnTo>
                        <a:pt x="1" y="100"/>
                      </a:lnTo>
                      <a:lnTo>
                        <a:pt x="0" y="101"/>
                      </a:lnTo>
                      <a:lnTo>
                        <a:pt x="0" y="102"/>
                      </a:lnTo>
                      <a:lnTo>
                        <a:pt x="2" y="103"/>
                      </a:lnTo>
                      <a:lnTo>
                        <a:pt x="6" y="105"/>
                      </a:lnTo>
                      <a:lnTo>
                        <a:pt x="12" y="105"/>
                      </a:lnTo>
                      <a:lnTo>
                        <a:pt x="18" y="105"/>
                      </a:lnTo>
                      <a:lnTo>
                        <a:pt x="24" y="104"/>
                      </a:lnTo>
                      <a:lnTo>
                        <a:pt x="29" y="101"/>
                      </a:lnTo>
                      <a:lnTo>
                        <a:pt x="34" y="99"/>
                      </a:lnTo>
                      <a:lnTo>
                        <a:pt x="37" y="96"/>
                      </a:lnTo>
                      <a:lnTo>
                        <a:pt x="40" y="93"/>
                      </a:lnTo>
                      <a:lnTo>
                        <a:pt x="40" y="92"/>
                      </a:lnTo>
                      <a:lnTo>
                        <a:pt x="41" y="91"/>
                      </a:lnTo>
                      <a:lnTo>
                        <a:pt x="42" y="86"/>
                      </a:lnTo>
                      <a:lnTo>
                        <a:pt x="44" y="82"/>
                      </a:lnTo>
                      <a:lnTo>
                        <a:pt x="45" y="80"/>
                      </a:lnTo>
                      <a:lnTo>
                        <a:pt x="47" y="79"/>
                      </a:lnTo>
                      <a:lnTo>
                        <a:pt x="48" y="79"/>
                      </a:lnTo>
                      <a:lnTo>
                        <a:pt x="50" y="80"/>
                      </a:lnTo>
                      <a:lnTo>
                        <a:pt x="56" y="83"/>
                      </a:lnTo>
                      <a:lnTo>
                        <a:pt x="63" y="87"/>
                      </a:lnTo>
                      <a:lnTo>
                        <a:pt x="67" y="89"/>
                      </a:lnTo>
                      <a:lnTo>
                        <a:pt x="71" y="90"/>
                      </a:lnTo>
                      <a:lnTo>
                        <a:pt x="74" y="90"/>
                      </a:lnTo>
                      <a:lnTo>
                        <a:pt x="75" y="89"/>
                      </a:lnTo>
                      <a:lnTo>
                        <a:pt x="76" y="88"/>
                      </a:lnTo>
                      <a:lnTo>
                        <a:pt x="81" y="83"/>
                      </a:lnTo>
                      <a:lnTo>
                        <a:pt x="84" y="79"/>
                      </a:lnTo>
                      <a:lnTo>
                        <a:pt x="87" y="75"/>
                      </a:lnTo>
                      <a:lnTo>
                        <a:pt x="89" y="71"/>
                      </a:lnTo>
                      <a:lnTo>
                        <a:pt x="91" y="66"/>
                      </a:lnTo>
                      <a:lnTo>
                        <a:pt x="92" y="61"/>
                      </a:lnTo>
                      <a:lnTo>
                        <a:pt x="92" y="59"/>
                      </a:lnTo>
                      <a:lnTo>
                        <a:pt x="91" y="56"/>
                      </a:lnTo>
                      <a:lnTo>
                        <a:pt x="91" y="49"/>
                      </a:lnTo>
                      <a:lnTo>
                        <a:pt x="91" y="47"/>
                      </a:lnTo>
                      <a:lnTo>
                        <a:pt x="91" y="45"/>
                      </a:lnTo>
                      <a:lnTo>
                        <a:pt x="92" y="45"/>
                      </a:lnTo>
                      <a:lnTo>
                        <a:pt x="94" y="46"/>
                      </a:lnTo>
                      <a:lnTo>
                        <a:pt x="95" y="47"/>
                      </a:lnTo>
                      <a:lnTo>
                        <a:pt x="96" y="48"/>
                      </a:lnTo>
                      <a:lnTo>
                        <a:pt x="98" y="51"/>
                      </a:lnTo>
                      <a:lnTo>
                        <a:pt x="106" y="64"/>
                      </a:lnTo>
                      <a:lnTo>
                        <a:pt x="108" y="66"/>
                      </a:lnTo>
                      <a:lnTo>
                        <a:pt x="110" y="68"/>
                      </a:lnTo>
                      <a:lnTo>
                        <a:pt x="112" y="69"/>
                      </a:lnTo>
                      <a:lnTo>
                        <a:pt x="114" y="69"/>
                      </a:lnTo>
                      <a:lnTo>
                        <a:pt x="117" y="67"/>
                      </a:lnTo>
                      <a:lnTo>
                        <a:pt x="120" y="64"/>
                      </a:lnTo>
                      <a:lnTo>
                        <a:pt x="123" y="60"/>
                      </a:lnTo>
                      <a:lnTo>
                        <a:pt x="127" y="55"/>
                      </a:lnTo>
                      <a:lnTo>
                        <a:pt x="129" y="49"/>
                      </a:lnTo>
                      <a:lnTo>
                        <a:pt x="131" y="43"/>
                      </a:lnTo>
                      <a:lnTo>
                        <a:pt x="131" y="41"/>
                      </a:lnTo>
                      <a:lnTo>
                        <a:pt x="131" y="38"/>
                      </a:lnTo>
                      <a:lnTo>
                        <a:pt x="131" y="35"/>
                      </a:lnTo>
                      <a:lnTo>
                        <a:pt x="130" y="32"/>
                      </a:lnTo>
                      <a:lnTo>
                        <a:pt x="126" y="26"/>
                      </a:lnTo>
                      <a:lnTo>
                        <a:pt x="121" y="20"/>
                      </a:lnTo>
                      <a:lnTo>
                        <a:pt x="115" y="14"/>
                      </a:lnTo>
                      <a:lnTo>
                        <a:pt x="109" y="8"/>
                      </a:lnTo>
                      <a:lnTo>
                        <a:pt x="102" y="4"/>
                      </a:lnTo>
                      <a:lnTo>
                        <a:pt x="97" y="1"/>
                      </a:lnTo>
                      <a:lnTo>
                        <a:pt x="95" y="0"/>
                      </a:lnTo>
                      <a:lnTo>
                        <a:pt x="94" y="0"/>
                      </a:lnTo>
                      <a:lnTo>
                        <a:pt x="93" y="0"/>
                      </a:lnTo>
                      <a:lnTo>
                        <a:pt x="92"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9" name="Freeform 179"/>
                <p:cNvSpPr/>
                <p:nvPr/>
              </p:nvSpPr>
              <p:spPr bwMode="auto">
                <a:xfrm>
                  <a:off x="1814" y="1671"/>
                  <a:ext cx="131" cy="105"/>
                </a:xfrm>
                <a:custGeom>
                  <a:avLst/>
                  <a:gdLst>
                    <a:gd name="T0" fmla="*/ 95 w 131"/>
                    <a:gd name="T1" fmla="*/ 6 h 105"/>
                    <a:gd name="T2" fmla="*/ 111 w 131"/>
                    <a:gd name="T3" fmla="*/ 17 h 105"/>
                    <a:gd name="T4" fmla="*/ 121 w 131"/>
                    <a:gd name="T5" fmla="*/ 44 h 105"/>
                    <a:gd name="T6" fmla="*/ 117 w 131"/>
                    <a:gd name="T7" fmla="*/ 62 h 105"/>
                    <a:gd name="T8" fmla="*/ 111 w 131"/>
                    <a:gd name="T9" fmla="*/ 61 h 105"/>
                    <a:gd name="T10" fmla="*/ 90 w 131"/>
                    <a:gd name="T11" fmla="*/ 32 h 105"/>
                    <a:gd name="T12" fmla="*/ 84 w 131"/>
                    <a:gd name="T13" fmla="*/ 36 h 105"/>
                    <a:gd name="T14" fmla="*/ 85 w 131"/>
                    <a:gd name="T15" fmla="*/ 59 h 105"/>
                    <a:gd name="T16" fmla="*/ 79 w 131"/>
                    <a:gd name="T17" fmla="*/ 75 h 105"/>
                    <a:gd name="T18" fmla="*/ 70 w 131"/>
                    <a:gd name="T19" fmla="*/ 81 h 105"/>
                    <a:gd name="T20" fmla="*/ 59 w 131"/>
                    <a:gd name="T21" fmla="*/ 77 h 105"/>
                    <a:gd name="T22" fmla="*/ 48 w 131"/>
                    <a:gd name="T23" fmla="*/ 72 h 105"/>
                    <a:gd name="T24" fmla="*/ 37 w 131"/>
                    <a:gd name="T25" fmla="*/ 83 h 105"/>
                    <a:gd name="T26" fmla="*/ 21 w 131"/>
                    <a:gd name="T27" fmla="*/ 97 h 105"/>
                    <a:gd name="T28" fmla="*/ 1 w 131"/>
                    <a:gd name="T29" fmla="*/ 100 h 105"/>
                    <a:gd name="T30" fmla="*/ 0 w 131"/>
                    <a:gd name="T31" fmla="*/ 102 h 105"/>
                    <a:gd name="T32" fmla="*/ 18 w 131"/>
                    <a:gd name="T33" fmla="*/ 105 h 105"/>
                    <a:gd name="T34" fmla="*/ 37 w 131"/>
                    <a:gd name="T35" fmla="*/ 96 h 105"/>
                    <a:gd name="T36" fmla="*/ 42 w 131"/>
                    <a:gd name="T37" fmla="*/ 86 h 105"/>
                    <a:gd name="T38" fmla="*/ 47 w 131"/>
                    <a:gd name="T39" fmla="*/ 79 h 105"/>
                    <a:gd name="T40" fmla="*/ 63 w 131"/>
                    <a:gd name="T41" fmla="*/ 87 h 105"/>
                    <a:gd name="T42" fmla="*/ 76 w 131"/>
                    <a:gd name="T43" fmla="*/ 88 h 105"/>
                    <a:gd name="T44" fmla="*/ 91 w 131"/>
                    <a:gd name="T45" fmla="*/ 66 h 105"/>
                    <a:gd name="T46" fmla="*/ 91 w 131"/>
                    <a:gd name="T47" fmla="*/ 45 h 105"/>
                    <a:gd name="T48" fmla="*/ 98 w 131"/>
                    <a:gd name="T49" fmla="*/ 51 h 105"/>
                    <a:gd name="T50" fmla="*/ 110 w 131"/>
                    <a:gd name="T51" fmla="*/ 68 h 105"/>
                    <a:gd name="T52" fmla="*/ 120 w 131"/>
                    <a:gd name="T53" fmla="*/ 64 h 105"/>
                    <a:gd name="T54" fmla="*/ 129 w 131"/>
                    <a:gd name="T55" fmla="*/ 49 h 105"/>
                    <a:gd name="T56" fmla="*/ 131 w 131"/>
                    <a:gd name="T57" fmla="*/ 38 h 105"/>
                    <a:gd name="T58" fmla="*/ 121 w 131"/>
                    <a:gd name="T59" fmla="*/ 20 h 105"/>
                    <a:gd name="T60" fmla="*/ 97 w 131"/>
                    <a:gd name="T61" fmla="*/ 1 h 105"/>
                    <a:gd name="T62" fmla="*/ 92 w 131"/>
                    <a:gd name="T63" fmla="*/ 1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1" h="105">
                      <a:moveTo>
                        <a:pt x="92" y="1"/>
                      </a:moveTo>
                      <a:lnTo>
                        <a:pt x="95" y="6"/>
                      </a:lnTo>
                      <a:lnTo>
                        <a:pt x="102" y="10"/>
                      </a:lnTo>
                      <a:lnTo>
                        <a:pt x="111" y="17"/>
                      </a:lnTo>
                      <a:lnTo>
                        <a:pt x="118" y="29"/>
                      </a:lnTo>
                      <a:lnTo>
                        <a:pt x="121" y="44"/>
                      </a:lnTo>
                      <a:lnTo>
                        <a:pt x="120" y="56"/>
                      </a:lnTo>
                      <a:lnTo>
                        <a:pt x="117" y="62"/>
                      </a:lnTo>
                      <a:lnTo>
                        <a:pt x="114" y="63"/>
                      </a:lnTo>
                      <a:lnTo>
                        <a:pt x="111" y="61"/>
                      </a:lnTo>
                      <a:lnTo>
                        <a:pt x="97" y="41"/>
                      </a:lnTo>
                      <a:lnTo>
                        <a:pt x="90" y="32"/>
                      </a:lnTo>
                      <a:lnTo>
                        <a:pt x="86" y="30"/>
                      </a:lnTo>
                      <a:lnTo>
                        <a:pt x="84" y="36"/>
                      </a:lnTo>
                      <a:lnTo>
                        <a:pt x="85" y="47"/>
                      </a:lnTo>
                      <a:lnTo>
                        <a:pt x="85" y="59"/>
                      </a:lnTo>
                      <a:lnTo>
                        <a:pt x="83" y="69"/>
                      </a:lnTo>
                      <a:lnTo>
                        <a:pt x="79" y="75"/>
                      </a:lnTo>
                      <a:lnTo>
                        <a:pt x="73" y="80"/>
                      </a:lnTo>
                      <a:lnTo>
                        <a:pt x="70" y="81"/>
                      </a:lnTo>
                      <a:lnTo>
                        <a:pt x="66" y="81"/>
                      </a:lnTo>
                      <a:lnTo>
                        <a:pt x="59" y="77"/>
                      </a:lnTo>
                      <a:lnTo>
                        <a:pt x="53" y="72"/>
                      </a:lnTo>
                      <a:lnTo>
                        <a:pt x="48" y="72"/>
                      </a:lnTo>
                      <a:lnTo>
                        <a:pt x="43" y="76"/>
                      </a:lnTo>
                      <a:lnTo>
                        <a:pt x="37" y="83"/>
                      </a:lnTo>
                      <a:lnTo>
                        <a:pt x="26" y="94"/>
                      </a:lnTo>
                      <a:lnTo>
                        <a:pt x="21" y="97"/>
                      </a:lnTo>
                      <a:lnTo>
                        <a:pt x="15" y="98"/>
                      </a:lnTo>
                      <a:lnTo>
                        <a:pt x="1" y="100"/>
                      </a:lnTo>
                      <a:lnTo>
                        <a:pt x="0" y="101"/>
                      </a:lnTo>
                      <a:lnTo>
                        <a:pt x="0" y="102"/>
                      </a:lnTo>
                      <a:lnTo>
                        <a:pt x="6" y="105"/>
                      </a:lnTo>
                      <a:lnTo>
                        <a:pt x="18" y="105"/>
                      </a:lnTo>
                      <a:lnTo>
                        <a:pt x="29" y="101"/>
                      </a:lnTo>
                      <a:lnTo>
                        <a:pt x="37" y="96"/>
                      </a:lnTo>
                      <a:lnTo>
                        <a:pt x="41" y="91"/>
                      </a:lnTo>
                      <a:lnTo>
                        <a:pt x="42" y="86"/>
                      </a:lnTo>
                      <a:lnTo>
                        <a:pt x="44" y="81"/>
                      </a:lnTo>
                      <a:lnTo>
                        <a:pt x="47" y="79"/>
                      </a:lnTo>
                      <a:lnTo>
                        <a:pt x="50" y="80"/>
                      </a:lnTo>
                      <a:lnTo>
                        <a:pt x="63" y="87"/>
                      </a:lnTo>
                      <a:lnTo>
                        <a:pt x="70" y="90"/>
                      </a:lnTo>
                      <a:lnTo>
                        <a:pt x="76" y="88"/>
                      </a:lnTo>
                      <a:lnTo>
                        <a:pt x="86" y="75"/>
                      </a:lnTo>
                      <a:lnTo>
                        <a:pt x="91" y="66"/>
                      </a:lnTo>
                      <a:lnTo>
                        <a:pt x="91" y="56"/>
                      </a:lnTo>
                      <a:lnTo>
                        <a:pt x="91" y="45"/>
                      </a:lnTo>
                      <a:lnTo>
                        <a:pt x="94" y="46"/>
                      </a:lnTo>
                      <a:lnTo>
                        <a:pt x="98" y="51"/>
                      </a:lnTo>
                      <a:lnTo>
                        <a:pt x="106" y="64"/>
                      </a:lnTo>
                      <a:lnTo>
                        <a:pt x="110" y="68"/>
                      </a:lnTo>
                      <a:lnTo>
                        <a:pt x="114" y="69"/>
                      </a:lnTo>
                      <a:lnTo>
                        <a:pt x="120" y="64"/>
                      </a:lnTo>
                      <a:lnTo>
                        <a:pt x="126" y="55"/>
                      </a:lnTo>
                      <a:lnTo>
                        <a:pt x="129" y="49"/>
                      </a:lnTo>
                      <a:lnTo>
                        <a:pt x="131" y="43"/>
                      </a:lnTo>
                      <a:lnTo>
                        <a:pt x="131" y="38"/>
                      </a:lnTo>
                      <a:lnTo>
                        <a:pt x="130" y="32"/>
                      </a:lnTo>
                      <a:lnTo>
                        <a:pt x="121" y="20"/>
                      </a:lnTo>
                      <a:lnTo>
                        <a:pt x="108" y="8"/>
                      </a:lnTo>
                      <a:lnTo>
                        <a:pt x="97" y="1"/>
                      </a:lnTo>
                      <a:lnTo>
                        <a:pt x="93" y="0"/>
                      </a:lnTo>
                      <a:lnTo>
                        <a:pt x="92" y="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0" name="Freeform 180"/>
                <p:cNvSpPr/>
                <p:nvPr/>
              </p:nvSpPr>
              <p:spPr bwMode="auto">
                <a:xfrm>
                  <a:off x="1852" y="1536"/>
                  <a:ext cx="34" cy="99"/>
                </a:xfrm>
                <a:custGeom>
                  <a:avLst/>
                  <a:gdLst>
                    <a:gd name="T0" fmla="*/ 8 w 34"/>
                    <a:gd name="T1" fmla="*/ 10 h 99"/>
                    <a:gd name="T2" fmla="*/ 13 w 34"/>
                    <a:gd name="T3" fmla="*/ 20 h 99"/>
                    <a:gd name="T4" fmla="*/ 13 w 34"/>
                    <a:gd name="T5" fmla="*/ 28 h 99"/>
                    <a:gd name="T6" fmla="*/ 7 w 34"/>
                    <a:gd name="T7" fmla="*/ 54 h 99"/>
                    <a:gd name="T8" fmla="*/ 6 w 34"/>
                    <a:gd name="T9" fmla="*/ 64 h 99"/>
                    <a:gd name="T10" fmla="*/ 7 w 34"/>
                    <a:gd name="T11" fmla="*/ 70 h 99"/>
                    <a:gd name="T12" fmla="*/ 10 w 34"/>
                    <a:gd name="T13" fmla="*/ 75 h 99"/>
                    <a:gd name="T14" fmla="*/ 15 w 34"/>
                    <a:gd name="T15" fmla="*/ 77 h 99"/>
                    <a:gd name="T16" fmla="*/ 19 w 34"/>
                    <a:gd name="T17" fmla="*/ 74 h 99"/>
                    <a:gd name="T18" fmla="*/ 23 w 34"/>
                    <a:gd name="T19" fmla="*/ 61 h 99"/>
                    <a:gd name="T20" fmla="*/ 27 w 34"/>
                    <a:gd name="T21" fmla="*/ 52 h 99"/>
                    <a:gd name="T22" fmla="*/ 30 w 34"/>
                    <a:gd name="T23" fmla="*/ 46 h 99"/>
                    <a:gd name="T24" fmla="*/ 31 w 34"/>
                    <a:gd name="T25" fmla="*/ 49 h 99"/>
                    <a:gd name="T26" fmla="*/ 33 w 34"/>
                    <a:gd name="T27" fmla="*/ 61 h 99"/>
                    <a:gd name="T28" fmla="*/ 32 w 34"/>
                    <a:gd name="T29" fmla="*/ 73 h 99"/>
                    <a:gd name="T30" fmla="*/ 26 w 34"/>
                    <a:gd name="T31" fmla="*/ 93 h 99"/>
                    <a:gd name="T32" fmla="*/ 23 w 34"/>
                    <a:gd name="T33" fmla="*/ 97 h 99"/>
                    <a:gd name="T34" fmla="*/ 20 w 34"/>
                    <a:gd name="T35" fmla="*/ 98 h 99"/>
                    <a:gd name="T36" fmla="*/ 23 w 34"/>
                    <a:gd name="T37" fmla="*/ 89 h 99"/>
                    <a:gd name="T38" fmla="*/ 25 w 34"/>
                    <a:gd name="T39" fmla="*/ 79 h 99"/>
                    <a:gd name="T40" fmla="*/ 27 w 34"/>
                    <a:gd name="T41" fmla="*/ 68 h 99"/>
                    <a:gd name="T42" fmla="*/ 27 w 34"/>
                    <a:gd name="T43" fmla="*/ 71 h 99"/>
                    <a:gd name="T44" fmla="*/ 25 w 34"/>
                    <a:gd name="T45" fmla="*/ 77 h 99"/>
                    <a:gd name="T46" fmla="*/ 20 w 34"/>
                    <a:gd name="T47" fmla="*/ 82 h 99"/>
                    <a:gd name="T48" fmla="*/ 15 w 34"/>
                    <a:gd name="T49" fmla="*/ 83 h 99"/>
                    <a:gd name="T50" fmla="*/ 10 w 34"/>
                    <a:gd name="T51" fmla="*/ 83 h 99"/>
                    <a:gd name="T52" fmla="*/ 5 w 34"/>
                    <a:gd name="T53" fmla="*/ 80 h 99"/>
                    <a:gd name="T54" fmla="*/ 1 w 34"/>
                    <a:gd name="T55" fmla="*/ 73 h 99"/>
                    <a:gd name="T56" fmla="*/ 1 w 34"/>
                    <a:gd name="T57" fmla="*/ 68 h 99"/>
                    <a:gd name="T58" fmla="*/ 1 w 34"/>
                    <a:gd name="T59" fmla="*/ 54 h 99"/>
                    <a:gd name="T60" fmla="*/ 5 w 34"/>
                    <a:gd name="T61" fmla="*/ 34 h 99"/>
                    <a:gd name="T62" fmla="*/ 5 w 34"/>
                    <a:gd name="T63" fmla="*/ 22 h 99"/>
                    <a:gd name="T64" fmla="*/ 1 w 34"/>
                    <a:gd name="T65" fmla="*/ 4 h 99"/>
                    <a:gd name="T66" fmla="*/ 0 w 34"/>
                    <a:gd name="T67" fmla="*/ 0 h 99"/>
                    <a:gd name="T68" fmla="*/ 3 w 34"/>
                    <a:gd name="T69" fmla="*/ 2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 h="99">
                      <a:moveTo>
                        <a:pt x="3" y="2"/>
                      </a:moveTo>
                      <a:lnTo>
                        <a:pt x="8" y="10"/>
                      </a:lnTo>
                      <a:lnTo>
                        <a:pt x="12" y="16"/>
                      </a:lnTo>
                      <a:lnTo>
                        <a:pt x="13" y="20"/>
                      </a:lnTo>
                      <a:lnTo>
                        <a:pt x="13" y="24"/>
                      </a:lnTo>
                      <a:lnTo>
                        <a:pt x="13" y="28"/>
                      </a:lnTo>
                      <a:lnTo>
                        <a:pt x="12" y="34"/>
                      </a:lnTo>
                      <a:lnTo>
                        <a:pt x="7" y="54"/>
                      </a:lnTo>
                      <a:lnTo>
                        <a:pt x="6" y="61"/>
                      </a:lnTo>
                      <a:lnTo>
                        <a:pt x="6" y="64"/>
                      </a:lnTo>
                      <a:lnTo>
                        <a:pt x="6" y="67"/>
                      </a:lnTo>
                      <a:lnTo>
                        <a:pt x="7" y="70"/>
                      </a:lnTo>
                      <a:lnTo>
                        <a:pt x="8" y="73"/>
                      </a:lnTo>
                      <a:lnTo>
                        <a:pt x="10" y="75"/>
                      </a:lnTo>
                      <a:lnTo>
                        <a:pt x="12" y="76"/>
                      </a:lnTo>
                      <a:lnTo>
                        <a:pt x="15" y="77"/>
                      </a:lnTo>
                      <a:lnTo>
                        <a:pt x="17" y="76"/>
                      </a:lnTo>
                      <a:lnTo>
                        <a:pt x="19" y="74"/>
                      </a:lnTo>
                      <a:lnTo>
                        <a:pt x="20" y="71"/>
                      </a:lnTo>
                      <a:lnTo>
                        <a:pt x="23" y="61"/>
                      </a:lnTo>
                      <a:lnTo>
                        <a:pt x="25" y="56"/>
                      </a:lnTo>
                      <a:lnTo>
                        <a:pt x="27" y="52"/>
                      </a:lnTo>
                      <a:lnTo>
                        <a:pt x="28" y="48"/>
                      </a:lnTo>
                      <a:lnTo>
                        <a:pt x="30" y="46"/>
                      </a:lnTo>
                      <a:lnTo>
                        <a:pt x="31" y="46"/>
                      </a:lnTo>
                      <a:lnTo>
                        <a:pt x="31" y="49"/>
                      </a:lnTo>
                      <a:lnTo>
                        <a:pt x="32" y="55"/>
                      </a:lnTo>
                      <a:lnTo>
                        <a:pt x="33" y="61"/>
                      </a:lnTo>
                      <a:lnTo>
                        <a:pt x="34" y="66"/>
                      </a:lnTo>
                      <a:lnTo>
                        <a:pt x="32" y="73"/>
                      </a:lnTo>
                      <a:lnTo>
                        <a:pt x="28" y="87"/>
                      </a:lnTo>
                      <a:lnTo>
                        <a:pt x="26" y="93"/>
                      </a:lnTo>
                      <a:lnTo>
                        <a:pt x="25" y="95"/>
                      </a:lnTo>
                      <a:lnTo>
                        <a:pt x="23" y="97"/>
                      </a:lnTo>
                      <a:lnTo>
                        <a:pt x="21" y="99"/>
                      </a:lnTo>
                      <a:lnTo>
                        <a:pt x="20" y="98"/>
                      </a:lnTo>
                      <a:lnTo>
                        <a:pt x="21" y="94"/>
                      </a:lnTo>
                      <a:lnTo>
                        <a:pt x="23" y="89"/>
                      </a:lnTo>
                      <a:lnTo>
                        <a:pt x="24" y="84"/>
                      </a:lnTo>
                      <a:lnTo>
                        <a:pt x="25" y="79"/>
                      </a:lnTo>
                      <a:lnTo>
                        <a:pt x="26" y="74"/>
                      </a:lnTo>
                      <a:lnTo>
                        <a:pt x="27" y="68"/>
                      </a:lnTo>
                      <a:lnTo>
                        <a:pt x="28" y="67"/>
                      </a:lnTo>
                      <a:lnTo>
                        <a:pt x="27" y="71"/>
                      </a:lnTo>
                      <a:lnTo>
                        <a:pt x="26" y="74"/>
                      </a:lnTo>
                      <a:lnTo>
                        <a:pt x="25" y="77"/>
                      </a:lnTo>
                      <a:lnTo>
                        <a:pt x="23" y="80"/>
                      </a:lnTo>
                      <a:lnTo>
                        <a:pt x="20" y="82"/>
                      </a:lnTo>
                      <a:lnTo>
                        <a:pt x="18" y="83"/>
                      </a:lnTo>
                      <a:lnTo>
                        <a:pt x="15" y="83"/>
                      </a:lnTo>
                      <a:lnTo>
                        <a:pt x="12" y="83"/>
                      </a:lnTo>
                      <a:lnTo>
                        <a:pt x="10" y="83"/>
                      </a:lnTo>
                      <a:lnTo>
                        <a:pt x="7" y="82"/>
                      </a:lnTo>
                      <a:lnTo>
                        <a:pt x="5" y="80"/>
                      </a:lnTo>
                      <a:lnTo>
                        <a:pt x="3" y="77"/>
                      </a:lnTo>
                      <a:lnTo>
                        <a:pt x="1" y="73"/>
                      </a:lnTo>
                      <a:lnTo>
                        <a:pt x="1" y="71"/>
                      </a:lnTo>
                      <a:lnTo>
                        <a:pt x="1" y="68"/>
                      </a:lnTo>
                      <a:lnTo>
                        <a:pt x="0" y="63"/>
                      </a:lnTo>
                      <a:lnTo>
                        <a:pt x="1" y="54"/>
                      </a:lnTo>
                      <a:lnTo>
                        <a:pt x="3" y="44"/>
                      </a:lnTo>
                      <a:lnTo>
                        <a:pt x="5" y="34"/>
                      </a:lnTo>
                      <a:lnTo>
                        <a:pt x="5" y="29"/>
                      </a:lnTo>
                      <a:lnTo>
                        <a:pt x="5" y="22"/>
                      </a:lnTo>
                      <a:lnTo>
                        <a:pt x="2" y="9"/>
                      </a:lnTo>
                      <a:lnTo>
                        <a:pt x="1" y="4"/>
                      </a:lnTo>
                      <a:lnTo>
                        <a:pt x="0" y="1"/>
                      </a:lnTo>
                      <a:lnTo>
                        <a:pt x="0" y="0"/>
                      </a:lnTo>
                      <a:lnTo>
                        <a:pt x="1"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1" name="Freeform 181"/>
                <p:cNvSpPr/>
                <p:nvPr/>
              </p:nvSpPr>
              <p:spPr bwMode="auto">
                <a:xfrm>
                  <a:off x="1852" y="1536"/>
                  <a:ext cx="33" cy="99"/>
                </a:xfrm>
                <a:custGeom>
                  <a:avLst/>
                  <a:gdLst>
                    <a:gd name="T0" fmla="*/ 3 w 33"/>
                    <a:gd name="T1" fmla="*/ 2 h 99"/>
                    <a:gd name="T2" fmla="*/ 12 w 33"/>
                    <a:gd name="T3" fmla="*/ 16 h 99"/>
                    <a:gd name="T4" fmla="*/ 13 w 33"/>
                    <a:gd name="T5" fmla="*/ 24 h 99"/>
                    <a:gd name="T6" fmla="*/ 13 w 33"/>
                    <a:gd name="T7" fmla="*/ 28 h 99"/>
                    <a:gd name="T8" fmla="*/ 11 w 33"/>
                    <a:gd name="T9" fmla="*/ 34 h 99"/>
                    <a:gd name="T10" fmla="*/ 6 w 33"/>
                    <a:gd name="T11" fmla="*/ 53 h 99"/>
                    <a:gd name="T12" fmla="*/ 6 w 33"/>
                    <a:gd name="T13" fmla="*/ 67 h 99"/>
                    <a:gd name="T14" fmla="*/ 8 w 33"/>
                    <a:gd name="T15" fmla="*/ 73 h 99"/>
                    <a:gd name="T16" fmla="*/ 12 w 33"/>
                    <a:gd name="T17" fmla="*/ 76 h 99"/>
                    <a:gd name="T18" fmla="*/ 17 w 33"/>
                    <a:gd name="T19" fmla="*/ 76 h 99"/>
                    <a:gd name="T20" fmla="*/ 20 w 33"/>
                    <a:gd name="T21" fmla="*/ 71 h 99"/>
                    <a:gd name="T22" fmla="*/ 27 w 33"/>
                    <a:gd name="T23" fmla="*/ 52 h 99"/>
                    <a:gd name="T24" fmla="*/ 30 w 33"/>
                    <a:gd name="T25" fmla="*/ 46 h 99"/>
                    <a:gd name="T26" fmla="*/ 31 w 33"/>
                    <a:gd name="T27" fmla="*/ 46 h 99"/>
                    <a:gd name="T28" fmla="*/ 31 w 33"/>
                    <a:gd name="T29" fmla="*/ 49 h 99"/>
                    <a:gd name="T30" fmla="*/ 33 w 33"/>
                    <a:gd name="T31" fmla="*/ 61 h 99"/>
                    <a:gd name="T32" fmla="*/ 32 w 33"/>
                    <a:gd name="T33" fmla="*/ 73 h 99"/>
                    <a:gd name="T34" fmla="*/ 28 w 33"/>
                    <a:gd name="T35" fmla="*/ 87 h 99"/>
                    <a:gd name="T36" fmla="*/ 23 w 33"/>
                    <a:gd name="T37" fmla="*/ 97 h 99"/>
                    <a:gd name="T38" fmla="*/ 21 w 33"/>
                    <a:gd name="T39" fmla="*/ 99 h 99"/>
                    <a:gd name="T40" fmla="*/ 20 w 33"/>
                    <a:gd name="T41" fmla="*/ 97 h 99"/>
                    <a:gd name="T42" fmla="*/ 22 w 33"/>
                    <a:gd name="T43" fmla="*/ 89 h 99"/>
                    <a:gd name="T44" fmla="*/ 25 w 33"/>
                    <a:gd name="T45" fmla="*/ 79 h 99"/>
                    <a:gd name="T46" fmla="*/ 27 w 33"/>
                    <a:gd name="T47" fmla="*/ 68 h 99"/>
                    <a:gd name="T48" fmla="*/ 27 w 33"/>
                    <a:gd name="T49" fmla="*/ 71 h 99"/>
                    <a:gd name="T50" fmla="*/ 24 w 33"/>
                    <a:gd name="T51" fmla="*/ 77 h 99"/>
                    <a:gd name="T52" fmla="*/ 23 w 33"/>
                    <a:gd name="T53" fmla="*/ 80 h 99"/>
                    <a:gd name="T54" fmla="*/ 20 w 33"/>
                    <a:gd name="T55" fmla="*/ 82 h 99"/>
                    <a:gd name="T56" fmla="*/ 15 w 33"/>
                    <a:gd name="T57" fmla="*/ 83 h 99"/>
                    <a:gd name="T58" fmla="*/ 10 w 33"/>
                    <a:gd name="T59" fmla="*/ 83 h 99"/>
                    <a:gd name="T60" fmla="*/ 5 w 33"/>
                    <a:gd name="T61" fmla="*/ 80 h 99"/>
                    <a:gd name="T62" fmla="*/ 3 w 33"/>
                    <a:gd name="T63" fmla="*/ 77 h 99"/>
                    <a:gd name="T64" fmla="*/ 1 w 33"/>
                    <a:gd name="T65" fmla="*/ 73 h 99"/>
                    <a:gd name="T66" fmla="*/ 0 w 33"/>
                    <a:gd name="T67" fmla="*/ 63 h 99"/>
                    <a:gd name="T68" fmla="*/ 1 w 33"/>
                    <a:gd name="T69" fmla="*/ 54 h 99"/>
                    <a:gd name="T70" fmla="*/ 5 w 33"/>
                    <a:gd name="T71" fmla="*/ 34 h 99"/>
                    <a:gd name="T72" fmla="*/ 4 w 33"/>
                    <a:gd name="T73" fmla="*/ 22 h 99"/>
                    <a:gd name="T74" fmla="*/ 2 w 33"/>
                    <a:gd name="T75" fmla="*/ 9 h 99"/>
                    <a:gd name="T76" fmla="*/ 0 w 33"/>
                    <a:gd name="T77" fmla="*/ 1 h 99"/>
                    <a:gd name="T78" fmla="*/ 1 w 33"/>
                    <a:gd name="T79" fmla="*/ 0 h 99"/>
                    <a:gd name="T80" fmla="*/ 3 w 33"/>
                    <a:gd name="T81" fmla="*/ 2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 h="99">
                      <a:moveTo>
                        <a:pt x="3" y="2"/>
                      </a:moveTo>
                      <a:lnTo>
                        <a:pt x="12" y="16"/>
                      </a:lnTo>
                      <a:lnTo>
                        <a:pt x="13" y="24"/>
                      </a:lnTo>
                      <a:lnTo>
                        <a:pt x="13" y="28"/>
                      </a:lnTo>
                      <a:lnTo>
                        <a:pt x="11" y="34"/>
                      </a:lnTo>
                      <a:lnTo>
                        <a:pt x="6" y="53"/>
                      </a:lnTo>
                      <a:lnTo>
                        <a:pt x="6" y="67"/>
                      </a:lnTo>
                      <a:lnTo>
                        <a:pt x="8" y="73"/>
                      </a:lnTo>
                      <a:lnTo>
                        <a:pt x="12" y="76"/>
                      </a:lnTo>
                      <a:lnTo>
                        <a:pt x="17" y="76"/>
                      </a:lnTo>
                      <a:lnTo>
                        <a:pt x="20" y="71"/>
                      </a:lnTo>
                      <a:lnTo>
                        <a:pt x="27" y="52"/>
                      </a:lnTo>
                      <a:lnTo>
                        <a:pt x="30" y="46"/>
                      </a:lnTo>
                      <a:lnTo>
                        <a:pt x="31" y="46"/>
                      </a:lnTo>
                      <a:lnTo>
                        <a:pt x="31" y="49"/>
                      </a:lnTo>
                      <a:lnTo>
                        <a:pt x="33" y="61"/>
                      </a:lnTo>
                      <a:lnTo>
                        <a:pt x="32" y="73"/>
                      </a:lnTo>
                      <a:lnTo>
                        <a:pt x="28" y="87"/>
                      </a:lnTo>
                      <a:lnTo>
                        <a:pt x="23" y="97"/>
                      </a:lnTo>
                      <a:lnTo>
                        <a:pt x="21" y="99"/>
                      </a:lnTo>
                      <a:lnTo>
                        <a:pt x="20" y="97"/>
                      </a:lnTo>
                      <a:lnTo>
                        <a:pt x="22" y="89"/>
                      </a:lnTo>
                      <a:lnTo>
                        <a:pt x="25" y="79"/>
                      </a:lnTo>
                      <a:lnTo>
                        <a:pt x="27" y="68"/>
                      </a:lnTo>
                      <a:lnTo>
                        <a:pt x="27" y="71"/>
                      </a:lnTo>
                      <a:lnTo>
                        <a:pt x="24" y="77"/>
                      </a:lnTo>
                      <a:lnTo>
                        <a:pt x="23" y="80"/>
                      </a:lnTo>
                      <a:lnTo>
                        <a:pt x="20" y="82"/>
                      </a:lnTo>
                      <a:lnTo>
                        <a:pt x="15" y="83"/>
                      </a:lnTo>
                      <a:lnTo>
                        <a:pt x="10" y="83"/>
                      </a:lnTo>
                      <a:lnTo>
                        <a:pt x="5" y="80"/>
                      </a:lnTo>
                      <a:lnTo>
                        <a:pt x="3" y="77"/>
                      </a:lnTo>
                      <a:lnTo>
                        <a:pt x="1" y="73"/>
                      </a:lnTo>
                      <a:lnTo>
                        <a:pt x="0" y="63"/>
                      </a:lnTo>
                      <a:lnTo>
                        <a:pt x="1" y="54"/>
                      </a:lnTo>
                      <a:lnTo>
                        <a:pt x="5" y="34"/>
                      </a:lnTo>
                      <a:lnTo>
                        <a:pt x="4" y="22"/>
                      </a:lnTo>
                      <a:lnTo>
                        <a:pt x="2" y="9"/>
                      </a:lnTo>
                      <a:lnTo>
                        <a:pt x="0" y="1"/>
                      </a:lnTo>
                      <a:lnTo>
                        <a:pt x="1" y="0"/>
                      </a:lnTo>
                      <a:lnTo>
                        <a:pt x="3" y="2"/>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2" name="Freeform 182"/>
                <p:cNvSpPr/>
                <p:nvPr/>
              </p:nvSpPr>
              <p:spPr bwMode="auto">
                <a:xfrm>
                  <a:off x="1725" y="1517"/>
                  <a:ext cx="107" cy="73"/>
                </a:xfrm>
                <a:custGeom>
                  <a:avLst/>
                  <a:gdLst>
                    <a:gd name="T0" fmla="*/ 1 w 107"/>
                    <a:gd name="T1" fmla="*/ 10 h 73"/>
                    <a:gd name="T2" fmla="*/ 7 w 107"/>
                    <a:gd name="T3" fmla="*/ 8 h 73"/>
                    <a:gd name="T4" fmla="*/ 13 w 107"/>
                    <a:gd name="T5" fmla="*/ 9 h 73"/>
                    <a:gd name="T6" fmla="*/ 20 w 107"/>
                    <a:gd name="T7" fmla="*/ 14 h 73"/>
                    <a:gd name="T8" fmla="*/ 24 w 107"/>
                    <a:gd name="T9" fmla="*/ 15 h 73"/>
                    <a:gd name="T10" fmla="*/ 27 w 107"/>
                    <a:gd name="T11" fmla="*/ 14 h 73"/>
                    <a:gd name="T12" fmla="*/ 31 w 107"/>
                    <a:gd name="T13" fmla="*/ 8 h 73"/>
                    <a:gd name="T14" fmla="*/ 37 w 107"/>
                    <a:gd name="T15" fmla="*/ 0 h 73"/>
                    <a:gd name="T16" fmla="*/ 39 w 107"/>
                    <a:gd name="T17" fmla="*/ 1 h 73"/>
                    <a:gd name="T18" fmla="*/ 37 w 107"/>
                    <a:gd name="T19" fmla="*/ 6 h 73"/>
                    <a:gd name="T20" fmla="*/ 32 w 107"/>
                    <a:gd name="T21" fmla="*/ 16 h 73"/>
                    <a:gd name="T22" fmla="*/ 29 w 107"/>
                    <a:gd name="T23" fmla="*/ 22 h 73"/>
                    <a:gd name="T24" fmla="*/ 30 w 107"/>
                    <a:gd name="T25" fmla="*/ 25 h 73"/>
                    <a:gd name="T26" fmla="*/ 33 w 107"/>
                    <a:gd name="T27" fmla="*/ 27 h 73"/>
                    <a:gd name="T28" fmla="*/ 37 w 107"/>
                    <a:gd name="T29" fmla="*/ 27 h 73"/>
                    <a:gd name="T30" fmla="*/ 48 w 107"/>
                    <a:gd name="T31" fmla="*/ 25 h 73"/>
                    <a:gd name="T32" fmla="*/ 58 w 107"/>
                    <a:gd name="T33" fmla="*/ 23 h 73"/>
                    <a:gd name="T34" fmla="*/ 62 w 107"/>
                    <a:gd name="T35" fmla="*/ 25 h 73"/>
                    <a:gd name="T36" fmla="*/ 68 w 107"/>
                    <a:gd name="T37" fmla="*/ 31 h 73"/>
                    <a:gd name="T38" fmla="*/ 74 w 107"/>
                    <a:gd name="T39" fmla="*/ 37 h 73"/>
                    <a:gd name="T40" fmla="*/ 83 w 107"/>
                    <a:gd name="T41" fmla="*/ 42 h 73"/>
                    <a:gd name="T42" fmla="*/ 98 w 107"/>
                    <a:gd name="T43" fmla="*/ 48 h 73"/>
                    <a:gd name="T44" fmla="*/ 98 w 107"/>
                    <a:gd name="T45" fmla="*/ 49 h 73"/>
                    <a:gd name="T46" fmla="*/ 82 w 107"/>
                    <a:gd name="T47" fmla="*/ 49 h 73"/>
                    <a:gd name="T48" fmla="*/ 70 w 107"/>
                    <a:gd name="T49" fmla="*/ 51 h 73"/>
                    <a:gd name="T50" fmla="*/ 76 w 107"/>
                    <a:gd name="T51" fmla="*/ 53 h 73"/>
                    <a:gd name="T52" fmla="*/ 85 w 107"/>
                    <a:gd name="T53" fmla="*/ 52 h 73"/>
                    <a:gd name="T54" fmla="*/ 93 w 107"/>
                    <a:gd name="T55" fmla="*/ 53 h 73"/>
                    <a:gd name="T56" fmla="*/ 97 w 107"/>
                    <a:gd name="T57" fmla="*/ 57 h 73"/>
                    <a:gd name="T58" fmla="*/ 100 w 107"/>
                    <a:gd name="T59" fmla="*/ 63 h 73"/>
                    <a:gd name="T60" fmla="*/ 101 w 107"/>
                    <a:gd name="T61" fmla="*/ 66 h 73"/>
                    <a:gd name="T62" fmla="*/ 104 w 107"/>
                    <a:gd name="T63" fmla="*/ 68 h 73"/>
                    <a:gd name="T64" fmla="*/ 107 w 107"/>
                    <a:gd name="T65" fmla="*/ 68 h 73"/>
                    <a:gd name="T66" fmla="*/ 107 w 107"/>
                    <a:gd name="T67" fmla="*/ 70 h 73"/>
                    <a:gd name="T68" fmla="*/ 105 w 107"/>
                    <a:gd name="T69" fmla="*/ 72 h 73"/>
                    <a:gd name="T70" fmla="*/ 102 w 107"/>
                    <a:gd name="T71" fmla="*/ 73 h 73"/>
                    <a:gd name="T72" fmla="*/ 99 w 107"/>
                    <a:gd name="T73" fmla="*/ 71 h 73"/>
                    <a:gd name="T74" fmla="*/ 95 w 107"/>
                    <a:gd name="T75" fmla="*/ 66 h 73"/>
                    <a:gd name="T76" fmla="*/ 91 w 107"/>
                    <a:gd name="T77" fmla="*/ 64 h 73"/>
                    <a:gd name="T78" fmla="*/ 83 w 107"/>
                    <a:gd name="T79" fmla="*/ 63 h 73"/>
                    <a:gd name="T80" fmla="*/ 74 w 107"/>
                    <a:gd name="T81" fmla="*/ 61 h 73"/>
                    <a:gd name="T82" fmla="*/ 71 w 107"/>
                    <a:gd name="T83" fmla="*/ 62 h 73"/>
                    <a:gd name="T84" fmla="*/ 70 w 107"/>
                    <a:gd name="T85" fmla="*/ 64 h 73"/>
                    <a:gd name="T86" fmla="*/ 68 w 107"/>
                    <a:gd name="T87" fmla="*/ 65 h 73"/>
                    <a:gd name="T88" fmla="*/ 54 w 107"/>
                    <a:gd name="T89" fmla="*/ 60 h 73"/>
                    <a:gd name="T90" fmla="*/ 27 w 107"/>
                    <a:gd name="T91" fmla="*/ 50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7" h="73">
                      <a:moveTo>
                        <a:pt x="0" y="11"/>
                      </a:moveTo>
                      <a:lnTo>
                        <a:pt x="1" y="10"/>
                      </a:lnTo>
                      <a:lnTo>
                        <a:pt x="5" y="9"/>
                      </a:lnTo>
                      <a:lnTo>
                        <a:pt x="7" y="8"/>
                      </a:lnTo>
                      <a:lnTo>
                        <a:pt x="10" y="8"/>
                      </a:lnTo>
                      <a:lnTo>
                        <a:pt x="13" y="9"/>
                      </a:lnTo>
                      <a:lnTo>
                        <a:pt x="15" y="10"/>
                      </a:lnTo>
                      <a:lnTo>
                        <a:pt x="20" y="14"/>
                      </a:lnTo>
                      <a:lnTo>
                        <a:pt x="22" y="15"/>
                      </a:lnTo>
                      <a:lnTo>
                        <a:pt x="24" y="15"/>
                      </a:lnTo>
                      <a:lnTo>
                        <a:pt x="26" y="15"/>
                      </a:lnTo>
                      <a:lnTo>
                        <a:pt x="27" y="14"/>
                      </a:lnTo>
                      <a:lnTo>
                        <a:pt x="29" y="11"/>
                      </a:lnTo>
                      <a:lnTo>
                        <a:pt x="31" y="8"/>
                      </a:lnTo>
                      <a:lnTo>
                        <a:pt x="35" y="2"/>
                      </a:lnTo>
                      <a:lnTo>
                        <a:pt x="37" y="0"/>
                      </a:lnTo>
                      <a:lnTo>
                        <a:pt x="38" y="0"/>
                      </a:lnTo>
                      <a:lnTo>
                        <a:pt x="39" y="1"/>
                      </a:lnTo>
                      <a:lnTo>
                        <a:pt x="38" y="3"/>
                      </a:lnTo>
                      <a:lnTo>
                        <a:pt x="37" y="6"/>
                      </a:lnTo>
                      <a:lnTo>
                        <a:pt x="34" y="13"/>
                      </a:lnTo>
                      <a:lnTo>
                        <a:pt x="32" y="16"/>
                      </a:lnTo>
                      <a:lnTo>
                        <a:pt x="30" y="19"/>
                      </a:lnTo>
                      <a:lnTo>
                        <a:pt x="29" y="22"/>
                      </a:lnTo>
                      <a:lnTo>
                        <a:pt x="29" y="24"/>
                      </a:lnTo>
                      <a:lnTo>
                        <a:pt x="30" y="25"/>
                      </a:lnTo>
                      <a:lnTo>
                        <a:pt x="30" y="26"/>
                      </a:lnTo>
                      <a:lnTo>
                        <a:pt x="33" y="27"/>
                      </a:lnTo>
                      <a:lnTo>
                        <a:pt x="35" y="27"/>
                      </a:lnTo>
                      <a:lnTo>
                        <a:pt x="37" y="27"/>
                      </a:lnTo>
                      <a:lnTo>
                        <a:pt x="41" y="27"/>
                      </a:lnTo>
                      <a:lnTo>
                        <a:pt x="48" y="25"/>
                      </a:lnTo>
                      <a:lnTo>
                        <a:pt x="55" y="23"/>
                      </a:lnTo>
                      <a:lnTo>
                        <a:pt x="58" y="23"/>
                      </a:lnTo>
                      <a:lnTo>
                        <a:pt x="60" y="24"/>
                      </a:lnTo>
                      <a:lnTo>
                        <a:pt x="62" y="25"/>
                      </a:lnTo>
                      <a:lnTo>
                        <a:pt x="64" y="27"/>
                      </a:lnTo>
                      <a:lnTo>
                        <a:pt x="68" y="31"/>
                      </a:lnTo>
                      <a:lnTo>
                        <a:pt x="72" y="35"/>
                      </a:lnTo>
                      <a:lnTo>
                        <a:pt x="74" y="37"/>
                      </a:lnTo>
                      <a:lnTo>
                        <a:pt x="77" y="39"/>
                      </a:lnTo>
                      <a:lnTo>
                        <a:pt x="83" y="42"/>
                      </a:lnTo>
                      <a:lnTo>
                        <a:pt x="88" y="44"/>
                      </a:lnTo>
                      <a:lnTo>
                        <a:pt x="98" y="48"/>
                      </a:lnTo>
                      <a:lnTo>
                        <a:pt x="101" y="49"/>
                      </a:lnTo>
                      <a:lnTo>
                        <a:pt x="98" y="49"/>
                      </a:lnTo>
                      <a:lnTo>
                        <a:pt x="91" y="49"/>
                      </a:lnTo>
                      <a:lnTo>
                        <a:pt x="82" y="49"/>
                      </a:lnTo>
                      <a:lnTo>
                        <a:pt x="74" y="50"/>
                      </a:lnTo>
                      <a:lnTo>
                        <a:pt x="70" y="51"/>
                      </a:lnTo>
                      <a:lnTo>
                        <a:pt x="73" y="52"/>
                      </a:lnTo>
                      <a:lnTo>
                        <a:pt x="76" y="53"/>
                      </a:lnTo>
                      <a:lnTo>
                        <a:pt x="79" y="53"/>
                      </a:lnTo>
                      <a:lnTo>
                        <a:pt x="85" y="52"/>
                      </a:lnTo>
                      <a:lnTo>
                        <a:pt x="91" y="52"/>
                      </a:lnTo>
                      <a:lnTo>
                        <a:pt x="93" y="53"/>
                      </a:lnTo>
                      <a:lnTo>
                        <a:pt x="95" y="54"/>
                      </a:lnTo>
                      <a:lnTo>
                        <a:pt x="97" y="57"/>
                      </a:lnTo>
                      <a:lnTo>
                        <a:pt x="98" y="59"/>
                      </a:lnTo>
                      <a:lnTo>
                        <a:pt x="100" y="63"/>
                      </a:lnTo>
                      <a:lnTo>
                        <a:pt x="101" y="65"/>
                      </a:lnTo>
                      <a:lnTo>
                        <a:pt x="101" y="66"/>
                      </a:lnTo>
                      <a:lnTo>
                        <a:pt x="103" y="67"/>
                      </a:lnTo>
                      <a:lnTo>
                        <a:pt x="104" y="68"/>
                      </a:lnTo>
                      <a:lnTo>
                        <a:pt x="106" y="68"/>
                      </a:lnTo>
                      <a:lnTo>
                        <a:pt x="107" y="68"/>
                      </a:lnTo>
                      <a:lnTo>
                        <a:pt x="107" y="69"/>
                      </a:lnTo>
                      <a:lnTo>
                        <a:pt x="107" y="70"/>
                      </a:lnTo>
                      <a:lnTo>
                        <a:pt x="107" y="71"/>
                      </a:lnTo>
                      <a:lnTo>
                        <a:pt x="105" y="72"/>
                      </a:lnTo>
                      <a:lnTo>
                        <a:pt x="104" y="73"/>
                      </a:lnTo>
                      <a:lnTo>
                        <a:pt x="102" y="73"/>
                      </a:lnTo>
                      <a:lnTo>
                        <a:pt x="100" y="73"/>
                      </a:lnTo>
                      <a:lnTo>
                        <a:pt x="99" y="71"/>
                      </a:lnTo>
                      <a:lnTo>
                        <a:pt x="96" y="68"/>
                      </a:lnTo>
                      <a:lnTo>
                        <a:pt x="95" y="66"/>
                      </a:lnTo>
                      <a:lnTo>
                        <a:pt x="93" y="65"/>
                      </a:lnTo>
                      <a:lnTo>
                        <a:pt x="91" y="64"/>
                      </a:lnTo>
                      <a:lnTo>
                        <a:pt x="89" y="63"/>
                      </a:lnTo>
                      <a:lnTo>
                        <a:pt x="83" y="63"/>
                      </a:lnTo>
                      <a:lnTo>
                        <a:pt x="77" y="61"/>
                      </a:lnTo>
                      <a:lnTo>
                        <a:pt x="74" y="61"/>
                      </a:lnTo>
                      <a:lnTo>
                        <a:pt x="72" y="61"/>
                      </a:lnTo>
                      <a:lnTo>
                        <a:pt x="71" y="62"/>
                      </a:lnTo>
                      <a:lnTo>
                        <a:pt x="70" y="63"/>
                      </a:lnTo>
                      <a:lnTo>
                        <a:pt x="70" y="64"/>
                      </a:lnTo>
                      <a:lnTo>
                        <a:pt x="70" y="65"/>
                      </a:lnTo>
                      <a:lnTo>
                        <a:pt x="68" y="65"/>
                      </a:lnTo>
                      <a:lnTo>
                        <a:pt x="61" y="63"/>
                      </a:lnTo>
                      <a:lnTo>
                        <a:pt x="54" y="60"/>
                      </a:lnTo>
                      <a:lnTo>
                        <a:pt x="51" y="59"/>
                      </a:lnTo>
                      <a:lnTo>
                        <a:pt x="27" y="5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3" name="Freeform 183"/>
                <p:cNvSpPr/>
                <p:nvPr/>
              </p:nvSpPr>
              <p:spPr bwMode="auto">
                <a:xfrm>
                  <a:off x="1725" y="1517"/>
                  <a:ext cx="107" cy="73"/>
                </a:xfrm>
                <a:custGeom>
                  <a:avLst/>
                  <a:gdLst>
                    <a:gd name="T0" fmla="*/ 1 w 107"/>
                    <a:gd name="T1" fmla="*/ 10 h 73"/>
                    <a:gd name="T2" fmla="*/ 7 w 107"/>
                    <a:gd name="T3" fmla="*/ 8 h 73"/>
                    <a:gd name="T4" fmla="*/ 13 w 107"/>
                    <a:gd name="T5" fmla="*/ 9 h 73"/>
                    <a:gd name="T6" fmla="*/ 20 w 107"/>
                    <a:gd name="T7" fmla="*/ 14 h 73"/>
                    <a:gd name="T8" fmla="*/ 24 w 107"/>
                    <a:gd name="T9" fmla="*/ 15 h 73"/>
                    <a:gd name="T10" fmla="*/ 27 w 107"/>
                    <a:gd name="T11" fmla="*/ 14 h 73"/>
                    <a:gd name="T12" fmla="*/ 31 w 107"/>
                    <a:gd name="T13" fmla="*/ 8 h 73"/>
                    <a:gd name="T14" fmla="*/ 37 w 107"/>
                    <a:gd name="T15" fmla="*/ 0 h 73"/>
                    <a:gd name="T16" fmla="*/ 39 w 107"/>
                    <a:gd name="T17" fmla="*/ 1 h 73"/>
                    <a:gd name="T18" fmla="*/ 37 w 107"/>
                    <a:gd name="T19" fmla="*/ 6 h 73"/>
                    <a:gd name="T20" fmla="*/ 32 w 107"/>
                    <a:gd name="T21" fmla="*/ 16 h 73"/>
                    <a:gd name="T22" fmla="*/ 29 w 107"/>
                    <a:gd name="T23" fmla="*/ 22 h 73"/>
                    <a:gd name="T24" fmla="*/ 30 w 107"/>
                    <a:gd name="T25" fmla="*/ 25 h 73"/>
                    <a:gd name="T26" fmla="*/ 33 w 107"/>
                    <a:gd name="T27" fmla="*/ 27 h 73"/>
                    <a:gd name="T28" fmla="*/ 37 w 107"/>
                    <a:gd name="T29" fmla="*/ 27 h 73"/>
                    <a:gd name="T30" fmla="*/ 48 w 107"/>
                    <a:gd name="T31" fmla="*/ 25 h 73"/>
                    <a:gd name="T32" fmla="*/ 58 w 107"/>
                    <a:gd name="T33" fmla="*/ 23 h 73"/>
                    <a:gd name="T34" fmla="*/ 62 w 107"/>
                    <a:gd name="T35" fmla="*/ 25 h 73"/>
                    <a:gd name="T36" fmla="*/ 68 w 107"/>
                    <a:gd name="T37" fmla="*/ 31 h 73"/>
                    <a:gd name="T38" fmla="*/ 74 w 107"/>
                    <a:gd name="T39" fmla="*/ 37 h 73"/>
                    <a:gd name="T40" fmla="*/ 83 w 107"/>
                    <a:gd name="T41" fmla="*/ 42 h 73"/>
                    <a:gd name="T42" fmla="*/ 98 w 107"/>
                    <a:gd name="T43" fmla="*/ 48 h 73"/>
                    <a:gd name="T44" fmla="*/ 98 w 107"/>
                    <a:gd name="T45" fmla="*/ 49 h 73"/>
                    <a:gd name="T46" fmla="*/ 82 w 107"/>
                    <a:gd name="T47" fmla="*/ 49 h 73"/>
                    <a:gd name="T48" fmla="*/ 70 w 107"/>
                    <a:gd name="T49" fmla="*/ 51 h 73"/>
                    <a:gd name="T50" fmla="*/ 76 w 107"/>
                    <a:gd name="T51" fmla="*/ 53 h 73"/>
                    <a:gd name="T52" fmla="*/ 85 w 107"/>
                    <a:gd name="T53" fmla="*/ 52 h 73"/>
                    <a:gd name="T54" fmla="*/ 93 w 107"/>
                    <a:gd name="T55" fmla="*/ 53 h 73"/>
                    <a:gd name="T56" fmla="*/ 97 w 107"/>
                    <a:gd name="T57" fmla="*/ 57 h 73"/>
                    <a:gd name="T58" fmla="*/ 100 w 107"/>
                    <a:gd name="T59" fmla="*/ 63 h 73"/>
                    <a:gd name="T60" fmla="*/ 101 w 107"/>
                    <a:gd name="T61" fmla="*/ 66 h 73"/>
                    <a:gd name="T62" fmla="*/ 104 w 107"/>
                    <a:gd name="T63" fmla="*/ 68 h 73"/>
                    <a:gd name="T64" fmla="*/ 107 w 107"/>
                    <a:gd name="T65" fmla="*/ 68 h 73"/>
                    <a:gd name="T66" fmla="*/ 107 w 107"/>
                    <a:gd name="T67" fmla="*/ 70 h 73"/>
                    <a:gd name="T68" fmla="*/ 105 w 107"/>
                    <a:gd name="T69" fmla="*/ 72 h 73"/>
                    <a:gd name="T70" fmla="*/ 102 w 107"/>
                    <a:gd name="T71" fmla="*/ 73 h 73"/>
                    <a:gd name="T72" fmla="*/ 99 w 107"/>
                    <a:gd name="T73" fmla="*/ 71 h 73"/>
                    <a:gd name="T74" fmla="*/ 95 w 107"/>
                    <a:gd name="T75" fmla="*/ 66 h 73"/>
                    <a:gd name="T76" fmla="*/ 91 w 107"/>
                    <a:gd name="T77" fmla="*/ 64 h 73"/>
                    <a:gd name="T78" fmla="*/ 83 w 107"/>
                    <a:gd name="T79" fmla="*/ 63 h 73"/>
                    <a:gd name="T80" fmla="*/ 74 w 107"/>
                    <a:gd name="T81" fmla="*/ 61 h 73"/>
                    <a:gd name="T82" fmla="*/ 71 w 107"/>
                    <a:gd name="T83" fmla="*/ 62 h 73"/>
                    <a:gd name="T84" fmla="*/ 70 w 107"/>
                    <a:gd name="T85" fmla="*/ 64 h 73"/>
                    <a:gd name="T86" fmla="*/ 68 w 107"/>
                    <a:gd name="T87" fmla="*/ 65 h 73"/>
                    <a:gd name="T88" fmla="*/ 54 w 107"/>
                    <a:gd name="T89" fmla="*/ 60 h 73"/>
                    <a:gd name="T90" fmla="*/ 27 w 107"/>
                    <a:gd name="T91" fmla="*/ 50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7" h="73">
                      <a:moveTo>
                        <a:pt x="0" y="11"/>
                      </a:moveTo>
                      <a:lnTo>
                        <a:pt x="1" y="10"/>
                      </a:lnTo>
                      <a:lnTo>
                        <a:pt x="5" y="9"/>
                      </a:lnTo>
                      <a:lnTo>
                        <a:pt x="7" y="8"/>
                      </a:lnTo>
                      <a:lnTo>
                        <a:pt x="10" y="8"/>
                      </a:lnTo>
                      <a:lnTo>
                        <a:pt x="13" y="9"/>
                      </a:lnTo>
                      <a:lnTo>
                        <a:pt x="15" y="10"/>
                      </a:lnTo>
                      <a:lnTo>
                        <a:pt x="20" y="14"/>
                      </a:lnTo>
                      <a:lnTo>
                        <a:pt x="22" y="15"/>
                      </a:lnTo>
                      <a:lnTo>
                        <a:pt x="24" y="15"/>
                      </a:lnTo>
                      <a:lnTo>
                        <a:pt x="26" y="15"/>
                      </a:lnTo>
                      <a:lnTo>
                        <a:pt x="27" y="14"/>
                      </a:lnTo>
                      <a:lnTo>
                        <a:pt x="29" y="11"/>
                      </a:lnTo>
                      <a:lnTo>
                        <a:pt x="31" y="8"/>
                      </a:lnTo>
                      <a:lnTo>
                        <a:pt x="35" y="2"/>
                      </a:lnTo>
                      <a:lnTo>
                        <a:pt x="37" y="0"/>
                      </a:lnTo>
                      <a:lnTo>
                        <a:pt x="38" y="0"/>
                      </a:lnTo>
                      <a:lnTo>
                        <a:pt x="39" y="1"/>
                      </a:lnTo>
                      <a:lnTo>
                        <a:pt x="38" y="3"/>
                      </a:lnTo>
                      <a:lnTo>
                        <a:pt x="37" y="6"/>
                      </a:lnTo>
                      <a:lnTo>
                        <a:pt x="34" y="13"/>
                      </a:lnTo>
                      <a:lnTo>
                        <a:pt x="32" y="16"/>
                      </a:lnTo>
                      <a:lnTo>
                        <a:pt x="30" y="19"/>
                      </a:lnTo>
                      <a:lnTo>
                        <a:pt x="29" y="22"/>
                      </a:lnTo>
                      <a:lnTo>
                        <a:pt x="29" y="24"/>
                      </a:lnTo>
                      <a:lnTo>
                        <a:pt x="30" y="25"/>
                      </a:lnTo>
                      <a:lnTo>
                        <a:pt x="30" y="26"/>
                      </a:lnTo>
                      <a:lnTo>
                        <a:pt x="33" y="27"/>
                      </a:lnTo>
                      <a:lnTo>
                        <a:pt x="35" y="27"/>
                      </a:lnTo>
                      <a:lnTo>
                        <a:pt x="37" y="27"/>
                      </a:lnTo>
                      <a:lnTo>
                        <a:pt x="41" y="27"/>
                      </a:lnTo>
                      <a:lnTo>
                        <a:pt x="48" y="25"/>
                      </a:lnTo>
                      <a:lnTo>
                        <a:pt x="55" y="23"/>
                      </a:lnTo>
                      <a:lnTo>
                        <a:pt x="58" y="23"/>
                      </a:lnTo>
                      <a:lnTo>
                        <a:pt x="60" y="24"/>
                      </a:lnTo>
                      <a:lnTo>
                        <a:pt x="62" y="25"/>
                      </a:lnTo>
                      <a:lnTo>
                        <a:pt x="64" y="27"/>
                      </a:lnTo>
                      <a:lnTo>
                        <a:pt x="68" y="31"/>
                      </a:lnTo>
                      <a:lnTo>
                        <a:pt x="72" y="35"/>
                      </a:lnTo>
                      <a:lnTo>
                        <a:pt x="74" y="37"/>
                      </a:lnTo>
                      <a:lnTo>
                        <a:pt x="77" y="39"/>
                      </a:lnTo>
                      <a:lnTo>
                        <a:pt x="83" y="42"/>
                      </a:lnTo>
                      <a:lnTo>
                        <a:pt x="88" y="44"/>
                      </a:lnTo>
                      <a:lnTo>
                        <a:pt x="98" y="48"/>
                      </a:lnTo>
                      <a:lnTo>
                        <a:pt x="101" y="49"/>
                      </a:lnTo>
                      <a:lnTo>
                        <a:pt x="98" y="49"/>
                      </a:lnTo>
                      <a:lnTo>
                        <a:pt x="91" y="49"/>
                      </a:lnTo>
                      <a:lnTo>
                        <a:pt x="82" y="49"/>
                      </a:lnTo>
                      <a:lnTo>
                        <a:pt x="74" y="50"/>
                      </a:lnTo>
                      <a:lnTo>
                        <a:pt x="70" y="51"/>
                      </a:lnTo>
                      <a:lnTo>
                        <a:pt x="73" y="52"/>
                      </a:lnTo>
                      <a:lnTo>
                        <a:pt x="76" y="53"/>
                      </a:lnTo>
                      <a:lnTo>
                        <a:pt x="79" y="53"/>
                      </a:lnTo>
                      <a:lnTo>
                        <a:pt x="85" y="52"/>
                      </a:lnTo>
                      <a:lnTo>
                        <a:pt x="91" y="52"/>
                      </a:lnTo>
                      <a:lnTo>
                        <a:pt x="93" y="53"/>
                      </a:lnTo>
                      <a:lnTo>
                        <a:pt x="95" y="54"/>
                      </a:lnTo>
                      <a:lnTo>
                        <a:pt x="97" y="57"/>
                      </a:lnTo>
                      <a:lnTo>
                        <a:pt x="98" y="59"/>
                      </a:lnTo>
                      <a:lnTo>
                        <a:pt x="100" y="63"/>
                      </a:lnTo>
                      <a:lnTo>
                        <a:pt x="101" y="65"/>
                      </a:lnTo>
                      <a:lnTo>
                        <a:pt x="101" y="66"/>
                      </a:lnTo>
                      <a:lnTo>
                        <a:pt x="103" y="67"/>
                      </a:lnTo>
                      <a:lnTo>
                        <a:pt x="104" y="68"/>
                      </a:lnTo>
                      <a:lnTo>
                        <a:pt x="106" y="68"/>
                      </a:lnTo>
                      <a:lnTo>
                        <a:pt x="107" y="68"/>
                      </a:lnTo>
                      <a:lnTo>
                        <a:pt x="107" y="69"/>
                      </a:lnTo>
                      <a:lnTo>
                        <a:pt x="107" y="70"/>
                      </a:lnTo>
                      <a:lnTo>
                        <a:pt x="107" y="71"/>
                      </a:lnTo>
                      <a:lnTo>
                        <a:pt x="105" y="72"/>
                      </a:lnTo>
                      <a:lnTo>
                        <a:pt x="104" y="73"/>
                      </a:lnTo>
                      <a:lnTo>
                        <a:pt x="102" y="73"/>
                      </a:lnTo>
                      <a:lnTo>
                        <a:pt x="100" y="73"/>
                      </a:lnTo>
                      <a:lnTo>
                        <a:pt x="99" y="71"/>
                      </a:lnTo>
                      <a:lnTo>
                        <a:pt x="96" y="68"/>
                      </a:lnTo>
                      <a:lnTo>
                        <a:pt x="95" y="66"/>
                      </a:lnTo>
                      <a:lnTo>
                        <a:pt x="93" y="65"/>
                      </a:lnTo>
                      <a:lnTo>
                        <a:pt x="91" y="64"/>
                      </a:lnTo>
                      <a:lnTo>
                        <a:pt x="89" y="63"/>
                      </a:lnTo>
                      <a:lnTo>
                        <a:pt x="83" y="63"/>
                      </a:lnTo>
                      <a:lnTo>
                        <a:pt x="77" y="61"/>
                      </a:lnTo>
                      <a:lnTo>
                        <a:pt x="74" y="61"/>
                      </a:lnTo>
                      <a:lnTo>
                        <a:pt x="72" y="61"/>
                      </a:lnTo>
                      <a:lnTo>
                        <a:pt x="71" y="62"/>
                      </a:lnTo>
                      <a:lnTo>
                        <a:pt x="70" y="63"/>
                      </a:lnTo>
                      <a:lnTo>
                        <a:pt x="70" y="64"/>
                      </a:lnTo>
                      <a:lnTo>
                        <a:pt x="70" y="65"/>
                      </a:lnTo>
                      <a:lnTo>
                        <a:pt x="68" y="65"/>
                      </a:lnTo>
                      <a:lnTo>
                        <a:pt x="61" y="63"/>
                      </a:lnTo>
                      <a:lnTo>
                        <a:pt x="54" y="60"/>
                      </a:lnTo>
                      <a:lnTo>
                        <a:pt x="51" y="59"/>
                      </a:lnTo>
                      <a:lnTo>
                        <a:pt x="27" y="50"/>
                      </a:lnTo>
                      <a:lnTo>
                        <a:pt x="0" y="11"/>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4" name="Freeform 184"/>
                <p:cNvSpPr/>
                <p:nvPr/>
              </p:nvSpPr>
              <p:spPr bwMode="auto">
                <a:xfrm>
                  <a:off x="1297" y="1283"/>
                  <a:ext cx="248" cy="174"/>
                </a:xfrm>
                <a:custGeom>
                  <a:avLst/>
                  <a:gdLst>
                    <a:gd name="T0" fmla="*/ 0 w 248"/>
                    <a:gd name="T1" fmla="*/ 1 h 174"/>
                    <a:gd name="T2" fmla="*/ 1 w 248"/>
                    <a:gd name="T3" fmla="*/ 3 h 174"/>
                    <a:gd name="T4" fmla="*/ 6 w 248"/>
                    <a:gd name="T5" fmla="*/ 11 h 174"/>
                    <a:gd name="T6" fmla="*/ 24 w 248"/>
                    <a:gd name="T7" fmla="*/ 31 h 174"/>
                    <a:gd name="T8" fmla="*/ 62 w 248"/>
                    <a:gd name="T9" fmla="*/ 71 h 174"/>
                    <a:gd name="T10" fmla="*/ 79 w 248"/>
                    <a:gd name="T11" fmla="*/ 87 h 174"/>
                    <a:gd name="T12" fmla="*/ 106 w 248"/>
                    <a:gd name="T13" fmla="*/ 116 h 174"/>
                    <a:gd name="T14" fmla="*/ 121 w 248"/>
                    <a:gd name="T15" fmla="*/ 129 h 174"/>
                    <a:gd name="T16" fmla="*/ 125 w 248"/>
                    <a:gd name="T17" fmla="*/ 131 h 174"/>
                    <a:gd name="T18" fmla="*/ 130 w 248"/>
                    <a:gd name="T19" fmla="*/ 129 h 174"/>
                    <a:gd name="T20" fmla="*/ 142 w 248"/>
                    <a:gd name="T21" fmla="*/ 114 h 174"/>
                    <a:gd name="T22" fmla="*/ 163 w 248"/>
                    <a:gd name="T23" fmla="*/ 85 h 174"/>
                    <a:gd name="T24" fmla="*/ 169 w 248"/>
                    <a:gd name="T25" fmla="*/ 79 h 174"/>
                    <a:gd name="T26" fmla="*/ 173 w 248"/>
                    <a:gd name="T27" fmla="*/ 76 h 174"/>
                    <a:gd name="T28" fmla="*/ 175 w 248"/>
                    <a:gd name="T29" fmla="*/ 76 h 174"/>
                    <a:gd name="T30" fmla="*/ 179 w 248"/>
                    <a:gd name="T31" fmla="*/ 80 h 174"/>
                    <a:gd name="T32" fmla="*/ 188 w 248"/>
                    <a:gd name="T33" fmla="*/ 91 h 174"/>
                    <a:gd name="T34" fmla="*/ 206 w 248"/>
                    <a:gd name="T35" fmla="*/ 121 h 174"/>
                    <a:gd name="T36" fmla="*/ 215 w 248"/>
                    <a:gd name="T37" fmla="*/ 134 h 174"/>
                    <a:gd name="T38" fmla="*/ 217 w 248"/>
                    <a:gd name="T39" fmla="*/ 139 h 174"/>
                    <a:gd name="T40" fmla="*/ 223 w 248"/>
                    <a:gd name="T41" fmla="*/ 150 h 174"/>
                    <a:gd name="T42" fmla="*/ 229 w 248"/>
                    <a:gd name="T43" fmla="*/ 167 h 174"/>
                    <a:gd name="T44" fmla="*/ 248 w 248"/>
                    <a:gd name="T45" fmla="*/ 174 h 174"/>
                    <a:gd name="T46" fmla="*/ 208 w 248"/>
                    <a:gd name="T47" fmla="*/ 113 h 174"/>
                    <a:gd name="T48" fmla="*/ 191 w 248"/>
                    <a:gd name="T49" fmla="*/ 87 h 174"/>
                    <a:gd name="T50" fmla="*/ 181 w 248"/>
                    <a:gd name="T51" fmla="*/ 74 h 174"/>
                    <a:gd name="T52" fmla="*/ 177 w 248"/>
                    <a:gd name="T53" fmla="*/ 70 h 174"/>
                    <a:gd name="T54" fmla="*/ 174 w 248"/>
                    <a:gd name="T55" fmla="*/ 68 h 174"/>
                    <a:gd name="T56" fmla="*/ 169 w 248"/>
                    <a:gd name="T57" fmla="*/ 70 h 174"/>
                    <a:gd name="T58" fmla="*/ 163 w 248"/>
                    <a:gd name="T59" fmla="*/ 75 h 174"/>
                    <a:gd name="T60" fmla="*/ 152 w 248"/>
                    <a:gd name="T61" fmla="*/ 88 h 174"/>
                    <a:gd name="T62" fmla="*/ 142 w 248"/>
                    <a:gd name="T63" fmla="*/ 101 h 174"/>
                    <a:gd name="T64" fmla="*/ 132 w 248"/>
                    <a:gd name="T65" fmla="*/ 111 h 174"/>
                    <a:gd name="T66" fmla="*/ 128 w 248"/>
                    <a:gd name="T67" fmla="*/ 113 h 174"/>
                    <a:gd name="T68" fmla="*/ 124 w 248"/>
                    <a:gd name="T69" fmla="*/ 112 h 174"/>
                    <a:gd name="T70" fmla="*/ 105 w 248"/>
                    <a:gd name="T71" fmla="*/ 95 h 174"/>
                    <a:gd name="T72" fmla="*/ 39 w 248"/>
                    <a:gd name="T73" fmla="*/ 34 h 174"/>
                    <a:gd name="T74" fmla="*/ 6 w 248"/>
                    <a:gd name="T75" fmla="*/ 4 h 174"/>
                    <a:gd name="T76" fmla="*/ 1 w 248"/>
                    <a:gd name="T77" fmla="*/ 0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8" h="174">
                      <a:moveTo>
                        <a:pt x="0" y="0"/>
                      </a:moveTo>
                      <a:lnTo>
                        <a:pt x="0" y="1"/>
                      </a:lnTo>
                      <a:lnTo>
                        <a:pt x="0" y="2"/>
                      </a:lnTo>
                      <a:lnTo>
                        <a:pt x="1" y="3"/>
                      </a:lnTo>
                      <a:lnTo>
                        <a:pt x="2" y="4"/>
                      </a:lnTo>
                      <a:lnTo>
                        <a:pt x="6" y="11"/>
                      </a:lnTo>
                      <a:lnTo>
                        <a:pt x="14" y="20"/>
                      </a:lnTo>
                      <a:lnTo>
                        <a:pt x="24" y="31"/>
                      </a:lnTo>
                      <a:lnTo>
                        <a:pt x="44" y="54"/>
                      </a:lnTo>
                      <a:lnTo>
                        <a:pt x="62" y="71"/>
                      </a:lnTo>
                      <a:lnTo>
                        <a:pt x="70" y="78"/>
                      </a:lnTo>
                      <a:lnTo>
                        <a:pt x="79" y="87"/>
                      </a:lnTo>
                      <a:lnTo>
                        <a:pt x="97" y="107"/>
                      </a:lnTo>
                      <a:lnTo>
                        <a:pt x="106" y="116"/>
                      </a:lnTo>
                      <a:lnTo>
                        <a:pt x="114" y="124"/>
                      </a:lnTo>
                      <a:lnTo>
                        <a:pt x="121" y="129"/>
                      </a:lnTo>
                      <a:lnTo>
                        <a:pt x="123" y="130"/>
                      </a:lnTo>
                      <a:lnTo>
                        <a:pt x="125" y="131"/>
                      </a:lnTo>
                      <a:lnTo>
                        <a:pt x="127" y="130"/>
                      </a:lnTo>
                      <a:lnTo>
                        <a:pt x="130" y="129"/>
                      </a:lnTo>
                      <a:lnTo>
                        <a:pt x="135" y="123"/>
                      </a:lnTo>
                      <a:lnTo>
                        <a:pt x="142" y="114"/>
                      </a:lnTo>
                      <a:lnTo>
                        <a:pt x="149" y="104"/>
                      </a:lnTo>
                      <a:lnTo>
                        <a:pt x="163" y="85"/>
                      </a:lnTo>
                      <a:lnTo>
                        <a:pt x="166" y="82"/>
                      </a:lnTo>
                      <a:lnTo>
                        <a:pt x="169" y="79"/>
                      </a:lnTo>
                      <a:lnTo>
                        <a:pt x="171" y="77"/>
                      </a:lnTo>
                      <a:lnTo>
                        <a:pt x="173" y="76"/>
                      </a:lnTo>
                      <a:lnTo>
                        <a:pt x="174" y="76"/>
                      </a:lnTo>
                      <a:lnTo>
                        <a:pt x="175" y="76"/>
                      </a:lnTo>
                      <a:lnTo>
                        <a:pt x="177" y="77"/>
                      </a:lnTo>
                      <a:lnTo>
                        <a:pt x="179" y="80"/>
                      </a:lnTo>
                      <a:lnTo>
                        <a:pt x="182" y="83"/>
                      </a:lnTo>
                      <a:lnTo>
                        <a:pt x="188" y="91"/>
                      </a:lnTo>
                      <a:lnTo>
                        <a:pt x="194" y="101"/>
                      </a:lnTo>
                      <a:lnTo>
                        <a:pt x="206" y="121"/>
                      </a:lnTo>
                      <a:lnTo>
                        <a:pt x="211" y="129"/>
                      </a:lnTo>
                      <a:lnTo>
                        <a:pt x="215" y="134"/>
                      </a:lnTo>
                      <a:lnTo>
                        <a:pt x="216" y="136"/>
                      </a:lnTo>
                      <a:lnTo>
                        <a:pt x="217" y="139"/>
                      </a:lnTo>
                      <a:lnTo>
                        <a:pt x="220" y="144"/>
                      </a:lnTo>
                      <a:lnTo>
                        <a:pt x="223" y="150"/>
                      </a:lnTo>
                      <a:lnTo>
                        <a:pt x="226" y="156"/>
                      </a:lnTo>
                      <a:lnTo>
                        <a:pt x="229" y="167"/>
                      </a:lnTo>
                      <a:lnTo>
                        <a:pt x="231" y="172"/>
                      </a:lnTo>
                      <a:lnTo>
                        <a:pt x="248" y="174"/>
                      </a:lnTo>
                      <a:lnTo>
                        <a:pt x="230" y="147"/>
                      </a:lnTo>
                      <a:lnTo>
                        <a:pt x="208" y="113"/>
                      </a:lnTo>
                      <a:lnTo>
                        <a:pt x="201" y="102"/>
                      </a:lnTo>
                      <a:lnTo>
                        <a:pt x="191" y="87"/>
                      </a:lnTo>
                      <a:lnTo>
                        <a:pt x="186" y="80"/>
                      </a:lnTo>
                      <a:lnTo>
                        <a:pt x="181" y="74"/>
                      </a:lnTo>
                      <a:lnTo>
                        <a:pt x="179" y="72"/>
                      </a:lnTo>
                      <a:lnTo>
                        <a:pt x="177" y="70"/>
                      </a:lnTo>
                      <a:lnTo>
                        <a:pt x="175" y="69"/>
                      </a:lnTo>
                      <a:lnTo>
                        <a:pt x="174" y="68"/>
                      </a:lnTo>
                      <a:lnTo>
                        <a:pt x="171" y="69"/>
                      </a:lnTo>
                      <a:lnTo>
                        <a:pt x="169" y="70"/>
                      </a:lnTo>
                      <a:lnTo>
                        <a:pt x="166" y="72"/>
                      </a:lnTo>
                      <a:lnTo>
                        <a:pt x="163" y="75"/>
                      </a:lnTo>
                      <a:lnTo>
                        <a:pt x="157" y="81"/>
                      </a:lnTo>
                      <a:lnTo>
                        <a:pt x="152" y="88"/>
                      </a:lnTo>
                      <a:lnTo>
                        <a:pt x="145" y="96"/>
                      </a:lnTo>
                      <a:lnTo>
                        <a:pt x="142" y="101"/>
                      </a:lnTo>
                      <a:lnTo>
                        <a:pt x="138" y="105"/>
                      </a:lnTo>
                      <a:lnTo>
                        <a:pt x="132" y="111"/>
                      </a:lnTo>
                      <a:lnTo>
                        <a:pt x="129" y="113"/>
                      </a:lnTo>
                      <a:lnTo>
                        <a:pt x="128" y="113"/>
                      </a:lnTo>
                      <a:lnTo>
                        <a:pt x="127" y="113"/>
                      </a:lnTo>
                      <a:lnTo>
                        <a:pt x="124" y="112"/>
                      </a:lnTo>
                      <a:lnTo>
                        <a:pt x="120" y="108"/>
                      </a:lnTo>
                      <a:lnTo>
                        <a:pt x="105" y="95"/>
                      </a:lnTo>
                      <a:lnTo>
                        <a:pt x="62" y="55"/>
                      </a:lnTo>
                      <a:lnTo>
                        <a:pt x="39" y="34"/>
                      </a:lnTo>
                      <a:lnTo>
                        <a:pt x="20" y="16"/>
                      </a:lnTo>
                      <a:lnTo>
                        <a:pt x="6" y="4"/>
                      </a:lnTo>
                      <a:lnTo>
                        <a:pt x="2"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5" name="Freeform 185"/>
                <p:cNvSpPr/>
                <p:nvPr/>
              </p:nvSpPr>
              <p:spPr bwMode="auto">
                <a:xfrm>
                  <a:off x="1297" y="1283"/>
                  <a:ext cx="248" cy="174"/>
                </a:xfrm>
                <a:custGeom>
                  <a:avLst/>
                  <a:gdLst>
                    <a:gd name="T0" fmla="*/ 0 w 248"/>
                    <a:gd name="T1" fmla="*/ 1 h 174"/>
                    <a:gd name="T2" fmla="*/ 1 w 248"/>
                    <a:gd name="T3" fmla="*/ 3 h 174"/>
                    <a:gd name="T4" fmla="*/ 6 w 248"/>
                    <a:gd name="T5" fmla="*/ 11 h 174"/>
                    <a:gd name="T6" fmla="*/ 24 w 248"/>
                    <a:gd name="T7" fmla="*/ 31 h 174"/>
                    <a:gd name="T8" fmla="*/ 62 w 248"/>
                    <a:gd name="T9" fmla="*/ 71 h 174"/>
                    <a:gd name="T10" fmla="*/ 79 w 248"/>
                    <a:gd name="T11" fmla="*/ 87 h 174"/>
                    <a:gd name="T12" fmla="*/ 106 w 248"/>
                    <a:gd name="T13" fmla="*/ 116 h 174"/>
                    <a:gd name="T14" fmla="*/ 121 w 248"/>
                    <a:gd name="T15" fmla="*/ 129 h 174"/>
                    <a:gd name="T16" fmla="*/ 125 w 248"/>
                    <a:gd name="T17" fmla="*/ 131 h 174"/>
                    <a:gd name="T18" fmla="*/ 130 w 248"/>
                    <a:gd name="T19" fmla="*/ 129 h 174"/>
                    <a:gd name="T20" fmla="*/ 142 w 248"/>
                    <a:gd name="T21" fmla="*/ 114 h 174"/>
                    <a:gd name="T22" fmla="*/ 163 w 248"/>
                    <a:gd name="T23" fmla="*/ 85 h 174"/>
                    <a:gd name="T24" fmla="*/ 169 w 248"/>
                    <a:gd name="T25" fmla="*/ 79 h 174"/>
                    <a:gd name="T26" fmla="*/ 173 w 248"/>
                    <a:gd name="T27" fmla="*/ 76 h 174"/>
                    <a:gd name="T28" fmla="*/ 175 w 248"/>
                    <a:gd name="T29" fmla="*/ 76 h 174"/>
                    <a:gd name="T30" fmla="*/ 179 w 248"/>
                    <a:gd name="T31" fmla="*/ 80 h 174"/>
                    <a:gd name="T32" fmla="*/ 188 w 248"/>
                    <a:gd name="T33" fmla="*/ 91 h 174"/>
                    <a:gd name="T34" fmla="*/ 206 w 248"/>
                    <a:gd name="T35" fmla="*/ 121 h 174"/>
                    <a:gd name="T36" fmla="*/ 215 w 248"/>
                    <a:gd name="T37" fmla="*/ 134 h 174"/>
                    <a:gd name="T38" fmla="*/ 217 w 248"/>
                    <a:gd name="T39" fmla="*/ 139 h 174"/>
                    <a:gd name="T40" fmla="*/ 223 w 248"/>
                    <a:gd name="T41" fmla="*/ 150 h 174"/>
                    <a:gd name="T42" fmla="*/ 229 w 248"/>
                    <a:gd name="T43" fmla="*/ 167 h 174"/>
                    <a:gd name="T44" fmla="*/ 248 w 248"/>
                    <a:gd name="T45" fmla="*/ 174 h 174"/>
                    <a:gd name="T46" fmla="*/ 208 w 248"/>
                    <a:gd name="T47" fmla="*/ 113 h 174"/>
                    <a:gd name="T48" fmla="*/ 191 w 248"/>
                    <a:gd name="T49" fmla="*/ 87 h 174"/>
                    <a:gd name="T50" fmla="*/ 181 w 248"/>
                    <a:gd name="T51" fmla="*/ 74 h 174"/>
                    <a:gd name="T52" fmla="*/ 177 w 248"/>
                    <a:gd name="T53" fmla="*/ 70 h 174"/>
                    <a:gd name="T54" fmla="*/ 174 w 248"/>
                    <a:gd name="T55" fmla="*/ 68 h 174"/>
                    <a:gd name="T56" fmla="*/ 169 w 248"/>
                    <a:gd name="T57" fmla="*/ 70 h 174"/>
                    <a:gd name="T58" fmla="*/ 163 w 248"/>
                    <a:gd name="T59" fmla="*/ 75 h 174"/>
                    <a:gd name="T60" fmla="*/ 152 w 248"/>
                    <a:gd name="T61" fmla="*/ 88 h 174"/>
                    <a:gd name="T62" fmla="*/ 142 w 248"/>
                    <a:gd name="T63" fmla="*/ 101 h 174"/>
                    <a:gd name="T64" fmla="*/ 132 w 248"/>
                    <a:gd name="T65" fmla="*/ 111 h 174"/>
                    <a:gd name="T66" fmla="*/ 128 w 248"/>
                    <a:gd name="T67" fmla="*/ 113 h 174"/>
                    <a:gd name="T68" fmla="*/ 124 w 248"/>
                    <a:gd name="T69" fmla="*/ 112 h 174"/>
                    <a:gd name="T70" fmla="*/ 105 w 248"/>
                    <a:gd name="T71" fmla="*/ 95 h 174"/>
                    <a:gd name="T72" fmla="*/ 39 w 248"/>
                    <a:gd name="T73" fmla="*/ 34 h 174"/>
                    <a:gd name="T74" fmla="*/ 6 w 248"/>
                    <a:gd name="T75" fmla="*/ 4 h 174"/>
                    <a:gd name="T76" fmla="*/ 1 w 248"/>
                    <a:gd name="T77" fmla="*/ 0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8" h="174">
                      <a:moveTo>
                        <a:pt x="0" y="0"/>
                      </a:moveTo>
                      <a:lnTo>
                        <a:pt x="0" y="1"/>
                      </a:lnTo>
                      <a:lnTo>
                        <a:pt x="0" y="2"/>
                      </a:lnTo>
                      <a:lnTo>
                        <a:pt x="1" y="3"/>
                      </a:lnTo>
                      <a:lnTo>
                        <a:pt x="2" y="4"/>
                      </a:lnTo>
                      <a:lnTo>
                        <a:pt x="6" y="11"/>
                      </a:lnTo>
                      <a:lnTo>
                        <a:pt x="14" y="20"/>
                      </a:lnTo>
                      <a:lnTo>
                        <a:pt x="24" y="31"/>
                      </a:lnTo>
                      <a:lnTo>
                        <a:pt x="44" y="54"/>
                      </a:lnTo>
                      <a:lnTo>
                        <a:pt x="62" y="71"/>
                      </a:lnTo>
                      <a:lnTo>
                        <a:pt x="70" y="78"/>
                      </a:lnTo>
                      <a:lnTo>
                        <a:pt x="79" y="87"/>
                      </a:lnTo>
                      <a:lnTo>
                        <a:pt x="97" y="107"/>
                      </a:lnTo>
                      <a:lnTo>
                        <a:pt x="106" y="116"/>
                      </a:lnTo>
                      <a:lnTo>
                        <a:pt x="114" y="124"/>
                      </a:lnTo>
                      <a:lnTo>
                        <a:pt x="121" y="129"/>
                      </a:lnTo>
                      <a:lnTo>
                        <a:pt x="123" y="130"/>
                      </a:lnTo>
                      <a:lnTo>
                        <a:pt x="125" y="131"/>
                      </a:lnTo>
                      <a:lnTo>
                        <a:pt x="127" y="130"/>
                      </a:lnTo>
                      <a:lnTo>
                        <a:pt x="130" y="129"/>
                      </a:lnTo>
                      <a:lnTo>
                        <a:pt x="135" y="123"/>
                      </a:lnTo>
                      <a:lnTo>
                        <a:pt x="142" y="114"/>
                      </a:lnTo>
                      <a:lnTo>
                        <a:pt x="149" y="104"/>
                      </a:lnTo>
                      <a:lnTo>
                        <a:pt x="163" y="85"/>
                      </a:lnTo>
                      <a:lnTo>
                        <a:pt x="166" y="82"/>
                      </a:lnTo>
                      <a:lnTo>
                        <a:pt x="169" y="79"/>
                      </a:lnTo>
                      <a:lnTo>
                        <a:pt x="171" y="77"/>
                      </a:lnTo>
                      <a:lnTo>
                        <a:pt x="173" y="76"/>
                      </a:lnTo>
                      <a:lnTo>
                        <a:pt x="174" y="76"/>
                      </a:lnTo>
                      <a:lnTo>
                        <a:pt x="175" y="76"/>
                      </a:lnTo>
                      <a:lnTo>
                        <a:pt x="177" y="77"/>
                      </a:lnTo>
                      <a:lnTo>
                        <a:pt x="179" y="80"/>
                      </a:lnTo>
                      <a:lnTo>
                        <a:pt x="182" y="83"/>
                      </a:lnTo>
                      <a:lnTo>
                        <a:pt x="188" y="91"/>
                      </a:lnTo>
                      <a:lnTo>
                        <a:pt x="194" y="101"/>
                      </a:lnTo>
                      <a:lnTo>
                        <a:pt x="206" y="121"/>
                      </a:lnTo>
                      <a:lnTo>
                        <a:pt x="211" y="129"/>
                      </a:lnTo>
                      <a:lnTo>
                        <a:pt x="215" y="134"/>
                      </a:lnTo>
                      <a:lnTo>
                        <a:pt x="216" y="136"/>
                      </a:lnTo>
                      <a:lnTo>
                        <a:pt x="217" y="139"/>
                      </a:lnTo>
                      <a:lnTo>
                        <a:pt x="220" y="144"/>
                      </a:lnTo>
                      <a:lnTo>
                        <a:pt x="223" y="150"/>
                      </a:lnTo>
                      <a:lnTo>
                        <a:pt x="226" y="156"/>
                      </a:lnTo>
                      <a:lnTo>
                        <a:pt x="229" y="167"/>
                      </a:lnTo>
                      <a:lnTo>
                        <a:pt x="231" y="172"/>
                      </a:lnTo>
                      <a:lnTo>
                        <a:pt x="248" y="174"/>
                      </a:lnTo>
                      <a:lnTo>
                        <a:pt x="230" y="147"/>
                      </a:lnTo>
                      <a:lnTo>
                        <a:pt x="208" y="113"/>
                      </a:lnTo>
                      <a:lnTo>
                        <a:pt x="201" y="102"/>
                      </a:lnTo>
                      <a:lnTo>
                        <a:pt x="191" y="87"/>
                      </a:lnTo>
                      <a:lnTo>
                        <a:pt x="186" y="80"/>
                      </a:lnTo>
                      <a:lnTo>
                        <a:pt x="181" y="74"/>
                      </a:lnTo>
                      <a:lnTo>
                        <a:pt x="179" y="72"/>
                      </a:lnTo>
                      <a:lnTo>
                        <a:pt x="177" y="70"/>
                      </a:lnTo>
                      <a:lnTo>
                        <a:pt x="175" y="69"/>
                      </a:lnTo>
                      <a:lnTo>
                        <a:pt x="174" y="68"/>
                      </a:lnTo>
                      <a:lnTo>
                        <a:pt x="171" y="69"/>
                      </a:lnTo>
                      <a:lnTo>
                        <a:pt x="169" y="70"/>
                      </a:lnTo>
                      <a:lnTo>
                        <a:pt x="166" y="72"/>
                      </a:lnTo>
                      <a:lnTo>
                        <a:pt x="163" y="75"/>
                      </a:lnTo>
                      <a:lnTo>
                        <a:pt x="157" y="81"/>
                      </a:lnTo>
                      <a:lnTo>
                        <a:pt x="152" y="88"/>
                      </a:lnTo>
                      <a:lnTo>
                        <a:pt x="145" y="96"/>
                      </a:lnTo>
                      <a:lnTo>
                        <a:pt x="142" y="101"/>
                      </a:lnTo>
                      <a:lnTo>
                        <a:pt x="138" y="105"/>
                      </a:lnTo>
                      <a:lnTo>
                        <a:pt x="132" y="111"/>
                      </a:lnTo>
                      <a:lnTo>
                        <a:pt x="129" y="113"/>
                      </a:lnTo>
                      <a:lnTo>
                        <a:pt x="128" y="113"/>
                      </a:lnTo>
                      <a:lnTo>
                        <a:pt x="127" y="113"/>
                      </a:lnTo>
                      <a:lnTo>
                        <a:pt x="124" y="112"/>
                      </a:lnTo>
                      <a:lnTo>
                        <a:pt x="120" y="108"/>
                      </a:lnTo>
                      <a:lnTo>
                        <a:pt x="105" y="95"/>
                      </a:lnTo>
                      <a:lnTo>
                        <a:pt x="62" y="55"/>
                      </a:lnTo>
                      <a:lnTo>
                        <a:pt x="39" y="34"/>
                      </a:lnTo>
                      <a:lnTo>
                        <a:pt x="20" y="16"/>
                      </a:lnTo>
                      <a:lnTo>
                        <a:pt x="6" y="4"/>
                      </a:lnTo>
                      <a:lnTo>
                        <a:pt x="2" y="1"/>
                      </a:lnTo>
                      <a:lnTo>
                        <a:pt x="1" y="0"/>
                      </a:lnTo>
                      <a:lnTo>
                        <a:pt x="0"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6" name="Freeform 186"/>
                <p:cNvSpPr/>
                <p:nvPr/>
              </p:nvSpPr>
              <p:spPr bwMode="auto">
                <a:xfrm>
                  <a:off x="1527" y="1343"/>
                  <a:ext cx="112" cy="101"/>
                </a:xfrm>
                <a:custGeom>
                  <a:avLst/>
                  <a:gdLst>
                    <a:gd name="T0" fmla="*/ 104 w 112"/>
                    <a:gd name="T1" fmla="*/ 0 h 101"/>
                    <a:gd name="T2" fmla="*/ 102 w 112"/>
                    <a:gd name="T3" fmla="*/ 13 h 101"/>
                    <a:gd name="T4" fmla="*/ 99 w 112"/>
                    <a:gd name="T5" fmla="*/ 25 h 101"/>
                    <a:gd name="T6" fmla="*/ 97 w 112"/>
                    <a:gd name="T7" fmla="*/ 31 h 101"/>
                    <a:gd name="T8" fmla="*/ 95 w 112"/>
                    <a:gd name="T9" fmla="*/ 37 h 101"/>
                    <a:gd name="T10" fmla="*/ 87 w 112"/>
                    <a:gd name="T11" fmla="*/ 57 h 101"/>
                    <a:gd name="T12" fmla="*/ 86 w 112"/>
                    <a:gd name="T13" fmla="*/ 60 h 101"/>
                    <a:gd name="T14" fmla="*/ 84 w 112"/>
                    <a:gd name="T15" fmla="*/ 63 h 101"/>
                    <a:gd name="T16" fmla="*/ 82 w 112"/>
                    <a:gd name="T17" fmla="*/ 65 h 101"/>
                    <a:gd name="T18" fmla="*/ 80 w 112"/>
                    <a:gd name="T19" fmla="*/ 66 h 101"/>
                    <a:gd name="T20" fmla="*/ 79 w 112"/>
                    <a:gd name="T21" fmla="*/ 65 h 101"/>
                    <a:gd name="T22" fmla="*/ 77 w 112"/>
                    <a:gd name="T23" fmla="*/ 64 h 101"/>
                    <a:gd name="T24" fmla="*/ 73 w 112"/>
                    <a:gd name="T25" fmla="*/ 60 h 101"/>
                    <a:gd name="T26" fmla="*/ 69 w 112"/>
                    <a:gd name="T27" fmla="*/ 54 h 101"/>
                    <a:gd name="T28" fmla="*/ 64 w 112"/>
                    <a:gd name="T29" fmla="*/ 47 h 101"/>
                    <a:gd name="T30" fmla="*/ 55 w 112"/>
                    <a:gd name="T31" fmla="*/ 34 h 101"/>
                    <a:gd name="T32" fmla="*/ 51 w 112"/>
                    <a:gd name="T33" fmla="*/ 28 h 101"/>
                    <a:gd name="T34" fmla="*/ 48 w 112"/>
                    <a:gd name="T35" fmla="*/ 25 h 101"/>
                    <a:gd name="T36" fmla="*/ 39 w 112"/>
                    <a:gd name="T37" fmla="*/ 19 h 101"/>
                    <a:gd name="T38" fmla="*/ 35 w 112"/>
                    <a:gd name="T39" fmla="*/ 16 h 101"/>
                    <a:gd name="T40" fmla="*/ 31 w 112"/>
                    <a:gd name="T41" fmla="*/ 15 h 101"/>
                    <a:gd name="T42" fmla="*/ 29 w 112"/>
                    <a:gd name="T43" fmla="*/ 14 h 101"/>
                    <a:gd name="T44" fmla="*/ 27 w 112"/>
                    <a:gd name="T45" fmla="*/ 14 h 101"/>
                    <a:gd name="T46" fmla="*/ 26 w 112"/>
                    <a:gd name="T47" fmla="*/ 15 h 101"/>
                    <a:gd name="T48" fmla="*/ 25 w 112"/>
                    <a:gd name="T49" fmla="*/ 16 h 101"/>
                    <a:gd name="T50" fmla="*/ 11 w 112"/>
                    <a:gd name="T51" fmla="*/ 56 h 101"/>
                    <a:gd name="T52" fmla="*/ 0 w 112"/>
                    <a:gd name="T53" fmla="*/ 90 h 101"/>
                    <a:gd name="T54" fmla="*/ 4 w 112"/>
                    <a:gd name="T55" fmla="*/ 101 h 101"/>
                    <a:gd name="T56" fmla="*/ 8 w 112"/>
                    <a:gd name="T57" fmla="*/ 90 h 101"/>
                    <a:gd name="T58" fmla="*/ 15 w 112"/>
                    <a:gd name="T59" fmla="*/ 66 h 101"/>
                    <a:gd name="T60" fmla="*/ 23 w 112"/>
                    <a:gd name="T61" fmla="*/ 42 h 101"/>
                    <a:gd name="T62" fmla="*/ 27 w 112"/>
                    <a:gd name="T63" fmla="*/ 34 h 101"/>
                    <a:gd name="T64" fmla="*/ 28 w 112"/>
                    <a:gd name="T65" fmla="*/ 31 h 101"/>
                    <a:gd name="T66" fmla="*/ 29 w 112"/>
                    <a:gd name="T67" fmla="*/ 31 h 101"/>
                    <a:gd name="T68" fmla="*/ 29 w 112"/>
                    <a:gd name="T69" fmla="*/ 30 h 101"/>
                    <a:gd name="T70" fmla="*/ 32 w 112"/>
                    <a:gd name="T71" fmla="*/ 30 h 101"/>
                    <a:gd name="T72" fmla="*/ 34 w 112"/>
                    <a:gd name="T73" fmla="*/ 31 h 101"/>
                    <a:gd name="T74" fmla="*/ 38 w 112"/>
                    <a:gd name="T75" fmla="*/ 35 h 101"/>
                    <a:gd name="T76" fmla="*/ 43 w 112"/>
                    <a:gd name="T77" fmla="*/ 39 h 101"/>
                    <a:gd name="T78" fmla="*/ 47 w 112"/>
                    <a:gd name="T79" fmla="*/ 45 h 101"/>
                    <a:gd name="T80" fmla="*/ 50 w 112"/>
                    <a:gd name="T81" fmla="*/ 48 h 101"/>
                    <a:gd name="T82" fmla="*/ 53 w 112"/>
                    <a:gd name="T83" fmla="*/ 55 h 101"/>
                    <a:gd name="T84" fmla="*/ 61 w 112"/>
                    <a:gd name="T85" fmla="*/ 71 h 101"/>
                    <a:gd name="T86" fmla="*/ 66 w 112"/>
                    <a:gd name="T87" fmla="*/ 79 h 101"/>
                    <a:gd name="T88" fmla="*/ 70 w 112"/>
                    <a:gd name="T89" fmla="*/ 86 h 101"/>
                    <a:gd name="T90" fmla="*/ 73 w 112"/>
                    <a:gd name="T91" fmla="*/ 90 h 101"/>
                    <a:gd name="T92" fmla="*/ 74 w 112"/>
                    <a:gd name="T93" fmla="*/ 92 h 101"/>
                    <a:gd name="T94" fmla="*/ 76 w 112"/>
                    <a:gd name="T95" fmla="*/ 92 h 101"/>
                    <a:gd name="T96" fmla="*/ 77 w 112"/>
                    <a:gd name="T97" fmla="*/ 91 h 101"/>
                    <a:gd name="T98" fmla="*/ 79 w 112"/>
                    <a:gd name="T99" fmla="*/ 90 h 101"/>
                    <a:gd name="T100" fmla="*/ 82 w 112"/>
                    <a:gd name="T101" fmla="*/ 83 h 101"/>
                    <a:gd name="T102" fmla="*/ 87 w 112"/>
                    <a:gd name="T103" fmla="*/ 74 h 101"/>
                    <a:gd name="T104" fmla="*/ 92 w 112"/>
                    <a:gd name="T105" fmla="*/ 63 h 101"/>
                    <a:gd name="T106" fmla="*/ 97 w 112"/>
                    <a:gd name="T107" fmla="*/ 52 h 101"/>
                    <a:gd name="T108" fmla="*/ 101 w 112"/>
                    <a:gd name="T109" fmla="*/ 42 h 101"/>
                    <a:gd name="T110" fmla="*/ 106 w 112"/>
                    <a:gd name="T111" fmla="*/ 28 h 101"/>
                    <a:gd name="T112" fmla="*/ 112 w 112"/>
                    <a:gd name="T113" fmla="*/ 0 h 101"/>
                    <a:gd name="T114" fmla="*/ 104 w 112"/>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2" h="101">
                      <a:moveTo>
                        <a:pt x="104" y="0"/>
                      </a:moveTo>
                      <a:lnTo>
                        <a:pt x="102" y="13"/>
                      </a:lnTo>
                      <a:lnTo>
                        <a:pt x="99" y="25"/>
                      </a:lnTo>
                      <a:lnTo>
                        <a:pt x="97" y="31"/>
                      </a:lnTo>
                      <a:lnTo>
                        <a:pt x="95" y="37"/>
                      </a:lnTo>
                      <a:lnTo>
                        <a:pt x="87" y="57"/>
                      </a:lnTo>
                      <a:lnTo>
                        <a:pt x="86" y="60"/>
                      </a:lnTo>
                      <a:lnTo>
                        <a:pt x="84" y="63"/>
                      </a:lnTo>
                      <a:lnTo>
                        <a:pt x="82" y="65"/>
                      </a:lnTo>
                      <a:lnTo>
                        <a:pt x="80" y="66"/>
                      </a:lnTo>
                      <a:lnTo>
                        <a:pt x="79" y="65"/>
                      </a:lnTo>
                      <a:lnTo>
                        <a:pt x="77" y="64"/>
                      </a:lnTo>
                      <a:lnTo>
                        <a:pt x="73" y="60"/>
                      </a:lnTo>
                      <a:lnTo>
                        <a:pt x="69" y="54"/>
                      </a:lnTo>
                      <a:lnTo>
                        <a:pt x="64" y="47"/>
                      </a:lnTo>
                      <a:lnTo>
                        <a:pt x="55" y="34"/>
                      </a:lnTo>
                      <a:lnTo>
                        <a:pt x="51" y="28"/>
                      </a:lnTo>
                      <a:lnTo>
                        <a:pt x="48" y="25"/>
                      </a:lnTo>
                      <a:lnTo>
                        <a:pt x="39" y="19"/>
                      </a:lnTo>
                      <a:lnTo>
                        <a:pt x="35" y="16"/>
                      </a:lnTo>
                      <a:lnTo>
                        <a:pt x="31" y="15"/>
                      </a:lnTo>
                      <a:lnTo>
                        <a:pt x="29" y="14"/>
                      </a:lnTo>
                      <a:lnTo>
                        <a:pt x="27" y="14"/>
                      </a:lnTo>
                      <a:lnTo>
                        <a:pt x="26" y="15"/>
                      </a:lnTo>
                      <a:lnTo>
                        <a:pt x="25" y="16"/>
                      </a:lnTo>
                      <a:lnTo>
                        <a:pt x="11" y="56"/>
                      </a:lnTo>
                      <a:lnTo>
                        <a:pt x="0" y="90"/>
                      </a:lnTo>
                      <a:lnTo>
                        <a:pt x="4" y="101"/>
                      </a:lnTo>
                      <a:lnTo>
                        <a:pt x="8" y="90"/>
                      </a:lnTo>
                      <a:lnTo>
                        <a:pt x="15" y="66"/>
                      </a:lnTo>
                      <a:lnTo>
                        <a:pt x="23" y="42"/>
                      </a:lnTo>
                      <a:lnTo>
                        <a:pt x="27" y="34"/>
                      </a:lnTo>
                      <a:lnTo>
                        <a:pt x="28" y="31"/>
                      </a:lnTo>
                      <a:lnTo>
                        <a:pt x="29" y="31"/>
                      </a:lnTo>
                      <a:lnTo>
                        <a:pt x="29" y="30"/>
                      </a:lnTo>
                      <a:lnTo>
                        <a:pt x="32" y="30"/>
                      </a:lnTo>
                      <a:lnTo>
                        <a:pt x="34" y="31"/>
                      </a:lnTo>
                      <a:lnTo>
                        <a:pt x="38" y="35"/>
                      </a:lnTo>
                      <a:lnTo>
                        <a:pt x="43" y="39"/>
                      </a:lnTo>
                      <a:lnTo>
                        <a:pt x="47" y="45"/>
                      </a:lnTo>
                      <a:lnTo>
                        <a:pt x="50" y="48"/>
                      </a:lnTo>
                      <a:lnTo>
                        <a:pt x="53" y="55"/>
                      </a:lnTo>
                      <a:lnTo>
                        <a:pt x="61" y="71"/>
                      </a:lnTo>
                      <a:lnTo>
                        <a:pt x="66" y="79"/>
                      </a:lnTo>
                      <a:lnTo>
                        <a:pt x="70" y="86"/>
                      </a:lnTo>
                      <a:lnTo>
                        <a:pt x="73" y="90"/>
                      </a:lnTo>
                      <a:lnTo>
                        <a:pt x="74" y="92"/>
                      </a:lnTo>
                      <a:lnTo>
                        <a:pt x="76" y="92"/>
                      </a:lnTo>
                      <a:lnTo>
                        <a:pt x="77" y="91"/>
                      </a:lnTo>
                      <a:lnTo>
                        <a:pt x="79" y="90"/>
                      </a:lnTo>
                      <a:lnTo>
                        <a:pt x="82" y="83"/>
                      </a:lnTo>
                      <a:lnTo>
                        <a:pt x="87" y="74"/>
                      </a:lnTo>
                      <a:lnTo>
                        <a:pt x="92" y="63"/>
                      </a:lnTo>
                      <a:lnTo>
                        <a:pt x="97" y="52"/>
                      </a:lnTo>
                      <a:lnTo>
                        <a:pt x="101" y="42"/>
                      </a:lnTo>
                      <a:lnTo>
                        <a:pt x="106" y="28"/>
                      </a:lnTo>
                      <a:lnTo>
                        <a:pt x="112"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7" name="Freeform 187"/>
                <p:cNvSpPr/>
                <p:nvPr/>
              </p:nvSpPr>
              <p:spPr bwMode="auto">
                <a:xfrm>
                  <a:off x="1527" y="1343"/>
                  <a:ext cx="112" cy="101"/>
                </a:xfrm>
                <a:custGeom>
                  <a:avLst/>
                  <a:gdLst>
                    <a:gd name="T0" fmla="*/ 104 w 112"/>
                    <a:gd name="T1" fmla="*/ 0 h 101"/>
                    <a:gd name="T2" fmla="*/ 102 w 112"/>
                    <a:gd name="T3" fmla="*/ 13 h 101"/>
                    <a:gd name="T4" fmla="*/ 99 w 112"/>
                    <a:gd name="T5" fmla="*/ 25 h 101"/>
                    <a:gd name="T6" fmla="*/ 97 w 112"/>
                    <a:gd name="T7" fmla="*/ 31 h 101"/>
                    <a:gd name="T8" fmla="*/ 95 w 112"/>
                    <a:gd name="T9" fmla="*/ 37 h 101"/>
                    <a:gd name="T10" fmla="*/ 87 w 112"/>
                    <a:gd name="T11" fmla="*/ 57 h 101"/>
                    <a:gd name="T12" fmla="*/ 86 w 112"/>
                    <a:gd name="T13" fmla="*/ 60 h 101"/>
                    <a:gd name="T14" fmla="*/ 84 w 112"/>
                    <a:gd name="T15" fmla="*/ 63 h 101"/>
                    <a:gd name="T16" fmla="*/ 82 w 112"/>
                    <a:gd name="T17" fmla="*/ 65 h 101"/>
                    <a:gd name="T18" fmla="*/ 80 w 112"/>
                    <a:gd name="T19" fmla="*/ 66 h 101"/>
                    <a:gd name="T20" fmla="*/ 79 w 112"/>
                    <a:gd name="T21" fmla="*/ 65 h 101"/>
                    <a:gd name="T22" fmla="*/ 77 w 112"/>
                    <a:gd name="T23" fmla="*/ 64 h 101"/>
                    <a:gd name="T24" fmla="*/ 73 w 112"/>
                    <a:gd name="T25" fmla="*/ 60 h 101"/>
                    <a:gd name="T26" fmla="*/ 69 w 112"/>
                    <a:gd name="T27" fmla="*/ 54 h 101"/>
                    <a:gd name="T28" fmla="*/ 64 w 112"/>
                    <a:gd name="T29" fmla="*/ 47 h 101"/>
                    <a:gd name="T30" fmla="*/ 55 w 112"/>
                    <a:gd name="T31" fmla="*/ 34 h 101"/>
                    <a:gd name="T32" fmla="*/ 51 w 112"/>
                    <a:gd name="T33" fmla="*/ 28 h 101"/>
                    <a:gd name="T34" fmla="*/ 48 w 112"/>
                    <a:gd name="T35" fmla="*/ 25 h 101"/>
                    <a:gd name="T36" fmla="*/ 39 w 112"/>
                    <a:gd name="T37" fmla="*/ 19 h 101"/>
                    <a:gd name="T38" fmla="*/ 35 w 112"/>
                    <a:gd name="T39" fmla="*/ 16 h 101"/>
                    <a:gd name="T40" fmla="*/ 31 w 112"/>
                    <a:gd name="T41" fmla="*/ 15 h 101"/>
                    <a:gd name="T42" fmla="*/ 29 w 112"/>
                    <a:gd name="T43" fmla="*/ 14 h 101"/>
                    <a:gd name="T44" fmla="*/ 27 w 112"/>
                    <a:gd name="T45" fmla="*/ 14 h 101"/>
                    <a:gd name="T46" fmla="*/ 26 w 112"/>
                    <a:gd name="T47" fmla="*/ 15 h 101"/>
                    <a:gd name="T48" fmla="*/ 25 w 112"/>
                    <a:gd name="T49" fmla="*/ 16 h 101"/>
                    <a:gd name="T50" fmla="*/ 11 w 112"/>
                    <a:gd name="T51" fmla="*/ 56 h 101"/>
                    <a:gd name="T52" fmla="*/ 0 w 112"/>
                    <a:gd name="T53" fmla="*/ 90 h 101"/>
                    <a:gd name="T54" fmla="*/ 4 w 112"/>
                    <a:gd name="T55" fmla="*/ 101 h 101"/>
                    <a:gd name="T56" fmla="*/ 8 w 112"/>
                    <a:gd name="T57" fmla="*/ 90 h 101"/>
                    <a:gd name="T58" fmla="*/ 15 w 112"/>
                    <a:gd name="T59" fmla="*/ 66 h 101"/>
                    <a:gd name="T60" fmla="*/ 23 w 112"/>
                    <a:gd name="T61" fmla="*/ 42 h 101"/>
                    <a:gd name="T62" fmla="*/ 27 w 112"/>
                    <a:gd name="T63" fmla="*/ 34 h 101"/>
                    <a:gd name="T64" fmla="*/ 28 w 112"/>
                    <a:gd name="T65" fmla="*/ 31 h 101"/>
                    <a:gd name="T66" fmla="*/ 29 w 112"/>
                    <a:gd name="T67" fmla="*/ 31 h 101"/>
                    <a:gd name="T68" fmla="*/ 29 w 112"/>
                    <a:gd name="T69" fmla="*/ 30 h 101"/>
                    <a:gd name="T70" fmla="*/ 32 w 112"/>
                    <a:gd name="T71" fmla="*/ 30 h 101"/>
                    <a:gd name="T72" fmla="*/ 34 w 112"/>
                    <a:gd name="T73" fmla="*/ 31 h 101"/>
                    <a:gd name="T74" fmla="*/ 38 w 112"/>
                    <a:gd name="T75" fmla="*/ 35 h 101"/>
                    <a:gd name="T76" fmla="*/ 43 w 112"/>
                    <a:gd name="T77" fmla="*/ 39 h 101"/>
                    <a:gd name="T78" fmla="*/ 47 w 112"/>
                    <a:gd name="T79" fmla="*/ 45 h 101"/>
                    <a:gd name="T80" fmla="*/ 50 w 112"/>
                    <a:gd name="T81" fmla="*/ 48 h 101"/>
                    <a:gd name="T82" fmla="*/ 53 w 112"/>
                    <a:gd name="T83" fmla="*/ 55 h 101"/>
                    <a:gd name="T84" fmla="*/ 61 w 112"/>
                    <a:gd name="T85" fmla="*/ 71 h 101"/>
                    <a:gd name="T86" fmla="*/ 66 w 112"/>
                    <a:gd name="T87" fmla="*/ 79 h 101"/>
                    <a:gd name="T88" fmla="*/ 70 w 112"/>
                    <a:gd name="T89" fmla="*/ 86 h 101"/>
                    <a:gd name="T90" fmla="*/ 73 w 112"/>
                    <a:gd name="T91" fmla="*/ 90 h 101"/>
                    <a:gd name="T92" fmla="*/ 74 w 112"/>
                    <a:gd name="T93" fmla="*/ 92 h 101"/>
                    <a:gd name="T94" fmla="*/ 76 w 112"/>
                    <a:gd name="T95" fmla="*/ 92 h 101"/>
                    <a:gd name="T96" fmla="*/ 77 w 112"/>
                    <a:gd name="T97" fmla="*/ 91 h 101"/>
                    <a:gd name="T98" fmla="*/ 79 w 112"/>
                    <a:gd name="T99" fmla="*/ 90 h 101"/>
                    <a:gd name="T100" fmla="*/ 82 w 112"/>
                    <a:gd name="T101" fmla="*/ 83 h 101"/>
                    <a:gd name="T102" fmla="*/ 87 w 112"/>
                    <a:gd name="T103" fmla="*/ 74 h 101"/>
                    <a:gd name="T104" fmla="*/ 92 w 112"/>
                    <a:gd name="T105" fmla="*/ 63 h 101"/>
                    <a:gd name="T106" fmla="*/ 97 w 112"/>
                    <a:gd name="T107" fmla="*/ 52 h 101"/>
                    <a:gd name="T108" fmla="*/ 101 w 112"/>
                    <a:gd name="T109" fmla="*/ 42 h 101"/>
                    <a:gd name="T110" fmla="*/ 106 w 112"/>
                    <a:gd name="T111" fmla="*/ 28 h 101"/>
                    <a:gd name="T112" fmla="*/ 112 w 112"/>
                    <a:gd name="T113" fmla="*/ 0 h 101"/>
                    <a:gd name="T114" fmla="*/ 104 w 112"/>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2" h="101">
                      <a:moveTo>
                        <a:pt x="104" y="0"/>
                      </a:moveTo>
                      <a:lnTo>
                        <a:pt x="102" y="13"/>
                      </a:lnTo>
                      <a:lnTo>
                        <a:pt x="99" y="25"/>
                      </a:lnTo>
                      <a:lnTo>
                        <a:pt x="97" y="31"/>
                      </a:lnTo>
                      <a:lnTo>
                        <a:pt x="95" y="37"/>
                      </a:lnTo>
                      <a:lnTo>
                        <a:pt x="87" y="57"/>
                      </a:lnTo>
                      <a:lnTo>
                        <a:pt x="86" y="60"/>
                      </a:lnTo>
                      <a:lnTo>
                        <a:pt x="84" y="63"/>
                      </a:lnTo>
                      <a:lnTo>
                        <a:pt x="82" y="65"/>
                      </a:lnTo>
                      <a:lnTo>
                        <a:pt x="80" y="66"/>
                      </a:lnTo>
                      <a:lnTo>
                        <a:pt x="79" y="65"/>
                      </a:lnTo>
                      <a:lnTo>
                        <a:pt x="77" y="64"/>
                      </a:lnTo>
                      <a:lnTo>
                        <a:pt x="73" y="60"/>
                      </a:lnTo>
                      <a:lnTo>
                        <a:pt x="69" y="54"/>
                      </a:lnTo>
                      <a:lnTo>
                        <a:pt x="64" y="47"/>
                      </a:lnTo>
                      <a:lnTo>
                        <a:pt x="55" y="34"/>
                      </a:lnTo>
                      <a:lnTo>
                        <a:pt x="51" y="28"/>
                      </a:lnTo>
                      <a:lnTo>
                        <a:pt x="48" y="25"/>
                      </a:lnTo>
                      <a:lnTo>
                        <a:pt x="39" y="19"/>
                      </a:lnTo>
                      <a:lnTo>
                        <a:pt x="35" y="16"/>
                      </a:lnTo>
                      <a:lnTo>
                        <a:pt x="31" y="15"/>
                      </a:lnTo>
                      <a:lnTo>
                        <a:pt x="29" y="14"/>
                      </a:lnTo>
                      <a:lnTo>
                        <a:pt x="27" y="14"/>
                      </a:lnTo>
                      <a:lnTo>
                        <a:pt x="26" y="15"/>
                      </a:lnTo>
                      <a:lnTo>
                        <a:pt x="25" y="16"/>
                      </a:lnTo>
                      <a:lnTo>
                        <a:pt x="11" y="56"/>
                      </a:lnTo>
                      <a:lnTo>
                        <a:pt x="0" y="90"/>
                      </a:lnTo>
                      <a:lnTo>
                        <a:pt x="4" y="101"/>
                      </a:lnTo>
                      <a:lnTo>
                        <a:pt x="8" y="90"/>
                      </a:lnTo>
                      <a:lnTo>
                        <a:pt x="15" y="66"/>
                      </a:lnTo>
                      <a:lnTo>
                        <a:pt x="23" y="42"/>
                      </a:lnTo>
                      <a:lnTo>
                        <a:pt x="27" y="34"/>
                      </a:lnTo>
                      <a:lnTo>
                        <a:pt x="28" y="31"/>
                      </a:lnTo>
                      <a:lnTo>
                        <a:pt x="29" y="31"/>
                      </a:lnTo>
                      <a:lnTo>
                        <a:pt x="29" y="30"/>
                      </a:lnTo>
                      <a:lnTo>
                        <a:pt x="32" y="30"/>
                      </a:lnTo>
                      <a:lnTo>
                        <a:pt x="34" y="31"/>
                      </a:lnTo>
                      <a:lnTo>
                        <a:pt x="38" y="35"/>
                      </a:lnTo>
                      <a:lnTo>
                        <a:pt x="43" y="39"/>
                      </a:lnTo>
                      <a:lnTo>
                        <a:pt x="47" y="45"/>
                      </a:lnTo>
                      <a:lnTo>
                        <a:pt x="50" y="48"/>
                      </a:lnTo>
                      <a:lnTo>
                        <a:pt x="53" y="55"/>
                      </a:lnTo>
                      <a:lnTo>
                        <a:pt x="61" y="71"/>
                      </a:lnTo>
                      <a:lnTo>
                        <a:pt x="66" y="79"/>
                      </a:lnTo>
                      <a:lnTo>
                        <a:pt x="70" y="86"/>
                      </a:lnTo>
                      <a:lnTo>
                        <a:pt x="73" y="90"/>
                      </a:lnTo>
                      <a:lnTo>
                        <a:pt x="74" y="92"/>
                      </a:lnTo>
                      <a:lnTo>
                        <a:pt x="76" y="92"/>
                      </a:lnTo>
                      <a:lnTo>
                        <a:pt x="77" y="91"/>
                      </a:lnTo>
                      <a:lnTo>
                        <a:pt x="79" y="90"/>
                      </a:lnTo>
                      <a:lnTo>
                        <a:pt x="82" y="83"/>
                      </a:lnTo>
                      <a:lnTo>
                        <a:pt x="87" y="74"/>
                      </a:lnTo>
                      <a:lnTo>
                        <a:pt x="92" y="63"/>
                      </a:lnTo>
                      <a:lnTo>
                        <a:pt x="97" y="52"/>
                      </a:lnTo>
                      <a:lnTo>
                        <a:pt x="101" y="42"/>
                      </a:lnTo>
                      <a:lnTo>
                        <a:pt x="106" y="28"/>
                      </a:lnTo>
                      <a:lnTo>
                        <a:pt x="112" y="0"/>
                      </a:lnTo>
                      <a:lnTo>
                        <a:pt x="10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68" name="Freeform 188"/>
                <p:cNvSpPr/>
                <p:nvPr/>
              </p:nvSpPr>
              <p:spPr bwMode="auto">
                <a:xfrm>
                  <a:off x="1617" y="1367"/>
                  <a:ext cx="43" cy="140"/>
                </a:xfrm>
                <a:custGeom>
                  <a:avLst/>
                  <a:gdLst>
                    <a:gd name="T0" fmla="*/ 8 w 43"/>
                    <a:gd name="T1" fmla="*/ 20 h 140"/>
                    <a:gd name="T2" fmla="*/ 7 w 43"/>
                    <a:gd name="T3" fmla="*/ 39 h 140"/>
                    <a:gd name="T4" fmla="*/ 5 w 43"/>
                    <a:gd name="T5" fmla="*/ 67 h 140"/>
                    <a:gd name="T6" fmla="*/ 6 w 43"/>
                    <a:gd name="T7" fmla="*/ 75 h 140"/>
                    <a:gd name="T8" fmla="*/ 6 w 43"/>
                    <a:gd name="T9" fmla="*/ 83 h 140"/>
                    <a:gd name="T10" fmla="*/ 7 w 43"/>
                    <a:gd name="T11" fmla="*/ 91 h 140"/>
                    <a:gd name="T12" fmla="*/ 7 w 43"/>
                    <a:gd name="T13" fmla="*/ 94 h 140"/>
                    <a:gd name="T14" fmla="*/ 6 w 43"/>
                    <a:gd name="T15" fmla="*/ 103 h 140"/>
                    <a:gd name="T16" fmla="*/ 4 w 43"/>
                    <a:gd name="T17" fmla="*/ 113 h 140"/>
                    <a:gd name="T18" fmla="*/ 1 w 43"/>
                    <a:gd name="T19" fmla="*/ 122 h 140"/>
                    <a:gd name="T20" fmla="*/ 0 w 43"/>
                    <a:gd name="T21" fmla="*/ 125 h 140"/>
                    <a:gd name="T22" fmla="*/ 0 w 43"/>
                    <a:gd name="T23" fmla="*/ 128 h 140"/>
                    <a:gd name="T24" fmla="*/ 1 w 43"/>
                    <a:gd name="T25" fmla="*/ 130 h 140"/>
                    <a:gd name="T26" fmla="*/ 2 w 43"/>
                    <a:gd name="T27" fmla="*/ 132 h 140"/>
                    <a:gd name="T28" fmla="*/ 7 w 43"/>
                    <a:gd name="T29" fmla="*/ 135 h 140"/>
                    <a:gd name="T30" fmla="*/ 13 w 43"/>
                    <a:gd name="T31" fmla="*/ 137 h 140"/>
                    <a:gd name="T32" fmla="*/ 17 w 43"/>
                    <a:gd name="T33" fmla="*/ 138 h 140"/>
                    <a:gd name="T34" fmla="*/ 21 w 43"/>
                    <a:gd name="T35" fmla="*/ 139 h 140"/>
                    <a:gd name="T36" fmla="*/ 30 w 43"/>
                    <a:gd name="T37" fmla="*/ 140 h 140"/>
                    <a:gd name="T38" fmla="*/ 41 w 43"/>
                    <a:gd name="T39" fmla="*/ 139 h 140"/>
                    <a:gd name="T40" fmla="*/ 42 w 43"/>
                    <a:gd name="T41" fmla="*/ 139 h 140"/>
                    <a:gd name="T42" fmla="*/ 43 w 43"/>
                    <a:gd name="T43" fmla="*/ 137 h 140"/>
                    <a:gd name="T44" fmla="*/ 42 w 43"/>
                    <a:gd name="T45" fmla="*/ 136 h 140"/>
                    <a:gd name="T46" fmla="*/ 39 w 43"/>
                    <a:gd name="T47" fmla="*/ 135 h 140"/>
                    <a:gd name="T48" fmla="*/ 35 w 43"/>
                    <a:gd name="T49" fmla="*/ 135 h 140"/>
                    <a:gd name="T50" fmla="*/ 25 w 43"/>
                    <a:gd name="T51" fmla="*/ 135 h 140"/>
                    <a:gd name="T52" fmla="*/ 16 w 43"/>
                    <a:gd name="T53" fmla="*/ 134 h 140"/>
                    <a:gd name="T54" fmla="*/ 12 w 43"/>
                    <a:gd name="T55" fmla="*/ 133 h 140"/>
                    <a:gd name="T56" fmla="*/ 9 w 43"/>
                    <a:gd name="T57" fmla="*/ 132 h 140"/>
                    <a:gd name="T58" fmla="*/ 8 w 43"/>
                    <a:gd name="T59" fmla="*/ 131 h 140"/>
                    <a:gd name="T60" fmla="*/ 7 w 43"/>
                    <a:gd name="T61" fmla="*/ 130 h 140"/>
                    <a:gd name="T62" fmla="*/ 7 w 43"/>
                    <a:gd name="T63" fmla="*/ 129 h 140"/>
                    <a:gd name="T64" fmla="*/ 7 w 43"/>
                    <a:gd name="T65" fmla="*/ 127 h 140"/>
                    <a:gd name="T66" fmla="*/ 8 w 43"/>
                    <a:gd name="T67" fmla="*/ 120 h 140"/>
                    <a:gd name="T68" fmla="*/ 11 w 43"/>
                    <a:gd name="T69" fmla="*/ 112 h 140"/>
                    <a:gd name="T70" fmla="*/ 14 w 43"/>
                    <a:gd name="T71" fmla="*/ 102 h 140"/>
                    <a:gd name="T72" fmla="*/ 15 w 43"/>
                    <a:gd name="T73" fmla="*/ 97 h 140"/>
                    <a:gd name="T74" fmla="*/ 16 w 43"/>
                    <a:gd name="T75" fmla="*/ 92 h 140"/>
                    <a:gd name="T76" fmla="*/ 16 w 43"/>
                    <a:gd name="T77" fmla="*/ 79 h 140"/>
                    <a:gd name="T78" fmla="*/ 17 w 43"/>
                    <a:gd name="T79" fmla="*/ 61 h 140"/>
                    <a:gd name="T80" fmla="*/ 17 w 43"/>
                    <a:gd name="T81" fmla="*/ 42 h 140"/>
                    <a:gd name="T82" fmla="*/ 16 w 43"/>
                    <a:gd name="T83" fmla="*/ 27 h 140"/>
                    <a:gd name="T84" fmla="*/ 15 w 43"/>
                    <a:gd name="T85" fmla="*/ 7 h 140"/>
                    <a:gd name="T86" fmla="*/ 14 w 43"/>
                    <a:gd name="T87" fmla="*/ 0 h 140"/>
                    <a:gd name="T88" fmla="*/ 8 w 43"/>
                    <a:gd name="T89" fmla="*/ 2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 h="140">
                      <a:moveTo>
                        <a:pt x="8" y="20"/>
                      </a:moveTo>
                      <a:lnTo>
                        <a:pt x="7" y="39"/>
                      </a:lnTo>
                      <a:lnTo>
                        <a:pt x="5" y="67"/>
                      </a:lnTo>
                      <a:lnTo>
                        <a:pt x="6" y="75"/>
                      </a:lnTo>
                      <a:lnTo>
                        <a:pt x="6" y="83"/>
                      </a:lnTo>
                      <a:lnTo>
                        <a:pt x="7" y="91"/>
                      </a:lnTo>
                      <a:lnTo>
                        <a:pt x="7" y="94"/>
                      </a:lnTo>
                      <a:lnTo>
                        <a:pt x="6" y="103"/>
                      </a:lnTo>
                      <a:lnTo>
                        <a:pt x="4" y="113"/>
                      </a:lnTo>
                      <a:lnTo>
                        <a:pt x="1" y="122"/>
                      </a:lnTo>
                      <a:lnTo>
                        <a:pt x="0" y="125"/>
                      </a:lnTo>
                      <a:lnTo>
                        <a:pt x="0" y="128"/>
                      </a:lnTo>
                      <a:lnTo>
                        <a:pt x="1" y="130"/>
                      </a:lnTo>
                      <a:lnTo>
                        <a:pt x="2" y="132"/>
                      </a:lnTo>
                      <a:lnTo>
                        <a:pt x="7" y="135"/>
                      </a:lnTo>
                      <a:lnTo>
                        <a:pt x="13" y="137"/>
                      </a:lnTo>
                      <a:lnTo>
                        <a:pt x="17" y="138"/>
                      </a:lnTo>
                      <a:lnTo>
                        <a:pt x="21" y="139"/>
                      </a:lnTo>
                      <a:lnTo>
                        <a:pt x="30" y="140"/>
                      </a:lnTo>
                      <a:lnTo>
                        <a:pt x="41" y="139"/>
                      </a:lnTo>
                      <a:lnTo>
                        <a:pt x="42" y="139"/>
                      </a:lnTo>
                      <a:lnTo>
                        <a:pt x="43" y="137"/>
                      </a:lnTo>
                      <a:lnTo>
                        <a:pt x="42" y="136"/>
                      </a:lnTo>
                      <a:lnTo>
                        <a:pt x="39" y="135"/>
                      </a:lnTo>
                      <a:lnTo>
                        <a:pt x="35" y="135"/>
                      </a:lnTo>
                      <a:lnTo>
                        <a:pt x="25" y="135"/>
                      </a:lnTo>
                      <a:lnTo>
                        <a:pt x="16" y="134"/>
                      </a:lnTo>
                      <a:lnTo>
                        <a:pt x="12" y="133"/>
                      </a:lnTo>
                      <a:lnTo>
                        <a:pt x="9" y="132"/>
                      </a:lnTo>
                      <a:lnTo>
                        <a:pt x="8" y="131"/>
                      </a:lnTo>
                      <a:lnTo>
                        <a:pt x="7" y="130"/>
                      </a:lnTo>
                      <a:lnTo>
                        <a:pt x="7" y="129"/>
                      </a:lnTo>
                      <a:lnTo>
                        <a:pt x="7" y="127"/>
                      </a:lnTo>
                      <a:lnTo>
                        <a:pt x="8" y="120"/>
                      </a:lnTo>
                      <a:lnTo>
                        <a:pt x="11" y="112"/>
                      </a:lnTo>
                      <a:lnTo>
                        <a:pt x="14" y="102"/>
                      </a:lnTo>
                      <a:lnTo>
                        <a:pt x="15" y="97"/>
                      </a:lnTo>
                      <a:lnTo>
                        <a:pt x="16" y="92"/>
                      </a:lnTo>
                      <a:lnTo>
                        <a:pt x="16" y="79"/>
                      </a:lnTo>
                      <a:lnTo>
                        <a:pt x="17" y="61"/>
                      </a:lnTo>
                      <a:lnTo>
                        <a:pt x="17" y="42"/>
                      </a:lnTo>
                      <a:lnTo>
                        <a:pt x="16" y="27"/>
                      </a:lnTo>
                      <a:lnTo>
                        <a:pt x="15" y="7"/>
                      </a:lnTo>
                      <a:lnTo>
                        <a:pt x="14"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9" name="Freeform 189"/>
                <p:cNvSpPr/>
                <p:nvPr/>
              </p:nvSpPr>
              <p:spPr bwMode="auto">
                <a:xfrm>
                  <a:off x="1617" y="1367"/>
                  <a:ext cx="43" cy="140"/>
                </a:xfrm>
                <a:custGeom>
                  <a:avLst/>
                  <a:gdLst>
                    <a:gd name="T0" fmla="*/ 8 w 43"/>
                    <a:gd name="T1" fmla="*/ 20 h 140"/>
                    <a:gd name="T2" fmla="*/ 7 w 43"/>
                    <a:gd name="T3" fmla="*/ 39 h 140"/>
                    <a:gd name="T4" fmla="*/ 5 w 43"/>
                    <a:gd name="T5" fmla="*/ 67 h 140"/>
                    <a:gd name="T6" fmla="*/ 6 w 43"/>
                    <a:gd name="T7" fmla="*/ 75 h 140"/>
                    <a:gd name="T8" fmla="*/ 6 w 43"/>
                    <a:gd name="T9" fmla="*/ 83 h 140"/>
                    <a:gd name="T10" fmla="*/ 7 w 43"/>
                    <a:gd name="T11" fmla="*/ 91 h 140"/>
                    <a:gd name="T12" fmla="*/ 7 w 43"/>
                    <a:gd name="T13" fmla="*/ 94 h 140"/>
                    <a:gd name="T14" fmla="*/ 6 w 43"/>
                    <a:gd name="T15" fmla="*/ 103 h 140"/>
                    <a:gd name="T16" fmla="*/ 4 w 43"/>
                    <a:gd name="T17" fmla="*/ 113 h 140"/>
                    <a:gd name="T18" fmla="*/ 1 w 43"/>
                    <a:gd name="T19" fmla="*/ 122 h 140"/>
                    <a:gd name="T20" fmla="*/ 0 w 43"/>
                    <a:gd name="T21" fmla="*/ 125 h 140"/>
                    <a:gd name="T22" fmla="*/ 0 w 43"/>
                    <a:gd name="T23" fmla="*/ 128 h 140"/>
                    <a:gd name="T24" fmla="*/ 1 w 43"/>
                    <a:gd name="T25" fmla="*/ 130 h 140"/>
                    <a:gd name="T26" fmla="*/ 2 w 43"/>
                    <a:gd name="T27" fmla="*/ 132 h 140"/>
                    <a:gd name="T28" fmla="*/ 7 w 43"/>
                    <a:gd name="T29" fmla="*/ 135 h 140"/>
                    <a:gd name="T30" fmla="*/ 13 w 43"/>
                    <a:gd name="T31" fmla="*/ 137 h 140"/>
                    <a:gd name="T32" fmla="*/ 17 w 43"/>
                    <a:gd name="T33" fmla="*/ 138 h 140"/>
                    <a:gd name="T34" fmla="*/ 21 w 43"/>
                    <a:gd name="T35" fmla="*/ 139 h 140"/>
                    <a:gd name="T36" fmla="*/ 30 w 43"/>
                    <a:gd name="T37" fmla="*/ 140 h 140"/>
                    <a:gd name="T38" fmla="*/ 41 w 43"/>
                    <a:gd name="T39" fmla="*/ 139 h 140"/>
                    <a:gd name="T40" fmla="*/ 42 w 43"/>
                    <a:gd name="T41" fmla="*/ 139 h 140"/>
                    <a:gd name="T42" fmla="*/ 43 w 43"/>
                    <a:gd name="T43" fmla="*/ 137 h 140"/>
                    <a:gd name="T44" fmla="*/ 42 w 43"/>
                    <a:gd name="T45" fmla="*/ 136 h 140"/>
                    <a:gd name="T46" fmla="*/ 39 w 43"/>
                    <a:gd name="T47" fmla="*/ 135 h 140"/>
                    <a:gd name="T48" fmla="*/ 35 w 43"/>
                    <a:gd name="T49" fmla="*/ 135 h 140"/>
                    <a:gd name="T50" fmla="*/ 25 w 43"/>
                    <a:gd name="T51" fmla="*/ 135 h 140"/>
                    <a:gd name="T52" fmla="*/ 16 w 43"/>
                    <a:gd name="T53" fmla="*/ 134 h 140"/>
                    <a:gd name="T54" fmla="*/ 12 w 43"/>
                    <a:gd name="T55" fmla="*/ 133 h 140"/>
                    <a:gd name="T56" fmla="*/ 9 w 43"/>
                    <a:gd name="T57" fmla="*/ 132 h 140"/>
                    <a:gd name="T58" fmla="*/ 8 w 43"/>
                    <a:gd name="T59" fmla="*/ 131 h 140"/>
                    <a:gd name="T60" fmla="*/ 7 w 43"/>
                    <a:gd name="T61" fmla="*/ 130 h 140"/>
                    <a:gd name="T62" fmla="*/ 7 w 43"/>
                    <a:gd name="T63" fmla="*/ 129 h 140"/>
                    <a:gd name="T64" fmla="*/ 7 w 43"/>
                    <a:gd name="T65" fmla="*/ 127 h 140"/>
                    <a:gd name="T66" fmla="*/ 8 w 43"/>
                    <a:gd name="T67" fmla="*/ 120 h 140"/>
                    <a:gd name="T68" fmla="*/ 11 w 43"/>
                    <a:gd name="T69" fmla="*/ 112 h 140"/>
                    <a:gd name="T70" fmla="*/ 14 w 43"/>
                    <a:gd name="T71" fmla="*/ 102 h 140"/>
                    <a:gd name="T72" fmla="*/ 15 w 43"/>
                    <a:gd name="T73" fmla="*/ 97 h 140"/>
                    <a:gd name="T74" fmla="*/ 16 w 43"/>
                    <a:gd name="T75" fmla="*/ 92 h 140"/>
                    <a:gd name="T76" fmla="*/ 16 w 43"/>
                    <a:gd name="T77" fmla="*/ 79 h 140"/>
                    <a:gd name="T78" fmla="*/ 17 w 43"/>
                    <a:gd name="T79" fmla="*/ 61 h 140"/>
                    <a:gd name="T80" fmla="*/ 17 w 43"/>
                    <a:gd name="T81" fmla="*/ 42 h 140"/>
                    <a:gd name="T82" fmla="*/ 16 w 43"/>
                    <a:gd name="T83" fmla="*/ 27 h 140"/>
                    <a:gd name="T84" fmla="*/ 15 w 43"/>
                    <a:gd name="T85" fmla="*/ 7 h 140"/>
                    <a:gd name="T86" fmla="*/ 14 w 43"/>
                    <a:gd name="T87" fmla="*/ 0 h 140"/>
                    <a:gd name="T88" fmla="*/ 8 w 43"/>
                    <a:gd name="T89" fmla="*/ 20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 h="140">
                      <a:moveTo>
                        <a:pt x="8" y="20"/>
                      </a:moveTo>
                      <a:lnTo>
                        <a:pt x="7" y="39"/>
                      </a:lnTo>
                      <a:lnTo>
                        <a:pt x="5" y="67"/>
                      </a:lnTo>
                      <a:lnTo>
                        <a:pt x="6" y="75"/>
                      </a:lnTo>
                      <a:lnTo>
                        <a:pt x="6" y="83"/>
                      </a:lnTo>
                      <a:lnTo>
                        <a:pt x="7" y="91"/>
                      </a:lnTo>
                      <a:lnTo>
                        <a:pt x="7" y="94"/>
                      </a:lnTo>
                      <a:lnTo>
                        <a:pt x="6" y="103"/>
                      </a:lnTo>
                      <a:lnTo>
                        <a:pt x="4" y="113"/>
                      </a:lnTo>
                      <a:lnTo>
                        <a:pt x="1" y="122"/>
                      </a:lnTo>
                      <a:lnTo>
                        <a:pt x="0" y="125"/>
                      </a:lnTo>
                      <a:lnTo>
                        <a:pt x="0" y="128"/>
                      </a:lnTo>
                      <a:lnTo>
                        <a:pt x="1" y="130"/>
                      </a:lnTo>
                      <a:lnTo>
                        <a:pt x="2" y="132"/>
                      </a:lnTo>
                      <a:lnTo>
                        <a:pt x="7" y="135"/>
                      </a:lnTo>
                      <a:lnTo>
                        <a:pt x="13" y="137"/>
                      </a:lnTo>
                      <a:lnTo>
                        <a:pt x="17" y="138"/>
                      </a:lnTo>
                      <a:lnTo>
                        <a:pt x="21" y="139"/>
                      </a:lnTo>
                      <a:lnTo>
                        <a:pt x="30" y="140"/>
                      </a:lnTo>
                      <a:lnTo>
                        <a:pt x="41" y="139"/>
                      </a:lnTo>
                      <a:lnTo>
                        <a:pt x="42" y="139"/>
                      </a:lnTo>
                      <a:lnTo>
                        <a:pt x="43" y="137"/>
                      </a:lnTo>
                      <a:lnTo>
                        <a:pt x="42" y="136"/>
                      </a:lnTo>
                      <a:lnTo>
                        <a:pt x="39" y="135"/>
                      </a:lnTo>
                      <a:lnTo>
                        <a:pt x="35" y="135"/>
                      </a:lnTo>
                      <a:lnTo>
                        <a:pt x="25" y="135"/>
                      </a:lnTo>
                      <a:lnTo>
                        <a:pt x="16" y="134"/>
                      </a:lnTo>
                      <a:lnTo>
                        <a:pt x="12" y="133"/>
                      </a:lnTo>
                      <a:lnTo>
                        <a:pt x="9" y="132"/>
                      </a:lnTo>
                      <a:lnTo>
                        <a:pt x="8" y="131"/>
                      </a:lnTo>
                      <a:lnTo>
                        <a:pt x="7" y="130"/>
                      </a:lnTo>
                      <a:lnTo>
                        <a:pt x="7" y="129"/>
                      </a:lnTo>
                      <a:lnTo>
                        <a:pt x="7" y="127"/>
                      </a:lnTo>
                      <a:lnTo>
                        <a:pt x="8" y="120"/>
                      </a:lnTo>
                      <a:lnTo>
                        <a:pt x="11" y="112"/>
                      </a:lnTo>
                      <a:lnTo>
                        <a:pt x="14" y="102"/>
                      </a:lnTo>
                      <a:lnTo>
                        <a:pt x="15" y="97"/>
                      </a:lnTo>
                      <a:lnTo>
                        <a:pt x="16" y="92"/>
                      </a:lnTo>
                      <a:lnTo>
                        <a:pt x="16" y="79"/>
                      </a:lnTo>
                      <a:lnTo>
                        <a:pt x="17" y="61"/>
                      </a:lnTo>
                      <a:lnTo>
                        <a:pt x="17" y="42"/>
                      </a:lnTo>
                      <a:lnTo>
                        <a:pt x="16" y="27"/>
                      </a:lnTo>
                      <a:lnTo>
                        <a:pt x="15" y="7"/>
                      </a:lnTo>
                      <a:lnTo>
                        <a:pt x="14" y="0"/>
                      </a:lnTo>
                      <a:lnTo>
                        <a:pt x="8" y="2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0" name="Freeform 190"/>
                <p:cNvSpPr/>
                <p:nvPr/>
              </p:nvSpPr>
              <p:spPr bwMode="auto">
                <a:xfrm>
                  <a:off x="1666" y="1315"/>
                  <a:ext cx="23" cy="193"/>
                </a:xfrm>
                <a:custGeom>
                  <a:avLst/>
                  <a:gdLst>
                    <a:gd name="T0" fmla="*/ 0 w 23"/>
                    <a:gd name="T1" fmla="*/ 9 h 193"/>
                    <a:gd name="T2" fmla="*/ 2 w 23"/>
                    <a:gd name="T3" fmla="*/ 23 h 193"/>
                    <a:gd name="T4" fmla="*/ 2 w 23"/>
                    <a:gd name="T5" fmla="*/ 35 h 193"/>
                    <a:gd name="T6" fmla="*/ 2 w 23"/>
                    <a:gd name="T7" fmla="*/ 47 h 193"/>
                    <a:gd name="T8" fmla="*/ 1 w 23"/>
                    <a:gd name="T9" fmla="*/ 63 h 193"/>
                    <a:gd name="T10" fmla="*/ 0 w 23"/>
                    <a:gd name="T11" fmla="*/ 86 h 193"/>
                    <a:gd name="T12" fmla="*/ 0 w 23"/>
                    <a:gd name="T13" fmla="*/ 109 h 193"/>
                    <a:gd name="T14" fmla="*/ 0 w 23"/>
                    <a:gd name="T15" fmla="*/ 118 h 193"/>
                    <a:gd name="T16" fmla="*/ 2 w 23"/>
                    <a:gd name="T17" fmla="*/ 125 h 193"/>
                    <a:gd name="T18" fmla="*/ 6 w 23"/>
                    <a:gd name="T19" fmla="*/ 139 h 193"/>
                    <a:gd name="T20" fmla="*/ 12 w 23"/>
                    <a:gd name="T21" fmla="*/ 156 h 193"/>
                    <a:gd name="T22" fmla="*/ 17 w 23"/>
                    <a:gd name="T23" fmla="*/ 171 h 193"/>
                    <a:gd name="T24" fmla="*/ 18 w 23"/>
                    <a:gd name="T25" fmla="*/ 178 h 193"/>
                    <a:gd name="T26" fmla="*/ 18 w 23"/>
                    <a:gd name="T27" fmla="*/ 183 h 193"/>
                    <a:gd name="T28" fmla="*/ 18 w 23"/>
                    <a:gd name="T29" fmla="*/ 186 h 193"/>
                    <a:gd name="T30" fmla="*/ 18 w 23"/>
                    <a:gd name="T31" fmla="*/ 189 h 193"/>
                    <a:gd name="T32" fmla="*/ 19 w 23"/>
                    <a:gd name="T33" fmla="*/ 192 h 193"/>
                    <a:gd name="T34" fmla="*/ 20 w 23"/>
                    <a:gd name="T35" fmla="*/ 193 h 193"/>
                    <a:gd name="T36" fmla="*/ 21 w 23"/>
                    <a:gd name="T37" fmla="*/ 193 h 193"/>
                    <a:gd name="T38" fmla="*/ 22 w 23"/>
                    <a:gd name="T39" fmla="*/ 192 h 193"/>
                    <a:gd name="T40" fmla="*/ 23 w 23"/>
                    <a:gd name="T41" fmla="*/ 189 h 193"/>
                    <a:gd name="T42" fmla="*/ 23 w 23"/>
                    <a:gd name="T43" fmla="*/ 185 h 193"/>
                    <a:gd name="T44" fmla="*/ 23 w 23"/>
                    <a:gd name="T45" fmla="*/ 178 h 193"/>
                    <a:gd name="T46" fmla="*/ 21 w 23"/>
                    <a:gd name="T47" fmla="*/ 169 h 193"/>
                    <a:gd name="T48" fmla="*/ 17 w 23"/>
                    <a:gd name="T49" fmla="*/ 147 h 193"/>
                    <a:gd name="T50" fmla="*/ 12 w 23"/>
                    <a:gd name="T51" fmla="*/ 125 h 193"/>
                    <a:gd name="T52" fmla="*/ 9 w 23"/>
                    <a:gd name="T53" fmla="*/ 110 h 193"/>
                    <a:gd name="T54" fmla="*/ 9 w 23"/>
                    <a:gd name="T55" fmla="*/ 104 h 193"/>
                    <a:gd name="T56" fmla="*/ 9 w 23"/>
                    <a:gd name="T57" fmla="*/ 96 h 193"/>
                    <a:gd name="T58" fmla="*/ 10 w 23"/>
                    <a:gd name="T59" fmla="*/ 79 h 193"/>
                    <a:gd name="T60" fmla="*/ 11 w 23"/>
                    <a:gd name="T61" fmla="*/ 62 h 193"/>
                    <a:gd name="T62" fmla="*/ 11 w 23"/>
                    <a:gd name="T63" fmla="*/ 47 h 193"/>
                    <a:gd name="T64" fmla="*/ 10 w 23"/>
                    <a:gd name="T65" fmla="*/ 34 h 193"/>
                    <a:gd name="T66" fmla="*/ 11 w 23"/>
                    <a:gd name="T67" fmla="*/ 18 h 193"/>
                    <a:gd name="T68" fmla="*/ 13 w 23"/>
                    <a:gd name="T69" fmla="*/ 0 h 193"/>
                    <a:gd name="T70" fmla="*/ 0 w 23"/>
                    <a:gd name="T71" fmla="*/ 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 h="193">
                      <a:moveTo>
                        <a:pt x="0" y="9"/>
                      </a:moveTo>
                      <a:lnTo>
                        <a:pt x="2" y="23"/>
                      </a:lnTo>
                      <a:lnTo>
                        <a:pt x="2" y="35"/>
                      </a:lnTo>
                      <a:lnTo>
                        <a:pt x="2" y="47"/>
                      </a:lnTo>
                      <a:lnTo>
                        <a:pt x="1" y="63"/>
                      </a:lnTo>
                      <a:lnTo>
                        <a:pt x="0" y="86"/>
                      </a:lnTo>
                      <a:lnTo>
                        <a:pt x="0" y="109"/>
                      </a:lnTo>
                      <a:lnTo>
                        <a:pt x="0" y="118"/>
                      </a:lnTo>
                      <a:lnTo>
                        <a:pt x="2" y="125"/>
                      </a:lnTo>
                      <a:lnTo>
                        <a:pt x="6" y="139"/>
                      </a:lnTo>
                      <a:lnTo>
                        <a:pt x="12" y="156"/>
                      </a:lnTo>
                      <a:lnTo>
                        <a:pt x="17" y="171"/>
                      </a:lnTo>
                      <a:lnTo>
                        <a:pt x="18" y="178"/>
                      </a:lnTo>
                      <a:lnTo>
                        <a:pt x="18" y="183"/>
                      </a:lnTo>
                      <a:lnTo>
                        <a:pt x="18" y="186"/>
                      </a:lnTo>
                      <a:lnTo>
                        <a:pt x="18" y="189"/>
                      </a:lnTo>
                      <a:lnTo>
                        <a:pt x="19" y="192"/>
                      </a:lnTo>
                      <a:lnTo>
                        <a:pt x="20" y="193"/>
                      </a:lnTo>
                      <a:lnTo>
                        <a:pt x="21" y="193"/>
                      </a:lnTo>
                      <a:lnTo>
                        <a:pt x="22" y="192"/>
                      </a:lnTo>
                      <a:lnTo>
                        <a:pt x="23" y="189"/>
                      </a:lnTo>
                      <a:lnTo>
                        <a:pt x="23" y="185"/>
                      </a:lnTo>
                      <a:lnTo>
                        <a:pt x="23" y="178"/>
                      </a:lnTo>
                      <a:lnTo>
                        <a:pt x="21" y="169"/>
                      </a:lnTo>
                      <a:lnTo>
                        <a:pt x="17" y="147"/>
                      </a:lnTo>
                      <a:lnTo>
                        <a:pt x="12" y="125"/>
                      </a:lnTo>
                      <a:lnTo>
                        <a:pt x="9" y="110"/>
                      </a:lnTo>
                      <a:lnTo>
                        <a:pt x="9" y="104"/>
                      </a:lnTo>
                      <a:lnTo>
                        <a:pt x="9" y="96"/>
                      </a:lnTo>
                      <a:lnTo>
                        <a:pt x="10" y="79"/>
                      </a:lnTo>
                      <a:lnTo>
                        <a:pt x="11" y="62"/>
                      </a:lnTo>
                      <a:lnTo>
                        <a:pt x="11" y="47"/>
                      </a:lnTo>
                      <a:lnTo>
                        <a:pt x="10" y="34"/>
                      </a:lnTo>
                      <a:lnTo>
                        <a:pt x="11" y="18"/>
                      </a:lnTo>
                      <a:lnTo>
                        <a:pt x="1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1" name="Freeform 191"/>
                <p:cNvSpPr/>
                <p:nvPr/>
              </p:nvSpPr>
              <p:spPr bwMode="auto">
                <a:xfrm>
                  <a:off x="1666" y="1315"/>
                  <a:ext cx="23" cy="193"/>
                </a:xfrm>
                <a:custGeom>
                  <a:avLst/>
                  <a:gdLst>
                    <a:gd name="T0" fmla="*/ 0 w 23"/>
                    <a:gd name="T1" fmla="*/ 9 h 193"/>
                    <a:gd name="T2" fmla="*/ 2 w 23"/>
                    <a:gd name="T3" fmla="*/ 23 h 193"/>
                    <a:gd name="T4" fmla="*/ 2 w 23"/>
                    <a:gd name="T5" fmla="*/ 35 h 193"/>
                    <a:gd name="T6" fmla="*/ 2 w 23"/>
                    <a:gd name="T7" fmla="*/ 47 h 193"/>
                    <a:gd name="T8" fmla="*/ 1 w 23"/>
                    <a:gd name="T9" fmla="*/ 63 h 193"/>
                    <a:gd name="T10" fmla="*/ 0 w 23"/>
                    <a:gd name="T11" fmla="*/ 86 h 193"/>
                    <a:gd name="T12" fmla="*/ 0 w 23"/>
                    <a:gd name="T13" fmla="*/ 109 h 193"/>
                    <a:gd name="T14" fmla="*/ 0 w 23"/>
                    <a:gd name="T15" fmla="*/ 118 h 193"/>
                    <a:gd name="T16" fmla="*/ 2 w 23"/>
                    <a:gd name="T17" fmla="*/ 125 h 193"/>
                    <a:gd name="T18" fmla="*/ 6 w 23"/>
                    <a:gd name="T19" fmla="*/ 139 h 193"/>
                    <a:gd name="T20" fmla="*/ 12 w 23"/>
                    <a:gd name="T21" fmla="*/ 156 h 193"/>
                    <a:gd name="T22" fmla="*/ 17 w 23"/>
                    <a:gd name="T23" fmla="*/ 171 h 193"/>
                    <a:gd name="T24" fmla="*/ 18 w 23"/>
                    <a:gd name="T25" fmla="*/ 178 h 193"/>
                    <a:gd name="T26" fmla="*/ 18 w 23"/>
                    <a:gd name="T27" fmla="*/ 183 h 193"/>
                    <a:gd name="T28" fmla="*/ 18 w 23"/>
                    <a:gd name="T29" fmla="*/ 186 h 193"/>
                    <a:gd name="T30" fmla="*/ 18 w 23"/>
                    <a:gd name="T31" fmla="*/ 189 h 193"/>
                    <a:gd name="T32" fmla="*/ 19 w 23"/>
                    <a:gd name="T33" fmla="*/ 192 h 193"/>
                    <a:gd name="T34" fmla="*/ 20 w 23"/>
                    <a:gd name="T35" fmla="*/ 193 h 193"/>
                    <a:gd name="T36" fmla="*/ 21 w 23"/>
                    <a:gd name="T37" fmla="*/ 193 h 193"/>
                    <a:gd name="T38" fmla="*/ 22 w 23"/>
                    <a:gd name="T39" fmla="*/ 192 h 193"/>
                    <a:gd name="T40" fmla="*/ 23 w 23"/>
                    <a:gd name="T41" fmla="*/ 189 h 193"/>
                    <a:gd name="T42" fmla="*/ 23 w 23"/>
                    <a:gd name="T43" fmla="*/ 185 h 193"/>
                    <a:gd name="T44" fmla="*/ 23 w 23"/>
                    <a:gd name="T45" fmla="*/ 178 h 193"/>
                    <a:gd name="T46" fmla="*/ 21 w 23"/>
                    <a:gd name="T47" fmla="*/ 169 h 193"/>
                    <a:gd name="T48" fmla="*/ 17 w 23"/>
                    <a:gd name="T49" fmla="*/ 147 h 193"/>
                    <a:gd name="T50" fmla="*/ 12 w 23"/>
                    <a:gd name="T51" fmla="*/ 125 h 193"/>
                    <a:gd name="T52" fmla="*/ 9 w 23"/>
                    <a:gd name="T53" fmla="*/ 110 h 193"/>
                    <a:gd name="T54" fmla="*/ 9 w 23"/>
                    <a:gd name="T55" fmla="*/ 104 h 193"/>
                    <a:gd name="T56" fmla="*/ 9 w 23"/>
                    <a:gd name="T57" fmla="*/ 96 h 193"/>
                    <a:gd name="T58" fmla="*/ 10 w 23"/>
                    <a:gd name="T59" fmla="*/ 79 h 193"/>
                    <a:gd name="T60" fmla="*/ 11 w 23"/>
                    <a:gd name="T61" fmla="*/ 62 h 193"/>
                    <a:gd name="T62" fmla="*/ 11 w 23"/>
                    <a:gd name="T63" fmla="*/ 47 h 193"/>
                    <a:gd name="T64" fmla="*/ 10 w 23"/>
                    <a:gd name="T65" fmla="*/ 34 h 193"/>
                    <a:gd name="T66" fmla="*/ 11 w 23"/>
                    <a:gd name="T67" fmla="*/ 18 h 193"/>
                    <a:gd name="T68" fmla="*/ 13 w 23"/>
                    <a:gd name="T69" fmla="*/ 0 h 193"/>
                    <a:gd name="T70" fmla="*/ 0 w 23"/>
                    <a:gd name="T71" fmla="*/ 9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 h="193">
                      <a:moveTo>
                        <a:pt x="0" y="9"/>
                      </a:moveTo>
                      <a:lnTo>
                        <a:pt x="2" y="23"/>
                      </a:lnTo>
                      <a:lnTo>
                        <a:pt x="2" y="35"/>
                      </a:lnTo>
                      <a:lnTo>
                        <a:pt x="2" y="47"/>
                      </a:lnTo>
                      <a:lnTo>
                        <a:pt x="1" y="63"/>
                      </a:lnTo>
                      <a:lnTo>
                        <a:pt x="0" y="86"/>
                      </a:lnTo>
                      <a:lnTo>
                        <a:pt x="0" y="109"/>
                      </a:lnTo>
                      <a:lnTo>
                        <a:pt x="0" y="118"/>
                      </a:lnTo>
                      <a:lnTo>
                        <a:pt x="2" y="125"/>
                      </a:lnTo>
                      <a:lnTo>
                        <a:pt x="6" y="139"/>
                      </a:lnTo>
                      <a:lnTo>
                        <a:pt x="12" y="156"/>
                      </a:lnTo>
                      <a:lnTo>
                        <a:pt x="17" y="171"/>
                      </a:lnTo>
                      <a:lnTo>
                        <a:pt x="18" y="178"/>
                      </a:lnTo>
                      <a:lnTo>
                        <a:pt x="18" y="183"/>
                      </a:lnTo>
                      <a:lnTo>
                        <a:pt x="18" y="186"/>
                      </a:lnTo>
                      <a:lnTo>
                        <a:pt x="18" y="189"/>
                      </a:lnTo>
                      <a:lnTo>
                        <a:pt x="19" y="192"/>
                      </a:lnTo>
                      <a:lnTo>
                        <a:pt x="20" y="193"/>
                      </a:lnTo>
                      <a:lnTo>
                        <a:pt x="21" y="193"/>
                      </a:lnTo>
                      <a:lnTo>
                        <a:pt x="22" y="192"/>
                      </a:lnTo>
                      <a:lnTo>
                        <a:pt x="23" y="189"/>
                      </a:lnTo>
                      <a:lnTo>
                        <a:pt x="23" y="185"/>
                      </a:lnTo>
                      <a:lnTo>
                        <a:pt x="23" y="178"/>
                      </a:lnTo>
                      <a:lnTo>
                        <a:pt x="21" y="169"/>
                      </a:lnTo>
                      <a:lnTo>
                        <a:pt x="17" y="147"/>
                      </a:lnTo>
                      <a:lnTo>
                        <a:pt x="12" y="125"/>
                      </a:lnTo>
                      <a:lnTo>
                        <a:pt x="9" y="110"/>
                      </a:lnTo>
                      <a:lnTo>
                        <a:pt x="9" y="104"/>
                      </a:lnTo>
                      <a:lnTo>
                        <a:pt x="9" y="96"/>
                      </a:lnTo>
                      <a:lnTo>
                        <a:pt x="10" y="79"/>
                      </a:lnTo>
                      <a:lnTo>
                        <a:pt x="11" y="62"/>
                      </a:lnTo>
                      <a:lnTo>
                        <a:pt x="11" y="47"/>
                      </a:lnTo>
                      <a:lnTo>
                        <a:pt x="10" y="34"/>
                      </a:lnTo>
                      <a:lnTo>
                        <a:pt x="11" y="18"/>
                      </a:lnTo>
                      <a:lnTo>
                        <a:pt x="13" y="0"/>
                      </a:lnTo>
                      <a:lnTo>
                        <a:pt x="0" y="9"/>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2" name="Freeform 192"/>
                <p:cNvSpPr/>
                <p:nvPr/>
              </p:nvSpPr>
              <p:spPr bwMode="auto">
                <a:xfrm>
                  <a:off x="1325" y="1428"/>
                  <a:ext cx="299" cy="36"/>
                </a:xfrm>
                <a:custGeom>
                  <a:avLst/>
                  <a:gdLst>
                    <a:gd name="T0" fmla="*/ 297 w 299"/>
                    <a:gd name="T1" fmla="*/ 23 h 36"/>
                    <a:gd name="T2" fmla="*/ 281 w 299"/>
                    <a:gd name="T3" fmla="*/ 23 h 36"/>
                    <a:gd name="T4" fmla="*/ 264 w 299"/>
                    <a:gd name="T5" fmla="*/ 22 h 36"/>
                    <a:gd name="T6" fmla="*/ 247 w 299"/>
                    <a:gd name="T7" fmla="*/ 22 h 36"/>
                    <a:gd name="T8" fmla="*/ 229 w 299"/>
                    <a:gd name="T9" fmla="*/ 24 h 36"/>
                    <a:gd name="T10" fmla="*/ 219 w 299"/>
                    <a:gd name="T11" fmla="*/ 24 h 36"/>
                    <a:gd name="T12" fmla="*/ 209 w 299"/>
                    <a:gd name="T13" fmla="*/ 24 h 36"/>
                    <a:gd name="T14" fmla="*/ 198 w 299"/>
                    <a:gd name="T15" fmla="*/ 23 h 36"/>
                    <a:gd name="T16" fmla="*/ 185 w 299"/>
                    <a:gd name="T17" fmla="*/ 22 h 36"/>
                    <a:gd name="T18" fmla="*/ 172 w 299"/>
                    <a:gd name="T19" fmla="*/ 19 h 36"/>
                    <a:gd name="T20" fmla="*/ 157 w 299"/>
                    <a:gd name="T21" fmla="*/ 15 h 36"/>
                    <a:gd name="T22" fmla="*/ 148 w 299"/>
                    <a:gd name="T23" fmla="*/ 12 h 36"/>
                    <a:gd name="T24" fmla="*/ 139 w 299"/>
                    <a:gd name="T25" fmla="*/ 10 h 36"/>
                    <a:gd name="T26" fmla="*/ 129 w 299"/>
                    <a:gd name="T27" fmla="*/ 8 h 36"/>
                    <a:gd name="T28" fmla="*/ 119 w 299"/>
                    <a:gd name="T29" fmla="*/ 7 h 36"/>
                    <a:gd name="T30" fmla="*/ 108 w 299"/>
                    <a:gd name="T31" fmla="*/ 5 h 36"/>
                    <a:gd name="T32" fmla="*/ 98 w 299"/>
                    <a:gd name="T33" fmla="*/ 4 h 36"/>
                    <a:gd name="T34" fmla="*/ 76 w 299"/>
                    <a:gd name="T35" fmla="*/ 3 h 36"/>
                    <a:gd name="T36" fmla="*/ 38 w 299"/>
                    <a:gd name="T37" fmla="*/ 1 h 36"/>
                    <a:gd name="T38" fmla="*/ 17 w 299"/>
                    <a:gd name="T39" fmla="*/ 0 h 36"/>
                    <a:gd name="T40" fmla="*/ 12 w 299"/>
                    <a:gd name="T41" fmla="*/ 0 h 36"/>
                    <a:gd name="T42" fmla="*/ 8 w 299"/>
                    <a:gd name="T43" fmla="*/ 1 h 36"/>
                    <a:gd name="T44" fmla="*/ 3 w 299"/>
                    <a:gd name="T45" fmla="*/ 1 h 36"/>
                    <a:gd name="T46" fmla="*/ 1 w 299"/>
                    <a:gd name="T47" fmla="*/ 3 h 36"/>
                    <a:gd name="T48" fmla="*/ 0 w 299"/>
                    <a:gd name="T49" fmla="*/ 3 h 36"/>
                    <a:gd name="T50" fmla="*/ 0 w 299"/>
                    <a:gd name="T51" fmla="*/ 4 h 36"/>
                    <a:gd name="T52" fmla="*/ 2 w 299"/>
                    <a:gd name="T53" fmla="*/ 6 h 36"/>
                    <a:gd name="T54" fmla="*/ 7 w 299"/>
                    <a:gd name="T55" fmla="*/ 8 h 36"/>
                    <a:gd name="T56" fmla="*/ 17 w 299"/>
                    <a:gd name="T57" fmla="*/ 9 h 36"/>
                    <a:gd name="T58" fmla="*/ 29 w 299"/>
                    <a:gd name="T59" fmla="*/ 11 h 36"/>
                    <a:gd name="T60" fmla="*/ 43 w 299"/>
                    <a:gd name="T61" fmla="*/ 11 h 36"/>
                    <a:gd name="T62" fmla="*/ 69 w 299"/>
                    <a:gd name="T63" fmla="*/ 12 h 36"/>
                    <a:gd name="T64" fmla="*/ 82 w 299"/>
                    <a:gd name="T65" fmla="*/ 13 h 36"/>
                    <a:gd name="T66" fmla="*/ 94 w 299"/>
                    <a:gd name="T67" fmla="*/ 14 h 36"/>
                    <a:gd name="T68" fmla="*/ 106 w 299"/>
                    <a:gd name="T69" fmla="*/ 15 h 36"/>
                    <a:gd name="T70" fmla="*/ 111 w 299"/>
                    <a:gd name="T71" fmla="*/ 17 h 36"/>
                    <a:gd name="T72" fmla="*/ 116 w 299"/>
                    <a:gd name="T73" fmla="*/ 18 h 36"/>
                    <a:gd name="T74" fmla="*/ 127 w 299"/>
                    <a:gd name="T75" fmla="*/ 21 h 36"/>
                    <a:gd name="T76" fmla="*/ 139 w 299"/>
                    <a:gd name="T77" fmla="*/ 25 h 36"/>
                    <a:gd name="T78" fmla="*/ 152 w 299"/>
                    <a:gd name="T79" fmla="*/ 28 h 36"/>
                    <a:gd name="T80" fmla="*/ 165 w 299"/>
                    <a:gd name="T81" fmla="*/ 31 h 36"/>
                    <a:gd name="T82" fmla="*/ 172 w 299"/>
                    <a:gd name="T83" fmla="*/ 32 h 36"/>
                    <a:gd name="T84" fmla="*/ 179 w 299"/>
                    <a:gd name="T85" fmla="*/ 33 h 36"/>
                    <a:gd name="T86" fmla="*/ 193 w 299"/>
                    <a:gd name="T87" fmla="*/ 35 h 36"/>
                    <a:gd name="T88" fmla="*/ 200 w 299"/>
                    <a:gd name="T89" fmla="*/ 35 h 36"/>
                    <a:gd name="T90" fmla="*/ 207 w 299"/>
                    <a:gd name="T91" fmla="*/ 35 h 36"/>
                    <a:gd name="T92" fmla="*/ 214 w 299"/>
                    <a:gd name="T93" fmla="*/ 35 h 36"/>
                    <a:gd name="T94" fmla="*/ 220 w 299"/>
                    <a:gd name="T95" fmla="*/ 34 h 36"/>
                    <a:gd name="T96" fmla="*/ 230 w 299"/>
                    <a:gd name="T97" fmla="*/ 33 h 36"/>
                    <a:gd name="T98" fmla="*/ 238 w 299"/>
                    <a:gd name="T99" fmla="*/ 32 h 36"/>
                    <a:gd name="T100" fmla="*/ 254 w 299"/>
                    <a:gd name="T101" fmla="*/ 32 h 36"/>
                    <a:gd name="T102" fmla="*/ 267 w 299"/>
                    <a:gd name="T103" fmla="*/ 32 h 36"/>
                    <a:gd name="T104" fmla="*/ 278 w 299"/>
                    <a:gd name="T105" fmla="*/ 33 h 36"/>
                    <a:gd name="T106" fmla="*/ 287 w 299"/>
                    <a:gd name="T107" fmla="*/ 33 h 36"/>
                    <a:gd name="T108" fmla="*/ 294 w 299"/>
                    <a:gd name="T109" fmla="*/ 35 h 36"/>
                    <a:gd name="T110" fmla="*/ 299 w 299"/>
                    <a:gd name="T111" fmla="*/ 36 h 36"/>
                    <a:gd name="T112" fmla="*/ 297 w 299"/>
                    <a:gd name="T113" fmla="*/ 23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9" h="36">
                      <a:moveTo>
                        <a:pt x="297" y="23"/>
                      </a:moveTo>
                      <a:lnTo>
                        <a:pt x="281" y="23"/>
                      </a:lnTo>
                      <a:lnTo>
                        <a:pt x="264" y="22"/>
                      </a:lnTo>
                      <a:lnTo>
                        <a:pt x="247" y="22"/>
                      </a:lnTo>
                      <a:lnTo>
                        <a:pt x="229" y="24"/>
                      </a:lnTo>
                      <a:lnTo>
                        <a:pt x="219" y="24"/>
                      </a:lnTo>
                      <a:lnTo>
                        <a:pt x="209" y="24"/>
                      </a:lnTo>
                      <a:lnTo>
                        <a:pt x="198" y="23"/>
                      </a:lnTo>
                      <a:lnTo>
                        <a:pt x="185" y="22"/>
                      </a:lnTo>
                      <a:lnTo>
                        <a:pt x="172" y="19"/>
                      </a:lnTo>
                      <a:lnTo>
                        <a:pt x="157" y="15"/>
                      </a:lnTo>
                      <a:lnTo>
                        <a:pt x="148" y="12"/>
                      </a:lnTo>
                      <a:lnTo>
                        <a:pt x="139" y="10"/>
                      </a:lnTo>
                      <a:lnTo>
                        <a:pt x="129" y="8"/>
                      </a:lnTo>
                      <a:lnTo>
                        <a:pt x="119" y="7"/>
                      </a:lnTo>
                      <a:lnTo>
                        <a:pt x="108" y="5"/>
                      </a:lnTo>
                      <a:lnTo>
                        <a:pt x="98" y="4"/>
                      </a:lnTo>
                      <a:lnTo>
                        <a:pt x="76" y="3"/>
                      </a:lnTo>
                      <a:lnTo>
                        <a:pt x="38" y="1"/>
                      </a:lnTo>
                      <a:lnTo>
                        <a:pt x="17" y="0"/>
                      </a:lnTo>
                      <a:lnTo>
                        <a:pt x="12" y="0"/>
                      </a:lnTo>
                      <a:lnTo>
                        <a:pt x="8" y="1"/>
                      </a:lnTo>
                      <a:lnTo>
                        <a:pt x="3" y="1"/>
                      </a:lnTo>
                      <a:lnTo>
                        <a:pt x="1" y="3"/>
                      </a:lnTo>
                      <a:lnTo>
                        <a:pt x="0" y="3"/>
                      </a:lnTo>
                      <a:lnTo>
                        <a:pt x="0" y="4"/>
                      </a:lnTo>
                      <a:lnTo>
                        <a:pt x="2" y="6"/>
                      </a:lnTo>
                      <a:lnTo>
                        <a:pt x="7" y="8"/>
                      </a:lnTo>
                      <a:lnTo>
                        <a:pt x="17" y="9"/>
                      </a:lnTo>
                      <a:lnTo>
                        <a:pt x="29" y="11"/>
                      </a:lnTo>
                      <a:lnTo>
                        <a:pt x="43" y="11"/>
                      </a:lnTo>
                      <a:lnTo>
                        <a:pt x="69" y="12"/>
                      </a:lnTo>
                      <a:lnTo>
                        <a:pt x="82" y="13"/>
                      </a:lnTo>
                      <a:lnTo>
                        <a:pt x="94" y="14"/>
                      </a:lnTo>
                      <a:lnTo>
                        <a:pt x="106" y="15"/>
                      </a:lnTo>
                      <a:lnTo>
                        <a:pt x="111" y="17"/>
                      </a:lnTo>
                      <a:lnTo>
                        <a:pt x="116" y="18"/>
                      </a:lnTo>
                      <a:lnTo>
                        <a:pt x="127" y="21"/>
                      </a:lnTo>
                      <a:lnTo>
                        <a:pt x="139" y="25"/>
                      </a:lnTo>
                      <a:lnTo>
                        <a:pt x="152" y="28"/>
                      </a:lnTo>
                      <a:lnTo>
                        <a:pt x="165" y="31"/>
                      </a:lnTo>
                      <a:lnTo>
                        <a:pt x="172" y="32"/>
                      </a:lnTo>
                      <a:lnTo>
                        <a:pt x="179" y="33"/>
                      </a:lnTo>
                      <a:lnTo>
                        <a:pt x="193" y="35"/>
                      </a:lnTo>
                      <a:lnTo>
                        <a:pt x="200" y="35"/>
                      </a:lnTo>
                      <a:lnTo>
                        <a:pt x="207" y="35"/>
                      </a:lnTo>
                      <a:lnTo>
                        <a:pt x="214" y="35"/>
                      </a:lnTo>
                      <a:lnTo>
                        <a:pt x="220" y="34"/>
                      </a:lnTo>
                      <a:lnTo>
                        <a:pt x="230" y="33"/>
                      </a:lnTo>
                      <a:lnTo>
                        <a:pt x="238" y="32"/>
                      </a:lnTo>
                      <a:lnTo>
                        <a:pt x="254" y="32"/>
                      </a:lnTo>
                      <a:lnTo>
                        <a:pt x="267" y="32"/>
                      </a:lnTo>
                      <a:lnTo>
                        <a:pt x="278" y="33"/>
                      </a:lnTo>
                      <a:lnTo>
                        <a:pt x="287" y="33"/>
                      </a:lnTo>
                      <a:lnTo>
                        <a:pt x="294" y="35"/>
                      </a:lnTo>
                      <a:lnTo>
                        <a:pt x="299" y="36"/>
                      </a:lnTo>
                      <a:lnTo>
                        <a:pt x="297"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3" name="Freeform 193"/>
                <p:cNvSpPr/>
                <p:nvPr/>
              </p:nvSpPr>
              <p:spPr bwMode="auto">
                <a:xfrm>
                  <a:off x="1325" y="1428"/>
                  <a:ext cx="299" cy="36"/>
                </a:xfrm>
                <a:custGeom>
                  <a:avLst/>
                  <a:gdLst>
                    <a:gd name="T0" fmla="*/ 297 w 299"/>
                    <a:gd name="T1" fmla="*/ 23 h 36"/>
                    <a:gd name="T2" fmla="*/ 281 w 299"/>
                    <a:gd name="T3" fmla="*/ 23 h 36"/>
                    <a:gd name="T4" fmla="*/ 264 w 299"/>
                    <a:gd name="T5" fmla="*/ 22 h 36"/>
                    <a:gd name="T6" fmla="*/ 247 w 299"/>
                    <a:gd name="T7" fmla="*/ 22 h 36"/>
                    <a:gd name="T8" fmla="*/ 229 w 299"/>
                    <a:gd name="T9" fmla="*/ 24 h 36"/>
                    <a:gd name="T10" fmla="*/ 219 w 299"/>
                    <a:gd name="T11" fmla="*/ 24 h 36"/>
                    <a:gd name="T12" fmla="*/ 209 w 299"/>
                    <a:gd name="T13" fmla="*/ 24 h 36"/>
                    <a:gd name="T14" fmla="*/ 198 w 299"/>
                    <a:gd name="T15" fmla="*/ 23 h 36"/>
                    <a:gd name="T16" fmla="*/ 185 w 299"/>
                    <a:gd name="T17" fmla="*/ 22 h 36"/>
                    <a:gd name="T18" fmla="*/ 172 w 299"/>
                    <a:gd name="T19" fmla="*/ 19 h 36"/>
                    <a:gd name="T20" fmla="*/ 157 w 299"/>
                    <a:gd name="T21" fmla="*/ 15 h 36"/>
                    <a:gd name="T22" fmla="*/ 148 w 299"/>
                    <a:gd name="T23" fmla="*/ 12 h 36"/>
                    <a:gd name="T24" fmla="*/ 139 w 299"/>
                    <a:gd name="T25" fmla="*/ 10 h 36"/>
                    <a:gd name="T26" fmla="*/ 129 w 299"/>
                    <a:gd name="T27" fmla="*/ 8 h 36"/>
                    <a:gd name="T28" fmla="*/ 119 w 299"/>
                    <a:gd name="T29" fmla="*/ 7 h 36"/>
                    <a:gd name="T30" fmla="*/ 108 w 299"/>
                    <a:gd name="T31" fmla="*/ 5 h 36"/>
                    <a:gd name="T32" fmla="*/ 98 w 299"/>
                    <a:gd name="T33" fmla="*/ 4 h 36"/>
                    <a:gd name="T34" fmla="*/ 76 w 299"/>
                    <a:gd name="T35" fmla="*/ 3 h 36"/>
                    <a:gd name="T36" fmla="*/ 38 w 299"/>
                    <a:gd name="T37" fmla="*/ 1 h 36"/>
                    <a:gd name="T38" fmla="*/ 17 w 299"/>
                    <a:gd name="T39" fmla="*/ 0 h 36"/>
                    <a:gd name="T40" fmla="*/ 12 w 299"/>
                    <a:gd name="T41" fmla="*/ 0 h 36"/>
                    <a:gd name="T42" fmla="*/ 8 w 299"/>
                    <a:gd name="T43" fmla="*/ 1 h 36"/>
                    <a:gd name="T44" fmla="*/ 3 w 299"/>
                    <a:gd name="T45" fmla="*/ 1 h 36"/>
                    <a:gd name="T46" fmla="*/ 1 w 299"/>
                    <a:gd name="T47" fmla="*/ 3 h 36"/>
                    <a:gd name="T48" fmla="*/ 0 w 299"/>
                    <a:gd name="T49" fmla="*/ 3 h 36"/>
                    <a:gd name="T50" fmla="*/ 0 w 299"/>
                    <a:gd name="T51" fmla="*/ 4 h 36"/>
                    <a:gd name="T52" fmla="*/ 2 w 299"/>
                    <a:gd name="T53" fmla="*/ 6 h 36"/>
                    <a:gd name="T54" fmla="*/ 7 w 299"/>
                    <a:gd name="T55" fmla="*/ 8 h 36"/>
                    <a:gd name="T56" fmla="*/ 17 w 299"/>
                    <a:gd name="T57" fmla="*/ 9 h 36"/>
                    <a:gd name="T58" fmla="*/ 29 w 299"/>
                    <a:gd name="T59" fmla="*/ 11 h 36"/>
                    <a:gd name="T60" fmla="*/ 43 w 299"/>
                    <a:gd name="T61" fmla="*/ 11 h 36"/>
                    <a:gd name="T62" fmla="*/ 69 w 299"/>
                    <a:gd name="T63" fmla="*/ 12 h 36"/>
                    <a:gd name="T64" fmla="*/ 82 w 299"/>
                    <a:gd name="T65" fmla="*/ 13 h 36"/>
                    <a:gd name="T66" fmla="*/ 94 w 299"/>
                    <a:gd name="T67" fmla="*/ 14 h 36"/>
                    <a:gd name="T68" fmla="*/ 106 w 299"/>
                    <a:gd name="T69" fmla="*/ 15 h 36"/>
                    <a:gd name="T70" fmla="*/ 111 w 299"/>
                    <a:gd name="T71" fmla="*/ 17 h 36"/>
                    <a:gd name="T72" fmla="*/ 116 w 299"/>
                    <a:gd name="T73" fmla="*/ 18 h 36"/>
                    <a:gd name="T74" fmla="*/ 127 w 299"/>
                    <a:gd name="T75" fmla="*/ 21 h 36"/>
                    <a:gd name="T76" fmla="*/ 139 w 299"/>
                    <a:gd name="T77" fmla="*/ 25 h 36"/>
                    <a:gd name="T78" fmla="*/ 152 w 299"/>
                    <a:gd name="T79" fmla="*/ 28 h 36"/>
                    <a:gd name="T80" fmla="*/ 165 w 299"/>
                    <a:gd name="T81" fmla="*/ 31 h 36"/>
                    <a:gd name="T82" fmla="*/ 172 w 299"/>
                    <a:gd name="T83" fmla="*/ 32 h 36"/>
                    <a:gd name="T84" fmla="*/ 179 w 299"/>
                    <a:gd name="T85" fmla="*/ 33 h 36"/>
                    <a:gd name="T86" fmla="*/ 193 w 299"/>
                    <a:gd name="T87" fmla="*/ 35 h 36"/>
                    <a:gd name="T88" fmla="*/ 200 w 299"/>
                    <a:gd name="T89" fmla="*/ 35 h 36"/>
                    <a:gd name="T90" fmla="*/ 207 w 299"/>
                    <a:gd name="T91" fmla="*/ 35 h 36"/>
                    <a:gd name="T92" fmla="*/ 214 w 299"/>
                    <a:gd name="T93" fmla="*/ 35 h 36"/>
                    <a:gd name="T94" fmla="*/ 220 w 299"/>
                    <a:gd name="T95" fmla="*/ 34 h 36"/>
                    <a:gd name="T96" fmla="*/ 230 w 299"/>
                    <a:gd name="T97" fmla="*/ 33 h 36"/>
                    <a:gd name="T98" fmla="*/ 238 w 299"/>
                    <a:gd name="T99" fmla="*/ 32 h 36"/>
                    <a:gd name="T100" fmla="*/ 254 w 299"/>
                    <a:gd name="T101" fmla="*/ 32 h 36"/>
                    <a:gd name="T102" fmla="*/ 267 w 299"/>
                    <a:gd name="T103" fmla="*/ 32 h 36"/>
                    <a:gd name="T104" fmla="*/ 278 w 299"/>
                    <a:gd name="T105" fmla="*/ 33 h 36"/>
                    <a:gd name="T106" fmla="*/ 287 w 299"/>
                    <a:gd name="T107" fmla="*/ 33 h 36"/>
                    <a:gd name="T108" fmla="*/ 294 w 299"/>
                    <a:gd name="T109" fmla="*/ 35 h 36"/>
                    <a:gd name="T110" fmla="*/ 299 w 299"/>
                    <a:gd name="T111" fmla="*/ 36 h 36"/>
                    <a:gd name="T112" fmla="*/ 297 w 299"/>
                    <a:gd name="T113" fmla="*/ 23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9" h="36">
                      <a:moveTo>
                        <a:pt x="297" y="23"/>
                      </a:moveTo>
                      <a:lnTo>
                        <a:pt x="281" y="23"/>
                      </a:lnTo>
                      <a:lnTo>
                        <a:pt x="264" y="22"/>
                      </a:lnTo>
                      <a:lnTo>
                        <a:pt x="247" y="22"/>
                      </a:lnTo>
                      <a:lnTo>
                        <a:pt x="229" y="24"/>
                      </a:lnTo>
                      <a:lnTo>
                        <a:pt x="219" y="24"/>
                      </a:lnTo>
                      <a:lnTo>
                        <a:pt x="209" y="24"/>
                      </a:lnTo>
                      <a:lnTo>
                        <a:pt x="198" y="23"/>
                      </a:lnTo>
                      <a:lnTo>
                        <a:pt x="185" y="22"/>
                      </a:lnTo>
                      <a:lnTo>
                        <a:pt x="172" y="19"/>
                      </a:lnTo>
                      <a:lnTo>
                        <a:pt x="157" y="15"/>
                      </a:lnTo>
                      <a:lnTo>
                        <a:pt x="148" y="12"/>
                      </a:lnTo>
                      <a:lnTo>
                        <a:pt x="139" y="10"/>
                      </a:lnTo>
                      <a:lnTo>
                        <a:pt x="129" y="8"/>
                      </a:lnTo>
                      <a:lnTo>
                        <a:pt x="119" y="7"/>
                      </a:lnTo>
                      <a:lnTo>
                        <a:pt x="108" y="5"/>
                      </a:lnTo>
                      <a:lnTo>
                        <a:pt x="98" y="4"/>
                      </a:lnTo>
                      <a:lnTo>
                        <a:pt x="76" y="3"/>
                      </a:lnTo>
                      <a:lnTo>
                        <a:pt x="38" y="1"/>
                      </a:lnTo>
                      <a:lnTo>
                        <a:pt x="17" y="0"/>
                      </a:lnTo>
                      <a:lnTo>
                        <a:pt x="12" y="0"/>
                      </a:lnTo>
                      <a:lnTo>
                        <a:pt x="8" y="1"/>
                      </a:lnTo>
                      <a:lnTo>
                        <a:pt x="3" y="1"/>
                      </a:lnTo>
                      <a:lnTo>
                        <a:pt x="1" y="3"/>
                      </a:lnTo>
                      <a:lnTo>
                        <a:pt x="0" y="3"/>
                      </a:lnTo>
                      <a:lnTo>
                        <a:pt x="0" y="4"/>
                      </a:lnTo>
                      <a:lnTo>
                        <a:pt x="2" y="6"/>
                      </a:lnTo>
                      <a:lnTo>
                        <a:pt x="7" y="8"/>
                      </a:lnTo>
                      <a:lnTo>
                        <a:pt x="17" y="9"/>
                      </a:lnTo>
                      <a:lnTo>
                        <a:pt x="29" y="11"/>
                      </a:lnTo>
                      <a:lnTo>
                        <a:pt x="43" y="11"/>
                      </a:lnTo>
                      <a:lnTo>
                        <a:pt x="69" y="12"/>
                      </a:lnTo>
                      <a:lnTo>
                        <a:pt x="82" y="13"/>
                      </a:lnTo>
                      <a:lnTo>
                        <a:pt x="94" y="14"/>
                      </a:lnTo>
                      <a:lnTo>
                        <a:pt x="106" y="15"/>
                      </a:lnTo>
                      <a:lnTo>
                        <a:pt x="111" y="17"/>
                      </a:lnTo>
                      <a:lnTo>
                        <a:pt x="116" y="18"/>
                      </a:lnTo>
                      <a:lnTo>
                        <a:pt x="127" y="21"/>
                      </a:lnTo>
                      <a:lnTo>
                        <a:pt x="139" y="25"/>
                      </a:lnTo>
                      <a:lnTo>
                        <a:pt x="152" y="28"/>
                      </a:lnTo>
                      <a:lnTo>
                        <a:pt x="165" y="31"/>
                      </a:lnTo>
                      <a:lnTo>
                        <a:pt x="172" y="32"/>
                      </a:lnTo>
                      <a:lnTo>
                        <a:pt x="179" y="33"/>
                      </a:lnTo>
                      <a:lnTo>
                        <a:pt x="193" y="35"/>
                      </a:lnTo>
                      <a:lnTo>
                        <a:pt x="200" y="35"/>
                      </a:lnTo>
                      <a:lnTo>
                        <a:pt x="207" y="35"/>
                      </a:lnTo>
                      <a:lnTo>
                        <a:pt x="214" y="35"/>
                      </a:lnTo>
                      <a:lnTo>
                        <a:pt x="220" y="34"/>
                      </a:lnTo>
                      <a:lnTo>
                        <a:pt x="230" y="33"/>
                      </a:lnTo>
                      <a:lnTo>
                        <a:pt x="238" y="32"/>
                      </a:lnTo>
                      <a:lnTo>
                        <a:pt x="254" y="32"/>
                      </a:lnTo>
                      <a:lnTo>
                        <a:pt x="267" y="32"/>
                      </a:lnTo>
                      <a:lnTo>
                        <a:pt x="278" y="33"/>
                      </a:lnTo>
                      <a:lnTo>
                        <a:pt x="287" y="33"/>
                      </a:lnTo>
                      <a:lnTo>
                        <a:pt x="294" y="35"/>
                      </a:lnTo>
                      <a:lnTo>
                        <a:pt x="299" y="36"/>
                      </a:lnTo>
                      <a:lnTo>
                        <a:pt x="297"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4" name="Freeform 194"/>
                <p:cNvSpPr/>
                <p:nvPr/>
              </p:nvSpPr>
              <p:spPr bwMode="auto">
                <a:xfrm>
                  <a:off x="1633" y="1455"/>
                  <a:ext cx="40" cy="38"/>
                </a:xfrm>
                <a:custGeom>
                  <a:avLst/>
                  <a:gdLst>
                    <a:gd name="T0" fmla="*/ 19 w 40"/>
                    <a:gd name="T1" fmla="*/ 0 h 38"/>
                    <a:gd name="T2" fmla="*/ 22 w 40"/>
                    <a:gd name="T3" fmla="*/ 0 h 38"/>
                    <a:gd name="T4" fmla="*/ 24 w 40"/>
                    <a:gd name="T5" fmla="*/ 1 h 38"/>
                    <a:gd name="T6" fmla="*/ 26 w 40"/>
                    <a:gd name="T7" fmla="*/ 1 h 38"/>
                    <a:gd name="T8" fmla="*/ 28 w 40"/>
                    <a:gd name="T9" fmla="*/ 2 h 38"/>
                    <a:gd name="T10" fmla="*/ 30 w 40"/>
                    <a:gd name="T11" fmla="*/ 3 h 38"/>
                    <a:gd name="T12" fmla="*/ 32 w 40"/>
                    <a:gd name="T13" fmla="*/ 4 h 38"/>
                    <a:gd name="T14" fmla="*/ 35 w 40"/>
                    <a:gd name="T15" fmla="*/ 7 h 38"/>
                    <a:gd name="T16" fmla="*/ 37 w 40"/>
                    <a:gd name="T17" fmla="*/ 10 h 38"/>
                    <a:gd name="T18" fmla="*/ 38 w 40"/>
                    <a:gd name="T19" fmla="*/ 13 h 38"/>
                    <a:gd name="T20" fmla="*/ 40 w 40"/>
                    <a:gd name="T21" fmla="*/ 16 h 38"/>
                    <a:gd name="T22" fmla="*/ 40 w 40"/>
                    <a:gd name="T23" fmla="*/ 19 h 38"/>
                    <a:gd name="T24" fmla="*/ 40 w 40"/>
                    <a:gd name="T25" fmla="*/ 21 h 38"/>
                    <a:gd name="T26" fmla="*/ 40 w 40"/>
                    <a:gd name="T27" fmla="*/ 23 h 38"/>
                    <a:gd name="T28" fmla="*/ 39 w 40"/>
                    <a:gd name="T29" fmla="*/ 24 h 38"/>
                    <a:gd name="T30" fmla="*/ 39 w 40"/>
                    <a:gd name="T31" fmla="*/ 25 h 38"/>
                    <a:gd name="T32" fmla="*/ 38 w 40"/>
                    <a:gd name="T33" fmla="*/ 25 h 38"/>
                    <a:gd name="T34" fmla="*/ 37 w 40"/>
                    <a:gd name="T35" fmla="*/ 25 h 38"/>
                    <a:gd name="T36" fmla="*/ 36 w 40"/>
                    <a:gd name="T37" fmla="*/ 23 h 38"/>
                    <a:gd name="T38" fmla="*/ 36 w 40"/>
                    <a:gd name="T39" fmla="*/ 21 h 38"/>
                    <a:gd name="T40" fmla="*/ 34 w 40"/>
                    <a:gd name="T41" fmla="*/ 17 h 38"/>
                    <a:gd name="T42" fmla="*/ 32 w 40"/>
                    <a:gd name="T43" fmla="*/ 13 h 38"/>
                    <a:gd name="T44" fmla="*/ 31 w 40"/>
                    <a:gd name="T45" fmla="*/ 11 h 38"/>
                    <a:gd name="T46" fmla="*/ 30 w 40"/>
                    <a:gd name="T47" fmla="*/ 10 h 38"/>
                    <a:gd name="T48" fmla="*/ 28 w 40"/>
                    <a:gd name="T49" fmla="*/ 9 h 38"/>
                    <a:gd name="T50" fmla="*/ 26 w 40"/>
                    <a:gd name="T51" fmla="*/ 8 h 38"/>
                    <a:gd name="T52" fmla="*/ 23 w 40"/>
                    <a:gd name="T53" fmla="*/ 8 h 38"/>
                    <a:gd name="T54" fmla="*/ 21 w 40"/>
                    <a:gd name="T55" fmla="*/ 9 h 38"/>
                    <a:gd name="T56" fmla="*/ 18 w 40"/>
                    <a:gd name="T57" fmla="*/ 10 h 38"/>
                    <a:gd name="T58" fmla="*/ 16 w 40"/>
                    <a:gd name="T59" fmla="*/ 12 h 38"/>
                    <a:gd name="T60" fmla="*/ 14 w 40"/>
                    <a:gd name="T61" fmla="*/ 14 h 38"/>
                    <a:gd name="T62" fmla="*/ 12 w 40"/>
                    <a:gd name="T63" fmla="*/ 17 h 38"/>
                    <a:gd name="T64" fmla="*/ 12 w 40"/>
                    <a:gd name="T65" fmla="*/ 19 h 38"/>
                    <a:gd name="T66" fmla="*/ 11 w 40"/>
                    <a:gd name="T67" fmla="*/ 20 h 38"/>
                    <a:gd name="T68" fmla="*/ 11 w 40"/>
                    <a:gd name="T69" fmla="*/ 24 h 38"/>
                    <a:gd name="T70" fmla="*/ 12 w 40"/>
                    <a:gd name="T71" fmla="*/ 27 h 38"/>
                    <a:gd name="T72" fmla="*/ 14 w 40"/>
                    <a:gd name="T73" fmla="*/ 28 h 38"/>
                    <a:gd name="T74" fmla="*/ 18 w 40"/>
                    <a:gd name="T75" fmla="*/ 31 h 38"/>
                    <a:gd name="T76" fmla="*/ 22 w 40"/>
                    <a:gd name="T77" fmla="*/ 33 h 38"/>
                    <a:gd name="T78" fmla="*/ 23 w 40"/>
                    <a:gd name="T79" fmla="*/ 34 h 38"/>
                    <a:gd name="T80" fmla="*/ 22 w 40"/>
                    <a:gd name="T81" fmla="*/ 35 h 38"/>
                    <a:gd name="T82" fmla="*/ 21 w 40"/>
                    <a:gd name="T83" fmla="*/ 37 h 38"/>
                    <a:gd name="T84" fmla="*/ 20 w 40"/>
                    <a:gd name="T85" fmla="*/ 38 h 38"/>
                    <a:gd name="T86" fmla="*/ 19 w 40"/>
                    <a:gd name="T87" fmla="*/ 38 h 38"/>
                    <a:gd name="T88" fmla="*/ 17 w 40"/>
                    <a:gd name="T89" fmla="*/ 38 h 38"/>
                    <a:gd name="T90" fmla="*/ 15 w 40"/>
                    <a:gd name="T91" fmla="*/ 38 h 38"/>
                    <a:gd name="T92" fmla="*/ 13 w 40"/>
                    <a:gd name="T93" fmla="*/ 37 h 38"/>
                    <a:gd name="T94" fmla="*/ 8 w 40"/>
                    <a:gd name="T95" fmla="*/ 35 h 38"/>
                    <a:gd name="T96" fmla="*/ 4 w 40"/>
                    <a:gd name="T97" fmla="*/ 31 h 38"/>
                    <a:gd name="T98" fmla="*/ 2 w 40"/>
                    <a:gd name="T99" fmla="*/ 29 h 38"/>
                    <a:gd name="T100" fmla="*/ 1 w 40"/>
                    <a:gd name="T101" fmla="*/ 27 h 38"/>
                    <a:gd name="T102" fmla="*/ 0 w 40"/>
                    <a:gd name="T103" fmla="*/ 24 h 38"/>
                    <a:gd name="T104" fmla="*/ 1 w 40"/>
                    <a:gd name="T105" fmla="*/ 21 h 38"/>
                    <a:gd name="T106" fmla="*/ 2 w 40"/>
                    <a:gd name="T107" fmla="*/ 18 h 38"/>
                    <a:gd name="T108" fmla="*/ 4 w 40"/>
                    <a:gd name="T109" fmla="*/ 15 h 38"/>
                    <a:gd name="T110" fmla="*/ 6 w 40"/>
                    <a:gd name="T111" fmla="*/ 12 h 38"/>
                    <a:gd name="T112" fmla="*/ 8 w 40"/>
                    <a:gd name="T113" fmla="*/ 9 h 38"/>
                    <a:gd name="T114" fmla="*/ 9 w 40"/>
                    <a:gd name="T115" fmla="*/ 4 h 38"/>
                    <a:gd name="T116" fmla="*/ 11 w 40"/>
                    <a:gd name="T117" fmla="*/ 3 h 38"/>
                    <a:gd name="T118" fmla="*/ 12 w 40"/>
                    <a:gd name="T119" fmla="*/ 2 h 38"/>
                    <a:gd name="T120" fmla="*/ 15 w 40"/>
                    <a:gd name="T121" fmla="*/ 1 h 38"/>
                    <a:gd name="T122" fmla="*/ 19 w 40"/>
                    <a:gd name="T123" fmla="*/ 0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38">
                      <a:moveTo>
                        <a:pt x="19" y="0"/>
                      </a:moveTo>
                      <a:lnTo>
                        <a:pt x="22" y="0"/>
                      </a:lnTo>
                      <a:lnTo>
                        <a:pt x="24" y="1"/>
                      </a:lnTo>
                      <a:lnTo>
                        <a:pt x="26" y="1"/>
                      </a:lnTo>
                      <a:lnTo>
                        <a:pt x="28" y="2"/>
                      </a:lnTo>
                      <a:lnTo>
                        <a:pt x="30" y="3"/>
                      </a:lnTo>
                      <a:lnTo>
                        <a:pt x="32" y="4"/>
                      </a:lnTo>
                      <a:lnTo>
                        <a:pt x="35" y="7"/>
                      </a:lnTo>
                      <a:lnTo>
                        <a:pt x="37" y="10"/>
                      </a:lnTo>
                      <a:lnTo>
                        <a:pt x="38" y="13"/>
                      </a:lnTo>
                      <a:lnTo>
                        <a:pt x="40" y="16"/>
                      </a:lnTo>
                      <a:lnTo>
                        <a:pt x="40" y="19"/>
                      </a:lnTo>
                      <a:lnTo>
                        <a:pt x="40" y="21"/>
                      </a:lnTo>
                      <a:lnTo>
                        <a:pt x="40" y="23"/>
                      </a:lnTo>
                      <a:lnTo>
                        <a:pt x="39" y="24"/>
                      </a:lnTo>
                      <a:lnTo>
                        <a:pt x="39" y="25"/>
                      </a:lnTo>
                      <a:lnTo>
                        <a:pt x="38" y="25"/>
                      </a:lnTo>
                      <a:lnTo>
                        <a:pt x="37" y="25"/>
                      </a:lnTo>
                      <a:lnTo>
                        <a:pt x="36" y="23"/>
                      </a:lnTo>
                      <a:lnTo>
                        <a:pt x="36" y="21"/>
                      </a:lnTo>
                      <a:lnTo>
                        <a:pt x="34" y="17"/>
                      </a:lnTo>
                      <a:lnTo>
                        <a:pt x="32" y="13"/>
                      </a:lnTo>
                      <a:lnTo>
                        <a:pt x="31" y="11"/>
                      </a:lnTo>
                      <a:lnTo>
                        <a:pt x="30" y="10"/>
                      </a:lnTo>
                      <a:lnTo>
                        <a:pt x="28" y="9"/>
                      </a:lnTo>
                      <a:lnTo>
                        <a:pt x="26" y="8"/>
                      </a:lnTo>
                      <a:lnTo>
                        <a:pt x="23" y="8"/>
                      </a:lnTo>
                      <a:lnTo>
                        <a:pt x="21" y="9"/>
                      </a:lnTo>
                      <a:lnTo>
                        <a:pt x="18" y="10"/>
                      </a:lnTo>
                      <a:lnTo>
                        <a:pt x="16" y="12"/>
                      </a:lnTo>
                      <a:lnTo>
                        <a:pt x="14" y="14"/>
                      </a:lnTo>
                      <a:lnTo>
                        <a:pt x="12" y="17"/>
                      </a:lnTo>
                      <a:lnTo>
                        <a:pt x="12" y="19"/>
                      </a:lnTo>
                      <a:lnTo>
                        <a:pt x="11" y="20"/>
                      </a:lnTo>
                      <a:lnTo>
                        <a:pt x="11" y="24"/>
                      </a:lnTo>
                      <a:lnTo>
                        <a:pt x="12" y="27"/>
                      </a:lnTo>
                      <a:lnTo>
                        <a:pt x="14" y="28"/>
                      </a:lnTo>
                      <a:lnTo>
                        <a:pt x="18" y="31"/>
                      </a:lnTo>
                      <a:lnTo>
                        <a:pt x="22" y="33"/>
                      </a:lnTo>
                      <a:lnTo>
                        <a:pt x="23" y="34"/>
                      </a:lnTo>
                      <a:lnTo>
                        <a:pt x="22" y="35"/>
                      </a:lnTo>
                      <a:lnTo>
                        <a:pt x="21" y="37"/>
                      </a:lnTo>
                      <a:lnTo>
                        <a:pt x="20" y="38"/>
                      </a:lnTo>
                      <a:lnTo>
                        <a:pt x="19" y="38"/>
                      </a:lnTo>
                      <a:lnTo>
                        <a:pt x="17" y="38"/>
                      </a:lnTo>
                      <a:lnTo>
                        <a:pt x="15" y="38"/>
                      </a:lnTo>
                      <a:lnTo>
                        <a:pt x="13" y="37"/>
                      </a:lnTo>
                      <a:lnTo>
                        <a:pt x="8" y="35"/>
                      </a:lnTo>
                      <a:lnTo>
                        <a:pt x="4" y="31"/>
                      </a:lnTo>
                      <a:lnTo>
                        <a:pt x="2" y="29"/>
                      </a:lnTo>
                      <a:lnTo>
                        <a:pt x="1" y="27"/>
                      </a:lnTo>
                      <a:lnTo>
                        <a:pt x="0" y="24"/>
                      </a:lnTo>
                      <a:lnTo>
                        <a:pt x="1" y="21"/>
                      </a:lnTo>
                      <a:lnTo>
                        <a:pt x="2" y="18"/>
                      </a:lnTo>
                      <a:lnTo>
                        <a:pt x="4" y="15"/>
                      </a:lnTo>
                      <a:lnTo>
                        <a:pt x="6" y="12"/>
                      </a:lnTo>
                      <a:lnTo>
                        <a:pt x="8" y="9"/>
                      </a:lnTo>
                      <a:lnTo>
                        <a:pt x="9" y="4"/>
                      </a:lnTo>
                      <a:lnTo>
                        <a:pt x="11" y="3"/>
                      </a:lnTo>
                      <a:lnTo>
                        <a:pt x="12" y="2"/>
                      </a:lnTo>
                      <a:lnTo>
                        <a:pt x="15"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5" name="Freeform 195"/>
                <p:cNvSpPr/>
                <p:nvPr/>
              </p:nvSpPr>
              <p:spPr bwMode="auto">
                <a:xfrm>
                  <a:off x="1633" y="1455"/>
                  <a:ext cx="40" cy="38"/>
                </a:xfrm>
                <a:custGeom>
                  <a:avLst/>
                  <a:gdLst>
                    <a:gd name="T0" fmla="*/ 19 w 40"/>
                    <a:gd name="T1" fmla="*/ 0 h 38"/>
                    <a:gd name="T2" fmla="*/ 22 w 40"/>
                    <a:gd name="T3" fmla="*/ 0 h 38"/>
                    <a:gd name="T4" fmla="*/ 24 w 40"/>
                    <a:gd name="T5" fmla="*/ 1 h 38"/>
                    <a:gd name="T6" fmla="*/ 26 w 40"/>
                    <a:gd name="T7" fmla="*/ 1 h 38"/>
                    <a:gd name="T8" fmla="*/ 28 w 40"/>
                    <a:gd name="T9" fmla="*/ 2 h 38"/>
                    <a:gd name="T10" fmla="*/ 30 w 40"/>
                    <a:gd name="T11" fmla="*/ 3 h 38"/>
                    <a:gd name="T12" fmla="*/ 32 w 40"/>
                    <a:gd name="T13" fmla="*/ 4 h 38"/>
                    <a:gd name="T14" fmla="*/ 35 w 40"/>
                    <a:gd name="T15" fmla="*/ 7 h 38"/>
                    <a:gd name="T16" fmla="*/ 37 w 40"/>
                    <a:gd name="T17" fmla="*/ 10 h 38"/>
                    <a:gd name="T18" fmla="*/ 38 w 40"/>
                    <a:gd name="T19" fmla="*/ 13 h 38"/>
                    <a:gd name="T20" fmla="*/ 40 w 40"/>
                    <a:gd name="T21" fmla="*/ 16 h 38"/>
                    <a:gd name="T22" fmla="*/ 40 w 40"/>
                    <a:gd name="T23" fmla="*/ 19 h 38"/>
                    <a:gd name="T24" fmla="*/ 40 w 40"/>
                    <a:gd name="T25" fmla="*/ 21 h 38"/>
                    <a:gd name="T26" fmla="*/ 40 w 40"/>
                    <a:gd name="T27" fmla="*/ 23 h 38"/>
                    <a:gd name="T28" fmla="*/ 39 w 40"/>
                    <a:gd name="T29" fmla="*/ 24 h 38"/>
                    <a:gd name="T30" fmla="*/ 39 w 40"/>
                    <a:gd name="T31" fmla="*/ 25 h 38"/>
                    <a:gd name="T32" fmla="*/ 38 w 40"/>
                    <a:gd name="T33" fmla="*/ 25 h 38"/>
                    <a:gd name="T34" fmla="*/ 37 w 40"/>
                    <a:gd name="T35" fmla="*/ 25 h 38"/>
                    <a:gd name="T36" fmla="*/ 36 w 40"/>
                    <a:gd name="T37" fmla="*/ 23 h 38"/>
                    <a:gd name="T38" fmla="*/ 36 w 40"/>
                    <a:gd name="T39" fmla="*/ 21 h 38"/>
                    <a:gd name="T40" fmla="*/ 34 w 40"/>
                    <a:gd name="T41" fmla="*/ 17 h 38"/>
                    <a:gd name="T42" fmla="*/ 32 w 40"/>
                    <a:gd name="T43" fmla="*/ 13 h 38"/>
                    <a:gd name="T44" fmla="*/ 31 w 40"/>
                    <a:gd name="T45" fmla="*/ 11 h 38"/>
                    <a:gd name="T46" fmla="*/ 30 w 40"/>
                    <a:gd name="T47" fmla="*/ 10 h 38"/>
                    <a:gd name="T48" fmla="*/ 28 w 40"/>
                    <a:gd name="T49" fmla="*/ 9 h 38"/>
                    <a:gd name="T50" fmla="*/ 26 w 40"/>
                    <a:gd name="T51" fmla="*/ 8 h 38"/>
                    <a:gd name="T52" fmla="*/ 23 w 40"/>
                    <a:gd name="T53" fmla="*/ 8 h 38"/>
                    <a:gd name="T54" fmla="*/ 21 w 40"/>
                    <a:gd name="T55" fmla="*/ 9 h 38"/>
                    <a:gd name="T56" fmla="*/ 18 w 40"/>
                    <a:gd name="T57" fmla="*/ 10 h 38"/>
                    <a:gd name="T58" fmla="*/ 16 w 40"/>
                    <a:gd name="T59" fmla="*/ 12 h 38"/>
                    <a:gd name="T60" fmla="*/ 14 w 40"/>
                    <a:gd name="T61" fmla="*/ 14 h 38"/>
                    <a:gd name="T62" fmla="*/ 12 w 40"/>
                    <a:gd name="T63" fmla="*/ 17 h 38"/>
                    <a:gd name="T64" fmla="*/ 12 w 40"/>
                    <a:gd name="T65" fmla="*/ 19 h 38"/>
                    <a:gd name="T66" fmla="*/ 11 w 40"/>
                    <a:gd name="T67" fmla="*/ 20 h 38"/>
                    <a:gd name="T68" fmla="*/ 11 w 40"/>
                    <a:gd name="T69" fmla="*/ 24 h 38"/>
                    <a:gd name="T70" fmla="*/ 12 w 40"/>
                    <a:gd name="T71" fmla="*/ 27 h 38"/>
                    <a:gd name="T72" fmla="*/ 14 w 40"/>
                    <a:gd name="T73" fmla="*/ 28 h 38"/>
                    <a:gd name="T74" fmla="*/ 18 w 40"/>
                    <a:gd name="T75" fmla="*/ 31 h 38"/>
                    <a:gd name="T76" fmla="*/ 22 w 40"/>
                    <a:gd name="T77" fmla="*/ 33 h 38"/>
                    <a:gd name="T78" fmla="*/ 23 w 40"/>
                    <a:gd name="T79" fmla="*/ 34 h 38"/>
                    <a:gd name="T80" fmla="*/ 22 w 40"/>
                    <a:gd name="T81" fmla="*/ 35 h 38"/>
                    <a:gd name="T82" fmla="*/ 21 w 40"/>
                    <a:gd name="T83" fmla="*/ 37 h 38"/>
                    <a:gd name="T84" fmla="*/ 20 w 40"/>
                    <a:gd name="T85" fmla="*/ 38 h 38"/>
                    <a:gd name="T86" fmla="*/ 19 w 40"/>
                    <a:gd name="T87" fmla="*/ 38 h 38"/>
                    <a:gd name="T88" fmla="*/ 17 w 40"/>
                    <a:gd name="T89" fmla="*/ 38 h 38"/>
                    <a:gd name="T90" fmla="*/ 15 w 40"/>
                    <a:gd name="T91" fmla="*/ 38 h 38"/>
                    <a:gd name="T92" fmla="*/ 13 w 40"/>
                    <a:gd name="T93" fmla="*/ 37 h 38"/>
                    <a:gd name="T94" fmla="*/ 8 w 40"/>
                    <a:gd name="T95" fmla="*/ 35 h 38"/>
                    <a:gd name="T96" fmla="*/ 4 w 40"/>
                    <a:gd name="T97" fmla="*/ 31 h 38"/>
                    <a:gd name="T98" fmla="*/ 2 w 40"/>
                    <a:gd name="T99" fmla="*/ 29 h 38"/>
                    <a:gd name="T100" fmla="*/ 1 w 40"/>
                    <a:gd name="T101" fmla="*/ 27 h 38"/>
                    <a:gd name="T102" fmla="*/ 0 w 40"/>
                    <a:gd name="T103" fmla="*/ 24 h 38"/>
                    <a:gd name="T104" fmla="*/ 1 w 40"/>
                    <a:gd name="T105" fmla="*/ 21 h 38"/>
                    <a:gd name="T106" fmla="*/ 2 w 40"/>
                    <a:gd name="T107" fmla="*/ 18 h 38"/>
                    <a:gd name="T108" fmla="*/ 4 w 40"/>
                    <a:gd name="T109" fmla="*/ 15 h 38"/>
                    <a:gd name="T110" fmla="*/ 6 w 40"/>
                    <a:gd name="T111" fmla="*/ 12 h 38"/>
                    <a:gd name="T112" fmla="*/ 8 w 40"/>
                    <a:gd name="T113" fmla="*/ 9 h 38"/>
                    <a:gd name="T114" fmla="*/ 9 w 40"/>
                    <a:gd name="T115" fmla="*/ 4 h 38"/>
                    <a:gd name="T116" fmla="*/ 11 w 40"/>
                    <a:gd name="T117" fmla="*/ 3 h 38"/>
                    <a:gd name="T118" fmla="*/ 12 w 40"/>
                    <a:gd name="T119" fmla="*/ 2 h 38"/>
                    <a:gd name="T120" fmla="*/ 15 w 40"/>
                    <a:gd name="T121" fmla="*/ 1 h 38"/>
                    <a:gd name="T122" fmla="*/ 19 w 40"/>
                    <a:gd name="T123" fmla="*/ 0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 h="38">
                      <a:moveTo>
                        <a:pt x="19" y="0"/>
                      </a:moveTo>
                      <a:lnTo>
                        <a:pt x="22" y="0"/>
                      </a:lnTo>
                      <a:lnTo>
                        <a:pt x="24" y="1"/>
                      </a:lnTo>
                      <a:lnTo>
                        <a:pt x="26" y="1"/>
                      </a:lnTo>
                      <a:lnTo>
                        <a:pt x="28" y="2"/>
                      </a:lnTo>
                      <a:lnTo>
                        <a:pt x="30" y="3"/>
                      </a:lnTo>
                      <a:lnTo>
                        <a:pt x="32" y="4"/>
                      </a:lnTo>
                      <a:lnTo>
                        <a:pt x="35" y="7"/>
                      </a:lnTo>
                      <a:lnTo>
                        <a:pt x="37" y="10"/>
                      </a:lnTo>
                      <a:lnTo>
                        <a:pt x="38" y="13"/>
                      </a:lnTo>
                      <a:lnTo>
                        <a:pt x="40" y="16"/>
                      </a:lnTo>
                      <a:lnTo>
                        <a:pt x="40" y="19"/>
                      </a:lnTo>
                      <a:lnTo>
                        <a:pt x="40" y="21"/>
                      </a:lnTo>
                      <a:lnTo>
                        <a:pt x="40" y="23"/>
                      </a:lnTo>
                      <a:lnTo>
                        <a:pt x="39" y="24"/>
                      </a:lnTo>
                      <a:lnTo>
                        <a:pt x="39" y="25"/>
                      </a:lnTo>
                      <a:lnTo>
                        <a:pt x="38" y="25"/>
                      </a:lnTo>
                      <a:lnTo>
                        <a:pt x="37" y="25"/>
                      </a:lnTo>
                      <a:lnTo>
                        <a:pt x="36" y="23"/>
                      </a:lnTo>
                      <a:lnTo>
                        <a:pt x="36" y="21"/>
                      </a:lnTo>
                      <a:lnTo>
                        <a:pt x="34" y="17"/>
                      </a:lnTo>
                      <a:lnTo>
                        <a:pt x="32" y="13"/>
                      </a:lnTo>
                      <a:lnTo>
                        <a:pt x="31" y="11"/>
                      </a:lnTo>
                      <a:lnTo>
                        <a:pt x="30" y="10"/>
                      </a:lnTo>
                      <a:lnTo>
                        <a:pt x="28" y="9"/>
                      </a:lnTo>
                      <a:lnTo>
                        <a:pt x="26" y="8"/>
                      </a:lnTo>
                      <a:lnTo>
                        <a:pt x="23" y="8"/>
                      </a:lnTo>
                      <a:lnTo>
                        <a:pt x="21" y="9"/>
                      </a:lnTo>
                      <a:lnTo>
                        <a:pt x="18" y="10"/>
                      </a:lnTo>
                      <a:lnTo>
                        <a:pt x="16" y="12"/>
                      </a:lnTo>
                      <a:lnTo>
                        <a:pt x="14" y="14"/>
                      </a:lnTo>
                      <a:lnTo>
                        <a:pt x="12" y="17"/>
                      </a:lnTo>
                      <a:lnTo>
                        <a:pt x="12" y="19"/>
                      </a:lnTo>
                      <a:lnTo>
                        <a:pt x="11" y="20"/>
                      </a:lnTo>
                      <a:lnTo>
                        <a:pt x="11" y="24"/>
                      </a:lnTo>
                      <a:lnTo>
                        <a:pt x="12" y="27"/>
                      </a:lnTo>
                      <a:lnTo>
                        <a:pt x="14" y="28"/>
                      </a:lnTo>
                      <a:lnTo>
                        <a:pt x="18" y="31"/>
                      </a:lnTo>
                      <a:lnTo>
                        <a:pt x="22" y="33"/>
                      </a:lnTo>
                      <a:lnTo>
                        <a:pt x="23" y="34"/>
                      </a:lnTo>
                      <a:lnTo>
                        <a:pt x="22" y="35"/>
                      </a:lnTo>
                      <a:lnTo>
                        <a:pt x="21" y="37"/>
                      </a:lnTo>
                      <a:lnTo>
                        <a:pt x="20" y="38"/>
                      </a:lnTo>
                      <a:lnTo>
                        <a:pt x="19" y="38"/>
                      </a:lnTo>
                      <a:lnTo>
                        <a:pt x="17" y="38"/>
                      </a:lnTo>
                      <a:lnTo>
                        <a:pt x="15" y="38"/>
                      </a:lnTo>
                      <a:lnTo>
                        <a:pt x="13" y="37"/>
                      </a:lnTo>
                      <a:lnTo>
                        <a:pt x="8" y="35"/>
                      </a:lnTo>
                      <a:lnTo>
                        <a:pt x="4" y="31"/>
                      </a:lnTo>
                      <a:lnTo>
                        <a:pt x="2" y="29"/>
                      </a:lnTo>
                      <a:lnTo>
                        <a:pt x="1" y="27"/>
                      </a:lnTo>
                      <a:lnTo>
                        <a:pt x="0" y="24"/>
                      </a:lnTo>
                      <a:lnTo>
                        <a:pt x="1" y="21"/>
                      </a:lnTo>
                      <a:lnTo>
                        <a:pt x="2" y="18"/>
                      </a:lnTo>
                      <a:lnTo>
                        <a:pt x="4" y="15"/>
                      </a:lnTo>
                      <a:lnTo>
                        <a:pt x="6" y="12"/>
                      </a:lnTo>
                      <a:lnTo>
                        <a:pt x="8" y="9"/>
                      </a:lnTo>
                      <a:lnTo>
                        <a:pt x="9" y="4"/>
                      </a:lnTo>
                      <a:lnTo>
                        <a:pt x="11" y="3"/>
                      </a:lnTo>
                      <a:lnTo>
                        <a:pt x="12" y="2"/>
                      </a:lnTo>
                      <a:lnTo>
                        <a:pt x="15" y="1"/>
                      </a:lnTo>
                      <a:lnTo>
                        <a:pt x="19"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6" name="Freeform 196"/>
                <p:cNvSpPr/>
                <p:nvPr/>
              </p:nvSpPr>
              <p:spPr bwMode="auto">
                <a:xfrm>
                  <a:off x="1655" y="1473"/>
                  <a:ext cx="7" cy="8"/>
                </a:xfrm>
                <a:custGeom>
                  <a:avLst/>
                  <a:gdLst>
                    <a:gd name="T0" fmla="*/ 4 w 7"/>
                    <a:gd name="T1" fmla="*/ 0 h 8"/>
                    <a:gd name="T2" fmla="*/ 5 w 7"/>
                    <a:gd name="T3" fmla="*/ 1 h 8"/>
                    <a:gd name="T4" fmla="*/ 7 w 7"/>
                    <a:gd name="T5" fmla="*/ 2 h 8"/>
                    <a:gd name="T6" fmla="*/ 7 w 7"/>
                    <a:gd name="T7" fmla="*/ 5 h 8"/>
                    <a:gd name="T8" fmla="*/ 6 w 7"/>
                    <a:gd name="T9" fmla="*/ 7 h 8"/>
                    <a:gd name="T10" fmla="*/ 4 w 7"/>
                    <a:gd name="T11" fmla="*/ 8 h 8"/>
                    <a:gd name="T12" fmla="*/ 2 w 7"/>
                    <a:gd name="T13" fmla="*/ 7 h 8"/>
                    <a:gd name="T14" fmla="*/ 1 w 7"/>
                    <a:gd name="T15" fmla="*/ 6 h 8"/>
                    <a:gd name="T16" fmla="*/ 0 w 7"/>
                    <a:gd name="T17" fmla="*/ 5 h 8"/>
                    <a:gd name="T18" fmla="*/ 0 w 7"/>
                    <a:gd name="T19" fmla="*/ 3 h 8"/>
                    <a:gd name="T20" fmla="*/ 0 w 7"/>
                    <a:gd name="T21" fmla="*/ 2 h 8"/>
                    <a:gd name="T22" fmla="*/ 0 w 7"/>
                    <a:gd name="T23" fmla="*/ 1 h 8"/>
                    <a:gd name="T24" fmla="*/ 1 w 7"/>
                    <a:gd name="T25" fmla="*/ 1 h 8"/>
                    <a:gd name="T26" fmla="*/ 3 w 7"/>
                    <a:gd name="T27" fmla="*/ 0 h 8"/>
                    <a:gd name="T28" fmla="*/ 4 w 7"/>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4" y="0"/>
                      </a:moveTo>
                      <a:lnTo>
                        <a:pt x="5" y="1"/>
                      </a:lnTo>
                      <a:lnTo>
                        <a:pt x="7" y="2"/>
                      </a:lnTo>
                      <a:lnTo>
                        <a:pt x="7" y="5"/>
                      </a:lnTo>
                      <a:lnTo>
                        <a:pt x="6" y="7"/>
                      </a:lnTo>
                      <a:lnTo>
                        <a:pt x="4" y="8"/>
                      </a:lnTo>
                      <a:lnTo>
                        <a:pt x="2" y="7"/>
                      </a:lnTo>
                      <a:lnTo>
                        <a:pt x="1" y="6"/>
                      </a:lnTo>
                      <a:lnTo>
                        <a:pt x="0" y="5"/>
                      </a:lnTo>
                      <a:lnTo>
                        <a:pt x="0" y="3"/>
                      </a:lnTo>
                      <a:lnTo>
                        <a:pt x="0" y="2"/>
                      </a:lnTo>
                      <a:lnTo>
                        <a:pt x="0" y="1"/>
                      </a:lnTo>
                      <a:lnTo>
                        <a:pt x="1" y="1"/>
                      </a:lnTo>
                      <a:lnTo>
                        <a:pt x="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7" name="Freeform 197"/>
                <p:cNvSpPr/>
                <p:nvPr/>
              </p:nvSpPr>
              <p:spPr bwMode="auto">
                <a:xfrm>
                  <a:off x="1655" y="1473"/>
                  <a:ext cx="7" cy="8"/>
                </a:xfrm>
                <a:custGeom>
                  <a:avLst/>
                  <a:gdLst>
                    <a:gd name="T0" fmla="*/ 4 w 7"/>
                    <a:gd name="T1" fmla="*/ 0 h 8"/>
                    <a:gd name="T2" fmla="*/ 5 w 7"/>
                    <a:gd name="T3" fmla="*/ 1 h 8"/>
                    <a:gd name="T4" fmla="*/ 7 w 7"/>
                    <a:gd name="T5" fmla="*/ 2 h 8"/>
                    <a:gd name="T6" fmla="*/ 7 w 7"/>
                    <a:gd name="T7" fmla="*/ 5 h 8"/>
                    <a:gd name="T8" fmla="*/ 6 w 7"/>
                    <a:gd name="T9" fmla="*/ 7 h 8"/>
                    <a:gd name="T10" fmla="*/ 4 w 7"/>
                    <a:gd name="T11" fmla="*/ 8 h 8"/>
                    <a:gd name="T12" fmla="*/ 2 w 7"/>
                    <a:gd name="T13" fmla="*/ 7 h 8"/>
                    <a:gd name="T14" fmla="*/ 1 w 7"/>
                    <a:gd name="T15" fmla="*/ 6 h 8"/>
                    <a:gd name="T16" fmla="*/ 0 w 7"/>
                    <a:gd name="T17" fmla="*/ 5 h 8"/>
                    <a:gd name="T18" fmla="*/ 0 w 7"/>
                    <a:gd name="T19" fmla="*/ 3 h 8"/>
                    <a:gd name="T20" fmla="*/ 0 w 7"/>
                    <a:gd name="T21" fmla="*/ 2 h 8"/>
                    <a:gd name="T22" fmla="*/ 0 w 7"/>
                    <a:gd name="T23" fmla="*/ 1 h 8"/>
                    <a:gd name="T24" fmla="*/ 1 w 7"/>
                    <a:gd name="T25" fmla="*/ 1 h 8"/>
                    <a:gd name="T26" fmla="*/ 3 w 7"/>
                    <a:gd name="T27" fmla="*/ 0 h 8"/>
                    <a:gd name="T28" fmla="*/ 4 w 7"/>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4" y="0"/>
                      </a:moveTo>
                      <a:lnTo>
                        <a:pt x="5" y="1"/>
                      </a:lnTo>
                      <a:lnTo>
                        <a:pt x="7" y="2"/>
                      </a:lnTo>
                      <a:lnTo>
                        <a:pt x="7" y="5"/>
                      </a:lnTo>
                      <a:lnTo>
                        <a:pt x="6" y="7"/>
                      </a:lnTo>
                      <a:lnTo>
                        <a:pt x="4" y="8"/>
                      </a:lnTo>
                      <a:lnTo>
                        <a:pt x="2" y="7"/>
                      </a:lnTo>
                      <a:lnTo>
                        <a:pt x="1" y="6"/>
                      </a:lnTo>
                      <a:lnTo>
                        <a:pt x="0" y="5"/>
                      </a:lnTo>
                      <a:lnTo>
                        <a:pt x="0" y="3"/>
                      </a:lnTo>
                      <a:lnTo>
                        <a:pt x="0" y="2"/>
                      </a:lnTo>
                      <a:lnTo>
                        <a:pt x="0" y="1"/>
                      </a:lnTo>
                      <a:lnTo>
                        <a:pt x="1" y="1"/>
                      </a:lnTo>
                      <a:lnTo>
                        <a:pt x="3" y="0"/>
                      </a:lnTo>
                      <a:lnTo>
                        <a:pt x="4" y="0"/>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78" name="Freeform 198"/>
                <p:cNvSpPr/>
                <p:nvPr/>
              </p:nvSpPr>
              <p:spPr bwMode="auto">
                <a:xfrm>
                  <a:off x="1252" y="1201"/>
                  <a:ext cx="66" cy="283"/>
                </a:xfrm>
                <a:custGeom>
                  <a:avLst/>
                  <a:gdLst>
                    <a:gd name="T0" fmla="*/ 22 w 66"/>
                    <a:gd name="T1" fmla="*/ 36 h 283"/>
                    <a:gd name="T2" fmla="*/ 31 w 66"/>
                    <a:gd name="T3" fmla="*/ 55 h 283"/>
                    <a:gd name="T4" fmla="*/ 39 w 66"/>
                    <a:gd name="T5" fmla="*/ 78 h 283"/>
                    <a:gd name="T6" fmla="*/ 42 w 66"/>
                    <a:gd name="T7" fmla="*/ 90 h 283"/>
                    <a:gd name="T8" fmla="*/ 43 w 66"/>
                    <a:gd name="T9" fmla="*/ 100 h 283"/>
                    <a:gd name="T10" fmla="*/ 44 w 66"/>
                    <a:gd name="T11" fmla="*/ 109 h 283"/>
                    <a:gd name="T12" fmla="*/ 48 w 66"/>
                    <a:gd name="T13" fmla="*/ 130 h 283"/>
                    <a:gd name="T14" fmla="*/ 57 w 66"/>
                    <a:gd name="T15" fmla="*/ 161 h 283"/>
                    <a:gd name="T16" fmla="*/ 63 w 66"/>
                    <a:gd name="T17" fmla="*/ 185 h 283"/>
                    <a:gd name="T18" fmla="*/ 65 w 66"/>
                    <a:gd name="T19" fmla="*/ 210 h 283"/>
                    <a:gd name="T20" fmla="*/ 66 w 66"/>
                    <a:gd name="T21" fmla="*/ 238 h 283"/>
                    <a:gd name="T22" fmla="*/ 65 w 66"/>
                    <a:gd name="T23" fmla="*/ 256 h 283"/>
                    <a:gd name="T24" fmla="*/ 64 w 66"/>
                    <a:gd name="T25" fmla="*/ 264 h 283"/>
                    <a:gd name="T26" fmla="*/ 62 w 66"/>
                    <a:gd name="T27" fmla="*/ 271 h 283"/>
                    <a:gd name="T28" fmla="*/ 59 w 66"/>
                    <a:gd name="T29" fmla="*/ 275 h 283"/>
                    <a:gd name="T30" fmla="*/ 51 w 66"/>
                    <a:gd name="T31" fmla="*/ 280 h 283"/>
                    <a:gd name="T32" fmla="*/ 42 w 66"/>
                    <a:gd name="T33" fmla="*/ 282 h 283"/>
                    <a:gd name="T34" fmla="*/ 31 w 66"/>
                    <a:gd name="T35" fmla="*/ 283 h 283"/>
                    <a:gd name="T36" fmla="*/ 21 w 66"/>
                    <a:gd name="T37" fmla="*/ 278 h 283"/>
                    <a:gd name="T38" fmla="*/ 15 w 66"/>
                    <a:gd name="T39" fmla="*/ 275 h 283"/>
                    <a:gd name="T40" fmla="*/ 10 w 66"/>
                    <a:gd name="T41" fmla="*/ 276 h 283"/>
                    <a:gd name="T42" fmla="*/ 6 w 66"/>
                    <a:gd name="T43" fmla="*/ 277 h 283"/>
                    <a:gd name="T44" fmla="*/ 2 w 66"/>
                    <a:gd name="T45" fmla="*/ 276 h 283"/>
                    <a:gd name="T46" fmla="*/ 1 w 66"/>
                    <a:gd name="T47" fmla="*/ 274 h 283"/>
                    <a:gd name="T48" fmla="*/ 2 w 66"/>
                    <a:gd name="T49" fmla="*/ 270 h 283"/>
                    <a:gd name="T50" fmla="*/ 7 w 66"/>
                    <a:gd name="T51" fmla="*/ 268 h 283"/>
                    <a:gd name="T52" fmla="*/ 22 w 66"/>
                    <a:gd name="T53" fmla="*/ 270 h 283"/>
                    <a:gd name="T54" fmla="*/ 34 w 66"/>
                    <a:gd name="T55" fmla="*/ 275 h 283"/>
                    <a:gd name="T56" fmla="*/ 39 w 66"/>
                    <a:gd name="T57" fmla="*/ 275 h 283"/>
                    <a:gd name="T58" fmla="*/ 44 w 66"/>
                    <a:gd name="T59" fmla="*/ 273 h 283"/>
                    <a:gd name="T60" fmla="*/ 49 w 66"/>
                    <a:gd name="T61" fmla="*/ 266 h 283"/>
                    <a:gd name="T62" fmla="*/ 52 w 66"/>
                    <a:gd name="T63" fmla="*/ 252 h 283"/>
                    <a:gd name="T64" fmla="*/ 54 w 66"/>
                    <a:gd name="T65" fmla="*/ 232 h 283"/>
                    <a:gd name="T66" fmla="*/ 54 w 66"/>
                    <a:gd name="T67" fmla="*/ 210 h 283"/>
                    <a:gd name="T68" fmla="*/ 51 w 66"/>
                    <a:gd name="T69" fmla="*/ 188 h 283"/>
                    <a:gd name="T70" fmla="*/ 41 w 66"/>
                    <a:gd name="T71" fmla="*/ 146 h 283"/>
                    <a:gd name="T72" fmla="*/ 36 w 66"/>
                    <a:gd name="T73" fmla="*/ 117 h 283"/>
                    <a:gd name="T74" fmla="*/ 34 w 66"/>
                    <a:gd name="T75" fmla="*/ 99 h 283"/>
                    <a:gd name="T76" fmla="*/ 34 w 66"/>
                    <a:gd name="T77" fmla="*/ 89 h 283"/>
                    <a:gd name="T78" fmla="*/ 32 w 66"/>
                    <a:gd name="T79" fmla="*/ 78 h 283"/>
                    <a:gd name="T80" fmla="*/ 24 w 66"/>
                    <a:gd name="T81" fmla="*/ 58 h 283"/>
                    <a:gd name="T82" fmla="*/ 6 w 66"/>
                    <a:gd name="T83" fmla="*/ 19 h 283"/>
                    <a:gd name="T84" fmla="*/ 0 w 66"/>
                    <a:gd name="T85" fmla="*/ 3 h 283"/>
                    <a:gd name="T86" fmla="*/ 0 w 66"/>
                    <a:gd name="T87" fmla="*/ 0 h 283"/>
                    <a:gd name="T88" fmla="*/ 2 w 66"/>
                    <a:gd name="T89" fmla="*/ 1 h 283"/>
                    <a:gd name="T90" fmla="*/ 9 w 66"/>
                    <a:gd name="T91" fmla="*/ 11 h 2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 h="283">
                      <a:moveTo>
                        <a:pt x="19" y="28"/>
                      </a:moveTo>
                      <a:lnTo>
                        <a:pt x="22" y="36"/>
                      </a:lnTo>
                      <a:lnTo>
                        <a:pt x="26" y="44"/>
                      </a:lnTo>
                      <a:lnTo>
                        <a:pt x="31" y="55"/>
                      </a:lnTo>
                      <a:lnTo>
                        <a:pt x="35" y="67"/>
                      </a:lnTo>
                      <a:lnTo>
                        <a:pt x="39" y="78"/>
                      </a:lnTo>
                      <a:lnTo>
                        <a:pt x="40" y="84"/>
                      </a:lnTo>
                      <a:lnTo>
                        <a:pt x="42" y="90"/>
                      </a:lnTo>
                      <a:lnTo>
                        <a:pt x="43" y="95"/>
                      </a:lnTo>
                      <a:lnTo>
                        <a:pt x="43" y="100"/>
                      </a:lnTo>
                      <a:lnTo>
                        <a:pt x="43" y="105"/>
                      </a:lnTo>
                      <a:lnTo>
                        <a:pt x="44" y="109"/>
                      </a:lnTo>
                      <a:lnTo>
                        <a:pt x="46" y="120"/>
                      </a:lnTo>
                      <a:lnTo>
                        <a:pt x="48" y="130"/>
                      </a:lnTo>
                      <a:lnTo>
                        <a:pt x="51" y="141"/>
                      </a:lnTo>
                      <a:lnTo>
                        <a:pt x="57" y="161"/>
                      </a:lnTo>
                      <a:lnTo>
                        <a:pt x="62" y="177"/>
                      </a:lnTo>
                      <a:lnTo>
                        <a:pt x="63" y="185"/>
                      </a:lnTo>
                      <a:lnTo>
                        <a:pt x="64" y="197"/>
                      </a:lnTo>
                      <a:lnTo>
                        <a:pt x="65" y="210"/>
                      </a:lnTo>
                      <a:lnTo>
                        <a:pt x="66" y="224"/>
                      </a:lnTo>
                      <a:lnTo>
                        <a:pt x="66" y="238"/>
                      </a:lnTo>
                      <a:lnTo>
                        <a:pt x="66" y="250"/>
                      </a:lnTo>
                      <a:lnTo>
                        <a:pt x="65" y="256"/>
                      </a:lnTo>
                      <a:lnTo>
                        <a:pt x="65" y="260"/>
                      </a:lnTo>
                      <a:lnTo>
                        <a:pt x="64" y="264"/>
                      </a:lnTo>
                      <a:lnTo>
                        <a:pt x="64" y="267"/>
                      </a:lnTo>
                      <a:lnTo>
                        <a:pt x="62" y="271"/>
                      </a:lnTo>
                      <a:lnTo>
                        <a:pt x="60" y="273"/>
                      </a:lnTo>
                      <a:lnTo>
                        <a:pt x="59" y="275"/>
                      </a:lnTo>
                      <a:lnTo>
                        <a:pt x="55" y="277"/>
                      </a:lnTo>
                      <a:lnTo>
                        <a:pt x="51" y="280"/>
                      </a:lnTo>
                      <a:lnTo>
                        <a:pt x="47" y="281"/>
                      </a:lnTo>
                      <a:lnTo>
                        <a:pt x="42" y="282"/>
                      </a:lnTo>
                      <a:lnTo>
                        <a:pt x="34" y="283"/>
                      </a:lnTo>
                      <a:lnTo>
                        <a:pt x="31" y="283"/>
                      </a:lnTo>
                      <a:lnTo>
                        <a:pt x="27" y="282"/>
                      </a:lnTo>
                      <a:lnTo>
                        <a:pt x="21" y="278"/>
                      </a:lnTo>
                      <a:lnTo>
                        <a:pt x="18" y="276"/>
                      </a:lnTo>
                      <a:lnTo>
                        <a:pt x="15" y="275"/>
                      </a:lnTo>
                      <a:lnTo>
                        <a:pt x="13" y="275"/>
                      </a:lnTo>
                      <a:lnTo>
                        <a:pt x="10" y="276"/>
                      </a:lnTo>
                      <a:lnTo>
                        <a:pt x="8" y="277"/>
                      </a:lnTo>
                      <a:lnTo>
                        <a:pt x="6" y="277"/>
                      </a:lnTo>
                      <a:lnTo>
                        <a:pt x="4" y="277"/>
                      </a:lnTo>
                      <a:lnTo>
                        <a:pt x="2" y="276"/>
                      </a:lnTo>
                      <a:lnTo>
                        <a:pt x="1" y="275"/>
                      </a:lnTo>
                      <a:lnTo>
                        <a:pt x="1" y="274"/>
                      </a:lnTo>
                      <a:lnTo>
                        <a:pt x="1" y="272"/>
                      </a:lnTo>
                      <a:lnTo>
                        <a:pt x="2" y="270"/>
                      </a:lnTo>
                      <a:lnTo>
                        <a:pt x="4" y="269"/>
                      </a:lnTo>
                      <a:lnTo>
                        <a:pt x="7" y="268"/>
                      </a:lnTo>
                      <a:lnTo>
                        <a:pt x="14" y="268"/>
                      </a:lnTo>
                      <a:lnTo>
                        <a:pt x="22" y="270"/>
                      </a:lnTo>
                      <a:lnTo>
                        <a:pt x="29" y="272"/>
                      </a:lnTo>
                      <a:lnTo>
                        <a:pt x="34" y="275"/>
                      </a:lnTo>
                      <a:lnTo>
                        <a:pt x="37" y="275"/>
                      </a:lnTo>
                      <a:lnTo>
                        <a:pt x="39" y="275"/>
                      </a:lnTo>
                      <a:lnTo>
                        <a:pt x="42" y="274"/>
                      </a:lnTo>
                      <a:lnTo>
                        <a:pt x="44" y="273"/>
                      </a:lnTo>
                      <a:lnTo>
                        <a:pt x="47" y="269"/>
                      </a:lnTo>
                      <a:lnTo>
                        <a:pt x="49" y="266"/>
                      </a:lnTo>
                      <a:lnTo>
                        <a:pt x="51" y="260"/>
                      </a:lnTo>
                      <a:lnTo>
                        <a:pt x="52" y="252"/>
                      </a:lnTo>
                      <a:lnTo>
                        <a:pt x="53" y="243"/>
                      </a:lnTo>
                      <a:lnTo>
                        <a:pt x="54" y="232"/>
                      </a:lnTo>
                      <a:lnTo>
                        <a:pt x="54" y="221"/>
                      </a:lnTo>
                      <a:lnTo>
                        <a:pt x="54" y="210"/>
                      </a:lnTo>
                      <a:lnTo>
                        <a:pt x="53" y="200"/>
                      </a:lnTo>
                      <a:lnTo>
                        <a:pt x="51" y="188"/>
                      </a:lnTo>
                      <a:lnTo>
                        <a:pt x="48" y="175"/>
                      </a:lnTo>
                      <a:lnTo>
                        <a:pt x="41" y="146"/>
                      </a:lnTo>
                      <a:lnTo>
                        <a:pt x="39" y="131"/>
                      </a:lnTo>
                      <a:lnTo>
                        <a:pt x="36" y="117"/>
                      </a:lnTo>
                      <a:lnTo>
                        <a:pt x="35" y="105"/>
                      </a:lnTo>
                      <a:lnTo>
                        <a:pt x="34" y="99"/>
                      </a:lnTo>
                      <a:lnTo>
                        <a:pt x="34" y="94"/>
                      </a:lnTo>
                      <a:lnTo>
                        <a:pt x="34" y="89"/>
                      </a:lnTo>
                      <a:lnTo>
                        <a:pt x="33" y="84"/>
                      </a:lnTo>
                      <a:lnTo>
                        <a:pt x="32" y="78"/>
                      </a:lnTo>
                      <a:lnTo>
                        <a:pt x="30" y="72"/>
                      </a:lnTo>
                      <a:lnTo>
                        <a:pt x="24" y="58"/>
                      </a:lnTo>
                      <a:lnTo>
                        <a:pt x="18" y="44"/>
                      </a:lnTo>
                      <a:lnTo>
                        <a:pt x="6" y="19"/>
                      </a:lnTo>
                      <a:lnTo>
                        <a:pt x="2" y="10"/>
                      </a:lnTo>
                      <a:lnTo>
                        <a:pt x="0" y="3"/>
                      </a:lnTo>
                      <a:lnTo>
                        <a:pt x="0" y="1"/>
                      </a:lnTo>
                      <a:lnTo>
                        <a:pt x="0" y="0"/>
                      </a:lnTo>
                      <a:lnTo>
                        <a:pt x="1" y="0"/>
                      </a:lnTo>
                      <a:lnTo>
                        <a:pt x="2" y="1"/>
                      </a:lnTo>
                      <a:lnTo>
                        <a:pt x="5" y="5"/>
                      </a:lnTo>
                      <a:lnTo>
                        <a:pt x="9" y="11"/>
                      </a:lnTo>
                      <a:lnTo>
                        <a:pt x="19"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9" name="Freeform 199"/>
                <p:cNvSpPr/>
                <p:nvPr/>
              </p:nvSpPr>
              <p:spPr bwMode="auto">
                <a:xfrm>
                  <a:off x="1252" y="1201"/>
                  <a:ext cx="66" cy="283"/>
                </a:xfrm>
                <a:custGeom>
                  <a:avLst/>
                  <a:gdLst>
                    <a:gd name="T0" fmla="*/ 22 w 66"/>
                    <a:gd name="T1" fmla="*/ 36 h 283"/>
                    <a:gd name="T2" fmla="*/ 31 w 66"/>
                    <a:gd name="T3" fmla="*/ 55 h 283"/>
                    <a:gd name="T4" fmla="*/ 39 w 66"/>
                    <a:gd name="T5" fmla="*/ 78 h 283"/>
                    <a:gd name="T6" fmla="*/ 42 w 66"/>
                    <a:gd name="T7" fmla="*/ 90 h 283"/>
                    <a:gd name="T8" fmla="*/ 43 w 66"/>
                    <a:gd name="T9" fmla="*/ 100 h 283"/>
                    <a:gd name="T10" fmla="*/ 44 w 66"/>
                    <a:gd name="T11" fmla="*/ 109 h 283"/>
                    <a:gd name="T12" fmla="*/ 48 w 66"/>
                    <a:gd name="T13" fmla="*/ 130 h 283"/>
                    <a:gd name="T14" fmla="*/ 57 w 66"/>
                    <a:gd name="T15" fmla="*/ 161 h 283"/>
                    <a:gd name="T16" fmla="*/ 63 w 66"/>
                    <a:gd name="T17" fmla="*/ 185 h 283"/>
                    <a:gd name="T18" fmla="*/ 65 w 66"/>
                    <a:gd name="T19" fmla="*/ 210 h 283"/>
                    <a:gd name="T20" fmla="*/ 66 w 66"/>
                    <a:gd name="T21" fmla="*/ 238 h 283"/>
                    <a:gd name="T22" fmla="*/ 65 w 66"/>
                    <a:gd name="T23" fmla="*/ 256 h 283"/>
                    <a:gd name="T24" fmla="*/ 64 w 66"/>
                    <a:gd name="T25" fmla="*/ 264 h 283"/>
                    <a:gd name="T26" fmla="*/ 62 w 66"/>
                    <a:gd name="T27" fmla="*/ 271 h 283"/>
                    <a:gd name="T28" fmla="*/ 59 w 66"/>
                    <a:gd name="T29" fmla="*/ 275 h 283"/>
                    <a:gd name="T30" fmla="*/ 51 w 66"/>
                    <a:gd name="T31" fmla="*/ 280 h 283"/>
                    <a:gd name="T32" fmla="*/ 42 w 66"/>
                    <a:gd name="T33" fmla="*/ 282 h 283"/>
                    <a:gd name="T34" fmla="*/ 31 w 66"/>
                    <a:gd name="T35" fmla="*/ 283 h 283"/>
                    <a:gd name="T36" fmla="*/ 21 w 66"/>
                    <a:gd name="T37" fmla="*/ 278 h 283"/>
                    <a:gd name="T38" fmla="*/ 15 w 66"/>
                    <a:gd name="T39" fmla="*/ 275 h 283"/>
                    <a:gd name="T40" fmla="*/ 10 w 66"/>
                    <a:gd name="T41" fmla="*/ 276 h 283"/>
                    <a:gd name="T42" fmla="*/ 6 w 66"/>
                    <a:gd name="T43" fmla="*/ 277 h 283"/>
                    <a:gd name="T44" fmla="*/ 2 w 66"/>
                    <a:gd name="T45" fmla="*/ 276 h 283"/>
                    <a:gd name="T46" fmla="*/ 1 w 66"/>
                    <a:gd name="T47" fmla="*/ 274 h 283"/>
                    <a:gd name="T48" fmla="*/ 2 w 66"/>
                    <a:gd name="T49" fmla="*/ 270 h 283"/>
                    <a:gd name="T50" fmla="*/ 7 w 66"/>
                    <a:gd name="T51" fmla="*/ 268 h 283"/>
                    <a:gd name="T52" fmla="*/ 22 w 66"/>
                    <a:gd name="T53" fmla="*/ 270 h 283"/>
                    <a:gd name="T54" fmla="*/ 34 w 66"/>
                    <a:gd name="T55" fmla="*/ 275 h 283"/>
                    <a:gd name="T56" fmla="*/ 39 w 66"/>
                    <a:gd name="T57" fmla="*/ 275 h 283"/>
                    <a:gd name="T58" fmla="*/ 44 w 66"/>
                    <a:gd name="T59" fmla="*/ 273 h 283"/>
                    <a:gd name="T60" fmla="*/ 49 w 66"/>
                    <a:gd name="T61" fmla="*/ 266 h 283"/>
                    <a:gd name="T62" fmla="*/ 52 w 66"/>
                    <a:gd name="T63" fmla="*/ 252 h 283"/>
                    <a:gd name="T64" fmla="*/ 54 w 66"/>
                    <a:gd name="T65" fmla="*/ 232 h 283"/>
                    <a:gd name="T66" fmla="*/ 54 w 66"/>
                    <a:gd name="T67" fmla="*/ 210 h 283"/>
                    <a:gd name="T68" fmla="*/ 51 w 66"/>
                    <a:gd name="T69" fmla="*/ 188 h 283"/>
                    <a:gd name="T70" fmla="*/ 41 w 66"/>
                    <a:gd name="T71" fmla="*/ 146 h 283"/>
                    <a:gd name="T72" fmla="*/ 36 w 66"/>
                    <a:gd name="T73" fmla="*/ 117 h 283"/>
                    <a:gd name="T74" fmla="*/ 34 w 66"/>
                    <a:gd name="T75" fmla="*/ 99 h 283"/>
                    <a:gd name="T76" fmla="*/ 34 w 66"/>
                    <a:gd name="T77" fmla="*/ 89 h 283"/>
                    <a:gd name="T78" fmla="*/ 32 w 66"/>
                    <a:gd name="T79" fmla="*/ 78 h 283"/>
                    <a:gd name="T80" fmla="*/ 24 w 66"/>
                    <a:gd name="T81" fmla="*/ 58 h 283"/>
                    <a:gd name="T82" fmla="*/ 6 w 66"/>
                    <a:gd name="T83" fmla="*/ 19 h 283"/>
                    <a:gd name="T84" fmla="*/ 0 w 66"/>
                    <a:gd name="T85" fmla="*/ 3 h 283"/>
                    <a:gd name="T86" fmla="*/ 0 w 66"/>
                    <a:gd name="T87" fmla="*/ 0 h 283"/>
                    <a:gd name="T88" fmla="*/ 2 w 66"/>
                    <a:gd name="T89" fmla="*/ 1 h 283"/>
                    <a:gd name="T90" fmla="*/ 9 w 66"/>
                    <a:gd name="T91" fmla="*/ 11 h 2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 h="283">
                      <a:moveTo>
                        <a:pt x="19" y="28"/>
                      </a:moveTo>
                      <a:lnTo>
                        <a:pt x="22" y="36"/>
                      </a:lnTo>
                      <a:lnTo>
                        <a:pt x="26" y="44"/>
                      </a:lnTo>
                      <a:lnTo>
                        <a:pt x="31" y="55"/>
                      </a:lnTo>
                      <a:lnTo>
                        <a:pt x="35" y="67"/>
                      </a:lnTo>
                      <a:lnTo>
                        <a:pt x="39" y="78"/>
                      </a:lnTo>
                      <a:lnTo>
                        <a:pt x="40" y="84"/>
                      </a:lnTo>
                      <a:lnTo>
                        <a:pt x="42" y="90"/>
                      </a:lnTo>
                      <a:lnTo>
                        <a:pt x="43" y="95"/>
                      </a:lnTo>
                      <a:lnTo>
                        <a:pt x="43" y="100"/>
                      </a:lnTo>
                      <a:lnTo>
                        <a:pt x="43" y="105"/>
                      </a:lnTo>
                      <a:lnTo>
                        <a:pt x="44" y="109"/>
                      </a:lnTo>
                      <a:lnTo>
                        <a:pt x="46" y="120"/>
                      </a:lnTo>
                      <a:lnTo>
                        <a:pt x="48" y="130"/>
                      </a:lnTo>
                      <a:lnTo>
                        <a:pt x="51" y="141"/>
                      </a:lnTo>
                      <a:lnTo>
                        <a:pt x="57" y="161"/>
                      </a:lnTo>
                      <a:lnTo>
                        <a:pt x="62" y="177"/>
                      </a:lnTo>
                      <a:lnTo>
                        <a:pt x="63" y="185"/>
                      </a:lnTo>
                      <a:lnTo>
                        <a:pt x="64" y="197"/>
                      </a:lnTo>
                      <a:lnTo>
                        <a:pt x="65" y="210"/>
                      </a:lnTo>
                      <a:lnTo>
                        <a:pt x="66" y="224"/>
                      </a:lnTo>
                      <a:lnTo>
                        <a:pt x="66" y="238"/>
                      </a:lnTo>
                      <a:lnTo>
                        <a:pt x="66" y="250"/>
                      </a:lnTo>
                      <a:lnTo>
                        <a:pt x="65" y="256"/>
                      </a:lnTo>
                      <a:lnTo>
                        <a:pt x="65" y="260"/>
                      </a:lnTo>
                      <a:lnTo>
                        <a:pt x="64" y="264"/>
                      </a:lnTo>
                      <a:lnTo>
                        <a:pt x="64" y="267"/>
                      </a:lnTo>
                      <a:lnTo>
                        <a:pt x="62" y="271"/>
                      </a:lnTo>
                      <a:lnTo>
                        <a:pt x="60" y="273"/>
                      </a:lnTo>
                      <a:lnTo>
                        <a:pt x="59" y="275"/>
                      </a:lnTo>
                      <a:lnTo>
                        <a:pt x="55" y="277"/>
                      </a:lnTo>
                      <a:lnTo>
                        <a:pt x="51" y="280"/>
                      </a:lnTo>
                      <a:lnTo>
                        <a:pt x="47" y="281"/>
                      </a:lnTo>
                      <a:lnTo>
                        <a:pt x="42" y="282"/>
                      </a:lnTo>
                      <a:lnTo>
                        <a:pt x="34" y="283"/>
                      </a:lnTo>
                      <a:lnTo>
                        <a:pt x="31" y="283"/>
                      </a:lnTo>
                      <a:lnTo>
                        <a:pt x="27" y="282"/>
                      </a:lnTo>
                      <a:lnTo>
                        <a:pt x="21" y="278"/>
                      </a:lnTo>
                      <a:lnTo>
                        <a:pt x="18" y="276"/>
                      </a:lnTo>
                      <a:lnTo>
                        <a:pt x="15" y="275"/>
                      </a:lnTo>
                      <a:lnTo>
                        <a:pt x="13" y="275"/>
                      </a:lnTo>
                      <a:lnTo>
                        <a:pt x="10" y="276"/>
                      </a:lnTo>
                      <a:lnTo>
                        <a:pt x="8" y="277"/>
                      </a:lnTo>
                      <a:lnTo>
                        <a:pt x="6" y="277"/>
                      </a:lnTo>
                      <a:lnTo>
                        <a:pt x="4" y="277"/>
                      </a:lnTo>
                      <a:lnTo>
                        <a:pt x="2" y="276"/>
                      </a:lnTo>
                      <a:lnTo>
                        <a:pt x="1" y="275"/>
                      </a:lnTo>
                      <a:lnTo>
                        <a:pt x="1" y="274"/>
                      </a:lnTo>
                      <a:lnTo>
                        <a:pt x="1" y="272"/>
                      </a:lnTo>
                      <a:lnTo>
                        <a:pt x="2" y="270"/>
                      </a:lnTo>
                      <a:lnTo>
                        <a:pt x="4" y="269"/>
                      </a:lnTo>
                      <a:lnTo>
                        <a:pt x="7" y="268"/>
                      </a:lnTo>
                      <a:lnTo>
                        <a:pt x="14" y="268"/>
                      </a:lnTo>
                      <a:lnTo>
                        <a:pt x="22" y="270"/>
                      </a:lnTo>
                      <a:lnTo>
                        <a:pt x="29" y="272"/>
                      </a:lnTo>
                      <a:lnTo>
                        <a:pt x="34" y="275"/>
                      </a:lnTo>
                      <a:lnTo>
                        <a:pt x="37" y="275"/>
                      </a:lnTo>
                      <a:lnTo>
                        <a:pt x="39" y="275"/>
                      </a:lnTo>
                      <a:lnTo>
                        <a:pt x="42" y="274"/>
                      </a:lnTo>
                      <a:lnTo>
                        <a:pt x="44" y="273"/>
                      </a:lnTo>
                      <a:lnTo>
                        <a:pt x="47" y="269"/>
                      </a:lnTo>
                      <a:lnTo>
                        <a:pt x="49" y="266"/>
                      </a:lnTo>
                      <a:lnTo>
                        <a:pt x="51" y="260"/>
                      </a:lnTo>
                      <a:lnTo>
                        <a:pt x="52" y="252"/>
                      </a:lnTo>
                      <a:lnTo>
                        <a:pt x="53" y="243"/>
                      </a:lnTo>
                      <a:lnTo>
                        <a:pt x="54" y="232"/>
                      </a:lnTo>
                      <a:lnTo>
                        <a:pt x="54" y="221"/>
                      </a:lnTo>
                      <a:lnTo>
                        <a:pt x="54" y="210"/>
                      </a:lnTo>
                      <a:lnTo>
                        <a:pt x="53" y="200"/>
                      </a:lnTo>
                      <a:lnTo>
                        <a:pt x="51" y="188"/>
                      </a:lnTo>
                      <a:lnTo>
                        <a:pt x="48" y="175"/>
                      </a:lnTo>
                      <a:lnTo>
                        <a:pt x="41" y="146"/>
                      </a:lnTo>
                      <a:lnTo>
                        <a:pt x="39" y="131"/>
                      </a:lnTo>
                      <a:lnTo>
                        <a:pt x="36" y="117"/>
                      </a:lnTo>
                      <a:lnTo>
                        <a:pt x="35" y="105"/>
                      </a:lnTo>
                      <a:lnTo>
                        <a:pt x="34" y="99"/>
                      </a:lnTo>
                      <a:lnTo>
                        <a:pt x="34" y="94"/>
                      </a:lnTo>
                      <a:lnTo>
                        <a:pt x="34" y="89"/>
                      </a:lnTo>
                      <a:lnTo>
                        <a:pt x="33" y="84"/>
                      </a:lnTo>
                      <a:lnTo>
                        <a:pt x="32" y="78"/>
                      </a:lnTo>
                      <a:lnTo>
                        <a:pt x="30" y="72"/>
                      </a:lnTo>
                      <a:lnTo>
                        <a:pt x="24" y="58"/>
                      </a:lnTo>
                      <a:lnTo>
                        <a:pt x="18" y="44"/>
                      </a:lnTo>
                      <a:lnTo>
                        <a:pt x="6" y="19"/>
                      </a:lnTo>
                      <a:lnTo>
                        <a:pt x="2" y="10"/>
                      </a:lnTo>
                      <a:lnTo>
                        <a:pt x="0" y="3"/>
                      </a:lnTo>
                      <a:lnTo>
                        <a:pt x="0" y="1"/>
                      </a:lnTo>
                      <a:lnTo>
                        <a:pt x="0" y="0"/>
                      </a:lnTo>
                      <a:lnTo>
                        <a:pt x="1" y="0"/>
                      </a:lnTo>
                      <a:lnTo>
                        <a:pt x="2" y="1"/>
                      </a:lnTo>
                      <a:lnTo>
                        <a:pt x="5" y="5"/>
                      </a:lnTo>
                      <a:lnTo>
                        <a:pt x="9" y="11"/>
                      </a:lnTo>
                      <a:lnTo>
                        <a:pt x="19" y="2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0" name="Freeform 200"/>
                <p:cNvSpPr/>
                <p:nvPr/>
              </p:nvSpPr>
              <p:spPr bwMode="auto">
                <a:xfrm>
                  <a:off x="1173" y="1168"/>
                  <a:ext cx="92" cy="287"/>
                </a:xfrm>
                <a:custGeom>
                  <a:avLst/>
                  <a:gdLst>
                    <a:gd name="T0" fmla="*/ 91 w 92"/>
                    <a:gd name="T1" fmla="*/ 60 h 287"/>
                    <a:gd name="T2" fmla="*/ 88 w 92"/>
                    <a:gd name="T3" fmla="*/ 68 h 287"/>
                    <a:gd name="T4" fmla="*/ 87 w 92"/>
                    <a:gd name="T5" fmla="*/ 76 h 287"/>
                    <a:gd name="T6" fmla="*/ 89 w 92"/>
                    <a:gd name="T7" fmla="*/ 84 h 287"/>
                    <a:gd name="T8" fmla="*/ 88 w 92"/>
                    <a:gd name="T9" fmla="*/ 91 h 287"/>
                    <a:gd name="T10" fmla="*/ 87 w 92"/>
                    <a:gd name="T11" fmla="*/ 93 h 287"/>
                    <a:gd name="T12" fmla="*/ 84 w 92"/>
                    <a:gd name="T13" fmla="*/ 92 h 287"/>
                    <a:gd name="T14" fmla="*/ 81 w 92"/>
                    <a:gd name="T15" fmla="*/ 86 h 287"/>
                    <a:gd name="T16" fmla="*/ 77 w 92"/>
                    <a:gd name="T17" fmla="*/ 71 h 287"/>
                    <a:gd name="T18" fmla="*/ 68 w 92"/>
                    <a:gd name="T19" fmla="*/ 47 h 287"/>
                    <a:gd name="T20" fmla="*/ 64 w 92"/>
                    <a:gd name="T21" fmla="*/ 42 h 287"/>
                    <a:gd name="T22" fmla="*/ 60 w 92"/>
                    <a:gd name="T23" fmla="*/ 41 h 287"/>
                    <a:gd name="T24" fmla="*/ 58 w 92"/>
                    <a:gd name="T25" fmla="*/ 43 h 287"/>
                    <a:gd name="T26" fmla="*/ 58 w 92"/>
                    <a:gd name="T27" fmla="*/ 47 h 287"/>
                    <a:gd name="T28" fmla="*/ 62 w 92"/>
                    <a:gd name="T29" fmla="*/ 58 h 287"/>
                    <a:gd name="T30" fmla="*/ 68 w 92"/>
                    <a:gd name="T31" fmla="*/ 79 h 287"/>
                    <a:gd name="T32" fmla="*/ 71 w 92"/>
                    <a:gd name="T33" fmla="*/ 91 h 287"/>
                    <a:gd name="T34" fmla="*/ 70 w 92"/>
                    <a:gd name="T35" fmla="*/ 95 h 287"/>
                    <a:gd name="T36" fmla="*/ 67 w 92"/>
                    <a:gd name="T37" fmla="*/ 96 h 287"/>
                    <a:gd name="T38" fmla="*/ 64 w 92"/>
                    <a:gd name="T39" fmla="*/ 93 h 287"/>
                    <a:gd name="T40" fmla="*/ 60 w 92"/>
                    <a:gd name="T41" fmla="*/ 79 h 287"/>
                    <a:gd name="T42" fmla="*/ 50 w 92"/>
                    <a:gd name="T43" fmla="*/ 54 h 287"/>
                    <a:gd name="T44" fmla="*/ 48 w 92"/>
                    <a:gd name="T45" fmla="*/ 50 h 287"/>
                    <a:gd name="T46" fmla="*/ 40 w 92"/>
                    <a:gd name="T47" fmla="*/ 45 h 287"/>
                    <a:gd name="T48" fmla="*/ 37 w 92"/>
                    <a:gd name="T49" fmla="*/ 45 h 287"/>
                    <a:gd name="T50" fmla="*/ 36 w 92"/>
                    <a:gd name="T51" fmla="*/ 49 h 287"/>
                    <a:gd name="T52" fmla="*/ 38 w 92"/>
                    <a:gd name="T53" fmla="*/ 57 h 287"/>
                    <a:gd name="T54" fmla="*/ 53 w 92"/>
                    <a:gd name="T55" fmla="*/ 84 h 287"/>
                    <a:gd name="T56" fmla="*/ 60 w 92"/>
                    <a:gd name="T57" fmla="*/ 104 h 287"/>
                    <a:gd name="T58" fmla="*/ 69 w 92"/>
                    <a:gd name="T59" fmla="*/ 139 h 287"/>
                    <a:gd name="T60" fmla="*/ 69 w 92"/>
                    <a:gd name="T61" fmla="*/ 150 h 287"/>
                    <a:gd name="T62" fmla="*/ 69 w 92"/>
                    <a:gd name="T63" fmla="*/ 160 h 287"/>
                    <a:gd name="T64" fmla="*/ 72 w 92"/>
                    <a:gd name="T65" fmla="*/ 177 h 287"/>
                    <a:gd name="T66" fmla="*/ 78 w 92"/>
                    <a:gd name="T67" fmla="*/ 206 h 287"/>
                    <a:gd name="T68" fmla="*/ 80 w 92"/>
                    <a:gd name="T69" fmla="*/ 223 h 287"/>
                    <a:gd name="T70" fmla="*/ 79 w 92"/>
                    <a:gd name="T71" fmla="*/ 244 h 287"/>
                    <a:gd name="T72" fmla="*/ 76 w 92"/>
                    <a:gd name="T73" fmla="*/ 267 h 287"/>
                    <a:gd name="T74" fmla="*/ 72 w 92"/>
                    <a:gd name="T75" fmla="*/ 280 h 287"/>
                    <a:gd name="T76" fmla="*/ 69 w 92"/>
                    <a:gd name="T77" fmla="*/ 286 h 287"/>
                    <a:gd name="T78" fmla="*/ 68 w 92"/>
                    <a:gd name="T79" fmla="*/ 287 h 287"/>
                    <a:gd name="T80" fmla="*/ 67 w 92"/>
                    <a:gd name="T81" fmla="*/ 284 h 287"/>
                    <a:gd name="T82" fmla="*/ 66 w 92"/>
                    <a:gd name="T83" fmla="*/ 271 h 287"/>
                    <a:gd name="T84" fmla="*/ 67 w 92"/>
                    <a:gd name="T85" fmla="*/ 252 h 287"/>
                    <a:gd name="T86" fmla="*/ 71 w 92"/>
                    <a:gd name="T87" fmla="*/ 236 h 287"/>
                    <a:gd name="T88" fmla="*/ 71 w 92"/>
                    <a:gd name="T89" fmla="*/ 226 h 287"/>
                    <a:gd name="T90" fmla="*/ 67 w 92"/>
                    <a:gd name="T91" fmla="*/ 211 h 287"/>
                    <a:gd name="T92" fmla="*/ 64 w 92"/>
                    <a:gd name="T93" fmla="*/ 187 h 287"/>
                    <a:gd name="T94" fmla="*/ 62 w 92"/>
                    <a:gd name="T95" fmla="*/ 163 h 287"/>
                    <a:gd name="T96" fmla="*/ 57 w 92"/>
                    <a:gd name="T97" fmla="*/ 136 h 287"/>
                    <a:gd name="T98" fmla="*/ 51 w 92"/>
                    <a:gd name="T99" fmla="*/ 104 h 287"/>
                    <a:gd name="T100" fmla="*/ 43 w 92"/>
                    <a:gd name="T101" fmla="*/ 84 h 287"/>
                    <a:gd name="T102" fmla="*/ 38 w 92"/>
                    <a:gd name="T103" fmla="*/ 76 h 287"/>
                    <a:gd name="T104" fmla="*/ 26 w 92"/>
                    <a:gd name="T105" fmla="*/ 62 h 287"/>
                    <a:gd name="T106" fmla="*/ 14 w 92"/>
                    <a:gd name="T107" fmla="*/ 51 h 287"/>
                    <a:gd name="T108" fmla="*/ 0 w 92"/>
                    <a:gd name="T109" fmla="*/ 41 h 287"/>
                    <a:gd name="T110" fmla="*/ 78 w 92"/>
                    <a:gd name="T111" fmla="*/ 0 h 287"/>
                    <a:gd name="T112" fmla="*/ 92 w 92"/>
                    <a:gd name="T113" fmla="*/ 58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 h="287">
                      <a:moveTo>
                        <a:pt x="92" y="58"/>
                      </a:moveTo>
                      <a:lnTo>
                        <a:pt x="91" y="60"/>
                      </a:lnTo>
                      <a:lnTo>
                        <a:pt x="89" y="65"/>
                      </a:lnTo>
                      <a:lnTo>
                        <a:pt x="88" y="68"/>
                      </a:lnTo>
                      <a:lnTo>
                        <a:pt x="87" y="72"/>
                      </a:lnTo>
                      <a:lnTo>
                        <a:pt x="87" y="76"/>
                      </a:lnTo>
                      <a:lnTo>
                        <a:pt x="88" y="80"/>
                      </a:lnTo>
                      <a:lnTo>
                        <a:pt x="89" y="84"/>
                      </a:lnTo>
                      <a:lnTo>
                        <a:pt x="89" y="88"/>
                      </a:lnTo>
                      <a:lnTo>
                        <a:pt x="88" y="91"/>
                      </a:lnTo>
                      <a:lnTo>
                        <a:pt x="88" y="92"/>
                      </a:lnTo>
                      <a:lnTo>
                        <a:pt x="87" y="93"/>
                      </a:lnTo>
                      <a:lnTo>
                        <a:pt x="86" y="93"/>
                      </a:lnTo>
                      <a:lnTo>
                        <a:pt x="84" y="92"/>
                      </a:lnTo>
                      <a:lnTo>
                        <a:pt x="82" y="89"/>
                      </a:lnTo>
                      <a:lnTo>
                        <a:pt x="81" y="86"/>
                      </a:lnTo>
                      <a:lnTo>
                        <a:pt x="80" y="83"/>
                      </a:lnTo>
                      <a:lnTo>
                        <a:pt x="77" y="71"/>
                      </a:lnTo>
                      <a:lnTo>
                        <a:pt x="74" y="62"/>
                      </a:lnTo>
                      <a:lnTo>
                        <a:pt x="68" y="47"/>
                      </a:lnTo>
                      <a:lnTo>
                        <a:pt x="66" y="44"/>
                      </a:lnTo>
                      <a:lnTo>
                        <a:pt x="64" y="42"/>
                      </a:lnTo>
                      <a:lnTo>
                        <a:pt x="62" y="41"/>
                      </a:lnTo>
                      <a:lnTo>
                        <a:pt x="60" y="41"/>
                      </a:lnTo>
                      <a:lnTo>
                        <a:pt x="59" y="42"/>
                      </a:lnTo>
                      <a:lnTo>
                        <a:pt x="58" y="43"/>
                      </a:lnTo>
                      <a:lnTo>
                        <a:pt x="58" y="44"/>
                      </a:lnTo>
                      <a:lnTo>
                        <a:pt x="58" y="47"/>
                      </a:lnTo>
                      <a:lnTo>
                        <a:pt x="59" y="50"/>
                      </a:lnTo>
                      <a:lnTo>
                        <a:pt x="62" y="58"/>
                      </a:lnTo>
                      <a:lnTo>
                        <a:pt x="65" y="69"/>
                      </a:lnTo>
                      <a:lnTo>
                        <a:pt x="68" y="79"/>
                      </a:lnTo>
                      <a:lnTo>
                        <a:pt x="70" y="88"/>
                      </a:lnTo>
                      <a:lnTo>
                        <a:pt x="71" y="91"/>
                      </a:lnTo>
                      <a:lnTo>
                        <a:pt x="71" y="93"/>
                      </a:lnTo>
                      <a:lnTo>
                        <a:pt x="70" y="95"/>
                      </a:lnTo>
                      <a:lnTo>
                        <a:pt x="69" y="96"/>
                      </a:lnTo>
                      <a:lnTo>
                        <a:pt x="67" y="96"/>
                      </a:lnTo>
                      <a:lnTo>
                        <a:pt x="65" y="95"/>
                      </a:lnTo>
                      <a:lnTo>
                        <a:pt x="64" y="93"/>
                      </a:lnTo>
                      <a:lnTo>
                        <a:pt x="63" y="90"/>
                      </a:lnTo>
                      <a:lnTo>
                        <a:pt x="60" y="79"/>
                      </a:lnTo>
                      <a:lnTo>
                        <a:pt x="55" y="66"/>
                      </a:lnTo>
                      <a:lnTo>
                        <a:pt x="50" y="54"/>
                      </a:lnTo>
                      <a:lnTo>
                        <a:pt x="49" y="52"/>
                      </a:lnTo>
                      <a:lnTo>
                        <a:pt x="48" y="50"/>
                      </a:lnTo>
                      <a:lnTo>
                        <a:pt x="45" y="47"/>
                      </a:lnTo>
                      <a:lnTo>
                        <a:pt x="40" y="45"/>
                      </a:lnTo>
                      <a:lnTo>
                        <a:pt x="38" y="45"/>
                      </a:lnTo>
                      <a:lnTo>
                        <a:pt x="37" y="45"/>
                      </a:lnTo>
                      <a:lnTo>
                        <a:pt x="36" y="47"/>
                      </a:lnTo>
                      <a:lnTo>
                        <a:pt x="36" y="49"/>
                      </a:lnTo>
                      <a:lnTo>
                        <a:pt x="37" y="52"/>
                      </a:lnTo>
                      <a:lnTo>
                        <a:pt x="38" y="57"/>
                      </a:lnTo>
                      <a:lnTo>
                        <a:pt x="49" y="75"/>
                      </a:lnTo>
                      <a:lnTo>
                        <a:pt x="53" y="84"/>
                      </a:lnTo>
                      <a:lnTo>
                        <a:pt x="56" y="92"/>
                      </a:lnTo>
                      <a:lnTo>
                        <a:pt x="60" y="104"/>
                      </a:lnTo>
                      <a:lnTo>
                        <a:pt x="65" y="121"/>
                      </a:lnTo>
                      <a:lnTo>
                        <a:pt x="69" y="139"/>
                      </a:lnTo>
                      <a:lnTo>
                        <a:pt x="69" y="147"/>
                      </a:lnTo>
                      <a:lnTo>
                        <a:pt x="69" y="150"/>
                      </a:lnTo>
                      <a:lnTo>
                        <a:pt x="69" y="154"/>
                      </a:lnTo>
                      <a:lnTo>
                        <a:pt x="69" y="160"/>
                      </a:lnTo>
                      <a:lnTo>
                        <a:pt x="70" y="168"/>
                      </a:lnTo>
                      <a:lnTo>
                        <a:pt x="72" y="177"/>
                      </a:lnTo>
                      <a:lnTo>
                        <a:pt x="74" y="187"/>
                      </a:lnTo>
                      <a:lnTo>
                        <a:pt x="78" y="206"/>
                      </a:lnTo>
                      <a:lnTo>
                        <a:pt x="80" y="215"/>
                      </a:lnTo>
                      <a:lnTo>
                        <a:pt x="80" y="223"/>
                      </a:lnTo>
                      <a:lnTo>
                        <a:pt x="80" y="235"/>
                      </a:lnTo>
                      <a:lnTo>
                        <a:pt x="79" y="244"/>
                      </a:lnTo>
                      <a:lnTo>
                        <a:pt x="77" y="261"/>
                      </a:lnTo>
                      <a:lnTo>
                        <a:pt x="76" y="267"/>
                      </a:lnTo>
                      <a:lnTo>
                        <a:pt x="74" y="274"/>
                      </a:lnTo>
                      <a:lnTo>
                        <a:pt x="72" y="280"/>
                      </a:lnTo>
                      <a:lnTo>
                        <a:pt x="70" y="284"/>
                      </a:lnTo>
                      <a:lnTo>
                        <a:pt x="69" y="286"/>
                      </a:lnTo>
                      <a:lnTo>
                        <a:pt x="69" y="287"/>
                      </a:lnTo>
                      <a:lnTo>
                        <a:pt x="68" y="287"/>
                      </a:lnTo>
                      <a:lnTo>
                        <a:pt x="67" y="286"/>
                      </a:lnTo>
                      <a:lnTo>
                        <a:pt x="67" y="284"/>
                      </a:lnTo>
                      <a:lnTo>
                        <a:pt x="66" y="281"/>
                      </a:lnTo>
                      <a:lnTo>
                        <a:pt x="66" y="271"/>
                      </a:lnTo>
                      <a:lnTo>
                        <a:pt x="66" y="261"/>
                      </a:lnTo>
                      <a:lnTo>
                        <a:pt x="67" y="252"/>
                      </a:lnTo>
                      <a:lnTo>
                        <a:pt x="70" y="241"/>
                      </a:lnTo>
                      <a:lnTo>
                        <a:pt x="71" y="236"/>
                      </a:lnTo>
                      <a:lnTo>
                        <a:pt x="72" y="232"/>
                      </a:lnTo>
                      <a:lnTo>
                        <a:pt x="71" y="226"/>
                      </a:lnTo>
                      <a:lnTo>
                        <a:pt x="69" y="219"/>
                      </a:lnTo>
                      <a:lnTo>
                        <a:pt x="67" y="211"/>
                      </a:lnTo>
                      <a:lnTo>
                        <a:pt x="65" y="202"/>
                      </a:lnTo>
                      <a:lnTo>
                        <a:pt x="64" y="187"/>
                      </a:lnTo>
                      <a:lnTo>
                        <a:pt x="63" y="171"/>
                      </a:lnTo>
                      <a:lnTo>
                        <a:pt x="62" y="163"/>
                      </a:lnTo>
                      <a:lnTo>
                        <a:pt x="60" y="155"/>
                      </a:lnTo>
                      <a:lnTo>
                        <a:pt x="57" y="136"/>
                      </a:lnTo>
                      <a:lnTo>
                        <a:pt x="53" y="114"/>
                      </a:lnTo>
                      <a:lnTo>
                        <a:pt x="51" y="104"/>
                      </a:lnTo>
                      <a:lnTo>
                        <a:pt x="47" y="93"/>
                      </a:lnTo>
                      <a:lnTo>
                        <a:pt x="43" y="84"/>
                      </a:lnTo>
                      <a:lnTo>
                        <a:pt x="41" y="80"/>
                      </a:lnTo>
                      <a:lnTo>
                        <a:pt x="38" y="76"/>
                      </a:lnTo>
                      <a:lnTo>
                        <a:pt x="33" y="68"/>
                      </a:lnTo>
                      <a:lnTo>
                        <a:pt x="26" y="62"/>
                      </a:lnTo>
                      <a:lnTo>
                        <a:pt x="20" y="56"/>
                      </a:lnTo>
                      <a:lnTo>
                        <a:pt x="14" y="51"/>
                      </a:lnTo>
                      <a:lnTo>
                        <a:pt x="4" y="44"/>
                      </a:lnTo>
                      <a:lnTo>
                        <a:pt x="0" y="41"/>
                      </a:lnTo>
                      <a:lnTo>
                        <a:pt x="57" y="22"/>
                      </a:lnTo>
                      <a:lnTo>
                        <a:pt x="78" y="0"/>
                      </a:lnTo>
                      <a:lnTo>
                        <a:pt x="81" y="29"/>
                      </a:lnTo>
                      <a:lnTo>
                        <a:pt x="92"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1" name="Freeform 201"/>
                <p:cNvSpPr/>
                <p:nvPr/>
              </p:nvSpPr>
              <p:spPr bwMode="auto">
                <a:xfrm>
                  <a:off x="1173" y="1168"/>
                  <a:ext cx="92" cy="287"/>
                </a:xfrm>
                <a:custGeom>
                  <a:avLst/>
                  <a:gdLst>
                    <a:gd name="T0" fmla="*/ 91 w 92"/>
                    <a:gd name="T1" fmla="*/ 60 h 287"/>
                    <a:gd name="T2" fmla="*/ 88 w 92"/>
                    <a:gd name="T3" fmla="*/ 68 h 287"/>
                    <a:gd name="T4" fmla="*/ 87 w 92"/>
                    <a:gd name="T5" fmla="*/ 76 h 287"/>
                    <a:gd name="T6" fmla="*/ 89 w 92"/>
                    <a:gd name="T7" fmla="*/ 84 h 287"/>
                    <a:gd name="T8" fmla="*/ 88 w 92"/>
                    <a:gd name="T9" fmla="*/ 91 h 287"/>
                    <a:gd name="T10" fmla="*/ 87 w 92"/>
                    <a:gd name="T11" fmla="*/ 93 h 287"/>
                    <a:gd name="T12" fmla="*/ 84 w 92"/>
                    <a:gd name="T13" fmla="*/ 92 h 287"/>
                    <a:gd name="T14" fmla="*/ 81 w 92"/>
                    <a:gd name="T15" fmla="*/ 86 h 287"/>
                    <a:gd name="T16" fmla="*/ 77 w 92"/>
                    <a:gd name="T17" fmla="*/ 71 h 287"/>
                    <a:gd name="T18" fmla="*/ 68 w 92"/>
                    <a:gd name="T19" fmla="*/ 47 h 287"/>
                    <a:gd name="T20" fmla="*/ 64 w 92"/>
                    <a:gd name="T21" fmla="*/ 42 h 287"/>
                    <a:gd name="T22" fmla="*/ 60 w 92"/>
                    <a:gd name="T23" fmla="*/ 41 h 287"/>
                    <a:gd name="T24" fmla="*/ 58 w 92"/>
                    <a:gd name="T25" fmla="*/ 43 h 287"/>
                    <a:gd name="T26" fmla="*/ 58 w 92"/>
                    <a:gd name="T27" fmla="*/ 47 h 287"/>
                    <a:gd name="T28" fmla="*/ 62 w 92"/>
                    <a:gd name="T29" fmla="*/ 58 h 287"/>
                    <a:gd name="T30" fmla="*/ 68 w 92"/>
                    <a:gd name="T31" fmla="*/ 79 h 287"/>
                    <a:gd name="T32" fmla="*/ 71 w 92"/>
                    <a:gd name="T33" fmla="*/ 91 h 287"/>
                    <a:gd name="T34" fmla="*/ 70 w 92"/>
                    <a:gd name="T35" fmla="*/ 95 h 287"/>
                    <a:gd name="T36" fmla="*/ 67 w 92"/>
                    <a:gd name="T37" fmla="*/ 96 h 287"/>
                    <a:gd name="T38" fmla="*/ 64 w 92"/>
                    <a:gd name="T39" fmla="*/ 93 h 287"/>
                    <a:gd name="T40" fmla="*/ 60 w 92"/>
                    <a:gd name="T41" fmla="*/ 79 h 287"/>
                    <a:gd name="T42" fmla="*/ 50 w 92"/>
                    <a:gd name="T43" fmla="*/ 54 h 287"/>
                    <a:gd name="T44" fmla="*/ 48 w 92"/>
                    <a:gd name="T45" fmla="*/ 50 h 287"/>
                    <a:gd name="T46" fmla="*/ 40 w 92"/>
                    <a:gd name="T47" fmla="*/ 45 h 287"/>
                    <a:gd name="T48" fmla="*/ 37 w 92"/>
                    <a:gd name="T49" fmla="*/ 45 h 287"/>
                    <a:gd name="T50" fmla="*/ 36 w 92"/>
                    <a:gd name="T51" fmla="*/ 49 h 287"/>
                    <a:gd name="T52" fmla="*/ 38 w 92"/>
                    <a:gd name="T53" fmla="*/ 57 h 287"/>
                    <a:gd name="T54" fmla="*/ 53 w 92"/>
                    <a:gd name="T55" fmla="*/ 84 h 287"/>
                    <a:gd name="T56" fmla="*/ 60 w 92"/>
                    <a:gd name="T57" fmla="*/ 104 h 287"/>
                    <a:gd name="T58" fmla="*/ 69 w 92"/>
                    <a:gd name="T59" fmla="*/ 139 h 287"/>
                    <a:gd name="T60" fmla="*/ 69 w 92"/>
                    <a:gd name="T61" fmla="*/ 150 h 287"/>
                    <a:gd name="T62" fmla="*/ 69 w 92"/>
                    <a:gd name="T63" fmla="*/ 160 h 287"/>
                    <a:gd name="T64" fmla="*/ 72 w 92"/>
                    <a:gd name="T65" fmla="*/ 177 h 287"/>
                    <a:gd name="T66" fmla="*/ 78 w 92"/>
                    <a:gd name="T67" fmla="*/ 206 h 287"/>
                    <a:gd name="T68" fmla="*/ 80 w 92"/>
                    <a:gd name="T69" fmla="*/ 223 h 287"/>
                    <a:gd name="T70" fmla="*/ 79 w 92"/>
                    <a:gd name="T71" fmla="*/ 244 h 287"/>
                    <a:gd name="T72" fmla="*/ 76 w 92"/>
                    <a:gd name="T73" fmla="*/ 267 h 287"/>
                    <a:gd name="T74" fmla="*/ 72 w 92"/>
                    <a:gd name="T75" fmla="*/ 280 h 287"/>
                    <a:gd name="T76" fmla="*/ 69 w 92"/>
                    <a:gd name="T77" fmla="*/ 286 h 287"/>
                    <a:gd name="T78" fmla="*/ 68 w 92"/>
                    <a:gd name="T79" fmla="*/ 287 h 287"/>
                    <a:gd name="T80" fmla="*/ 67 w 92"/>
                    <a:gd name="T81" fmla="*/ 284 h 287"/>
                    <a:gd name="T82" fmla="*/ 66 w 92"/>
                    <a:gd name="T83" fmla="*/ 271 h 287"/>
                    <a:gd name="T84" fmla="*/ 67 w 92"/>
                    <a:gd name="T85" fmla="*/ 252 h 287"/>
                    <a:gd name="T86" fmla="*/ 71 w 92"/>
                    <a:gd name="T87" fmla="*/ 236 h 287"/>
                    <a:gd name="T88" fmla="*/ 71 w 92"/>
                    <a:gd name="T89" fmla="*/ 226 h 287"/>
                    <a:gd name="T90" fmla="*/ 67 w 92"/>
                    <a:gd name="T91" fmla="*/ 211 h 287"/>
                    <a:gd name="T92" fmla="*/ 64 w 92"/>
                    <a:gd name="T93" fmla="*/ 187 h 287"/>
                    <a:gd name="T94" fmla="*/ 62 w 92"/>
                    <a:gd name="T95" fmla="*/ 163 h 287"/>
                    <a:gd name="T96" fmla="*/ 57 w 92"/>
                    <a:gd name="T97" fmla="*/ 136 h 287"/>
                    <a:gd name="T98" fmla="*/ 51 w 92"/>
                    <a:gd name="T99" fmla="*/ 104 h 287"/>
                    <a:gd name="T100" fmla="*/ 43 w 92"/>
                    <a:gd name="T101" fmla="*/ 84 h 287"/>
                    <a:gd name="T102" fmla="*/ 38 w 92"/>
                    <a:gd name="T103" fmla="*/ 76 h 287"/>
                    <a:gd name="T104" fmla="*/ 26 w 92"/>
                    <a:gd name="T105" fmla="*/ 62 h 287"/>
                    <a:gd name="T106" fmla="*/ 14 w 92"/>
                    <a:gd name="T107" fmla="*/ 51 h 287"/>
                    <a:gd name="T108" fmla="*/ 0 w 92"/>
                    <a:gd name="T109" fmla="*/ 41 h 287"/>
                    <a:gd name="T110" fmla="*/ 78 w 92"/>
                    <a:gd name="T111" fmla="*/ 0 h 287"/>
                    <a:gd name="T112" fmla="*/ 92 w 92"/>
                    <a:gd name="T113" fmla="*/ 58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 h="287">
                      <a:moveTo>
                        <a:pt x="92" y="58"/>
                      </a:moveTo>
                      <a:lnTo>
                        <a:pt x="91" y="60"/>
                      </a:lnTo>
                      <a:lnTo>
                        <a:pt x="89" y="65"/>
                      </a:lnTo>
                      <a:lnTo>
                        <a:pt x="88" y="68"/>
                      </a:lnTo>
                      <a:lnTo>
                        <a:pt x="87" y="72"/>
                      </a:lnTo>
                      <a:lnTo>
                        <a:pt x="87" y="76"/>
                      </a:lnTo>
                      <a:lnTo>
                        <a:pt x="88" y="80"/>
                      </a:lnTo>
                      <a:lnTo>
                        <a:pt x="89" y="84"/>
                      </a:lnTo>
                      <a:lnTo>
                        <a:pt x="89" y="88"/>
                      </a:lnTo>
                      <a:lnTo>
                        <a:pt x="88" y="91"/>
                      </a:lnTo>
                      <a:lnTo>
                        <a:pt x="88" y="92"/>
                      </a:lnTo>
                      <a:lnTo>
                        <a:pt x="87" y="93"/>
                      </a:lnTo>
                      <a:lnTo>
                        <a:pt x="86" y="93"/>
                      </a:lnTo>
                      <a:lnTo>
                        <a:pt x="84" y="92"/>
                      </a:lnTo>
                      <a:lnTo>
                        <a:pt x="82" y="89"/>
                      </a:lnTo>
                      <a:lnTo>
                        <a:pt x="81" y="86"/>
                      </a:lnTo>
                      <a:lnTo>
                        <a:pt x="80" y="83"/>
                      </a:lnTo>
                      <a:lnTo>
                        <a:pt x="77" y="71"/>
                      </a:lnTo>
                      <a:lnTo>
                        <a:pt x="74" y="62"/>
                      </a:lnTo>
                      <a:lnTo>
                        <a:pt x="68" y="47"/>
                      </a:lnTo>
                      <a:lnTo>
                        <a:pt x="66" y="44"/>
                      </a:lnTo>
                      <a:lnTo>
                        <a:pt x="64" y="42"/>
                      </a:lnTo>
                      <a:lnTo>
                        <a:pt x="62" y="41"/>
                      </a:lnTo>
                      <a:lnTo>
                        <a:pt x="60" y="41"/>
                      </a:lnTo>
                      <a:lnTo>
                        <a:pt x="59" y="42"/>
                      </a:lnTo>
                      <a:lnTo>
                        <a:pt x="58" y="43"/>
                      </a:lnTo>
                      <a:lnTo>
                        <a:pt x="58" y="44"/>
                      </a:lnTo>
                      <a:lnTo>
                        <a:pt x="58" y="47"/>
                      </a:lnTo>
                      <a:lnTo>
                        <a:pt x="59" y="50"/>
                      </a:lnTo>
                      <a:lnTo>
                        <a:pt x="62" y="58"/>
                      </a:lnTo>
                      <a:lnTo>
                        <a:pt x="65" y="69"/>
                      </a:lnTo>
                      <a:lnTo>
                        <a:pt x="68" y="79"/>
                      </a:lnTo>
                      <a:lnTo>
                        <a:pt x="70" y="88"/>
                      </a:lnTo>
                      <a:lnTo>
                        <a:pt x="71" y="91"/>
                      </a:lnTo>
                      <a:lnTo>
                        <a:pt x="71" y="93"/>
                      </a:lnTo>
                      <a:lnTo>
                        <a:pt x="70" y="95"/>
                      </a:lnTo>
                      <a:lnTo>
                        <a:pt x="69" y="96"/>
                      </a:lnTo>
                      <a:lnTo>
                        <a:pt x="67" y="96"/>
                      </a:lnTo>
                      <a:lnTo>
                        <a:pt x="65" y="95"/>
                      </a:lnTo>
                      <a:lnTo>
                        <a:pt x="64" y="93"/>
                      </a:lnTo>
                      <a:lnTo>
                        <a:pt x="63" y="90"/>
                      </a:lnTo>
                      <a:lnTo>
                        <a:pt x="60" y="79"/>
                      </a:lnTo>
                      <a:lnTo>
                        <a:pt x="55" y="66"/>
                      </a:lnTo>
                      <a:lnTo>
                        <a:pt x="50" y="54"/>
                      </a:lnTo>
                      <a:lnTo>
                        <a:pt x="49" y="52"/>
                      </a:lnTo>
                      <a:lnTo>
                        <a:pt x="48" y="50"/>
                      </a:lnTo>
                      <a:lnTo>
                        <a:pt x="45" y="47"/>
                      </a:lnTo>
                      <a:lnTo>
                        <a:pt x="40" y="45"/>
                      </a:lnTo>
                      <a:lnTo>
                        <a:pt x="38" y="45"/>
                      </a:lnTo>
                      <a:lnTo>
                        <a:pt x="37" y="45"/>
                      </a:lnTo>
                      <a:lnTo>
                        <a:pt x="36" y="47"/>
                      </a:lnTo>
                      <a:lnTo>
                        <a:pt x="36" y="49"/>
                      </a:lnTo>
                      <a:lnTo>
                        <a:pt x="37" y="52"/>
                      </a:lnTo>
                      <a:lnTo>
                        <a:pt x="38" y="57"/>
                      </a:lnTo>
                      <a:lnTo>
                        <a:pt x="49" y="75"/>
                      </a:lnTo>
                      <a:lnTo>
                        <a:pt x="53" y="84"/>
                      </a:lnTo>
                      <a:lnTo>
                        <a:pt x="56" y="92"/>
                      </a:lnTo>
                      <a:lnTo>
                        <a:pt x="60" y="104"/>
                      </a:lnTo>
                      <a:lnTo>
                        <a:pt x="65" y="121"/>
                      </a:lnTo>
                      <a:lnTo>
                        <a:pt x="69" y="139"/>
                      </a:lnTo>
                      <a:lnTo>
                        <a:pt x="69" y="147"/>
                      </a:lnTo>
                      <a:lnTo>
                        <a:pt x="69" y="150"/>
                      </a:lnTo>
                      <a:lnTo>
                        <a:pt x="69" y="154"/>
                      </a:lnTo>
                      <a:lnTo>
                        <a:pt x="69" y="160"/>
                      </a:lnTo>
                      <a:lnTo>
                        <a:pt x="70" y="168"/>
                      </a:lnTo>
                      <a:lnTo>
                        <a:pt x="72" y="177"/>
                      </a:lnTo>
                      <a:lnTo>
                        <a:pt x="74" y="187"/>
                      </a:lnTo>
                      <a:lnTo>
                        <a:pt x="78" y="206"/>
                      </a:lnTo>
                      <a:lnTo>
                        <a:pt x="80" y="215"/>
                      </a:lnTo>
                      <a:lnTo>
                        <a:pt x="80" y="223"/>
                      </a:lnTo>
                      <a:lnTo>
                        <a:pt x="80" y="235"/>
                      </a:lnTo>
                      <a:lnTo>
                        <a:pt x="79" y="244"/>
                      </a:lnTo>
                      <a:lnTo>
                        <a:pt x="77" y="261"/>
                      </a:lnTo>
                      <a:lnTo>
                        <a:pt x="76" y="267"/>
                      </a:lnTo>
                      <a:lnTo>
                        <a:pt x="74" y="274"/>
                      </a:lnTo>
                      <a:lnTo>
                        <a:pt x="72" y="280"/>
                      </a:lnTo>
                      <a:lnTo>
                        <a:pt x="70" y="284"/>
                      </a:lnTo>
                      <a:lnTo>
                        <a:pt x="69" y="286"/>
                      </a:lnTo>
                      <a:lnTo>
                        <a:pt x="69" y="287"/>
                      </a:lnTo>
                      <a:lnTo>
                        <a:pt x="68" y="287"/>
                      </a:lnTo>
                      <a:lnTo>
                        <a:pt x="67" y="286"/>
                      </a:lnTo>
                      <a:lnTo>
                        <a:pt x="67" y="284"/>
                      </a:lnTo>
                      <a:lnTo>
                        <a:pt x="66" y="281"/>
                      </a:lnTo>
                      <a:lnTo>
                        <a:pt x="66" y="271"/>
                      </a:lnTo>
                      <a:lnTo>
                        <a:pt x="66" y="261"/>
                      </a:lnTo>
                      <a:lnTo>
                        <a:pt x="67" y="252"/>
                      </a:lnTo>
                      <a:lnTo>
                        <a:pt x="70" y="241"/>
                      </a:lnTo>
                      <a:lnTo>
                        <a:pt x="71" y="236"/>
                      </a:lnTo>
                      <a:lnTo>
                        <a:pt x="72" y="232"/>
                      </a:lnTo>
                      <a:lnTo>
                        <a:pt x="71" y="226"/>
                      </a:lnTo>
                      <a:lnTo>
                        <a:pt x="69" y="219"/>
                      </a:lnTo>
                      <a:lnTo>
                        <a:pt x="67" y="211"/>
                      </a:lnTo>
                      <a:lnTo>
                        <a:pt x="65" y="202"/>
                      </a:lnTo>
                      <a:lnTo>
                        <a:pt x="64" y="187"/>
                      </a:lnTo>
                      <a:lnTo>
                        <a:pt x="63" y="171"/>
                      </a:lnTo>
                      <a:lnTo>
                        <a:pt x="62" y="163"/>
                      </a:lnTo>
                      <a:lnTo>
                        <a:pt x="60" y="155"/>
                      </a:lnTo>
                      <a:lnTo>
                        <a:pt x="57" y="136"/>
                      </a:lnTo>
                      <a:lnTo>
                        <a:pt x="53" y="114"/>
                      </a:lnTo>
                      <a:lnTo>
                        <a:pt x="51" y="104"/>
                      </a:lnTo>
                      <a:lnTo>
                        <a:pt x="47" y="93"/>
                      </a:lnTo>
                      <a:lnTo>
                        <a:pt x="43" y="84"/>
                      </a:lnTo>
                      <a:lnTo>
                        <a:pt x="41" y="80"/>
                      </a:lnTo>
                      <a:lnTo>
                        <a:pt x="38" y="76"/>
                      </a:lnTo>
                      <a:lnTo>
                        <a:pt x="33" y="68"/>
                      </a:lnTo>
                      <a:lnTo>
                        <a:pt x="26" y="62"/>
                      </a:lnTo>
                      <a:lnTo>
                        <a:pt x="20" y="56"/>
                      </a:lnTo>
                      <a:lnTo>
                        <a:pt x="14" y="51"/>
                      </a:lnTo>
                      <a:lnTo>
                        <a:pt x="4" y="44"/>
                      </a:lnTo>
                      <a:lnTo>
                        <a:pt x="0" y="41"/>
                      </a:lnTo>
                      <a:lnTo>
                        <a:pt x="57" y="22"/>
                      </a:lnTo>
                      <a:lnTo>
                        <a:pt x="78" y="0"/>
                      </a:lnTo>
                      <a:lnTo>
                        <a:pt x="81" y="29"/>
                      </a:lnTo>
                      <a:lnTo>
                        <a:pt x="92" y="58"/>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2" name="Freeform 202"/>
                <p:cNvSpPr/>
                <p:nvPr/>
              </p:nvSpPr>
              <p:spPr bwMode="auto">
                <a:xfrm>
                  <a:off x="1258" y="1425"/>
                  <a:ext cx="39" cy="39"/>
                </a:xfrm>
                <a:custGeom>
                  <a:avLst/>
                  <a:gdLst>
                    <a:gd name="T0" fmla="*/ 1 w 39"/>
                    <a:gd name="T1" fmla="*/ 23 h 39"/>
                    <a:gd name="T2" fmla="*/ 0 w 39"/>
                    <a:gd name="T3" fmla="*/ 18 h 39"/>
                    <a:gd name="T4" fmla="*/ 1 w 39"/>
                    <a:gd name="T5" fmla="*/ 14 h 39"/>
                    <a:gd name="T6" fmla="*/ 3 w 39"/>
                    <a:gd name="T7" fmla="*/ 10 h 39"/>
                    <a:gd name="T8" fmla="*/ 6 w 39"/>
                    <a:gd name="T9" fmla="*/ 7 h 39"/>
                    <a:gd name="T10" fmla="*/ 9 w 39"/>
                    <a:gd name="T11" fmla="*/ 4 h 39"/>
                    <a:gd name="T12" fmla="*/ 12 w 39"/>
                    <a:gd name="T13" fmla="*/ 2 h 39"/>
                    <a:gd name="T14" fmla="*/ 15 w 39"/>
                    <a:gd name="T15" fmla="*/ 1 h 39"/>
                    <a:gd name="T16" fmla="*/ 17 w 39"/>
                    <a:gd name="T17" fmla="*/ 0 h 39"/>
                    <a:gd name="T18" fmla="*/ 21 w 39"/>
                    <a:gd name="T19" fmla="*/ 0 h 39"/>
                    <a:gd name="T20" fmla="*/ 23 w 39"/>
                    <a:gd name="T21" fmla="*/ 0 h 39"/>
                    <a:gd name="T22" fmla="*/ 23 w 39"/>
                    <a:gd name="T23" fmla="*/ 1 h 39"/>
                    <a:gd name="T24" fmla="*/ 23 w 39"/>
                    <a:gd name="T25" fmla="*/ 2 h 39"/>
                    <a:gd name="T26" fmla="*/ 23 w 39"/>
                    <a:gd name="T27" fmla="*/ 3 h 39"/>
                    <a:gd name="T28" fmla="*/ 22 w 39"/>
                    <a:gd name="T29" fmla="*/ 3 h 39"/>
                    <a:gd name="T30" fmla="*/ 20 w 39"/>
                    <a:gd name="T31" fmla="*/ 4 h 39"/>
                    <a:gd name="T32" fmla="*/ 16 w 39"/>
                    <a:gd name="T33" fmla="*/ 6 h 39"/>
                    <a:gd name="T34" fmla="*/ 12 w 39"/>
                    <a:gd name="T35" fmla="*/ 8 h 39"/>
                    <a:gd name="T36" fmla="*/ 10 w 39"/>
                    <a:gd name="T37" fmla="*/ 10 h 39"/>
                    <a:gd name="T38" fmla="*/ 9 w 39"/>
                    <a:gd name="T39" fmla="*/ 12 h 39"/>
                    <a:gd name="T40" fmla="*/ 8 w 39"/>
                    <a:gd name="T41" fmla="*/ 14 h 39"/>
                    <a:gd name="T42" fmla="*/ 8 w 39"/>
                    <a:gd name="T43" fmla="*/ 16 h 39"/>
                    <a:gd name="T44" fmla="*/ 8 w 39"/>
                    <a:gd name="T45" fmla="*/ 18 h 39"/>
                    <a:gd name="T46" fmla="*/ 9 w 39"/>
                    <a:gd name="T47" fmla="*/ 21 h 39"/>
                    <a:gd name="T48" fmla="*/ 10 w 39"/>
                    <a:gd name="T49" fmla="*/ 23 h 39"/>
                    <a:gd name="T50" fmla="*/ 12 w 39"/>
                    <a:gd name="T51" fmla="*/ 25 h 39"/>
                    <a:gd name="T52" fmla="*/ 15 w 39"/>
                    <a:gd name="T53" fmla="*/ 27 h 39"/>
                    <a:gd name="T54" fmla="*/ 18 w 39"/>
                    <a:gd name="T55" fmla="*/ 28 h 39"/>
                    <a:gd name="T56" fmla="*/ 20 w 39"/>
                    <a:gd name="T57" fmla="*/ 29 h 39"/>
                    <a:gd name="T58" fmla="*/ 22 w 39"/>
                    <a:gd name="T59" fmla="*/ 29 h 39"/>
                    <a:gd name="T60" fmla="*/ 26 w 39"/>
                    <a:gd name="T61" fmla="*/ 28 h 39"/>
                    <a:gd name="T62" fmla="*/ 28 w 39"/>
                    <a:gd name="T63" fmla="*/ 27 h 39"/>
                    <a:gd name="T64" fmla="*/ 29 w 39"/>
                    <a:gd name="T65" fmla="*/ 25 h 39"/>
                    <a:gd name="T66" fmla="*/ 31 w 39"/>
                    <a:gd name="T67" fmla="*/ 23 h 39"/>
                    <a:gd name="T68" fmla="*/ 31 w 39"/>
                    <a:gd name="T69" fmla="*/ 20 h 39"/>
                    <a:gd name="T70" fmla="*/ 33 w 39"/>
                    <a:gd name="T71" fmla="*/ 17 h 39"/>
                    <a:gd name="T72" fmla="*/ 34 w 39"/>
                    <a:gd name="T73" fmla="*/ 16 h 39"/>
                    <a:gd name="T74" fmla="*/ 35 w 39"/>
                    <a:gd name="T75" fmla="*/ 16 h 39"/>
                    <a:gd name="T76" fmla="*/ 37 w 39"/>
                    <a:gd name="T77" fmla="*/ 17 h 39"/>
                    <a:gd name="T78" fmla="*/ 38 w 39"/>
                    <a:gd name="T79" fmla="*/ 18 h 39"/>
                    <a:gd name="T80" fmla="*/ 38 w 39"/>
                    <a:gd name="T81" fmla="*/ 19 h 39"/>
                    <a:gd name="T82" fmla="*/ 39 w 39"/>
                    <a:gd name="T83" fmla="*/ 21 h 39"/>
                    <a:gd name="T84" fmla="*/ 39 w 39"/>
                    <a:gd name="T85" fmla="*/ 23 h 39"/>
                    <a:gd name="T86" fmla="*/ 38 w 39"/>
                    <a:gd name="T87" fmla="*/ 25 h 39"/>
                    <a:gd name="T88" fmla="*/ 38 w 39"/>
                    <a:gd name="T89" fmla="*/ 27 h 39"/>
                    <a:gd name="T90" fmla="*/ 37 w 39"/>
                    <a:gd name="T91" fmla="*/ 30 h 39"/>
                    <a:gd name="T92" fmla="*/ 33 w 39"/>
                    <a:gd name="T93" fmla="*/ 35 h 39"/>
                    <a:gd name="T94" fmla="*/ 31 w 39"/>
                    <a:gd name="T95" fmla="*/ 37 h 39"/>
                    <a:gd name="T96" fmla="*/ 29 w 39"/>
                    <a:gd name="T97" fmla="*/ 38 h 39"/>
                    <a:gd name="T98" fmla="*/ 26 w 39"/>
                    <a:gd name="T99" fmla="*/ 39 h 39"/>
                    <a:gd name="T100" fmla="*/ 23 w 39"/>
                    <a:gd name="T101" fmla="*/ 39 h 39"/>
                    <a:gd name="T102" fmla="*/ 20 w 39"/>
                    <a:gd name="T103" fmla="*/ 38 h 39"/>
                    <a:gd name="T104" fmla="*/ 17 w 39"/>
                    <a:gd name="T105" fmla="*/ 36 h 39"/>
                    <a:gd name="T106" fmla="*/ 13 w 39"/>
                    <a:gd name="T107" fmla="*/ 35 h 39"/>
                    <a:gd name="T108" fmla="*/ 10 w 39"/>
                    <a:gd name="T109" fmla="*/ 33 h 39"/>
                    <a:gd name="T110" fmla="*/ 6 w 39"/>
                    <a:gd name="T111" fmla="*/ 32 h 39"/>
                    <a:gd name="T112" fmla="*/ 4 w 39"/>
                    <a:gd name="T113" fmla="*/ 31 h 39"/>
                    <a:gd name="T114" fmla="*/ 2 w 39"/>
                    <a:gd name="T115" fmla="*/ 30 h 39"/>
                    <a:gd name="T116" fmla="*/ 1 w 39"/>
                    <a:gd name="T117" fmla="*/ 27 h 39"/>
                    <a:gd name="T118" fmla="*/ 1 w 39"/>
                    <a:gd name="T119" fmla="*/ 23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 h="39">
                      <a:moveTo>
                        <a:pt x="1" y="23"/>
                      </a:moveTo>
                      <a:lnTo>
                        <a:pt x="0" y="18"/>
                      </a:lnTo>
                      <a:lnTo>
                        <a:pt x="1" y="14"/>
                      </a:lnTo>
                      <a:lnTo>
                        <a:pt x="3" y="10"/>
                      </a:lnTo>
                      <a:lnTo>
                        <a:pt x="6" y="7"/>
                      </a:lnTo>
                      <a:lnTo>
                        <a:pt x="9" y="4"/>
                      </a:lnTo>
                      <a:lnTo>
                        <a:pt x="12" y="2"/>
                      </a:lnTo>
                      <a:lnTo>
                        <a:pt x="15" y="1"/>
                      </a:lnTo>
                      <a:lnTo>
                        <a:pt x="17" y="0"/>
                      </a:lnTo>
                      <a:lnTo>
                        <a:pt x="21" y="0"/>
                      </a:lnTo>
                      <a:lnTo>
                        <a:pt x="23" y="0"/>
                      </a:lnTo>
                      <a:lnTo>
                        <a:pt x="23" y="1"/>
                      </a:lnTo>
                      <a:lnTo>
                        <a:pt x="23" y="2"/>
                      </a:lnTo>
                      <a:lnTo>
                        <a:pt x="23" y="3"/>
                      </a:lnTo>
                      <a:lnTo>
                        <a:pt x="22" y="3"/>
                      </a:lnTo>
                      <a:lnTo>
                        <a:pt x="20" y="4"/>
                      </a:lnTo>
                      <a:lnTo>
                        <a:pt x="16" y="6"/>
                      </a:lnTo>
                      <a:lnTo>
                        <a:pt x="12" y="8"/>
                      </a:lnTo>
                      <a:lnTo>
                        <a:pt x="10" y="10"/>
                      </a:lnTo>
                      <a:lnTo>
                        <a:pt x="9" y="12"/>
                      </a:lnTo>
                      <a:lnTo>
                        <a:pt x="8" y="14"/>
                      </a:lnTo>
                      <a:lnTo>
                        <a:pt x="8" y="16"/>
                      </a:lnTo>
                      <a:lnTo>
                        <a:pt x="8" y="18"/>
                      </a:lnTo>
                      <a:lnTo>
                        <a:pt x="9" y="21"/>
                      </a:lnTo>
                      <a:lnTo>
                        <a:pt x="10" y="23"/>
                      </a:lnTo>
                      <a:lnTo>
                        <a:pt x="12" y="25"/>
                      </a:lnTo>
                      <a:lnTo>
                        <a:pt x="15" y="27"/>
                      </a:lnTo>
                      <a:lnTo>
                        <a:pt x="18" y="28"/>
                      </a:lnTo>
                      <a:lnTo>
                        <a:pt x="20" y="29"/>
                      </a:lnTo>
                      <a:lnTo>
                        <a:pt x="22" y="29"/>
                      </a:lnTo>
                      <a:lnTo>
                        <a:pt x="26" y="28"/>
                      </a:lnTo>
                      <a:lnTo>
                        <a:pt x="28" y="27"/>
                      </a:lnTo>
                      <a:lnTo>
                        <a:pt x="29" y="25"/>
                      </a:lnTo>
                      <a:lnTo>
                        <a:pt x="31" y="23"/>
                      </a:lnTo>
                      <a:lnTo>
                        <a:pt x="31" y="20"/>
                      </a:lnTo>
                      <a:lnTo>
                        <a:pt x="33" y="17"/>
                      </a:lnTo>
                      <a:lnTo>
                        <a:pt x="34" y="16"/>
                      </a:lnTo>
                      <a:lnTo>
                        <a:pt x="35" y="16"/>
                      </a:lnTo>
                      <a:lnTo>
                        <a:pt x="37" y="17"/>
                      </a:lnTo>
                      <a:lnTo>
                        <a:pt x="38" y="18"/>
                      </a:lnTo>
                      <a:lnTo>
                        <a:pt x="38" y="19"/>
                      </a:lnTo>
                      <a:lnTo>
                        <a:pt x="39" y="21"/>
                      </a:lnTo>
                      <a:lnTo>
                        <a:pt x="39" y="23"/>
                      </a:lnTo>
                      <a:lnTo>
                        <a:pt x="38" y="25"/>
                      </a:lnTo>
                      <a:lnTo>
                        <a:pt x="38" y="27"/>
                      </a:lnTo>
                      <a:lnTo>
                        <a:pt x="37" y="30"/>
                      </a:lnTo>
                      <a:lnTo>
                        <a:pt x="33" y="35"/>
                      </a:lnTo>
                      <a:lnTo>
                        <a:pt x="31" y="37"/>
                      </a:lnTo>
                      <a:lnTo>
                        <a:pt x="29" y="38"/>
                      </a:lnTo>
                      <a:lnTo>
                        <a:pt x="26" y="39"/>
                      </a:lnTo>
                      <a:lnTo>
                        <a:pt x="23" y="39"/>
                      </a:lnTo>
                      <a:lnTo>
                        <a:pt x="20" y="38"/>
                      </a:lnTo>
                      <a:lnTo>
                        <a:pt x="17" y="36"/>
                      </a:lnTo>
                      <a:lnTo>
                        <a:pt x="13" y="35"/>
                      </a:lnTo>
                      <a:lnTo>
                        <a:pt x="10" y="33"/>
                      </a:lnTo>
                      <a:lnTo>
                        <a:pt x="6" y="32"/>
                      </a:lnTo>
                      <a:lnTo>
                        <a:pt x="4" y="31"/>
                      </a:lnTo>
                      <a:lnTo>
                        <a:pt x="2" y="30"/>
                      </a:lnTo>
                      <a:lnTo>
                        <a:pt x="1" y="27"/>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3" name="Freeform 203"/>
                <p:cNvSpPr/>
                <p:nvPr/>
              </p:nvSpPr>
              <p:spPr bwMode="auto">
                <a:xfrm>
                  <a:off x="1258" y="1425"/>
                  <a:ext cx="39" cy="39"/>
                </a:xfrm>
                <a:custGeom>
                  <a:avLst/>
                  <a:gdLst>
                    <a:gd name="T0" fmla="*/ 1 w 39"/>
                    <a:gd name="T1" fmla="*/ 23 h 39"/>
                    <a:gd name="T2" fmla="*/ 0 w 39"/>
                    <a:gd name="T3" fmla="*/ 18 h 39"/>
                    <a:gd name="T4" fmla="*/ 1 w 39"/>
                    <a:gd name="T5" fmla="*/ 14 h 39"/>
                    <a:gd name="T6" fmla="*/ 3 w 39"/>
                    <a:gd name="T7" fmla="*/ 10 h 39"/>
                    <a:gd name="T8" fmla="*/ 6 w 39"/>
                    <a:gd name="T9" fmla="*/ 7 h 39"/>
                    <a:gd name="T10" fmla="*/ 9 w 39"/>
                    <a:gd name="T11" fmla="*/ 4 h 39"/>
                    <a:gd name="T12" fmla="*/ 12 w 39"/>
                    <a:gd name="T13" fmla="*/ 2 h 39"/>
                    <a:gd name="T14" fmla="*/ 15 w 39"/>
                    <a:gd name="T15" fmla="*/ 1 h 39"/>
                    <a:gd name="T16" fmla="*/ 17 w 39"/>
                    <a:gd name="T17" fmla="*/ 0 h 39"/>
                    <a:gd name="T18" fmla="*/ 21 w 39"/>
                    <a:gd name="T19" fmla="*/ 0 h 39"/>
                    <a:gd name="T20" fmla="*/ 23 w 39"/>
                    <a:gd name="T21" fmla="*/ 0 h 39"/>
                    <a:gd name="T22" fmla="*/ 23 w 39"/>
                    <a:gd name="T23" fmla="*/ 1 h 39"/>
                    <a:gd name="T24" fmla="*/ 23 w 39"/>
                    <a:gd name="T25" fmla="*/ 2 h 39"/>
                    <a:gd name="T26" fmla="*/ 23 w 39"/>
                    <a:gd name="T27" fmla="*/ 3 h 39"/>
                    <a:gd name="T28" fmla="*/ 22 w 39"/>
                    <a:gd name="T29" fmla="*/ 3 h 39"/>
                    <a:gd name="T30" fmla="*/ 20 w 39"/>
                    <a:gd name="T31" fmla="*/ 4 h 39"/>
                    <a:gd name="T32" fmla="*/ 16 w 39"/>
                    <a:gd name="T33" fmla="*/ 6 h 39"/>
                    <a:gd name="T34" fmla="*/ 12 w 39"/>
                    <a:gd name="T35" fmla="*/ 8 h 39"/>
                    <a:gd name="T36" fmla="*/ 10 w 39"/>
                    <a:gd name="T37" fmla="*/ 10 h 39"/>
                    <a:gd name="T38" fmla="*/ 9 w 39"/>
                    <a:gd name="T39" fmla="*/ 12 h 39"/>
                    <a:gd name="T40" fmla="*/ 8 w 39"/>
                    <a:gd name="T41" fmla="*/ 14 h 39"/>
                    <a:gd name="T42" fmla="*/ 8 w 39"/>
                    <a:gd name="T43" fmla="*/ 16 h 39"/>
                    <a:gd name="T44" fmla="*/ 8 w 39"/>
                    <a:gd name="T45" fmla="*/ 18 h 39"/>
                    <a:gd name="T46" fmla="*/ 9 w 39"/>
                    <a:gd name="T47" fmla="*/ 21 h 39"/>
                    <a:gd name="T48" fmla="*/ 10 w 39"/>
                    <a:gd name="T49" fmla="*/ 23 h 39"/>
                    <a:gd name="T50" fmla="*/ 12 w 39"/>
                    <a:gd name="T51" fmla="*/ 25 h 39"/>
                    <a:gd name="T52" fmla="*/ 15 w 39"/>
                    <a:gd name="T53" fmla="*/ 27 h 39"/>
                    <a:gd name="T54" fmla="*/ 18 w 39"/>
                    <a:gd name="T55" fmla="*/ 28 h 39"/>
                    <a:gd name="T56" fmla="*/ 20 w 39"/>
                    <a:gd name="T57" fmla="*/ 29 h 39"/>
                    <a:gd name="T58" fmla="*/ 22 w 39"/>
                    <a:gd name="T59" fmla="*/ 29 h 39"/>
                    <a:gd name="T60" fmla="*/ 26 w 39"/>
                    <a:gd name="T61" fmla="*/ 28 h 39"/>
                    <a:gd name="T62" fmla="*/ 28 w 39"/>
                    <a:gd name="T63" fmla="*/ 27 h 39"/>
                    <a:gd name="T64" fmla="*/ 29 w 39"/>
                    <a:gd name="T65" fmla="*/ 25 h 39"/>
                    <a:gd name="T66" fmla="*/ 31 w 39"/>
                    <a:gd name="T67" fmla="*/ 23 h 39"/>
                    <a:gd name="T68" fmla="*/ 31 w 39"/>
                    <a:gd name="T69" fmla="*/ 20 h 39"/>
                    <a:gd name="T70" fmla="*/ 33 w 39"/>
                    <a:gd name="T71" fmla="*/ 17 h 39"/>
                    <a:gd name="T72" fmla="*/ 34 w 39"/>
                    <a:gd name="T73" fmla="*/ 16 h 39"/>
                    <a:gd name="T74" fmla="*/ 35 w 39"/>
                    <a:gd name="T75" fmla="*/ 16 h 39"/>
                    <a:gd name="T76" fmla="*/ 37 w 39"/>
                    <a:gd name="T77" fmla="*/ 17 h 39"/>
                    <a:gd name="T78" fmla="*/ 38 w 39"/>
                    <a:gd name="T79" fmla="*/ 18 h 39"/>
                    <a:gd name="T80" fmla="*/ 38 w 39"/>
                    <a:gd name="T81" fmla="*/ 19 h 39"/>
                    <a:gd name="T82" fmla="*/ 39 w 39"/>
                    <a:gd name="T83" fmla="*/ 21 h 39"/>
                    <a:gd name="T84" fmla="*/ 39 w 39"/>
                    <a:gd name="T85" fmla="*/ 23 h 39"/>
                    <a:gd name="T86" fmla="*/ 38 w 39"/>
                    <a:gd name="T87" fmla="*/ 25 h 39"/>
                    <a:gd name="T88" fmla="*/ 38 w 39"/>
                    <a:gd name="T89" fmla="*/ 27 h 39"/>
                    <a:gd name="T90" fmla="*/ 37 w 39"/>
                    <a:gd name="T91" fmla="*/ 30 h 39"/>
                    <a:gd name="T92" fmla="*/ 33 w 39"/>
                    <a:gd name="T93" fmla="*/ 35 h 39"/>
                    <a:gd name="T94" fmla="*/ 31 w 39"/>
                    <a:gd name="T95" fmla="*/ 37 h 39"/>
                    <a:gd name="T96" fmla="*/ 29 w 39"/>
                    <a:gd name="T97" fmla="*/ 38 h 39"/>
                    <a:gd name="T98" fmla="*/ 26 w 39"/>
                    <a:gd name="T99" fmla="*/ 39 h 39"/>
                    <a:gd name="T100" fmla="*/ 23 w 39"/>
                    <a:gd name="T101" fmla="*/ 39 h 39"/>
                    <a:gd name="T102" fmla="*/ 20 w 39"/>
                    <a:gd name="T103" fmla="*/ 38 h 39"/>
                    <a:gd name="T104" fmla="*/ 17 w 39"/>
                    <a:gd name="T105" fmla="*/ 36 h 39"/>
                    <a:gd name="T106" fmla="*/ 13 w 39"/>
                    <a:gd name="T107" fmla="*/ 35 h 39"/>
                    <a:gd name="T108" fmla="*/ 10 w 39"/>
                    <a:gd name="T109" fmla="*/ 33 h 39"/>
                    <a:gd name="T110" fmla="*/ 6 w 39"/>
                    <a:gd name="T111" fmla="*/ 32 h 39"/>
                    <a:gd name="T112" fmla="*/ 4 w 39"/>
                    <a:gd name="T113" fmla="*/ 31 h 39"/>
                    <a:gd name="T114" fmla="*/ 2 w 39"/>
                    <a:gd name="T115" fmla="*/ 30 h 39"/>
                    <a:gd name="T116" fmla="*/ 1 w 39"/>
                    <a:gd name="T117" fmla="*/ 27 h 39"/>
                    <a:gd name="T118" fmla="*/ 1 w 39"/>
                    <a:gd name="T119" fmla="*/ 23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 h="39">
                      <a:moveTo>
                        <a:pt x="1" y="23"/>
                      </a:moveTo>
                      <a:lnTo>
                        <a:pt x="0" y="18"/>
                      </a:lnTo>
                      <a:lnTo>
                        <a:pt x="1" y="14"/>
                      </a:lnTo>
                      <a:lnTo>
                        <a:pt x="3" y="10"/>
                      </a:lnTo>
                      <a:lnTo>
                        <a:pt x="6" y="7"/>
                      </a:lnTo>
                      <a:lnTo>
                        <a:pt x="9" y="4"/>
                      </a:lnTo>
                      <a:lnTo>
                        <a:pt x="12" y="2"/>
                      </a:lnTo>
                      <a:lnTo>
                        <a:pt x="15" y="1"/>
                      </a:lnTo>
                      <a:lnTo>
                        <a:pt x="17" y="0"/>
                      </a:lnTo>
                      <a:lnTo>
                        <a:pt x="21" y="0"/>
                      </a:lnTo>
                      <a:lnTo>
                        <a:pt x="23" y="0"/>
                      </a:lnTo>
                      <a:lnTo>
                        <a:pt x="23" y="1"/>
                      </a:lnTo>
                      <a:lnTo>
                        <a:pt x="23" y="2"/>
                      </a:lnTo>
                      <a:lnTo>
                        <a:pt x="23" y="3"/>
                      </a:lnTo>
                      <a:lnTo>
                        <a:pt x="22" y="3"/>
                      </a:lnTo>
                      <a:lnTo>
                        <a:pt x="20" y="4"/>
                      </a:lnTo>
                      <a:lnTo>
                        <a:pt x="16" y="6"/>
                      </a:lnTo>
                      <a:lnTo>
                        <a:pt x="12" y="8"/>
                      </a:lnTo>
                      <a:lnTo>
                        <a:pt x="10" y="10"/>
                      </a:lnTo>
                      <a:lnTo>
                        <a:pt x="9" y="12"/>
                      </a:lnTo>
                      <a:lnTo>
                        <a:pt x="8" y="14"/>
                      </a:lnTo>
                      <a:lnTo>
                        <a:pt x="8" y="16"/>
                      </a:lnTo>
                      <a:lnTo>
                        <a:pt x="8" y="18"/>
                      </a:lnTo>
                      <a:lnTo>
                        <a:pt x="9" y="21"/>
                      </a:lnTo>
                      <a:lnTo>
                        <a:pt x="10" y="23"/>
                      </a:lnTo>
                      <a:lnTo>
                        <a:pt x="12" y="25"/>
                      </a:lnTo>
                      <a:lnTo>
                        <a:pt x="15" y="27"/>
                      </a:lnTo>
                      <a:lnTo>
                        <a:pt x="18" y="28"/>
                      </a:lnTo>
                      <a:lnTo>
                        <a:pt x="20" y="29"/>
                      </a:lnTo>
                      <a:lnTo>
                        <a:pt x="22" y="29"/>
                      </a:lnTo>
                      <a:lnTo>
                        <a:pt x="26" y="28"/>
                      </a:lnTo>
                      <a:lnTo>
                        <a:pt x="28" y="27"/>
                      </a:lnTo>
                      <a:lnTo>
                        <a:pt x="29" y="25"/>
                      </a:lnTo>
                      <a:lnTo>
                        <a:pt x="31" y="23"/>
                      </a:lnTo>
                      <a:lnTo>
                        <a:pt x="31" y="20"/>
                      </a:lnTo>
                      <a:lnTo>
                        <a:pt x="33" y="17"/>
                      </a:lnTo>
                      <a:lnTo>
                        <a:pt x="34" y="16"/>
                      </a:lnTo>
                      <a:lnTo>
                        <a:pt x="35" y="16"/>
                      </a:lnTo>
                      <a:lnTo>
                        <a:pt x="37" y="17"/>
                      </a:lnTo>
                      <a:lnTo>
                        <a:pt x="38" y="18"/>
                      </a:lnTo>
                      <a:lnTo>
                        <a:pt x="38" y="19"/>
                      </a:lnTo>
                      <a:lnTo>
                        <a:pt x="39" y="21"/>
                      </a:lnTo>
                      <a:lnTo>
                        <a:pt x="39" y="23"/>
                      </a:lnTo>
                      <a:lnTo>
                        <a:pt x="38" y="25"/>
                      </a:lnTo>
                      <a:lnTo>
                        <a:pt x="38" y="27"/>
                      </a:lnTo>
                      <a:lnTo>
                        <a:pt x="37" y="30"/>
                      </a:lnTo>
                      <a:lnTo>
                        <a:pt x="33" y="35"/>
                      </a:lnTo>
                      <a:lnTo>
                        <a:pt x="31" y="37"/>
                      </a:lnTo>
                      <a:lnTo>
                        <a:pt x="29" y="38"/>
                      </a:lnTo>
                      <a:lnTo>
                        <a:pt x="26" y="39"/>
                      </a:lnTo>
                      <a:lnTo>
                        <a:pt x="23" y="39"/>
                      </a:lnTo>
                      <a:lnTo>
                        <a:pt x="20" y="38"/>
                      </a:lnTo>
                      <a:lnTo>
                        <a:pt x="17" y="36"/>
                      </a:lnTo>
                      <a:lnTo>
                        <a:pt x="13" y="35"/>
                      </a:lnTo>
                      <a:lnTo>
                        <a:pt x="10" y="33"/>
                      </a:lnTo>
                      <a:lnTo>
                        <a:pt x="6" y="32"/>
                      </a:lnTo>
                      <a:lnTo>
                        <a:pt x="4" y="31"/>
                      </a:lnTo>
                      <a:lnTo>
                        <a:pt x="2" y="30"/>
                      </a:lnTo>
                      <a:lnTo>
                        <a:pt x="1" y="27"/>
                      </a:lnTo>
                      <a:lnTo>
                        <a:pt x="1" y="2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84" name="Freeform 204"/>
                <p:cNvSpPr/>
                <p:nvPr/>
              </p:nvSpPr>
              <p:spPr bwMode="auto">
                <a:xfrm>
                  <a:off x="1276" y="1436"/>
                  <a:ext cx="7" cy="7"/>
                </a:xfrm>
                <a:custGeom>
                  <a:avLst/>
                  <a:gdLst>
                    <a:gd name="T0" fmla="*/ 0 w 7"/>
                    <a:gd name="T1" fmla="*/ 3 h 7"/>
                    <a:gd name="T2" fmla="*/ 1 w 7"/>
                    <a:gd name="T3" fmla="*/ 2 h 7"/>
                    <a:gd name="T4" fmla="*/ 2 w 7"/>
                    <a:gd name="T5" fmla="*/ 0 h 7"/>
                    <a:gd name="T6" fmla="*/ 3 w 7"/>
                    <a:gd name="T7" fmla="*/ 0 h 7"/>
                    <a:gd name="T8" fmla="*/ 4 w 7"/>
                    <a:gd name="T9" fmla="*/ 0 h 7"/>
                    <a:gd name="T10" fmla="*/ 5 w 7"/>
                    <a:gd name="T11" fmla="*/ 0 h 7"/>
                    <a:gd name="T12" fmla="*/ 6 w 7"/>
                    <a:gd name="T13" fmla="*/ 1 h 7"/>
                    <a:gd name="T14" fmla="*/ 7 w 7"/>
                    <a:gd name="T15" fmla="*/ 2 h 7"/>
                    <a:gd name="T16" fmla="*/ 7 w 7"/>
                    <a:gd name="T17" fmla="*/ 3 h 7"/>
                    <a:gd name="T18" fmla="*/ 7 w 7"/>
                    <a:gd name="T19" fmla="*/ 4 h 7"/>
                    <a:gd name="T20" fmla="*/ 6 w 7"/>
                    <a:gd name="T21" fmla="*/ 6 h 7"/>
                    <a:gd name="T22" fmla="*/ 5 w 7"/>
                    <a:gd name="T23" fmla="*/ 7 h 7"/>
                    <a:gd name="T24" fmla="*/ 3 w 7"/>
                    <a:gd name="T25" fmla="*/ 7 h 7"/>
                    <a:gd name="T26" fmla="*/ 2 w 7"/>
                    <a:gd name="T27" fmla="*/ 7 h 7"/>
                    <a:gd name="T28" fmla="*/ 1 w 7"/>
                    <a:gd name="T29" fmla="*/ 6 h 7"/>
                    <a:gd name="T30" fmla="*/ 0 w 7"/>
                    <a:gd name="T31" fmla="*/ 4 h 7"/>
                    <a:gd name="T32" fmla="*/ 0 w 7"/>
                    <a:gd name="T33" fmla="*/ 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7">
                      <a:moveTo>
                        <a:pt x="0" y="3"/>
                      </a:moveTo>
                      <a:lnTo>
                        <a:pt x="1" y="2"/>
                      </a:lnTo>
                      <a:lnTo>
                        <a:pt x="2" y="0"/>
                      </a:lnTo>
                      <a:lnTo>
                        <a:pt x="3" y="0"/>
                      </a:lnTo>
                      <a:lnTo>
                        <a:pt x="4" y="0"/>
                      </a:lnTo>
                      <a:lnTo>
                        <a:pt x="5" y="0"/>
                      </a:lnTo>
                      <a:lnTo>
                        <a:pt x="6" y="1"/>
                      </a:lnTo>
                      <a:lnTo>
                        <a:pt x="7" y="2"/>
                      </a:lnTo>
                      <a:lnTo>
                        <a:pt x="7" y="3"/>
                      </a:lnTo>
                      <a:lnTo>
                        <a:pt x="7" y="4"/>
                      </a:lnTo>
                      <a:lnTo>
                        <a:pt x="6" y="6"/>
                      </a:lnTo>
                      <a:lnTo>
                        <a:pt x="5" y="7"/>
                      </a:lnTo>
                      <a:lnTo>
                        <a:pt x="3" y="7"/>
                      </a:lnTo>
                      <a:lnTo>
                        <a:pt x="2" y="7"/>
                      </a:lnTo>
                      <a:lnTo>
                        <a:pt x="1" y="6"/>
                      </a:lnTo>
                      <a:lnTo>
                        <a:pt x="0" y="4"/>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85" name="Freeform 205"/>
                <p:cNvSpPr/>
                <p:nvPr/>
              </p:nvSpPr>
              <p:spPr bwMode="auto">
                <a:xfrm>
                  <a:off x="1276" y="1436"/>
                  <a:ext cx="7" cy="7"/>
                </a:xfrm>
                <a:custGeom>
                  <a:avLst/>
                  <a:gdLst>
                    <a:gd name="T0" fmla="*/ 0 w 7"/>
                    <a:gd name="T1" fmla="*/ 3 h 7"/>
                    <a:gd name="T2" fmla="*/ 1 w 7"/>
                    <a:gd name="T3" fmla="*/ 2 h 7"/>
                    <a:gd name="T4" fmla="*/ 2 w 7"/>
                    <a:gd name="T5" fmla="*/ 0 h 7"/>
                    <a:gd name="T6" fmla="*/ 3 w 7"/>
                    <a:gd name="T7" fmla="*/ 0 h 7"/>
                    <a:gd name="T8" fmla="*/ 4 w 7"/>
                    <a:gd name="T9" fmla="*/ 0 h 7"/>
                    <a:gd name="T10" fmla="*/ 5 w 7"/>
                    <a:gd name="T11" fmla="*/ 0 h 7"/>
                    <a:gd name="T12" fmla="*/ 6 w 7"/>
                    <a:gd name="T13" fmla="*/ 1 h 7"/>
                    <a:gd name="T14" fmla="*/ 7 w 7"/>
                    <a:gd name="T15" fmla="*/ 2 h 7"/>
                    <a:gd name="T16" fmla="*/ 7 w 7"/>
                    <a:gd name="T17" fmla="*/ 3 h 7"/>
                    <a:gd name="T18" fmla="*/ 7 w 7"/>
                    <a:gd name="T19" fmla="*/ 4 h 7"/>
                    <a:gd name="T20" fmla="*/ 6 w 7"/>
                    <a:gd name="T21" fmla="*/ 6 h 7"/>
                    <a:gd name="T22" fmla="*/ 5 w 7"/>
                    <a:gd name="T23" fmla="*/ 7 h 7"/>
                    <a:gd name="T24" fmla="*/ 3 w 7"/>
                    <a:gd name="T25" fmla="*/ 7 h 7"/>
                    <a:gd name="T26" fmla="*/ 2 w 7"/>
                    <a:gd name="T27" fmla="*/ 7 h 7"/>
                    <a:gd name="T28" fmla="*/ 1 w 7"/>
                    <a:gd name="T29" fmla="*/ 6 h 7"/>
                    <a:gd name="T30" fmla="*/ 0 w 7"/>
                    <a:gd name="T31" fmla="*/ 4 h 7"/>
                    <a:gd name="T32" fmla="*/ 0 w 7"/>
                    <a:gd name="T33" fmla="*/ 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7">
                      <a:moveTo>
                        <a:pt x="0" y="3"/>
                      </a:moveTo>
                      <a:lnTo>
                        <a:pt x="1" y="2"/>
                      </a:lnTo>
                      <a:lnTo>
                        <a:pt x="2" y="0"/>
                      </a:lnTo>
                      <a:lnTo>
                        <a:pt x="3" y="0"/>
                      </a:lnTo>
                      <a:lnTo>
                        <a:pt x="4" y="0"/>
                      </a:lnTo>
                      <a:lnTo>
                        <a:pt x="5" y="0"/>
                      </a:lnTo>
                      <a:lnTo>
                        <a:pt x="6" y="1"/>
                      </a:lnTo>
                      <a:lnTo>
                        <a:pt x="7" y="2"/>
                      </a:lnTo>
                      <a:lnTo>
                        <a:pt x="7" y="3"/>
                      </a:lnTo>
                      <a:lnTo>
                        <a:pt x="7" y="4"/>
                      </a:lnTo>
                      <a:lnTo>
                        <a:pt x="6" y="6"/>
                      </a:lnTo>
                      <a:lnTo>
                        <a:pt x="5" y="7"/>
                      </a:lnTo>
                      <a:lnTo>
                        <a:pt x="3" y="7"/>
                      </a:lnTo>
                      <a:lnTo>
                        <a:pt x="2" y="7"/>
                      </a:lnTo>
                      <a:lnTo>
                        <a:pt x="1" y="6"/>
                      </a:lnTo>
                      <a:lnTo>
                        <a:pt x="0" y="4"/>
                      </a:lnTo>
                      <a:lnTo>
                        <a:pt x="0" y="3"/>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1479" name="Freeform 206"/>
              <p:cNvSpPr/>
              <p:nvPr/>
            </p:nvSpPr>
            <p:spPr bwMode="auto">
              <a:xfrm>
                <a:off x="1194" y="1423"/>
                <a:ext cx="39" cy="92"/>
              </a:xfrm>
              <a:custGeom>
                <a:avLst/>
                <a:gdLst>
                  <a:gd name="T0" fmla="*/ 39 w 39"/>
                  <a:gd name="T1" fmla="*/ 5 h 92"/>
                  <a:gd name="T2" fmla="*/ 39 w 39"/>
                  <a:gd name="T3" fmla="*/ 4 h 92"/>
                  <a:gd name="T4" fmla="*/ 38 w 39"/>
                  <a:gd name="T5" fmla="*/ 3 h 92"/>
                  <a:gd name="T6" fmla="*/ 37 w 39"/>
                  <a:gd name="T7" fmla="*/ 2 h 92"/>
                  <a:gd name="T8" fmla="*/ 35 w 39"/>
                  <a:gd name="T9" fmla="*/ 1 h 92"/>
                  <a:gd name="T10" fmla="*/ 32 w 39"/>
                  <a:gd name="T11" fmla="*/ 0 h 92"/>
                  <a:gd name="T12" fmla="*/ 29 w 39"/>
                  <a:gd name="T13" fmla="*/ 0 h 92"/>
                  <a:gd name="T14" fmla="*/ 27 w 39"/>
                  <a:gd name="T15" fmla="*/ 1 h 92"/>
                  <a:gd name="T16" fmla="*/ 24 w 39"/>
                  <a:gd name="T17" fmla="*/ 2 h 92"/>
                  <a:gd name="T18" fmla="*/ 21 w 39"/>
                  <a:gd name="T19" fmla="*/ 3 h 92"/>
                  <a:gd name="T20" fmla="*/ 19 w 39"/>
                  <a:gd name="T21" fmla="*/ 5 h 92"/>
                  <a:gd name="T22" fmla="*/ 17 w 39"/>
                  <a:gd name="T23" fmla="*/ 8 h 92"/>
                  <a:gd name="T24" fmla="*/ 16 w 39"/>
                  <a:gd name="T25" fmla="*/ 11 h 92"/>
                  <a:gd name="T26" fmla="*/ 16 w 39"/>
                  <a:gd name="T27" fmla="*/ 18 h 92"/>
                  <a:gd name="T28" fmla="*/ 16 w 39"/>
                  <a:gd name="T29" fmla="*/ 28 h 92"/>
                  <a:gd name="T30" fmla="*/ 16 w 39"/>
                  <a:gd name="T31" fmla="*/ 43 h 92"/>
                  <a:gd name="T32" fmla="*/ 16 w 39"/>
                  <a:gd name="T33" fmla="*/ 48 h 92"/>
                  <a:gd name="T34" fmla="*/ 13 w 39"/>
                  <a:gd name="T35" fmla="*/ 54 h 92"/>
                  <a:gd name="T36" fmla="*/ 5 w 39"/>
                  <a:gd name="T37" fmla="*/ 73 h 92"/>
                  <a:gd name="T38" fmla="*/ 1 w 39"/>
                  <a:gd name="T39" fmla="*/ 82 h 92"/>
                  <a:gd name="T40" fmla="*/ 0 w 39"/>
                  <a:gd name="T41" fmla="*/ 85 h 92"/>
                  <a:gd name="T42" fmla="*/ 0 w 39"/>
                  <a:gd name="T43" fmla="*/ 87 h 92"/>
                  <a:gd name="T44" fmla="*/ 1 w 39"/>
                  <a:gd name="T45" fmla="*/ 89 h 92"/>
                  <a:gd name="T46" fmla="*/ 3 w 39"/>
                  <a:gd name="T47" fmla="*/ 90 h 92"/>
                  <a:gd name="T48" fmla="*/ 6 w 39"/>
                  <a:gd name="T49" fmla="*/ 91 h 92"/>
                  <a:gd name="T50" fmla="*/ 10 w 39"/>
                  <a:gd name="T51" fmla="*/ 91 h 92"/>
                  <a:gd name="T52" fmla="*/ 17 w 39"/>
                  <a:gd name="T53" fmla="*/ 92 h 92"/>
                  <a:gd name="T54" fmla="*/ 20 w 39"/>
                  <a:gd name="T55" fmla="*/ 92 h 92"/>
                  <a:gd name="T56" fmla="*/ 18 w 39"/>
                  <a:gd name="T57" fmla="*/ 92 h 92"/>
                  <a:gd name="T58" fmla="*/ 15 w 39"/>
                  <a:gd name="T59" fmla="*/ 90 h 92"/>
                  <a:gd name="T60" fmla="*/ 14 w 39"/>
                  <a:gd name="T61" fmla="*/ 89 h 92"/>
                  <a:gd name="T62" fmla="*/ 13 w 39"/>
                  <a:gd name="T63" fmla="*/ 87 h 92"/>
                  <a:gd name="T64" fmla="*/ 12 w 39"/>
                  <a:gd name="T65" fmla="*/ 86 h 92"/>
                  <a:gd name="T66" fmla="*/ 11 w 39"/>
                  <a:gd name="T67" fmla="*/ 83 h 92"/>
                  <a:gd name="T68" fmla="*/ 12 w 39"/>
                  <a:gd name="T69" fmla="*/ 81 h 92"/>
                  <a:gd name="T70" fmla="*/ 13 w 39"/>
                  <a:gd name="T71" fmla="*/ 78 h 92"/>
                  <a:gd name="T72" fmla="*/ 16 w 39"/>
                  <a:gd name="T73" fmla="*/ 73 h 92"/>
                  <a:gd name="T74" fmla="*/ 20 w 39"/>
                  <a:gd name="T75" fmla="*/ 66 h 92"/>
                  <a:gd name="T76" fmla="*/ 21 w 39"/>
                  <a:gd name="T77" fmla="*/ 61 h 92"/>
                  <a:gd name="T78" fmla="*/ 22 w 39"/>
                  <a:gd name="T79" fmla="*/ 56 h 92"/>
                  <a:gd name="T80" fmla="*/ 24 w 39"/>
                  <a:gd name="T81" fmla="*/ 45 h 92"/>
                  <a:gd name="T82" fmla="*/ 24 w 39"/>
                  <a:gd name="T83" fmla="*/ 35 h 92"/>
                  <a:gd name="T84" fmla="*/ 24 w 39"/>
                  <a:gd name="T85" fmla="*/ 26 h 92"/>
                  <a:gd name="T86" fmla="*/ 24 w 39"/>
                  <a:gd name="T87" fmla="*/ 18 h 92"/>
                  <a:gd name="T88" fmla="*/ 23 w 39"/>
                  <a:gd name="T89" fmla="*/ 12 h 92"/>
                  <a:gd name="T90" fmla="*/ 23 w 39"/>
                  <a:gd name="T91" fmla="*/ 9 h 92"/>
                  <a:gd name="T92" fmla="*/ 24 w 39"/>
                  <a:gd name="T93" fmla="*/ 7 h 92"/>
                  <a:gd name="T94" fmla="*/ 24 w 39"/>
                  <a:gd name="T95" fmla="*/ 5 h 92"/>
                  <a:gd name="T96" fmla="*/ 25 w 39"/>
                  <a:gd name="T97" fmla="*/ 4 h 92"/>
                  <a:gd name="T98" fmla="*/ 27 w 39"/>
                  <a:gd name="T99" fmla="*/ 4 h 92"/>
                  <a:gd name="T100" fmla="*/ 29 w 39"/>
                  <a:gd name="T101" fmla="*/ 4 h 92"/>
                  <a:gd name="T102" fmla="*/ 31 w 39"/>
                  <a:gd name="T103" fmla="*/ 4 h 92"/>
                  <a:gd name="T104" fmla="*/ 33 w 39"/>
                  <a:gd name="T105" fmla="*/ 5 h 92"/>
                  <a:gd name="T106" fmla="*/ 36 w 39"/>
                  <a:gd name="T107" fmla="*/ 7 h 92"/>
                  <a:gd name="T108" fmla="*/ 38 w 39"/>
                  <a:gd name="T109" fmla="*/ 7 h 92"/>
                  <a:gd name="T110" fmla="*/ 39 w 39"/>
                  <a:gd name="T111" fmla="*/ 7 h 92"/>
                  <a:gd name="T112" fmla="*/ 39 w 39"/>
                  <a:gd name="T113" fmla="*/ 5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92">
                    <a:moveTo>
                      <a:pt x="39" y="5"/>
                    </a:moveTo>
                    <a:lnTo>
                      <a:pt x="39" y="4"/>
                    </a:lnTo>
                    <a:lnTo>
                      <a:pt x="38" y="3"/>
                    </a:lnTo>
                    <a:lnTo>
                      <a:pt x="37" y="2"/>
                    </a:lnTo>
                    <a:lnTo>
                      <a:pt x="35" y="1"/>
                    </a:lnTo>
                    <a:lnTo>
                      <a:pt x="32" y="0"/>
                    </a:lnTo>
                    <a:lnTo>
                      <a:pt x="29" y="0"/>
                    </a:lnTo>
                    <a:lnTo>
                      <a:pt x="27" y="1"/>
                    </a:lnTo>
                    <a:lnTo>
                      <a:pt x="24" y="2"/>
                    </a:lnTo>
                    <a:lnTo>
                      <a:pt x="21" y="3"/>
                    </a:lnTo>
                    <a:lnTo>
                      <a:pt x="19" y="5"/>
                    </a:lnTo>
                    <a:lnTo>
                      <a:pt x="17" y="8"/>
                    </a:lnTo>
                    <a:lnTo>
                      <a:pt x="16" y="11"/>
                    </a:lnTo>
                    <a:lnTo>
                      <a:pt x="16" y="18"/>
                    </a:lnTo>
                    <a:lnTo>
                      <a:pt x="16" y="28"/>
                    </a:lnTo>
                    <a:lnTo>
                      <a:pt x="16" y="43"/>
                    </a:lnTo>
                    <a:lnTo>
                      <a:pt x="16" y="48"/>
                    </a:lnTo>
                    <a:lnTo>
                      <a:pt x="13" y="54"/>
                    </a:lnTo>
                    <a:lnTo>
                      <a:pt x="5" y="73"/>
                    </a:lnTo>
                    <a:lnTo>
                      <a:pt x="1" y="82"/>
                    </a:lnTo>
                    <a:lnTo>
                      <a:pt x="0" y="85"/>
                    </a:lnTo>
                    <a:lnTo>
                      <a:pt x="0" y="87"/>
                    </a:lnTo>
                    <a:lnTo>
                      <a:pt x="1" y="89"/>
                    </a:lnTo>
                    <a:lnTo>
                      <a:pt x="3" y="90"/>
                    </a:lnTo>
                    <a:lnTo>
                      <a:pt x="6" y="91"/>
                    </a:lnTo>
                    <a:lnTo>
                      <a:pt x="10" y="91"/>
                    </a:lnTo>
                    <a:lnTo>
                      <a:pt x="17" y="92"/>
                    </a:lnTo>
                    <a:lnTo>
                      <a:pt x="20" y="92"/>
                    </a:lnTo>
                    <a:lnTo>
                      <a:pt x="18" y="92"/>
                    </a:lnTo>
                    <a:lnTo>
                      <a:pt x="15" y="90"/>
                    </a:lnTo>
                    <a:lnTo>
                      <a:pt x="14" y="89"/>
                    </a:lnTo>
                    <a:lnTo>
                      <a:pt x="13" y="87"/>
                    </a:lnTo>
                    <a:lnTo>
                      <a:pt x="12" y="86"/>
                    </a:lnTo>
                    <a:lnTo>
                      <a:pt x="11" y="83"/>
                    </a:lnTo>
                    <a:lnTo>
                      <a:pt x="12" y="81"/>
                    </a:lnTo>
                    <a:lnTo>
                      <a:pt x="13" y="78"/>
                    </a:lnTo>
                    <a:lnTo>
                      <a:pt x="16" y="73"/>
                    </a:lnTo>
                    <a:lnTo>
                      <a:pt x="20" y="66"/>
                    </a:lnTo>
                    <a:lnTo>
                      <a:pt x="21" y="61"/>
                    </a:lnTo>
                    <a:lnTo>
                      <a:pt x="22" y="56"/>
                    </a:lnTo>
                    <a:lnTo>
                      <a:pt x="24" y="45"/>
                    </a:lnTo>
                    <a:lnTo>
                      <a:pt x="24" y="35"/>
                    </a:lnTo>
                    <a:lnTo>
                      <a:pt x="24" y="26"/>
                    </a:lnTo>
                    <a:lnTo>
                      <a:pt x="24" y="18"/>
                    </a:lnTo>
                    <a:lnTo>
                      <a:pt x="23" y="12"/>
                    </a:lnTo>
                    <a:lnTo>
                      <a:pt x="23" y="9"/>
                    </a:lnTo>
                    <a:lnTo>
                      <a:pt x="24" y="7"/>
                    </a:lnTo>
                    <a:lnTo>
                      <a:pt x="24" y="5"/>
                    </a:lnTo>
                    <a:lnTo>
                      <a:pt x="25" y="4"/>
                    </a:lnTo>
                    <a:lnTo>
                      <a:pt x="27" y="4"/>
                    </a:lnTo>
                    <a:lnTo>
                      <a:pt x="29" y="4"/>
                    </a:lnTo>
                    <a:lnTo>
                      <a:pt x="31" y="4"/>
                    </a:lnTo>
                    <a:lnTo>
                      <a:pt x="33" y="5"/>
                    </a:lnTo>
                    <a:lnTo>
                      <a:pt x="36" y="7"/>
                    </a:lnTo>
                    <a:lnTo>
                      <a:pt x="38" y="7"/>
                    </a:lnTo>
                    <a:lnTo>
                      <a:pt x="39" y="7"/>
                    </a:lnTo>
                    <a:lnTo>
                      <a:pt x="3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0" name="Freeform 207"/>
              <p:cNvSpPr/>
              <p:nvPr/>
            </p:nvSpPr>
            <p:spPr bwMode="auto">
              <a:xfrm>
                <a:off x="1194" y="1423"/>
                <a:ext cx="39" cy="92"/>
              </a:xfrm>
              <a:custGeom>
                <a:avLst/>
                <a:gdLst>
                  <a:gd name="T0" fmla="*/ 39 w 39"/>
                  <a:gd name="T1" fmla="*/ 5 h 92"/>
                  <a:gd name="T2" fmla="*/ 39 w 39"/>
                  <a:gd name="T3" fmla="*/ 4 h 92"/>
                  <a:gd name="T4" fmla="*/ 38 w 39"/>
                  <a:gd name="T5" fmla="*/ 3 h 92"/>
                  <a:gd name="T6" fmla="*/ 37 w 39"/>
                  <a:gd name="T7" fmla="*/ 2 h 92"/>
                  <a:gd name="T8" fmla="*/ 35 w 39"/>
                  <a:gd name="T9" fmla="*/ 1 h 92"/>
                  <a:gd name="T10" fmla="*/ 32 w 39"/>
                  <a:gd name="T11" fmla="*/ 0 h 92"/>
                  <a:gd name="T12" fmla="*/ 29 w 39"/>
                  <a:gd name="T13" fmla="*/ 0 h 92"/>
                  <a:gd name="T14" fmla="*/ 27 w 39"/>
                  <a:gd name="T15" fmla="*/ 1 h 92"/>
                  <a:gd name="T16" fmla="*/ 24 w 39"/>
                  <a:gd name="T17" fmla="*/ 2 h 92"/>
                  <a:gd name="T18" fmla="*/ 21 w 39"/>
                  <a:gd name="T19" fmla="*/ 3 h 92"/>
                  <a:gd name="T20" fmla="*/ 19 w 39"/>
                  <a:gd name="T21" fmla="*/ 5 h 92"/>
                  <a:gd name="T22" fmla="*/ 17 w 39"/>
                  <a:gd name="T23" fmla="*/ 8 h 92"/>
                  <a:gd name="T24" fmla="*/ 16 w 39"/>
                  <a:gd name="T25" fmla="*/ 11 h 92"/>
                  <a:gd name="T26" fmla="*/ 16 w 39"/>
                  <a:gd name="T27" fmla="*/ 18 h 92"/>
                  <a:gd name="T28" fmla="*/ 16 w 39"/>
                  <a:gd name="T29" fmla="*/ 28 h 92"/>
                  <a:gd name="T30" fmla="*/ 16 w 39"/>
                  <a:gd name="T31" fmla="*/ 43 h 92"/>
                  <a:gd name="T32" fmla="*/ 16 w 39"/>
                  <a:gd name="T33" fmla="*/ 48 h 92"/>
                  <a:gd name="T34" fmla="*/ 13 w 39"/>
                  <a:gd name="T35" fmla="*/ 54 h 92"/>
                  <a:gd name="T36" fmla="*/ 5 w 39"/>
                  <a:gd name="T37" fmla="*/ 73 h 92"/>
                  <a:gd name="T38" fmla="*/ 1 w 39"/>
                  <a:gd name="T39" fmla="*/ 82 h 92"/>
                  <a:gd name="T40" fmla="*/ 0 w 39"/>
                  <a:gd name="T41" fmla="*/ 85 h 92"/>
                  <a:gd name="T42" fmla="*/ 0 w 39"/>
                  <a:gd name="T43" fmla="*/ 87 h 92"/>
                  <a:gd name="T44" fmla="*/ 1 w 39"/>
                  <a:gd name="T45" fmla="*/ 89 h 92"/>
                  <a:gd name="T46" fmla="*/ 3 w 39"/>
                  <a:gd name="T47" fmla="*/ 90 h 92"/>
                  <a:gd name="T48" fmla="*/ 6 w 39"/>
                  <a:gd name="T49" fmla="*/ 91 h 92"/>
                  <a:gd name="T50" fmla="*/ 10 w 39"/>
                  <a:gd name="T51" fmla="*/ 91 h 92"/>
                  <a:gd name="T52" fmla="*/ 17 w 39"/>
                  <a:gd name="T53" fmla="*/ 92 h 92"/>
                  <a:gd name="T54" fmla="*/ 20 w 39"/>
                  <a:gd name="T55" fmla="*/ 92 h 92"/>
                  <a:gd name="T56" fmla="*/ 18 w 39"/>
                  <a:gd name="T57" fmla="*/ 92 h 92"/>
                  <a:gd name="T58" fmla="*/ 15 w 39"/>
                  <a:gd name="T59" fmla="*/ 90 h 92"/>
                  <a:gd name="T60" fmla="*/ 14 w 39"/>
                  <a:gd name="T61" fmla="*/ 89 h 92"/>
                  <a:gd name="T62" fmla="*/ 13 w 39"/>
                  <a:gd name="T63" fmla="*/ 87 h 92"/>
                  <a:gd name="T64" fmla="*/ 12 w 39"/>
                  <a:gd name="T65" fmla="*/ 86 h 92"/>
                  <a:gd name="T66" fmla="*/ 11 w 39"/>
                  <a:gd name="T67" fmla="*/ 83 h 92"/>
                  <a:gd name="T68" fmla="*/ 12 w 39"/>
                  <a:gd name="T69" fmla="*/ 81 h 92"/>
                  <a:gd name="T70" fmla="*/ 13 w 39"/>
                  <a:gd name="T71" fmla="*/ 78 h 92"/>
                  <a:gd name="T72" fmla="*/ 16 w 39"/>
                  <a:gd name="T73" fmla="*/ 73 h 92"/>
                  <a:gd name="T74" fmla="*/ 20 w 39"/>
                  <a:gd name="T75" fmla="*/ 66 h 92"/>
                  <a:gd name="T76" fmla="*/ 21 w 39"/>
                  <a:gd name="T77" fmla="*/ 61 h 92"/>
                  <a:gd name="T78" fmla="*/ 22 w 39"/>
                  <a:gd name="T79" fmla="*/ 56 h 92"/>
                  <a:gd name="T80" fmla="*/ 24 w 39"/>
                  <a:gd name="T81" fmla="*/ 45 h 92"/>
                  <a:gd name="T82" fmla="*/ 24 w 39"/>
                  <a:gd name="T83" fmla="*/ 35 h 92"/>
                  <a:gd name="T84" fmla="*/ 24 w 39"/>
                  <a:gd name="T85" fmla="*/ 26 h 92"/>
                  <a:gd name="T86" fmla="*/ 24 w 39"/>
                  <a:gd name="T87" fmla="*/ 18 h 92"/>
                  <a:gd name="T88" fmla="*/ 23 w 39"/>
                  <a:gd name="T89" fmla="*/ 12 h 92"/>
                  <a:gd name="T90" fmla="*/ 23 w 39"/>
                  <a:gd name="T91" fmla="*/ 9 h 92"/>
                  <a:gd name="T92" fmla="*/ 24 w 39"/>
                  <a:gd name="T93" fmla="*/ 7 h 92"/>
                  <a:gd name="T94" fmla="*/ 24 w 39"/>
                  <a:gd name="T95" fmla="*/ 5 h 92"/>
                  <a:gd name="T96" fmla="*/ 25 w 39"/>
                  <a:gd name="T97" fmla="*/ 4 h 92"/>
                  <a:gd name="T98" fmla="*/ 27 w 39"/>
                  <a:gd name="T99" fmla="*/ 4 h 92"/>
                  <a:gd name="T100" fmla="*/ 29 w 39"/>
                  <a:gd name="T101" fmla="*/ 4 h 92"/>
                  <a:gd name="T102" fmla="*/ 31 w 39"/>
                  <a:gd name="T103" fmla="*/ 4 h 92"/>
                  <a:gd name="T104" fmla="*/ 33 w 39"/>
                  <a:gd name="T105" fmla="*/ 5 h 92"/>
                  <a:gd name="T106" fmla="*/ 36 w 39"/>
                  <a:gd name="T107" fmla="*/ 7 h 92"/>
                  <a:gd name="T108" fmla="*/ 38 w 39"/>
                  <a:gd name="T109" fmla="*/ 7 h 92"/>
                  <a:gd name="T110" fmla="*/ 39 w 39"/>
                  <a:gd name="T111" fmla="*/ 7 h 92"/>
                  <a:gd name="T112" fmla="*/ 39 w 39"/>
                  <a:gd name="T113" fmla="*/ 5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92">
                    <a:moveTo>
                      <a:pt x="39" y="5"/>
                    </a:moveTo>
                    <a:lnTo>
                      <a:pt x="39" y="4"/>
                    </a:lnTo>
                    <a:lnTo>
                      <a:pt x="38" y="3"/>
                    </a:lnTo>
                    <a:lnTo>
                      <a:pt x="37" y="2"/>
                    </a:lnTo>
                    <a:lnTo>
                      <a:pt x="35" y="1"/>
                    </a:lnTo>
                    <a:lnTo>
                      <a:pt x="32" y="0"/>
                    </a:lnTo>
                    <a:lnTo>
                      <a:pt x="29" y="0"/>
                    </a:lnTo>
                    <a:lnTo>
                      <a:pt x="27" y="1"/>
                    </a:lnTo>
                    <a:lnTo>
                      <a:pt x="24" y="2"/>
                    </a:lnTo>
                    <a:lnTo>
                      <a:pt x="21" y="3"/>
                    </a:lnTo>
                    <a:lnTo>
                      <a:pt x="19" y="5"/>
                    </a:lnTo>
                    <a:lnTo>
                      <a:pt x="17" y="8"/>
                    </a:lnTo>
                    <a:lnTo>
                      <a:pt x="16" y="11"/>
                    </a:lnTo>
                    <a:lnTo>
                      <a:pt x="16" y="18"/>
                    </a:lnTo>
                    <a:lnTo>
                      <a:pt x="16" y="28"/>
                    </a:lnTo>
                    <a:lnTo>
                      <a:pt x="16" y="43"/>
                    </a:lnTo>
                    <a:lnTo>
                      <a:pt x="16" y="48"/>
                    </a:lnTo>
                    <a:lnTo>
                      <a:pt x="13" y="54"/>
                    </a:lnTo>
                    <a:lnTo>
                      <a:pt x="5" y="73"/>
                    </a:lnTo>
                    <a:lnTo>
                      <a:pt x="1" y="82"/>
                    </a:lnTo>
                    <a:lnTo>
                      <a:pt x="0" y="85"/>
                    </a:lnTo>
                    <a:lnTo>
                      <a:pt x="0" y="87"/>
                    </a:lnTo>
                    <a:lnTo>
                      <a:pt x="1" y="89"/>
                    </a:lnTo>
                    <a:lnTo>
                      <a:pt x="3" y="90"/>
                    </a:lnTo>
                    <a:lnTo>
                      <a:pt x="6" y="91"/>
                    </a:lnTo>
                    <a:lnTo>
                      <a:pt x="10" y="91"/>
                    </a:lnTo>
                    <a:lnTo>
                      <a:pt x="17" y="92"/>
                    </a:lnTo>
                    <a:lnTo>
                      <a:pt x="20" y="92"/>
                    </a:lnTo>
                    <a:lnTo>
                      <a:pt x="18" y="92"/>
                    </a:lnTo>
                    <a:lnTo>
                      <a:pt x="15" y="90"/>
                    </a:lnTo>
                    <a:lnTo>
                      <a:pt x="14" y="89"/>
                    </a:lnTo>
                    <a:lnTo>
                      <a:pt x="13" y="87"/>
                    </a:lnTo>
                    <a:lnTo>
                      <a:pt x="12" y="86"/>
                    </a:lnTo>
                    <a:lnTo>
                      <a:pt x="11" y="83"/>
                    </a:lnTo>
                    <a:lnTo>
                      <a:pt x="12" y="81"/>
                    </a:lnTo>
                    <a:lnTo>
                      <a:pt x="13" y="78"/>
                    </a:lnTo>
                    <a:lnTo>
                      <a:pt x="16" y="73"/>
                    </a:lnTo>
                    <a:lnTo>
                      <a:pt x="20" y="66"/>
                    </a:lnTo>
                    <a:lnTo>
                      <a:pt x="21" y="61"/>
                    </a:lnTo>
                    <a:lnTo>
                      <a:pt x="22" y="56"/>
                    </a:lnTo>
                    <a:lnTo>
                      <a:pt x="24" y="45"/>
                    </a:lnTo>
                    <a:lnTo>
                      <a:pt x="24" y="35"/>
                    </a:lnTo>
                    <a:lnTo>
                      <a:pt x="24" y="26"/>
                    </a:lnTo>
                    <a:lnTo>
                      <a:pt x="24" y="18"/>
                    </a:lnTo>
                    <a:lnTo>
                      <a:pt x="23" y="12"/>
                    </a:lnTo>
                    <a:lnTo>
                      <a:pt x="23" y="9"/>
                    </a:lnTo>
                    <a:lnTo>
                      <a:pt x="24" y="7"/>
                    </a:lnTo>
                    <a:lnTo>
                      <a:pt x="24" y="5"/>
                    </a:lnTo>
                    <a:lnTo>
                      <a:pt x="25" y="4"/>
                    </a:lnTo>
                    <a:lnTo>
                      <a:pt x="27" y="4"/>
                    </a:lnTo>
                    <a:lnTo>
                      <a:pt x="29" y="4"/>
                    </a:lnTo>
                    <a:lnTo>
                      <a:pt x="31" y="4"/>
                    </a:lnTo>
                    <a:lnTo>
                      <a:pt x="33" y="5"/>
                    </a:lnTo>
                    <a:lnTo>
                      <a:pt x="36" y="7"/>
                    </a:lnTo>
                    <a:lnTo>
                      <a:pt x="38" y="7"/>
                    </a:lnTo>
                    <a:lnTo>
                      <a:pt x="39" y="7"/>
                    </a:lnTo>
                    <a:lnTo>
                      <a:pt x="39" y="5"/>
                    </a:lnTo>
                  </a:path>
                </a:pathLst>
              </a:custGeom>
              <a:noFill/>
              <a:ln w="1588">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81" name="Freeform 208"/>
              <p:cNvSpPr/>
              <p:nvPr/>
            </p:nvSpPr>
            <p:spPr bwMode="auto">
              <a:xfrm>
                <a:off x="1452" y="2357"/>
                <a:ext cx="104" cy="26"/>
              </a:xfrm>
              <a:custGeom>
                <a:avLst/>
                <a:gdLst>
                  <a:gd name="T0" fmla="*/ 1 w 104"/>
                  <a:gd name="T1" fmla="*/ 13 h 26"/>
                  <a:gd name="T2" fmla="*/ 8 w 104"/>
                  <a:gd name="T3" fmla="*/ 7 h 26"/>
                  <a:gd name="T4" fmla="*/ 15 w 104"/>
                  <a:gd name="T5" fmla="*/ 3 h 26"/>
                  <a:gd name="T6" fmla="*/ 19 w 104"/>
                  <a:gd name="T7" fmla="*/ 2 h 26"/>
                  <a:gd name="T8" fmla="*/ 24 w 104"/>
                  <a:gd name="T9" fmla="*/ 1 h 26"/>
                  <a:gd name="T10" fmla="*/ 29 w 104"/>
                  <a:gd name="T11" fmla="*/ 0 h 26"/>
                  <a:gd name="T12" fmla="*/ 34 w 104"/>
                  <a:gd name="T13" fmla="*/ 0 h 26"/>
                  <a:gd name="T14" fmla="*/ 45 w 104"/>
                  <a:gd name="T15" fmla="*/ 0 h 26"/>
                  <a:gd name="T16" fmla="*/ 56 w 104"/>
                  <a:gd name="T17" fmla="*/ 2 h 26"/>
                  <a:gd name="T18" fmla="*/ 65 w 104"/>
                  <a:gd name="T19" fmla="*/ 3 h 26"/>
                  <a:gd name="T20" fmla="*/ 74 w 104"/>
                  <a:gd name="T21" fmla="*/ 3 h 26"/>
                  <a:gd name="T22" fmla="*/ 83 w 104"/>
                  <a:gd name="T23" fmla="*/ 2 h 26"/>
                  <a:gd name="T24" fmla="*/ 88 w 104"/>
                  <a:gd name="T25" fmla="*/ 1 h 26"/>
                  <a:gd name="T26" fmla="*/ 93 w 104"/>
                  <a:gd name="T27" fmla="*/ 2 h 26"/>
                  <a:gd name="T28" fmla="*/ 97 w 104"/>
                  <a:gd name="T29" fmla="*/ 3 h 26"/>
                  <a:gd name="T30" fmla="*/ 99 w 104"/>
                  <a:gd name="T31" fmla="*/ 3 h 26"/>
                  <a:gd name="T32" fmla="*/ 101 w 104"/>
                  <a:gd name="T33" fmla="*/ 5 h 26"/>
                  <a:gd name="T34" fmla="*/ 103 w 104"/>
                  <a:gd name="T35" fmla="*/ 6 h 26"/>
                  <a:gd name="T36" fmla="*/ 104 w 104"/>
                  <a:gd name="T37" fmla="*/ 8 h 26"/>
                  <a:gd name="T38" fmla="*/ 104 w 104"/>
                  <a:gd name="T39" fmla="*/ 10 h 26"/>
                  <a:gd name="T40" fmla="*/ 104 w 104"/>
                  <a:gd name="T41" fmla="*/ 13 h 26"/>
                  <a:gd name="T42" fmla="*/ 104 w 104"/>
                  <a:gd name="T43" fmla="*/ 18 h 26"/>
                  <a:gd name="T44" fmla="*/ 103 w 104"/>
                  <a:gd name="T45" fmla="*/ 22 h 26"/>
                  <a:gd name="T46" fmla="*/ 102 w 104"/>
                  <a:gd name="T47" fmla="*/ 23 h 26"/>
                  <a:gd name="T48" fmla="*/ 101 w 104"/>
                  <a:gd name="T49" fmla="*/ 24 h 26"/>
                  <a:gd name="T50" fmla="*/ 100 w 104"/>
                  <a:gd name="T51" fmla="*/ 25 h 26"/>
                  <a:gd name="T52" fmla="*/ 99 w 104"/>
                  <a:gd name="T53" fmla="*/ 26 h 26"/>
                  <a:gd name="T54" fmla="*/ 96 w 104"/>
                  <a:gd name="T55" fmla="*/ 26 h 26"/>
                  <a:gd name="T56" fmla="*/ 92 w 104"/>
                  <a:gd name="T57" fmla="*/ 26 h 26"/>
                  <a:gd name="T58" fmla="*/ 85 w 104"/>
                  <a:gd name="T59" fmla="*/ 24 h 26"/>
                  <a:gd name="T60" fmla="*/ 76 w 104"/>
                  <a:gd name="T61" fmla="*/ 20 h 26"/>
                  <a:gd name="T62" fmla="*/ 66 w 104"/>
                  <a:gd name="T63" fmla="*/ 18 h 26"/>
                  <a:gd name="T64" fmla="*/ 60 w 104"/>
                  <a:gd name="T65" fmla="*/ 17 h 26"/>
                  <a:gd name="T66" fmla="*/ 54 w 104"/>
                  <a:gd name="T67" fmla="*/ 17 h 26"/>
                  <a:gd name="T68" fmla="*/ 48 w 104"/>
                  <a:gd name="T69" fmla="*/ 17 h 26"/>
                  <a:gd name="T70" fmla="*/ 42 w 104"/>
                  <a:gd name="T71" fmla="*/ 18 h 26"/>
                  <a:gd name="T72" fmla="*/ 35 w 104"/>
                  <a:gd name="T73" fmla="*/ 20 h 26"/>
                  <a:gd name="T74" fmla="*/ 27 w 104"/>
                  <a:gd name="T75" fmla="*/ 20 h 26"/>
                  <a:gd name="T76" fmla="*/ 19 w 104"/>
                  <a:gd name="T77" fmla="*/ 21 h 26"/>
                  <a:gd name="T78" fmla="*/ 12 w 104"/>
                  <a:gd name="T79" fmla="*/ 20 h 26"/>
                  <a:gd name="T80" fmla="*/ 6 w 104"/>
                  <a:gd name="T81" fmla="*/ 19 h 26"/>
                  <a:gd name="T82" fmla="*/ 1 w 104"/>
                  <a:gd name="T83" fmla="*/ 17 h 26"/>
                  <a:gd name="T84" fmla="*/ 0 w 104"/>
                  <a:gd name="T85" fmla="*/ 16 h 26"/>
                  <a:gd name="T86" fmla="*/ 0 w 104"/>
                  <a:gd name="T87" fmla="*/ 15 h 26"/>
                  <a:gd name="T88" fmla="*/ 0 w 104"/>
                  <a:gd name="T89" fmla="*/ 14 h 26"/>
                  <a:gd name="T90" fmla="*/ 0 w 104"/>
                  <a:gd name="T91" fmla="*/ 13 h 26"/>
                  <a:gd name="T92" fmla="*/ 1 w 104"/>
                  <a:gd name="T93" fmla="*/ 13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4" h="26">
                    <a:moveTo>
                      <a:pt x="1" y="13"/>
                    </a:moveTo>
                    <a:lnTo>
                      <a:pt x="8" y="7"/>
                    </a:lnTo>
                    <a:lnTo>
                      <a:pt x="15" y="3"/>
                    </a:lnTo>
                    <a:lnTo>
                      <a:pt x="19" y="2"/>
                    </a:lnTo>
                    <a:lnTo>
                      <a:pt x="24" y="1"/>
                    </a:lnTo>
                    <a:lnTo>
                      <a:pt x="29" y="0"/>
                    </a:lnTo>
                    <a:lnTo>
                      <a:pt x="34" y="0"/>
                    </a:lnTo>
                    <a:lnTo>
                      <a:pt x="45" y="0"/>
                    </a:lnTo>
                    <a:lnTo>
                      <a:pt x="56" y="2"/>
                    </a:lnTo>
                    <a:lnTo>
                      <a:pt x="65" y="3"/>
                    </a:lnTo>
                    <a:lnTo>
                      <a:pt x="74" y="3"/>
                    </a:lnTo>
                    <a:lnTo>
                      <a:pt x="83" y="2"/>
                    </a:lnTo>
                    <a:lnTo>
                      <a:pt x="88" y="1"/>
                    </a:lnTo>
                    <a:lnTo>
                      <a:pt x="93" y="2"/>
                    </a:lnTo>
                    <a:lnTo>
                      <a:pt x="97" y="3"/>
                    </a:lnTo>
                    <a:lnTo>
                      <a:pt x="99" y="3"/>
                    </a:lnTo>
                    <a:lnTo>
                      <a:pt x="101" y="5"/>
                    </a:lnTo>
                    <a:lnTo>
                      <a:pt x="103" y="6"/>
                    </a:lnTo>
                    <a:lnTo>
                      <a:pt x="104" y="8"/>
                    </a:lnTo>
                    <a:lnTo>
                      <a:pt x="104" y="10"/>
                    </a:lnTo>
                    <a:lnTo>
                      <a:pt x="104" y="13"/>
                    </a:lnTo>
                    <a:lnTo>
                      <a:pt x="104" y="18"/>
                    </a:lnTo>
                    <a:lnTo>
                      <a:pt x="103" y="22"/>
                    </a:lnTo>
                    <a:lnTo>
                      <a:pt x="102" y="23"/>
                    </a:lnTo>
                    <a:lnTo>
                      <a:pt x="101" y="24"/>
                    </a:lnTo>
                    <a:lnTo>
                      <a:pt x="100" y="25"/>
                    </a:lnTo>
                    <a:lnTo>
                      <a:pt x="99" y="26"/>
                    </a:lnTo>
                    <a:lnTo>
                      <a:pt x="96" y="26"/>
                    </a:lnTo>
                    <a:lnTo>
                      <a:pt x="92" y="26"/>
                    </a:lnTo>
                    <a:lnTo>
                      <a:pt x="85" y="24"/>
                    </a:lnTo>
                    <a:lnTo>
                      <a:pt x="76" y="20"/>
                    </a:lnTo>
                    <a:lnTo>
                      <a:pt x="66" y="18"/>
                    </a:lnTo>
                    <a:lnTo>
                      <a:pt x="60" y="17"/>
                    </a:lnTo>
                    <a:lnTo>
                      <a:pt x="54" y="17"/>
                    </a:lnTo>
                    <a:lnTo>
                      <a:pt x="48" y="17"/>
                    </a:lnTo>
                    <a:lnTo>
                      <a:pt x="42" y="18"/>
                    </a:lnTo>
                    <a:lnTo>
                      <a:pt x="35" y="20"/>
                    </a:lnTo>
                    <a:lnTo>
                      <a:pt x="27" y="20"/>
                    </a:lnTo>
                    <a:lnTo>
                      <a:pt x="19" y="21"/>
                    </a:lnTo>
                    <a:lnTo>
                      <a:pt x="12" y="20"/>
                    </a:lnTo>
                    <a:lnTo>
                      <a:pt x="6" y="19"/>
                    </a:lnTo>
                    <a:lnTo>
                      <a:pt x="1" y="17"/>
                    </a:lnTo>
                    <a:lnTo>
                      <a:pt x="0" y="16"/>
                    </a:lnTo>
                    <a:lnTo>
                      <a:pt x="0" y="15"/>
                    </a:lnTo>
                    <a:lnTo>
                      <a:pt x="0" y="14"/>
                    </a:lnTo>
                    <a:lnTo>
                      <a:pt x="0" y="13"/>
                    </a:lnTo>
                    <a:lnTo>
                      <a:pt x="1" y="1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2" name="Freeform 209"/>
              <p:cNvSpPr/>
              <p:nvPr/>
            </p:nvSpPr>
            <p:spPr bwMode="auto">
              <a:xfrm>
                <a:off x="1157" y="2444"/>
                <a:ext cx="223" cy="103"/>
              </a:xfrm>
              <a:custGeom>
                <a:avLst/>
                <a:gdLst>
                  <a:gd name="T0" fmla="*/ 2 w 223"/>
                  <a:gd name="T1" fmla="*/ 93 h 103"/>
                  <a:gd name="T2" fmla="*/ 0 w 223"/>
                  <a:gd name="T3" fmla="*/ 87 h 103"/>
                  <a:gd name="T4" fmla="*/ 1 w 223"/>
                  <a:gd name="T5" fmla="*/ 78 h 103"/>
                  <a:gd name="T6" fmla="*/ 6 w 223"/>
                  <a:gd name="T7" fmla="*/ 63 h 103"/>
                  <a:gd name="T8" fmla="*/ 12 w 223"/>
                  <a:gd name="T9" fmla="*/ 50 h 103"/>
                  <a:gd name="T10" fmla="*/ 22 w 223"/>
                  <a:gd name="T11" fmla="*/ 36 h 103"/>
                  <a:gd name="T12" fmla="*/ 34 w 223"/>
                  <a:gd name="T13" fmla="*/ 22 h 103"/>
                  <a:gd name="T14" fmla="*/ 41 w 223"/>
                  <a:gd name="T15" fmla="*/ 17 h 103"/>
                  <a:gd name="T16" fmla="*/ 47 w 223"/>
                  <a:gd name="T17" fmla="*/ 14 h 103"/>
                  <a:gd name="T18" fmla="*/ 61 w 223"/>
                  <a:gd name="T19" fmla="*/ 9 h 103"/>
                  <a:gd name="T20" fmla="*/ 80 w 223"/>
                  <a:gd name="T21" fmla="*/ 4 h 103"/>
                  <a:gd name="T22" fmla="*/ 99 w 223"/>
                  <a:gd name="T23" fmla="*/ 1 h 103"/>
                  <a:gd name="T24" fmla="*/ 115 w 223"/>
                  <a:gd name="T25" fmla="*/ 0 h 103"/>
                  <a:gd name="T26" fmla="*/ 128 w 223"/>
                  <a:gd name="T27" fmla="*/ 0 h 103"/>
                  <a:gd name="T28" fmla="*/ 143 w 223"/>
                  <a:gd name="T29" fmla="*/ 2 h 103"/>
                  <a:gd name="T30" fmla="*/ 160 w 223"/>
                  <a:gd name="T31" fmla="*/ 7 h 103"/>
                  <a:gd name="T32" fmla="*/ 169 w 223"/>
                  <a:gd name="T33" fmla="*/ 12 h 103"/>
                  <a:gd name="T34" fmla="*/ 188 w 223"/>
                  <a:gd name="T35" fmla="*/ 23 h 103"/>
                  <a:gd name="T36" fmla="*/ 203 w 223"/>
                  <a:gd name="T37" fmla="*/ 36 h 103"/>
                  <a:gd name="T38" fmla="*/ 214 w 223"/>
                  <a:gd name="T39" fmla="*/ 50 h 103"/>
                  <a:gd name="T40" fmla="*/ 218 w 223"/>
                  <a:gd name="T41" fmla="*/ 58 h 103"/>
                  <a:gd name="T42" fmla="*/ 223 w 223"/>
                  <a:gd name="T43" fmla="*/ 75 h 103"/>
                  <a:gd name="T44" fmla="*/ 223 w 223"/>
                  <a:gd name="T45" fmla="*/ 90 h 103"/>
                  <a:gd name="T46" fmla="*/ 222 w 223"/>
                  <a:gd name="T47" fmla="*/ 94 h 103"/>
                  <a:gd name="T48" fmla="*/ 220 w 223"/>
                  <a:gd name="T49" fmla="*/ 97 h 103"/>
                  <a:gd name="T50" fmla="*/ 213 w 223"/>
                  <a:gd name="T51" fmla="*/ 99 h 103"/>
                  <a:gd name="T52" fmla="*/ 167 w 223"/>
                  <a:gd name="T53" fmla="*/ 98 h 103"/>
                  <a:gd name="T54" fmla="*/ 144 w 223"/>
                  <a:gd name="T55" fmla="*/ 99 h 103"/>
                  <a:gd name="T56" fmla="*/ 132 w 223"/>
                  <a:gd name="T57" fmla="*/ 102 h 103"/>
                  <a:gd name="T58" fmla="*/ 118 w 223"/>
                  <a:gd name="T59" fmla="*/ 103 h 103"/>
                  <a:gd name="T60" fmla="*/ 94 w 223"/>
                  <a:gd name="T61" fmla="*/ 101 h 103"/>
                  <a:gd name="T62" fmla="*/ 63 w 223"/>
                  <a:gd name="T63" fmla="*/ 101 h 103"/>
                  <a:gd name="T64" fmla="*/ 27 w 223"/>
                  <a:gd name="T65" fmla="*/ 99 h 103"/>
                  <a:gd name="T66" fmla="*/ 8 w 223"/>
                  <a:gd name="T67" fmla="*/ 97 h 103"/>
                  <a:gd name="T68" fmla="*/ 4 w 223"/>
                  <a:gd name="T69" fmla="*/ 95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3" h="103">
                    <a:moveTo>
                      <a:pt x="4" y="95"/>
                    </a:moveTo>
                    <a:lnTo>
                      <a:pt x="2" y="93"/>
                    </a:lnTo>
                    <a:lnTo>
                      <a:pt x="1" y="90"/>
                    </a:lnTo>
                    <a:lnTo>
                      <a:pt x="0" y="87"/>
                    </a:lnTo>
                    <a:lnTo>
                      <a:pt x="0" y="83"/>
                    </a:lnTo>
                    <a:lnTo>
                      <a:pt x="1" y="78"/>
                    </a:lnTo>
                    <a:lnTo>
                      <a:pt x="3" y="74"/>
                    </a:lnTo>
                    <a:lnTo>
                      <a:pt x="6" y="63"/>
                    </a:lnTo>
                    <a:lnTo>
                      <a:pt x="9" y="57"/>
                    </a:lnTo>
                    <a:lnTo>
                      <a:pt x="12" y="50"/>
                    </a:lnTo>
                    <a:lnTo>
                      <a:pt x="17" y="43"/>
                    </a:lnTo>
                    <a:lnTo>
                      <a:pt x="22" y="36"/>
                    </a:lnTo>
                    <a:lnTo>
                      <a:pt x="28" y="29"/>
                    </a:lnTo>
                    <a:lnTo>
                      <a:pt x="34" y="22"/>
                    </a:lnTo>
                    <a:lnTo>
                      <a:pt x="38" y="20"/>
                    </a:lnTo>
                    <a:lnTo>
                      <a:pt x="41" y="17"/>
                    </a:lnTo>
                    <a:lnTo>
                      <a:pt x="44" y="15"/>
                    </a:lnTo>
                    <a:lnTo>
                      <a:pt x="47" y="14"/>
                    </a:lnTo>
                    <a:lnTo>
                      <a:pt x="53" y="11"/>
                    </a:lnTo>
                    <a:lnTo>
                      <a:pt x="61" y="9"/>
                    </a:lnTo>
                    <a:lnTo>
                      <a:pt x="70" y="6"/>
                    </a:lnTo>
                    <a:lnTo>
                      <a:pt x="80" y="4"/>
                    </a:lnTo>
                    <a:lnTo>
                      <a:pt x="89" y="2"/>
                    </a:lnTo>
                    <a:lnTo>
                      <a:pt x="99" y="1"/>
                    </a:lnTo>
                    <a:lnTo>
                      <a:pt x="107" y="0"/>
                    </a:lnTo>
                    <a:lnTo>
                      <a:pt x="115" y="0"/>
                    </a:lnTo>
                    <a:lnTo>
                      <a:pt x="121" y="0"/>
                    </a:lnTo>
                    <a:lnTo>
                      <a:pt x="128" y="0"/>
                    </a:lnTo>
                    <a:lnTo>
                      <a:pt x="136" y="1"/>
                    </a:lnTo>
                    <a:lnTo>
                      <a:pt x="143" y="2"/>
                    </a:lnTo>
                    <a:lnTo>
                      <a:pt x="151" y="4"/>
                    </a:lnTo>
                    <a:lnTo>
                      <a:pt x="160" y="7"/>
                    </a:lnTo>
                    <a:lnTo>
                      <a:pt x="164" y="9"/>
                    </a:lnTo>
                    <a:lnTo>
                      <a:pt x="169" y="12"/>
                    </a:lnTo>
                    <a:lnTo>
                      <a:pt x="179" y="17"/>
                    </a:lnTo>
                    <a:lnTo>
                      <a:pt x="188" y="23"/>
                    </a:lnTo>
                    <a:lnTo>
                      <a:pt x="196" y="30"/>
                    </a:lnTo>
                    <a:lnTo>
                      <a:pt x="203" y="36"/>
                    </a:lnTo>
                    <a:lnTo>
                      <a:pt x="210" y="43"/>
                    </a:lnTo>
                    <a:lnTo>
                      <a:pt x="214" y="50"/>
                    </a:lnTo>
                    <a:lnTo>
                      <a:pt x="216" y="54"/>
                    </a:lnTo>
                    <a:lnTo>
                      <a:pt x="218" y="58"/>
                    </a:lnTo>
                    <a:lnTo>
                      <a:pt x="221" y="66"/>
                    </a:lnTo>
                    <a:lnTo>
                      <a:pt x="223" y="75"/>
                    </a:lnTo>
                    <a:lnTo>
                      <a:pt x="223" y="84"/>
                    </a:lnTo>
                    <a:lnTo>
                      <a:pt x="223" y="90"/>
                    </a:lnTo>
                    <a:lnTo>
                      <a:pt x="223" y="92"/>
                    </a:lnTo>
                    <a:lnTo>
                      <a:pt x="222" y="94"/>
                    </a:lnTo>
                    <a:lnTo>
                      <a:pt x="221" y="95"/>
                    </a:lnTo>
                    <a:lnTo>
                      <a:pt x="220" y="97"/>
                    </a:lnTo>
                    <a:lnTo>
                      <a:pt x="217" y="98"/>
                    </a:lnTo>
                    <a:lnTo>
                      <a:pt x="213" y="99"/>
                    </a:lnTo>
                    <a:lnTo>
                      <a:pt x="200" y="99"/>
                    </a:lnTo>
                    <a:lnTo>
                      <a:pt x="167" y="98"/>
                    </a:lnTo>
                    <a:lnTo>
                      <a:pt x="151" y="99"/>
                    </a:lnTo>
                    <a:lnTo>
                      <a:pt x="144" y="99"/>
                    </a:lnTo>
                    <a:lnTo>
                      <a:pt x="138" y="101"/>
                    </a:lnTo>
                    <a:lnTo>
                      <a:pt x="132" y="102"/>
                    </a:lnTo>
                    <a:lnTo>
                      <a:pt x="125" y="103"/>
                    </a:lnTo>
                    <a:lnTo>
                      <a:pt x="118" y="103"/>
                    </a:lnTo>
                    <a:lnTo>
                      <a:pt x="110" y="102"/>
                    </a:lnTo>
                    <a:lnTo>
                      <a:pt x="94" y="101"/>
                    </a:lnTo>
                    <a:lnTo>
                      <a:pt x="81" y="101"/>
                    </a:lnTo>
                    <a:lnTo>
                      <a:pt x="63" y="101"/>
                    </a:lnTo>
                    <a:lnTo>
                      <a:pt x="39" y="100"/>
                    </a:lnTo>
                    <a:lnTo>
                      <a:pt x="27" y="99"/>
                    </a:lnTo>
                    <a:lnTo>
                      <a:pt x="16" y="98"/>
                    </a:lnTo>
                    <a:lnTo>
                      <a:pt x="8" y="97"/>
                    </a:lnTo>
                    <a:lnTo>
                      <a:pt x="6" y="96"/>
                    </a:lnTo>
                    <a:lnTo>
                      <a:pt x="4" y="95"/>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3" name="Freeform 210"/>
              <p:cNvSpPr/>
              <p:nvPr/>
            </p:nvSpPr>
            <p:spPr bwMode="auto">
              <a:xfrm>
                <a:off x="1141" y="2551"/>
                <a:ext cx="257" cy="28"/>
              </a:xfrm>
              <a:custGeom>
                <a:avLst/>
                <a:gdLst>
                  <a:gd name="T0" fmla="*/ 66 w 257"/>
                  <a:gd name="T1" fmla="*/ 2 h 28"/>
                  <a:gd name="T2" fmla="*/ 91 w 257"/>
                  <a:gd name="T3" fmla="*/ 2 h 28"/>
                  <a:gd name="T4" fmla="*/ 107 w 257"/>
                  <a:gd name="T5" fmla="*/ 1 h 28"/>
                  <a:gd name="T6" fmla="*/ 130 w 257"/>
                  <a:gd name="T7" fmla="*/ 2 h 28"/>
                  <a:gd name="T8" fmla="*/ 174 w 257"/>
                  <a:gd name="T9" fmla="*/ 6 h 28"/>
                  <a:gd name="T10" fmla="*/ 220 w 257"/>
                  <a:gd name="T11" fmla="*/ 5 h 28"/>
                  <a:gd name="T12" fmla="*/ 236 w 257"/>
                  <a:gd name="T13" fmla="*/ 6 h 28"/>
                  <a:gd name="T14" fmla="*/ 252 w 257"/>
                  <a:gd name="T15" fmla="*/ 10 h 28"/>
                  <a:gd name="T16" fmla="*/ 256 w 257"/>
                  <a:gd name="T17" fmla="*/ 13 h 28"/>
                  <a:gd name="T18" fmla="*/ 257 w 257"/>
                  <a:gd name="T19" fmla="*/ 19 h 28"/>
                  <a:gd name="T20" fmla="*/ 256 w 257"/>
                  <a:gd name="T21" fmla="*/ 24 h 28"/>
                  <a:gd name="T22" fmla="*/ 253 w 257"/>
                  <a:gd name="T23" fmla="*/ 28 h 28"/>
                  <a:gd name="T24" fmla="*/ 248 w 257"/>
                  <a:gd name="T25" fmla="*/ 28 h 28"/>
                  <a:gd name="T26" fmla="*/ 243 w 257"/>
                  <a:gd name="T27" fmla="*/ 25 h 28"/>
                  <a:gd name="T28" fmla="*/ 232 w 257"/>
                  <a:gd name="T29" fmla="*/ 17 h 28"/>
                  <a:gd name="T30" fmla="*/ 221 w 257"/>
                  <a:gd name="T31" fmla="*/ 13 h 28"/>
                  <a:gd name="T32" fmla="*/ 212 w 257"/>
                  <a:gd name="T33" fmla="*/ 12 h 28"/>
                  <a:gd name="T34" fmla="*/ 199 w 257"/>
                  <a:gd name="T35" fmla="*/ 15 h 28"/>
                  <a:gd name="T36" fmla="*/ 185 w 257"/>
                  <a:gd name="T37" fmla="*/ 20 h 28"/>
                  <a:gd name="T38" fmla="*/ 176 w 257"/>
                  <a:gd name="T39" fmla="*/ 21 h 28"/>
                  <a:gd name="T40" fmla="*/ 163 w 257"/>
                  <a:gd name="T41" fmla="*/ 19 h 28"/>
                  <a:gd name="T42" fmla="*/ 138 w 257"/>
                  <a:gd name="T43" fmla="*/ 16 h 28"/>
                  <a:gd name="T44" fmla="*/ 125 w 257"/>
                  <a:gd name="T45" fmla="*/ 16 h 28"/>
                  <a:gd name="T46" fmla="*/ 112 w 257"/>
                  <a:gd name="T47" fmla="*/ 21 h 28"/>
                  <a:gd name="T48" fmla="*/ 101 w 257"/>
                  <a:gd name="T49" fmla="*/ 23 h 28"/>
                  <a:gd name="T50" fmla="*/ 95 w 257"/>
                  <a:gd name="T51" fmla="*/ 23 h 28"/>
                  <a:gd name="T52" fmla="*/ 89 w 257"/>
                  <a:gd name="T53" fmla="*/ 21 h 28"/>
                  <a:gd name="T54" fmla="*/ 70 w 257"/>
                  <a:gd name="T55" fmla="*/ 15 h 28"/>
                  <a:gd name="T56" fmla="*/ 53 w 257"/>
                  <a:gd name="T57" fmla="*/ 13 h 28"/>
                  <a:gd name="T58" fmla="*/ 34 w 257"/>
                  <a:gd name="T59" fmla="*/ 15 h 28"/>
                  <a:gd name="T60" fmla="*/ 21 w 257"/>
                  <a:gd name="T61" fmla="*/ 16 h 28"/>
                  <a:gd name="T62" fmla="*/ 7 w 257"/>
                  <a:gd name="T63" fmla="*/ 15 h 28"/>
                  <a:gd name="T64" fmla="*/ 2 w 257"/>
                  <a:gd name="T65" fmla="*/ 13 h 28"/>
                  <a:gd name="T66" fmla="*/ 0 w 257"/>
                  <a:gd name="T67" fmla="*/ 9 h 28"/>
                  <a:gd name="T68" fmla="*/ 0 w 257"/>
                  <a:gd name="T69" fmla="*/ 6 h 28"/>
                  <a:gd name="T70" fmla="*/ 2 w 257"/>
                  <a:gd name="T71" fmla="*/ 4 h 28"/>
                  <a:gd name="T72" fmla="*/ 6 w 257"/>
                  <a:gd name="T73" fmla="*/ 2 h 28"/>
                  <a:gd name="T74" fmla="*/ 15 w 257"/>
                  <a:gd name="T75" fmla="*/ 0 h 28"/>
                  <a:gd name="T76" fmla="*/ 28 w 257"/>
                  <a:gd name="T77" fmla="*/ 1 h 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7" h="28">
                    <a:moveTo>
                      <a:pt x="37" y="1"/>
                    </a:moveTo>
                    <a:lnTo>
                      <a:pt x="66" y="2"/>
                    </a:lnTo>
                    <a:lnTo>
                      <a:pt x="83" y="2"/>
                    </a:lnTo>
                    <a:lnTo>
                      <a:pt x="91" y="2"/>
                    </a:lnTo>
                    <a:lnTo>
                      <a:pt x="99" y="1"/>
                    </a:lnTo>
                    <a:lnTo>
                      <a:pt x="107" y="1"/>
                    </a:lnTo>
                    <a:lnTo>
                      <a:pt x="114" y="1"/>
                    </a:lnTo>
                    <a:lnTo>
                      <a:pt x="130" y="2"/>
                    </a:lnTo>
                    <a:lnTo>
                      <a:pt x="157" y="6"/>
                    </a:lnTo>
                    <a:lnTo>
                      <a:pt x="174" y="6"/>
                    </a:lnTo>
                    <a:lnTo>
                      <a:pt x="197" y="5"/>
                    </a:lnTo>
                    <a:lnTo>
                      <a:pt x="220" y="5"/>
                    </a:lnTo>
                    <a:lnTo>
                      <a:pt x="230" y="5"/>
                    </a:lnTo>
                    <a:lnTo>
                      <a:pt x="236" y="6"/>
                    </a:lnTo>
                    <a:lnTo>
                      <a:pt x="245" y="7"/>
                    </a:lnTo>
                    <a:lnTo>
                      <a:pt x="252" y="10"/>
                    </a:lnTo>
                    <a:lnTo>
                      <a:pt x="254" y="11"/>
                    </a:lnTo>
                    <a:lnTo>
                      <a:pt x="256" y="13"/>
                    </a:lnTo>
                    <a:lnTo>
                      <a:pt x="257" y="16"/>
                    </a:lnTo>
                    <a:lnTo>
                      <a:pt x="257" y="19"/>
                    </a:lnTo>
                    <a:lnTo>
                      <a:pt x="257" y="22"/>
                    </a:lnTo>
                    <a:lnTo>
                      <a:pt x="256" y="24"/>
                    </a:lnTo>
                    <a:lnTo>
                      <a:pt x="254" y="26"/>
                    </a:lnTo>
                    <a:lnTo>
                      <a:pt x="253" y="28"/>
                    </a:lnTo>
                    <a:lnTo>
                      <a:pt x="251" y="28"/>
                    </a:lnTo>
                    <a:lnTo>
                      <a:pt x="248" y="28"/>
                    </a:lnTo>
                    <a:lnTo>
                      <a:pt x="246" y="27"/>
                    </a:lnTo>
                    <a:lnTo>
                      <a:pt x="243" y="25"/>
                    </a:lnTo>
                    <a:lnTo>
                      <a:pt x="236" y="19"/>
                    </a:lnTo>
                    <a:lnTo>
                      <a:pt x="232" y="17"/>
                    </a:lnTo>
                    <a:lnTo>
                      <a:pt x="227" y="15"/>
                    </a:lnTo>
                    <a:lnTo>
                      <a:pt x="221" y="13"/>
                    </a:lnTo>
                    <a:lnTo>
                      <a:pt x="217" y="12"/>
                    </a:lnTo>
                    <a:lnTo>
                      <a:pt x="212" y="12"/>
                    </a:lnTo>
                    <a:lnTo>
                      <a:pt x="208" y="12"/>
                    </a:lnTo>
                    <a:lnTo>
                      <a:pt x="199" y="15"/>
                    </a:lnTo>
                    <a:lnTo>
                      <a:pt x="189" y="18"/>
                    </a:lnTo>
                    <a:lnTo>
                      <a:pt x="185" y="20"/>
                    </a:lnTo>
                    <a:lnTo>
                      <a:pt x="180" y="20"/>
                    </a:lnTo>
                    <a:lnTo>
                      <a:pt x="176" y="21"/>
                    </a:lnTo>
                    <a:lnTo>
                      <a:pt x="173" y="20"/>
                    </a:lnTo>
                    <a:lnTo>
                      <a:pt x="163" y="19"/>
                    </a:lnTo>
                    <a:lnTo>
                      <a:pt x="151" y="17"/>
                    </a:lnTo>
                    <a:lnTo>
                      <a:pt x="138" y="16"/>
                    </a:lnTo>
                    <a:lnTo>
                      <a:pt x="129" y="16"/>
                    </a:lnTo>
                    <a:lnTo>
                      <a:pt x="125" y="16"/>
                    </a:lnTo>
                    <a:lnTo>
                      <a:pt x="121" y="18"/>
                    </a:lnTo>
                    <a:lnTo>
                      <a:pt x="112" y="21"/>
                    </a:lnTo>
                    <a:lnTo>
                      <a:pt x="107" y="23"/>
                    </a:lnTo>
                    <a:lnTo>
                      <a:pt x="101" y="23"/>
                    </a:lnTo>
                    <a:lnTo>
                      <a:pt x="98" y="23"/>
                    </a:lnTo>
                    <a:lnTo>
                      <a:pt x="95" y="23"/>
                    </a:lnTo>
                    <a:lnTo>
                      <a:pt x="92" y="22"/>
                    </a:lnTo>
                    <a:lnTo>
                      <a:pt x="89" y="21"/>
                    </a:lnTo>
                    <a:lnTo>
                      <a:pt x="76" y="17"/>
                    </a:lnTo>
                    <a:lnTo>
                      <a:pt x="70" y="15"/>
                    </a:lnTo>
                    <a:lnTo>
                      <a:pt x="64" y="14"/>
                    </a:lnTo>
                    <a:lnTo>
                      <a:pt x="53" y="13"/>
                    </a:lnTo>
                    <a:lnTo>
                      <a:pt x="43" y="14"/>
                    </a:lnTo>
                    <a:lnTo>
                      <a:pt x="34" y="15"/>
                    </a:lnTo>
                    <a:lnTo>
                      <a:pt x="28" y="15"/>
                    </a:lnTo>
                    <a:lnTo>
                      <a:pt x="21" y="16"/>
                    </a:lnTo>
                    <a:lnTo>
                      <a:pt x="13" y="16"/>
                    </a:lnTo>
                    <a:lnTo>
                      <a:pt x="7" y="15"/>
                    </a:lnTo>
                    <a:lnTo>
                      <a:pt x="4" y="14"/>
                    </a:lnTo>
                    <a:lnTo>
                      <a:pt x="2" y="13"/>
                    </a:lnTo>
                    <a:lnTo>
                      <a:pt x="1" y="11"/>
                    </a:lnTo>
                    <a:lnTo>
                      <a:pt x="0" y="9"/>
                    </a:lnTo>
                    <a:lnTo>
                      <a:pt x="0" y="7"/>
                    </a:lnTo>
                    <a:lnTo>
                      <a:pt x="0" y="6"/>
                    </a:lnTo>
                    <a:lnTo>
                      <a:pt x="1" y="5"/>
                    </a:lnTo>
                    <a:lnTo>
                      <a:pt x="2" y="4"/>
                    </a:lnTo>
                    <a:lnTo>
                      <a:pt x="4" y="2"/>
                    </a:lnTo>
                    <a:lnTo>
                      <a:pt x="6" y="2"/>
                    </a:lnTo>
                    <a:lnTo>
                      <a:pt x="9" y="1"/>
                    </a:lnTo>
                    <a:lnTo>
                      <a:pt x="15" y="0"/>
                    </a:lnTo>
                    <a:lnTo>
                      <a:pt x="21" y="0"/>
                    </a:lnTo>
                    <a:lnTo>
                      <a:pt x="28" y="1"/>
                    </a:lnTo>
                    <a:lnTo>
                      <a:pt x="37" y="1"/>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4" name="Freeform 211"/>
              <p:cNvSpPr/>
              <p:nvPr/>
            </p:nvSpPr>
            <p:spPr bwMode="auto">
              <a:xfrm>
                <a:off x="1442" y="2394"/>
                <a:ext cx="344" cy="135"/>
              </a:xfrm>
              <a:custGeom>
                <a:avLst/>
                <a:gdLst>
                  <a:gd name="T0" fmla="*/ 13 w 344"/>
                  <a:gd name="T1" fmla="*/ 21 h 135"/>
                  <a:gd name="T2" fmla="*/ 9 w 344"/>
                  <a:gd name="T3" fmla="*/ 17 h 135"/>
                  <a:gd name="T4" fmla="*/ 14 w 344"/>
                  <a:gd name="T5" fmla="*/ 7 h 135"/>
                  <a:gd name="T6" fmla="*/ 19 w 344"/>
                  <a:gd name="T7" fmla="*/ 1 h 135"/>
                  <a:gd name="T8" fmla="*/ 32 w 344"/>
                  <a:gd name="T9" fmla="*/ 1 h 135"/>
                  <a:gd name="T10" fmla="*/ 66 w 344"/>
                  <a:gd name="T11" fmla="*/ 7 h 135"/>
                  <a:gd name="T12" fmla="*/ 92 w 344"/>
                  <a:gd name="T13" fmla="*/ 4 h 135"/>
                  <a:gd name="T14" fmla="*/ 109 w 344"/>
                  <a:gd name="T15" fmla="*/ 7 h 135"/>
                  <a:gd name="T16" fmla="*/ 115 w 344"/>
                  <a:gd name="T17" fmla="*/ 16 h 135"/>
                  <a:gd name="T18" fmla="*/ 119 w 344"/>
                  <a:gd name="T19" fmla="*/ 21 h 135"/>
                  <a:gd name="T20" fmla="*/ 126 w 344"/>
                  <a:gd name="T21" fmla="*/ 21 h 135"/>
                  <a:gd name="T22" fmla="*/ 130 w 344"/>
                  <a:gd name="T23" fmla="*/ 17 h 135"/>
                  <a:gd name="T24" fmla="*/ 134 w 344"/>
                  <a:gd name="T25" fmla="*/ 24 h 135"/>
                  <a:gd name="T26" fmla="*/ 139 w 344"/>
                  <a:gd name="T27" fmla="*/ 31 h 135"/>
                  <a:gd name="T28" fmla="*/ 145 w 344"/>
                  <a:gd name="T29" fmla="*/ 33 h 135"/>
                  <a:gd name="T30" fmla="*/ 149 w 344"/>
                  <a:gd name="T31" fmla="*/ 33 h 135"/>
                  <a:gd name="T32" fmla="*/ 152 w 344"/>
                  <a:gd name="T33" fmla="*/ 40 h 135"/>
                  <a:gd name="T34" fmla="*/ 159 w 344"/>
                  <a:gd name="T35" fmla="*/ 43 h 135"/>
                  <a:gd name="T36" fmla="*/ 171 w 344"/>
                  <a:gd name="T37" fmla="*/ 40 h 135"/>
                  <a:gd name="T38" fmla="*/ 181 w 344"/>
                  <a:gd name="T39" fmla="*/ 39 h 135"/>
                  <a:gd name="T40" fmla="*/ 191 w 344"/>
                  <a:gd name="T41" fmla="*/ 41 h 135"/>
                  <a:gd name="T42" fmla="*/ 194 w 344"/>
                  <a:gd name="T43" fmla="*/ 44 h 135"/>
                  <a:gd name="T44" fmla="*/ 193 w 344"/>
                  <a:gd name="T45" fmla="*/ 52 h 135"/>
                  <a:gd name="T46" fmla="*/ 186 w 344"/>
                  <a:gd name="T47" fmla="*/ 63 h 135"/>
                  <a:gd name="T48" fmla="*/ 186 w 344"/>
                  <a:gd name="T49" fmla="*/ 67 h 135"/>
                  <a:gd name="T50" fmla="*/ 192 w 344"/>
                  <a:gd name="T51" fmla="*/ 76 h 135"/>
                  <a:gd name="T52" fmla="*/ 196 w 344"/>
                  <a:gd name="T53" fmla="*/ 76 h 135"/>
                  <a:gd name="T54" fmla="*/ 209 w 344"/>
                  <a:gd name="T55" fmla="*/ 60 h 135"/>
                  <a:gd name="T56" fmla="*/ 227 w 344"/>
                  <a:gd name="T57" fmla="*/ 45 h 135"/>
                  <a:gd name="T58" fmla="*/ 248 w 344"/>
                  <a:gd name="T59" fmla="*/ 41 h 135"/>
                  <a:gd name="T60" fmla="*/ 272 w 344"/>
                  <a:gd name="T61" fmla="*/ 45 h 135"/>
                  <a:gd name="T62" fmla="*/ 302 w 344"/>
                  <a:gd name="T63" fmla="*/ 57 h 135"/>
                  <a:gd name="T64" fmla="*/ 323 w 344"/>
                  <a:gd name="T65" fmla="*/ 73 h 135"/>
                  <a:gd name="T66" fmla="*/ 338 w 344"/>
                  <a:gd name="T67" fmla="*/ 95 h 135"/>
                  <a:gd name="T68" fmla="*/ 343 w 344"/>
                  <a:gd name="T69" fmla="*/ 109 h 135"/>
                  <a:gd name="T70" fmla="*/ 343 w 344"/>
                  <a:gd name="T71" fmla="*/ 119 h 135"/>
                  <a:gd name="T72" fmla="*/ 338 w 344"/>
                  <a:gd name="T73" fmla="*/ 124 h 135"/>
                  <a:gd name="T74" fmla="*/ 323 w 344"/>
                  <a:gd name="T75" fmla="*/ 128 h 135"/>
                  <a:gd name="T76" fmla="*/ 307 w 344"/>
                  <a:gd name="T77" fmla="*/ 130 h 135"/>
                  <a:gd name="T78" fmla="*/ 239 w 344"/>
                  <a:gd name="T79" fmla="*/ 134 h 135"/>
                  <a:gd name="T80" fmla="*/ 200 w 344"/>
                  <a:gd name="T81" fmla="*/ 135 h 135"/>
                  <a:gd name="T82" fmla="*/ 171 w 344"/>
                  <a:gd name="T83" fmla="*/ 130 h 135"/>
                  <a:gd name="T84" fmla="*/ 122 w 344"/>
                  <a:gd name="T85" fmla="*/ 118 h 135"/>
                  <a:gd name="T86" fmla="*/ 60 w 344"/>
                  <a:gd name="T87" fmla="*/ 103 h 135"/>
                  <a:gd name="T88" fmla="*/ 24 w 344"/>
                  <a:gd name="T89" fmla="*/ 97 h 135"/>
                  <a:gd name="T90" fmla="*/ 11 w 344"/>
                  <a:gd name="T91" fmla="*/ 90 h 135"/>
                  <a:gd name="T92" fmla="*/ 6 w 344"/>
                  <a:gd name="T93" fmla="*/ 83 h 135"/>
                  <a:gd name="T94" fmla="*/ 4 w 344"/>
                  <a:gd name="T95" fmla="*/ 74 h 135"/>
                  <a:gd name="T96" fmla="*/ 0 w 344"/>
                  <a:gd name="T97" fmla="*/ 54 h 135"/>
                  <a:gd name="T98" fmla="*/ 3 w 344"/>
                  <a:gd name="T99" fmla="*/ 47 h 135"/>
                  <a:gd name="T100" fmla="*/ 7 w 344"/>
                  <a:gd name="T101" fmla="*/ 43 h 135"/>
                  <a:gd name="T102" fmla="*/ 19 w 344"/>
                  <a:gd name="T103" fmla="*/ 43 h 135"/>
                  <a:gd name="T104" fmla="*/ 46 w 344"/>
                  <a:gd name="T105" fmla="*/ 51 h 135"/>
                  <a:gd name="T106" fmla="*/ 57 w 344"/>
                  <a:gd name="T107" fmla="*/ 59 h 135"/>
                  <a:gd name="T108" fmla="*/ 70 w 344"/>
                  <a:gd name="T109" fmla="*/ 77 h 135"/>
                  <a:gd name="T110" fmla="*/ 76 w 344"/>
                  <a:gd name="T111" fmla="*/ 91 h 135"/>
                  <a:gd name="T112" fmla="*/ 79 w 344"/>
                  <a:gd name="T113" fmla="*/ 97 h 135"/>
                  <a:gd name="T114" fmla="*/ 86 w 344"/>
                  <a:gd name="T115" fmla="*/ 100 h 135"/>
                  <a:gd name="T116" fmla="*/ 88 w 344"/>
                  <a:gd name="T117" fmla="*/ 98 h 135"/>
                  <a:gd name="T118" fmla="*/ 83 w 344"/>
                  <a:gd name="T119" fmla="*/ 80 h 135"/>
                  <a:gd name="T120" fmla="*/ 73 w 344"/>
                  <a:gd name="T121" fmla="*/ 62 h 135"/>
                  <a:gd name="T122" fmla="*/ 61 w 344"/>
                  <a:gd name="T123" fmla="*/ 46 h 135"/>
                  <a:gd name="T124" fmla="*/ 37 w 344"/>
                  <a:gd name="T125" fmla="*/ 31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4" h="135">
                    <a:moveTo>
                      <a:pt x="22" y="24"/>
                    </a:moveTo>
                    <a:lnTo>
                      <a:pt x="15" y="22"/>
                    </a:lnTo>
                    <a:lnTo>
                      <a:pt x="13" y="21"/>
                    </a:lnTo>
                    <a:lnTo>
                      <a:pt x="11" y="20"/>
                    </a:lnTo>
                    <a:lnTo>
                      <a:pt x="10" y="19"/>
                    </a:lnTo>
                    <a:lnTo>
                      <a:pt x="9" y="17"/>
                    </a:lnTo>
                    <a:lnTo>
                      <a:pt x="10" y="15"/>
                    </a:lnTo>
                    <a:lnTo>
                      <a:pt x="11" y="12"/>
                    </a:lnTo>
                    <a:lnTo>
                      <a:pt x="14" y="7"/>
                    </a:lnTo>
                    <a:lnTo>
                      <a:pt x="16" y="3"/>
                    </a:lnTo>
                    <a:lnTo>
                      <a:pt x="18" y="1"/>
                    </a:lnTo>
                    <a:lnTo>
                      <a:pt x="19" y="1"/>
                    </a:lnTo>
                    <a:lnTo>
                      <a:pt x="21" y="0"/>
                    </a:lnTo>
                    <a:lnTo>
                      <a:pt x="23" y="0"/>
                    </a:lnTo>
                    <a:lnTo>
                      <a:pt x="32" y="1"/>
                    </a:lnTo>
                    <a:lnTo>
                      <a:pt x="45" y="4"/>
                    </a:lnTo>
                    <a:lnTo>
                      <a:pt x="59" y="6"/>
                    </a:lnTo>
                    <a:lnTo>
                      <a:pt x="66" y="7"/>
                    </a:lnTo>
                    <a:lnTo>
                      <a:pt x="70" y="7"/>
                    </a:lnTo>
                    <a:lnTo>
                      <a:pt x="80" y="5"/>
                    </a:lnTo>
                    <a:lnTo>
                      <a:pt x="92" y="4"/>
                    </a:lnTo>
                    <a:lnTo>
                      <a:pt x="102" y="5"/>
                    </a:lnTo>
                    <a:lnTo>
                      <a:pt x="106" y="5"/>
                    </a:lnTo>
                    <a:lnTo>
                      <a:pt x="109" y="7"/>
                    </a:lnTo>
                    <a:lnTo>
                      <a:pt x="111" y="8"/>
                    </a:lnTo>
                    <a:lnTo>
                      <a:pt x="113" y="10"/>
                    </a:lnTo>
                    <a:lnTo>
                      <a:pt x="115" y="16"/>
                    </a:lnTo>
                    <a:lnTo>
                      <a:pt x="116" y="18"/>
                    </a:lnTo>
                    <a:lnTo>
                      <a:pt x="117" y="20"/>
                    </a:lnTo>
                    <a:lnTo>
                      <a:pt x="119" y="21"/>
                    </a:lnTo>
                    <a:lnTo>
                      <a:pt x="121" y="22"/>
                    </a:lnTo>
                    <a:lnTo>
                      <a:pt x="124" y="22"/>
                    </a:lnTo>
                    <a:lnTo>
                      <a:pt x="126" y="21"/>
                    </a:lnTo>
                    <a:lnTo>
                      <a:pt x="128" y="18"/>
                    </a:lnTo>
                    <a:lnTo>
                      <a:pt x="129" y="17"/>
                    </a:lnTo>
                    <a:lnTo>
                      <a:pt x="130" y="17"/>
                    </a:lnTo>
                    <a:lnTo>
                      <a:pt x="131" y="19"/>
                    </a:lnTo>
                    <a:lnTo>
                      <a:pt x="132" y="21"/>
                    </a:lnTo>
                    <a:lnTo>
                      <a:pt x="134" y="24"/>
                    </a:lnTo>
                    <a:lnTo>
                      <a:pt x="135" y="27"/>
                    </a:lnTo>
                    <a:lnTo>
                      <a:pt x="137" y="29"/>
                    </a:lnTo>
                    <a:lnTo>
                      <a:pt x="139" y="31"/>
                    </a:lnTo>
                    <a:lnTo>
                      <a:pt x="141" y="32"/>
                    </a:lnTo>
                    <a:lnTo>
                      <a:pt x="143" y="33"/>
                    </a:lnTo>
                    <a:lnTo>
                      <a:pt x="145" y="33"/>
                    </a:lnTo>
                    <a:lnTo>
                      <a:pt x="147" y="33"/>
                    </a:lnTo>
                    <a:lnTo>
                      <a:pt x="148" y="33"/>
                    </a:lnTo>
                    <a:lnTo>
                      <a:pt x="149" y="33"/>
                    </a:lnTo>
                    <a:lnTo>
                      <a:pt x="150" y="35"/>
                    </a:lnTo>
                    <a:lnTo>
                      <a:pt x="151" y="38"/>
                    </a:lnTo>
                    <a:lnTo>
                      <a:pt x="152" y="40"/>
                    </a:lnTo>
                    <a:lnTo>
                      <a:pt x="154" y="42"/>
                    </a:lnTo>
                    <a:lnTo>
                      <a:pt x="156" y="43"/>
                    </a:lnTo>
                    <a:lnTo>
                      <a:pt x="159" y="43"/>
                    </a:lnTo>
                    <a:lnTo>
                      <a:pt x="162" y="43"/>
                    </a:lnTo>
                    <a:lnTo>
                      <a:pt x="165" y="42"/>
                    </a:lnTo>
                    <a:lnTo>
                      <a:pt x="171" y="40"/>
                    </a:lnTo>
                    <a:lnTo>
                      <a:pt x="174" y="40"/>
                    </a:lnTo>
                    <a:lnTo>
                      <a:pt x="176" y="40"/>
                    </a:lnTo>
                    <a:lnTo>
                      <a:pt x="181" y="39"/>
                    </a:lnTo>
                    <a:lnTo>
                      <a:pt x="185" y="40"/>
                    </a:lnTo>
                    <a:lnTo>
                      <a:pt x="188" y="40"/>
                    </a:lnTo>
                    <a:lnTo>
                      <a:pt x="191" y="41"/>
                    </a:lnTo>
                    <a:lnTo>
                      <a:pt x="193" y="42"/>
                    </a:lnTo>
                    <a:lnTo>
                      <a:pt x="194" y="43"/>
                    </a:lnTo>
                    <a:lnTo>
                      <a:pt x="194" y="44"/>
                    </a:lnTo>
                    <a:lnTo>
                      <a:pt x="195" y="46"/>
                    </a:lnTo>
                    <a:lnTo>
                      <a:pt x="194" y="49"/>
                    </a:lnTo>
                    <a:lnTo>
                      <a:pt x="193" y="52"/>
                    </a:lnTo>
                    <a:lnTo>
                      <a:pt x="189" y="58"/>
                    </a:lnTo>
                    <a:lnTo>
                      <a:pt x="188" y="61"/>
                    </a:lnTo>
                    <a:lnTo>
                      <a:pt x="186" y="63"/>
                    </a:lnTo>
                    <a:lnTo>
                      <a:pt x="186" y="65"/>
                    </a:lnTo>
                    <a:lnTo>
                      <a:pt x="186" y="66"/>
                    </a:lnTo>
                    <a:lnTo>
                      <a:pt x="186" y="67"/>
                    </a:lnTo>
                    <a:lnTo>
                      <a:pt x="187" y="68"/>
                    </a:lnTo>
                    <a:lnTo>
                      <a:pt x="190" y="73"/>
                    </a:lnTo>
                    <a:lnTo>
                      <a:pt x="192" y="76"/>
                    </a:lnTo>
                    <a:lnTo>
                      <a:pt x="193" y="77"/>
                    </a:lnTo>
                    <a:lnTo>
                      <a:pt x="195" y="77"/>
                    </a:lnTo>
                    <a:lnTo>
                      <a:pt x="196" y="76"/>
                    </a:lnTo>
                    <a:lnTo>
                      <a:pt x="198" y="74"/>
                    </a:lnTo>
                    <a:lnTo>
                      <a:pt x="204" y="66"/>
                    </a:lnTo>
                    <a:lnTo>
                      <a:pt x="209" y="60"/>
                    </a:lnTo>
                    <a:lnTo>
                      <a:pt x="214" y="55"/>
                    </a:lnTo>
                    <a:lnTo>
                      <a:pt x="221" y="50"/>
                    </a:lnTo>
                    <a:lnTo>
                      <a:pt x="227" y="45"/>
                    </a:lnTo>
                    <a:lnTo>
                      <a:pt x="235" y="42"/>
                    </a:lnTo>
                    <a:lnTo>
                      <a:pt x="243" y="41"/>
                    </a:lnTo>
                    <a:lnTo>
                      <a:pt x="248" y="41"/>
                    </a:lnTo>
                    <a:lnTo>
                      <a:pt x="252" y="41"/>
                    </a:lnTo>
                    <a:lnTo>
                      <a:pt x="262" y="42"/>
                    </a:lnTo>
                    <a:lnTo>
                      <a:pt x="272" y="45"/>
                    </a:lnTo>
                    <a:lnTo>
                      <a:pt x="282" y="48"/>
                    </a:lnTo>
                    <a:lnTo>
                      <a:pt x="292" y="52"/>
                    </a:lnTo>
                    <a:lnTo>
                      <a:pt x="302" y="57"/>
                    </a:lnTo>
                    <a:lnTo>
                      <a:pt x="310" y="62"/>
                    </a:lnTo>
                    <a:lnTo>
                      <a:pt x="317" y="67"/>
                    </a:lnTo>
                    <a:lnTo>
                      <a:pt x="323" y="73"/>
                    </a:lnTo>
                    <a:lnTo>
                      <a:pt x="329" y="80"/>
                    </a:lnTo>
                    <a:lnTo>
                      <a:pt x="333" y="88"/>
                    </a:lnTo>
                    <a:lnTo>
                      <a:pt x="338" y="95"/>
                    </a:lnTo>
                    <a:lnTo>
                      <a:pt x="341" y="103"/>
                    </a:lnTo>
                    <a:lnTo>
                      <a:pt x="342" y="106"/>
                    </a:lnTo>
                    <a:lnTo>
                      <a:pt x="343" y="109"/>
                    </a:lnTo>
                    <a:lnTo>
                      <a:pt x="344" y="115"/>
                    </a:lnTo>
                    <a:lnTo>
                      <a:pt x="344" y="117"/>
                    </a:lnTo>
                    <a:lnTo>
                      <a:pt x="343" y="119"/>
                    </a:lnTo>
                    <a:lnTo>
                      <a:pt x="342" y="120"/>
                    </a:lnTo>
                    <a:lnTo>
                      <a:pt x="341" y="121"/>
                    </a:lnTo>
                    <a:lnTo>
                      <a:pt x="338" y="124"/>
                    </a:lnTo>
                    <a:lnTo>
                      <a:pt x="333" y="126"/>
                    </a:lnTo>
                    <a:lnTo>
                      <a:pt x="328" y="127"/>
                    </a:lnTo>
                    <a:lnTo>
                      <a:pt x="323" y="128"/>
                    </a:lnTo>
                    <a:lnTo>
                      <a:pt x="317" y="129"/>
                    </a:lnTo>
                    <a:lnTo>
                      <a:pt x="312" y="130"/>
                    </a:lnTo>
                    <a:lnTo>
                      <a:pt x="307" y="130"/>
                    </a:lnTo>
                    <a:lnTo>
                      <a:pt x="289" y="131"/>
                    </a:lnTo>
                    <a:lnTo>
                      <a:pt x="257" y="133"/>
                    </a:lnTo>
                    <a:lnTo>
                      <a:pt x="239" y="134"/>
                    </a:lnTo>
                    <a:lnTo>
                      <a:pt x="222" y="135"/>
                    </a:lnTo>
                    <a:lnTo>
                      <a:pt x="206" y="135"/>
                    </a:lnTo>
                    <a:lnTo>
                      <a:pt x="200" y="135"/>
                    </a:lnTo>
                    <a:lnTo>
                      <a:pt x="194" y="134"/>
                    </a:lnTo>
                    <a:lnTo>
                      <a:pt x="183" y="133"/>
                    </a:lnTo>
                    <a:lnTo>
                      <a:pt x="171" y="130"/>
                    </a:lnTo>
                    <a:lnTo>
                      <a:pt x="158" y="128"/>
                    </a:lnTo>
                    <a:lnTo>
                      <a:pt x="146" y="125"/>
                    </a:lnTo>
                    <a:lnTo>
                      <a:pt x="122" y="118"/>
                    </a:lnTo>
                    <a:lnTo>
                      <a:pt x="100" y="112"/>
                    </a:lnTo>
                    <a:lnTo>
                      <a:pt x="80" y="107"/>
                    </a:lnTo>
                    <a:lnTo>
                      <a:pt x="60" y="103"/>
                    </a:lnTo>
                    <a:lnTo>
                      <a:pt x="42" y="100"/>
                    </a:lnTo>
                    <a:lnTo>
                      <a:pt x="29" y="98"/>
                    </a:lnTo>
                    <a:lnTo>
                      <a:pt x="24" y="97"/>
                    </a:lnTo>
                    <a:lnTo>
                      <a:pt x="19" y="95"/>
                    </a:lnTo>
                    <a:lnTo>
                      <a:pt x="15" y="93"/>
                    </a:lnTo>
                    <a:lnTo>
                      <a:pt x="11" y="90"/>
                    </a:lnTo>
                    <a:lnTo>
                      <a:pt x="8" y="87"/>
                    </a:lnTo>
                    <a:lnTo>
                      <a:pt x="7" y="85"/>
                    </a:lnTo>
                    <a:lnTo>
                      <a:pt x="6" y="83"/>
                    </a:lnTo>
                    <a:lnTo>
                      <a:pt x="5" y="81"/>
                    </a:lnTo>
                    <a:lnTo>
                      <a:pt x="4" y="78"/>
                    </a:lnTo>
                    <a:lnTo>
                      <a:pt x="4" y="74"/>
                    </a:lnTo>
                    <a:lnTo>
                      <a:pt x="2" y="65"/>
                    </a:lnTo>
                    <a:lnTo>
                      <a:pt x="1" y="57"/>
                    </a:lnTo>
                    <a:lnTo>
                      <a:pt x="0" y="54"/>
                    </a:lnTo>
                    <a:lnTo>
                      <a:pt x="1" y="51"/>
                    </a:lnTo>
                    <a:lnTo>
                      <a:pt x="2" y="48"/>
                    </a:lnTo>
                    <a:lnTo>
                      <a:pt x="3" y="47"/>
                    </a:lnTo>
                    <a:lnTo>
                      <a:pt x="4" y="46"/>
                    </a:lnTo>
                    <a:lnTo>
                      <a:pt x="6" y="45"/>
                    </a:lnTo>
                    <a:lnTo>
                      <a:pt x="7" y="43"/>
                    </a:lnTo>
                    <a:lnTo>
                      <a:pt x="9" y="42"/>
                    </a:lnTo>
                    <a:lnTo>
                      <a:pt x="13" y="42"/>
                    </a:lnTo>
                    <a:lnTo>
                      <a:pt x="19" y="43"/>
                    </a:lnTo>
                    <a:lnTo>
                      <a:pt x="29" y="45"/>
                    </a:lnTo>
                    <a:lnTo>
                      <a:pt x="41" y="49"/>
                    </a:lnTo>
                    <a:lnTo>
                      <a:pt x="46" y="51"/>
                    </a:lnTo>
                    <a:lnTo>
                      <a:pt x="51" y="53"/>
                    </a:lnTo>
                    <a:lnTo>
                      <a:pt x="56" y="57"/>
                    </a:lnTo>
                    <a:lnTo>
                      <a:pt x="57" y="59"/>
                    </a:lnTo>
                    <a:lnTo>
                      <a:pt x="59" y="61"/>
                    </a:lnTo>
                    <a:lnTo>
                      <a:pt x="64" y="69"/>
                    </a:lnTo>
                    <a:lnTo>
                      <a:pt x="70" y="77"/>
                    </a:lnTo>
                    <a:lnTo>
                      <a:pt x="74" y="85"/>
                    </a:lnTo>
                    <a:lnTo>
                      <a:pt x="75" y="88"/>
                    </a:lnTo>
                    <a:lnTo>
                      <a:pt x="76" y="91"/>
                    </a:lnTo>
                    <a:lnTo>
                      <a:pt x="77" y="93"/>
                    </a:lnTo>
                    <a:lnTo>
                      <a:pt x="77" y="95"/>
                    </a:lnTo>
                    <a:lnTo>
                      <a:pt x="79" y="97"/>
                    </a:lnTo>
                    <a:lnTo>
                      <a:pt x="81" y="99"/>
                    </a:lnTo>
                    <a:lnTo>
                      <a:pt x="84" y="100"/>
                    </a:lnTo>
                    <a:lnTo>
                      <a:pt x="86" y="100"/>
                    </a:lnTo>
                    <a:lnTo>
                      <a:pt x="87" y="100"/>
                    </a:lnTo>
                    <a:lnTo>
                      <a:pt x="87" y="99"/>
                    </a:lnTo>
                    <a:lnTo>
                      <a:pt x="88" y="98"/>
                    </a:lnTo>
                    <a:lnTo>
                      <a:pt x="88" y="96"/>
                    </a:lnTo>
                    <a:lnTo>
                      <a:pt x="87" y="92"/>
                    </a:lnTo>
                    <a:lnTo>
                      <a:pt x="83" y="80"/>
                    </a:lnTo>
                    <a:lnTo>
                      <a:pt x="79" y="73"/>
                    </a:lnTo>
                    <a:lnTo>
                      <a:pt x="75" y="65"/>
                    </a:lnTo>
                    <a:lnTo>
                      <a:pt x="73" y="62"/>
                    </a:lnTo>
                    <a:lnTo>
                      <a:pt x="71" y="58"/>
                    </a:lnTo>
                    <a:lnTo>
                      <a:pt x="66" y="51"/>
                    </a:lnTo>
                    <a:lnTo>
                      <a:pt x="61" y="46"/>
                    </a:lnTo>
                    <a:lnTo>
                      <a:pt x="58" y="44"/>
                    </a:lnTo>
                    <a:lnTo>
                      <a:pt x="55" y="42"/>
                    </a:lnTo>
                    <a:lnTo>
                      <a:pt x="37" y="31"/>
                    </a:lnTo>
                    <a:lnTo>
                      <a:pt x="30" y="27"/>
                    </a:lnTo>
                    <a:lnTo>
                      <a:pt x="22" y="24"/>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85" name="Freeform 212"/>
              <p:cNvSpPr/>
              <p:nvPr/>
            </p:nvSpPr>
            <p:spPr bwMode="auto">
              <a:xfrm>
                <a:off x="1431" y="2506"/>
                <a:ext cx="378" cy="50"/>
              </a:xfrm>
              <a:custGeom>
                <a:avLst/>
                <a:gdLst>
                  <a:gd name="T0" fmla="*/ 3 w 378"/>
                  <a:gd name="T1" fmla="*/ 10 h 50"/>
                  <a:gd name="T2" fmla="*/ 5 w 378"/>
                  <a:gd name="T3" fmla="*/ 4 h 50"/>
                  <a:gd name="T4" fmla="*/ 8 w 378"/>
                  <a:gd name="T5" fmla="*/ 1 h 50"/>
                  <a:gd name="T6" fmla="*/ 13 w 378"/>
                  <a:gd name="T7" fmla="*/ 0 h 50"/>
                  <a:gd name="T8" fmla="*/ 32 w 378"/>
                  <a:gd name="T9" fmla="*/ 2 h 50"/>
                  <a:gd name="T10" fmla="*/ 64 w 378"/>
                  <a:gd name="T11" fmla="*/ 5 h 50"/>
                  <a:gd name="T12" fmla="*/ 71 w 378"/>
                  <a:gd name="T13" fmla="*/ 6 h 50"/>
                  <a:gd name="T14" fmla="*/ 83 w 378"/>
                  <a:gd name="T15" fmla="*/ 11 h 50"/>
                  <a:gd name="T16" fmla="*/ 110 w 378"/>
                  <a:gd name="T17" fmla="*/ 18 h 50"/>
                  <a:gd name="T18" fmla="*/ 148 w 378"/>
                  <a:gd name="T19" fmla="*/ 27 h 50"/>
                  <a:gd name="T20" fmla="*/ 182 w 378"/>
                  <a:gd name="T21" fmla="*/ 32 h 50"/>
                  <a:gd name="T22" fmla="*/ 205 w 378"/>
                  <a:gd name="T23" fmla="*/ 34 h 50"/>
                  <a:gd name="T24" fmla="*/ 263 w 378"/>
                  <a:gd name="T25" fmla="*/ 35 h 50"/>
                  <a:gd name="T26" fmla="*/ 340 w 378"/>
                  <a:gd name="T27" fmla="*/ 34 h 50"/>
                  <a:gd name="T28" fmla="*/ 366 w 378"/>
                  <a:gd name="T29" fmla="*/ 33 h 50"/>
                  <a:gd name="T30" fmla="*/ 374 w 378"/>
                  <a:gd name="T31" fmla="*/ 34 h 50"/>
                  <a:gd name="T32" fmla="*/ 378 w 378"/>
                  <a:gd name="T33" fmla="*/ 36 h 50"/>
                  <a:gd name="T34" fmla="*/ 378 w 378"/>
                  <a:gd name="T35" fmla="*/ 38 h 50"/>
                  <a:gd name="T36" fmla="*/ 374 w 378"/>
                  <a:gd name="T37" fmla="*/ 41 h 50"/>
                  <a:gd name="T38" fmla="*/ 361 w 378"/>
                  <a:gd name="T39" fmla="*/ 43 h 50"/>
                  <a:gd name="T40" fmla="*/ 347 w 378"/>
                  <a:gd name="T41" fmla="*/ 46 h 50"/>
                  <a:gd name="T42" fmla="*/ 343 w 378"/>
                  <a:gd name="T43" fmla="*/ 48 h 50"/>
                  <a:gd name="T44" fmla="*/ 339 w 378"/>
                  <a:gd name="T45" fmla="*/ 49 h 50"/>
                  <a:gd name="T46" fmla="*/ 326 w 378"/>
                  <a:gd name="T47" fmla="*/ 48 h 50"/>
                  <a:gd name="T48" fmla="*/ 310 w 378"/>
                  <a:gd name="T49" fmla="*/ 45 h 50"/>
                  <a:gd name="T50" fmla="*/ 294 w 378"/>
                  <a:gd name="T51" fmla="*/ 43 h 50"/>
                  <a:gd name="T52" fmla="*/ 280 w 378"/>
                  <a:gd name="T53" fmla="*/ 45 h 50"/>
                  <a:gd name="T54" fmla="*/ 262 w 378"/>
                  <a:gd name="T55" fmla="*/ 49 h 50"/>
                  <a:gd name="T56" fmla="*/ 250 w 378"/>
                  <a:gd name="T57" fmla="*/ 50 h 50"/>
                  <a:gd name="T58" fmla="*/ 237 w 378"/>
                  <a:gd name="T59" fmla="*/ 49 h 50"/>
                  <a:gd name="T60" fmla="*/ 215 w 378"/>
                  <a:gd name="T61" fmla="*/ 44 h 50"/>
                  <a:gd name="T62" fmla="*/ 205 w 378"/>
                  <a:gd name="T63" fmla="*/ 44 h 50"/>
                  <a:gd name="T64" fmla="*/ 179 w 378"/>
                  <a:gd name="T65" fmla="*/ 46 h 50"/>
                  <a:gd name="T66" fmla="*/ 166 w 378"/>
                  <a:gd name="T67" fmla="*/ 46 h 50"/>
                  <a:gd name="T68" fmla="*/ 156 w 378"/>
                  <a:gd name="T69" fmla="*/ 43 h 50"/>
                  <a:gd name="T70" fmla="*/ 145 w 378"/>
                  <a:gd name="T71" fmla="*/ 39 h 50"/>
                  <a:gd name="T72" fmla="*/ 133 w 378"/>
                  <a:gd name="T73" fmla="*/ 37 h 50"/>
                  <a:gd name="T74" fmla="*/ 111 w 378"/>
                  <a:gd name="T75" fmla="*/ 37 h 50"/>
                  <a:gd name="T76" fmla="*/ 96 w 378"/>
                  <a:gd name="T77" fmla="*/ 37 h 50"/>
                  <a:gd name="T78" fmla="*/ 85 w 378"/>
                  <a:gd name="T79" fmla="*/ 35 h 50"/>
                  <a:gd name="T80" fmla="*/ 73 w 378"/>
                  <a:gd name="T81" fmla="*/ 31 h 50"/>
                  <a:gd name="T82" fmla="*/ 61 w 378"/>
                  <a:gd name="T83" fmla="*/ 30 h 50"/>
                  <a:gd name="T84" fmla="*/ 45 w 378"/>
                  <a:gd name="T85" fmla="*/ 31 h 50"/>
                  <a:gd name="T86" fmla="*/ 33 w 378"/>
                  <a:gd name="T87" fmla="*/ 32 h 50"/>
                  <a:gd name="T88" fmla="*/ 24 w 378"/>
                  <a:gd name="T89" fmla="*/ 31 h 50"/>
                  <a:gd name="T90" fmla="*/ 15 w 378"/>
                  <a:gd name="T91" fmla="*/ 29 h 50"/>
                  <a:gd name="T92" fmla="*/ 5 w 378"/>
                  <a:gd name="T93" fmla="*/ 28 h 50"/>
                  <a:gd name="T94" fmla="*/ 1 w 378"/>
                  <a:gd name="T95" fmla="*/ 26 h 50"/>
                  <a:gd name="T96" fmla="*/ 0 w 378"/>
                  <a:gd name="T97" fmla="*/ 22 h 50"/>
                  <a:gd name="T98" fmla="*/ 1 w 378"/>
                  <a:gd name="T99" fmla="*/ 17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8" h="50">
                    <a:moveTo>
                      <a:pt x="1" y="17"/>
                    </a:moveTo>
                    <a:lnTo>
                      <a:pt x="3" y="10"/>
                    </a:lnTo>
                    <a:lnTo>
                      <a:pt x="4" y="7"/>
                    </a:lnTo>
                    <a:lnTo>
                      <a:pt x="5" y="4"/>
                    </a:lnTo>
                    <a:lnTo>
                      <a:pt x="7" y="2"/>
                    </a:lnTo>
                    <a:lnTo>
                      <a:pt x="8" y="1"/>
                    </a:lnTo>
                    <a:lnTo>
                      <a:pt x="9" y="1"/>
                    </a:lnTo>
                    <a:lnTo>
                      <a:pt x="13" y="0"/>
                    </a:lnTo>
                    <a:lnTo>
                      <a:pt x="18" y="0"/>
                    </a:lnTo>
                    <a:lnTo>
                      <a:pt x="32" y="2"/>
                    </a:lnTo>
                    <a:lnTo>
                      <a:pt x="48" y="3"/>
                    </a:lnTo>
                    <a:lnTo>
                      <a:pt x="64" y="5"/>
                    </a:lnTo>
                    <a:lnTo>
                      <a:pt x="68" y="6"/>
                    </a:lnTo>
                    <a:lnTo>
                      <a:pt x="71" y="6"/>
                    </a:lnTo>
                    <a:lnTo>
                      <a:pt x="76" y="8"/>
                    </a:lnTo>
                    <a:lnTo>
                      <a:pt x="83" y="11"/>
                    </a:lnTo>
                    <a:lnTo>
                      <a:pt x="94" y="14"/>
                    </a:lnTo>
                    <a:lnTo>
                      <a:pt x="110" y="18"/>
                    </a:lnTo>
                    <a:lnTo>
                      <a:pt x="128" y="23"/>
                    </a:lnTo>
                    <a:lnTo>
                      <a:pt x="148" y="27"/>
                    </a:lnTo>
                    <a:lnTo>
                      <a:pt x="170" y="31"/>
                    </a:lnTo>
                    <a:lnTo>
                      <a:pt x="182" y="32"/>
                    </a:lnTo>
                    <a:lnTo>
                      <a:pt x="194" y="33"/>
                    </a:lnTo>
                    <a:lnTo>
                      <a:pt x="205" y="34"/>
                    </a:lnTo>
                    <a:lnTo>
                      <a:pt x="217" y="34"/>
                    </a:lnTo>
                    <a:lnTo>
                      <a:pt x="263" y="35"/>
                    </a:lnTo>
                    <a:lnTo>
                      <a:pt x="306" y="34"/>
                    </a:lnTo>
                    <a:lnTo>
                      <a:pt x="340" y="34"/>
                    </a:lnTo>
                    <a:lnTo>
                      <a:pt x="360" y="33"/>
                    </a:lnTo>
                    <a:lnTo>
                      <a:pt x="366" y="33"/>
                    </a:lnTo>
                    <a:lnTo>
                      <a:pt x="370" y="33"/>
                    </a:lnTo>
                    <a:lnTo>
                      <a:pt x="374" y="34"/>
                    </a:lnTo>
                    <a:lnTo>
                      <a:pt x="376" y="35"/>
                    </a:lnTo>
                    <a:lnTo>
                      <a:pt x="378" y="36"/>
                    </a:lnTo>
                    <a:lnTo>
                      <a:pt x="378" y="37"/>
                    </a:lnTo>
                    <a:lnTo>
                      <a:pt x="378" y="38"/>
                    </a:lnTo>
                    <a:lnTo>
                      <a:pt x="376" y="40"/>
                    </a:lnTo>
                    <a:lnTo>
                      <a:pt x="374" y="41"/>
                    </a:lnTo>
                    <a:lnTo>
                      <a:pt x="370" y="42"/>
                    </a:lnTo>
                    <a:lnTo>
                      <a:pt x="361" y="43"/>
                    </a:lnTo>
                    <a:lnTo>
                      <a:pt x="351" y="45"/>
                    </a:lnTo>
                    <a:lnTo>
                      <a:pt x="347" y="46"/>
                    </a:lnTo>
                    <a:lnTo>
                      <a:pt x="345" y="47"/>
                    </a:lnTo>
                    <a:lnTo>
                      <a:pt x="343" y="48"/>
                    </a:lnTo>
                    <a:lnTo>
                      <a:pt x="342" y="48"/>
                    </a:lnTo>
                    <a:lnTo>
                      <a:pt x="339" y="49"/>
                    </a:lnTo>
                    <a:lnTo>
                      <a:pt x="333" y="49"/>
                    </a:lnTo>
                    <a:lnTo>
                      <a:pt x="326" y="48"/>
                    </a:lnTo>
                    <a:lnTo>
                      <a:pt x="318" y="47"/>
                    </a:lnTo>
                    <a:lnTo>
                      <a:pt x="310" y="45"/>
                    </a:lnTo>
                    <a:lnTo>
                      <a:pt x="301" y="44"/>
                    </a:lnTo>
                    <a:lnTo>
                      <a:pt x="294" y="43"/>
                    </a:lnTo>
                    <a:lnTo>
                      <a:pt x="288" y="43"/>
                    </a:lnTo>
                    <a:lnTo>
                      <a:pt x="280" y="45"/>
                    </a:lnTo>
                    <a:lnTo>
                      <a:pt x="272" y="47"/>
                    </a:lnTo>
                    <a:lnTo>
                      <a:pt x="262" y="49"/>
                    </a:lnTo>
                    <a:lnTo>
                      <a:pt x="257" y="50"/>
                    </a:lnTo>
                    <a:lnTo>
                      <a:pt x="250" y="50"/>
                    </a:lnTo>
                    <a:lnTo>
                      <a:pt x="243" y="50"/>
                    </a:lnTo>
                    <a:lnTo>
                      <a:pt x="237" y="49"/>
                    </a:lnTo>
                    <a:lnTo>
                      <a:pt x="226" y="46"/>
                    </a:lnTo>
                    <a:lnTo>
                      <a:pt x="215" y="44"/>
                    </a:lnTo>
                    <a:lnTo>
                      <a:pt x="210" y="44"/>
                    </a:lnTo>
                    <a:lnTo>
                      <a:pt x="205" y="44"/>
                    </a:lnTo>
                    <a:lnTo>
                      <a:pt x="192" y="45"/>
                    </a:lnTo>
                    <a:lnTo>
                      <a:pt x="179" y="46"/>
                    </a:lnTo>
                    <a:lnTo>
                      <a:pt x="172" y="46"/>
                    </a:lnTo>
                    <a:lnTo>
                      <a:pt x="166" y="46"/>
                    </a:lnTo>
                    <a:lnTo>
                      <a:pt x="161" y="45"/>
                    </a:lnTo>
                    <a:lnTo>
                      <a:pt x="156" y="43"/>
                    </a:lnTo>
                    <a:lnTo>
                      <a:pt x="149" y="40"/>
                    </a:lnTo>
                    <a:lnTo>
                      <a:pt x="145" y="39"/>
                    </a:lnTo>
                    <a:lnTo>
                      <a:pt x="141" y="38"/>
                    </a:lnTo>
                    <a:lnTo>
                      <a:pt x="133" y="37"/>
                    </a:lnTo>
                    <a:lnTo>
                      <a:pt x="122" y="37"/>
                    </a:lnTo>
                    <a:lnTo>
                      <a:pt x="111" y="37"/>
                    </a:lnTo>
                    <a:lnTo>
                      <a:pt x="101" y="37"/>
                    </a:lnTo>
                    <a:lnTo>
                      <a:pt x="96" y="37"/>
                    </a:lnTo>
                    <a:lnTo>
                      <a:pt x="91" y="36"/>
                    </a:lnTo>
                    <a:lnTo>
                      <a:pt x="85" y="35"/>
                    </a:lnTo>
                    <a:lnTo>
                      <a:pt x="79" y="33"/>
                    </a:lnTo>
                    <a:lnTo>
                      <a:pt x="73" y="31"/>
                    </a:lnTo>
                    <a:lnTo>
                      <a:pt x="67" y="30"/>
                    </a:lnTo>
                    <a:lnTo>
                      <a:pt x="61" y="30"/>
                    </a:lnTo>
                    <a:lnTo>
                      <a:pt x="56" y="30"/>
                    </a:lnTo>
                    <a:lnTo>
                      <a:pt x="45" y="31"/>
                    </a:lnTo>
                    <a:lnTo>
                      <a:pt x="37" y="32"/>
                    </a:lnTo>
                    <a:lnTo>
                      <a:pt x="33" y="32"/>
                    </a:lnTo>
                    <a:lnTo>
                      <a:pt x="30" y="32"/>
                    </a:lnTo>
                    <a:lnTo>
                      <a:pt x="24" y="31"/>
                    </a:lnTo>
                    <a:lnTo>
                      <a:pt x="18" y="29"/>
                    </a:lnTo>
                    <a:lnTo>
                      <a:pt x="15" y="29"/>
                    </a:lnTo>
                    <a:lnTo>
                      <a:pt x="11" y="29"/>
                    </a:lnTo>
                    <a:lnTo>
                      <a:pt x="5" y="28"/>
                    </a:lnTo>
                    <a:lnTo>
                      <a:pt x="3" y="27"/>
                    </a:lnTo>
                    <a:lnTo>
                      <a:pt x="1" y="26"/>
                    </a:lnTo>
                    <a:lnTo>
                      <a:pt x="1" y="24"/>
                    </a:lnTo>
                    <a:lnTo>
                      <a:pt x="0" y="22"/>
                    </a:lnTo>
                    <a:lnTo>
                      <a:pt x="1" y="20"/>
                    </a:lnTo>
                    <a:lnTo>
                      <a:pt x="1" y="17"/>
                    </a:lnTo>
                    <a:close/>
                  </a:path>
                </a:pathLst>
              </a:custGeom>
              <a:solidFill>
                <a:srgbClr val="994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448" name="Group 213"/>
            <p:cNvGrpSpPr/>
            <p:nvPr/>
          </p:nvGrpSpPr>
          <p:grpSpPr bwMode="auto">
            <a:xfrm>
              <a:off x="368" y="1253"/>
              <a:ext cx="5392" cy="2232"/>
              <a:chOff x="368" y="1480"/>
              <a:chExt cx="5392" cy="2232"/>
            </a:xfrm>
          </p:grpSpPr>
          <p:grpSp>
            <p:nvGrpSpPr>
              <p:cNvPr id="61449" name="Group 214"/>
              <p:cNvGrpSpPr/>
              <p:nvPr/>
            </p:nvGrpSpPr>
            <p:grpSpPr bwMode="auto">
              <a:xfrm>
                <a:off x="368" y="1480"/>
                <a:ext cx="5392" cy="2232"/>
                <a:chOff x="227" y="1525"/>
                <a:chExt cx="5392" cy="2232"/>
              </a:xfrm>
            </p:grpSpPr>
            <p:sp>
              <p:nvSpPr>
                <p:cNvPr id="61451" name="Text Box 215"/>
                <p:cNvSpPr txBox="1">
                  <a:spLocks noChangeArrowheads="1"/>
                </p:cNvSpPr>
                <p:nvPr/>
              </p:nvSpPr>
              <p:spPr bwMode="auto">
                <a:xfrm>
                  <a:off x="4445" y="2478"/>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rgbClr val="3366FF"/>
                      </a:solidFill>
                      <a:latin typeface="Times New Roman" panose="02020603050405020304" pitchFamily="18" charset="0"/>
                    </a:rPr>
                    <a:t>降低风险</a:t>
                  </a:r>
                  <a:endParaRPr kumimoji="1" lang="zh-TW" altLang="en-US" b="1">
                    <a:solidFill>
                      <a:srgbClr val="3366FF"/>
                    </a:solidFill>
                    <a:latin typeface="Times New Roman" panose="02020603050405020304" pitchFamily="18" charset="0"/>
                  </a:endParaRPr>
                </a:p>
              </p:txBody>
            </p:sp>
            <p:sp>
              <p:nvSpPr>
                <p:cNvPr id="61452" name="Text Box 216"/>
                <p:cNvSpPr txBox="1">
                  <a:spLocks noChangeArrowheads="1"/>
                </p:cNvSpPr>
                <p:nvPr/>
              </p:nvSpPr>
              <p:spPr bwMode="auto">
                <a:xfrm>
                  <a:off x="4391" y="1570"/>
                  <a:ext cx="11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rgbClr val="FF0066"/>
                      </a:solidFill>
                      <a:latin typeface="Times New Roman" panose="02020603050405020304" pitchFamily="18" charset="0"/>
                    </a:rPr>
                    <a:t>个体防护</a:t>
                  </a:r>
                  <a:endParaRPr kumimoji="1" lang="zh-TW" altLang="en-US" b="1">
                    <a:solidFill>
                      <a:srgbClr val="FF0066"/>
                    </a:solidFill>
                    <a:latin typeface="Times New Roman" panose="02020603050405020304" pitchFamily="18" charset="0"/>
                  </a:endParaRPr>
                </a:p>
              </p:txBody>
            </p:sp>
            <p:sp>
              <p:nvSpPr>
                <p:cNvPr id="61453" name="Text Box 217"/>
                <p:cNvSpPr txBox="1">
                  <a:spLocks noChangeArrowheads="1"/>
                </p:cNvSpPr>
                <p:nvPr/>
              </p:nvSpPr>
              <p:spPr bwMode="auto">
                <a:xfrm>
                  <a:off x="4422" y="3430"/>
                  <a:ext cx="11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r>
                    <a:rPr kumimoji="1" lang="zh-CN" altLang="en-US" b="1">
                      <a:solidFill>
                        <a:schemeClr val="tx1"/>
                      </a:solidFill>
                      <a:latin typeface="Times New Roman" panose="02020603050405020304" pitchFamily="18" charset="0"/>
                    </a:rPr>
                    <a:t>消除风险</a:t>
                  </a:r>
                  <a:endParaRPr kumimoji="1" lang="zh-TW" altLang="en-US" b="1">
                    <a:solidFill>
                      <a:schemeClr val="tx1"/>
                    </a:solidFill>
                    <a:latin typeface="Times New Roman" panose="02020603050405020304" pitchFamily="18" charset="0"/>
                  </a:endParaRPr>
                </a:p>
              </p:txBody>
            </p:sp>
            <p:grpSp>
              <p:nvGrpSpPr>
                <p:cNvPr id="61454" name="Group 218"/>
                <p:cNvGrpSpPr/>
                <p:nvPr/>
              </p:nvGrpSpPr>
              <p:grpSpPr bwMode="auto">
                <a:xfrm>
                  <a:off x="227" y="1525"/>
                  <a:ext cx="4871" cy="2223"/>
                  <a:chOff x="148" y="1570"/>
                  <a:chExt cx="4871" cy="2223"/>
                </a:xfrm>
              </p:grpSpPr>
              <p:sp>
                <p:nvSpPr>
                  <p:cNvPr id="61455" name="Rectangle 219"/>
                  <p:cNvSpPr>
                    <a:spLocks noChangeArrowheads="1"/>
                  </p:cNvSpPr>
                  <p:nvPr/>
                </p:nvSpPr>
                <p:spPr bwMode="auto">
                  <a:xfrm>
                    <a:off x="148" y="3521"/>
                    <a:ext cx="4018" cy="272"/>
                  </a:xfrm>
                  <a:prstGeom prst="rect">
                    <a:avLst/>
                  </a:prstGeom>
                  <a:noFill/>
                  <a:ln w="25400">
                    <a:solidFill>
                      <a:srgbClr val="081D58"/>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56" name="Group 220"/>
                  <p:cNvGrpSpPr/>
                  <p:nvPr/>
                </p:nvGrpSpPr>
                <p:grpSpPr bwMode="auto">
                  <a:xfrm>
                    <a:off x="204" y="1570"/>
                    <a:ext cx="4815" cy="2199"/>
                    <a:chOff x="214" y="1563"/>
                    <a:chExt cx="4815" cy="2199"/>
                  </a:xfrm>
                </p:grpSpPr>
                <p:sp>
                  <p:nvSpPr>
                    <p:cNvPr id="61457" name="Rectangle 221"/>
                    <p:cNvSpPr>
                      <a:spLocks noChangeArrowheads="1"/>
                    </p:cNvSpPr>
                    <p:nvPr/>
                  </p:nvSpPr>
                  <p:spPr bwMode="auto">
                    <a:xfrm>
                      <a:off x="214" y="3471"/>
                      <a:ext cx="39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dirty="0">
                          <a:solidFill>
                            <a:srgbClr val="081D58"/>
                          </a:solidFill>
                          <a:latin typeface="華康楷書體W5" charset="-120"/>
                          <a:ea typeface="楷体_GB2312" pitchFamily="49" charset="-122"/>
                        </a:rPr>
                        <a:t>停止使用危害性物质，或以无害物质替代</a:t>
                      </a:r>
                      <a:endParaRPr kumimoji="1" lang="zh-TW" altLang="en-US" sz="2400" b="1" dirty="0">
                        <a:solidFill>
                          <a:srgbClr val="081D58"/>
                        </a:solidFill>
                        <a:latin typeface="華康楷書體W5" charset="-120"/>
                        <a:ea typeface="楷体_GB2312" pitchFamily="49" charset="-122"/>
                      </a:endParaRPr>
                    </a:p>
                  </p:txBody>
                </p:sp>
                <p:sp>
                  <p:nvSpPr>
                    <p:cNvPr id="61458" name="Rectangle 222"/>
                    <p:cNvSpPr>
                      <a:spLocks noChangeArrowheads="1"/>
                    </p:cNvSpPr>
                    <p:nvPr/>
                  </p:nvSpPr>
                  <p:spPr bwMode="auto">
                    <a:xfrm>
                      <a:off x="850" y="3183"/>
                      <a:ext cx="206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00279F"/>
                          </a:solidFill>
                          <a:latin typeface="華康楷書體W5" charset="-120"/>
                          <a:ea typeface="楷体_GB2312" pitchFamily="49" charset="-122"/>
                        </a:rPr>
                        <a:t>改用危害性较低的物质</a:t>
                      </a:r>
                      <a:endParaRPr kumimoji="1" lang="zh-TW" altLang="en-US" sz="2400" b="1" dirty="0">
                        <a:solidFill>
                          <a:srgbClr val="00279F"/>
                        </a:solidFill>
                        <a:latin typeface="華康楷書體W5" charset="-120"/>
                        <a:ea typeface="楷体_GB2312" pitchFamily="49" charset="-122"/>
                      </a:endParaRPr>
                    </a:p>
                  </p:txBody>
                </p:sp>
                <p:sp>
                  <p:nvSpPr>
                    <p:cNvPr id="61459" name="Rectangle 223"/>
                    <p:cNvSpPr>
                      <a:spLocks noChangeArrowheads="1"/>
                    </p:cNvSpPr>
                    <p:nvPr/>
                  </p:nvSpPr>
                  <p:spPr bwMode="auto">
                    <a:xfrm>
                      <a:off x="1378" y="2919"/>
                      <a:ext cx="18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009688"/>
                          </a:solidFill>
                          <a:latin typeface="華康楷書體W5" charset="-120"/>
                          <a:ea typeface="楷体_GB2312" pitchFamily="49" charset="-122"/>
                        </a:rPr>
                        <a:t>改变工艺减轻危害性</a:t>
                      </a:r>
                      <a:endParaRPr kumimoji="1" lang="zh-TW" altLang="en-US" sz="2400" b="1" dirty="0">
                        <a:solidFill>
                          <a:srgbClr val="009688"/>
                        </a:solidFill>
                        <a:latin typeface="華康楷書體W5" charset="-120"/>
                        <a:ea typeface="楷体_GB2312" pitchFamily="49" charset="-122"/>
                      </a:endParaRPr>
                    </a:p>
                  </p:txBody>
                </p:sp>
                <p:sp>
                  <p:nvSpPr>
                    <p:cNvPr id="61460" name="Rectangle 224"/>
                    <p:cNvSpPr>
                      <a:spLocks noChangeArrowheads="1"/>
                    </p:cNvSpPr>
                    <p:nvPr/>
                  </p:nvSpPr>
                  <p:spPr bwMode="auto">
                    <a:xfrm>
                      <a:off x="2002" y="2655"/>
                      <a:ext cx="148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chemeClr val="tx2"/>
                          </a:solidFill>
                          <a:latin typeface="楷体_GB2312" pitchFamily="49" charset="-122"/>
                          <a:ea typeface="楷体_GB2312" pitchFamily="49" charset="-122"/>
                        </a:rPr>
                        <a:t>隔离人员或危害</a:t>
                      </a:r>
                      <a:endParaRPr kumimoji="1" lang="zh-TW" altLang="en-US" sz="2400" b="1" dirty="0">
                        <a:solidFill>
                          <a:schemeClr val="tx2"/>
                        </a:solidFill>
                        <a:latin typeface="楷体_GB2312" pitchFamily="49" charset="-122"/>
                        <a:ea typeface="楷体_GB2312" pitchFamily="49" charset="-122"/>
                      </a:endParaRPr>
                    </a:p>
                  </p:txBody>
                </p:sp>
                <p:sp>
                  <p:nvSpPr>
                    <p:cNvPr id="61461" name="Rectangle 225"/>
                    <p:cNvSpPr>
                      <a:spLocks noChangeArrowheads="1"/>
                    </p:cNvSpPr>
                    <p:nvPr/>
                  </p:nvSpPr>
                  <p:spPr bwMode="auto">
                    <a:xfrm>
                      <a:off x="2588" y="2386"/>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a:solidFill>
                            <a:schemeClr val="accent2"/>
                          </a:solidFill>
                          <a:latin typeface="楷体_GB2312" pitchFamily="49" charset="-122"/>
                          <a:ea typeface="楷体_GB2312" pitchFamily="49" charset="-122"/>
                        </a:rPr>
                        <a:t>限制危害</a:t>
                      </a:r>
                      <a:endParaRPr kumimoji="1" lang="zh-TW" altLang="en-US" sz="2400" b="1">
                        <a:solidFill>
                          <a:schemeClr val="accent2"/>
                        </a:solidFill>
                        <a:latin typeface="楷体_GB2312" pitchFamily="49" charset="-122"/>
                        <a:ea typeface="楷体_GB2312" pitchFamily="49" charset="-122"/>
                      </a:endParaRPr>
                    </a:p>
                  </p:txBody>
                </p:sp>
                <p:sp>
                  <p:nvSpPr>
                    <p:cNvPr id="61462" name="Rectangle 226"/>
                    <p:cNvSpPr>
                      <a:spLocks noChangeArrowheads="1"/>
                    </p:cNvSpPr>
                    <p:nvPr/>
                  </p:nvSpPr>
                  <p:spPr bwMode="auto">
                    <a:xfrm>
                      <a:off x="2852" y="2127"/>
                      <a:ext cx="12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F57B49"/>
                          </a:solidFill>
                          <a:latin typeface="楷体_GB2312" pitchFamily="49" charset="-122"/>
                          <a:ea typeface="楷体_GB2312" pitchFamily="49" charset="-122"/>
                        </a:rPr>
                        <a:t>工程技术控制</a:t>
                      </a:r>
                      <a:endParaRPr kumimoji="1" lang="zh-TW" altLang="en-US" sz="2400" b="1" dirty="0">
                        <a:solidFill>
                          <a:srgbClr val="F57B49"/>
                        </a:solidFill>
                        <a:latin typeface="楷体_GB2312" pitchFamily="49" charset="-122"/>
                        <a:ea typeface="楷体_GB2312" pitchFamily="49" charset="-122"/>
                      </a:endParaRPr>
                    </a:p>
                  </p:txBody>
                </p:sp>
                <p:sp>
                  <p:nvSpPr>
                    <p:cNvPr id="61463" name="Rectangle 227"/>
                    <p:cNvSpPr>
                      <a:spLocks noChangeArrowheads="1"/>
                    </p:cNvSpPr>
                    <p:nvPr/>
                  </p:nvSpPr>
                  <p:spPr bwMode="auto">
                    <a:xfrm>
                      <a:off x="3154" y="1851"/>
                      <a:ext cx="8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AD6900"/>
                          </a:solidFill>
                          <a:latin typeface="楷体_GB2312" pitchFamily="49" charset="-122"/>
                          <a:ea typeface="楷体_GB2312" pitchFamily="49" charset="-122"/>
                        </a:rPr>
                        <a:t>管理控制</a:t>
                      </a:r>
                      <a:endParaRPr kumimoji="1" lang="zh-TW" altLang="en-US" sz="2400" b="1" dirty="0">
                        <a:solidFill>
                          <a:srgbClr val="AD6900"/>
                        </a:solidFill>
                        <a:latin typeface="楷体_GB2312" pitchFamily="49" charset="-122"/>
                        <a:ea typeface="楷体_GB2312" pitchFamily="49" charset="-122"/>
                      </a:endParaRPr>
                    </a:p>
                  </p:txBody>
                </p:sp>
                <p:sp>
                  <p:nvSpPr>
                    <p:cNvPr id="61464" name="Rectangle 228"/>
                    <p:cNvSpPr>
                      <a:spLocks noChangeArrowheads="1"/>
                    </p:cNvSpPr>
                    <p:nvPr/>
                  </p:nvSpPr>
                  <p:spPr bwMode="auto">
                    <a:xfrm>
                      <a:off x="3277" y="1563"/>
                      <a:ext cx="8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kumimoji="1" lang="zh-CN" altLang="en-US" sz="2400" b="1" dirty="0">
                          <a:solidFill>
                            <a:srgbClr val="D93192"/>
                          </a:solidFill>
                          <a:latin typeface="楷体_GB2312" pitchFamily="49" charset="-122"/>
                          <a:ea typeface="楷体_GB2312" pitchFamily="49" charset="-122"/>
                        </a:rPr>
                        <a:t>个体防护</a:t>
                      </a:r>
                      <a:endParaRPr kumimoji="1" lang="zh-TW" altLang="en-US" sz="2400" b="1" dirty="0">
                        <a:solidFill>
                          <a:srgbClr val="D93192"/>
                        </a:solidFill>
                        <a:latin typeface="楷体_GB2312" pitchFamily="49" charset="-122"/>
                        <a:ea typeface="楷体_GB2312" pitchFamily="49" charset="-122"/>
                      </a:endParaRPr>
                    </a:p>
                  </p:txBody>
                </p:sp>
                <p:sp>
                  <p:nvSpPr>
                    <p:cNvPr id="61465" name="Rectangle 229"/>
                    <p:cNvSpPr>
                      <a:spLocks noChangeArrowheads="1"/>
                    </p:cNvSpPr>
                    <p:nvPr/>
                  </p:nvSpPr>
                  <p:spPr bwMode="auto">
                    <a:xfrm>
                      <a:off x="675" y="3219"/>
                      <a:ext cx="3490" cy="272"/>
                    </a:xfrm>
                    <a:prstGeom prst="rect">
                      <a:avLst/>
                    </a:prstGeom>
                    <a:noFill/>
                    <a:ln w="2540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6" name="Rectangle 230"/>
                    <p:cNvSpPr>
                      <a:spLocks noChangeArrowheads="1"/>
                    </p:cNvSpPr>
                    <p:nvPr/>
                  </p:nvSpPr>
                  <p:spPr bwMode="auto">
                    <a:xfrm>
                      <a:off x="1202" y="2931"/>
                      <a:ext cx="2962" cy="272"/>
                    </a:xfrm>
                    <a:prstGeom prst="rect">
                      <a:avLst/>
                    </a:prstGeom>
                    <a:noFill/>
                    <a:ln w="25400">
                      <a:solidFill>
                        <a:srgbClr val="009688"/>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7" name="Rectangle 231"/>
                    <p:cNvSpPr>
                      <a:spLocks noChangeArrowheads="1"/>
                    </p:cNvSpPr>
                    <p:nvPr/>
                  </p:nvSpPr>
                  <p:spPr bwMode="auto">
                    <a:xfrm>
                      <a:off x="1779" y="2679"/>
                      <a:ext cx="2386" cy="272"/>
                    </a:xfrm>
                    <a:prstGeom prst="rect">
                      <a:avLst/>
                    </a:prstGeom>
                    <a:noFill/>
                    <a:ln w="25400">
                      <a:solidFill>
                        <a:schemeClr val="tx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8" name="Rectangle 232"/>
                    <p:cNvSpPr>
                      <a:spLocks noChangeArrowheads="1"/>
                    </p:cNvSpPr>
                    <p:nvPr/>
                  </p:nvSpPr>
                  <p:spPr bwMode="auto">
                    <a:xfrm>
                      <a:off x="2355" y="2403"/>
                      <a:ext cx="1810" cy="272"/>
                    </a:xfrm>
                    <a:prstGeom prst="rect">
                      <a:avLst/>
                    </a:prstGeom>
                    <a:noFill/>
                    <a:ln w="25400">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9" name="Rectangle 233"/>
                    <p:cNvSpPr>
                      <a:spLocks noChangeArrowheads="1"/>
                    </p:cNvSpPr>
                    <p:nvPr/>
                  </p:nvSpPr>
                  <p:spPr bwMode="auto">
                    <a:xfrm>
                      <a:off x="2581" y="2139"/>
                      <a:ext cx="1584" cy="272"/>
                    </a:xfrm>
                    <a:prstGeom prst="rect">
                      <a:avLst/>
                    </a:prstGeom>
                    <a:noFill/>
                    <a:ln w="25400">
                      <a:solidFill>
                        <a:srgbClr val="F57B4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0" name="Rectangle 234"/>
                    <p:cNvSpPr>
                      <a:spLocks noChangeArrowheads="1"/>
                    </p:cNvSpPr>
                    <p:nvPr/>
                  </p:nvSpPr>
                  <p:spPr bwMode="auto">
                    <a:xfrm>
                      <a:off x="2931" y="1863"/>
                      <a:ext cx="1234" cy="272"/>
                    </a:xfrm>
                    <a:prstGeom prst="rect">
                      <a:avLst/>
                    </a:prstGeom>
                    <a:noFill/>
                    <a:ln w="25400">
                      <a:solidFill>
                        <a:srgbClr val="AD69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1" name="Rectangle 235"/>
                    <p:cNvSpPr>
                      <a:spLocks noChangeArrowheads="1"/>
                    </p:cNvSpPr>
                    <p:nvPr/>
                  </p:nvSpPr>
                  <p:spPr bwMode="auto">
                    <a:xfrm>
                      <a:off x="2588" y="2392"/>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kumimoji="1" lang="zh-CN" altLang="en-US" sz="2400" b="1" dirty="0">
                          <a:solidFill>
                            <a:srgbClr val="3366FF"/>
                          </a:solidFill>
                          <a:latin typeface="楷体_GB2312" pitchFamily="49" charset="-122"/>
                          <a:ea typeface="楷体_GB2312" pitchFamily="49" charset="-122"/>
                        </a:rPr>
                        <a:t>限制危害</a:t>
                      </a:r>
                      <a:endParaRPr kumimoji="1" lang="zh-TW" altLang="en-US" sz="2400" b="1" dirty="0">
                        <a:solidFill>
                          <a:srgbClr val="3366FF"/>
                        </a:solidFill>
                        <a:latin typeface="楷体_GB2312" pitchFamily="49" charset="-122"/>
                        <a:ea typeface="楷体_GB2312" pitchFamily="49" charset="-122"/>
                      </a:endParaRPr>
                    </a:p>
                  </p:txBody>
                </p:sp>
                <p:sp>
                  <p:nvSpPr>
                    <p:cNvPr id="61472" name="Rectangle 236"/>
                    <p:cNvSpPr>
                      <a:spLocks noChangeArrowheads="1"/>
                    </p:cNvSpPr>
                    <p:nvPr/>
                  </p:nvSpPr>
                  <p:spPr bwMode="auto">
                    <a:xfrm>
                      <a:off x="3219" y="1575"/>
                      <a:ext cx="946" cy="272"/>
                    </a:xfrm>
                    <a:prstGeom prst="rect">
                      <a:avLst/>
                    </a:prstGeom>
                    <a:noFill/>
                    <a:ln w="25400">
                      <a:solidFill>
                        <a:srgbClr val="D9319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3" name="AutoShape 237"/>
                    <p:cNvSpPr>
                      <a:spLocks noChangeArrowheads="1"/>
                    </p:cNvSpPr>
                    <p:nvPr/>
                  </p:nvSpPr>
                  <p:spPr bwMode="auto">
                    <a:xfrm>
                      <a:off x="4645" y="2790"/>
                      <a:ext cx="384" cy="576"/>
                    </a:xfrm>
                    <a:prstGeom prst="upArrow">
                      <a:avLst>
                        <a:gd name="adj1" fmla="val 50000"/>
                        <a:gd name="adj2" fmla="val 79688"/>
                      </a:avLst>
                    </a:prstGeom>
                    <a:gradFill rotWithShape="0">
                      <a:gsLst>
                        <a:gs pos="0">
                          <a:srgbClr val="66FF33"/>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4" name="AutoShape 238"/>
                    <p:cNvSpPr>
                      <a:spLocks noChangeArrowheads="1"/>
                    </p:cNvSpPr>
                    <p:nvPr/>
                  </p:nvSpPr>
                  <p:spPr bwMode="auto">
                    <a:xfrm>
                      <a:off x="4645" y="1926"/>
                      <a:ext cx="384" cy="528"/>
                    </a:xfrm>
                    <a:prstGeom prst="upArrow">
                      <a:avLst>
                        <a:gd name="adj1" fmla="val 50000"/>
                        <a:gd name="adj2" fmla="val 73047"/>
                      </a:avLst>
                    </a:prstGeom>
                    <a:gradFill rotWithShape="0">
                      <a:gsLst>
                        <a:gs pos="0">
                          <a:srgbClr val="FF3399"/>
                        </a:gs>
                        <a:gs pos="100000">
                          <a:srgbClr val="66FF33"/>
                        </a:gs>
                      </a:gsLst>
                      <a:lin ang="540000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5" name="AutoShape 239"/>
                    <p:cNvSpPr/>
                    <p:nvPr/>
                  </p:nvSpPr>
                  <p:spPr bwMode="auto">
                    <a:xfrm>
                      <a:off x="4213" y="1917"/>
                      <a:ext cx="192" cy="1536"/>
                    </a:xfrm>
                    <a:prstGeom prst="rightBrace">
                      <a:avLst>
                        <a:gd name="adj1" fmla="val 66667"/>
                        <a:gd name="adj2" fmla="val 50000"/>
                      </a:avLst>
                    </a:prstGeom>
                    <a:noFill/>
                    <a:ln w="25400">
                      <a:solidFill>
                        <a:srgbClr val="00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6" name="Line 240"/>
                    <p:cNvSpPr>
                      <a:spLocks noChangeShapeType="1"/>
                    </p:cNvSpPr>
                    <p:nvPr/>
                  </p:nvSpPr>
                  <p:spPr bwMode="auto">
                    <a:xfrm flipH="1">
                      <a:off x="4213" y="1725"/>
                      <a:ext cx="192"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77" name="Line 241"/>
                    <p:cNvSpPr>
                      <a:spLocks noChangeShapeType="1"/>
                    </p:cNvSpPr>
                    <p:nvPr/>
                  </p:nvSpPr>
                  <p:spPr bwMode="auto">
                    <a:xfrm flipH="1">
                      <a:off x="4213" y="3627"/>
                      <a:ext cx="192"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sp>
            <p:nvSpPr>
              <p:cNvPr id="61450" name="WordArt 242"/>
              <p:cNvSpPr>
                <a:spLocks noChangeArrowheads="1" noChangeShapeType="1" noTextEdit="1"/>
              </p:cNvSpPr>
              <p:nvPr/>
            </p:nvSpPr>
            <p:spPr bwMode="auto">
              <a:xfrm rot="8254749">
                <a:off x="793" y="2160"/>
                <a:ext cx="2120" cy="258"/>
              </a:xfrm>
              <a:prstGeom prst="rect">
                <a:avLst/>
              </a:prstGeom>
            </p:spPr>
            <p:txBody>
              <a:bodyPr vert="eaVert" wrap="none" fromWordArt="1">
                <a:prstTxWarp prst="textPlain">
                  <a:avLst>
                    <a:gd name="adj" fmla="val 55986"/>
                  </a:avLst>
                </a:prstTxWarp>
              </a:bodyPr>
              <a:lstStyle/>
              <a:p>
                <a:pPr fontAlgn="auto"/>
                <a:r>
                  <a:rPr lang="zh-CN" altLang="en-US" sz="3200" b="1" i="1" kern="10">
                    <a:ln w="9525">
                      <a:solidFill>
                        <a:srgbClr val="800000"/>
                      </a:solidFill>
                      <a:round/>
                    </a:ln>
                    <a:solidFill>
                      <a:srgbClr val="800000"/>
                    </a:solidFill>
                    <a:effectLst>
                      <a:outerShdw dist="35921" dir="2700000" algn="ctr" rotWithShape="0">
                        <a:srgbClr val="B2B2B2">
                          <a:alpha val="79999"/>
                        </a:srgbClr>
                      </a:outerShdw>
                    </a:effectLst>
                    <a:latin typeface="宋体" panose="02010600030101010101" pitchFamily="2" charset="-122"/>
                    <a:ea typeface="宋体" panose="02010600030101010101" pitchFamily="2" charset="-122"/>
                  </a:rPr>
                  <a:t>上向下从</a:t>
                </a:r>
                <a:endParaRPr lang="zh-CN" altLang="en-US" sz="3200" b="1" i="1" kern="10">
                  <a:ln w="9525">
                    <a:solidFill>
                      <a:srgbClr val="800000"/>
                    </a:solidFill>
                    <a:round/>
                  </a:ln>
                  <a:solidFill>
                    <a:srgbClr val="800000"/>
                  </a:solidFill>
                  <a:effectLst>
                    <a:outerShdw dist="35921" dir="2700000" algn="ctr" rotWithShape="0">
                      <a:srgbClr val="B2B2B2">
                        <a:alpha val="79999"/>
                      </a:srgbClr>
                    </a:outerShdw>
                  </a:effectLst>
                  <a:latin typeface="宋体" panose="02010600030101010101" pitchFamily="2" charset="-122"/>
                  <a:ea typeface="宋体" panose="02010600030101010101" pitchFamily="2" charset="-122"/>
                </a:endParaRPr>
              </a:p>
            </p:txBody>
          </p:sp>
        </p:grpSp>
      </p:grpSp>
      <p:sp>
        <p:nvSpPr>
          <p:cNvPr id="61444" name="AutoShape 243"/>
          <p:cNvSpPr>
            <a:spLocks noChangeArrowheads="1"/>
          </p:cNvSpPr>
          <p:nvPr/>
        </p:nvSpPr>
        <p:spPr bwMode="auto">
          <a:xfrm rot="2707657">
            <a:off x="4030663" y="2092325"/>
            <a:ext cx="328612" cy="2427288"/>
          </a:xfrm>
          <a:prstGeom prst="upArrow">
            <a:avLst>
              <a:gd name="adj1" fmla="val 50000"/>
              <a:gd name="adj2" fmla="val 184662"/>
            </a:avLst>
          </a:prstGeom>
          <a:solidFill>
            <a:srgbClr val="FF00FF"/>
          </a:solidFill>
          <a:ln w="381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zh-CN" altLang="en-US"/>
          </a:p>
        </p:txBody>
      </p:sp>
      <p:sp>
        <p:nvSpPr>
          <p:cNvPr id="24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48"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en-US" altLang="zh-CN" dirty="0" smtClean="0"/>
              <a:t>4</a:t>
            </a:r>
            <a:endParaRPr lang="zh-CN" altLang="en-US" dirty="0"/>
          </a:p>
        </p:txBody>
      </p:sp>
      <p:sp>
        <p:nvSpPr>
          <p:cNvPr id="6" name="矩形 5"/>
          <p:cNvSpPr/>
          <p:nvPr/>
        </p:nvSpPr>
        <p:spPr>
          <a:xfrm>
            <a:off x="558838" y="1535160"/>
            <a:ext cx="10442536" cy="2631490"/>
          </a:xfrm>
          <a:prstGeom prst="rect">
            <a:avLst/>
          </a:prstGeom>
        </p:spPr>
        <p:txBody>
          <a:bodyPr wrap="square">
            <a:spAutoFit/>
          </a:bodyPr>
          <a:lstStyle/>
          <a:p>
            <a:pPr algn="just">
              <a:lnSpc>
                <a:spcPct val="150000"/>
              </a:lnSpc>
            </a:pPr>
            <a:r>
              <a:rPr lang="zh-CN" altLang="en-US" sz="2200" dirty="0" smtClean="0">
                <a:latin typeface="微软雅黑" panose="020B0503020204020204" pitchFamily="34" charset="-122"/>
                <a:ea typeface="微软雅黑" panose="020B0503020204020204" pitchFamily="34" charset="-122"/>
              </a:rPr>
              <a:t>事故：发生人身伤害、健康损害或死亡的事件。</a:t>
            </a:r>
            <a:endParaRPr lang="en-US" altLang="zh-CN" sz="2200" dirty="0">
              <a:latin typeface="微软雅黑" panose="020B0503020204020204" pitchFamily="34" charset="-122"/>
              <a:ea typeface="微软雅黑" panose="020B0503020204020204" pitchFamily="34" charset="-122"/>
            </a:endParaRPr>
          </a:p>
          <a:p>
            <a:pPr algn="just">
              <a:lnSpc>
                <a:spcPct val="150000"/>
              </a:lnSpc>
            </a:pPr>
            <a:r>
              <a:rPr lang="zh-CN" altLang="en-US" sz="2200" dirty="0" smtClean="0">
                <a:latin typeface="微软雅黑" panose="020B0503020204020204" pitchFamily="34" charset="-122"/>
                <a:ea typeface="微软雅黑" panose="020B0503020204020204" pitchFamily="34" charset="-122"/>
              </a:rPr>
              <a:t>事件：发生或可能发生工作相关的健康损害或人身伤害（无论严重程度），或者死亡的情况。</a:t>
            </a:r>
            <a:endParaRPr lang="en-US" altLang="zh-CN" sz="2200" dirty="0" smtClean="0">
              <a:latin typeface="微软雅黑" panose="020B0503020204020204" pitchFamily="34" charset="-122"/>
              <a:ea typeface="微软雅黑" panose="020B0503020204020204" pitchFamily="34" charset="-122"/>
            </a:endParaRPr>
          </a:p>
          <a:p>
            <a:pPr algn="just">
              <a:lnSpc>
                <a:spcPct val="150000"/>
              </a:lnSpc>
            </a:pPr>
            <a:r>
              <a:rPr lang="zh-CN" altLang="en-US" sz="2200" dirty="0" smtClean="0">
                <a:latin typeface="微软雅黑" panose="020B0503020204020204" pitchFamily="34" charset="-122"/>
                <a:ea typeface="微软雅黑" panose="020B0503020204020204" pitchFamily="34" charset="-122"/>
              </a:rPr>
              <a:t>未遂事件：未发生人员伤害、健康损害或死亡的事件。</a:t>
            </a:r>
            <a:endParaRPr lang="en-US" altLang="zh-CN" sz="2200" dirty="0" smtClean="0">
              <a:latin typeface="微软雅黑" panose="020B0503020204020204" pitchFamily="34" charset="-122"/>
              <a:ea typeface="微软雅黑" panose="020B0503020204020204" pitchFamily="34" charset="-122"/>
            </a:endParaRPr>
          </a:p>
          <a:p>
            <a:pPr algn="just">
              <a:lnSpc>
                <a:spcPct val="150000"/>
              </a:lnSpc>
            </a:pPr>
            <a:r>
              <a:rPr lang="zh-CN" altLang="en-US" sz="2200" dirty="0" smtClean="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GB/28001-2011</a:t>
            </a:r>
            <a:r>
              <a:rPr lang="zh-CN" altLang="en-US" sz="2200" dirty="0">
                <a:latin typeface="微软雅黑" panose="020B0503020204020204" pitchFamily="34" charset="-122"/>
                <a:ea typeface="微软雅黑" panose="020B0503020204020204" pitchFamily="34" charset="-122"/>
              </a:rPr>
              <a:t>职业健康安全管理</a:t>
            </a:r>
            <a:r>
              <a:rPr lang="zh-CN" altLang="en-US" sz="2200" dirty="0" smtClean="0">
                <a:latin typeface="微软雅黑" panose="020B0503020204020204" pitchFamily="34" charset="-122"/>
                <a:ea typeface="微软雅黑" panose="020B0503020204020204" pitchFamily="34" charset="-122"/>
              </a:rPr>
              <a:t>体系）</a:t>
            </a:r>
            <a:endParaRPr lang="en-US" altLang="zh-CN" sz="2200" dirty="0" smtClean="0">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176838" y="2825750"/>
            <a:ext cx="3027362"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评价风险</a:t>
            </a:r>
            <a:endParaRPr lang="zh-CN" altLang="en-GB" sz="2400" b="1">
              <a:solidFill>
                <a:srgbClr val="000066"/>
              </a:solidFill>
              <a:latin typeface="TradeGothic" pitchFamily="34" charset="0"/>
            </a:endParaRPr>
          </a:p>
        </p:txBody>
      </p:sp>
      <p:sp>
        <p:nvSpPr>
          <p:cNvPr id="64515" name="Text Box 3"/>
          <p:cNvSpPr txBox="1">
            <a:spLocks noChangeArrowheads="1"/>
          </p:cNvSpPr>
          <p:nvPr/>
        </p:nvSpPr>
        <p:spPr bwMode="auto">
          <a:xfrm>
            <a:off x="3709988" y="4502150"/>
            <a:ext cx="35179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 </a:t>
            </a:r>
            <a:endParaRPr lang="zh-CN" altLang="en-GB" sz="2400" b="1">
              <a:solidFill>
                <a:srgbClr val="000066"/>
              </a:solidFill>
              <a:latin typeface="TradeGothic" pitchFamily="34" charset="0"/>
            </a:endParaRPr>
          </a:p>
        </p:txBody>
      </p:sp>
      <p:sp>
        <p:nvSpPr>
          <p:cNvPr id="64516" name="Text Box 4"/>
          <p:cNvSpPr txBox="1">
            <a:spLocks noChangeArrowheads="1"/>
          </p:cNvSpPr>
          <p:nvPr/>
        </p:nvSpPr>
        <p:spPr bwMode="auto">
          <a:xfrm>
            <a:off x="3067051" y="4564064"/>
            <a:ext cx="3235325"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然后 …</a:t>
            </a:r>
            <a:endParaRPr lang="zh-CN" altLang="en-GB" sz="2400" b="1">
              <a:solidFill>
                <a:srgbClr val="000066"/>
              </a:solidFill>
              <a:latin typeface="TradeGothic" pitchFamily="34" charset="0"/>
            </a:endParaRPr>
          </a:p>
          <a:p>
            <a:pPr algn="l">
              <a:spcBef>
                <a:spcPct val="50000"/>
              </a:spcBef>
            </a:pPr>
            <a:r>
              <a:rPr lang="zh-CN" altLang="en-GB" sz="2400" b="1">
                <a:solidFill>
                  <a:srgbClr val="000066"/>
                </a:solidFill>
                <a:latin typeface="TradeGothic" pitchFamily="34" charset="0"/>
              </a:rPr>
              <a:t>消除风险</a:t>
            </a:r>
            <a:endParaRPr lang="zh-CN" altLang="en-GB" sz="2400" b="1">
              <a:solidFill>
                <a:srgbClr val="000066"/>
              </a:solidFill>
              <a:latin typeface="TradeGothic" pitchFamily="34" charset="0"/>
            </a:endParaRPr>
          </a:p>
        </p:txBody>
      </p:sp>
      <p:sp>
        <p:nvSpPr>
          <p:cNvPr id="64517" name="Rectangle 5"/>
          <p:cNvSpPr>
            <a:spLocks noChangeArrowheads="1"/>
          </p:cNvSpPr>
          <p:nvPr/>
        </p:nvSpPr>
        <p:spPr bwMode="auto">
          <a:xfrm>
            <a:off x="5767388" y="3282950"/>
            <a:ext cx="1981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64518" name="Picture 6" descr="Picture69"/>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5189" y="1341439"/>
            <a:ext cx="80232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p:cNvSpPr txBox="1">
            <a:spLocks noChangeArrowheads="1"/>
          </p:cNvSpPr>
          <p:nvPr/>
        </p:nvSpPr>
        <p:spPr bwMode="auto">
          <a:xfrm>
            <a:off x="5184776" y="2873375"/>
            <a:ext cx="223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r" eaLnBrk="1" hangingPunct="1">
              <a:spcBef>
                <a:spcPct val="50000"/>
              </a:spcBef>
            </a:pPr>
            <a:endParaRPr lang="zh-CN" altLang="en-US" sz="2400">
              <a:solidFill>
                <a:schemeClr val="tx1"/>
              </a:solidFill>
              <a:latin typeface="TradeGothic" pitchFamily="34" charset="0"/>
            </a:endParaRPr>
          </a:p>
        </p:txBody>
      </p:sp>
      <p:sp>
        <p:nvSpPr>
          <p:cNvPr id="64520" name="WordArt 8"/>
          <p:cNvSpPr>
            <a:spLocks noChangeArrowheads="1" noChangeShapeType="1" noTextEdit="1"/>
          </p:cNvSpPr>
          <p:nvPr/>
        </p:nvSpPr>
        <p:spPr bwMode="auto">
          <a:xfrm>
            <a:off x="6888089" y="1052736"/>
            <a:ext cx="3528392" cy="864096"/>
          </a:xfrm>
          <a:prstGeom prst="rect">
            <a:avLst/>
          </a:prstGeom>
        </p:spPr>
        <p:txBody>
          <a:bodyPr wrap="none" fromWordArt="1">
            <a:prstTxWarp prst="textPlain">
              <a:avLst>
                <a:gd name="adj" fmla="val 50000"/>
              </a:avLst>
            </a:prstTxWarp>
          </a:bodyPr>
          <a:lstStyle/>
          <a:p>
            <a:r>
              <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危险源辨识、评价</a:t>
            </a:r>
            <a:endPar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a:p>
            <a:r>
              <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      与控制措施小图解</a:t>
            </a:r>
            <a:endParaRPr lang="zh-CN" altLang="en-US" sz="4000" b="1" i="1" kern="10" dirty="0">
              <a:ln w="1905"/>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9"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ChangeArrowheads="1"/>
          </p:cNvSpPr>
          <p:nvPr/>
        </p:nvSpPr>
        <p:spPr bwMode="auto">
          <a:xfrm>
            <a:off x="2505075" y="533400"/>
            <a:ext cx="295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buClr>
                <a:schemeClr val="bg2"/>
              </a:buClr>
              <a:buFont typeface="Monotype Sorts" charset="2"/>
              <a:buNone/>
              <a:defRPr/>
            </a:pPr>
            <a:endParaRPr lang="es-MX" sz="3600" b="1" i="1" u="sng">
              <a:solidFill>
                <a:schemeClr val="accent1"/>
              </a:solidFill>
              <a:effectLst>
                <a:outerShdw blurRad="38100" dist="38100" dir="2700000" algn="tl">
                  <a:srgbClr val="C0C0C0"/>
                </a:outerShdw>
              </a:effectLst>
              <a:latin typeface="TradeGothic" pitchFamily="34" charset="0"/>
            </a:endParaRPr>
          </a:p>
        </p:txBody>
      </p:sp>
      <p:grpSp>
        <p:nvGrpSpPr>
          <p:cNvPr id="65539" name="Group 3"/>
          <p:cNvGrpSpPr/>
          <p:nvPr/>
        </p:nvGrpSpPr>
        <p:grpSpPr bwMode="auto">
          <a:xfrm>
            <a:off x="1905001" y="533400"/>
            <a:ext cx="8228013" cy="5976938"/>
            <a:chOff x="456" y="115"/>
            <a:chExt cx="4967" cy="3911"/>
          </a:xfrm>
        </p:grpSpPr>
        <p:pic>
          <p:nvPicPr>
            <p:cNvPr id="65542" name="Picture 4" descr="Picture7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9" y="522"/>
              <a:ext cx="4550" cy="35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7301" name="Rectangle 5"/>
            <p:cNvSpPr>
              <a:spLocks noChangeArrowheads="1"/>
            </p:cNvSpPr>
            <p:nvPr/>
          </p:nvSpPr>
          <p:spPr bwMode="auto">
            <a:xfrm>
              <a:off x="618" y="115"/>
              <a:ext cx="1864"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buClr>
                  <a:schemeClr val="bg2"/>
                </a:buClr>
                <a:buFont typeface="Monotype Sorts" charset="2"/>
                <a:buNone/>
                <a:defRPr/>
              </a:pPr>
              <a:endParaRPr lang="es-MX" sz="3600" b="1" i="1" u="sng">
                <a:solidFill>
                  <a:schemeClr val="accent1"/>
                </a:solidFill>
                <a:effectLst>
                  <a:outerShdw blurRad="38100" dist="38100" dir="2700000" algn="tl">
                    <a:srgbClr val="C0C0C0"/>
                  </a:outerShdw>
                </a:effectLst>
                <a:latin typeface="TradeGothic" pitchFamily="34" charset="0"/>
              </a:endParaRPr>
            </a:p>
          </p:txBody>
        </p:sp>
        <p:sp>
          <p:nvSpPr>
            <p:cNvPr id="65544" name="Text Box 6"/>
            <p:cNvSpPr txBox="1">
              <a:spLocks noChangeArrowheads="1"/>
            </p:cNvSpPr>
            <p:nvPr/>
          </p:nvSpPr>
          <p:spPr bwMode="auto">
            <a:xfrm>
              <a:off x="3200" y="432"/>
              <a:ext cx="2223" cy="3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或寻找替代品</a:t>
              </a:r>
              <a:endParaRPr lang="zh-CN" altLang="en-GB" sz="2400" b="1">
                <a:solidFill>
                  <a:srgbClr val="000066"/>
                </a:solidFill>
                <a:latin typeface="TradeGothic" pitchFamily="34" charset="0"/>
              </a:endParaRPr>
            </a:p>
          </p:txBody>
        </p:sp>
        <p:sp>
          <p:nvSpPr>
            <p:cNvPr id="65545" name="Text Box 7"/>
            <p:cNvSpPr txBox="1">
              <a:spLocks noChangeArrowheads="1"/>
            </p:cNvSpPr>
            <p:nvPr/>
          </p:nvSpPr>
          <p:spPr bwMode="auto">
            <a:xfrm>
              <a:off x="456" y="1560"/>
              <a:ext cx="2304" cy="3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或尝试控制住风险</a:t>
              </a:r>
              <a:endParaRPr lang="zh-CN" altLang="en-GB" sz="2400" b="1">
                <a:solidFill>
                  <a:srgbClr val="000066"/>
                </a:solidFill>
                <a:latin typeface="TradeGothic" pitchFamily="34" charset="0"/>
              </a:endParaRPr>
            </a:p>
          </p:txBody>
        </p:sp>
        <p:sp>
          <p:nvSpPr>
            <p:cNvPr id="65546" name="Text Box 8"/>
            <p:cNvSpPr txBox="1">
              <a:spLocks noChangeArrowheads="1"/>
            </p:cNvSpPr>
            <p:nvPr/>
          </p:nvSpPr>
          <p:spPr bwMode="auto">
            <a:xfrm>
              <a:off x="1946" y="2880"/>
              <a:ext cx="1798" cy="3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lvl1pPr>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5pPr>
              <a:lvl6pPr marL="25146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6pPr>
              <a:lvl7pPr marL="29718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7pPr>
              <a:lvl8pPr marL="34290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8pPr>
              <a:lvl9pPr marL="3886200" indent="-228600" algn="ctr" eaLnBrk="0" fontAlgn="base" hangingPunct="0">
                <a:spcBef>
                  <a:spcPct val="0"/>
                </a:spcBef>
                <a:spcAft>
                  <a:spcPct val="0"/>
                </a:spcAft>
                <a:defRPr sz="2800">
                  <a:solidFill>
                    <a:srgbClr val="9900FF"/>
                  </a:solidFill>
                  <a:latin typeface="宋体" panose="02010600030101010101" pitchFamily="2" charset="-122"/>
                  <a:ea typeface="宋体" panose="02010600030101010101" pitchFamily="2" charset="-122"/>
                  <a:sym typeface="宋体" panose="02010600030101010101" pitchFamily="2" charset="-122"/>
                </a:defRPr>
              </a:lvl9pPr>
            </a:lstStyle>
            <a:p>
              <a:pPr algn="l">
                <a:spcBef>
                  <a:spcPct val="50000"/>
                </a:spcBef>
              </a:pPr>
              <a:r>
                <a:rPr lang="zh-CN" altLang="en-GB" sz="2400" b="1">
                  <a:solidFill>
                    <a:srgbClr val="000066"/>
                  </a:solidFill>
                  <a:latin typeface="TradeGothic" pitchFamily="34" charset="0"/>
                </a:rPr>
                <a:t>或者使用个人防护用品</a:t>
              </a:r>
              <a:endParaRPr lang="zh-CN" altLang="en-GB" sz="2400" b="1">
                <a:solidFill>
                  <a:srgbClr val="000066"/>
                </a:solidFill>
                <a:latin typeface="TradeGothic" pitchFamily="34" charset="0"/>
              </a:endParaRPr>
            </a:p>
          </p:txBody>
        </p:sp>
        <p:sp>
          <p:nvSpPr>
            <p:cNvPr id="65547" name="Rectangle 9"/>
            <p:cNvSpPr>
              <a:spLocks noChangeArrowheads="1"/>
            </p:cNvSpPr>
            <p:nvPr/>
          </p:nvSpPr>
          <p:spPr bwMode="auto">
            <a:xfrm>
              <a:off x="536" y="360"/>
              <a:ext cx="2656" cy="19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三、危险源管理</a:t>
            </a:r>
            <a:r>
              <a:rPr lang="en-US" altLang="zh-CN"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风险控制</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59</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774826" y="2205038"/>
            <a:ext cx="8893175" cy="2933700"/>
          </a:xfrm>
          <a:prstGeom prst="rect">
            <a:avLst/>
          </a:prstGeom>
        </p:spPr>
        <p:txBody>
          <a:bodyPr/>
          <a:lstStyle/>
          <a:p>
            <a:pPr algn="ctr" eaLnBrk="0" hangingPunct="0">
              <a:defRPr/>
            </a:pPr>
            <a:r>
              <a:rPr lang="en-US" altLang="zh-CN" sz="4000" b="1" kern="0" dirty="0">
                <a:solidFill>
                  <a:schemeClr val="tx2"/>
                </a:solidFill>
                <a:latin typeface="+mj-lt"/>
                <a:ea typeface="华文新魏" panose="02010800040101010101" pitchFamily="2" charset="-122"/>
                <a:cs typeface="+mj-cs"/>
              </a:rPr>
              <a:t>       </a:t>
            </a:r>
            <a:r>
              <a:rPr lang="zh-CN" altLang="en-US" sz="3600" b="1" kern="0" dirty="0">
                <a:solidFill>
                  <a:schemeClr val="tx2"/>
                </a:solidFill>
                <a:latin typeface="+mj-lt"/>
                <a:ea typeface="华文新魏" panose="02010800040101010101" pitchFamily="2" charset="-122"/>
                <a:cs typeface="+mj-cs"/>
              </a:rPr>
              <a:t>明者远见于未萌，智者避危于无形；</a:t>
            </a:r>
            <a:r>
              <a:rPr lang="zh-CN" altLang="en-US" sz="3600" b="1" dirty="0"/>
              <a:t> </a:t>
            </a:r>
            <a:r>
              <a:rPr lang="zh-CN" altLang="en-US" sz="4000" b="1" kern="0" dirty="0">
                <a:solidFill>
                  <a:schemeClr val="tx2"/>
                </a:solidFill>
                <a:latin typeface="+mj-lt"/>
                <a:ea typeface="华文新魏" panose="02010800040101010101" pitchFamily="2" charset="-122"/>
                <a:cs typeface="+mj-cs"/>
              </a:rPr>
              <a:t>祸因多藏于隐微</a:t>
            </a:r>
            <a:r>
              <a:rPr lang="en-US" altLang="zh-CN" sz="4000" b="1" kern="0" dirty="0">
                <a:solidFill>
                  <a:schemeClr val="tx2"/>
                </a:solidFill>
                <a:latin typeface="+mj-lt"/>
                <a:ea typeface="华文新魏" panose="02010800040101010101" pitchFamily="2" charset="-122"/>
                <a:cs typeface="+mj-cs"/>
              </a:rPr>
              <a:t>,</a:t>
            </a:r>
            <a:r>
              <a:rPr lang="zh-CN" altLang="en-US" sz="4000" b="1" kern="0" dirty="0">
                <a:solidFill>
                  <a:schemeClr val="tx2"/>
                </a:solidFill>
                <a:latin typeface="+mj-lt"/>
                <a:ea typeface="华文新魏" panose="02010800040101010101" pitchFamily="2" charset="-122"/>
                <a:cs typeface="+mj-cs"/>
              </a:rPr>
              <a:t>而发于人之所忽。</a:t>
            </a:r>
            <a:br>
              <a:rPr lang="zh-CN" altLang="en-US" sz="3600" b="1" kern="0" dirty="0">
                <a:solidFill>
                  <a:schemeClr val="tx2"/>
                </a:solidFill>
                <a:latin typeface="+mj-lt"/>
                <a:ea typeface="华文新魏" panose="02010800040101010101" pitchFamily="2" charset="-122"/>
                <a:cs typeface="+mj-cs"/>
              </a:rPr>
            </a:br>
            <a:br>
              <a:rPr lang="zh-CN" altLang="en-US" sz="3600" b="1" kern="0" dirty="0">
                <a:solidFill>
                  <a:schemeClr val="tx2"/>
                </a:solidFill>
                <a:latin typeface="+mj-lt"/>
                <a:ea typeface="华文新魏" panose="02010800040101010101" pitchFamily="2" charset="-122"/>
                <a:cs typeface="+mj-cs"/>
              </a:rPr>
            </a:br>
            <a:r>
              <a:rPr lang="zh-CN" altLang="en-US" sz="3600" b="1" kern="0" dirty="0">
                <a:solidFill>
                  <a:schemeClr val="tx2"/>
                </a:solidFill>
                <a:latin typeface="+mj-lt"/>
                <a:ea typeface="华文新魏" panose="02010800040101010101" pitchFamily="2" charset="-122"/>
                <a:cs typeface="+mj-cs"/>
              </a:rPr>
              <a:t>                                 </a:t>
            </a:r>
            <a:r>
              <a:rPr lang="en-US" altLang="zh-CN" sz="3600" b="1" kern="0" dirty="0">
                <a:solidFill>
                  <a:schemeClr val="tx2"/>
                </a:solidFill>
                <a:latin typeface="Arial" panose="020B0604020202020204" pitchFamily="34" charset="0"/>
                <a:ea typeface="华文新魏" panose="02010800040101010101" pitchFamily="2" charset="-122"/>
                <a:cs typeface="+mj-cs"/>
              </a:rPr>
              <a:t>——</a:t>
            </a:r>
            <a:r>
              <a:rPr lang="zh-CN" altLang="en-US" sz="3600" b="1" kern="0" dirty="0">
                <a:solidFill>
                  <a:schemeClr val="tx2"/>
                </a:solidFill>
                <a:latin typeface="+mj-lt"/>
                <a:ea typeface="华文新魏" panose="02010800040101010101" pitchFamily="2" charset="-122"/>
                <a:cs typeface="+mj-cs"/>
              </a:rPr>
              <a:t>司马迁</a:t>
            </a:r>
            <a:r>
              <a:rPr lang="en-US" altLang="zh-CN" sz="3600" b="1" kern="0" dirty="0">
                <a:solidFill>
                  <a:schemeClr val="tx2"/>
                </a:solidFill>
                <a:latin typeface="+mj-lt"/>
                <a:ea typeface="华文新魏" panose="02010800040101010101" pitchFamily="2" charset="-122"/>
                <a:cs typeface="+mj-cs"/>
              </a:rPr>
              <a:t>《</a:t>
            </a:r>
            <a:r>
              <a:rPr lang="zh-CN" altLang="en-US" sz="3600" b="1" kern="0" dirty="0">
                <a:solidFill>
                  <a:schemeClr val="tx2"/>
                </a:solidFill>
                <a:latin typeface="+mj-lt"/>
                <a:ea typeface="华文新魏" panose="02010800040101010101" pitchFamily="2" charset="-122"/>
                <a:cs typeface="+mj-cs"/>
              </a:rPr>
              <a:t>史记</a:t>
            </a:r>
            <a:r>
              <a:rPr lang="en-US" altLang="zh-CN" sz="3600" b="1" kern="0" dirty="0">
                <a:solidFill>
                  <a:schemeClr val="tx2"/>
                </a:solidFill>
                <a:latin typeface="+mj-lt"/>
                <a:ea typeface="华文新魏" panose="02010800040101010101" pitchFamily="2" charset="-122"/>
                <a:cs typeface="+mj-cs"/>
              </a:rPr>
              <a:t>》</a:t>
            </a:r>
            <a:endParaRPr lang="en-US" altLang="zh-CN" sz="3600" b="1" kern="0" dirty="0">
              <a:solidFill>
                <a:schemeClr val="tx2"/>
              </a:solidFill>
              <a:latin typeface="+mj-lt"/>
              <a:ea typeface="华文新魏" panose="02010800040101010101" pitchFamily="2" charset="-122"/>
              <a:cs typeface="+mj-cs"/>
            </a:endParaRPr>
          </a:p>
        </p:txBody>
      </p:sp>
      <p:sp>
        <p:nvSpPr>
          <p:cNvPr id="87044" name="矩形 6"/>
          <p:cNvSpPr/>
          <p:nvPr/>
        </p:nvSpPr>
        <p:spPr>
          <a:xfrm>
            <a:off x="1447800" y="1165225"/>
            <a:ext cx="2520950" cy="641350"/>
          </a:xfrm>
          <a:prstGeom prst="rect">
            <a:avLst/>
          </a:prstGeom>
          <a:noFill/>
          <a:ln w="9525">
            <a:noFill/>
          </a:ln>
        </p:spPr>
        <p:txBody>
          <a:bodyPr>
            <a:spAutoFit/>
          </a:bodyPr>
          <a:lstStyle/>
          <a:p>
            <a:pPr lvl="0"/>
            <a:r>
              <a:rPr lang="zh-CN" altLang="en-US" sz="3600" b="1" dirty="0">
                <a:solidFill>
                  <a:srgbClr val="C00000"/>
                </a:solidFill>
                <a:latin typeface="微软雅黑" panose="020B0503020204020204" pitchFamily="34" charset="-122"/>
                <a:ea typeface="微软雅黑" panose="020B0503020204020204" pitchFamily="34" charset="-122"/>
              </a:rPr>
              <a:t>结束语</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5" name="灯片编号占位符 3"/>
          <p:cNvSpPr txBox="1"/>
          <p:nvPr/>
        </p:nvSpPr>
        <p:spPr>
          <a:xfrm>
            <a:off x="11001374" y="293914"/>
            <a:ext cx="868364"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60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3538538" y="1147763"/>
            <a:ext cx="5129212" cy="654050"/>
          </a:xfrm>
        </p:spPr>
        <p:txBody>
          <a:bodyPr anchor="ctr"/>
          <a:lstStyle/>
          <a:p>
            <a:r>
              <a:rPr lang="zh-CN" altLang="en-US" sz="3200" dirty="0">
                <a:solidFill>
                  <a:srgbClr val="FF0000"/>
                </a:solidFill>
              </a:rPr>
              <a:t>认知事故：</a:t>
            </a:r>
            <a:r>
              <a:rPr lang="zh-CN" altLang="en-US" sz="2800" dirty="0">
                <a:solidFill>
                  <a:srgbClr val="7F7F7F"/>
                </a:solidFill>
                <a:sym typeface="黑体" panose="02010609060101010101" charset="-122"/>
              </a:rPr>
              <a:t>事故的主要特性</a:t>
            </a:r>
            <a:endParaRPr lang="zh-CN" altLang="en-US" sz="2800" dirty="0">
              <a:solidFill>
                <a:srgbClr val="7F7F7F"/>
              </a:solidFill>
              <a:sym typeface="黑体" panose="02010609060101010101" charset="-122"/>
            </a:endParaRPr>
          </a:p>
        </p:txBody>
      </p:sp>
      <p:cxnSp>
        <p:nvCxnSpPr>
          <p:cNvPr id="28" name="直接连接符 27"/>
          <p:cNvCxnSpPr/>
          <p:nvPr/>
        </p:nvCxnSpPr>
        <p:spPr>
          <a:xfrm>
            <a:off x="3524250" y="1862138"/>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grpSp>
        <p:nvGrpSpPr>
          <p:cNvPr id="15363" name="组合 1"/>
          <p:cNvGrpSpPr/>
          <p:nvPr/>
        </p:nvGrpSpPr>
        <p:grpSpPr>
          <a:xfrm>
            <a:off x="3600451" y="2576513"/>
            <a:ext cx="2714625" cy="2786062"/>
            <a:chOff x="2626974" y="1785926"/>
            <a:chExt cx="2571768" cy="2786082"/>
          </a:xfrm>
        </p:grpSpPr>
        <p:sp>
          <p:nvSpPr>
            <p:cNvPr id="5" name="弦形 4"/>
            <p:cNvSpPr/>
            <p:nvPr/>
          </p:nvSpPr>
          <p:spPr>
            <a:xfrm rot="12243078">
              <a:off x="2626974" y="1912603"/>
              <a:ext cx="2571768" cy="2571768"/>
            </a:xfrm>
            <a:prstGeom prst="chord">
              <a:avLst>
                <a:gd name="adj1" fmla="val 3407805"/>
                <a:gd name="adj2" fmla="val 15391551"/>
              </a:avLst>
            </a:prstGeom>
            <a:solidFill>
              <a:schemeClr val="bg1">
                <a:lumMod val="95000"/>
              </a:schemeClr>
            </a:solidFill>
            <a:ln w="285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ea typeface="微软雅黑" panose="020B0503020204020204" pitchFamily="34" charset="-122"/>
              </a:endParaRPr>
            </a:p>
          </p:txBody>
        </p:sp>
        <p:sp>
          <p:nvSpPr>
            <p:cNvPr id="6" name="矩形 5"/>
            <p:cNvSpPr/>
            <p:nvPr/>
          </p:nvSpPr>
          <p:spPr>
            <a:xfrm>
              <a:off x="3439111" y="1785926"/>
              <a:ext cx="563985" cy="2786082"/>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ea typeface="微软雅黑" panose="020B0503020204020204" pitchFamily="34" charset="-122"/>
              </a:endParaRPr>
            </a:p>
          </p:txBody>
        </p:sp>
      </p:grpSp>
      <p:sp>
        <p:nvSpPr>
          <p:cNvPr id="17" name="任意多边形 16"/>
          <p:cNvSpPr/>
          <p:nvPr/>
        </p:nvSpPr>
        <p:spPr>
          <a:xfrm>
            <a:off x="5353050" y="2671763"/>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1</a:t>
            </a:r>
            <a:endParaRPr lang="zh-CN" altLang="en-US" noProof="1">
              <a:ea typeface="微软雅黑" panose="020B0503020204020204" pitchFamily="34" charset="-122"/>
            </a:endParaRPr>
          </a:p>
        </p:txBody>
      </p:sp>
      <p:sp>
        <p:nvSpPr>
          <p:cNvPr id="18" name="任意多边形 17"/>
          <p:cNvSpPr/>
          <p:nvPr/>
        </p:nvSpPr>
        <p:spPr>
          <a:xfrm>
            <a:off x="5934075" y="3195638"/>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2</a:t>
            </a:r>
            <a:endParaRPr lang="zh-CN" altLang="en-US" noProof="1">
              <a:ea typeface="微软雅黑" panose="020B0503020204020204" pitchFamily="34" charset="-122"/>
            </a:endParaRPr>
          </a:p>
        </p:txBody>
      </p:sp>
      <p:sp>
        <p:nvSpPr>
          <p:cNvPr id="19" name="任意多边形 18"/>
          <p:cNvSpPr/>
          <p:nvPr/>
        </p:nvSpPr>
        <p:spPr>
          <a:xfrm>
            <a:off x="5848350" y="4633913"/>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4</a:t>
            </a:r>
            <a:endParaRPr lang="zh-CN" altLang="en-US" noProof="1">
              <a:ea typeface="微软雅黑" panose="020B0503020204020204" pitchFamily="34" charset="-122"/>
            </a:endParaRPr>
          </a:p>
        </p:txBody>
      </p:sp>
      <p:sp>
        <p:nvSpPr>
          <p:cNvPr id="21" name="任意多边形 20"/>
          <p:cNvSpPr/>
          <p:nvPr/>
        </p:nvSpPr>
        <p:spPr>
          <a:xfrm>
            <a:off x="6119813" y="3952875"/>
            <a:ext cx="357188" cy="357188"/>
          </a:xfrm>
          <a:custGeom>
            <a:avLst/>
            <a:gdLst>
              <a:gd name="connsiteX0" fmla="*/ 0 w 357190"/>
              <a:gd name="connsiteY0" fmla="*/ 178595 h 357190"/>
              <a:gd name="connsiteX1" fmla="*/ 52309 w 357190"/>
              <a:gd name="connsiteY1" fmla="*/ 52309 h 357190"/>
              <a:gd name="connsiteX2" fmla="*/ 178595 w 357190"/>
              <a:gd name="connsiteY2" fmla="*/ 0 h 357190"/>
              <a:gd name="connsiteX3" fmla="*/ 304881 w 357190"/>
              <a:gd name="connsiteY3" fmla="*/ 52309 h 357190"/>
              <a:gd name="connsiteX4" fmla="*/ 357190 w 357190"/>
              <a:gd name="connsiteY4" fmla="*/ 178595 h 357190"/>
              <a:gd name="connsiteX5" fmla="*/ 304881 w 357190"/>
              <a:gd name="connsiteY5" fmla="*/ 304881 h 357190"/>
              <a:gd name="connsiteX6" fmla="*/ 178595 w 357190"/>
              <a:gd name="connsiteY6" fmla="*/ 357190 h 357190"/>
              <a:gd name="connsiteX7" fmla="*/ 52309 w 357190"/>
              <a:gd name="connsiteY7" fmla="*/ 304881 h 357190"/>
              <a:gd name="connsiteX8" fmla="*/ 0 w 357190"/>
              <a:gd name="connsiteY8" fmla="*/ 178595 h 35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0" h="357190">
                <a:moveTo>
                  <a:pt x="0" y="178595"/>
                </a:moveTo>
                <a:cubicBezTo>
                  <a:pt x="0" y="131229"/>
                  <a:pt x="18816" y="85802"/>
                  <a:pt x="52309" y="52309"/>
                </a:cubicBezTo>
                <a:cubicBezTo>
                  <a:pt x="85802" y="18816"/>
                  <a:pt x="131229" y="0"/>
                  <a:pt x="178595" y="0"/>
                </a:cubicBezTo>
                <a:cubicBezTo>
                  <a:pt x="225961" y="0"/>
                  <a:pt x="271388" y="18816"/>
                  <a:pt x="304881" y="52309"/>
                </a:cubicBezTo>
                <a:cubicBezTo>
                  <a:pt x="338374" y="85802"/>
                  <a:pt x="357190" y="131229"/>
                  <a:pt x="357190" y="178595"/>
                </a:cubicBezTo>
                <a:cubicBezTo>
                  <a:pt x="357190" y="225961"/>
                  <a:pt x="338374" y="271388"/>
                  <a:pt x="304881" y="304881"/>
                </a:cubicBezTo>
                <a:cubicBezTo>
                  <a:pt x="271388" y="338374"/>
                  <a:pt x="225962" y="357190"/>
                  <a:pt x="178595" y="357190"/>
                </a:cubicBezTo>
                <a:cubicBezTo>
                  <a:pt x="131229" y="357190"/>
                  <a:pt x="85802" y="338374"/>
                  <a:pt x="52309" y="304881"/>
                </a:cubicBezTo>
                <a:cubicBezTo>
                  <a:pt x="18816" y="271388"/>
                  <a:pt x="0" y="225962"/>
                  <a:pt x="0" y="178595"/>
                </a:cubicBezTo>
                <a:close/>
              </a:path>
            </a:pathLst>
          </a:cu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noProof="1">
                <a:ea typeface="微软雅黑" panose="020B0503020204020204" pitchFamily="34" charset="-122"/>
              </a:rPr>
              <a:t>3</a:t>
            </a:r>
            <a:endParaRPr lang="zh-CN" altLang="en-US" noProof="1">
              <a:ea typeface="微软雅黑" panose="020B0503020204020204" pitchFamily="34" charset="-122"/>
            </a:endParaRPr>
          </a:p>
        </p:txBody>
      </p:sp>
      <p:sp>
        <p:nvSpPr>
          <p:cNvPr id="15370" name="矩形 24"/>
          <p:cNvSpPr/>
          <p:nvPr/>
        </p:nvSpPr>
        <p:spPr>
          <a:xfrm>
            <a:off x="6039809" y="2671763"/>
            <a:ext cx="2723823"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事故的发生具有随机性质</a:t>
            </a:r>
            <a:endParaRPr lang="zh-CN" altLang="en-US" dirty="0">
              <a:latin typeface="微软雅黑" panose="020B0503020204020204" pitchFamily="34" charset="-122"/>
              <a:ea typeface="微软雅黑" panose="020B0503020204020204" pitchFamily="34" charset="-122"/>
            </a:endParaRPr>
          </a:p>
        </p:txBody>
      </p:sp>
      <p:sp>
        <p:nvSpPr>
          <p:cNvPr id="15371" name="矩形 25"/>
          <p:cNvSpPr/>
          <p:nvPr/>
        </p:nvSpPr>
        <p:spPr>
          <a:xfrm>
            <a:off x="6516059" y="3211513"/>
            <a:ext cx="2723823"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事故的发生具有不确定性</a:t>
            </a:r>
            <a:endParaRPr lang="zh-CN" altLang="en-US" dirty="0">
              <a:latin typeface="微软雅黑" panose="020B0503020204020204" pitchFamily="34" charset="-122"/>
              <a:ea typeface="微软雅黑" panose="020B0503020204020204" pitchFamily="34" charset="-122"/>
            </a:endParaRPr>
          </a:p>
        </p:txBody>
      </p:sp>
      <p:sp>
        <p:nvSpPr>
          <p:cNvPr id="15372" name="矩形 26"/>
          <p:cNvSpPr/>
          <p:nvPr/>
        </p:nvSpPr>
        <p:spPr>
          <a:xfrm>
            <a:off x="6705914" y="3733800"/>
            <a:ext cx="3185487" cy="798680"/>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事故发生前，我们无法准确的</a:t>
            </a:r>
            <a:endParaRPr lang="zh-CN" altLang="en-US" dirty="0">
              <a:latin typeface="微软雅黑" panose="020B0503020204020204" pitchFamily="34" charset="-122"/>
              <a:ea typeface="微软雅黑" panose="020B0503020204020204" pitchFamily="34" charset="-122"/>
            </a:endParaRPr>
          </a:p>
          <a:p>
            <a:pPr algn="just">
              <a:lnSpc>
                <a:spcPct val="85000"/>
              </a:lnSpc>
            </a:pPr>
            <a:r>
              <a:rPr lang="zh-CN" altLang="en-US" dirty="0">
                <a:latin typeface="微软雅黑" panose="020B0503020204020204" pitchFamily="34" charset="-122"/>
                <a:ea typeface="微软雅黑" panose="020B0503020204020204" pitchFamily="34" charset="-122"/>
              </a:rPr>
              <a:t>预测什么时候、什么地方、什</a:t>
            </a:r>
            <a:endParaRPr lang="zh-CN" altLang="en-US" dirty="0">
              <a:latin typeface="微软雅黑" panose="020B0503020204020204" pitchFamily="34" charset="-122"/>
              <a:ea typeface="微软雅黑" panose="020B0503020204020204" pitchFamily="34" charset="-122"/>
            </a:endParaRPr>
          </a:p>
          <a:p>
            <a:pPr algn="just">
              <a:lnSpc>
                <a:spcPct val="85000"/>
              </a:lnSpc>
            </a:pPr>
            <a:r>
              <a:rPr lang="zh-CN" altLang="en-US" dirty="0">
                <a:latin typeface="微软雅黑" panose="020B0503020204020204" pitchFamily="34" charset="-122"/>
                <a:ea typeface="微软雅黑" panose="020B0503020204020204" pitchFamily="34" charset="-122"/>
              </a:rPr>
              <a:t>么人发生什么样的事故</a:t>
            </a:r>
            <a:endParaRPr lang="zh-CN" altLang="en-US" dirty="0">
              <a:latin typeface="微软雅黑" panose="020B0503020204020204" pitchFamily="34" charset="-122"/>
              <a:ea typeface="微软雅黑" panose="020B0503020204020204" pitchFamily="34" charset="-122"/>
            </a:endParaRPr>
          </a:p>
        </p:txBody>
      </p:sp>
      <p:sp>
        <p:nvSpPr>
          <p:cNvPr id="15373" name="矩形 28"/>
          <p:cNvSpPr/>
          <p:nvPr/>
        </p:nvSpPr>
        <p:spPr>
          <a:xfrm>
            <a:off x="6521639" y="4665663"/>
            <a:ext cx="1569660" cy="327782"/>
          </a:xfrm>
          <a:prstGeom prst="rect">
            <a:avLst/>
          </a:prstGeom>
          <a:noFill/>
          <a:ln w="9525">
            <a:noFill/>
          </a:ln>
        </p:spPr>
        <p:txBody>
          <a:bodyPr wrap="none" anchor="t">
            <a:spAutoFit/>
          </a:bodyPr>
          <a:lstStyle/>
          <a:p>
            <a:pPr algn="just">
              <a:lnSpc>
                <a:spcPct val="85000"/>
              </a:lnSpc>
            </a:pPr>
            <a:r>
              <a:rPr lang="zh-CN" altLang="en-US" dirty="0">
                <a:latin typeface="微软雅黑" panose="020B0503020204020204" pitchFamily="34" charset="-122"/>
                <a:ea typeface="微软雅黑" panose="020B0503020204020204" pitchFamily="34" charset="-122"/>
              </a:rPr>
              <a:t>不是有预谋的</a:t>
            </a:r>
            <a:endParaRPr lang="zh-CN" altLang="en-US" dirty="0">
              <a:latin typeface="微软雅黑" panose="020B0503020204020204" pitchFamily="34" charset="-122"/>
              <a:ea typeface="微软雅黑" panose="020B0503020204020204" pitchFamily="34" charset="-122"/>
            </a:endParaRPr>
          </a:p>
        </p:txBody>
      </p:sp>
      <p:sp>
        <p:nvSpPr>
          <p:cNvPr id="184" name=" 184"/>
          <p:cNvSpPr/>
          <p:nvPr/>
        </p:nvSpPr>
        <p:spPr>
          <a:xfrm>
            <a:off x="3525519" y="2908935"/>
            <a:ext cx="2408556" cy="223393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200" b="1" noProof="1">
                <a:solidFill>
                  <a:schemeClr val="tx1"/>
                </a:solidFill>
                <a:latin typeface="微软雅黑" panose="020B0503020204020204" pitchFamily="34" charset="-122"/>
                <a:ea typeface="微软雅黑" panose="020B0503020204020204" pitchFamily="34" charset="-122"/>
                <a:sym typeface="+mn-ea"/>
              </a:rPr>
              <a:t>事故的主要特性</a:t>
            </a:r>
            <a:endParaRPr lang="zh-CN" altLang="en-US" sz="2200" b="1" noProof="1">
              <a:solidFill>
                <a:schemeClr val="tx1"/>
              </a:solidFill>
              <a:latin typeface="微软雅黑" panose="020B0503020204020204" pitchFamily="34" charset="-122"/>
              <a:ea typeface="微软雅黑" panose="020B0503020204020204" pitchFamily="34" charset="-122"/>
              <a:sym typeface="+mn-ea"/>
            </a:endParaRPr>
          </a:p>
          <a:p>
            <a:pPr algn="ctr" eaLnBrk="1" fontAlgn="auto" hangingPunct="1">
              <a:spcBef>
                <a:spcPts val="0"/>
              </a:spcBef>
              <a:spcAft>
                <a:spcPts val="0"/>
              </a:spcAft>
              <a:defRPr/>
            </a:pPr>
            <a:endParaRPr lang="zh-CN" altLang="en-US" noProof="1">
              <a:solidFill>
                <a:srgbClr val="FFFFFF"/>
              </a:solidFill>
              <a:ea typeface="微软雅黑" panose="020B0503020204020204" pitchFamily="34" charset="-122"/>
            </a:endParaRPr>
          </a:p>
        </p:txBody>
      </p:sp>
      <p:sp>
        <p:nvSpPr>
          <p:cNvPr id="1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 name="灯片编号占位符 3"/>
          <p:cNvSpPr>
            <a:spLocks noGrp="1"/>
          </p:cNvSpPr>
          <p:nvPr>
            <p:ph type="sldNum" sz="quarter" idx="12"/>
          </p:nvPr>
        </p:nvSpPr>
        <p:spPr>
          <a:xfrm>
            <a:off x="11001374" y="293914"/>
            <a:ext cx="868364" cy="365125"/>
          </a:xfrm>
        </p:spPr>
        <p:txBody>
          <a:bodyPr/>
          <a:lstStyle/>
          <a:p>
            <a:r>
              <a:rPr lang="en-US" altLang="zh-CN" dirty="0" smtClean="0"/>
              <a:t>5</a:t>
            </a:r>
            <a:endParaRPr lang="zh-CN" altLang="en-US" dirty="0"/>
          </a:p>
        </p:txBody>
      </p:sp>
    </p:spTree>
  </p:cSld>
  <p:clrMapOvr>
    <a:masterClrMapping/>
  </p:clrMapOvr>
  <p:timing>
    <p:tnLst>
      <p:par>
        <p:cTn id="1" dur="indefinite" restart="never" nodeType="tmRoot"/>
      </p:par>
    </p:tnLst>
    <p:bldLst>
      <p:bldP spid="153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538538" y="931863"/>
            <a:ext cx="5129212" cy="654050"/>
          </a:xfrm>
        </p:spPr>
        <p:txBody>
          <a:bodyPr anchor="ctr"/>
          <a:lstStyle/>
          <a:p>
            <a:r>
              <a:rPr lang="zh-CN" altLang="en-US" sz="3200" dirty="0">
                <a:solidFill>
                  <a:srgbClr val="FF0000"/>
                </a:solidFill>
              </a:rPr>
              <a:t>认知事故：</a:t>
            </a:r>
            <a:r>
              <a:rPr lang="zh-CN" altLang="en-US" sz="2800" dirty="0">
                <a:solidFill>
                  <a:srgbClr val="7F7F7F"/>
                </a:solidFill>
                <a:sym typeface="黑体" panose="02010609060101010101" charset="-122"/>
              </a:rPr>
              <a:t>事故的本质是什么</a:t>
            </a:r>
            <a:endParaRPr lang="zh-CN" altLang="en-US" sz="2800" dirty="0">
              <a:solidFill>
                <a:srgbClr val="7F7F7F"/>
              </a:solidFill>
              <a:sym typeface="黑体" panose="02010609060101010101" charset="-122"/>
            </a:endParaRPr>
          </a:p>
        </p:txBody>
      </p:sp>
      <p:cxnSp>
        <p:nvCxnSpPr>
          <p:cNvPr id="28" name="直接连接符 27"/>
          <p:cNvCxnSpPr/>
          <p:nvPr/>
        </p:nvCxnSpPr>
        <p:spPr>
          <a:xfrm>
            <a:off x="3524250" y="1646238"/>
            <a:ext cx="6072188" cy="1588"/>
          </a:xfrm>
          <a:prstGeom prst="line">
            <a:avLst/>
          </a:prstGeom>
          <a:ln w="19050">
            <a:solidFill>
              <a:schemeClr val="bg1">
                <a:lumMod val="50000"/>
              </a:schemeClr>
            </a:solidFill>
            <a:prstDash val="dash"/>
          </a:ln>
        </p:spPr>
        <p:style>
          <a:lnRef idx="3">
            <a:schemeClr val="dk1"/>
          </a:lnRef>
          <a:fillRef idx="0">
            <a:schemeClr val="dk1"/>
          </a:fillRef>
          <a:effectRef idx="2">
            <a:schemeClr val="dk1"/>
          </a:effectRef>
          <a:fontRef idx="minor">
            <a:schemeClr val="tx1"/>
          </a:fontRef>
        </p:style>
      </p:cxnSp>
      <p:sp>
        <p:nvSpPr>
          <p:cNvPr id="11" name="同心圆 10"/>
          <p:cNvSpPr/>
          <p:nvPr>
            <p:custDataLst>
              <p:tags r:id="rId1"/>
            </p:custDataLst>
          </p:nvPr>
        </p:nvSpPr>
        <p:spPr>
          <a:xfrm>
            <a:off x="4766668" y="2097522"/>
            <a:ext cx="2695858" cy="2695858"/>
          </a:xfrm>
          <a:prstGeom prst="donut">
            <a:avLst>
              <a:gd name="adj" fmla="val 8835"/>
            </a:avLst>
          </a:prstGeom>
          <a:solidFill>
            <a:srgbClr val="FFC000"/>
          </a:solidFill>
          <a:ln w="12700" cap="flat" cmpd="sng" algn="ctr">
            <a:noFill/>
            <a:prstDash val="solid"/>
            <a:miter lim="800000"/>
          </a:ln>
          <a:effectLst/>
        </p:spPr>
        <p:txBody>
          <a:bodyPr rtlCol="0" anchor="ctr">
            <a:normAutofit/>
          </a:bodyPr>
          <a:lstStyle/>
          <a:p>
            <a:pPr algn="ctr" fontAlgn="base">
              <a:lnSpc>
                <a:spcPct val="110000"/>
              </a:lnSpc>
            </a:pPr>
            <a:r>
              <a:rPr lang="zh-CN" altLang="en-US" sz="2800" b="1" noProof="1">
                <a:gradFill>
                  <a:gsLst>
                    <a:gs pos="0">
                      <a:srgbClr val="E30000"/>
                    </a:gs>
                    <a:gs pos="100000">
                      <a:srgbClr val="760303"/>
                    </a:gs>
                  </a:gsLst>
                  <a:lin ang="5400000" scaled="0"/>
                </a:gradFill>
                <a:latin typeface="Arial" panose="020B0604020202020204" pitchFamily="34" charset="0"/>
                <a:ea typeface="微软雅黑" panose="020B0503020204020204" pitchFamily="34" charset="-122"/>
                <a:sym typeface="Arial" panose="020B0604020202020204" pitchFamily="34" charset="0"/>
              </a:rPr>
              <a:t>能量意外释放论</a:t>
            </a:r>
            <a:endParaRPr lang="zh-CN" altLang="en-US" sz="2800" b="1" noProof="1">
              <a:gradFill>
                <a:gsLst>
                  <a:gs pos="0">
                    <a:srgbClr val="E30000"/>
                  </a:gs>
                  <a:gs pos="100000">
                    <a:srgbClr val="760303"/>
                  </a:gs>
                </a:gsLst>
                <a:lin ang="5400000" scaled="0"/>
              </a:gradFill>
              <a:ea typeface="微软雅黑" panose="020B0503020204020204" pitchFamily="34" charset="-122"/>
              <a:sym typeface="Arial" panose="020B0604020202020204" pitchFamily="34" charset="0"/>
            </a:endParaRPr>
          </a:p>
        </p:txBody>
      </p:sp>
      <p:sp>
        <p:nvSpPr>
          <p:cNvPr id="16388" name="任意多边形 12"/>
          <p:cNvSpPr/>
          <p:nvPr>
            <p:custDataLst>
              <p:tags r:id="rId2"/>
            </p:custDataLst>
          </p:nvPr>
        </p:nvSpPr>
        <p:spPr>
          <a:xfrm rot="-3600000">
            <a:off x="4884738" y="25749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16389" name="任意多边形 21"/>
          <p:cNvSpPr/>
          <p:nvPr>
            <p:custDataLst>
              <p:tags r:id="rId3"/>
            </p:custDataLst>
          </p:nvPr>
        </p:nvSpPr>
        <p:spPr>
          <a:xfrm rot="3600000">
            <a:off x="6919913" y="25749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16390" name="任意多边形 22"/>
          <p:cNvSpPr/>
          <p:nvPr>
            <p:custDataLst>
              <p:tags r:id="rId4"/>
            </p:custDataLst>
          </p:nvPr>
        </p:nvSpPr>
        <p:spPr>
          <a:xfrm rot="10800000">
            <a:off x="5899150" y="4441825"/>
            <a:ext cx="419100" cy="419100"/>
          </a:xfrm>
          <a:custGeom>
            <a:avLst/>
            <a:gdLst/>
            <a:ahLst/>
            <a:cxnLst>
              <a:cxn ang="0">
                <a:pos x="12778" y="6995"/>
              </a:cxn>
              <a:cxn ang="0">
                <a:pos x="27418" y="57890"/>
              </a:cxn>
              <a:cxn ang="0">
                <a:pos x="27418" y="43249"/>
              </a:cxn>
              <a:cxn ang="0">
                <a:pos x="12778" y="57890"/>
              </a:cxn>
              <a:cxn ang="0">
                <a:pos x="63672" y="43249"/>
              </a:cxn>
              <a:cxn ang="0">
                <a:pos x="63672" y="57890"/>
              </a:cxn>
              <a:cxn ang="0">
                <a:pos x="12778" y="0"/>
              </a:cxn>
              <a:cxn ang="0">
                <a:pos x="25556" y="12778"/>
              </a:cxn>
              <a:cxn ang="0">
                <a:pos x="12778" y="25556"/>
              </a:cxn>
              <a:cxn ang="0">
                <a:pos x="0" y="12778"/>
              </a:cxn>
              <a:cxn ang="0">
                <a:pos x="12778" y="0"/>
              </a:cxn>
            </a:cxnLst>
            <a:rect l="0" t="0" r="0" b="0"/>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9BCED"/>
          </a:solidFill>
          <a:ln w="12700">
            <a:noFill/>
          </a:ln>
        </p:spPr>
        <p:txBody>
          <a:bodyPr/>
          <a:lstStyle/>
          <a:p>
            <a:endParaRPr lang="zh-CN" altLang="en-US"/>
          </a:p>
        </p:txBody>
      </p:sp>
      <p:sp>
        <p:nvSpPr>
          <p:cNvPr id="24" name="矩形 23"/>
          <p:cNvSpPr/>
          <p:nvPr>
            <p:custDataLst>
              <p:tags r:id="rId5"/>
            </p:custDataLst>
          </p:nvPr>
        </p:nvSpPr>
        <p:spPr>
          <a:xfrm>
            <a:off x="7504113" y="1968500"/>
            <a:ext cx="2362200" cy="1062038"/>
          </a:xfrm>
          <a:prstGeom prst="rect">
            <a:avLst/>
          </a:prstGeom>
        </p:spPr>
        <p:txBody>
          <a:bodyPr anchor="ctr" anchorCtr="0">
            <a:normAutofit/>
          </a:bodyPr>
          <a:lstStyle/>
          <a:p>
            <a:pPr fontAlgn="base">
              <a:lnSpc>
                <a:spcPct val="130000"/>
              </a:lnSpc>
            </a:pPr>
            <a:r>
              <a:rPr lang="zh-CN" altLang="da-DK" noProof="1">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使不正常的或不希望的能量释放</a:t>
            </a:r>
            <a:endParaRPr lang="zh-CN" altLang="da-DK" noProof="1">
              <a:effectLst>
                <a:outerShdw blurRad="38100" dist="19050" dir="2700000" algn="tl" rotWithShape="0">
                  <a:schemeClr val="dk1">
                    <a:alpha val="40000"/>
                  </a:schemeClr>
                </a:outerShdw>
              </a:effectLst>
              <a:ea typeface="微软雅黑" panose="020B0503020204020204" pitchFamily="34" charset="-122"/>
              <a:sym typeface="Arial" panose="020B0604020202020204" pitchFamily="34" charset="0"/>
            </a:endParaRPr>
          </a:p>
          <a:p>
            <a:pP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sp>
        <p:nvSpPr>
          <p:cNvPr id="30" name="矩形 29"/>
          <p:cNvSpPr/>
          <p:nvPr>
            <p:custDataLst>
              <p:tags r:id="rId6"/>
            </p:custDataLst>
          </p:nvPr>
        </p:nvSpPr>
        <p:spPr>
          <a:xfrm>
            <a:off x="2262188" y="1968500"/>
            <a:ext cx="2362200" cy="1062038"/>
          </a:xfrm>
          <a:prstGeom prst="rect">
            <a:avLst/>
          </a:prstGeom>
        </p:spPr>
        <p:txBody>
          <a:bodyPr anchor="ctr" anchorCtr="0">
            <a:normAutofit fontScale="90000"/>
          </a:bodyPr>
          <a:lstStyle/>
          <a:p>
            <a:pPr algn="r" fontAlgn="base">
              <a:lnSpc>
                <a:spcPct val="130000"/>
              </a:lnSpc>
            </a:pPr>
            <a:r>
              <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rPr>
              <a:t>由于管理失误引发的人的不安全行为和物的不安全状态及其相互作用</a:t>
            </a:r>
            <a:endPar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endParaRPr>
          </a:p>
          <a:p>
            <a:pPr algn="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sp>
        <p:nvSpPr>
          <p:cNvPr id="31" name="矩形 30"/>
          <p:cNvSpPr/>
          <p:nvPr>
            <p:custDataLst>
              <p:tags r:id="rId7"/>
            </p:custDataLst>
          </p:nvPr>
        </p:nvSpPr>
        <p:spPr>
          <a:xfrm>
            <a:off x="4940300" y="5016500"/>
            <a:ext cx="2362200" cy="1062038"/>
          </a:xfrm>
          <a:prstGeom prst="rect">
            <a:avLst/>
          </a:prstGeom>
        </p:spPr>
        <p:txBody>
          <a:bodyPr anchor="ctr" anchorCtr="0">
            <a:normAutofit fontScale="92500" lnSpcReduction="10000"/>
          </a:bodyPr>
          <a:lstStyle/>
          <a:p>
            <a:pPr algn="ctr" fontAlgn="base">
              <a:lnSpc>
                <a:spcPct val="130000"/>
              </a:lnSpc>
            </a:pPr>
            <a:r>
              <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rPr>
              <a:t>转移于人体、设施，造成人员伤亡和(或)财产损失</a:t>
            </a:r>
            <a:endParaRPr lang="da-DK" altLang="zh-CN" noProof="1">
              <a:effectLst>
                <a:outerShdw blurRad="38100" dist="19050" dir="2700000" algn="tl" rotWithShape="0">
                  <a:schemeClr val="dk1">
                    <a:alpha val="40000"/>
                  </a:schemeClr>
                </a:outerShdw>
              </a:effectLst>
              <a:latin typeface="+mj-ea"/>
              <a:ea typeface="+mj-ea"/>
              <a:sym typeface="Arial" panose="020B0604020202020204" pitchFamily="34" charset="0"/>
            </a:endParaRPr>
          </a:p>
          <a:p>
            <a:pPr algn="ctr" fontAlgn="base">
              <a:lnSpc>
                <a:spcPct val="130000"/>
              </a:lnSpc>
            </a:pPr>
            <a:endParaRPr lang="da-DK" altLang="zh-CN" noProof="1">
              <a:solidFill>
                <a:sysClr val="windowText" lastClr="000000">
                  <a:lumMod val="75000"/>
                  <a:lumOff val="25000"/>
                </a:sysClr>
              </a:solidFill>
              <a:sym typeface="Arial" panose="020B0604020202020204" pitchFamily="34" charset="0"/>
            </a:endParaRPr>
          </a:p>
        </p:txBody>
      </p:sp>
      <p:pic>
        <p:nvPicPr>
          <p:cNvPr id="16394" name="图片 31" descr="164554727280251391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1550" y="4132264"/>
            <a:ext cx="2274888" cy="1946275"/>
          </a:xfrm>
          <a:prstGeom prst="rect">
            <a:avLst/>
          </a:prstGeom>
          <a:noFill/>
          <a:ln w="9525">
            <a:noFill/>
          </a:ln>
        </p:spPr>
      </p:pic>
      <p:pic>
        <p:nvPicPr>
          <p:cNvPr id="16395" name="图片 32" descr="u=3784626119,147526537&amp;fm=27&amp;gp=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225" y="4132263"/>
            <a:ext cx="2266950" cy="1866900"/>
          </a:xfrm>
          <a:prstGeom prst="rect">
            <a:avLst/>
          </a:prstGeom>
          <a:noFill/>
          <a:ln w="9525">
            <a:noFill/>
          </a:ln>
        </p:spPr>
      </p:pic>
      <p:sp>
        <p:nvSpPr>
          <p:cNvPr id="13"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一、认知事故</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4" name="灯片编号占位符 3"/>
          <p:cNvSpPr>
            <a:spLocks noGrp="1"/>
          </p:cNvSpPr>
          <p:nvPr>
            <p:ph type="sldNum" sz="quarter" idx="12"/>
          </p:nvPr>
        </p:nvSpPr>
        <p:spPr>
          <a:xfrm>
            <a:off x="11001374" y="293914"/>
            <a:ext cx="868364" cy="365125"/>
          </a:xfrm>
        </p:spPr>
        <p:txBody>
          <a:bodyPr/>
          <a:lstStyle/>
          <a:p>
            <a:r>
              <a:rPr lang="en-US" altLang="zh-CN" dirty="0" smtClean="0"/>
              <a:t>6</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1631" y="2557780"/>
            <a:ext cx="1589405" cy="1214756"/>
            <a:chOff x="2071670" y="1928802"/>
            <a:chExt cx="1571636" cy="1357346"/>
          </a:xfrm>
        </p:grpSpPr>
        <p:sp>
          <p:nvSpPr>
            <p:cNvPr id="4" name="六边形 3"/>
            <p:cNvSpPr/>
            <p:nvPr/>
          </p:nvSpPr>
          <p:spPr>
            <a:xfrm>
              <a:off x="2071670" y="1928802"/>
              <a:ext cx="1571636" cy="1357346"/>
            </a:xfrm>
            <a:prstGeom prst="hexagon">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ea typeface="微软雅黑" panose="020B0503020204020204" pitchFamily="34" charset="-122"/>
              </a:endParaRPr>
            </a:p>
          </p:txBody>
        </p:sp>
        <p:sp>
          <p:nvSpPr>
            <p:cNvPr id="5" name="六边形 4"/>
            <p:cNvSpPr/>
            <p:nvPr/>
          </p:nvSpPr>
          <p:spPr>
            <a:xfrm>
              <a:off x="2143108" y="2000240"/>
              <a:ext cx="1428760" cy="1214470"/>
            </a:xfrm>
            <a:prstGeom prst="hexagon">
              <a:avLst/>
            </a:prstGeom>
            <a:solidFill>
              <a:srgbClr val="FF0000"/>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5400" noProof="1">
                  <a:ea typeface="微软雅黑" panose="020B0503020204020204" pitchFamily="34" charset="-122"/>
                </a:rPr>
                <a:t>0</a:t>
              </a:r>
              <a:r>
                <a:rPr lang="en-US" sz="5400" noProof="1"/>
                <a:t>2</a:t>
              </a:r>
              <a:endParaRPr lang="en-US" sz="5400" noProof="1"/>
            </a:p>
          </p:txBody>
        </p:sp>
      </p:grpSp>
      <p:sp>
        <p:nvSpPr>
          <p:cNvPr id="17411" name="矩形 5"/>
          <p:cNvSpPr/>
          <p:nvPr/>
        </p:nvSpPr>
        <p:spPr>
          <a:xfrm>
            <a:off x="4730750" y="2135189"/>
            <a:ext cx="4679950" cy="2060575"/>
          </a:xfrm>
          <a:prstGeom prst="rect">
            <a:avLst/>
          </a:prstGeom>
          <a:noFill/>
          <a:ln w="9525">
            <a:noFill/>
          </a:ln>
        </p:spPr>
        <p:txBody>
          <a:bodyPr wrap="square" anchor="t">
            <a:spAutoFit/>
          </a:bodyPr>
          <a:lstStyle/>
          <a:p>
            <a:pPr marL="571500" indent="-571500"/>
            <a:r>
              <a:rPr lang="zh-CN" altLang="en-US" sz="4400" b="1" dirty="0">
                <a:latin typeface="微软雅黑" panose="020B0503020204020204" pitchFamily="34" charset="-122"/>
                <a:ea typeface="微软雅黑" panose="020B0503020204020204" pitchFamily="34" charset="-122"/>
              </a:rPr>
              <a:t>第二部分</a:t>
            </a:r>
            <a:endParaRPr lang="zh-CN" altLang="en-US" sz="4400" b="1" dirty="0">
              <a:latin typeface="微软雅黑" panose="020B0503020204020204" pitchFamily="34" charset="-122"/>
              <a:ea typeface="微软雅黑" panose="020B0503020204020204" pitchFamily="34" charset="-122"/>
            </a:endParaRPr>
          </a:p>
          <a:p>
            <a:pPr marL="571500" indent="-571500"/>
            <a:r>
              <a:rPr lang="zh-CN" altLang="en-US" sz="3600" b="1" dirty="0">
                <a:solidFill>
                  <a:srgbClr val="FF0000"/>
                </a:solidFill>
                <a:latin typeface="微软雅黑" panose="020B0503020204020204" pitchFamily="34" charset="-122"/>
                <a:ea typeface="微软雅黑" panose="020B0503020204020204" pitchFamily="34" charset="-122"/>
              </a:rPr>
              <a:t>危险源与事故的关系</a:t>
            </a:r>
            <a:r>
              <a:rPr lang="zh-CN" altLang="en-US" sz="2400" b="1" dirty="0">
                <a:solidFill>
                  <a:srgbClr val="7F7F7F"/>
                </a:solidFill>
                <a:latin typeface="微软雅黑" panose="020B0503020204020204" pitchFamily="34" charset="-122"/>
                <a:ea typeface="微软雅黑" panose="020B0503020204020204" pitchFamily="34" charset="-122"/>
              </a:rPr>
              <a:t>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a:solidFill>
                  <a:srgbClr val="7F7F7F"/>
                </a:solidFill>
                <a:latin typeface="微软雅黑" panose="020B0503020204020204" pitchFamily="34" charset="-122"/>
                <a:ea typeface="微软雅黑" panose="020B0503020204020204" pitchFamily="34" charset="-122"/>
              </a:rPr>
              <a:t>什么是危险</a:t>
            </a:r>
            <a:r>
              <a:rPr lang="zh-CN" altLang="en-US" sz="2400" b="1" dirty="0" smtClean="0">
                <a:solidFill>
                  <a:srgbClr val="7F7F7F"/>
                </a:solidFill>
                <a:latin typeface="微软雅黑" panose="020B0503020204020204" pitchFamily="34" charset="-122"/>
                <a:ea typeface="微软雅黑" panose="020B0503020204020204" pitchFamily="34" charset="-122"/>
              </a:rPr>
              <a:t>源？       </a:t>
            </a:r>
            <a:endParaRPr lang="zh-CN" altLang="en-US" sz="2400" b="1" dirty="0">
              <a:solidFill>
                <a:srgbClr val="7F7F7F"/>
              </a:solidFill>
              <a:latin typeface="微软雅黑" panose="020B0503020204020204" pitchFamily="34" charset="-122"/>
              <a:ea typeface="微软雅黑" panose="020B0503020204020204" pitchFamily="34" charset="-122"/>
            </a:endParaRPr>
          </a:p>
          <a:p>
            <a:pPr marL="571500" indent="-571500"/>
            <a:r>
              <a:rPr lang="en-US" altLang="zh-CN" sz="2400" b="1" dirty="0">
                <a:solidFill>
                  <a:srgbClr val="7F7F7F"/>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7F7F7F"/>
                </a:solidFill>
                <a:latin typeface="微软雅黑" panose="020B0503020204020204" pitchFamily="34" charset="-122"/>
                <a:ea typeface="微软雅黑" panose="020B0503020204020204" pitchFamily="34" charset="-122"/>
              </a:rPr>
              <a:t> </a:t>
            </a:r>
            <a:r>
              <a:rPr lang="zh-CN" altLang="en-US" sz="2400" b="1" dirty="0" smtClean="0">
                <a:solidFill>
                  <a:srgbClr val="7F7F7F"/>
                </a:solidFill>
                <a:latin typeface="微软雅黑" panose="020B0503020204020204" pitchFamily="34" charset="-122"/>
                <a:ea typeface="微软雅黑" panose="020B0503020204020204" pitchFamily="34" charset="-122"/>
              </a:rPr>
              <a:t>危险</a:t>
            </a:r>
            <a:r>
              <a:rPr lang="zh-CN" altLang="en-US" sz="2400" b="1" dirty="0">
                <a:solidFill>
                  <a:srgbClr val="7F7F7F"/>
                </a:solidFill>
                <a:latin typeface="微软雅黑" panose="020B0503020204020204" pitchFamily="34" charset="-122"/>
                <a:ea typeface="微软雅黑" panose="020B0503020204020204" pitchFamily="34" charset="-122"/>
              </a:rPr>
              <a:t>源与事故的</a:t>
            </a:r>
            <a:r>
              <a:rPr lang="zh-CN" altLang="en-US" sz="2400" b="1" dirty="0" smtClean="0">
                <a:solidFill>
                  <a:srgbClr val="7F7F7F"/>
                </a:solidFill>
                <a:latin typeface="微软雅黑" panose="020B0503020204020204" pitchFamily="34" charset="-122"/>
                <a:ea typeface="微软雅黑" panose="020B0503020204020204" pitchFamily="34" charset="-122"/>
              </a:rPr>
              <a:t>关系？           </a:t>
            </a:r>
            <a:endParaRPr lang="zh-CN" altLang="en-US" sz="2400" b="1" dirty="0">
              <a:solidFill>
                <a:srgbClr val="7F7F7F"/>
              </a:solidFill>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a:xfrm>
            <a:off x="1772659" y="208511"/>
            <a:ext cx="9242937" cy="523220"/>
          </a:xfrm>
          <a:prstGeom prst="rect">
            <a:avLst/>
          </a:prstGeom>
        </p:spPr>
        <p:txBody>
          <a:bodyPr wrap="square">
            <a:spAutoFit/>
          </a:bodyPr>
          <a:lstStyle/>
          <a:p>
            <a:pPr marL="342900" indent="-342900" eaLnBrk="0" hangingPunct="0">
              <a:spcBef>
                <a:spcPct val="50000"/>
              </a:spcBef>
              <a:defRPr/>
            </a:pPr>
            <a:r>
              <a:rPr lang="zh-CN" altLang="en-US" sz="2800" b="1" dirty="0" smtClean="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二、危险源与事故的关系</a:t>
            </a:r>
            <a:endParaRPr lang="en-US" altLang="zh-CN"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灯片编号占位符 3"/>
          <p:cNvSpPr>
            <a:spLocks noGrp="1"/>
          </p:cNvSpPr>
          <p:nvPr>
            <p:ph type="sldNum" sz="quarter" idx="12"/>
          </p:nvPr>
        </p:nvSpPr>
        <p:spPr>
          <a:xfrm>
            <a:off x="11001374" y="293914"/>
            <a:ext cx="868364" cy="365125"/>
          </a:xfrm>
        </p:spPr>
        <p:txBody>
          <a:bodyPr/>
          <a:lstStyle/>
          <a:p>
            <a:r>
              <a:rPr lang="en-US" altLang="zh-CN" dirty="0" smtClean="0"/>
              <a:t>7</a:t>
            </a:r>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1"/>
  <p:tag name="KSO_WM_UNIT_ID" val="diagram71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1"/>
  <p:tag name="KSO_WM_UNIT_ID" val="diagram71_3*n_h_f*1_1_1"/>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2"/>
  <p:tag name="KSO_WM_UNIT_ID" val="diagram71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2"/>
  <p:tag name="KSO_WM_UNIT_ID" val="diagram71_3*n_h_f*1_1_2"/>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71"/>
  <p:tag name="KSO_WM_UNIT_TYPE" val="n_i"/>
  <p:tag name="KSO_WM_UNIT_INDEX" val="1_3"/>
  <p:tag name="KSO_WM_UNIT_ID" val="diagram71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f"/>
  <p:tag name="KSO_WM_UNIT_INDEX" val="1_1_3"/>
  <p:tag name="KSO_WM_UNIT_ID" val="diagram71_3*n_h_f*1_1_3"/>
  <p:tag name="KSO_WM_UNIT_CLEAR" val="1"/>
  <p:tag name="KSO_WM_UNIT_LAYERLEVEL" val="1_1_1"/>
  <p:tag name="KSO_WM_UNIT_VALUE" val="10"/>
  <p:tag name="KSO_WM_UNIT_HIGHLIGHT" val="0"/>
  <p:tag name="KSO_WM_UNIT_COMPATIBLE" val="0"/>
  <p:tag name="KSO_WM_UNIT_PRESET_TEXT_INDEX" val="3"/>
  <p:tag name="KSO_WM_UNIT_PRESET_TEXT_LEN" val="5"/>
  <p:tag name="KSO_WM_DIAGRAM_GROUP_CODE" val="n1-1"/>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TAG_VERSION" val="1.0"/>
  <p:tag name="KSO_WM_BEAUTIFY_FLAG" val="#wm#"/>
  <p:tag name="KSO_WM_TEMPLATE_CATEGORY" val="diagram"/>
  <p:tag name="KSO_WM_TEMPLATE_INDEX" val="71"/>
  <p:tag name="KSO_WM_UNIT_TYPE" val="n_h_a"/>
  <p:tag name="KSO_WM_UNIT_INDEX" val="1_2_1"/>
  <p:tag name="KSO_WM_UNIT_ID" val="diagram71_3*n_h_a*1_2_1"/>
  <p:tag name="KSO_WM_UNIT_CLEAR" val="1"/>
  <p:tag name="KSO_WM_UNIT_LAYERLEVEL" val="1_1_1"/>
  <p:tag name="KSO_WM_UNIT_VALUE" val="12"/>
  <p:tag name="KSO_WM_UNIT_HIGHLIGHT" val="0"/>
  <p:tag name="KSO_WM_UNIT_COMPATIBLE" val="0"/>
  <p:tag name="KSO_WM_UNIT_PRESET_TEXT_INDEX" val="3"/>
  <p:tag name="KSO_WM_UNIT_PRESET_TEXT_LEN" val="11"/>
  <p:tag name="KSO_WM_DIAGRAM_GROUP_CODE" val="n1-1"/>
  <p:tag name="KSO_WM_UNIT_TEXT_FILL_FORE_SCHEMECOLOR_INDEX" val="5"/>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1_1"/>
  <p:tag name="KSO_WM_UNIT_ID" val="diagram264_3*n_h_f*1_1_1"/>
  <p:tag name="KSO_WM_UNIT_CLEAR" val="1"/>
  <p:tag name="KSO_WM_UNIT_LAYERLEVEL" val="1_1_1"/>
  <p:tag name="KSO_WM_UNIT_VALUE" val="72"/>
  <p:tag name="KSO_WM_UNIT_HIGHLIGHT" val="0"/>
  <p:tag name="KSO_WM_UNIT_COMPATIBLE" val="0"/>
  <p:tag name="KSO_WM_DIAGRAM_GROUP_CODE" val="n1-1"/>
  <p:tag name="KSO_WM_UNIT_PRESET_TEXT" val="LOREM IPSUM DOLOR"/>
  <p:tag name="KSO_WM_UNIT_TEXT_FILL_FORE_SCHEMECOLOR_INDEX" val="5"/>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1"/>
  <p:tag name="KSO_WM_UNIT_ID" val="diagram264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2"/>
  <p:tag name="KSO_WM_UNIT_ID" val="diagram264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64"/>
  <p:tag name="KSO_WM_UNIT_TYPE" val="n_i"/>
  <p:tag name="KSO_WM_UNIT_INDEX" val="1_3"/>
  <p:tag name="KSO_WM_UNIT_ID" val="diagram264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2"/>
  <p:tag name="KSO_WM_UNIT_ID" val="diagram264_3*n_h_f*1_2_2"/>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1"/>
  <p:tag name="KSO_WM_UNIT_ID" val="diagram264_3*n_h_f*1_2_1"/>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3"/>
  <p:tag name="KSO_WM_UNIT_ID" val="diagram264_3*n_h_f*1_2_3"/>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Lst>
</file>

<file path=ppt/tags/tag2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3.xml><?xml version="1.0" encoding="utf-8"?>
<p:tagLst xmlns:p="http://schemas.openxmlformats.org/presentationml/2006/main">
  <p:tag name="COMMONDATA" val="eyJoZGlkIjoiZGFmMGIzMzE0ZDdlODRkZmYyMmE5YjEwN2FhNTViYWIifQ=="/>
  <p:tag name="commondata" val="eyJoZGlkIjoiY2MwZmM3N2Q3NDJmNjVmMjQwN2MzZjdhYzRkOWNjODY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9805</Words>
  <Application>WPS 演示</Application>
  <PresentationFormat>宽屏</PresentationFormat>
  <Paragraphs>1081</Paragraphs>
  <Slides>63</Slides>
  <Notes>62</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63</vt:i4>
      </vt:variant>
    </vt:vector>
  </HeadingPairs>
  <TitlesOfParts>
    <vt:vector size="87" baseType="lpstr">
      <vt:lpstr>Arial</vt:lpstr>
      <vt:lpstr>宋体</vt:lpstr>
      <vt:lpstr>Wingdings</vt:lpstr>
      <vt:lpstr>Calibri</vt:lpstr>
      <vt:lpstr>微软雅黑</vt:lpstr>
      <vt:lpstr>汉仪旗黑-85S</vt:lpstr>
      <vt:lpstr>黑体</vt:lpstr>
      <vt:lpstr>楷体</vt:lpstr>
      <vt:lpstr>Arial Unicode MS</vt:lpstr>
      <vt:lpstr>Verdana</vt:lpstr>
      <vt:lpstr>华文琥珀</vt:lpstr>
      <vt:lpstr>Franklin Gothic Book</vt:lpstr>
      <vt:lpstr>华文楷体</vt:lpstr>
      <vt:lpstr>Times New Roman</vt:lpstr>
      <vt:lpstr>楷体_GB2312</vt:lpstr>
      <vt:lpstr>新宋体</vt:lpstr>
      <vt:lpstr>華康楷書體W5</vt:lpstr>
      <vt:lpstr>TradeGothic</vt:lpstr>
      <vt:lpstr>Segoe Print</vt:lpstr>
      <vt:lpstr>Monotype Sorts</vt:lpstr>
      <vt:lpstr>华文新魏</vt:lpstr>
      <vt:lpstr>Wingdings</vt:lpstr>
      <vt:lpstr>Calibri Light</vt:lpstr>
      <vt:lpstr>Office 主题</vt:lpstr>
      <vt:lpstr>PowerPoint 演示文稿</vt:lpstr>
      <vt:lpstr>PowerPoint 演示文稿</vt:lpstr>
      <vt:lpstr>PowerPoint 演示文稿</vt:lpstr>
      <vt:lpstr>PowerPoint 演示文稿</vt:lpstr>
      <vt:lpstr>认知事故：什么是事故</vt:lpstr>
      <vt:lpstr>PowerPoint 演示文稿</vt:lpstr>
      <vt:lpstr>认知事故：事故的主要特性</vt:lpstr>
      <vt:lpstr>认知事故：事故的本质是什么</vt:lpstr>
      <vt:lpstr>PowerPoint 演示文稿</vt:lpstr>
      <vt:lpstr>危险源与事故的关系：什么是危险源？</vt:lpstr>
      <vt:lpstr>PowerPoint 演示文稿</vt:lpstr>
      <vt:lpstr>第一类危险源举例</vt:lpstr>
      <vt:lpstr>PowerPoint 演示文稿</vt:lpstr>
      <vt:lpstr>PowerPoint 演示文稿</vt:lpstr>
      <vt:lpstr>第二类危险源举例</vt:lpstr>
      <vt:lpstr>PowerPoint 演示文稿</vt:lpstr>
      <vt:lpstr>两类危险源之间的关系</vt:lpstr>
      <vt:lpstr>两类危险源之间的关系</vt:lpstr>
      <vt:lpstr>PowerPoint 演示文稿</vt:lpstr>
      <vt:lpstr>PowerPoint 演示文稿</vt:lpstr>
      <vt:lpstr>PowerPoint 演示文稿</vt:lpstr>
      <vt:lpstr>PowerPoint 演示文稿</vt:lpstr>
      <vt:lpstr>PowerPoint 演示文稿</vt:lpstr>
      <vt:lpstr>PowerPoint 演示文稿</vt:lpstr>
      <vt:lpstr>开展危险源辨识工作的目的？</vt:lpstr>
      <vt:lpstr>简言之</vt:lpstr>
      <vt:lpstr>开展危险源辨识工作的着手点</vt:lpstr>
      <vt:lpstr>开展危险源辨识工作的着手点</vt:lpstr>
      <vt:lpstr>开展危险源辨识工作的着手点</vt:lpstr>
      <vt:lpstr>开展危险源辨识工作的着手点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风险控制的基本原则</vt:lpstr>
      <vt:lpstr>三E对策理论</vt:lpstr>
      <vt:lpstr>安全技术措施</vt:lpstr>
      <vt:lpstr>安全技术措施</vt:lpstr>
      <vt:lpstr>PowerPoint 演示文稿</vt:lpstr>
      <vt:lpstr>安全管理措施</vt:lpstr>
      <vt:lpstr>安全教育措施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cp:keywords>安应</cp:keywords>
  <dc:description>获取资料咨询微信：ansyingsj1</dc:description>
  <dc:subject>获取资料咨询微信：ansyingsj1</dc:subject>
  <cp:category>EHS</cp:category>
  <cp:lastModifiedBy>玲俐</cp:lastModifiedBy>
  <cp:revision>5</cp:revision>
  <dcterms:created xsi:type="dcterms:W3CDTF">1900-01-01T00:00:00Z</dcterms:created>
  <dcterms:modified xsi:type="dcterms:W3CDTF">2024-09-05T02:48:21Z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007964C0105740A991AB876309CD1344_13</vt:lpwstr>
  </property>
</Properties>
</file>