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0"/>
  </p:handoutMasterIdLst>
  <p:sldIdLst>
    <p:sldId id="256" r:id="rId3"/>
    <p:sldId id="338"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9" r:id="rId27"/>
    <p:sldId id="280" r:id="rId28"/>
    <p:sldId id="281" r:id="rId29"/>
    <p:sldId id="309" r:id="rId30"/>
    <p:sldId id="310"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40" r:id="rId59"/>
  </p:sldIdLst>
  <p:sldSz cx="9144000" cy="6858000" type="screen4x3"/>
  <p:notesSz cx="6724650" cy="9866630"/>
  <p:custDataLst>
    <p:tags r:id="rId65"/>
  </p:custDataLst>
  <p:defaultTextStyle>
    <a:defPPr>
      <a:defRPr lang="zh-CN"/>
    </a:defPPr>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4080" userDrawn="1">
          <p15:clr>
            <a:srgbClr val="A4A3A4"/>
          </p15:clr>
        </p15:guide>
        <p15:guide id="2" pos="4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0F35D9"/>
    <a:srgbClr val="9D75F5"/>
    <a:srgbClr val="4D37D3"/>
    <a:srgbClr val="6495EE"/>
    <a:srgbClr val="FF0000"/>
    <a:srgbClr val="00FF00"/>
    <a:srgbClr val="CC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50"/>
    <p:restoredTop sz="99682"/>
  </p:normalViewPr>
  <p:slideViewPr>
    <p:cSldViewPr showGuides="1">
      <p:cViewPr varScale="1">
        <p:scale>
          <a:sx n="55" d="100"/>
          <a:sy n="55" d="100"/>
        </p:scale>
        <p:origin x="-96" y="-690"/>
      </p:cViewPr>
      <p:guideLst>
        <p:guide orient="horz" pos="4080"/>
        <p:guide pos="4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23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5" Type="http://schemas.openxmlformats.org/officeDocument/2006/relationships/tags" Target="tags/tag19.xml"/><Relationship Id="rId64" Type="http://schemas.openxmlformats.org/officeDocument/2006/relationships/commentAuthors" Target="commentAuthors.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handoutMaster" Target="handoutMasters/handoutMaster1.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60770" name="Rectangle 2"/>
          <p:cNvSpPr>
            <a:spLocks noGrp="1" noChangeArrowheads="1"/>
          </p:cNvSpPr>
          <p:nvPr>
            <p:ph type="hdr" sz="quarter"/>
          </p:nvPr>
        </p:nvSpPr>
        <p:spPr bwMode="auto">
          <a:xfrm>
            <a:off x="0" y="0"/>
            <a:ext cx="2922588"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0771" name="Rectangle 3"/>
          <p:cNvSpPr>
            <a:spLocks noGrp="1" noChangeArrowheads="1"/>
          </p:cNvSpPr>
          <p:nvPr>
            <p:ph type="dt" sz="quarter" idx="1"/>
          </p:nvPr>
        </p:nvSpPr>
        <p:spPr bwMode="auto">
          <a:xfrm>
            <a:off x="3844925" y="0"/>
            <a:ext cx="2846388"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0772" name="Rectangle 4"/>
          <p:cNvSpPr>
            <a:spLocks noGrp="1" noChangeArrowheads="1"/>
          </p:cNvSpPr>
          <p:nvPr>
            <p:ph type="ftr" sz="quarter" idx="2"/>
          </p:nvPr>
        </p:nvSpPr>
        <p:spPr bwMode="auto">
          <a:xfrm>
            <a:off x="0" y="9372600"/>
            <a:ext cx="2922588"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0773" name="Rectangle 5"/>
          <p:cNvSpPr>
            <a:spLocks noGrp="1" noChangeArrowheads="1"/>
          </p:cNvSpPr>
          <p:nvPr>
            <p:ph type="sldNum" sz="quarter" idx="3"/>
          </p:nvPr>
        </p:nvSpPr>
        <p:spPr bwMode="auto">
          <a:xfrm>
            <a:off x="3844925" y="9372600"/>
            <a:ext cx="2846388" cy="4572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b="0" dirty="0"/>
            </a:fld>
            <a:endParaRPr lang="en-US" altLang="zh-CN" sz="1200" b="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1506" name="Rectangle 2"/>
          <p:cNvSpPr>
            <a:spLocks noGrp="1" noChangeArrowheads="1"/>
          </p:cNvSpPr>
          <p:nvPr>
            <p:ph type="hdr" sz="quarter"/>
          </p:nvPr>
        </p:nvSpPr>
        <p:spPr bwMode="auto">
          <a:xfrm>
            <a:off x="0" y="0"/>
            <a:ext cx="2914650" cy="493713"/>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1507" name="Rectangle 3"/>
          <p:cNvSpPr>
            <a:spLocks noGrp="1" noChangeArrowheads="1"/>
          </p:cNvSpPr>
          <p:nvPr>
            <p:ph type="dt" idx="1"/>
          </p:nvPr>
        </p:nvSpPr>
        <p:spPr bwMode="auto">
          <a:xfrm>
            <a:off x="3810000" y="0"/>
            <a:ext cx="2914650" cy="4937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8372" name="Rectangle 4"/>
          <p:cNvSpPr>
            <a:spLocks noTextEdit="1"/>
          </p:cNvSpPr>
          <p:nvPr>
            <p:ph type="sldImg" idx="2"/>
          </p:nvPr>
        </p:nvSpPr>
        <p:spPr>
          <a:xfrm>
            <a:off x="896938" y="739775"/>
            <a:ext cx="4933950" cy="3700463"/>
          </a:xfrm>
          <a:prstGeom prst="rect">
            <a:avLst/>
          </a:prstGeom>
          <a:noFill/>
          <a:ln w="9525" cap="flat" cmpd="sng">
            <a:solidFill>
              <a:srgbClr val="000000"/>
            </a:solidFill>
            <a:prstDash val="solid"/>
            <a:miter/>
            <a:headEnd type="none" w="med" len="med"/>
            <a:tailEnd type="none" w="med" len="med"/>
          </a:ln>
        </p:spPr>
      </p:sp>
      <p:sp>
        <p:nvSpPr>
          <p:cNvPr id="21509" name="Rectangle 5"/>
          <p:cNvSpPr>
            <a:spLocks noGrp="1" noChangeArrowheads="1"/>
          </p:cNvSpPr>
          <p:nvPr>
            <p:ph type="body" sz="quarter" idx="3"/>
          </p:nvPr>
        </p:nvSpPr>
        <p:spPr bwMode="auto">
          <a:xfrm>
            <a:off x="896938" y="4686300"/>
            <a:ext cx="4930775" cy="4440238"/>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1510" name="Rectangle 6"/>
          <p:cNvSpPr>
            <a:spLocks noGrp="1" noChangeArrowheads="1"/>
          </p:cNvSpPr>
          <p:nvPr>
            <p:ph type="ftr" sz="quarter" idx="4"/>
          </p:nvPr>
        </p:nvSpPr>
        <p:spPr bwMode="auto">
          <a:xfrm>
            <a:off x="0" y="9372600"/>
            <a:ext cx="2914650" cy="493713"/>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1511" name="Rectangle 7"/>
          <p:cNvSpPr>
            <a:spLocks noGrp="1" noChangeArrowheads="1"/>
          </p:cNvSpPr>
          <p:nvPr>
            <p:ph type="sldNum" sz="quarter" idx="5"/>
          </p:nvPr>
        </p:nvSpPr>
        <p:spPr bwMode="auto">
          <a:xfrm>
            <a:off x="3810000" y="9372600"/>
            <a:ext cx="2914650" cy="493713"/>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b="0" dirty="0"/>
            </a:fld>
            <a:endParaRPr lang="en-US" altLang="zh-CN" sz="1200" b="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59395"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59396" name="Rectangle 2"/>
          <p:cNvSpPr>
            <a:spLocks noTextEdit="1"/>
          </p:cNvSpPr>
          <p:nvPr>
            <p:ph type="sldImg"/>
          </p:nvPr>
        </p:nvSpPr>
        <p:spPr>
          <a:ln/>
        </p:spPr>
      </p:sp>
      <p:sp>
        <p:nvSpPr>
          <p:cNvPr id="59397"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68611"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68612" name="Rectangle 2"/>
          <p:cNvSpPr>
            <a:spLocks noTextEdit="1"/>
          </p:cNvSpPr>
          <p:nvPr>
            <p:ph type="sldImg"/>
          </p:nvPr>
        </p:nvSpPr>
        <p:spPr>
          <a:ln/>
        </p:spPr>
      </p:sp>
      <p:sp>
        <p:nvSpPr>
          <p:cNvPr id="68613"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69635"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69636" name="Rectangle 2"/>
          <p:cNvSpPr>
            <a:spLocks noTextEdit="1"/>
          </p:cNvSpPr>
          <p:nvPr>
            <p:ph type="sldImg"/>
          </p:nvPr>
        </p:nvSpPr>
        <p:spPr>
          <a:ln/>
        </p:spPr>
      </p:sp>
      <p:sp>
        <p:nvSpPr>
          <p:cNvPr id="69637"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70659"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70660" name="Rectangle 2"/>
          <p:cNvSpPr>
            <a:spLocks noTextEdit="1"/>
          </p:cNvSpPr>
          <p:nvPr>
            <p:ph type="sldImg"/>
          </p:nvPr>
        </p:nvSpPr>
        <p:spPr>
          <a:ln/>
        </p:spPr>
      </p:sp>
      <p:sp>
        <p:nvSpPr>
          <p:cNvPr id="70661"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71683"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71684" name="Rectangle 2"/>
          <p:cNvSpPr>
            <a:spLocks noTextEdit="1"/>
          </p:cNvSpPr>
          <p:nvPr>
            <p:ph type="sldImg"/>
          </p:nvPr>
        </p:nvSpPr>
        <p:spPr>
          <a:ln/>
        </p:spPr>
      </p:sp>
      <p:sp>
        <p:nvSpPr>
          <p:cNvPr id="71685"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72707"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72708" name="Rectangle 2"/>
          <p:cNvSpPr>
            <a:spLocks noTextEdit="1"/>
          </p:cNvSpPr>
          <p:nvPr>
            <p:ph type="sldImg"/>
          </p:nvPr>
        </p:nvSpPr>
        <p:spPr>
          <a:ln/>
        </p:spPr>
      </p:sp>
      <p:sp>
        <p:nvSpPr>
          <p:cNvPr id="72709"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73731"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73732" name="Rectangle 2"/>
          <p:cNvSpPr>
            <a:spLocks noTextEdit="1"/>
          </p:cNvSpPr>
          <p:nvPr>
            <p:ph type="sldImg"/>
          </p:nvPr>
        </p:nvSpPr>
        <p:spPr>
          <a:ln/>
        </p:spPr>
      </p:sp>
      <p:sp>
        <p:nvSpPr>
          <p:cNvPr id="73733"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74755"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74756" name="Rectangle 2"/>
          <p:cNvSpPr>
            <a:spLocks noTextEdit="1"/>
          </p:cNvSpPr>
          <p:nvPr>
            <p:ph type="sldImg"/>
          </p:nvPr>
        </p:nvSpPr>
        <p:spPr>
          <a:ln/>
        </p:spPr>
      </p:sp>
      <p:sp>
        <p:nvSpPr>
          <p:cNvPr id="74757"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75779"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75780" name="Rectangle 2"/>
          <p:cNvSpPr>
            <a:spLocks noTextEdit="1"/>
          </p:cNvSpPr>
          <p:nvPr>
            <p:ph type="sldImg"/>
          </p:nvPr>
        </p:nvSpPr>
        <p:spPr>
          <a:ln/>
        </p:spPr>
      </p:sp>
      <p:sp>
        <p:nvSpPr>
          <p:cNvPr id="75781"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76803"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76804" name="Rectangle 2"/>
          <p:cNvSpPr>
            <a:spLocks noTextEdit="1"/>
          </p:cNvSpPr>
          <p:nvPr>
            <p:ph type="sldImg"/>
          </p:nvPr>
        </p:nvSpPr>
        <p:spPr>
          <a:ln/>
        </p:spPr>
      </p:sp>
      <p:sp>
        <p:nvSpPr>
          <p:cNvPr id="76805"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77827"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77828" name="Rectangle 2"/>
          <p:cNvSpPr>
            <a:spLocks noTextEdit="1"/>
          </p:cNvSpPr>
          <p:nvPr>
            <p:ph type="sldImg"/>
          </p:nvPr>
        </p:nvSpPr>
        <p:spPr>
          <a:ln/>
        </p:spPr>
      </p:sp>
      <p:sp>
        <p:nvSpPr>
          <p:cNvPr id="77829"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60419"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60420" name="Rectangle 2"/>
          <p:cNvSpPr>
            <a:spLocks noTextEdit="1"/>
          </p:cNvSpPr>
          <p:nvPr>
            <p:ph type="sldImg"/>
          </p:nvPr>
        </p:nvSpPr>
        <p:spPr>
          <a:ln/>
        </p:spPr>
      </p:sp>
      <p:sp>
        <p:nvSpPr>
          <p:cNvPr id="60421"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78851"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78852" name="Rectangle 2"/>
          <p:cNvSpPr>
            <a:spLocks noTextEdit="1"/>
          </p:cNvSpPr>
          <p:nvPr>
            <p:ph type="sldImg"/>
          </p:nvPr>
        </p:nvSpPr>
        <p:spPr>
          <a:ln/>
        </p:spPr>
      </p:sp>
      <p:sp>
        <p:nvSpPr>
          <p:cNvPr id="78853"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79875"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79876" name="Rectangle 2"/>
          <p:cNvSpPr>
            <a:spLocks noTextEdit="1"/>
          </p:cNvSpPr>
          <p:nvPr>
            <p:ph type="sldImg"/>
          </p:nvPr>
        </p:nvSpPr>
        <p:spPr>
          <a:ln/>
        </p:spPr>
      </p:sp>
      <p:sp>
        <p:nvSpPr>
          <p:cNvPr id="79877"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80899"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80900" name="Rectangle 2"/>
          <p:cNvSpPr>
            <a:spLocks noTextEdit="1"/>
          </p:cNvSpPr>
          <p:nvPr>
            <p:ph type="sldImg"/>
          </p:nvPr>
        </p:nvSpPr>
        <p:spPr>
          <a:ln/>
        </p:spPr>
      </p:sp>
      <p:sp>
        <p:nvSpPr>
          <p:cNvPr id="80901"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81923"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81924" name="Rectangle 2"/>
          <p:cNvSpPr>
            <a:spLocks noTextEdit="1"/>
          </p:cNvSpPr>
          <p:nvPr>
            <p:ph type="sldImg"/>
          </p:nvPr>
        </p:nvSpPr>
        <p:spPr>
          <a:ln/>
        </p:spPr>
      </p:sp>
      <p:sp>
        <p:nvSpPr>
          <p:cNvPr id="81925"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82947"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82948" name="Rectangle 2"/>
          <p:cNvSpPr>
            <a:spLocks noTextEdit="1"/>
          </p:cNvSpPr>
          <p:nvPr>
            <p:ph type="sldImg"/>
          </p:nvPr>
        </p:nvSpPr>
        <p:spPr>
          <a:ln/>
        </p:spPr>
      </p:sp>
      <p:sp>
        <p:nvSpPr>
          <p:cNvPr id="82949"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83971"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83972" name="Rectangle 2"/>
          <p:cNvSpPr>
            <a:spLocks noTextEdit="1"/>
          </p:cNvSpPr>
          <p:nvPr>
            <p:ph type="sldImg"/>
          </p:nvPr>
        </p:nvSpPr>
        <p:spPr>
          <a:ln/>
        </p:spPr>
      </p:sp>
      <p:sp>
        <p:nvSpPr>
          <p:cNvPr id="83973"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84995"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84996" name="Rectangle 2"/>
          <p:cNvSpPr>
            <a:spLocks noTextEdit="1"/>
          </p:cNvSpPr>
          <p:nvPr>
            <p:ph type="sldImg"/>
          </p:nvPr>
        </p:nvSpPr>
        <p:spPr>
          <a:ln/>
        </p:spPr>
      </p:sp>
      <p:sp>
        <p:nvSpPr>
          <p:cNvPr id="84997"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86019"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86020" name="Rectangle 2"/>
          <p:cNvSpPr>
            <a:spLocks noTextEdit="1"/>
          </p:cNvSpPr>
          <p:nvPr>
            <p:ph type="sldImg"/>
          </p:nvPr>
        </p:nvSpPr>
        <p:spPr>
          <a:ln/>
        </p:spPr>
      </p:sp>
      <p:sp>
        <p:nvSpPr>
          <p:cNvPr id="86021"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87043"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87044" name="Rectangle 2"/>
          <p:cNvSpPr>
            <a:spLocks noTextEdit="1"/>
          </p:cNvSpPr>
          <p:nvPr>
            <p:ph type="sldImg"/>
          </p:nvPr>
        </p:nvSpPr>
        <p:spPr>
          <a:ln/>
        </p:spPr>
      </p:sp>
      <p:sp>
        <p:nvSpPr>
          <p:cNvPr id="87045"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88067"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88068" name="Rectangle 2"/>
          <p:cNvSpPr>
            <a:spLocks noTextEdit="1"/>
          </p:cNvSpPr>
          <p:nvPr>
            <p:ph type="sldImg"/>
          </p:nvPr>
        </p:nvSpPr>
        <p:spPr>
          <a:ln/>
        </p:spPr>
      </p:sp>
      <p:sp>
        <p:nvSpPr>
          <p:cNvPr id="88069"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61443"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61444" name="Rectangle 2"/>
          <p:cNvSpPr>
            <a:spLocks noTextEdit="1"/>
          </p:cNvSpPr>
          <p:nvPr>
            <p:ph type="sldImg"/>
          </p:nvPr>
        </p:nvSpPr>
        <p:spPr>
          <a:ln/>
        </p:spPr>
      </p:sp>
      <p:sp>
        <p:nvSpPr>
          <p:cNvPr id="61445"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89091"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89092" name="Rectangle 2"/>
          <p:cNvSpPr>
            <a:spLocks noTextEdit="1"/>
          </p:cNvSpPr>
          <p:nvPr>
            <p:ph type="sldImg"/>
          </p:nvPr>
        </p:nvSpPr>
        <p:spPr>
          <a:ln/>
        </p:spPr>
      </p:sp>
      <p:sp>
        <p:nvSpPr>
          <p:cNvPr id="89093"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90115"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90116" name="Rectangle 2"/>
          <p:cNvSpPr>
            <a:spLocks noTextEdit="1"/>
          </p:cNvSpPr>
          <p:nvPr>
            <p:ph type="sldImg"/>
          </p:nvPr>
        </p:nvSpPr>
        <p:spPr>
          <a:ln/>
        </p:spPr>
      </p:sp>
      <p:sp>
        <p:nvSpPr>
          <p:cNvPr id="90117"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91139"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91140" name="Rectangle 2"/>
          <p:cNvSpPr>
            <a:spLocks noTextEdit="1"/>
          </p:cNvSpPr>
          <p:nvPr>
            <p:ph type="sldImg"/>
          </p:nvPr>
        </p:nvSpPr>
        <p:spPr>
          <a:ln/>
        </p:spPr>
      </p:sp>
      <p:sp>
        <p:nvSpPr>
          <p:cNvPr id="91141"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92163"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92164" name="Rectangle 2"/>
          <p:cNvSpPr>
            <a:spLocks noTextEdit="1"/>
          </p:cNvSpPr>
          <p:nvPr>
            <p:ph type="sldImg"/>
          </p:nvPr>
        </p:nvSpPr>
        <p:spPr>
          <a:ln/>
        </p:spPr>
      </p:sp>
      <p:sp>
        <p:nvSpPr>
          <p:cNvPr id="92165"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93187"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93188" name="Rectangle 2"/>
          <p:cNvSpPr>
            <a:spLocks noTextEdit="1"/>
          </p:cNvSpPr>
          <p:nvPr>
            <p:ph type="sldImg"/>
          </p:nvPr>
        </p:nvSpPr>
        <p:spPr>
          <a:ln/>
        </p:spPr>
      </p:sp>
      <p:sp>
        <p:nvSpPr>
          <p:cNvPr id="93189"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94211"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94212" name="Rectangle 2"/>
          <p:cNvSpPr>
            <a:spLocks noTextEdit="1"/>
          </p:cNvSpPr>
          <p:nvPr>
            <p:ph type="sldImg"/>
          </p:nvPr>
        </p:nvSpPr>
        <p:spPr>
          <a:ln/>
        </p:spPr>
      </p:sp>
      <p:sp>
        <p:nvSpPr>
          <p:cNvPr id="94213"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62467"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62468" name="Rectangle 2"/>
          <p:cNvSpPr>
            <a:spLocks noTextEdit="1"/>
          </p:cNvSpPr>
          <p:nvPr>
            <p:ph type="sldImg"/>
          </p:nvPr>
        </p:nvSpPr>
        <p:spPr>
          <a:ln/>
        </p:spPr>
      </p:sp>
      <p:sp>
        <p:nvSpPr>
          <p:cNvPr id="62469"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63491"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63492" name="Rectangle 2"/>
          <p:cNvSpPr>
            <a:spLocks noTextEdit="1"/>
          </p:cNvSpPr>
          <p:nvPr>
            <p:ph type="sldImg"/>
          </p:nvPr>
        </p:nvSpPr>
        <p:spPr>
          <a:ln/>
        </p:spPr>
      </p:sp>
      <p:sp>
        <p:nvSpPr>
          <p:cNvPr id="63493"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64515"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64516" name="Rectangle 2"/>
          <p:cNvSpPr>
            <a:spLocks noTextEdit="1"/>
          </p:cNvSpPr>
          <p:nvPr>
            <p:ph type="sldImg"/>
          </p:nvPr>
        </p:nvSpPr>
        <p:spPr>
          <a:ln/>
        </p:spPr>
      </p:sp>
      <p:sp>
        <p:nvSpPr>
          <p:cNvPr id="64517"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65539"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65540" name="Rectangle 2"/>
          <p:cNvSpPr>
            <a:spLocks noTextEdit="1"/>
          </p:cNvSpPr>
          <p:nvPr>
            <p:ph type="sldImg"/>
          </p:nvPr>
        </p:nvSpPr>
        <p:spPr>
          <a:ln/>
        </p:spPr>
      </p:sp>
      <p:sp>
        <p:nvSpPr>
          <p:cNvPr id="65541"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66563"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66564" name="Rectangle 2"/>
          <p:cNvSpPr>
            <a:spLocks noTextEdit="1"/>
          </p:cNvSpPr>
          <p:nvPr>
            <p:ph type="sldImg"/>
          </p:nvPr>
        </p:nvSpPr>
        <p:spPr>
          <a:ln/>
        </p:spPr>
      </p:sp>
      <p:sp>
        <p:nvSpPr>
          <p:cNvPr id="66565"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3"/>
          <p:cNvSpPr txBox="1">
            <a:spLocks noGrp="1"/>
          </p:cNvSpPr>
          <p:nvPr>
            <p:ph type="dt" sz="half"/>
          </p:nvPr>
        </p:nvSpPr>
        <p:spPr>
          <a:xfrm>
            <a:off x="3810000" y="0"/>
            <a:ext cx="2914650" cy="493713"/>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67587"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zh-CN" altLang="en-US" sz="1200" b="0" dirty="0"/>
            </a:fld>
            <a:endParaRPr lang="zh-CN" altLang="en-US" sz="1200" b="0" dirty="0"/>
          </a:p>
        </p:txBody>
      </p:sp>
      <p:sp>
        <p:nvSpPr>
          <p:cNvPr id="67588" name="Rectangle 2"/>
          <p:cNvSpPr>
            <a:spLocks noTextEdit="1"/>
          </p:cNvSpPr>
          <p:nvPr>
            <p:ph type="sldImg"/>
          </p:nvPr>
        </p:nvSpPr>
        <p:spPr>
          <a:ln/>
        </p:spPr>
      </p:sp>
      <p:sp>
        <p:nvSpPr>
          <p:cNvPr id="67589"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1_标题幻灯片">
    <p:bg>
      <p:bgPr>
        <a:solidFill>
          <a:schemeClr val="bg1"/>
        </a:solidFill>
        <a:effectLst/>
      </p:bgPr>
    </p:bg>
    <p:spTree>
      <p:nvGrpSpPr>
        <p:cNvPr id="1" name=""/>
        <p:cNvGrpSpPr/>
        <p:nvPr/>
      </p:nvGrpSpPr>
      <p:grpSpPr>
        <a:xfrm>
          <a:off x="0" y="0"/>
          <a:ext cx="0" cy="0"/>
          <a:chOff x="0" y="0"/>
          <a:chExt cx="0" cy="0"/>
        </a:xfrm>
      </p:grpSpPr>
      <p:sp>
        <p:nvSpPr>
          <p:cNvPr id="12" name="Line 12"/>
          <p:cNvSpPr>
            <a:spLocks noChangeShapeType="1"/>
          </p:cNvSpPr>
          <p:nvPr userDrawn="1"/>
        </p:nvSpPr>
        <p:spPr bwMode="auto">
          <a:xfrm flipH="1">
            <a:off x="6823075" y="6500813"/>
            <a:ext cx="1905000" cy="0"/>
          </a:xfrm>
          <a:prstGeom prst="line">
            <a:avLst/>
          </a:prstGeom>
          <a:noFill/>
          <a:ln w="28575">
            <a:solidFill>
              <a:schemeClr val="tx1"/>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4" name="Line 14"/>
          <p:cNvSpPr>
            <a:spLocks noChangeShapeType="1"/>
          </p:cNvSpPr>
          <p:nvPr userDrawn="1"/>
        </p:nvSpPr>
        <p:spPr bwMode="auto">
          <a:xfrm>
            <a:off x="304800" y="6500813"/>
            <a:ext cx="2286000" cy="0"/>
          </a:xfrm>
          <a:prstGeom prst="line">
            <a:avLst/>
          </a:prstGeom>
          <a:noFill/>
          <a:ln w="28575">
            <a:solidFill>
              <a:schemeClr val="tx1"/>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5" name="AutoShape 4"/>
          <p:cNvSpPr>
            <a:spLocks noChangeArrowheads="1"/>
          </p:cNvSpPr>
          <p:nvPr userDrawn="1"/>
        </p:nvSpPr>
        <p:spPr bwMode="auto">
          <a:xfrm>
            <a:off x="571500" y="1143000"/>
            <a:ext cx="7958138" cy="109538"/>
          </a:xfrm>
          <a:custGeom>
            <a:avLst/>
            <a:gdLst>
              <a:gd name="T0" fmla="*/ 0 w 1000"/>
              <a:gd name="T1" fmla="*/ 0 h 1000"/>
              <a:gd name="T2" fmla="*/ 4655511 w 1000"/>
              <a:gd name="T3" fmla="*/ 0 h 1000"/>
              <a:gd name="T4" fmla="*/ 4655511 w 1000"/>
              <a:gd name="T5" fmla="*/ 109538 h 1000"/>
              <a:gd name="T6" fmla="*/ 0 w 1000"/>
              <a:gd name="T7" fmla="*/ 109538 h 1000"/>
              <a:gd name="T8" fmla="*/ 0 w 1000"/>
              <a:gd name="T9" fmla="*/ 0 h 1000"/>
              <a:gd name="T10" fmla="*/ 7958138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FF0000"/>
          </a:solidFill>
          <a:ln w="9525">
            <a:solidFill>
              <a:srgbClr val="FF00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标题 1"/>
          <p:cNvSpPr>
            <a:spLocks noGrp="1"/>
          </p:cNvSpPr>
          <p:nvPr>
            <p:ph type="ctrTitle"/>
          </p:nvPr>
        </p:nvSpPr>
        <p:spPr>
          <a:xfrm>
            <a:off x="685800" y="2130427"/>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dirty="0" smtClean="0"/>
              <a:t>单击此处编辑母版副标题样式</a:t>
            </a:r>
            <a:endParaRPr lang="zh-CN" altLang="en-US" dirty="0"/>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6346" y="260191"/>
            <a:ext cx="898096" cy="4535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1066800"/>
            <a:ext cx="1943100" cy="50371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4213" y="1066800"/>
            <a:ext cx="5678487" cy="50371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4213" y="19891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6613" y="19891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Rectangle 2"/>
          <p:cNvSpPr>
            <a:spLocks noGrp="1" noChangeArrowheads="1"/>
          </p:cNvSpPr>
          <p:nvPr>
            <p:ph type="title"/>
          </p:nvPr>
        </p:nvSpPr>
        <p:spPr bwMode="auto">
          <a:xfrm>
            <a:off x="685800" y="1066800"/>
            <a:ext cx="7772400" cy="685800"/>
          </a:xfrm>
          <a:prstGeom prst="rect">
            <a:avLst/>
          </a:prstGeom>
          <a:noFill/>
          <a:ln w="9525">
            <a:noFill/>
            <a:miter lim="800000"/>
          </a:ln>
          <a:effec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7171" name="Rectangle 3"/>
          <p:cNvSpPr>
            <a:spLocks noGrp="1"/>
          </p:cNvSpPr>
          <p:nvPr>
            <p:ph type="body" idx="1"/>
          </p:nvPr>
        </p:nvSpPr>
        <p:spPr>
          <a:xfrm>
            <a:off x="684213" y="1989138"/>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Line 35"/>
          <p:cNvSpPr>
            <a:spLocks noChangeShapeType="1"/>
          </p:cNvSpPr>
          <p:nvPr userDrawn="1"/>
        </p:nvSpPr>
        <p:spPr bwMode="auto">
          <a:xfrm>
            <a:off x="323850" y="6453188"/>
            <a:ext cx="2303463" cy="0"/>
          </a:xfrm>
          <a:prstGeom prst="line">
            <a:avLst/>
          </a:prstGeom>
          <a:noFill/>
          <a:ln w="28575">
            <a:solidFill>
              <a:schemeClr val="tx1"/>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9" name="Line 36"/>
          <p:cNvSpPr>
            <a:spLocks noChangeShapeType="1"/>
          </p:cNvSpPr>
          <p:nvPr userDrawn="1"/>
        </p:nvSpPr>
        <p:spPr bwMode="auto">
          <a:xfrm flipV="1">
            <a:off x="6659563" y="6453188"/>
            <a:ext cx="2016125" cy="0"/>
          </a:xfrm>
          <a:prstGeom prst="line">
            <a:avLst/>
          </a:prstGeom>
          <a:noFill/>
          <a:ln w="28575">
            <a:solidFill>
              <a:schemeClr val="tx1"/>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0" name="Line 38"/>
          <p:cNvSpPr>
            <a:spLocks noChangeShapeType="1"/>
          </p:cNvSpPr>
          <p:nvPr userDrawn="1"/>
        </p:nvSpPr>
        <p:spPr bwMode="auto">
          <a:xfrm flipV="1">
            <a:off x="4846638" y="549275"/>
            <a:ext cx="3829050" cy="0"/>
          </a:xfrm>
          <a:prstGeom prst="line">
            <a:avLst/>
          </a:prstGeom>
          <a:noFill/>
          <a:ln w="28575">
            <a:solidFill>
              <a:schemeClr val="tx1"/>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3" name="Rectangle 42"/>
          <p:cNvSpPr>
            <a:spLocks noChangeArrowheads="1"/>
          </p:cNvSpPr>
          <p:nvPr userDrawn="1"/>
        </p:nvSpPr>
        <p:spPr bwMode="auto">
          <a:xfrm>
            <a:off x="1692275" y="404813"/>
            <a:ext cx="3079750" cy="338138"/>
          </a:xfrm>
          <a:prstGeom prst="rect">
            <a:avLst/>
          </a:prstGeom>
          <a:noFill/>
          <a:ln>
            <a:noFill/>
          </a:ln>
        </p:spPr>
        <p:txBody>
          <a:bodyPr wrap="none">
            <a:spAutoFit/>
          </a:bodyPr>
          <a:lstStyle>
            <a:lvl1pPr algn="ctr">
              <a:defRPr kumimoji="1" sz="3200" b="1">
                <a:solidFill>
                  <a:schemeClr val="tx1"/>
                </a:solidFill>
                <a:latin typeface="Times New Roman" panose="02020603050405020304" pitchFamily="18" charset="0"/>
                <a:ea typeface="宋体" panose="02010600030101010101" pitchFamily="2" charset="-122"/>
              </a:defRPr>
            </a:lvl1pPr>
            <a:lvl2pPr marL="742950" indent="-285750" algn="ctr">
              <a:defRPr kumimoji="1" sz="3200" b="1">
                <a:solidFill>
                  <a:schemeClr val="tx1"/>
                </a:solidFill>
                <a:latin typeface="Times New Roman" panose="02020603050405020304" pitchFamily="18" charset="0"/>
                <a:ea typeface="宋体" panose="02010600030101010101" pitchFamily="2" charset="-122"/>
              </a:defRPr>
            </a:lvl2pPr>
            <a:lvl3pPr marL="1143000" indent="-228600" algn="ctr">
              <a:defRPr kumimoji="1" sz="3200" b="1">
                <a:solidFill>
                  <a:schemeClr val="tx1"/>
                </a:solidFill>
                <a:latin typeface="Times New Roman" panose="02020603050405020304" pitchFamily="18" charset="0"/>
                <a:ea typeface="宋体" panose="02010600030101010101" pitchFamily="2" charset="-122"/>
              </a:defRPr>
            </a:lvl3pPr>
            <a:lvl4pPr marL="1600200" indent="-228600" algn="ctr">
              <a:defRPr kumimoji="1" sz="3200" b="1">
                <a:solidFill>
                  <a:schemeClr val="tx1"/>
                </a:solidFill>
                <a:latin typeface="Times New Roman" panose="02020603050405020304" pitchFamily="18" charset="0"/>
                <a:ea typeface="宋体" panose="02010600030101010101" pitchFamily="2" charset="-122"/>
              </a:defRPr>
            </a:lvl4pPr>
            <a:lvl5pPr marL="2057400" indent="-228600" algn="ctr">
              <a:defRPr kumimoji="1" sz="32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1200" cap="none" spc="0" normalizeH="0" baseline="0" noProof="0" smtClean="0">
                <a:ln>
                  <a:noFill/>
                </a:ln>
                <a:solidFill>
                  <a:schemeClr val="accent2"/>
                </a:solidFill>
                <a:effectLst/>
                <a:uLnTx/>
                <a:uFillTx/>
                <a:latin typeface="Times New Roman" panose="02020603050405020304" pitchFamily="18" charset="0"/>
                <a:ea typeface="宋体" panose="02010600030101010101" pitchFamily="2" charset="-122"/>
                <a:cs typeface="+mn-cs"/>
              </a:rPr>
              <a:t>危险化学品安全生产标准化培训</a:t>
            </a:r>
            <a:endParaRPr kumimoji="1" lang="zh-CN" altLang="en-US" sz="1600" b="1" i="0" u="none" strike="noStrike" kern="1200" cap="none" spc="0" normalizeH="0" baseline="0" noProof="0" smtClean="0">
              <a:ln>
                <a:noFill/>
              </a:ln>
              <a:solidFill>
                <a:schemeClr val="accent2"/>
              </a:solidFill>
              <a:effectLst/>
              <a:uLnTx/>
              <a:uFillTx/>
              <a:latin typeface="Times New Roman" panose="02020603050405020304" pitchFamily="18" charset="0"/>
              <a:ea typeface="宋体" panose="02010600030101010101" pitchFamily="2" charset="-122"/>
              <a:cs typeface="+mn-cs"/>
            </a:endParaRPr>
          </a:p>
        </p:txBody>
      </p:sp>
      <p:sp>
        <p:nvSpPr>
          <p:cNvPr id="1034" name="Line 43"/>
          <p:cNvSpPr>
            <a:spLocks noChangeShapeType="1"/>
          </p:cNvSpPr>
          <p:nvPr userDrawn="1"/>
        </p:nvSpPr>
        <p:spPr bwMode="auto">
          <a:xfrm>
            <a:off x="323850" y="549275"/>
            <a:ext cx="215900" cy="0"/>
          </a:xfrm>
          <a:prstGeom prst="line">
            <a:avLst/>
          </a:prstGeom>
          <a:noFill/>
          <a:ln w="28575">
            <a:solidFill>
              <a:schemeClr val="tx1"/>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8" name="图片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956346" y="957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3.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2.xml"/><Relationship Id="rId2" Type="http://schemas.openxmlformats.org/officeDocument/2006/relationships/image" Target="../media/image4.wmf"/><Relationship Id="rId1"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2.xml"/><Relationship Id="rId2" Type="http://schemas.openxmlformats.org/officeDocument/2006/relationships/image" Target="../media/image6.wmf"/><Relationship Id="rId1" Type="http://schemas.openxmlformats.org/officeDocument/2006/relationships/image" Target="../media/image5.wmf"/></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vmlDrawing" Target="../drawings/vmlDrawing2.vml"/><Relationship Id="rId3" Type="http://schemas.openxmlformats.org/officeDocument/2006/relationships/slideLayout" Target="../slideLayouts/slideLayout12.xml"/><Relationship Id="rId2" Type="http://schemas.openxmlformats.org/officeDocument/2006/relationships/image" Target="../media/image7.wmf"/><Relationship Id="rId1"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vmlDrawing" Target="../drawings/vmlDrawing3.vml"/><Relationship Id="rId3" Type="http://schemas.openxmlformats.org/officeDocument/2006/relationships/slideLayout" Target="../slideLayouts/slideLayout12.xml"/><Relationship Id="rId2" Type="http://schemas.openxmlformats.org/officeDocument/2006/relationships/image" Target="../media/image8.emf"/><Relationship Id="rId1"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vmlDrawing" Target="../drawings/vmlDrawing4.vml"/><Relationship Id="rId3" Type="http://schemas.openxmlformats.org/officeDocument/2006/relationships/slideLayout" Target="../slideLayouts/slideLayout12.xml"/><Relationship Id="rId2" Type="http://schemas.openxmlformats.org/officeDocument/2006/relationships/image" Target="../media/image9.emf"/><Relationship Id="rId1"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2.xml"/><Relationship Id="rId2" Type="http://schemas.openxmlformats.org/officeDocument/2006/relationships/image" Target="../media/image11.wmf"/><Relationship Id="rId1" Type="http://schemas.openxmlformats.org/officeDocument/2006/relationships/image" Target="../media/image10.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image" Target="../media/image12.jpeg"/></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1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8.jpeg"/><Relationship Id="rId1"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0.png"/><Relationship Id="rId1" Type="http://schemas.openxmlformats.org/officeDocument/2006/relationships/image" Target="../media/image1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12.xml"/><Relationship Id="rId3" Type="http://schemas.openxmlformats.org/officeDocument/2006/relationships/image" Target="../media/image21.emf"/><Relationship Id="rId2" Type="http://schemas.openxmlformats.org/officeDocument/2006/relationships/oleObject" Target="../embeddings/oleObject5.bin"/><Relationship Id="rId1" Type="http://schemas.openxmlformats.org/officeDocument/2006/relationships/hyperlink" Target="file:///D:\&#26631;&#20934;&#21270;\jiangyi\2008x\&#20135;&#21697;&#23433;&#20840;&#19982;&#21578;&#30693;4.ppt" TargetMode="External"/></Relationships>
</file>

<file path=ppt/slides/_rels/slide53.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12.xml"/><Relationship Id="rId2" Type="http://schemas.openxmlformats.org/officeDocument/2006/relationships/image" Target="../media/image22.emf"/><Relationship Id="rId1" Type="http://schemas.openxmlformats.org/officeDocument/2006/relationships/oleObject" Target="../embeddings/oleObject6.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4.jpeg"/><Relationship Id="rId4" Type="http://schemas.openxmlformats.org/officeDocument/2006/relationships/tags" Target="../tags/tag16.xml"/><Relationship Id="rId3" Type="http://schemas.openxmlformats.org/officeDocument/2006/relationships/image" Target="../media/image23.jpeg"/><Relationship Id="rId2" Type="http://schemas.openxmlformats.org/officeDocument/2006/relationships/tags" Target="../tags/tag15.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4"/>
          <p:cNvSpPr/>
          <p:nvPr/>
        </p:nvSpPr>
        <p:spPr>
          <a:xfrm>
            <a:off x="1619250" y="2565400"/>
            <a:ext cx="6280150" cy="1311275"/>
          </a:xfrm>
          <a:prstGeom prst="rect">
            <a:avLst/>
          </a:prstGeom>
          <a:noFill/>
          <a:ln w="9525">
            <a:noFill/>
          </a:ln>
        </p:spPr>
        <p:txBody>
          <a:bodyPr>
            <a:spAutoFit/>
          </a:bodyPr>
          <a:p>
            <a:pPr algn="ctr"/>
            <a:r>
              <a:rPr lang="zh-CN" altLang="en-US" sz="8000" dirty="0">
                <a:solidFill>
                  <a:srgbClr val="FF0066"/>
                </a:solidFill>
                <a:latin typeface="Times New Roman" panose="02020603050405020304" pitchFamily="18" charset="0"/>
                <a:ea typeface="华文新魏" pitchFamily="2" charset="-122"/>
              </a:rPr>
              <a:t>职业健康</a:t>
            </a:r>
            <a:endParaRPr lang="zh-CN" altLang="en-US" sz="8000" dirty="0">
              <a:solidFill>
                <a:srgbClr val="FF0066"/>
              </a:solidFill>
              <a:latin typeface="Times New Roman" panose="02020603050405020304" pitchFamily="18" charset="0"/>
              <a:ea typeface="华文新魏" pitchFamily="2"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5508149" y="40046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170649" y="4940634"/>
            <a:ext cx="675000" cy="675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3"/>
            </p:custDataLst>
          </p:nvPr>
        </p:nvSpPr>
        <p:spPr>
          <a:xfrm>
            <a:off x="6102985" y="49410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4"/>
            </p:custDataLst>
          </p:nvPr>
        </p:nvSpPr>
        <p:spPr>
          <a:xfrm>
            <a:off x="7035321" y="49406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 Box 4"/>
          <p:cNvSpPr txBox="1"/>
          <p:nvPr/>
        </p:nvSpPr>
        <p:spPr>
          <a:xfrm>
            <a:off x="611188" y="1063625"/>
            <a:ext cx="7848600" cy="2130425"/>
          </a:xfrm>
          <a:prstGeom prst="rect">
            <a:avLst/>
          </a:prstGeom>
          <a:noFill/>
          <a:ln w="9525">
            <a:noFill/>
          </a:ln>
        </p:spPr>
        <p:txBody>
          <a:bodyPr anchor="ctr" anchorCtr="0">
            <a:spAutoFit/>
          </a:bodyPr>
          <a:p>
            <a:pPr marL="457200" indent="-457200">
              <a:lnSpc>
                <a:spcPct val="130000"/>
              </a:lnSpc>
            </a:pPr>
            <a:r>
              <a:rPr lang="en-US" altLang="zh-CN" sz="2800" dirty="0">
                <a:latin typeface="幼圆" pitchFamily="49" charset="-122"/>
                <a:ea typeface="幼圆" pitchFamily="49" charset="-122"/>
              </a:rPr>
              <a:t>【</a:t>
            </a:r>
            <a:r>
              <a:rPr lang="zh-CN" altLang="en-US" sz="2800" dirty="0">
                <a:solidFill>
                  <a:srgbClr val="FF0000"/>
                </a:solidFill>
                <a:latin typeface="幼圆" pitchFamily="49" charset="-122"/>
                <a:ea typeface="幼圆" pitchFamily="49" charset="-122"/>
              </a:rPr>
              <a:t>通用规范</a:t>
            </a:r>
            <a:r>
              <a:rPr lang="en-US" altLang="zh-CN" sz="2800" dirty="0">
                <a:latin typeface="幼圆" pitchFamily="49" charset="-122"/>
                <a:ea typeface="幼圆" pitchFamily="49" charset="-122"/>
              </a:rPr>
              <a:t>】</a:t>
            </a:r>
            <a:endParaRPr lang="en-US" altLang="zh-CN" sz="2800" dirty="0">
              <a:latin typeface="幼圆" pitchFamily="49" charset="-122"/>
              <a:ea typeface="幼圆" pitchFamily="49" charset="-122"/>
            </a:endParaRPr>
          </a:p>
          <a:p>
            <a:pPr marL="457200" indent="-457200"/>
            <a:r>
              <a:rPr lang="en-US" altLang="zh-CN" sz="2400" dirty="0">
                <a:latin typeface="幼圆" pitchFamily="49" charset="-122"/>
                <a:ea typeface="幼圆" pitchFamily="49" charset="-122"/>
              </a:rPr>
              <a:t>5.8.3  </a:t>
            </a:r>
            <a:r>
              <a:rPr lang="zh-CN" altLang="en-US" sz="2400" dirty="0">
                <a:latin typeface="幼圆" pitchFamily="49" charset="-122"/>
                <a:ea typeface="幼圆" pitchFamily="49" charset="-122"/>
              </a:rPr>
              <a:t>劳动防护用品</a:t>
            </a:r>
            <a:endParaRPr lang="zh-CN" altLang="en-US" sz="2400" dirty="0">
              <a:latin typeface="幼圆" pitchFamily="49" charset="-122"/>
              <a:ea typeface="幼圆" pitchFamily="49" charset="-122"/>
            </a:endParaRPr>
          </a:p>
          <a:p>
            <a:pPr marL="457200" indent="-457200"/>
            <a:r>
              <a:rPr lang="en-US" altLang="zh-CN" sz="2400" dirty="0">
                <a:latin typeface="幼圆" pitchFamily="49" charset="-122"/>
                <a:ea typeface="幼圆" pitchFamily="49" charset="-122"/>
              </a:rPr>
              <a:t>1.</a:t>
            </a:r>
            <a:r>
              <a:rPr lang="zh-CN" altLang="en-US" sz="2400" dirty="0">
                <a:latin typeface="幼圆" pitchFamily="49" charset="-122"/>
                <a:ea typeface="幼圆" pitchFamily="49" charset="-122"/>
              </a:rPr>
              <a:t>企业应根据接触危害的种类、强度，为从业人员提供符</a:t>
            </a:r>
            <a:endParaRPr lang="zh-CN" altLang="en-US" sz="2400" dirty="0">
              <a:latin typeface="幼圆" pitchFamily="49" charset="-122"/>
              <a:ea typeface="幼圆" pitchFamily="49" charset="-122"/>
            </a:endParaRPr>
          </a:p>
          <a:p>
            <a:pPr marL="457200" indent="-457200"/>
            <a:r>
              <a:rPr lang="zh-CN" altLang="en-US" sz="2400" dirty="0">
                <a:latin typeface="幼圆" pitchFamily="49" charset="-122"/>
                <a:ea typeface="幼圆" pitchFamily="49" charset="-122"/>
              </a:rPr>
              <a:t>合国家标准或行业标准的个体防护用品和器具，并监督、</a:t>
            </a:r>
            <a:endParaRPr lang="zh-CN" altLang="en-US" sz="2400" dirty="0">
              <a:latin typeface="幼圆" pitchFamily="49" charset="-122"/>
              <a:ea typeface="幼圆" pitchFamily="49" charset="-122"/>
            </a:endParaRPr>
          </a:p>
          <a:p>
            <a:pPr marL="457200" indent="-457200"/>
            <a:r>
              <a:rPr lang="zh-CN" altLang="en-US" sz="2400" dirty="0">
                <a:latin typeface="幼圆" pitchFamily="49" charset="-122"/>
                <a:ea typeface="幼圆" pitchFamily="49" charset="-122"/>
              </a:rPr>
              <a:t>教育从业人员正确佩戴、使用。 </a:t>
            </a:r>
            <a:endParaRPr lang="zh-CN" altLang="en-US" sz="2400" dirty="0">
              <a:latin typeface="幼圆" pitchFamily="49" charset="-122"/>
              <a:ea typeface="幼圆" pitchFamily="49" charset="-122"/>
            </a:endParaRPr>
          </a:p>
        </p:txBody>
      </p:sp>
      <p:sp>
        <p:nvSpPr>
          <p:cNvPr id="17411" name="Rectangle 5"/>
          <p:cNvSpPr/>
          <p:nvPr/>
        </p:nvSpPr>
        <p:spPr>
          <a:xfrm>
            <a:off x="539750" y="3357563"/>
            <a:ext cx="7920038" cy="2689225"/>
          </a:xfrm>
          <a:prstGeom prst="rect">
            <a:avLst/>
          </a:prstGeom>
          <a:noFill/>
          <a:ln w="9525">
            <a:noFill/>
          </a:ln>
        </p:spPr>
        <p:txBody>
          <a:bodyPr>
            <a:spAutoFit/>
          </a:bodyPr>
          <a:p>
            <a:pPr>
              <a:lnSpc>
                <a:spcPct val="130000"/>
              </a:lnSpc>
            </a:pPr>
            <a:r>
              <a:rPr lang="en-US" altLang="zh-CN" dirty="0">
                <a:latin typeface="Times New Roman" panose="02020603050405020304" pitchFamily="18" charset="0"/>
              </a:rPr>
              <a:t>【</a:t>
            </a:r>
            <a:r>
              <a:rPr lang="zh-CN" altLang="en-US" dirty="0">
                <a:solidFill>
                  <a:srgbClr val="FF0000"/>
                </a:solidFill>
                <a:latin typeface="Times New Roman" panose="02020603050405020304" pitchFamily="18" charset="0"/>
              </a:rPr>
              <a:t>评审标准</a:t>
            </a:r>
            <a:r>
              <a:rPr lang="en-US" altLang="zh-CN" dirty="0">
                <a:latin typeface="Times New Roman" panose="02020603050405020304" pitchFamily="18" charset="0"/>
              </a:rPr>
              <a:t>】</a:t>
            </a:r>
            <a:endParaRPr lang="en-US" altLang="zh-CN" dirty="0">
              <a:latin typeface="Times New Roman" panose="02020603050405020304" pitchFamily="18" charset="0"/>
            </a:endParaRPr>
          </a:p>
          <a:p>
            <a:pPr>
              <a:lnSpc>
                <a:spcPct val="130000"/>
              </a:lnSpc>
            </a:pPr>
            <a:r>
              <a:rPr lang="en-US" altLang="zh-CN" sz="2400" dirty="0">
                <a:latin typeface="幼圆" pitchFamily="49" charset="-122"/>
                <a:ea typeface="幼圆" pitchFamily="49" charset="-122"/>
              </a:rPr>
              <a:t>8.3  </a:t>
            </a:r>
            <a:r>
              <a:rPr lang="zh-CN" altLang="en-US" sz="2400" dirty="0">
                <a:latin typeface="幼圆" pitchFamily="49" charset="-122"/>
                <a:ea typeface="幼圆" pitchFamily="49" charset="-122"/>
              </a:rPr>
              <a:t>劳动防护用品</a:t>
            </a:r>
            <a:endParaRPr lang="zh-CN" altLang="en-US" sz="2400" dirty="0">
              <a:latin typeface="幼圆" pitchFamily="49" charset="-122"/>
              <a:ea typeface="幼圆" pitchFamily="49" charset="-122"/>
            </a:endParaRPr>
          </a:p>
          <a:p>
            <a:r>
              <a:rPr lang="en-US" altLang="zh-CN" sz="2400" dirty="0">
                <a:latin typeface="幼圆" pitchFamily="49" charset="-122"/>
                <a:ea typeface="幼圆" pitchFamily="49" charset="-122"/>
              </a:rPr>
              <a:t>1.</a:t>
            </a:r>
            <a:r>
              <a:rPr lang="zh-CN" altLang="en-US" sz="2400" dirty="0">
                <a:latin typeface="幼圆" pitchFamily="49" charset="-122"/>
                <a:ea typeface="幼圆" pitchFamily="49" charset="-122"/>
              </a:rPr>
              <a:t>为从业人员提供符合国家标准或行业标准的个体防护用品和器具；</a:t>
            </a:r>
            <a:endParaRPr lang="zh-CN" altLang="en-US" sz="2400" dirty="0">
              <a:latin typeface="幼圆" pitchFamily="49" charset="-122"/>
              <a:ea typeface="幼圆" pitchFamily="49" charset="-122"/>
            </a:endParaRPr>
          </a:p>
          <a:p>
            <a:r>
              <a:rPr lang="en-US" altLang="zh-CN" sz="2400" dirty="0">
                <a:latin typeface="幼圆" pitchFamily="49" charset="-122"/>
                <a:ea typeface="幼圆" pitchFamily="49" charset="-122"/>
              </a:rPr>
              <a:t>2.</a:t>
            </a:r>
            <a:r>
              <a:rPr lang="zh-CN" altLang="en-US" sz="2400" dirty="0">
                <a:latin typeface="幼圆" pitchFamily="49" charset="-122"/>
                <a:ea typeface="幼圆" pitchFamily="49" charset="-122"/>
              </a:rPr>
              <a:t>监督、教育从业人员正确佩戴、使用个体防护用品和器具。 </a:t>
            </a:r>
            <a:endParaRPr lang="en-US" altLang="zh-CN" sz="2400" dirty="0">
              <a:latin typeface="幼圆" pitchFamily="49" charset="-122"/>
              <a:ea typeface="幼圆"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 Box 5"/>
          <p:cNvSpPr txBox="1"/>
          <p:nvPr/>
        </p:nvSpPr>
        <p:spPr>
          <a:xfrm>
            <a:off x="684213" y="1052513"/>
            <a:ext cx="7848600" cy="2130425"/>
          </a:xfrm>
          <a:prstGeom prst="rect">
            <a:avLst/>
          </a:prstGeom>
          <a:noFill/>
          <a:ln w="9525">
            <a:noFill/>
          </a:ln>
        </p:spPr>
        <p:txBody>
          <a:bodyPr anchor="ctr" anchorCtr="0">
            <a:spAutoFit/>
          </a:bodyPr>
          <a:p>
            <a:pPr marL="457200" indent="-457200">
              <a:lnSpc>
                <a:spcPct val="130000"/>
              </a:lnSpc>
            </a:pPr>
            <a:r>
              <a:rPr lang="en-US" altLang="zh-CN" sz="2800" dirty="0">
                <a:latin typeface="幼圆" pitchFamily="49" charset="-122"/>
                <a:ea typeface="幼圆" pitchFamily="49" charset="-122"/>
              </a:rPr>
              <a:t>【</a:t>
            </a:r>
            <a:r>
              <a:rPr lang="zh-CN" altLang="en-US" sz="2800" dirty="0">
                <a:solidFill>
                  <a:srgbClr val="FF0000"/>
                </a:solidFill>
                <a:latin typeface="幼圆" pitchFamily="49" charset="-122"/>
                <a:ea typeface="幼圆" pitchFamily="49" charset="-122"/>
              </a:rPr>
              <a:t>通用规范</a:t>
            </a:r>
            <a:r>
              <a:rPr lang="en-US" altLang="zh-CN" sz="2800" dirty="0">
                <a:latin typeface="幼圆" pitchFamily="49" charset="-122"/>
                <a:ea typeface="幼圆" pitchFamily="49" charset="-122"/>
              </a:rPr>
              <a:t>】</a:t>
            </a:r>
            <a:endParaRPr lang="en-US" altLang="zh-CN" sz="2800" dirty="0">
              <a:latin typeface="幼圆" pitchFamily="49" charset="-122"/>
              <a:ea typeface="幼圆" pitchFamily="49" charset="-122"/>
            </a:endParaRPr>
          </a:p>
          <a:p>
            <a:pPr marL="457200" indent="-457200"/>
            <a:r>
              <a:rPr lang="en-US" altLang="zh-CN" sz="2400" dirty="0">
                <a:latin typeface="幼圆" pitchFamily="49" charset="-122"/>
                <a:ea typeface="幼圆" pitchFamily="49" charset="-122"/>
              </a:rPr>
              <a:t>5.8.3  </a:t>
            </a:r>
            <a:r>
              <a:rPr lang="zh-CN" altLang="en-US" sz="2400" dirty="0">
                <a:latin typeface="幼圆" pitchFamily="49" charset="-122"/>
                <a:ea typeface="幼圆" pitchFamily="49" charset="-122"/>
              </a:rPr>
              <a:t>劳动防护用品</a:t>
            </a:r>
            <a:endParaRPr lang="zh-CN" altLang="en-US" sz="2400" dirty="0">
              <a:latin typeface="幼圆" pitchFamily="49" charset="-122"/>
              <a:ea typeface="幼圆" pitchFamily="49" charset="-122"/>
            </a:endParaRPr>
          </a:p>
          <a:p>
            <a:pPr marL="457200" indent="-457200"/>
            <a:r>
              <a:rPr lang="en-US" altLang="zh-CN" sz="2400" dirty="0">
                <a:latin typeface="幼圆" pitchFamily="49" charset="-122"/>
                <a:ea typeface="幼圆" pitchFamily="49" charset="-122"/>
              </a:rPr>
              <a:t>3.</a:t>
            </a:r>
            <a:r>
              <a:rPr lang="zh-CN" altLang="en-US" sz="2400" dirty="0">
                <a:latin typeface="幼圆" pitchFamily="49" charset="-122"/>
                <a:ea typeface="幼圆" pitchFamily="49" charset="-122"/>
              </a:rPr>
              <a:t>企业应建立职业卫生防护设施及个体防护用品管理台</a:t>
            </a:r>
            <a:endParaRPr lang="zh-CN" altLang="en-US" sz="2400" dirty="0">
              <a:latin typeface="幼圆" pitchFamily="49" charset="-122"/>
              <a:ea typeface="幼圆" pitchFamily="49" charset="-122"/>
            </a:endParaRPr>
          </a:p>
          <a:p>
            <a:pPr marL="457200" indent="-457200"/>
            <a:r>
              <a:rPr lang="zh-CN" altLang="en-US" sz="2400" dirty="0">
                <a:latin typeface="幼圆" pitchFamily="49" charset="-122"/>
                <a:ea typeface="幼圆" pitchFamily="49" charset="-122"/>
              </a:rPr>
              <a:t>帐，加强对劳动防护用品使用情况的检查监督，凡不按规</a:t>
            </a:r>
            <a:endParaRPr lang="zh-CN" altLang="en-US" sz="2400" dirty="0">
              <a:latin typeface="幼圆" pitchFamily="49" charset="-122"/>
              <a:ea typeface="幼圆" pitchFamily="49" charset="-122"/>
            </a:endParaRPr>
          </a:p>
          <a:p>
            <a:pPr marL="457200" indent="-457200"/>
            <a:r>
              <a:rPr lang="zh-CN" altLang="en-US" sz="2400" dirty="0">
                <a:latin typeface="幼圆" pitchFamily="49" charset="-122"/>
                <a:ea typeface="幼圆" pitchFamily="49" charset="-122"/>
              </a:rPr>
              <a:t>定使用劳动防护用品者不得上岗作业。 </a:t>
            </a:r>
            <a:endParaRPr lang="zh-CN" altLang="en-US" sz="2400" dirty="0">
              <a:latin typeface="幼圆" pitchFamily="49" charset="-122"/>
              <a:ea typeface="幼圆" pitchFamily="49" charset="-122"/>
            </a:endParaRPr>
          </a:p>
        </p:txBody>
      </p:sp>
      <p:sp>
        <p:nvSpPr>
          <p:cNvPr id="18435" name="Rectangle 6"/>
          <p:cNvSpPr/>
          <p:nvPr/>
        </p:nvSpPr>
        <p:spPr>
          <a:xfrm>
            <a:off x="611188" y="3500438"/>
            <a:ext cx="7848600" cy="2320925"/>
          </a:xfrm>
          <a:prstGeom prst="rect">
            <a:avLst/>
          </a:prstGeom>
          <a:noFill/>
          <a:ln w="9525">
            <a:noFill/>
          </a:ln>
        </p:spPr>
        <p:txBody>
          <a:bodyPr>
            <a:spAutoFit/>
          </a:bodyPr>
          <a:p>
            <a:pPr>
              <a:lnSpc>
                <a:spcPct val="130000"/>
              </a:lnSpc>
            </a:pPr>
            <a:r>
              <a:rPr lang="en-US" altLang="zh-CN" dirty="0">
                <a:latin typeface="Times New Roman" panose="02020603050405020304" pitchFamily="18" charset="0"/>
              </a:rPr>
              <a:t>【</a:t>
            </a:r>
            <a:r>
              <a:rPr lang="zh-CN" altLang="en-US" dirty="0">
                <a:solidFill>
                  <a:srgbClr val="FF0000"/>
                </a:solidFill>
                <a:latin typeface="Times New Roman" panose="02020603050405020304" pitchFamily="18" charset="0"/>
              </a:rPr>
              <a:t>评审标准</a:t>
            </a:r>
            <a:r>
              <a:rPr lang="en-US" altLang="zh-CN" dirty="0">
                <a:latin typeface="Times New Roman" panose="02020603050405020304" pitchFamily="18" charset="0"/>
              </a:rPr>
              <a:t>】</a:t>
            </a:r>
            <a:endParaRPr lang="en-US" altLang="zh-CN" dirty="0">
              <a:latin typeface="Times New Roman" panose="02020603050405020304" pitchFamily="18" charset="0"/>
            </a:endParaRPr>
          </a:p>
          <a:p>
            <a:pPr>
              <a:lnSpc>
                <a:spcPct val="130000"/>
              </a:lnSpc>
            </a:pPr>
            <a:r>
              <a:rPr lang="en-US" altLang="zh-CN" sz="2400" dirty="0">
                <a:latin typeface="幼圆" pitchFamily="49" charset="-122"/>
                <a:ea typeface="幼圆" pitchFamily="49" charset="-122"/>
              </a:rPr>
              <a:t>8.3  </a:t>
            </a:r>
            <a:r>
              <a:rPr lang="zh-CN" altLang="en-US" sz="2400" dirty="0">
                <a:latin typeface="幼圆" pitchFamily="49" charset="-122"/>
                <a:ea typeface="幼圆" pitchFamily="49" charset="-122"/>
              </a:rPr>
              <a:t>劳动防护用品</a:t>
            </a:r>
            <a:endParaRPr lang="zh-CN" altLang="en-US" sz="2400" dirty="0">
              <a:latin typeface="幼圆" pitchFamily="49" charset="-122"/>
              <a:ea typeface="幼圆" pitchFamily="49" charset="-122"/>
            </a:endParaRPr>
          </a:p>
          <a:p>
            <a:r>
              <a:rPr lang="en-US" altLang="zh-CN" sz="2400" dirty="0">
                <a:latin typeface="幼圆" pitchFamily="49" charset="-122"/>
                <a:ea typeface="幼圆" pitchFamily="49" charset="-122"/>
              </a:rPr>
              <a:t>1.</a:t>
            </a:r>
            <a:r>
              <a:rPr lang="zh-CN" altLang="en-US" sz="2400" dirty="0">
                <a:latin typeface="幼圆" pitchFamily="49" charset="-122"/>
                <a:ea typeface="幼圆" pitchFamily="49" charset="-122"/>
              </a:rPr>
              <a:t>建立职业卫生防护设施及个体防护用品管理台帐；</a:t>
            </a:r>
            <a:endParaRPr lang="zh-CN" altLang="en-US" sz="2400" dirty="0">
              <a:latin typeface="幼圆" pitchFamily="49" charset="-122"/>
              <a:ea typeface="幼圆" pitchFamily="49" charset="-122"/>
            </a:endParaRPr>
          </a:p>
          <a:p>
            <a:r>
              <a:rPr lang="en-US" altLang="zh-CN" sz="2400" dirty="0">
                <a:latin typeface="幼圆" pitchFamily="49" charset="-122"/>
                <a:ea typeface="幼圆" pitchFamily="49" charset="-122"/>
              </a:rPr>
              <a:t>2.</a:t>
            </a:r>
            <a:r>
              <a:rPr lang="zh-CN" altLang="en-US" sz="2400" dirty="0">
                <a:latin typeface="幼圆" pitchFamily="49" charset="-122"/>
                <a:ea typeface="幼圆" pitchFamily="49" charset="-122"/>
              </a:rPr>
              <a:t>加强对劳动防护用品使用情况的检查监督，凡不按规定使用劳动防护用品者不得上岗作业。 </a:t>
            </a:r>
            <a:endParaRPr lang="en-US" altLang="zh-CN" sz="2400" dirty="0">
              <a:latin typeface="幼圆" pitchFamily="49" charset="-122"/>
              <a:ea typeface="幼圆"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4"/>
          <p:cNvSpPr txBox="1"/>
          <p:nvPr/>
        </p:nvSpPr>
        <p:spPr>
          <a:xfrm>
            <a:off x="611188" y="981075"/>
            <a:ext cx="7848600" cy="2108200"/>
          </a:xfrm>
          <a:prstGeom prst="rect">
            <a:avLst/>
          </a:prstGeom>
          <a:noFill/>
          <a:ln w="9525">
            <a:noFill/>
          </a:ln>
        </p:spPr>
        <p:txBody>
          <a:bodyPr anchor="ctr" anchorCtr="0">
            <a:spAutoFit/>
          </a:bodyPr>
          <a:p>
            <a:pPr marL="457200" indent="-457200">
              <a:lnSpc>
                <a:spcPct val="130000"/>
              </a:lnSpc>
            </a:pPr>
            <a:r>
              <a:rPr lang="en-US" altLang="zh-CN" sz="2800" dirty="0">
                <a:latin typeface="幼圆" pitchFamily="49" charset="-122"/>
                <a:ea typeface="幼圆" pitchFamily="49" charset="-122"/>
              </a:rPr>
              <a:t>【</a:t>
            </a:r>
            <a:r>
              <a:rPr lang="zh-CN" altLang="en-US" sz="2800" dirty="0">
                <a:solidFill>
                  <a:srgbClr val="FF0000"/>
                </a:solidFill>
                <a:latin typeface="幼圆" pitchFamily="49" charset="-122"/>
                <a:ea typeface="幼圆" pitchFamily="49" charset="-122"/>
              </a:rPr>
              <a:t>通用规范</a:t>
            </a:r>
            <a:r>
              <a:rPr lang="en-US" altLang="zh-CN" sz="2800" dirty="0">
                <a:latin typeface="幼圆" pitchFamily="49" charset="-122"/>
                <a:ea typeface="幼圆" pitchFamily="49" charset="-122"/>
              </a:rPr>
              <a:t>】</a:t>
            </a:r>
            <a:endParaRPr lang="en-US" altLang="zh-CN" sz="2800" dirty="0">
              <a:latin typeface="幼圆" pitchFamily="49" charset="-122"/>
              <a:ea typeface="幼圆" pitchFamily="49" charset="-122"/>
            </a:endParaRPr>
          </a:p>
          <a:p>
            <a:pPr marL="457200" indent="-457200"/>
            <a:r>
              <a:rPr lang="en-US" altLang="zh-CN" sz="2400" dirty="0">
                <a:latin typeface="幼圆" pitchFamily="49" charset="-122"/>
                <a:ea typeface="幼圆" pitchFamily="49" charset="-122"/>
              </a:rPr>
              <a:t>5.8.3  </a:t>
            </a:r>
            <a:r>
              <a:rPr lang="zh-CN" altLang="en-US" sz="2400" dirty="0">
                <a:latin typeface="幼圆" pitchFamily="49" charset="-122"/>
                <a:ea typeface="幼圆" pitchFamily="49" charset="-122"/>
              </a:rPr>
              <a:t>劳动防护用品</a:t>
            </a:r>
            <a:endParaRPr lang="zh-CN" altLang="en-US" sz="2400" dirty="0">
              <a:latin typeface="幼圆" pitchFamily="49" charset="-122"/>
              <a:ea typeface="幼圆" pitchFamily="49" charset="-122"/>
            </a:endParaRPr>
          </a:p>
          <a:p>
            <a:pPr marL="457200" indent="-457200"/>
            <a:r>
              <a:rPr lang="en-US" altLang="zh-CN" sz="2400" dirty="0">
                <a:latin typeface="幼圆" pitchFamily="49" charset="-122"/>
                <a:ea typeface="幼圆" pitchFamily="49" charset="-122"/>
              </a:rPr>
              <a:t>2.</a:t>
            </a:r>
            <a:r>
              <a:rPr lang="zh-CN" altLang="en-US" sz="2400" dirty="0">
                <a:latin typeface="幼圆" pitchFamily="49" charset="-122"/>
                <a:ea typeface="幼圆" pitchFamily="49" charset="-122"/>
              </a:rPr>
              <a:t>企业各种防护器具都应定点存放在安全、方便的地方，</a:t>
            </a:r>
            <a:endParaRPr lang="zh-CN" altLang="en-US" sz="2400" dirty="0">
              <a:latin typeface="幼圆" pitchFamily="49" charset="-122"/>
              <a:ea typeface="幼圆" pitchFamily="49" charset="-122"/>
            </a:endParaRPr>
          </a:p>
          <a:p>
            <a:pPr marL="457200" indent="-457200"/>
            <a:r>
              <a:rPr lang="zh-CN" altLang="en-US" sz="2400" dirty="0">
                <a:latin typeface="幼圆" pitchFamily="49" charset="-122"/>
                <a:ea typeface="幼圆" pitchFamily="49" charset="-122"/>
              </a:rPr>
              <a:t>并有专人负责保管，定期校验和维护，每次校验后应记</a:t>
            </a:r>
            <a:endParaRPr lang="zh-CN" altLang="en-US" sz="2400" dirty="0">
              <a:latin typeface="幼圆" pitchFamily="49" charset="-122"/>
              <a:ea typeface="幼圆" pitchFamily="49" charset="-122"/>
            </a:endParaRPr>
          </a:p>
          <a:p>
            <a:pPr marL="457200" indent="-457200"/>
            <a:r>
              <a:rPr lang="zh-CN" altLang="en-US" sz="2400" dirty="0">
                <a:latin typeface="幼圆" pitchFamily="49" charset="-122"/>
                <a:ea typeface="幼圆" pitchFamily="49" charset="-122"/>
              </a:rPr>
              <a:t>录、铅封。 </a:t>
            </a:r>
            <a:endParaRPr lang="zh-CN" altLang="en-US" sz="2400" dirty="0">
              <a:latin typeface="幼圆" pitchFamily="49" charset="-122"/>
              <a:ea typeface="幼圆" pitchFamily="49" charset="-122"/>
            </a:endParaRPr>
          </a:p>
        </p:txBody>
      </p:sp>
      <p:sp>
        <p:nvSpPr>
          <p:cNvPr id="19459" name="Rectangle 5"/>
          <p:cNvSpPr/>
          <p:nvPr/>
        </p:nvSpPr>
        <p:spPr>
          <a:xfrm>
            <a:off x="611188" y="3068638"/>
            <a:ext cx="7705725" cy="3182937"/>
          </a:xfrm>
          <a:prstGeom prst="rect">
            <a:avLst/>
          </a:prstGeom>
          <a:noFill/>
          <a:ln w="9525">
            <a:noFill/>
          </a:ln>
        </p:spPr>
        <p:txBody>
          <a:bodyPr>
            <a:spAutoFit/>
          </a:bodyPr>
          <a:p>
            <a:pPr>
              <a:lnSpc>
                <a:spcPct val="130000"/>
              </a:lnSpc>
            </a:pPr>
            <a:r>
              <a:rPr lang="en-US" altLang="zh-CN" dirty="0">
                <a:latin typeface="Times New Roman" panose="02020603050405020304" pitchFamily="18" charset="0"/>
              </a:rPr>
              <a:t>【</a:t>
            </a:r>
            <a:r>
              <a:rPr lang="zh-CN" altLang="en-US" dirty="0">
                <a:solidFill>
                  <a:srgbClr val="FF0000"/>
                </a:solidFill>
                <a:latin typeface="Times New Roman" panose="02020603050405020304" pitchFamily="18" charset="0"/>
              </a:rPr>
              <a:t>评审标准</a:t>
            </a:r>
            <a:r>
              <a:rPr lang="en-US" altLang="zh-CN" dirty="0">
                <a:latin typeface="Times New Roman" panose="02020603050405020304" pitchFamily="18" charset="0"/>
              </a:rPr>
              <a:t>】</a:t>
            </a:r>
            <a:endParaRPr lang="en-US" altLang="zh-CN" dirty="0">
              <a:latin typeface="Times New Roman" panose="02020603050405020304" pitchFamily="18" charset="0"/>
            </a:endParaRPr>
          </a:p>
          <a:p>
            <a:pPr>
              <a:lnSpc>
                <a:spcPct val="130000"/>
              </a:lnSpc>
            </a:pPr>
            <a:r>
              <a:rPr lang="en-US" altLang="zh-CN" sz="2400" dirty="0">
                <a:latin typeface="幼圆" pitchFamily="49" charset="-122"/>
                <a:ea typeface="幼圆" pitchFamily="49" charset="-122"/>
              </a:rPr>
              <a:t>8.3  </a:t>
            </a:r>
            <a:r>
              <a:rPr lang="zh-CN" altLang="en-US" sz="2400" dirty="0">
                <a:latin typeface="幼圆" pitchFamily="49" charset="-122"/>
                <a:ea typeface="幼圆" pitchFamily="49" charset="-122"/>
              </a:rPr>
              <a:t>劳动防护用品</a:t>
            </a:r>
            <a:endParaRPr lang="zh-CN" altLang="en-US" sz="2400" dirty="0">
              <a:latin typeface="幼圆" pitchFamily="49" charset="-122"/>
              <a:ea typeface="幼圆" pitchFamily="49" charset="-122"/>
            </a:endParaRPr>
          </a:p>
          <a:p>
            <a:r>
              <a:rPr lang="en-US" altLang="zh-CN" sz="2400" dirty="0">
                <a:latin typeface="幼圆" pitchFamily="49" charset="-122"/>
                <a:ea typeface="幼圆" pitchFamily="49" charset="-122"/>
              </a:rPr>
              <a:t>1.</a:t>
            </a:r>
            <a:r>
              <a:rPr lang="zh-CN" altLang="en-US" sz="2400" dirty="0">
                <a:latin typeface="幼圆" pitchFamily="49" charset="-122"/>
                <a:ea typeface="幼圆" pitchFamily="49" charset="-122"/>
              </a:rPr>
              <a:t>各种防护器具都应设置专柜，并定点存放在安全、方便的地方；</a:t>
            </a:r>
            <a:endParaRPr lang="zh-CN" altLang="en-US" sz="2400" dirty="0">
              <a:latin typeface="幼圆" pitchFamily="49" charset="-122"/>
              <a:ea typeface="幼圆" pitchFamily="49" charset="-122"/>
            </a:endParaRPr>
          </a:p>
          <a:p>
            <a:r>
              <a:rPr lang="en-US" altLang="zh-CN" sz="2400" dirty="0">
                <a:latin typeface="幼圆" pitchFamily="49" charset="-122"/>
                <a:ea typeface="幼圆" pitchFamily="49" charset="-122"/>
              </a:rPr>
              <a:t>2.</a:t>
            </a:r>
            <a:r>
              <a:rPr lang="zh-CN" altLang="en-US" sz="2400" dirty="0">
                <a:latin typeface="幼圆" pitchFamily="49" charset="-122"/>
                <a:ea typeface="幼圆" pitchFamily="49" charset="-122"/>
              </a:rPr>
              <a:t>专人负责保管防护器具专柜；</a:t>
            </a:r>
            <a:endParaRPr lang="zh-CN" altLang="en-US" sz="2400" dirty="0">
              <a:latin typeface="幼圆" pitchFamily="49" charset="-122"/>
              <a:ea typeface="幼圆" pitchFamily="49" charset="-122"/>
            </a:endParaRPr>
          </a:p>
          <a:p>
            <a:r>
              <a:rPr lang="en-US" altLang="zh-CN" sz="2400" dirty="0">
                <a:latin typeface="幼圆" pitchFamily="49" charset="-122"/>
                <a:ea typeface="幼圆" pitchFamily="49" charset="-122"/>
              </a:rPr>
              <a:t>3.</a:t>
            </a:r>
            <a:r>
              <a:rPr lang="zh-CN" altLang="en-US" sz="2400" dirty="0">
                <a:latin typeface="幼圆" pitchFamily="49" charset="-122"/>
                <a:ea typeface="幼圆" pitchFamily="49" charset="-122"/>
              </a:rPr>
              <a:t>定期校验和维护防护器具；</a:t>
            </a:r>
            <a:endParaRPr lang="zh-CN" altLang="en-US" sz="2400" dirty="0">
              <a:latin typeface="幼圆" pitchFamily="49" charset="-122"/>
              <a:ea typeface="幼圆" pitchFamily="49" charset="-122"/>
            </a:endParaRPr>
          </a:p>
          <a:p>
            <a:r>
              <a:rPr lang="en-US" altLang="zh-CN" sz="2400" dirty="0">
                <a:latin typeface="幼圆" pitchFamily="49" charset="-122"/>
                <a:ea typeface="幼圆" pitchFamily="49" charset="-122"/>
              </a:rPr>
              <a:t>4.</a:t>
            </a:r>
            <a:r>
              <a:rPr lang="zh-CN" altLang="en-US" sz="2400" dirty="0">
                <a:latin typeface="幼圆" pitchFamily="49" charset="-122"/>
                <a:ea typeface="幼圆" pitchFamily="49" charset="-122"/>
              </a:rPr>
              <a:t>防护器具校验后的记录、铅封。</a:t>
            </a:r>
            <a:r>
              <a:rPr lang="zh-CN" altLang="en-US" dirty="0">
                <a:latin typeface="Times New Roman" panose="02020603050405020304" pitchFamily="18" charset="0"/>
              </a:rPr>
              <a:t> </a:t>
            </a:r>
            <a:endParaRPr lang="en-US" altLang="zh-CN" dirty="0">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 Box 4"/>
          <p:cNvSpPr txBox="1"/>
          <p:nvPr/>
        </p:nvSpPr>
        <p:spPr>
          <a:xfrm>
            <a:off x="1187450" y="908050"/>
            <a:ext cx="6840538" cy="4276725"/>
          </a:xfrm>
          <a:prstGeom prst="rect">
            <a:avLst/>
          </a:prstGeom>
          <a:noFill/>
          <a:ln w="9525">
            <a:noFill/>
          </a:ln>
        </p:spPr>
        <p:txBody>
          <a:bodyPr>
            <a:spAutoFit/>
          </a:bodyPr>
          <a:p>
            <a:pPr>
              <a:lnSpc>
                <a:spcPct val="140000"/>
              </a:lnSpc>
            </a:pPr>
            <a:r>
              <a:rPr lang="zh-CN" altLang="en-US" sz="4800" dirty="0">
                <a:latin typeface="Times New Roman" panose="02020603050405020304" pitchFamily="18" charset="0"/>
                <a:ea typeface="华文新魏" pitchFamily="2" charset="-122"/>
              </a:rPr>
              <a:t>二、</a:t>
            </a:r>
            <a:r>
              <a:rPr lang="zh-CN" altLang="en-US" sz="4000" dirty="0">
                <a:latin typeface="Times New Roman" panose="02020603050405020304" pitchFamily="18" charset="0"/>
                <a:ea typeface="华文新魏" pitchFamily="2" charset="-122"/>
              </a:rPr>
              <a:t>职业危害项目申报</a:t>
            </a:r>
            <a:endParaRPr lang="zh-CN" altLang="en-US" sz="4000" dirty="0">
              <a:latin typeface="Times New Roman" panose="02020603050405020304" pitchFamily="18" charset="0"/>
              <a:ea typeface="华文新魏" pitchFamily="2" charset="-122"/>
            </a:endParaRPr>
          </a:p>
          <a:p>
            <a:pPr>
              <a:lnSpc>
                <a:spcPct val="140000"/>
              </a:lnSpc>
            </a:pPr>
            <a:r>
              <a:rPr lang="en-US" altLang="zh-CN" dirty="0">
                <a:solidFill>
                  <a:srgbClr val="FF0066"/>
                </a:solidFill>
                <a:latin typeface="Times New Roman" panose="02020603050405020304" pitchFamily="18" charset="0"/>
                <a:ea typeface="华文新魏" pitchFamily="2" charset="-122"/>
              </a:rPr>
              <a:t>1.</a:t>
            </a:r>
            <a:r>
              <a:rPr lang="zh-CN" altLang="en-US" dirty="0">
                <a:solidFill>
                  <a:srgbClr val="FF0066"/>
                </a:solidFill>
                <a:latin typeface="Times New Roman" panose="02020603050405020304" pitchFamily="18" charset="0"/>
                <a:ea typeface="华文新魏" pitchFamily="2" charset="-122"/>
              </a:rPr>
              <a:t>定义</a:t>
            </a:r>
            <a:endParaRPr lang="zh-CN" altLang="en-US" dirty="0">
              <a:solidFill>
                <a:srgbClr val="FF0066"/>
              </a:solidFill>
              <a:latin typeface="Times New Roman" panose="02020603050405020304" pitchFamily="18" charset="0"/>
              <a:ea typeface="华文新魏" pitchFamily="2" charset="-122"/>
            </a:endParaRPr>
          </a:p>
          <a:p>
            <a:pPr>
              <a:lnSpc>
                <a:spcPct val="140000"/>
              </a:lnSpc>
            </a:pPr>
            <a:r>
              <a:rPr lang="zh-CN" altLang="en-US" dirty="0">
                <a:solidFill>
                  <a:srgbClr val="FF0066"/>
                </a:solidFill>
                <a:latin typeface="Times New Roman" panose="02020603050405020304" pitchFamily="18" charset="0"/>
                <a:ea typeface="华文新魏" pitchFamily="2" charset="-122"/>
              </a:rPr>
              <a:t>（</a:t>
            </a:r>
            <a:r>
              <a:rPr lang="en-US" altLang="zh-CN" dirty="0">
                <a:solidFill>
                  <a:srgbClr val="FF0066"/>
                </a:solidFill>
                <a:latin typeface="Times New Roman" panose="02020603050405020304" pitchFamily="18" charset="0"/>
                <a:ea typeface="华文新魏" pitchFamily="2" charset="-122"/>
              </a:rPr>
              <a:t>1</a:t>
            </a:r>
            <a:r>
              <a:rPr lang="zh-CN" altLang="en-US" dirty="0">
                <a:solidFill>
                  <a:srgbClr val="FF0066"/>
                </a:solidFill>
                <a:latin typeface="Times New Roman" panose="02020603050405020304" pitchFamily="18" charset="0"/>
                <a:ea typeface="华文新魏" pitchFamily="2" charset="-122"/>
              </a:rPr>
              <a:t>）职业危害：</a:t>
            </a:r>
            <a:r>
              <a:rPr lang="zh-CN" altLang="en-US" sz="2800" dirty="0">
                <a:latin typeface="Times New Roman" panose="02020603050405020304" pitchFamily="18" charset="0"/>
                <a:ea typeface="华文新魏" pitchFamily="2" charset="-122"/>
              </a:rPr>
              <a:t>包括危险因素和有害因素。职业危害为作业场所环境中存在的对人体健康产生不良影响，导致中毒、伤亡、健康损害或精神紧张等因素。</a:t>
            </a:r>
            <a:endParaRPr lang="zh-CN" altLang="en-US" sz="2800" dirty="0">
              <a:latin typeface="Times New Roman" panose="02020603050405020304" pitchFamily="18" charset="0"/>
              <a:ea typeface="华文新魏"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4"/>
          <p:cNvSpPr txBox="1"/>
          <p:nvPr/>
        </p:nvSpPr>
        <p:spPr>
          <a:xfrm>
            <a:off x="684213" y="1125538"/>
            <a:ext cx="7561262" cy="4525962"/>
          </a:xfrm>
          <a:prstGeom prst="rect">
            <a:avLst/>
          </a:prstGeom>
          <a:noFill/>
          <a:ln w="9525">
            <a:noFill/>
          </a:ln>
        </p:spPr>
        <p:txBody>
          <a:bodyPr>
            <a:spAutoFit/>
          </a:bodyPr>
          <a:p>
            <a:pPr>
              <a:lnSpc>
                <a:spcPct val="130000"/>
              </a:lnSpc>
            </a:pPr>
            <a:r>
              <a:rPr lang="zh-CN" altLang="en-US" dirty="0">
                <a:solidFill>
                  <a:srgbClr val="FF0066"/>
                </a:solidFill>
                <a:latin typeface="华文新魏" pitchFamily="2" charset="-122"/>
                <a:ea typeface="华文新魏" pitchFamily="2" charset="-122"/>
              </a:rPr>
              <a:t>（</a:t>
            </a:r>
            <a:r>
              <a:rPr lang="en-US" altLang="zh-CN" dirty="0">
                <a:solidFill>
                  <a:srgbClr val="FF0066"/>
                </a:solidFill>
                <a:latin typeface="华文新魏" pitchFamily="2" charset="-122"/>
                <a:ea typeface="华文新魏" pitchFamily="2" charset="-122"/>
              </a:rPr>
              <a:t>2</a:t>
            </a:r>
            <a:r>
              <a:rPr lang="zh-CN" altLang="en-US" dirty="0">
                <a:solidFill>
                  <a:srgbClr val="FF0066"/>
                </a:solidFill>
                <a:latin typeface="华文新魏" pitchFamily="2" charset="-122"/>
                <a:ea typeface="华文新魏" pitchFamily="2" charset="-122"/>
              </a:rPr>
              <a:t>）职业病危害项目申报：</a:t>
            </a:r>
            <a:r>
              <a:rPr lang="zh-CN" altLang="en-US" dirty="0">
                <a:latin typeface="华文新魏" pitchFamily="2" charset="-122"/>
                <a:ea typeface="华文新魏" pitchFamily="2" charset="-122"/>
              </a:rPr>
              <a:t>企业如存在法定职业病目录所列的职业病危害项目的，应及时、如实向当地安全生产监督管理部门申报，接受其监督。</a:t>
            </a:r>
            <a:endParaRPr lang="zh-CN" altLang="en-US" dirty="0">
              <a:latin typeface="华文新魏" pitchFamily="2" charset="-122"/>
              <a:ea typeface="华文新魏" pitchFamily="2" charset="-122"/>
            </a:endParaRPr>
          </a:p>
          <a:p>
            <a:pPr>
              <a:lnSpc>
                <a:spcPct val="130000"/>
              </a:lnSpc>
            </a:pPr>
            <a:r>
              <a:rPr lang="zh-CN" altLang="en-US" dirty="0">
                <a:latin typeface="华文新魏" pitchFamily="2" charset="-122"/>
                <a:ea typeface="华文新魏" pitchFamily="2" charset="-122"/>
              </a:rPr>
              <a:t>        职业病危害项目</a:t>
            </a:r>
            <a:r>
              <a:rPr lang="en-US" altLang="zh-CN" dirty="0">
                <a:latin typeface="华文新魏" pitchFamily="2" charset="-122"/>
                <a:ea typeface="华文新魏" pitchFamily="2" charset="-122"/>
              </a:rPr>
              <a:t>:</a:t>
            </a:r>
            <a:r>
              <a:rPr lang="zh-CN" altLang="en-US" dirty="0">
                <a:latin typeface="华文新魏" pitchFamily="2" charset="-122"/>
                <a:ea typeface="华文新魏" pitchFamily="2" charset="-122"/>
              </a:rPr>
              <a:t>是指与产生职业病有关危害项目。以国务院有关部门发布的职业病的分类和目录为准。</a:t>
            </a:r>
            <a:endParaRPr lang="en-US" altLang="zh-CN" sz="3600" dirty="0">
              <a:latin typeface="华文新魏" pitchFamily="2" charset="-122"/>
              <a:ea typeface="华文新魏"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 Box 4"/>
          <p:cNvSpPr txBox="1"/>
          <p:nvPr/>
        </p:nvSpPr>
        <p:spPr>
          <a:xfrm>
            <a:off x="684213" y="1412875"/>
            <a:ext cx="7561262" cy="4378325"/>
          </a:xfrm>
          <a:prstGeom prst="rect">
            <a:avLst/>
          </a:prstGeom>
          <a:noFill/>
          <a:ln w="9525">
            <a:noFill/>
          </a:ln>
        </p:spPr>
        <p:txBody>
          <a:bodyPr>
            <a:spAutoFit/>
          </a:bodyPr>
          <a:p>
            <a:pPr>
              <a:lnSpc>
                <a:spcPct val="130000"/>
              </a:lnSpc>
            </a:pPr>
            <a:r>
              <a:rPr lang="zh-CN" altLang="en-US" sz="3600" dirty="0">
                <a:latin typeface="Times New Roman" panose="02020603050405020304" pitchFamily="18" charset="0"/>
                <a:ea typeface="华文新魏" pitchFamily="2" charset="-122"/>
              </a:rPr>
              <a:t> </a:t>
            </a:r>
            <a:r>
              <a:rPr lang="en-US" altLang="zh-CN" sz="3600" dirty="0">
                <a:latin typeface="Times New Roman" panose="02020603050405020304" pitchFamily="18" charset="0"/>
                <a:ea typeface="华文新魏" pitchFamily="2" charset="-122"/>
              </a:rPr>
              <a:t>2.</a:t>
            </a:r>
            <a:r>
              <a:rPr lang="zh-CN" altLang="en-US" sz="3600" dirty="0">
                <a:latin typeface="Times New Roman" panose="02020603050405020304" pitchFamily="18" charset="0"/>
                <a:ea typeface="华文新魏" pitchFamily="2" charset="-122"/>
              </a:rPr>
              <a:t>企业职业病危害项目申报的内容</a:t>
            </a:r>
            <a:endParaRPr lang="zh-CN" altLang="en-US" sz="3600" dirty="0">
              <a:latin typeface="Times New Roman" panose="02020603050405020304" pitchFamily="18" charset="0"/>
              <a:ea typeface="华文新魏" pitchFamily="2" charset="-122"/>
            </a:endParaRPr>
          </a:p>
          <a:p>
            <a:pPr>
              <a:lnSpc>
                <a:spcPct val="130000"/>
              </a:lnSpc>
            </a:pPr>
            <a:r>
              <a:rPr lang="zh-CN" altLang="en-US" sz="3600" dirty="0">
                <a:latin typeface="Times New Roman" panose="02020603050405020304" pitchFamily="18" charset="0"/>
                <a:ea typeface="华文新魏" pitchFamily="2" charset="-122"/>
              </a:rPr>
              <a:t>         用人单位基本情况；作业场所职业危害因素种类、浓度或强度；产生职业危害因素的生产技术、工艺和材料；职业危害防护设施</a:t>
            </a:r>
            <a:r>
              <a:rPr lang="en-US" altLang="zh-CN" sz="3600" dirty="0">
                <a:latin typeface="Times New Roman" panose="02020603050405020304" pitchFamily="18" charset="0"/>
                <a:ea typeface="华文新魏" pitchFamily="2" charset="-122"/>
              </a:rPr>
              <a:t>;</a:t>
            </a:r>
            <a:r>
              <a:rPr lang="zh-CN" altLang="en-US" sz="3600" dirty="0">
                <a:latin typeface="Times New Roman" panose="02020603050405020304" pitchFamily="18" charset="0"/>
                <a:ea typeface="华文新魏" pitchFamily="2" charset="-122"/>
              </a:rPr>
              <a:t>应急救援设施。</a:t>
            </a:r>
            <a:r>
              <a:rPr lang="zh-CN" altLang="en-US" dirty="0">
                <a:latin typeface="Times New Roman" panose="02020603050405020304" pitchFamily="18" charset="0"/>
              </a:rPr>
              <a:t> </a:t>
            </a:r>
            <a:endParaRPr lang="zh-CN" altLang="en-US" dirty="0">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4"/>
          <p:cNvSpPr/>
          <p:nvPr/>
        </p:nvSpPr>
        <p:spPr>
          <a:xfrm>
            <a:off x="900113" y="1196975"/>
            <a:ext cx="7200900" cy="4600575"/>
          </a:xfrm>
          <a:prstGeom prst="rect">
            <a:avLst/>
          </a:prstGeom>
          <a:noFill/>
          <a:ln w="9525">
            <a:noFill/>
          </a:ln>
        </p:spPr>
        <p:txBody>
          <a:bodyPr>
            <a:spAutoFit/>
          </a:bodyPr>
          <a:p>
            <a:r>
              <a:rPr lang="en-US" altLang="zh-CN" sz="4800" dirty="0">
                <a:latin typeface="Times New Roman" panose="02020603050405020304" pitchFamily="18" charset="0"/>
                <a:ea typeface="华文新魏" pitchFamily="2" charset="-122"/>
              </a:rPr>
              <a:t>3</a:t>
            </a:r>
            <a:r>
              <a:rPr lang="zh-CN" altLang="en-US" sz="4800" dirty="0">
                <a:latin typeface="Times New Roman" panose="02020603050405020304" pitchFamily="18" charset="0"/>
                <a:ea typeface="华文新魏" pitchFamily="2" charset="-122"/>
              </a:rPr>
              <a:t>、职业危害分类</a:t>
            </a:r>
            <a:endParaRPr lang="zh-CN" altLang="en-US" sz="4800" dirty="0">
              <a:latin typeface="Times New Roman" panose="02020603050405020304" pitchFamily="18" charset="0"/>
              <a:ea typeface="华文新魏" pitchFamily="2" charset="-122"/>
            </a:endParaRPr>
          </a:p>
          <a:p>
            <a:r>
              <a:rPr lang="zh-CN" altLang="en-US" dirty="0">
                <a:latin typeface="Times New Roman" panose="02020603050405020304" pitchFamily="18" charset="0"/>
              </a:rPr>
              <a:t>      </a:t>
            </a:r>
            <a:r>
              <a:rPr lang="zh-CN" altLang="en-US" sz="2400" dirty="0">
                <a:latin typeface="Times New Roman" panose="02020603050405020304" pitchFamily="18" charset="0"/>
              </a:rPr>
              <a:t>为便于对工作场所的危害因素辨识和便于评价危害因素的危害情况。一般分为以下四大类：</a:t>
            </a:r>
            <a:r>
              <a:rPr lang="zh-CN" altLang="en-US" dirty="0">
                <a:latin typeface="Times New Roman" panose="02020603050405020304" pitchFamily="18" charset="0"/>
              </a:rPr>
              <a:t> </a:t>
            </a:r>
            <a:endParaRPr lang="zh-CN" altLang="en-US" dirty="0">
              <a:latin typeface="Times New Roman" panose="02020603050405020304" pitchFamily="18" charset="0"/>
              <a:ea typeface="华文新魏" pitchFamily="2" charset="-122"/>
            </a:endParaRPr>
          </a:p>
          <a:p>
            <a:r>
              <a:rPr lang="zh-CN" altLang="en-US" sz="2400" dirty="0">
                <a:solidFill>
                  <a:srgbClr val="996633"/>
                </a:solidFill>
                <a:latin typeface="Times New Roman" panose="02020603050405020304" pitchFamily="18" charset="0"/>
                <a:ea typeface="华文新魏" pitchFamily="2" charset="-122"/>
              </a:rPr>
              <a:t>◆</a:t>
            </a:r>
            <a:r>
              <a:rPr lang="zh-CN" altLang="en-US" dirty="0">
                <a:solidFill>
                  <a:srgbClr val="292B07"/>
                </a:solidFill>
                <a:latin typeface="Times New Roman" panose="02020603050405020304" pitchFamily="18" charset="0"/>
                <a:ea typeface="华文新魏" pitchFamily="2" charset="-122"/>
              </a:rPr>
              <a:t>化学因素：</a:t>
            </a:r>
            <a:r>
              <a:rPr lang="zh-CN" altLang="en-US" sz="2400" dirty="0">
                <a:latin typeface="Times New Roman" panose="02020603050405020304" pitchFamily="18" charset="0"/>
              </a:rPr>
              <a:t>主要是危险化学品</a:t>
            </a:r>
            <a:r>
              <a:rPr lang="en-US" altLang="zh-CN" sz="2400" dirty="0">
                <a:latin typeface="Times New Roman" panose="02020603050405020304" pitchFamily="18" charset="0"/>
              </a:rPr>
              <a:t>,</a:t>
            </a:r>
            <a:r>
              <a:rPr lang="zh-CN" altLang="en-US" sz="2400" dirty="0">
                <a:latin typeface="Times New Roman" panose="02020603050405020304" pitchFamily="18" charset="0"/>
              </a:rPr>
              <a:t>还应包括放射性物质和粉尘。</a:t>
            </a:r>
            <a:r>
              <a:rPr lang="zh-CN" altLang="en-US" dirty="0">
                <a:latin typeface="Times New Roman" panose="02020603050405020304" pitchFamily="18" charset="0"/>
              </a:rPr>
              <a:t> </a:t>
            </a:r>
            <a:endParaRPr lang="en-US" altLang="zh-CN" dirty="0">
              <a:solidFill>
                <a:srgbClr val="292B07"/>
              </a:solidFill>
              <a:latin typeface="Times New Roman" panose="02020603050405020304" pitchFamily="18" charset="0"/>
              <a:ea typeface="华文新魏" pitchFamily="2" charset="-122"/>
            </a:endParaRPr>
          </a:p>
          <a:p>
            <a:r>
              <a:rPr lang="zh-CN" altLang="en-US" sz="2400" dirty="0">
                <a:solidFill>
                  <a:srgbClr val="996633"/>
                </a:solidFill>
                <a:latin typeface="Times New Roman" panose="02020603050405020304" pitchFamily="18" charset="0"/>
                <a:ea typeface="华文新魏" pitchFamily="2" charset="-122"/>
              </a:rPr>
              <a:t>◆</a:t>
            </a:r>
            <a:r>
              <a:rPr lang="zh-CN" altLang="en-US" dirty="0">
                <a:solidFill>
                  <a:srgbClr val="292B07"/>
                </a:solidFill>
                <a:latin typeface="Times New Roman" panose="02020603050405020304" pitchFamily="18" charset="0"/>
                <a:ea typeface="华文新魏" pitchFamily="2" charset="-122"/>
              </a:rPr>
              <a:t>物理因素</a:t>
            </a:r>
            <a:r>
              <a:rPr lang="zh-CN" altLang="en-US" sz="2400" dirty="0">
                <a:solidFill>
                  <a:srgbClr val="292B07"/>
                </a:solidFill>
                <a:latin typeface="Times New Roman" panose="02020603050405020304" pitchFamily="18" charset="0"/>
                <a:ea typeface="华文新魏" pitchFamily="2" charset="-122"/>
              </a:rPr>
              <a:t>：</a:t>
            </a:r>
            <a:r>
              <a:rPr lang="zh-CN" altLang="en-US" sz="2400" dirty="0">
                <a:latin typeface="Times New Roman" panose="02020603050405020304" pitchFamily="18" charset="0"/>
              </a:rPr>
              <a:t>主要有噪声、振动、高温、低温、</a:t>
            </a:r>
            <a:r>
              <a:rPr lang="en-US" altLang="zh-CN" sz="2400" dirty="0">
                <a:latin typeface="Times New Roman" panose="02020603050405020304" pitchFamily="18" charset="0"/>
              </a:rPr>
              <a:t>X</a:t>
            </a:r>
            <a:r>
              <a:rPr lang="zh-CN" altLang="en-US" sz="2400" dirty="0">
                <a:latin typeface="Times New Roman" panose="02020603050405020304" pitchFamily="18" charset="0"/>
              </a:rPr>
              <a:t>射线等电离辐射。</a:t>
            </a:r>
            <a:r>
              <a:rPr lang="zh-CN" altLang="en-US" dirty="0">
                <a:latin typeface="Times New Roman" panose="02020603050405020304" pitchFamily="18" charset="0"/>
              </a:rPr>
              <a:t> </a:t>
            </a:r>
            <a:endParaRPr lang="zh-CN" altLang="en-US" dirty="0">
              <a:solidFill>
                <a:srgbClr val="292B07"/>
              </a:solidFill>
              <a:latin typeface="Times New Roman" panose="02020603050405020304" pitchFamily="18" charset="0"/>
              <a:ea typeface="华文新魏" pitchFamily="2" charset="-122"/>
            </a:endParaRPr>
          </a:p>
          <a:p>
            <a:r>
              <a:rPr lang="zh-CN" altLang="en-US" sz="2400" dirty="0">
                <a:solidFill>
                  <a:srgbClr val="996633"/>
                </a:solidFill>
                <a:latin typeface="Times New Roman" panose="02020603050405020304" pitchFamily="18" charset="0"/>
                <a:ea typeface="华文新魏" pitchFamily="2" charset="-122"/>
              </a:rPr>
              <a:t>◆</a:t>
            </a:r>
            <a:r>
              <a:rPr lang="zh-CN" altLang="en-US" dirty="0">
                <a:solidFill>
                  <a:srgbClr val="292B07"/>
                </a:solidFill>
                <a:latin typeface="Times New Roman" panose="02020603050405020304" pitchFamily="18" charset="0"/>
                <a:ea typeface="华文新魏" pitchFamily="2" charset="-122"/>
              </a:rPr>
              <a:t>生物因素：</a:t>
            </a:r>
            <a:r>
              <a:rPr lang="zh-CN" altLang="en-US" sz="2400" dirty="0">
                <a:latin typeface="Times New Roman" panose="02020603050405020304" pitchFamily="18" charset="0"/>
              </a:rPr>
              <a:t>较典型的有炭疽杆菌、森林脑炎病毒、布氏杆菌。</a:t>
            </a:r>
            <a:endParaRPr lang="zh-CN" altLang="en-US" dirty="0">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4"/>
          <p:cNvSpPr/>
          <p:nvPr/>
        </p:nvSpPr>
        <p:spPr>
          <a:xfrm>
            <a:off x="1042988" y="981075"/>
            <a:ext cx="7199312" cy="4524375"/>
          </a:xfrm>
          <a:prstGeom prst="rect">
            <a:avLst/>
          </a:prstGeom>
          <a:noFill/>
          <a:ln w="9525">
            <a:noFill/>
          </a:ln>
        </p:spPr>
        <p:txBody>
          <a:bodyPr>
            <a:spAutoFit/>
          </a:bodyPr>
          <a:p>
            <a:pPr>
              <a:lnSpc>
                <a:spcPct val="140000"/>
              </a:lnSpc>
            </a:pPr>
            <a:endParaRPr lang="zh-CN" altLang="en-US" dirty="0">
              <a:solidFill>
                <a:srgbClr val="292B07"/>
              </a:solidFill>
              <a:latin typeface="Times New Roman" panose="02020603050405020304" pitchFamily="18" charset="0"/>
            </a:endParaRPr>
          </a:p>
          <a:p>
            <a:pPr>
              <a:lnSpc>
                <a:spcPct val="140000"/>
              </a:lnSpc>
            </a:pPr>
            <a:r>
              <a:rPr lang="zh-CN" altLang="en-US" dirty="0">
                <a:solidFill>
                  <a:srgbClr val="996633"/>
                </a:solidFill>
                <a:latin typeface="Times New Roman" panose="02020603050405020304" pitchFamily="18" charset="0"/>
              </a:rPr>
              <a:t>◆</a:t>
            </a:r>
            <a:r>
              <a:rPr lang="zh-CN" altLang="en-US" dirty="0">
                <a:solidFill>
                  <a:srgbClr val="292B07"/>
                </a:solidFill>
                <a:latin typeface="Times New Roman" panose="02020603050405020304" pitchFamily="18" charset="0"/>
                <a:ea typeface="华文新魏" pitchFamily="2" charset="-122"/>
              </a:rPr>
              <a:t>其它因素：</a:t>
            </a:r>
            <a:r>
              <a:rPr lang="zh-CN" altLang="en-US" dirty="0">
                <a:latin typeface="Times New Roman" panose="02020603050405020304" pitchFamily="18" charset="0"/>
              </a:rPr>
              <a:t> </a:t>
            </a:r>
            <a:r>
              <a:rPr lang="zh-CN" altLang="en-US" sz="2400" dirty="0">
                <a:latin typeface="Times New Roman" panose="02020603050405020304" pitchFamily="18" charset="0"/>
              </a:rPr>
              <a:t>心理、生理性危害负荷超限（体力负荷超限、视力负荷超限、其他负荷超限造成疲劳性损害）；从事禁忌作业；心理异常（情绪异常、冒险心理、过度紧张、其他心理异常）；辨识功能缺陷（感知延迟、辨识错误、其他辨识缺陷）；其他还有强迫性体位；工具不合适；作业空间狭小；通道和道路有缺陷等。 </a:t>
            </a:r>
            <a:endParaRPr lang="zh-CN" altLang="en-US" sz="2400" dirty="0">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4"/>
          <p:cNvSpPr/>
          <p:nvPr/>
        </p:nvSpPr>
        <p:spPr>
          <a:xfrm>
            <a:off x="827088" y="2371725"/>
            <a:ext cx="7273925" cy="3970338"/>
          </a:xfrm>
          <a:prstGeom prst="rect">
            <a:avLst/>
          </a:prstGeom>
          <a:noFill/>
          <a:ln w="9525">
            <a:noFill/>
          </a:ln>
        </p:spPr>
        <p:txBody>
          <a:bodyPr>
            <a:spAutoFit/>
          </a:bodyPr>
          <a:p>
            <a:r>
              <a:rPr lang="en-US" altLang="zh-CN" sz="3600" dirty="0">
                <a:latin typeface="Times New Roman" panose="02020603050405020304" pitchFamily="18" charset="0"/>
                <a:ea typeface="华文新魏" pitchFamily="2" charset="-122"/>
              </a:rPr>
              <a:t>1.</a:t>
            </a:r>
            <a:r>
              <a:rPr lang="zh-CN" altLang="en-US" sz="3600" dirty="0">
                <a:latin typeface="Times New Roman" panose="02020603050405020304" pitchFamily="18" charset="0"/>
                <a:ea typeface="华文新魏" pitchFamily="2" charset="-122"/>
              </a:rPr>
              <a:t>定义</a:t>
            </a:r>
            <a:endParaRPr lang="zh-CN" altLang="en-US" sz="3600" dirty="0">
              <a:latin typeface="Times New Roman" panose="02020603050405020304" pitchFamily="18" charset="0"/>
              <a:ea typeface="华文新魏" pitchFamily="2" charset="-122"/>
            </a:endParaRPr>
          </a:p>
          <a:p>
            <a:r>
              <a:rPr lang="zh-CN" altLang="en-US" sz="3600" dirty="0">
                <a:solidFill>
                  <a:srgbClr val="FF0066"/>
                </a:solidFill>
                <a:latin typeface="Times New Roman" panose="02020603050405020304" pitchFamily="18" charset="0"/>
                <a:ea typeface="华文新魏" pitchFamily="2" charset="-122"/>
              </a:rPr>
              <a:t>作业场所：</a:t>
            </a:r>
            <a:r>
              <a:rPr lang="zh-CN" altLang="en-US" sz="3600" dirty="0">
                <a:latin typeface="Times New Roman" panose="02020603050405020304" pitchFamily="18" charset="0"/>
                <a:ea typeface="华文新魏" pitchFamily="2" charset="-122"/>
              </a:rPr>
              <a:t>指劳动者进行职业活动的全部地点。</a:t>
            </a:r>
            <a:endParaRPr lang="zh-CN" altLang="en-US" sz="3600" dirty="0">
              <a:latin typeface="Times New Roman" panose="02020603050405020304" pitchFamily="18" charset="0"/>
              <a:ea typeface="华文新魏" pitchFamily="2" charset="-122"/>
            </a:endParaRPr>
          </a:p>
          <a:p>
            <a:r>
              <a:rPr lang="zh-CN" altLang="en-US" sz="3600" dirty="0">
                <a:latin typeface="Times New Roman" panose="02020603050405020304" pitchFamily="18" charset="0"/>
                <a:ea typeface="华文新魏" pitchFamily="2" charset="-122"/>
              </a:rPr>
              <a:t>        从事化学品生产、操作处置、贮存、运输、废弃等活动的场所。</a:t>
            </a:r>
            <a:endParaRPr lang="zh-CN" altLang="en-US" sz="3600" dirty="0">
              <a:latin typeface="Times New Roman" panose="02020603050405020304" pitchFamily="18" charset="0"/>
              <a:ea typeface="华文新魏" pitchFamily="2" charset="-122"/>
            </a:endParaRPr>
          </a:p>
          <a:p>
            <a:endParaRPr lang="zh-CN" altLang="en-US" sz="3600" dirty="0">
              <a:latin typeface="Times New Roman" panose="02020603050405020304" pitchFamily="18" charset="0"/>
              <a:ea typeface="华文新魏" pitchFamily="2" charset="-122"/>
            </a:endParaRPr>
          </a:p>
          <a:p>
            <a:endParaRPr lang="zh-CN" altLang="en-US" sz="3600" dirty="0">
              <a:latin typeface="Times New Roman" panose="02020603050405020304" pitchFamily="18" charset="0"/>
              <a:ea typeface="华文新魏" pitchFamily="2" charset="-122"/>
            </a:endParaRPr>
          </a:p>
        </p:txBody>
      </p:sp>
      <p:sp>
        <p:nvSpPr>
          <p:cNvPr id="25603" name="Text Box 5"/>
          <p:cNvSpPr txBox="1"/>
          <p:nvPr/>
        </p:nvSpPr>
        <p:spPr>
          <a:xfrm>
            <a:off x="1331913" y="1509713"/>
            <a:ext cx="6340475" cy="708025"/>
          </a:xfrm>
          <a:prstGeom prst="rect">
            <a:avLst/>
          </a:prstGeom>
          <a:noFill/>
          <a:ln w="9525">
            <a:noFill/>
          </a:ln>
        </p:spPr>
        <p:txBody>
          <a:bodyPr wrap="none">
            <a:spAutoFit/>
          </a:bodyPr>
          <a:p>
            <a:r>
              <a:rPr lang="zh-CN" altLang="en-US" sz="4000" dirty="0">
                <a:latin typeface="Times New Roman" panose="02020603050405020304" pitchFamily="18" charset="0"/>
                <a:ea typeface="华文新魏" pitchFamily="2" charset="-122"/>
              </a:rPr>
              <a:t>三</a:t>
            </a:r>
            <a:r>
              <a:rPr lang="en-US" altLang="zh-CN" sz="4000" dirty="0">
                <a:latin typeface="Times New Roman" panose="02020603050405020304" pitchFamily="18" charset="0"/>
                <a:ea typeface="华文新魏" pitchFamily="2" charset="-122"/>
              </a:rPr>
              <a:t>、</a:t>
            </a:r>
            <a:r>
              <a:rPr lang="zh-CN" altLang="en-US" sz="4000" dirty="0">
                <a:latin typeface="Times New Roman" panose="02020603050405020304" pitchFamily="18" charset="0"/>
                <a:ea typeface="华文新魏" pitchFamily="2" charset="-122"/>
              </a:rPr>
              <a:t>作业场所职业危害管理</a:t>
            </a:r>
            <a:endParaRPr lang="zh-CN" altLang="en-US" sz="4000" dirty="0">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4"/>
          <p:cNvSpPr/>
          <p:nvPr/>
        </p:nvSpPr>
        <p:spPr>
          <a:xfrm>
            <a:off x="971550" y="1557338"/>
            <a:ext cx="7343775" cy="3663950"/>
          </a:xfrm>
          <a:prstGeom prst="rect">
            <a:avLst/>
          </a:prstGeom>
          <a:noFill/>
          <a:ln w="9525">
            <a:noFill/>
          </a:ln>
        </p:spPr>
        <p:txBody>
          <a:bodyPr anchor="ctr" anchorCtr="0">
            <a:spAutoFit/>
          </a:bodyPr>
          <a:p>
            <a:pPr>
              <a:lnSpc>
                <a:spcPct val="150000"/>
              </a:lnSpc>
            </a:pPr>
            <a:r>
              <a:rPr lang="zh-CN" altLang="en-US" sz="3600" dirty="0">
                <a:solidFill>
                  <a:srgbClr val="A50021"/>
                </a:solidFill>
                <a:latin typeface="华文新魏" pitchFamily="2" charset="-122"/>
                <a:ea typeface="华文新魏" pitchFamily="2" charset="-122"/>
              </a:rPr>
              <a:t>职业接触限值</a:t>
            </a:r>
            <a:r>
              <a:rPr lang="en-US" altLang="zh-CN" sz="3600" dirty="0">
                <a:solidFill>
                  <a:srgbClr val="A50021"/>
                </a:solidFill>
                <a:latin typeface="华文新魏" pitchFamily="2" charset="-122"/>
                <a:ea typeface="华文新魏" pitchFamily="2" charset="-122"/>
              </a:rPr>
              <a:t>(Occupational Exposure Limit</a:t>
            </a:r>
            <a:r>
              <a:rPr lang="zh-CN" altLang="en-US" sz="3600" dirty="0">
                <a:solidFill>
                  <a:srgbClr val="A50021"/>
                </a:solidFill>
                <a:latin typeface="华文新魏" pitchFamily="2" charset="-122"/>
                <a:ea typeface="华文新魏" pitchFamily="2" charset="-122"/>
              </a:rPr>
              <a:t>，</a:t>
            </a:r>
            <a:r>
              <a:rPr lang="en-US" altLang="zh-CN" sz="3600" dirty="0">
                <a:solidFill>
                  <a:srgbClr val="A50021"/>
                </a:solidFill>
                <a:latin typeface="华文新魏" pitchFamily="2" charset="-122"/>
                <a:ea typeface="华文新魏" pitchFamily="2" charset="-122"/>
              </a:rPr>
              <a:t>OEL)</a:t>
            </a:r>
            <a:r>
              <a:rPr lang="zh-CN" altLang="en-US" sz="3600" dirty="0">
                <a:solidFill>
                  <a:srgbClr val="A50021"/>
                </a:solidFill>
                <a:latin typeface="华文新魏" pitchFamily="2" charset="-122"/>
                <a:ea typeface="华文新魏" pitchFamily="2" charset="-122"/>
              </a:rPr>
              <a:t>：</a:t>
            </a:r>
            <a:r>
              <a:rPr lang="zh-CN" altLang="en-US" sz="2800" dirty="0">
                <a:latin typeface="华文新魏" pitchFamily="2" charset="-122"/>
                <a:ea typeface="华文新魏" pitchFamily="2" charset="-122"/>
              </a:rPr>
              <a:t>用来防止劳动者的过量接触，监测生产装置的泄漏及工作环境污染状况，是评价工作场所卫生状况的重要依据，以保障劳动者免受有害因素的危害。 </a:t>
            </a:r>
            <a:endParaRPr lang="zh-CN" altLang="en-US" sz="2800" dirty="0">
              <a:latin typeface="华文新魏" pitchFamily="2" charset="-122"/>
              <a:ea typeface="华文新魏"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7635" y="1714500"/>
            <a:ext cx="5972175" cy="1899285"/>
          </a:xfrm>
          <a:prstGeom prst="rect">
            <a:avLst/>
          </a:prstGeom>
          <a:noFill/>
        </p:spPr>
        <p:txBody>
          <a:bodyPr wrap="square" rtlCol="0" anchor="t">
            <a:spAutoFit/>
          </a:bodyPr>
          <a:lstStyle/>
          <a:p>
            <a:pPr indent="304800" algn="just">
              <a:lnSpc>
                <a:spcPct val="140000"/>
              </a:lnSpc>
            </a:pPr>
            <a:r>
              <a:rPr 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b="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b="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337945"/>
          </a:xfrm>
          <a:prstGeom prst="rect">
            <a:avLst/>
          </a:prstGeom>
          <a:noFill/>
        </p:spPr>
        <p:txBody>
          <a:bodyPr wrap="square" rtlCol="0" anchor="t">
            <a:spAutoFit/>
          </a:bodyPr>
          <a:lstStyle/>
          <a:p>
            <a:pPr>
              <a:lnSpc>
                <a:spcPct val="150000"/>
              </a:lnSpc>
            </a:pPr>
            <a:r>
              <a:rPr lang="en-US" altLang="zh-CN" sz="24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 Box 4"/>
          <p:cNvSpPr txBox="1"/>
          <p:nvPr/>
        </p:nvSpPr>
        <p:spPr>
          <a:xfrm>
            <a:off x="900113" y="1557338"/>
            <a:ext cx="7272337" cy="2976562"/>
          </a:xfrm>
          <a:prstGeom prst="rect">
            <a:avLst/>
          </a:prstGeom>
          <a:noFill/>
          <a:ln w="9525">
            <a:noFill/>
          </a:ln>
        </p:spPr>
        <p:txBody>
          <a:bodyPr>
            <a:spAutoFit/>
          </a:bodyPr>
          <a:p>
            <a:pPr>
              <a:lnSpc>
                <a:spcPct val="150000"/>
              </a:lnSpc>
            </a:pPr>
            <a:r>
              <a:rPr lang="zh-CN" altLang="en-US" dirty="0">
                <a:solidFill>
                  <a:srgbClr val="A50021"/>
                </a:solidFill>
                <a:latin typeface="华文新魏" pitchFamily="2" charset="-122"/>
                <a:ea typeface="华文新魏" pitchFamily="2" charset="-122"/>
              </a:rPr>
              <a:t>★</a:t>
            </a:r>
            <a:r>
              <a:rPr lang="zh-CN" altLang="en-US" dirty="0">
                <a:latin typeface="华文新魏" pitchFamily="2" charset="-122"/>
                <a:ea typeface="华文新魏" pitchFamily="2" charset="-122"/>
              </a:rPr>
              <a:t>时间加权平均容许浓度</a:t>
            </a:r>
            <a:r>
              <a:rPr lang="en-US" altLang="zh-CN" dirty="0">
                <a:latin typeface="华文新魏" pitchFamily="2" charset="-122"/>
                <a:ea typeface="华文新魏" pitchFamily="2" charset="-122"/>
              </a:rPr>
              <a:t>(Permissible Concentration-Time Weighted Average</a:t>
            </a:r>
            <a:r>
              <a:rPr lang="zh-CN" altLang="en-US" dirty="0">
                <a:latin typeface="华文新魏" pitchFamily="2" charset="-122"/>
                <a:ea typeface="华文新魏" pitchFamily="2" charset="-122"/>
              </a:rPr>
              <a:t>，</a:t>
            </a:r>
            <a:r>
              <a:rPr lang="en-US" altLang="zh-CN" dirty="0">
                <a:latin typeface="华文新魏" pitchFamily="2" charset="-122"/>
                <a:ea typeface="华文新魏" pitchFamily="2" charset="-122"/>
              </a:rPr>
              <a:t>PC-TWA)</a:t>
            </a:r>
            <a:r>
              <a:rPr lang="zh-CN" altLang="en-US" dirty="0">
                <a:latin typeface="华文新魏" pitchFamily="2" charset="-122"/>
                <a:ea typeface="华文新魏" pitchFamily="2" charset="-122"/>
              </a:rPr>
              <a:t>：</a:t>
            </a:r>
            <a:r>
              <a:rPr lang="zh-CN" altLang="en-US" dirty="0">
                <a:solidFill>
                  <a:srgbClr val="A50021"/>
                </a:solidFill>
                <a:latin typeface="华文新魏" pitchFamily="2" charset="-122"/>
                <a:ea typeface="华文新魏" pitchFamily="2" charset="-122"/>
              </a:rPr>
              <a:t>指以时间为权数规定的</a:t>
            </a:r>
            <a:r>
              <a:rPr lang="en-US" altLang="zh-CN" dirty="0">
                <a:solidFill>
                  <a:srgbClr val="A50021"/>
                </a:solidFill>
                <a:latin typeface="华文新魏" pitchFamily="2" charset="-122"/>
                <a:ea typeface="华文新魏" pitchFamily="2" charset="-122"/>
              </a:rPr>
              <a:t>8</a:t>
            </a:r>
            <a:r>
              <a:rPr lang="zh-CN" altLang="en-US" dirty="0">
                <a:solidFill>
                  <a:srgbClr val="A50021"/>
                </a:solidFill>
                <a:latin typeface="华文新魏" pitchFamily="2" charset="-122"/>
                <a:ea typeface="华文新魏" pitchFamily="2" charset="-122"/>
              </a:rPr>
              <a:t>小时工作日的平均容许接触水平。</a:t>
            </a:r>
            <a:endParaRPr lang="zh-CN" altLang="en-US" dirty="0">
              <a:solidFill>
                <a:srgbClr val="A50021"/>
              </a:solidFill>
              <a:latin typeface="华文新魏" pitchFamily="2" charset="-122"/>
              <a:ea typeface="华文新魏"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4"/>
          <p:cNvSpPr/>
          <p:nvPr/>
        </p:nvSpPr>
        <p:spPr>
          <a:xfrm>
            <a:off x="684213" y="1341438"/>
            <a:ext cx="7705725" cy="4211637"/>
          </a:xfrm>
          <a:prstGeom prst="rect">
            <a:avLst/>
          </a:prstGeom>
          <a:noFill/>
          <a:ln w="9525">
            <a:noFill/>
          </a:ln>
        </p:spPr>
        <p:txBody>
          <a:bodyPr>
            <a:spAutoFit/>
          </a:bodyPr>
          <a:p>
            <a:pPr>
              <a:lnSpc>
                <a:spcPct val="150000"/>
              </a:lnSpc>
            </a:pPr>
            <a:r>
              <a:rPr lang="zh-CN" altLang="en-US" sz="3600" dirty="0">
                <a:solidFill>
                  <a:schemeClr val="accent2"/>
                </a:solidFill>
                <a:latin typeface="华文新魏" pitchFamily="2" charset="-122"/>
                <a:ea typeface="华文新魏" pitchFamily="2" charset="-122"/>
              </a:rPr>
              <a:t>★</a:t>
            </a:r>
            <a:r>
              <a:rPr lang="zh-CN" altLang="en-US" sz="3600" dirty="0">
                <a:latin typeface="华文新魏" pitchFamily="2" charset="-122"/>
                <a:ea typeface="华文新魏" pitchFamily="2" charset="-122"/>
              </a:rPr>
              <a:t>最高容许浓度</a:t>
            </a:r>
            <a:r>
              <a:rPr lang="en-US" altLang="zh-CN" sz="3600" dirty="0">
                <a:latin typeface="华文新魏" pitchFamily="2" charset="-122"/>
                <a:ea typeface="华文新魏" pitchFamily="2" charset="-122"/>
              </a:rPr>
              <a:t>(Maximum Allowable Concentration</a:t>
            </a:r>
            <a:r>
              <a:rPr lang="zh-CN" altLang="en-US" sz="3600" dirty="0">
                <a:latin typeface="华文新魏" pitchFamily="2" charset="-122"/>
                <a:ea typeface="华文新魏" pitchFamily="2" charset="-122"/>
              </a:rPr>
              <a:t>，</a:t>
            </a:r>
            <a:r>
              <a:rPr lang="en-US" altLang="zh-CN" sz="3600" dirty="0">
                <a:latin typeface="华文新魏" pitchFamily="2" charset="-122"/>
                <a:ea typeface="华文新魏" pitchFamily="2" charset="-122"/>
              </a:rPr>
              <a:t>MAC)</a:t>
            </a:r>
            <a:r>
              <a:rPr lang="zh-CN" altLang="en-US" sz="3600" dirty="0">
                <a:latin typeface="华文新魏" pitchFamily="2" charset="-122"/>
                <a:ea typeface="华文新魏" pitchFamily="2" charset="-122"/>
              </a:rPr>
              <a:t>：</a:t>
            </a:r>
            <a:r>
              <a:rPr lang="zh-CN" altLang="en-US" sz="3600" dirty="0">
                <a:solidFill>
                  <a:srgbClr val="A50021"/>
                </a:solidFill>
                <a:latin typeface="华文新魏" pitchFamily="2" charset="-122"/>
                <a:ea typeface="华文新魏" pitchFamily="2" charset="-122"/>
              </a:rPr>
              <a:t>指工作地点、在一个工作日内、任何时间均不应超过的有毒化学物质的浓度。</a:t>
            </a:r>
            <a:endParaRPr lang="zh-CN" altLang="en-US" sz="3600" dirty="0">
              <a:solidFill>
                <a:srgbClr val="A50021"/>
              </a:solidFill>
              <a:latin typeface="华文新魏" pitchFamily="2" charset="-122"/>
              <a:ea typeface="华文新魏"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4"/>
          <p:cNvSpPr/>
          <p:nvPr/>
        </p:nvSpPr>
        <p:spPr>
          <a:xfrm>
            <a:off x="1042988" y="908050"/>
            <a:ext cx="7058025" cy="4665663"/>
          </a:xfrm>
          <a:prstGeom prst="rect">
            <a:avLst/>
          </a:prstGeom>
          <a:noFill/>
          <a:ln w="9525">
            <a:noFill/>
          </a:ln>
        </p:spPr>
        <p:txBody>
          <a:bodyPr>
            <a:spAutoFit/>
          </a:bodyPr>
          <a:p>
            <a:pPr>
              <a:lnSpc>
                <a:spcPct val="150000"/>
              </a:lnSpc>
            </a:pPr>
            <a:endParaRPr lang="zh-CN" altLang="en-US" dirty="0">
              <a:latin typeface="华文新魏" pitchFamily="2" charset="-122"/>
              <a:ea typeface="华文新魏" pitchFamily="2" charset="-122"/>
            </a:endParaRPr>
          </a:p>
          <a:p>
            <a:pPr>
              <a:lnSpc>
                <a:spcPct val="150000"/>
              </a:lnSpc>
            </a:pPr>
            <a:r>
              <a:rPr lang="zh-CN" altLang="en-US" dirty="0">
                <a:solidFill>
                  <a:srgbClr val="FF3300"/>
                </a:solidFill>
                <a:latin typeface="华文新魏" pitchFamily="2" charset="-122"/>
                <a:ea typeface="华文新魏" pitchFamily="2" charset="-122"/>
              </a:rPr>
              <a:t>★</a:t>
            </a:r>
            <a:r>
              <a:rPr lang="zh-CN" altLang="en-US" sz="4000" dirty="0">
                <a:latin typeface="华文新魏" pitchFamily="2" charset="-122"/>
                <a:ea typeface="华文新魏" pitchFamily="2" charset="-122"/>
              </a:rPr>
              <a:t>短时间接触容许浓度</a:t>
            </a:r>
            <a:r>
              <a:rPr lang="en-US" altLang="zh-CN" dirty="0">
                <a:latin typeface="华文新魏" pitchFamily="2" charset="-122"/>
                <a:ea typeface="华文新魏" pitchFamily="2" charset="-122"/>
              </a:rPr>
              <a:t>(Pemissible concentration-Short Term Exposure Limit</a:t>
            </a:r>
            <a:r>
              <a:rPr lang="zh-CN" altLang="en-US" dirty="0">
                <a:latin typeface="华文新魏" pitchFamily="2" charset="-122"/>
                <a:ea typeface="华文新魏" pitchFamily="2" charset="-122"/>
              </a:rPr>
              <a:t>，</a:t>
            </a:r>
            <a:r>
              <a:rPr lang="en-US" altLang="zh-CN" dirty="0">
                <a:latin typeface="华文新魏" pitchFamily="2" charset="-122"/>
                <a:ea typeface="华文新魏" pitchFamily="2" charset="-122"/>
              </a:rPr>
              <a:t>PC-STEL)</a:t>
            </a:r>
            <a:r>
              <a:rPr lang="zh-CN" altLang="en-US" dirty="0">
                <a:latin typeface="华文新魏" pitchFamily="2" charset="-122"/>
                <a:ea typeface="华文新魏" pitchFamily="2" charset="-122"/>
              </a:rPr>
              <a:t>：</a:t>
            </a:r>
            <a:r>
              <a:rPr lang="zh-CN" altLang="en-US" dirty="0">
                <a:solidFill>
                  <a:srgbClr val="A50021"/>
                </a:solidFill>
                <a:latin typeface="华文新魏" pitchFamily="2" charset="-122"/>
                <a:ea typeface="华文新魏" pitchFamily="2" charset="-122"/>
              </a:rPr>
              <a:t>指一个工作日内，任何一次接触不得超过的</a:t>
            </a:r>
            <a:r>
              <a:rPr lang="en-US" altLang="zh-CN" dirty="0">
                <a:solidFill>
                  <a:srgbClr val="A50021"/>
                </a:solidFill>
                <a:latin typeface="华文新魏" pitchFamily="2" charset="-122"/>
                <a:ea typeface="华文新魏" pitchFamily="2" charset="-122"/>
              </a:rPr>
              <a:t>15</a:t>
            </a:r>
            <a:r>
              <a:rPr lang="zh-CN" altLang="en-US" dirty="0">
                <a:solidFill>
                  <a:srgbClr val="A50021"/>
                </a:solidFill>
                <a:latin typeface="华文新魏" pitchFamily="2" charset="-122"/>
                <a:ea typeface="华文新魏" pitchFamily="2" charset="-122"/>
              </a:rPr>
              <a:t>分钟时间加权平均的容许接触水平。</a:t>
            </a:r>
            <a:r>
              <a:rPr lang="zh-CN" altLang="en-US" dirty="0">
                <a:latin typeface="华文新魏" pitchFamily="2" charset="-122"/>
                <a:ea typeface="华文新魏" pitchFamily="2" charset="-122"/>
              </a:rPr>
              <a:t> </a:t>
            </a:r>
            <a:endParaRPr lang="zh-CN" altLang="en-US" dirty="0">
              <a:latin typeface="华文新魏" pitchFamily="2" charset="-122"/>
              <a:ea typeface="华文新魏"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 Box 4"/>
          <p:cNvSpPr txBox="1"/>
          <p:nvPr/>
        </p:nvSpPr>
        <p:spPr>
          <a:xfrm>
            <a:off x="395288" y="1268413"/>
            <a:ext cx="8172450" cy="4340225"/>
          </a:xfrm>
          <a:prstGeom prst="rect">
            <a:avLst/>
          </a:prstGeom>
          <a:noFill/>
          <a:ln w="9525">
            <a:noFill/>
          </a:ln>
        </p:spPr>
        <p:txBody>
          <a:bodyPr>
            <a:spAutoFit/>
          </a:bodyPr>
          <a:p>
            <a:pPr marL="457200" indent="-457200">
              <a:lnSpc>
                <a:spcPct val="150000"/>
              </a:lnSpc>
              <a:buNone/>
            </a:pPr>
            <a:r>
              <a:rPr lang="en-US" altLang="zh-CN" sz="3600" dirty="0">
                <a:solidFill>
                  <a:srgbClr val="FF0066"/>
                </a:solidFill>
                <a:latin typeface="华文新魏" pitchFamily="2" charset="-122"/>
                <a:ea typeface="华文新魏" pitchFamily="2" charset="-122"/>
              </a:rPr>
              <a:t>2.</a:t>
            </a:r>
            <a:r>
              <a:rPr lang="zh-CN" altLang="en-US" sz="3600" dirty="0">
                <a:latin typeface="华文新魏" pitchFamily="2" charset="-122"/>
                <a:ea typeface="华文新魏" pitchFamily="2" charset="-122"/>
              </a:rPr>
              <a:t> 职业危害管理措施：</a:t>
            </a:r>
            <a:endParaRPr lang="zh-CN" altLang="en-US" sz="3600" dirty="0">
              <a:latin typeface="华文新魏" pitchFamily="2" charset="-122"/>
              <a:ea typeface="华文新魏" pitchFamily="2" charset="-122"/>
            </a:endParaRPr>
          </a:p>
          <a:p>
            <a:pPr marL="457200" indent="-457200">
              <a:lnSpc>
                <a:spcPct val="150000"/>
              </a:lnSpc>
              <a:buAutoNum type="arabicParenBoth"/>
            </a:pPr>
            <a:r>
              <a:rPr lang="zh-CN" altLang="en-US" dirty="0">
                <a:latin typeface="华文新魏" pitchFamily="2" charset="-122"/>
                <a:ea typeface="华文新魏" pitchFamily="2" charset="-122"/>
              </a:rPr>
              <a:t>建立、健全规章制度和操作规程；</a:t>
            </a:r>
            <a:endParaRPr lang="zh-CN" altLang="en-US" dirty="0">
              <a:latin typeface="华文新魏" pitchFamily="2" charset="-122"/>
              <a:ea typeface="华文新魏" pitchFamily="2" charset="-122"/>
            </a:endParaRPr>
          </a:p>
          <a:p>
            <a:pPr marL="457200" indent="-457200">
              <a:lnSpc>
                <a:spcPct val="150000"/>
              </a:lnSpc>
              <a:buNone/>
            </a:pPr>
            <a:r>
              <a:rPr lang="zh-CN" altLang="en-US" dirty="0">
                <a:latin typeface="Times New Roman" panose="02020603050405020304" pitchFamily="18" charset="0"/>
              </a:rPr>
              <a:t>     </a:t>
            </a:r>
            <a:r>
              <a:rPr lang="zh-CN" altLang="en-US" sz="2800" dirty="0">
                <a:latin typeface="华文新魏" pitchFamily="2" charset="-122"/>
                <a:ea typeface="华文新魏" pitchFamily="2" charset="-122"/>
              </a:rPr>
              <a:t>针对每一个作业岗位、每一个生产环节都要有严</a:t>
            </a:r>
            <a:endParaRPr lang="en-US" altLang="zh-CN" sz="2800" dirty="0">
              <a:latin typeface="华文新魏" pitchFamily="2" charset="-122"/>
              <a:ea typeface="华文新魏" pitchFamily="2" charset="-122"/>
            </a:endParaRPr>
          </a:p>
          <a:p>
            <a:pPr marL="457200" indent="-457200">
              <a:lnSpc>
                <a:spcPct val="150000"/>
              </a:lnSpc>
              <a:buNone/>
            </a:pPr>
            <a:r>
              <a:rPr lang="zh-CN" altLang="en-US" sz="2800" dirty="0">
                <a:latin typeface="华文新魏" pitchFamily="2" charset="-122"/>
                <a:ea typeface="华文新魏" pitchFamily="2" charset="-122"/>
              </a:rPr>
              <a:t>格、具体的规定；规章制度和操作规程制定后还要</a:t>
            </a:r>
            <a:endParaRPr lang="en-US" altLang="zh-CN" sz="2800" dirty="0">
              <a:latin typeface="华文新魏" pitchFamily="2" charset="-122"/>
              <a:ea typeface="华文新魏" pitchFamily="2" charset="-122"/>
            </a:endParaRPr>
          </a:p>
          <a:p>
            <a:pPr marL="457200" indent="-457200">
              <a:lnSpc>
                <a:spcPct val="150000"/>
              </a:lnSpc>
              <a:buNone/>
            </a:pPr>
            <a:r>
              <a:rPr lang="zh-CN" altLang="en-US" sz="2800" dirty="0">
                <a:latin typeface="华文新魏" pitchFamily="2" charset="-122"/>
                <a:ea typeface="华文新魏" pitchFamily="2" charset="-122"/>
              </a:rPr>
              <a:t>抓落实；要教育员工完全掌握，自觉遵守。</a:t>
            </a:r>
            <a:endParaRPr lang="zh-CN" altLang="en-US" sz="2800" dirty="0">
              <a:latin typeface="华文新魏" pitchFamily="2" charset="-122"/>
              <a:ea typeface="华文新魏" pitchFamily="2" charset="-122"/>
            </a:endParaRPr>
          </a:p>
          <a:p>
            <a:pPr marL="457200" indent="-457200">
              <a:lnSpc>
                <a:spcPct val="150000"/>
              </a:lnSpc>
              <a:buNone/>
            </a:pPr>
            <a:endParaRPr lang="zh-CN" altLang="en-US" sz="2800" dirty="0">
              <a:latin typeface="华文新魏" pitchFamily="2" charset="-122"/>
              <a:ea typeface="华文新魏"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1"/>
          <p:cNvSpPr/>
          <p:nvPr/>
        </p:nvSpPr>
        <p:spPr>
          <a:xfrm>
            <a:off x="250825" y="1052513"/>
            <a:ext cx="8272463" cy="4894262"/>
          </a:xfrm>
          <a:prstGeom prst="rect">
            <a:avLst/>
          </a:prstGeom>
          <a:noFill/>
          <a:ln w="9525">
            <a:noFill/>
          </a:ln>
        </p:spPr>
        <p:txBody>
          <a:bodyPr wrap="none" anchor="ctr" anchorCtr="0">
            <a:spAutoFit/>
          </a:bodyPr>
          <a:p>
            <a:pPr indent="304800"/>
            <a:r>
              <a:rPr lang="zh-CN" altLang="en-US" sz="2400" dirty="0">
                <a:latin typeface="Times New Roman" panose="02020603050405020304" pitchFamily="18" charset="0"/>
              </a:rPr>
              <a:t>（一）职业病危害防治责任制度；</a:t>
            </a:r>
            <a:endParaRPr lang="zh-CN" altLang="en-US" sz="2400" dirty="0">
              <a:latin typeface="Arial" panose="020B0604020202020204" pitchFamily="34" charset="0"/>
            </a:endParaRPr>
          </a:p>
          <a:p>
            <a:pPr indent="304800"/>
            <a:r>
              <a:rPr lang="zh-CN" altLang="en-US" sz="2400" dirty="0">
                <a:latin typeface="Times New Roman" panose="02020603050405020304" pitchFamily="18" charset="0"/>
              </a:rPr>
              <a:t>（二）职业病危害警示与告知制度；</a:t>
            </a:r>
            <a:endParaRPr lang="zh-CN" altLang="en-US" sz="2400" dirty="0">
              <a:latin typeface="Arial" panose="020B0604020202020204" pitchFamily="34" charset="0"/>
            </a:endParaRPr>
          </a:p>
          <a:p>
            <a:pPr indent="304800"/>
            <a:r>
              <a:rPr lang="zh-CN" altLang="en-US" sz="2400" dirty="0">
                <a:latin typeface="Times New Roman" panose="02020603050405020304" pitchFamily="18" charset="0"/>
              </a:rPr>
              <a:t>（三）职业病危害项目申报制度；</a:t>
            </a:r>
            <a:endParaRPr lang="zh-CN" altLang="en-US" sz="2400" dirty="0">
              <a:latin typeface="Arial" panose="020B0604020202020204" pitchFamily="34" charset="0"/>
            </a:endParaRPr>
          </a:p>
          <a:p>
            <a:pPr indent="304800"/>
            <a:r>
              <a:rPr lang="zh-CN" altLang="en-US" sz="2400" dirty="0">
                <a:latin typeface="Times New Roman" panose="02020603050405020304" pitchFamily="18" charset="0"/>
              </a:rPr>
              <a:t>（四）职业病防治宣传教育培训制度；</a:t>
            </a:r>
            <a:endParaRPr lang="zh-CN" altLang="en-US" sz="2400" dirty="0">
              <a:latin typeface="Arial" panose="020B0604020202020204" pitchFamily="34" charset="0"/>
            </a:endParaRPr>
          </a:p>
          <a:p>
            <a:pPr indent="304800"/>
            <a:r>
              <a:rPr lang="zh-CN" altLang="en-US" sz="2400" dirty="0">
                <a:latin typeface="Times New Roman" panose="02020603050405020304" pitchFamily="18" charset="0"/>
              </a:rPr>
              <a:t>（五）职业病防护设施维护检修制度；</a:t>
            </a:r>
            <a:endParaRPr lang="zh-CN" altLang="en-US" sz="2400" dirty="0">
              <a:latin typeface="Arial" panose="020B0604020202020204" pitchFamily="34" charset="0"/>
            </a:endParaRPr>
          </a:p>
          <a:p>
            <a:pPr indent="304800"/>
            <a:r>
              <a:rPr lang="zh-CN" altLang="en-US" sz="2400" dirty="0">
                <a:latin typeface="Times New Roman" panose="02020603050405020304" pitchFamily="18" charset="0"/>
              </a:rPr>
              <a:t>（六）职业病防护用品管理制度；</a:t>
            </a:r>
            <a:endParaRPr lang="zh-CN" altLang="en-US" sz="2400" dirty="0">
              <a:latin typeface="Arial" panose="020B0604020202020204" pitchFamily="34" charset="0"/>
            </a:endParaRPr>
          </a:p>
          <a:p>
            <a:pPr indent="304800"/>
            <a:r>
              <a:rPr lang="zh-CN" altLang="en-US" sz="2400" dirty="0">
                <a:latin typeface="Times New Roman" panose="02020603050405020304" pitchFamily="18" charset="0"/>
              </a:rPr>
              <a:t>（七）职业病危害监测及评价管理制度；</a:t>
            </a:r>
            <a:endParaRPr lang="zh-CN" altLang="en-US" sz="2400" dirty="0">
              <a:latin typeface="Arial" panose="020B0604020202020204" pitchFamily="34" charset="0"/>
            </a:endParaRPr>
          </a:p>
          <a:p>
            <a:pPr indent="304800"/>
            <a:r>
              <a:rPr lang="zh-CN" altLang="en-US" sz="2400" dirty="0">
                <a:latin typeface="Times New Roman" panose="02020603050405020304" pitchFamily="18" charset="0"/>
              </a:rPr>
              <a:t>（八）建设项目职业卫生“三同时”管理制度；</a:t>
            </a:r>
            <a:endParaRPr lang="zh-CN" altLang="en-US" sz="2400" dirty="0">
              <a:latin typeface="Arial" panose="020B0604020202020204" pitchFamily="34" charset="0"/>
            </a:endParaRPr>
          </a:p>
          <a:p>
            <a:pPr indent="304800"/>
            <a:r>
              <a:rPr lang="zh-CN" altLang="en-US" sz="2400" dirty="0">
                <a:latin typeface="Times New Roman" panose="02020603050405020304" pitchFamily="18" charset="0"/>
              </a:rPr>
              <a:t>（九）劳动者职业健康监护及其档案管理制度；</a:t>
            </a:r>
            <a:endParaRPr lang="zh-CN" altLang="en-US" sz="2400" dirty="0">
              <a:latin typeface="Arial" panose="020B0604020202020204" pitchFamily="34" charset="0"/>
            </a:endParaRPr>
          </a:p>
          <a:p>
            <a:pPr indent="304800"/>
            <a:r>
              <a:rPr lang="zh-CN" altLang="en-US" sz="2400" dirty="0">
                <a:latin typeface="Times New Roman" panose="02020603050405020304" pitchFamily="18" charset="0"/>
              </a:rPr>
              <a:t>（十）职业病危害事故处置与报告制度；</a:t>
            </a:r>
            <a:endParaRPr lang="zh-CN" altLang="en-US" sz="2400" dirty="0">
              <a:latin typeface="Arial" panose="020B0604020202020204" pitchFamily="34" charset="0"/>
            </a:endParaRPr>
          </a:p>
          <a:p>
            <a:pPr indent="304800"/>
            <a:r>
              <a:rPr lang="zh-CN" altLang="en-US" sz="2400" dirty="0">
                <a:latin typeface="Times New Roman" panose="02020603050405020304" pitchFamily="18" charset="0"/>
              </a:rPr>
              <a:t>（十一）职业病危害应急救援与管理制度；</a:t>
            </a:r>
            <a:endParaRPr lang="zh-CN" altLang="en-US" sz="2400" dirty="0">
              <a:latin typeface="Arial" panose="020B0604020202020204" pitchFamily="34" charset="0"/>
            </a:endParaRPr>
          </a:p>
          <a:p>
            <a:pPr indent="304800"/>
            <a:r>
              <a:rPr lang="zh-CN" altLang="en-US" sz="2400" dirty="0">
                <a:latin typeface="Times New Roman" panose="02020603050405020304" pitchFamily="18" charset="0"/>
              </a:rPr>
              <a:t>（十二）岗位职业卫生操作规程；</a:t>
            </a:r>
            <a:endParaRPr lang="zh-CN" altLang="en-US" sz="2400" dirty="0">
              <a:latin typeface="Times New Roman" panose="02020603050405020304" pitchFamily="18" charset="0"/>
            </a:endParaRPr>
          </a:p>
          <a:p>
            <a:pPr indent="304800"/>
            <a:r>
              <a:rPr lang="zh-CN" altLang="en-US" sz="2400" dirty="0">
                <a:latin typeface="Times New Roman" panose="02020603050405020304" pitchFamily="18" charset="0"/>
              </a:rPr>
              <a:t>（十三）法律、法规、规章规定的其他职业病防治制度。</a:t>
            </a:r>
            <a:r>
              <a:rPr lang="zh-CN" altLang="en-US" sz="2400" dirty="0">
                <a:latin typeface="Arial" panose="020B0604020202020204" pitchFamily="34" charset="0"/>
              </a:rPr>
              <a:t> </a:t>
            </a:r>
            <a:endParaRPr lang="zh-CN" altLang="en-US" sz="2400" dirty="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ext Box 5"/>
          <p:cNvSpPr txBox="1"/>
          <p:nvPr/>
        </p:nvSpPr>
        <p:spPr>
          <a:xfrm>
            <a:off x="395288" y="1268413"/>
            <a:ext cx="8248650" cy="4945062"/>
          </a:xfrm>
          <a:prstGeom prst="rect">
            <a:avLst/>
          </a:prstGeom>
          <a:noFill/>
          <a:ln w="9525">
            <a:noFill/>
          </a:ln>
        </p:spPr>
        <p:txBody>
          <a:bodyPr>
            <a:spAutoFit/>
          </a:bodyPr>
          <a:p>
            <a:pPr marL="457200" indent="-457200">
              <a:lnSpc>
                <a:spcPct val="150000"/>
              </a:lnSpc>
              <a:buNone/>
            </a:pPr>
            <a:r>
              <a:rPr lang="en-US" altLang="zh-CN" sz="3600" dirty="0">
                <a:solidFill>
                  <a:srgbClr val="FF0066"/>
                </a:solidFill>
                <a:latin typeface="华文新魏" pitchFamily="2" charset="-122"/>
                <a:ea typeface="华文新魏" pitchFamily="2" charset="-122"/>
              </a:rPr>
              <a:t>2.</a:t>
            </a:r>
            <a:r>
              <a:rPr lang="zh-CN" altLang="en-US" sz="3600" dirty="0">
                <a:latin typeface="华文新魏" pitchFamily="2" charset="-122"/>
                <a:ea typeface="华文新魏" pitchFamily="2" charset="-122"/>
              </a:rPr>
              <a:t> 职业危害管理措施：</a:t>
            </a:r>
            <a:endParaRPr lang="zh-CN" altLang="en-US" sz="3600" dirty="0">
              <a:latin typeface="华文新魏" pitchFamily="2" charset="-122"/>
              <a:ea typeface="华文新魏" pitchFamily="2" charset="-122"/>
            </a:endParaRPr>
          </a:p>
          <a:p>
            <a:pPr marL="457200" indent="-457200">
              <a:lnSpc>
                <a:spcPct val="150000"/>
              </a:lnSpc>
              <a:buAutoNum type="arabicParenBoth"/>
            </a:pPr>
            <a:r>
              <a:rPr lang="zh-CN" altLang="en-US" dirty="0">
                <a:latin typeface="华文新魏" pitchFamily="2" charset="-122"/>
                <a:ea typeface="华文新魏" pitchFamily="2" charset="-122"/>
              </a:rPr>
              <a:t>建立、健全规章制度和操作规程；</a:t>
            </a:r>
            <a:endParaRPr lang="zh-CN" altLang="en-US" dirty="0">
              <a:latin typeface="华文新魏" pitchFamily="2" charset="-122"/>
              <a:ea typeface="华文新魏" pitchFamily="2" charset="-122"/>
            </a:endParaRPr>
          </a:p>
          <a:p>
            <a:pPr marL="457200" indent="-457200">
              <a:lnSpc>
                <a:spcPct val="150000"/>
              </a:lnSpc>
              <a:buNone/>
            </a:pPr>
            <a:r>
              <a:rPr lang="zh-CN" altLang="en-US" sz="2800" dirty="0">
                <a:latin typeface="华文新魏" pitchFamily="2" charset="-122"/>
                <a:ea typeface="华文新魏" pitchFamily="2" charset="-122"/>
              </a:rPr>
              <a:t>      使其成为管理人员和作业人员共同遵循的行为规</a:t>
            </a:r>
            <a:endParaRPr lang="en-US" altLang="zh-CN" sz="2800" dirty="0">
              <a:latin typeface="华文新魏" pitchFamily="2" charset="-122"/>
              <a:ea typeface="华文新魏" pitchFamily="2" charset="-122"/>
            </a:endParaRPr>
          </a:p>
          <a:p>
            <a:pPr marL="457200" indent="-457200">
              <a:lnSpc>
                <a:spcPct val="150000"/>
              </a:lnSpc>
              <a:buNone/>
            </a:pPr>
            <a:r>
              <a:rPr lang="zh-CN" altLang="en-US" sz="2800" dirty="0">
                <a:latin typeface="华文新魏" pitchFamily="2" charset="-122"/>
                <a:ea typeface="华文新魏" pitchFamily="2" charset="-122"/>
              </a:rPr>
              <a:t>范，成为消除或降低职业病危害因素对作业人员健</a:t>
            </a:r>
            <a:endParaRPr lang="en-US" altLang="zh-CN" sz="2800" dirty="0">
              <a:latin typeface="华文新魏" pitchFamily="2" charset="-122"/>
              <a:ea typeface="华文新魏" pitchFamily="2" charset="-122"/>
            </a:endParaRPr>
          </a:p>
          <a:p>
            <a:pPr marL="457200" indent="-457200">
              <a:lnSpc>
                <a:spcPct val="150000"/>
              </a:lnSpc>
              <a:buNone/>
            </a:pPr>
            <a:r>
              <a:rPr lang="zh-CN" altLang="en-US" sz="2800" dirty="0">
                <a:latin typeface="华文新魏" pitchFamily="2" charset="-122"/>
                <a:ea typeface="华文新魏" pitchFamily="2" charset="-122"/>
              </a:rPr>
              <a:t>康造成影响的有效管理手段和技术保障措施。这是</a:t>
            </a:r>
            <a:endParaRPr lang="en-US" altLang="zh-CN" sz="2800" dirty="0">
              <a:latin typeface="华文新魏" pitchFamily="2" charset="-122"/>
              <a:ea typeface="华文新魏" pitchFamily="2" charset="-122"/>
            </a:endParaRPr>
          </a:p>
          <a:p>
            <a:pPr marL="457200" indent="-457200">
              <a:lnSpc>
                <a:spcPct val="150000"/>
              </a:lnSpc>
              <a:buNone/>
            </a:pPr>
            <a:r>
              <a:rPr lang="zh-CN" altLang="en-US" sz="2800" dirty="0">
                <a:latin typeface="华文新魏" pitchFamily="2" charset="-122"/>
                <a:ea typeface="华文新魏" pitchFamily="2" charset="-122"/>
              </a:rPr>
              <a:t>避免职业病危害事故的重要环节之一。</a:t>
            </a:r>
            <a:endParaRPr lang="zh-CN" altLang="en-US" sz="2800" dirty="0">
              <a:latin typeface="华文新魏" pitchFamily="2" charset="-122"/>
              <a:ea typeface="华文新魏" pitchFamily="2" charset="-122"/>
            </a:endParaRPr>
          </a:p>
          <a:p>
            <a:pPr marL="457200" indent="-457200">
              <a:lnSpc>
                <a:spcPct val="150000"/>
              </a:lnSpc>
              <a:buNone/>
            </a:pPr>
            <a:endParaRPr lang="zh-CN" altLang="en-US" sz="2800" dirty="0">
              <a:latin typeface="华文新魏" pitchFamily="2" charset="-122"/>
              <a:ea typeface="华文新魏"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7" name="Text Box 4"/>
          <p:cNvSpPr txBox="1"/>
          <p:nvPr/>
        </p:nvSpPr>
        <p:spPr>
          <a:xfrm>
            <a:off x="1042988" y="1268413"/>
            <a:ext cx="6934200" cy="701675"/>
          </a:xfrm>
          <a:prstGeom prst="rect">
            <a:avLst/>
          </a:prstGeom>
          <a:noFill/>
          <a:ln w="9525">
            <a:noFill/>
          </a:ln>
        </p:spPr>
        <p:txBody>
          <a:bodyPr>
            <a:spAutoFit/>
          </a:bodyPr>
          <a:p>
            <a:pPr>
              <a:spcBef>
                <a:spcPct val="50000"/>
              </a:spcBef>
            </a:pPr>
            <a:r>
              <a:rPr lang="zh-CN" altLang="en-US" sz="4000" dirty="0">
                <a:solidFill>
                  <a:schemeClr val="accent2"/>
                </a:solidFill>
                <a:latin typeface="Times New Roman" panose="02020603050405020304" pitchFamily="18" charset="0"/>
              </a:rPr>
              <a:t>安全操作</a:t>
            </a:r>
            <a:endParaRPr lang="zh-CN" altLang="en-US" sz="4000" dirty="0">
              <a:latin typeface="Times New Roman" panose="02020603050405020304" pitchFamily="18" charset="0"/>
            </a:endParaRPr>
          </a:p>
        </p:txBody>
      </p:sp>
      <p:sp>
        <p:nvSpPr>
          <p:cNvPr id="1028" name="Rectangle 5"/>
          <p:cNvSpPr/>
          <p:nvPr/>
        </p:nvSpPr>
        <p:spPr>
          <a:xfrm>
            <a:off x="900113" y="2636838"/>
            <a:ext cx="7391400" cy="3937000"/>
          </a:xfrm>
          <a:prstGeom prst="rect">
            <a:avLst/>
          </a:prstGeom>
          <a:noFill/>
          <a:ln w="9525">
            <a:noFill/>
          </a:ln>
        </p:spPr>
        <p:txBody>
          <a:bodyPr>
            <a:spAutoFit/>
          </a:bodyPr>
          <a:p>
            <a:r>
              <a:rPr lang="zh-CN" altLang="en-US" sz="3600" dirty="0">
                <a:solidFill>
                  <a:schemeClr val="bg2"/>
                </a:solidFill>
                <a:latin typeface="Times New Roman" panose="02020603050405020304" pitchFamily="18" charset="0"/>
              </a:rPr>
              <a:t>                                  </a:t>
            </a:r>
            <a:r>
              <a:rPr lang="zh-CN" altLang="en-US" sz="3600" dirty="0">
                <a:solidFill>
                  <a:srgbClr val="A50021"/>
                </a:solidFill>
                <a:latin typeface="Times New Roman" panose="02020603050405020304" pitchFamily="18" charset="0"/>
              </a:rPr>
              <a:t>安全</a:t>
            </a:r>
            <a:r>
              <a:rPr lang="zh-CN" altLang="en-US" sz="3600" dirty="0">
                <a:solidFill>
                  <a:schemeClr val="accent2"/>
                </a:solidFill>
                <a:latin typeface="Times New Roman" panose="02020603050405020304" pitchFamily="18" charset="0"/>
              </a:rPr>
              <a:t>操作</a:t>
            </a:r>
            <a:r>
              <a:rPr lang="zh-CN" altLang="en-US" sz="3600" dirty="0">
                <a:solidFill>
                  <a:srgbClr val="A50021"/>
                </a:solidFill>
                <a:latin typeface="Times New Roman" panose="02020603050405020304" pitchFamily="18" charset="0"/>
              </a:rPr>
              <a:t>的知识</a:t>
            </a:r>
            <a:endParaRPr lang="zh-CN" altLang="en-US" sz="3600" dirty="0">
              <a:solidFill>
                <a:srgbClr val="A50021"/>
              </a:solidFill>
              <a:latin typeface="Times New Roman" panose="02020603050405020304" pitchFamily="18" charset="0"/>
            </a:endParaRPr>
          </a:p>
          <a:p>
            <a:endParaRPr lang="zh-CN" altLang="en-US" sz="3600" dirty="0">
              <a:solidFill>
                <a:srgbClr val="292B07"/>
              </a:solidFill>
              <a:latin typeface="Times New Roman" panose="02020603050405020304" pitchFamily="18" charset="0"/>
            </a:endParaRPr>
          </a:p>
          <a:p>
            <a:r>
              <a:rPr lang="zh-CN" altLang="en-US" sz="3600" dirty="0">
                <a:solidFill>
                  <a:srgbClr val="292B07"/>
                </a:solidFill>
                <a:latin typeface="Times New Roman" panose="02020603050405020304" pitchFamily="18" charset="0"/>
              </a:rPr>
              <a:t>人员的素质              </a:t>
            </a:r>
            <a:r>
              <a:rPr lang="zh-CN" altLang="en-US" sz="3600" dirty="0">
                <a:solidFill>
                  <a:schemeClr val="accent2"/>
                </a:solidFill>
                <a:latin typeface="Times New Roman" panose="02020603050405020304" pitchFamily="18" charset="0"/>
              </a:rPr>
              <a:t>安全操作的技能</a:t>
            </a:r>
            <a:endParaRPr lang="zh-CN" altLang="en-US" sz="3600" dirty="0">
              <a:solidFill>
                <a:schemeClr val="accent2"/>
              </a:solidFill>
              <a:latin typeface="Times New Roman" panose="02020603050405020304" pitchFamily="18" charset="0"/>
            </a:endParaRPr>
          </a:p>
          <a:p>
            <a:endParaRPr lang="zh-CN" altLang="en-US" sz="3600" dirty="0">
              <a:solidFill>
                <a:srgbClr val="292B07"/>
              </a:solidFill>
              <a:latin typeface="Times New Roman" panose="02020603050405020304" pitchFamily="18" charset="0"/>
            </a:endParaRPr>
          </a:p>
          <a:p>
            <a:r>
              <a:rPr lang="zh-CN" altLang="en-US" sz="3600" dirty="0">
                <a:solidFill>
                  <a:schemeClr val="bg2"/>
                </a:solidFill>
                <a:latin typeface="Times New Roman" panose="02020603050405020304" pitchFamily="18" charset="0"/>
              </a:rPr>
              <a:t>                                  </a:t>
            </a:r>
            <a:r>
              <a:rPr lang="zh-CN" altLang="en-US" sz="3600" dirty="0">
                <a:solidFill>
                  <a:srgbClr val="339933"/>
                </a:solidFill>
                <a:latin typeface="Times New Roman" panose="02020603050405020304" pitchFamily="18" charset="0"/>
              </a:rPr>
              <a:t>安全</a:t>
            </a:r>
            <a:r>
              <a:rPr lang="zh-CN" altLang="en-US" sz="3600" dirty="0">
                <a:solidFill>
                  <a:schemeClr val="accent2"/>
                </a:solidFill>
                <a:latin typeface="Times New Roman" panose="02020603050405020304" pitchFamily="18" charset="0"/>
              </a:rPr>
              <a:t>操作</a:t>
            </a:r>
            <a:r>
              <a:rPr lang="zh-CN" altLang="en-US" sz="3600" dirty="0">
                <a:solidFill>
                  <a:srgbClr val="339933"/>
                </a:solidFill>
                <a:latin typeface="Times New Roman" panose="02020603050405020304" pitchFamily="18" charset="0"/>
              </a:rPr>
              <a:t>的态度</a:t>
            </a:r>
            <a:endParaRPr lang="zh-CN" altLang="zh-CN" sz="3600" dirty="0">
              <a:solidFill>
                <a:srgbClr val="339933"/>
              </a:solidFill>
              <a:latin typeface="Times New Roman" panose="02020603050405020304" pitchFamily="18" charset="0"/>
            </a:endParaRPr>
          </a:p>
          <a:p>
            <a:endParaRPr lang="zh-CN" altLang="en-US" sz="3600" dirty="0">
              <a:solidFill>
                <a:srgbClr val="292B07"/>
              </a:solidFill>
              <a:latin typeface="Times New Roman" panose="02020603050405020304" pitchFamily="18" charset="0"/>
            </a:endParaRPr>
          </a:p>
          <a:p>
            <a:endParaRPr lang="zh-CN" altLang="en-US" sz="3600" dirty="0">
              <a:solidFill>
                <a:srgbClr val="292B07"/>
              </a:solidFill>
              <a:latin typeface="Times New Roman" panose="02020603050405020304" pitchFamily="18" charset="0"/>
            </a:endParaRPr>
          </a:p>
        </p:txBody>
      </p:sp>
      <p:sp>
        <p:nvSpPr>
          <p:cNvPr id="1029" name="Line 6"/>
          <p:cNvSpPr/>
          <p:nvPr/>
        </p:nvSpPr>
        <p:spPr>
          <a:xfrm flipV="1">
            <a:off x="3349625" y="3065463"/>
            <a:ext cx="1447800" cy="685800"/>
          </a:xfrm>
          <a:prstGeom prst="line">
            <a:avLst/>
          </a:prstGeom>
          <a:ln w="57150" cap="flat" cmpd="sng">
            <a:solidFill>
              <a:srgbClr val="FFFF00"/>
            </a:solidFill>
            <a:prstDash val="solid"/>
            <a:headEnd type="none" w="med" len="med"/>
            <a:tailEnd type="triangle" w="med" len="med"/>
          </a:ln>
        </p:spPr>
      </p:sp>
      <p:sp>
        <p:nvSpPr>
          <p:cNvPr id="1030" name="Line 7"/>
          <p:cNvSpPr/>
          <p:nvPr/>
        </p:nvSpPr>
        <p:spPr>
          <a:xfrm>
            <a:off x="3419475" y="4005263"/>
            <a:ext cx="1371600" cy="0"/>
          </a:xfrm>
          <a:prstGeom prst="line">
            <a:avLst/>
          </a:prstGeom>
          <a:ln w="57150" cap="flat" cmpd="sng">
            <a:solidFill>
              <a:srgbClr val="FFFF00"/>
            </a:solidFill>
            <a:prstDash val="solid"/>
            <a:headEnd type="none" w="med" len="med"/>
            <a:tailEnd type="triangle" w="med" len="med"/>
          </a:ln>
        </p:spPr>
      </p:sp>
      <p:graphicFrame>
        <p:nvGraphicFramePr>
          <p:cNvPr id="1026" name="Object 2"/>
          <p:cNvGraphicFramePr/>
          <p:nvPr/>
        </p:nvGraphicFramePr>
        <p:xfrm>
          <a:off x="1403350" y="4221163"/>
          <a:ext cx="830263" cy="1079500"/>
        </p:xfrm>
        <a:graphic>
          <a:graphicData uri="http://schemas.openxmlformats.org/presentationml/2006/ole">
            <mc:AlternateContent xmlns:mc="http://schemas.openxmlformats.org/markup-compatibility/2006">
              <mc:Choice xmlns:v="urn:schemas-microsoft-com:vml" Requires="v">
                <p:oleObj spid="_x0000_s3079" name="" r:id="rId1" imgW="1729105" imgH="3253105" progId="">
                  <p:embed/>
                </p:oleObj>
              </mc:Choice>
              <mc:Fallback>
                <p:oleObj name="" r:id="rId1" imgW="1729105" imgH="3253105" progId="">
                  <p:embed/>
                  <p:pic>
                    <p:nvPicPr>
                      <p:cNvPr id="0" name="图片 3078"/>
                      <p:cNvPicPr/>
                      <p:nvPr/>
                    </p:nvPicPr>
                    <p:blipFill>
                      <a:blip r:embed="rId2"/>
                      <a:stretch>
                        <a:fillRect/>
                      </a:stretch>
                    </p:blipFill>
                    <p:spPr>
                      <a:xfrm>
                        <a:off x="1403350" y="4221163"/>
                        <a:ext cx="830263" cy="1079500"/>
                      </a:xfrm>
                      <a:prstGeom prst="rect">
                        <a:avLst/>
                      </a:prstGeom>
                      <a:noFill/>
                      <a:ln w="38100">
                        <a:noFill/>
                        <a:miter/>
                      </a:ln>
                    </p:spPr>
                  </p:pic>
                </p:oleObj>
              </mc:Fallback>
            </mc:AlternateContent>
          </a:graphicData>
        </a:graphic>
      </p:graphicFrame>
      <p:sp>
        <p:nvSpPr>
          <p:cNvPr id="1031" name="Line 9"/>
          <p:cNvSpPr/>
          <p:nvPr/>
        </p:nvSpPr>
        <p:spPr>
          <a:xfrm>
            <a:off x="3419475" y="4157663"/>
            <a:ext cx="1295400" cy="914400"/>
          </a:xfrm>
          <a:prstGeom prst="line">
            <a:avLst/>
          </a:prstGeom>
          <a:ln w="57150" cap="flat" cmpd="sng">
            <a:solidFill>
              <a:srgbClr val="FFFF00"/>
            </a:solidFill>
            <a:prstDash val="solid"/>
            <a:headEnd type="none" w="med" len="med"/>
            <a:tailEnd type="triangle" w="med" len="med"/>
          </a:ln>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1"/>
          <p:cNvSpPr/>
          <p:nvPr/>
        </p:nvSpPr>
        <p:spPr>
          <a:xfrm>
            <a:off x="611188" y="1619250"/>
            <a:ext cx="7489825" cy="3846513"/>
          </a:xfrm>
          <a:prstGeom prst="rect">
            <a:avLst/>
          </a:prstGeom>
          <a:noFill/>
          <a:ln w="9525">
            <a:noFill/>
          </a:ln>
        </p:spPr>
        <p:txBody>
          <a:bodyPr anchor="ctr" anchorCtr="0">
            <a:spAutoFit/>
          </a:bodyPr>
          <a:p>
            <a:pPr indent="304800">
              <a:spcBef>
                <a:spcPts val="600"/>
              </a:spcBef>
            </a:pPr>
            <a:r>
              <a:rPr lang="zh-CN" altLang="zh-CN" sz="2800" dirty="0">
                <a:latin typeface="Times New Roman" panose="02020603050405020304" pitchFamily="18" charset="0"/>
              </a:rPr>
              <a:t>用人单位</a:t>
            </a:r>
            <a:r>
              <a:rPr lang="zh-CN" altLang="zh-CN" sz="2800" dirty="0">
                <a:solidFill>
                  <a:srgbClr val="FF0000"/>
                </a:solidFill>
                <a:latin typeface="Times New Roman" panose="02020603050405020304" pitchFamily="18" charset="0"/>
              </a:rPr>
              <a:t>主要负责人、职业卫生管理人员</a:t>
            </a:r>
            <a:r>
              <a:rPr lang="zh-CN" altLang="zh-CN" sz="2800" dirty="0">
                <a:latin typeface="Times New Roman" panose="02020603050405020304" pitchFamily="18" charset="0"/>
              </a:rPr>
              <a:t>的职业卫生培训，应当包括下列主要内容：</a:t>
            </a:r>
            <a:endParaRPr lang="en-US" altLang="zh-CN" sz="2800" dirty="0">
              <a:latin typeface="Times New Roman" panose="02020603050405020304" pitchFamily="18" charset="0"/>
              <a:ea typeface="宋体" panose="02010600030101010101" pitchFamily="2" charset="-122"/>
            </a:endParaRPr>
          </a:p>
          <a:p>
            <a:pPr indent="304800" eaLnBrk="1" hangingPunct="1">
              <a:spcBef>
                <a:spcPts val="600"/>
              </a:spcBef>
            </a:pPr>
            <a:r>
              <a:rPr lang="zh-CN" altLang="en-US" sz="2800" dirty="0">
                <a:latin typeface="Times New Roman" panose="02020603050405020304" pitchFamily="18" charset="0"/>
                <a:ea typeface="宋体" panose="02010600030101010101" pitchFamily="2" charset="-122"/>
              </a:rPr>
              <a:t>（一）职业卫生相关法律、法规、规章和国家职业卫生标准；</a:t>
            </a:r>
            <a:endParaRPr lang="zh-CN" altLang="en-US" sz="2800" dirty="0">
              <a:latin typeface="Arial" panose="020B0604020202020204" pitchFamily="34" charset="0"/>
              <a:ea typeface="宋体" panose="02010600030101010101" pitchFamily="2" charset="-122"/>
            </a:endParaRPr>
          </a:p>
          <a:p>
            <a:pPr indent="304800">
              <a:spcBef>
                <a:spcPts val="600"/>
              </a:spcBef>
            </a:pPr>
            <a:r>
              <a:rPr lang="zh-CN" altLang="en-US" sz="2800" dirty="0">
                <a:latin typeface="Times New Roman" panose="02020603050405020304" pitchFamily="18" charset="0"/>
                <a:ea typeface="宋体" panose="02010600030101010101" pitchFamily="2" charset="-122"/>
              </a:rPr>
              <a:t>（二）职业病危害预防和控制的基本知识；</a:t>
            </a:r>
            <a:endParaRPr lang="zh-CN" altLang="en-US" sz="2800" dirty="0">
              <a:latin typeface="Arial" panose="020B0604020202020204" pitchFamily="34" charset="0"/>
              <a:ea typeface="宋体" panose="02010600030101010101" pitchFamily="2" charset="-122"/>
            </a:endParaRPr>
          </a:p>
          <a:p>
            <a:pPr indent="304800">
              <a:spcBef>
                <a:spcPts val="600"/>
              </a:spcBef>
            </a:pPr>
            <a:r>
              <a:rPr lang="zh-CN" altLang="en-US" sz="2800" dirty="0">
                <a:latin typeface="Times New Roman" panose="02020603050405020304" pitchFamily="18" charset="0"/>
                <a:ea typeface="宋体" panose="02010600030101010101" pitchFamily="2" charset="-122"/>
              </a:rPr>
              <a:t>（三）职业卫生管理相关知识；</a:t>
            </a:r>
            <a:endParaRPr lang="zh-CN" altLang="en-US" sz="2800" dirty="0">
              <a:latin typeface="Times New Roman" panose="02020603050405020304" pitchFamily="18" charset="0"/>
              <a:ea typeface="宋体" panose="02010600030101010101" pitchFamily="2" charset="-122"/>
            </a:endParaRPr>
          </a:p>
          <a:p>
            <a:pPr indent="304800">
              <a:spcBef>
                <a:spcPts val="600"/>
              </a:spcBef>
            </a:pPr>
            <a:r>
              <a:rPr lang="zh-CN" altLang="en-US" sz="2800" dirty="0">
                <a:latin typeface="Times New Roman" panose="02020603050405020304" pitchFamily="18" charset="0"/>
                <a:ea typeface="宋体" panose="02010600030101010101" pitchFamily="2" charset="-122"/>
              </a:rPr>
              <a:t>（四）国家安全生产监督管理总局规定的其他内容。</a:t>
            </a:r>
            <a:r>
              <a:rPr lang="zh-CN" altLang="en-US" sz="2800" dirty="0">
                <a:latin typeface="Arial" panose="020B0604020202020204" pitchFamily="34" charset="0"/>
                <a:ea typeface="宋体" panose="02010600030101010101" pitchFamily="2" charset="-122"/>
              </a:rPr>
              <a:t> </a:t>
            </a:r>
            <a:endParaRPr lang="zh-CN" altLang="en-US" sz="2800" dirty="0">
              <a:latin typeface="Arial" panose="020B0604020202020204" pitchFamily="34" charset="0"/>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矩形 2"/>
          <p:cNvSpPr/>
          <p:nvPr/>
        </p:nvSpPr>
        <p:spPr>
          <a:xfrm>
            <a:off x="755650" y="1341438"/>
            <a:ext cx="7470775" cy="3979862"/>
          </a:xfrm>
          <a:prstGeom prst="rect">
            <a:avLst/>
          </a:prstGeom>
          <a:noFill/>
          <a:ln w="9525">
            <a:noFill/>
          </a:ln>
        </p:spPr>
        <p:txBody>
          <a:bodyPr>
            <a:spAutoFit/>
          </a:bodyPr>
          <a:p>
            <a:pPr>
              <a:lnSpc>
                <a:spcPct val="150000"/>
              </a:lnSpc>
            </a:pPr>
            <a:r>
              <a:rPr lang="zh-CN" altLang="en-US" sz="2800" dirty="0">
                <a:latin typeface="Times New Roman" panose="02020603050405020304" pitchFamily="18" charset="0"/>
              </a:rPr>
              <a:t>        职业病危害严重的用人单位，应当设置或者指定职业卫生管理机构或者组织，配备专职职业卫生管理人员。其他存在职业病危害的用人单位，</a:t>
            </a:r>
            <a:r>
              <a:rPr lang="zh-CN" altLang="en-US" sz="2800" dirty="0">
                <a:solidFill>
                  <a:srgbClr val="FF0000"/>
                </a:solidFill>
                <a:latin typeface="Times New Roman" panose="02020603050405020304" pitchFamily="18" charset="0"/>
              </a:rPr>
              <a:t>劳动者超过</a:t>
            </a:r>
            <a:r>
              <a:rPr lang="en-US" altLang="zh-CN" sz="2800" dirty="0">
                <a:solidFill>
                  <a:srgbClr val="FF0000"/>
                </a:solidFill>
                <a:latin typeface="Times New Roman" panose="02020603050405020304" pitchFamily="18" charset="0"/>
              </a:rPr>
              <a:t>100</a:t>
            </a:r>
            <a:r>
              <a:rPr lang="zh-CN" altLang="en-US" sz="2800" dirty="0">
                <a:solidFill>
                  <a:srgbClr val="FF0000"/>
                </a:solidFill>
                <a:latin typeface="Times New Roman" panose="02020603050405020304" pitchFamily="18" charset="0"/>
              </a:rPr>
              <a:t>人的，应当设置或者指定职业卫生管理机构或者组织，配备专职职业卫生管理人员。</a:t>
            </a:r>
            <a:endParaRPr lang="zh-CN" altLang="en-US" sz="2800" dirty="0">
              <a:solidFill>
                <a:srgbClr val="FF0000"/>
              </a:solidFill>
              <a:latin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4"/>
          <p:cNvSpPr txBox="1">
            <a:spLocks noChangeArrowheads="1"/>
          </p:cNvSpPr>
          <p:nvPr/>
        </p:nvSpPr>
        <p:spPr bwMode="auto">
          <a:xfrm>
            <a:off x="827088" y="2420938"/>
            <a:ext cx="7620000" cy="1066800"/>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zh-CN" altLang="en-US" kern="1200" cap="none" spc="0" normalizeH="0" baseline="0" noProof="0">
                <a:solidFill>
                  <a:srgbClr val="292B07"/>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员工的</a:t>
            </a:r>
            <a:r>
              <a:rPr kumimoji="0" lang="en-US" altLang="zh-CN" kern="1200" cap="none" spc="0" normalizeH="0" baseline="0" noProof="0">
                <a:solidFill>
                  <a:srgbClr val="292B07"/>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altLang="en-US" kern="1200" cap="none" spc="0" normalizeH="0" baseline="0" noProof="0">
                <a:solidFill>
                  <a:srgbClr val="292B07"/>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安全技能”应从哪几 个方 面 体现    ？</a:t>
            </a:r>
            <a:endParaRPr kumimoji="0" lang="zh-CN" altLang="en-US" kern="1200" cap="none" spc="0" normalizeH="0" baseline="0" noProof="0">
              <a:solidFill>
                <a:srgbClr val="292B07"/>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4" name="Text Box 5"/>
          <p:cNvSpPr txBox="1"/>
          <p:nvPr/>
        </p:nvSpPr>
        <p:spPr>
          <a:xfrm>
            <a:off x="1173163" y="3763963"/>
            <a:ext cx="2057400" cy="641350"/>
          </a:xfrm>
          <a:prstGeom prst="rect">
            <a:avLst/>
          </a:prstGeom>
          <a:noFill/>
          <a:ln w="9525">
            <a:noFill/>
          </a:ln>
        </p:spPr>
        <p:txBody>
          <a:bodyPr>
            <a:spAutoFit/>
          </a:bodyPr>
          <a:p>
            <a:pPr>
              <a:spcBef>
                <a:spcPct val="50000"/>
              </a:spcBef>
            </a:pPr>
            <a:r>
              <a:rPr lang="zh-CN" altLang="en-US" sz="3600" dirty="0">
                <a:solidFill>
                  <a:srgbClr val="FF0066"/>
                </a:solidFill>
                <a:latin typeface="Times New Roman" panose="02020603050405020304" pitchFamily="18" charset="0"/>
              </a:rPr>
              <a:t>工艺流程</a:t>
            </a:r>
            <a:endParaRPr lang="zh-CN" altLang="en-US" sz="3600" dirty="0">
              <a:solidFill>
                <a:srgbClr val="FF0066"/>
              </a:solidFill>
              <a:latin typeface="Times New Roman" panose="02020603050405020304" pitchFamily="18" charset="0"/>
            </a:endParaRPr>
          </a:p>
        </p:txBody>
      </p:sp>
      <p:sp>
        <p:nvSpPr>
          <p:cNvPr id="5" name="Text Box 6"/>
          <p:cNvSpPr txBox="1"/>
          <p:nvPr/>
        </p:nvSpPr>
        <p:spPr>
          <a:xfrm>
            <a:off x="2620963" y="4373563"/>
            <a:ext cx="2057400" cy="641350"/>
          </a:xfrm>
          <a:prstGeom prst="rect">
            <a:avLst/>
          </a:prstGeom>
          <a:noFill/>
          <a:ln w="9525">
            <a:noFill/>
          </a:ln>
        </p:spPr>
        <p:txBody>
          <a:bodyPr>
            <a:spAutoFit/>
          </a:bodyPr>
          <a:p>
            <a:pPr>
              <a:spcBef>
                <a:spcPct val="50000"/>
              </a:spcBef>
            </a:pPr>
            <a:r>
              <a:rPr lang="zh-CN" altLang="en-US" sz="3600" dirty="0">
                <a:solidFill>
                  <a:schemeClr val="accent2"/>
                </a:solidFill>
                <a:latin typeface="Times New Roman" panose="02020603050405020304" pitchFamily="18" charset="0"/>
              </a:rPr>
              <a:t>使用方法</a:t>
            </a:r>
            <a:endParaRPr lang="zh-CN" altLang="en-US" sz="2400" dirty="0">
              <a:solidFill>
                <a:schemeClr val="accent2"/>
              </a:solidFill>
              <a:latin typeface="Times New Roman" panose="02020603050405020304" pitchFamily="18" charset="0"/>
            </a:endParaRPr>
          </a:p>
        </p:txBody>
      </p:sp>
      <p:sp>
        <p:nvSpPr>
          <p:cNvPr id="6" name="Text Box 7"/>
          <p:cNvSpPr txBox="1"/>
          <p:nvPr/>
        </p:nvSpPr>
        <p:spPr>
          <a:xfrm>
            <a:off x="3992563" y="4983163"/>
            <a:ext cx="2057400" cy="641350"/>
          </a:xfrm>
          <a:prstGeom prst="rect">
            <a:avLst/>
          </a:prstGeom>
          <a:noFill/>
          <a:ln w="9525">
            <a:noFill/>
          </a:ln>
        </p:spPr>
        <p:txBody>
          <a:bodyPr>
            <a:spAutoFit/>
          </a:bodyPr>
          <a:p>
            <a:pPr>
              <a:spcBef>
                <a:spcPct val="50000"/>
              </a:spcBef>
            </a:pPr>
            <a:r>
              <a:rPr lang="zh-CN" altLang="en-US" sz="3600" dirty="0">
                <a:solidFill>
                  <a:srgbClr val="292B07"/>
                </a:solidFill>
                <a:latin typeface="Times New Roman" panose="02020603050405020304" pitchFamily="18" charset="0"/>
              </a:rPr>
              <a:t>防范措施</a:t>
            </a:r>
            <a:endParaRPr lang="zh-CN" altLang="en-US" sz="3600" dirty="0">
              <a:solidFill>
                <a:srgbClr val="292B07"/>
              </a:solidFill>
              <a:latin typeface="Times New Roman" panose="02020603050405020304" pitchFamily="18" charset="0"/>
            </a:endParaRPr>
          </a:p>
        </p:txBody>
      </p:sp>
      <p:sp>
        <p:nvSpPr>
          <p:cNvPr id="7" name="Text Box 8"/>
          <p:cNvSpPr txBox="1"/>
          <p:nvPr/>
        </p:nvSpPr>
        <p:spPr>
          <a:xfrm>
            <a:off x="5364163" y="5516563"/>
            <a:ext cx="2209800" cy="641350"/>
          </a:xfrm>
          <a:prstGeom prst="rect">
            <a:avLst/>
          </a:prstGeom>
          <a:noFill/>
          <a:ln w="9525">
            <a:noFill/>
          </a:ln>
        </p:spPr>
        <p:txBody>
          <a:bodyPr>
            <a:spAutoFit/>
          </a:bodyPr>
          <a:p>
            <a:pPr>
              <a:spcBef>
                <a:spcPct val="50000"/>
              </a:spcBef>
            </a:pPr>
            <a:r>
              <a:rPr lang="zh-CN" altLang="en-US" sz="3600" dirty="0">
                <a:solidFill>
                  <a:schemeClr val="accent1"/>
                </a:solidFill>
                <a:latin typeface="Times New Roman" panose="02020603050405020304" pitchFamily="18" charset="0"/>
              </a:rPr>
              <a:t>应急处理</a:t>
            </a:r>
            <a:endParaRPr lang="zh-CN" altLang="en-US" sz="3600" dirty="0">
              <a:solidFill>
                <a:schemeClr val="accent1"/>
              </a:solidFill>
              <a:latin typeface="Times New Roman" panose="02020603050405020304" pitchFamily="18" charset="0"/>
            </a:endParaRPr>
          </a:p>
        </p:txBody>
      </p:sp>
      <p:sp>
        <p:nvSpPr>
          <p:cNvPr id="35847" name="Text Box 9"/>
          <p:cNvSpPr txBox="1"/>
          <p:nvPr/>
        </p:nvSpPr>
        <p:spPr>
          <a:xfrm>
            <a:off x="971550" y="981075"/>
            <a:ext cx="6934200" cy="701675"/>
          </a:xfrm>
          <a:prstGeom prst="rect">
            <a:avLst/>
          </a:prstGeom>
          <a:noFill/>
          <a:ln w="9525">
            <a:noFill/>
          </a:ln>
        </p:spPr>
        <p:txBody>
          <a:bodyPr>
            <a:spAutoFit/>
          </a:bodyPr>
          <a:p>
            <a:pPr>
              <a:spcBef>
                <a:spcPct val="50000"/>
              </a:spcBef>
            </a:pPr>
            <a:r>
              <a:rPr lang="zh-CN" altLang="en-US" sz="4000" dirty="0">
                <a:solidFill>
                  <a:schemeClr val="accent2"/>
                </a:solidFill>
                <a:latin typeface="Times New Roman" panose="02020603050405020304" pitchFamily="18" charset="0"/>
              </a:rPr>
              <a:t>安全操作</a:t>
            </a:r>
            <a:endParaRPr lang="zh-CN" altLang="en-US" sz="40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 Box 4"/>
          <p:cNvSpPr txBox="1"/>
          <p:nvPr/>
        </p:nvSpPr>
        <p:spPr>
          <a:xfrm>
            <a:off x="539750" y="2492375"/>
            <a:ext cx="8137525" cy="3506788"/>
          </a:xfrm>
          <a:prstGeom prst="rect">
            <a:avLst/>
          </a:prstGeom>
          <a:noFill/>
          <a:ln w="9525">
            <a:noFill/>
          </a:ln>
        </p:spPr>
        <p:txBody>
          <a:bodyPr>
            <a:spAutoFit/>
          </a:bodyPr>
          <a:p>
            <a:pPr>
              <a:spcBef>
                <a:spcPct val="50000"/>
              </a:spcBef>
            </a:pPr>
            <a:r>
              <a:rPr lang="zh-CN" altLang="en-US" dirty="0">
                <a:solidFill>
                  <a:srgbClr val="000099"/>
                </a:solidFill>
                <a:latin typeface="Times New Roman" panose="02020603050405020304" pitchFamily="18" charset="0"/>
                <a:ea typeface="华文新魏" pitchFamily="2" charset="-122"/>
              </a:rPr>
              <a:t>一</a:t>
            </a:r>
            <a:r>
              <a:rPr lang="en-US" altLang="zh-CN" dirty="0">
                <a:solidFill>
                  <a:srgbClr val="000099"/>
                </a:solidFill>
                <a:latin typeface="Times New Roman" panose="02020603050405020304" pitchFamily="18" charset="0"/>
                <a:ea typeface="华文新魏" pitchFamily="2" charset="-122"/>
              </a:rPr>
              <a:t>、 《</a:t>
            </a:r>
            <a:r>
              <a:rPr lang="zh-CN" altLang="en-US" dirty="0">
                <a:solidFill>
                  <a:srgbClr val="000099"/>
                </a:solidFill>
                <a:latin typeface="Times New Roman" panose="02020603050405020304" pitchFamily="18" charset="0"/>
                <a:ea typeface="华文新魏" pitchFamily="2" charset="-122"/>
              </a:rPr>
              <a:t>通用规范</a:t>
            </a:r>
            <a:r>
              <a:rPr lang="en-US" altLang="zh-CN" dirty="0">
                <a:solidFill>
                  <a:srgbClr val="000099"/>
                </a:solidFill>
                <a:latin typeface="Times New Roman" panose="02020603050405020304" pitchFamily="18" charset="0"/>
                <a:ea typeface="华文新魏" pitchFamily="2" charset="-122"/>
              </a:rPr>
              <a:t>》</a:t>
            </a:r>
            <a:r>
              <a:rPr lang="zh-CN" altLang="en-US" dirty="0">
                <a:solidFill>
                  <a:srgbClr val="000099"/>
                </a:solidFill>
                <a:latin typeface="Times New Roman" panose="02020603050405020304" pitchFamily="18" charset="0"/>
                <a:ea typeface="华文新魏" pitchFamily="2" charset="-122"/>
              </a:rPr>
              <a:t>、</a:t>
            </a:r>
            <a:r>
              <a:rPr lang="en-US" altLang="zh-CN" dirty="0">
                <a:solidFill>
                  <a:srgbClr val="000099"/>
                </a:solidFill>
                <a:latin typeface="Times New Roman" panose="02020603050405020304" pitchFamily="18" charset="0"/>
                <a:ea typeface="华文新魏" pitchFamily="2" charset="-122"/>
              </a:rPr>
              <a:t>《</a:t>
            </a:r>
            <a:r>
              <a:rPr lang="zh-CN" altLang="en-US" dirty="0">
                <a:solidFill>
                  <a:srgbClr val="000099"/>
                </a:solidFill>
                <a:latin typeface="Times New Roman" panose="02020603050405020304" pitchFamily="18" charset="0"/>
                <a:ea typeface="华文新魏" pitchFamily="2" charset="-122"/>
              </a:rPr>
              <a:t>评审标准</a:t>
            </a:r>
            <a:r>
              <a:rPr lang="en-US" altLang="zh-CN" dirty="0">
                <a:solidFill>
                  <a:srgbClr val="000099"/>
                </a:solidFill>
                <a:latin typeface="Times New Roman" panose="02020603050405020304" pitchFamily="18" charset="0"/>
                <a:ea typeface="华文新魏" pitchFamily="2" charset="-122"/>
              </a:rPr>
              <a:t>》</a:t>
            </a:r>
            <a:r>
              <a:rPr lang="zh-CN" altLang="en-US" dirty="0">
                <a:solidFill>
                  <a:srgbClr val="000099"/>
                </a:solidFill>
                <a:latin typeface="Times New Roman" panose="02020603050405020304" pitchFamily="18" charset="0"/>
                <a:ea typeface="华文新魏" pitchFamily="2" charset="-122"/>
              </a:rPr>
              <a:t>要素</a:t>
            </a:r>
            <a:endParaRPr lang="zh-CN" altLang="en-US" dirty="0">
              <a:solidFill>
                <a:srgbClr val="000099"/>
              </a:solidFill>
              <a:latin typeface="Times New Roman" panose="02020603050405020304" pitchFamily="18" charset="0"/>
              <a:ea typeface="华文新魏" pitchFamily="2" charset="-122"/>
            </a:endParaRPr>
          </a:p>
          <a:p>
            <a:pPr>
              <a:spcBef>
                <a:spcPct val="50000"/>
              </a:spcBef>
            </a:pPr>
            <a:r>
              <a:rPr lang="zh-CN" altLang="en-US" dirty="0">
                <a:solidFill>
                  <a:srgbClr val="000099"/>
                </a:solidFill>
                <a:latin typeface="Times New Roman" panose="02020603050405020304" pitchFamily="18" charset="0"/>
                <a:ea typeface="华文新魏" pitchFamily="2" charset="-122"/>
              </a:rPr>
              <a:t>二</a:t>
            </a:r>
            <a:r>
              <a:rPr lang="en-US" altLang="zh-CN" dirty="0">
                <a:solidFill>
                  <a:srgbClr val="000099"/>
                </a:solidFill>
                <a:latin typeface="Times New Roman" panose="02020603050405020304" pitchFamily="18" charset="0"/>
                <a:ea typeface="华文新魏" pitchFamily="2" charset="-122"/>
              </a:rPr>
              <a:t>、</a:t>
            </a:r>
            <a:r>
              <a:rPr lang="zh-CN" altLang="en-US" dirty="0">
                <a:solidFill>
                  <a:srgbClr val="000099"/>
                </a:solidFill>
                <a:latin typeface="Times New Roman" panose="02020603050405020304" pitchFamily="18" charset="0"/>
                <a:ea typeface="华文新魏" pitchFamily="2" charset="-122"/>
              </a:rPr>
              <a:t>职业危害项目申报</a:t>
            </a:r>
            <a:endParaRPr lang="zh-CN" altLang="en-US" dirty="0">
              <a:solidFill>
                <a:srgbClr val="000099"/>
              </a:solidFill>
              <a:latin typeface="Times New Roman" panose="02020603050405020304" pitchFamily="18" charset="0"/>
              <a:ea typeface="华文新魏" pitchFamily="2" charset="-122"/>
            </a:endParaRPr>
          </a:p>
          <a:p>
            <a:pPr>
              <a:spcBef>
                <a:spcPct val="50000"/>
              </a:spcBef>
            </a:pPr>
            <a:r>
              <a:rPr lang="zh-CN" altLang="en-US" dirty="0">
                <a:solidFill>
                  <a:srgbClr val="000099"/>
                </a:solidFill>
                <a:latin typeface="华文新魏" pitchFamily="2" charset="-122"/>
                <a:ea typeface="华文新魏" pitchFamily="2" charset="-122"/>
              </a:rPr>
              <a:t>三、</a:t>
            </a:r>
            <a:r>
              <a:rPr lang="zh-CN" altLang="en-US" dirty="0">
                <a:solidFill>
                  <a:srgbClr val="000099"/>
                </a:solidFill>
                <a:latin typeface="Times New Roman" panose="02020603050405020304" pitchFamily="18" charset="0"/>
                <a:ea typeface="华文新魏" pitchFamily="2" charset="-122"/>
              </a:rPr>
              <a:t>作业场所职业危害管理</a:t>
            </a:r>
            <a:endParaRPr lang="zh-CN" altLang="en-US" dirty="0">
              <a:solidFill>
                <a:srgbClr val="000099"/>
              </a:solidFill>
              <a:latin typeface="Times New Roman" panose="02020603050405020304" pitchFamily="18" charset="0"/>
              <a:ea typeface="华文新魏" pitchFamily="2" charset="-122"/>
            </a:endParaRPr>
          </a:p>
          <a:p>
            <a:pPr>
              <a:spcBef>
                <a:spcPct val="50000"/>
              </a:spcBef>
            </a:pPr>
            <a:r>
              <a:rPr lang="zh-CN" altLang="en-US" dirty="0">
                <a:solidFill>
                  <a:srgbClr val="000099"/>
                </a:solidFill>
                <a:latin typeface="Times New Roman" panose="02020603050405020304" pitchFamily="18" charset="0"/>
                <a:ea typeface="华文新魏" pitchFamily="2" charset="-122"/>
              </a:rPr>
              <a:t>四</a:t>
            </a:r>
            <a:r>
              <a:rPr lang="zh-CN" altLang="en-US" dirty="0">
                <a:solidFill>
                  <a:srgbClr val="000099"/>
                </a:solidFill>
                <a:latin typeface="Times New Roman" panose="02020603050405020304" pitchFamily="18" charset="0"/>
              </a:rPr>
              <a:t>、</a:t>
            </a:r>
            <a:r>
              <a:rPr lang="zh-CN" altLang="en-US" dirty="0">
                <a:solidFill>
                  <a:srgbClr val="000099"/>
                </a:solidFill>
                <a:latin typeface="Times New Roman" panose="02020603050405020304" pitchFamily="18" charset="0"/>
                <a:ea typeface="华文新魏" pitchFamily="2" charset="-122"/>
              </a:rPr>
              <a:t>劳动防护用品</a:t>
            </a:r>
            <a:endParaRPr lang="zh-CN" altLang="en-US" dirty="0">
              <a:solidFill>
                <a:srgbClr val="000099"/>
              </a:solidFill>
              <a:latin typeface="Times New Roman" panose="02020603050405020304" pitchFamily="18" charset="0"/>
              <a:ea typeface="华文新魏" pitchFamily="2" charset="-122"/>
            </a:endParaRPr>
          </a:p>
          <a:p>
            <a:pPr>
              <a:spcBef>
                <a:spcPct val="50000"/>
              </a:spcBef>
            </a:pPr>
            <a:endParaRPr lang="zh-CN" altLang="en-US" dirty="0">
              <a:solidFill>
                <a:srgbClr val="000099"/>
              </a:solidFill>
              <a:latin typeface="Times New Roman" panose="02020603050405020304" pitchFamily="18" charset="0"/>
              <a:ea typeface="华文新魏" pitchFamily="2" charset="-122"/>
            </a:endParaRPr>
          </a:p>
        </p:txBody>
      </p:sp>
      <p:sp>
        <p:nvSpPr>
          <p:cNvPr id="636933" name="Rectangle 5"/>
          <p:cNvSpPr>
            <a:spLocks noChangeArrowheads="1"/>
          </p:cNvSpPr>
          <p:nvPr/>
        </p:nvSpPr>
        <p:spPr bwMode="auto">
          <a:xfrm>
            <a:off x="971550" y="1341438"/>
            <a:ext cx="6480175" cy="701675"/>
          </a:xfrm>
          <a:prstGeom prst="rect">
            <a:avLst/>
          </a:prstGeom>
          <a:noFill/>
          <a:ln w="9525">
            <a:noFill/>
            <a:miter lim="800000"/>
          </a:ln>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1" lang="zh-CN" altLang="en-US" sz="4000" b="1" i="0" u="none" strike="noStrike" kern="1200" cap="none" spc="0" normalizeH="0" baseline="0" noProof="0">
                <a:ln>
                  <a:noFill/>
                </a:ln>
                <a:solidFill>
                  <a:srgbClr val="FF1313"/>
                </a:solidFill>
                <a:effectLst>
                  <a:outerShdw blurRad="38100" dist="38100" dir="2700000" algn="tl">
                    <a:srgbClr val="C0C0C0"/>
                  </a:outerShdw>
                </a:effectLst>
                <a:uLnTx/>
                <a:uFillTx/>
                <a:latin typeface="华文彩云" pitchFamily="2" charset="-122"/>
                <a:ea typeface="华文彩云" pitchFamily="2" charset="-122"/>
                <a:cs typeface="+mn-cs"/>
              </a:rPr>
              <a:t>目     录</a:t>
            </a:r>
            <a:endParaRPr kumimoji="1" lang="zh-CN" altLang="en-US" sz="4000" b="1" i="0" u="none" strike="noStrike" kern="1200" cap="none" spc="0" normalizeH="0" baseline="0" noProof="0">
              <a:ln>
                <a:noFill/>
              </a:ln>
              <a:solidFill>
                <a:srgbClr val="FF1313"/>
              </a:solidFill>
              <a:effectLst>
                <a:outerShdw blurRad="38100" dist="38100" dir="2700000" algn="tl">
                  <a:srgbClr val="C0C0C0"/>
                </a:outerShdw>
              </a:effectLst>
              <a:uLnTx/>
              <a:uFillTx/>
              <a:latin typeface="华文彩云" pitchFamily="2" charset="-122"/>
              <a:ea typeface="华文彩云" pitchFamily="2"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ext Box 4"/>
          <p:cNvSpPr txBox="1"/>
          <p:nvPr/>
        </p:nvSpPr>
        <p:spPr>
          <a:xfrm>
            <a:off x="685800" y="2100263"/>
            <a:ext cx="3810000" cy="2289175"/>
          </a:xfrm>
          <a:prstGeom prst="rect">
            <a:avLst/>
          </a:prstGeom>
          <a:noFill/>
          <a:ln w="9525">
            <a:noFill/>
          </a:ln>
        </p:spPr>
        <p:txBody>
          <a:bodyPr>
            <a:spAutoFit/>
          </a:bodyPr>
          <a:p>
            <a:pPr>
              <a:spcBef>
                <a:spcPct val="50000"/>
              </a:spcBef>
            </a:pPr>
            <a:r>
              <a:rPr lang="zh-CN" altLang="en-US" sz="3600" dirty="0">
                <a:solidFill>
                  <a:srgbClr val="292B07"/>
                </a:solidFill>
                <a:latin typeface="Times New Roman" panose="02020603050405020304" pitchFamily="18" charset="0"/>
              </a:rPr>
              <a:t>方式：实物演练</a:t>
            </a:r>
            <a:endParaRPr lang="zh-CN" altLang="en-US" sz="3600" dirty="0">
              <a:solidFill>
                <a:srgbClr val="292B07"/>
              </a:solidFill>
              <a:latin typeface="Times New Roman" panose="02020603050405020304" pitchFamily="18" charset="0"/>
            </a:endParaRPr>
          </a:p>
          <a:p>
            <a:pPr>
              <a:spcBef>
                <a:spcPct val="50000"/>
              </a:spcBef>
            </a:pPr>
            <a:r>
              <a:rPr lang="zh-CN" altLang="en-US" sz="3600" dirty="0">
                <a:solidFill>
                  <a:srgbClr val="292B07"/>
                </a:solidFill>
                <a:latin typeface="Times New Roman" panose="02020603050405020304" pitchFamily="18" charset="0"/>
              </a:rPr>
              <a:t>           “各个击破”</a:t>
            </a:r>
            <a:endParaRPr lang="zh-CN" altLang="zh-CN" sz="3600" dirty="0">
              <a:solidFill>
                <a:srgbClr val="292B07"/>
              </a:solidFill>
              <a:latin typeface="Times New Roman" panose="02020603050405020304" pitchFamily="18" charset="0"/>
            </a:endParaRPr>
          </a:p>
          <a:p>
            <a:pPr>
              <a:spcBef>
                <a:spcPct val="50000"/>
              </a:spcBef>
            </a:pPr>
            <a:r>
              <a:rPr lang="zh-CN" altLang="en-US" sz="3600" dirty="0">
                <a:solidFill>
                  <a:srgbClr val="292B07"/>
                </a:solidFill>
                <a:latin typeface="Times New Roman" panose="02020603050405020304" pitchFamily="18" charset="0"/>
              </a:rPr>
              <a:t>渠道：企业组织</a:t>
            </a:r>
            <a:endParaRPr lang="zh-CN" altLang="en-US" sz="3600" dirty="0">
              <a:solidFill>
                <a:srgbClr val="292B07"/>
              </a:solidFill>
              <a:latin typeface="Times New Roman" panose="02020603050405020304" pitchFamily="18" charset="0"/>
            </a:endParaRPr>
          </a:p>
        </p:txBody>
      </p:sp>
      <p:grpSp>
        <p:nvGrpSpPr>
          <p:cNvPr id="36867" name="Group 5"/>
          <p:cNvGrpSpPr/>
          <p:nvPr/>
        </p:nvGrpSpPr>
        <p:grpSpPr>
          <a:xfrm>
            <a:off x="4787900" y="1628775"/>
            <a:ext cx="4121150" cy="2895600"/>
            <a:chOff x="139" y="1707"/>
            <a:chExt cx="5481" cy="1928"/>
          </a:xfrm>
        </p:grpSpPr>
        <p:grpSp>
          <p:nvGrpSpPr>
            <p:cNvPr id="36872" name="Group 6"/>
            <p:cNvGrpSpPr/>
            <p:nvPr/>
          </p:nvGrpSpPr>
          <p:grpSpPr>
            <a:xfrm>
              <a:off x="4748" y="1929"/>
              <a:ext cx="872" cy="236"/>
              <a:chOff x="4748" y="1929"/>
              <a:chExt cx="872" cy="236"/>
            </a:xfrm>
          </p:grpSpPr>
          <p:sp>
            <p:nvSpPr>
              <p:cNvPr id="36888" name="Freeform 7"/>
              <p:cNvSpPr/>
              <p:nvPr/>
            </p:nvSpPr>
            <p:spPr>
              <a:xfrm>
                <a:off x="5394" y="1947"/>
                <a:ext cx="226" cy="159"/>
              </a:xfrm>
              <a:custGeom>
                <a:avLst/>
                <a:gdLst>
                  <a:gd name="txL" fmla="*/ 0 w 226"/>
                  <a:gd name="txT" fmla="*/ 0 h 159"/>
                  <a:gd name="txR" fmla="*/ 226 w 226"/>
                  <a:gd name="txB" fmla="*/ 159 h 159"/>
                </a:gdLst>
                <a:ahLst/>
                <a:cxnLst>
                  <a:cxn ang="0">
                    <a:pos x="0" y="30"/>
                  </a:cxn>
                  <a:cxn ang="0">
                    <a:pos x="0" y="128"/>
                  </a:cxn>
                  <a:cxn ang="0">
                    <a:pos x="120" y="128"/>
                  </a:cxn>
                  <a:cxn ang="0">
                    <a:pos x="120" y="158"/>
                  </a:cxn>
                  <a:cxn ang="0">
                    <a:pos x="225" y="75"/>
                  </a:cxn>
                  <a:cxn ang="0">
                    <a:pos x="120" y="0"/>
                  </a:cxn>
                  <a:cxn ang="0">
                    <a:pos x="120" y="30"/>
                  </a:cxn>
                  <a:cxn ang="0">
                    <a:pos x="0" y="30"/>
                  </a:cxn>
                </a:cxnLst>
                <a:rect l="txL" t="txT" r="txR" b="txB"/>
                <a:pathLst>
                  <a:path w="226" h="159">
                    <a:moveTo>
                      <a:pt x="0" y="30"/>
                    </a:moveTo>
                    <a:lnTo>
                      <a:pt x="0" y="128"/>
                    </a:lnTo>
                    <a:lnTo>
                      <a:pt x="120" y="128"/>
                    </a:lnTo>
                    <a:lnTo>
                      <a:pt x="120" y="158"/>
                    </a:lnTo>
                    <a:lnTo>
                      <a:pt x="225" y="75"/>
                    </a:lnTo>
                    <a:lnTo>
                      <a:pt x="120" y="0"/>
                    </a:lnTo>
                    <a:lnTo>
                      <a:pt x="120" y="30"/>
                    </a:lnTo>
                    <a:lnTo>
                      <a:pt x="0" y="30"/>
                    </a:lnTo>
                  </a:path>
                </a:pathLst>
              </a:custGeom>
              <a:solidFill>
                <a:srgbClr val="919191"/>
              </a:solidFill>
              <a:ln w="12700" cap="rnd" cmpd="sng">
                <a:solidFill>
                  <a:srgbClr val="000000"/>
                </a:solidFill>
                <a:prstDash val="solid"/>
                <a:round/>
                <a:headEnd type="none" w="sm" len="sm"/>
                <a:tailEnd type="none" w="sm" len="sm"/>
              </a:ln>
            </p:spPr>
            <p:txBody>
              <a:bodyPr/>
              <a:p>
                <a:endParaRPr lang="zh-CN" altLang="en-US" dirty="0">
                  <a:latin typeface="Times New Roman" panose="02020603050405020304" pitchFamily="18" charset="0"/>
                </a:endParaRPr>
              </a:p>
            </p:txBody>
          </p:sp>
          <p:sp>
            <p:nvSpPr>
              <p:cNvPr id="36889" name="Rectangle 8"/>
              <p:cNvSpPr/>
              <p:nvPr/>
            </p:nvSpPr>
            <p:spPr>
              <a:xfrm>
                <a:off x="4748" y="1929"/>
                <a:ext cx="627" cy="236"/>
              </a:xfrm>
              <a:prstGeom prst="rect">
                <a:avLst/>
              </a:prstGeom>
              <a:noFill/>
              <a:ln w="9525">
                <a:noFill/>
              </a:ln>
            </p:spPr>
            <p:txBody>
              <a:bodyPr wrap="none" lIns="95250" tIns="47625" rIns="95250" bIns="47625">
                <a:spAutoFit/>
              </a:bodyPr>
              <a:p>
                <a:pPr defTabSz="951230"/>
                <a:r>
                  <a:rPr lang="en-US" altLang="zh-CN" sz="1700" dirty="0">
                    <a:solidFill>
                      <a:srgbClr val="292B07"/>
                    </a:solidFill>
                    <a:latin typeface="Comic Sans MS" panose="030F0702030302020204" pitchFamily="66" charset="0"/>
                  </a:rPr>
                  <a:t>pH</a:t>
                </a:r>
                <a:endParaRPr lang="en-US" altLang="zh-CN" sz="1700" dirty="0">
                  <a:solidFill>
                    <a:srgbClr val="292B07"/>
                  </a:solidFill>
                  <a:latin typeface="Comic Sans MS" panose="030F0702030302020204" pitchFamily="66" charset="0"/>
                </a:endParaRPr>
              </a:p>
            </p:txBody>
          </p:sp>
        </p:grpSp>
        <p:grpSp>
          <p:nvGrpSpPr>
            <p:cNvPr id="36873" name="Group 9"/>
            <p:cNvGrpSpPr/>
            <p:nvPr/>
          </p:nvGrpSpPr>
          <p:grpSpPr>
            <a:xfrm>
              <a:off x="3166" y="1707"/>
              <a:ext cx="1458" cy="574"/>
              <a:chOff x="3166" y="1707"/>
              <a:chExt cx="1458" cy="574"/>
            </a:xfrm>
          </p:grpSpPr>
          <p:sp>
            <p:nvSpPr>
              <p:cNvPr id="36885" name="Freeform 10"/>
              <p:cNvSpPr/>
              <p:nvPr/>
            </p:nvSpPr>
            <p:spPr>
              <a:xfrm>
                <a:off x="3166" y="1715"/>
                <a:ext cx="635" cy="552"/>
              </a:xfrm>
              <a:custGeom>
                <a:avLst/>
                <a:gdLst>
                  <a:gd name="txL" fmla="*/ 0 w 635"/>
                  <a:gd name="txT" fmla="*/ 0 h 552"/>
                  <a:gd name="txR" fmla="*/ 635 w 635"/>
                  <a:gd name="txB" fmla="*/ 552 h 552"/>
                </a:gdLst>
                <a:ahLst/>
                <a:cxnLst>
                  <a:cxn ang="0">
                    <a:pos x="0" y="387"/>
                  </a:cxn>
                  <a:cxn ang="0">
                    <a:pos x="0" y="164"/>
                  </a:cxn>
                  <a:cxn ang="0">
                    <a:pos x="38" y="164"/>
                  </a:cxn>
                  <a:cxn ang="0">
                    <a:pos x="38" y="188"/>
                  </a:cxn>
                  <a:cxn ang="0">
                    <a:pos x="171" y="188"/>
                  </a:cxn>
                  <a:cxn ang="0">
                    <a:pos x="605" y="1"/>
                  </a:cxn>
                  <a:cxn ang="0">
                    <a:pos x="608" y="0"/>
                  </a:cxn>
                  <a:cxn ang="0">
                    <a:pos x="610" y="0"/>
                  </a:cxn>
                  <a:cxn ang="0">
                    <a:pos x="613" y="0"/>
                  </a:cxn>
                  <a:cxn ang="0">
                    <a:pos x="616" y="0"/>
                  </a:cxn>
                  <a:cxn ang="0">
                    <a:pos x="619" y="0"/>
                  </a:cxn>
                  <a:cxn ang="0">
                    <a:pos x="621" y="1"/>
                  </a:cxn>
                  <a:cxn ang="0">
                    <a:pos x="624" y="4"/>
                  </a:cxn>
                  <a:cxn ang="0">
                    <a:pos x="626" y="5"/>
                  </a:cxn>
                  <a:cxn ang="0">
                    <a:pos x="629" y="8"/>
                  </a:cxn>
                  <a:cxn ang="0">
                    <a:pos x="630" y="10"/>
                  </a:cxn>
                  <a:cxn ang="0">
                    <a:pos x="631" y="13"/>
                  </a:cxn>
                  <a:cxn ang="0">
                    <a:pos x="633" y="15"/>
                  </a:cxn>
                  <a:cxn ang="0">
                    <a:pos x="633" y="18"/>
                  </a:cxn>
                  <a:cxn ang="0">
                    <a:pos x="633" y="20"/>
                  </a:cxn>
                  <a:cxn ang="0">
                    <a:pos x="633" y="528"/>
                  </a:cxn>
                  <a:cxn ang="0">
                    <a:pos x="634" y="531"/>
                  </a:cxn>
                  <a:cxn ang="0">
                    <a:pos x="633" y="533"/>
                  </a:cxn>
                  <a:cxn ang="0">
                    <a:pos x="633" y="536"/>
                  </a:cxn>
                  <a:cxn ang="0">
                    <a:pos x="631" y="540"/>
                  </a:cxn>
                  <a:cxn ang="0">
                    <a:pos x="628" y="543"/>
                  </a:cxn>
                  <a:cxn ang="0">
                    <a:pos x="625" y="546"/>
                  </a:cxn>
                  <a:cxn ang="0">
                    <a:pos x="623" y="548"/>
                  </a:cxn>
                  <a:cxn ang="0">
                    <a:pos x="619" y="550"/>
                  </a:cxn>
                  <a:cxn ang="0">
                    <a:pos x="615" y="551"/>
                  </a:cxn>
                  <a:cxn ang="0">
                    <a:pos x="611" y="551"/>
                  </a:cxn>
                  <a:cxn ang="0">
                    <a:pos x="606" y="550"/>
                  </a:cxn>
                  <a:cxn ang="0">
                    <a:pos x="602" y="548"/>
                  </a:cxn>
                  <a:cxn ang="0">
                    <a:pos x="600" y="547"/>
                  </a:cxn>
                  <a:cxn ang="0">
                    <a:pos x="595" y="543"/>
                  </a:cxn>
                  <a:cxn ang="0">
                    <a:pos x="171" y="362"/>
                  </a:cxn>
                  <a:cxn ang="0">
                    <a:pos x="38" y="362"/>
                  </a:cxn>
                  <a:cxn ang="0">
                    <a:pos x="38" y="387"/>
                  </a:cxn>
                  <a:cxn ang="0">
                    <a:pos x="0" y="387"/>
                  </a:cxn>
                </a:cxnLst>
                <a:rect l="txL" t="txT" r="txR" b="txB"/>
                <a:pathLst>
                  <a:path w="635" h="552">
                    <a:moveTo>
                      <a:pt x="0" y="387"/>
                    </a:moveTo>
                    <a:lnTo>
                      <a:pt x="0" y="164"/>
                    </a:lnTo>
                    <a:lnTo>
                      <a:pt x="38" y="164"/>
                    </a:lnTo>
                    <a:lnTo>
                      <a:pt x="38" y="188"/>
                    </a:lnTo>
                    <a:lnTo>
                      <a:pt x="171" y="188"/>
                    </a:lnTo>
                    <a:lnTo>
                      <a:pt x="605" y="1"/>
                    </a:lnTo>
                    <a:lnTo>
                      <a:pt x="608" y="0"/>
                    </a:lnTo>
                    <a:lnTo>
                      <a:pt x="610" y="0"/>
                    </a:lnTo>
                    <a:lnTo>
                      <a:pt x="613" y="0"/>
                    </a:lnTo>
                    <a:lnTo>
                      <a:pt x="616" y="0"/>
                    </a:lnTo>
                    <a:lnTo>
                      <a:pt x="619" y="0"/>
                    </a:lnTo>
                    <a:lnTo>
                      <a:pt x="621" y="1"/>
                    </a:lnTo>
                    <a:lnTo>
                      <a:pt x="624" y="4"/>
                    </a:lnTo>
                    <a:lnTo>
                      <a:pt x="626" y="5"/>
                    </a:lnTo>
                    <a:lnTo>
                      <a:pt x="629" y="8"/>
                    </a:lnTo>
                    <a:lnTo>
                      <a:pt x="630" y="10"/>
                    </a:lnTo>
                    <a:lnTo>
                      <a:pt x="631" y="13"/>
                    </a:lnTo>
                    <a:lnTo>
                      <a:pt x="633" y="15"/>
                    </a:lnTo>
                    <a:lnTo>
                      <a:pt x="633" y="18"/>
                    </a:lnTo>
                    <a:lnTo>
                      <a:pt x="633" y="20"/>
                    </a:lnTo>
                    <a:lnTo>
                      <a:pt x="633" y="528"/>
                    </a:lnTo>
                    <a:lnTo>
                      <a:pt x="634" y="531"/>
                    </a:lnTo>
                    <a:lnTo>
                      <a:pt x="633" y="533"/>
                    </a:lnTo>
                    <a:lnTo>
                      <a:pt x="633" y="536"/>
                    </a:lnTo>
                    <a:lnTo>
                      <a:pt x="631" y="540"/>
                    </a:lnTo>
                    <a:lnTo>
                      <a:pt x="628" y="543"/>
                    </a:lnTo>
                    <a:lnTo>
                      <a:pt x="625" y="546"/>
                    </a:lnTo>
                    <a:lnTo>
                      <a:pt x="623" y="548"/>
                    </a:lnTo>
                    <a:lnTo>
                      <a:pt x="619" y="550"/>
                    </a:lnTo>
                    <a:lnTo>
                      <a:pt x="615" y="551"/>
                    </a:lnTo>
                    <a:lnTo>
                      <a:pt x="611" y="551"/>
                    </a:lnTo>
                    <a:lnTo>
                      <a:pt x="606" y="550"/>
                    </a:lnTo>
                    <a:lnTo>
                      <a:pt x="602" y="548"/>
                    </a:lnTo>
                    <a:lnTo>
                      <a:pt x="600" y="547"/>
                    </a:lnTo>
                    <a:lnTo>
                      <a:pt x="595" y="543"/>
                    </a:lnTo>
                    <a:lnTo>
                      <a:pt x="171" y="362"/>
                    </a:lnTo>
                    <a:lnTo>
                      <a:pt x="38" y="362"/>
                    </a:lnTo>
                    <a:lnTo>
                      <a:pt x="38" y="387"/>
                    </a:lnTo>
                    <a:lnTo>
                      <a:pt x="0" y="387"/>
                    </a:lnTo>
                  </a:path>
                </a:pathLst>
              </a:custGeom>
              <a:solidFill>
                <a:schemeClr val="accent2"/>
              </a:solidFill>
              <a:ln w="12700" cap="rnd" cmpd="sng">
                <a:solidFill>
                  <a:srgbClr val="000000"/>
                </a:solidFill>
                <a:prstDash val="solid"/>
                <a:round/>
                <a:headEnd type="none" w="sm" len="sm"/>
                <a:tailEnd type="none" w="sm" len="sm"/>
              </a:ln>
            </p:spPr>
            <p:txBody>
              <a:bodyPr/>
              <a:p>
                <a:endParaRPr lang="zh-CN" altLang="en-US" dirty="0">
                  <a:latin typeface="Times New Roman" panose="02020603050405020304" pitchFamily="18" charset="0"/>
                </a:endParaRPr>
              </a:p>
            </p:txBody>
          </p:sp>
          <p:sp>
            <p:nvSpPr>
              <p:cNvPr id="36886" name="Freeform 11"/>
              <p:cNvSpPr/>
              <p:nvPr/>
            </p:nvSpPr>
            <p:spPr>
              <a:xfrm>
                <a:off x="3368" y="1715"/>
                <a:ext cx="464" cy="552"/>
              </a:xfrm>
              <a:custGeom>
                <a:avLst/>
                <a:gdLst>
                  <a:gd name="txL" fmla="*/ 0 w 464"/>
                  <a:gd name="txT" fmla="*/ 0 h 552"/>
                  <a:gd name="txR" fmla="*/ 464 w 464"/>
                  <a:gd name="txB" fmla="*/ 552 h 552"/>
                </a:gdLst>
                <a:ahLst/>
                <a:cxnLst>
                  <a:cxn ang="0">
                    <a:pos x="0" y="188"/>
                  </a:cxn>
                  <a:cxn ang="0">
                    <a:pos x="434" y="1"/>
                  </a:cxn>
                  <a:cxn ang="0">
                    <a:pos x="437" y="0"/>
                  </a:cxn>
                  <a:cxn ang="0">
                    <a:pos x="439" y="0"/>
                  </a:cxn>
                  <a:cxn ang="0">
                    <a:pos x="442" y="0"/>
                  </a:cxn>
                  <a:cxn ang="0">
                    <a:pos x="445" y="0"/>
                  </a:cxn>
                  <a:cxn ang="0">
                    <a:pos x="448" y="0"/>
                  </a:cxn>
                  <a:cxn ang="0">
                    <a:pos x="450" y="1"/>
                  </a:cxn>
                  <a:cxn ang="0">
                    <a:pos x="453" y="4"/>
                  </a:cxn>
                  <a:cxn ang="0">
                    <a:pos x="455" y="5"/>
                  </a:cxn>
                  <a:cxn ang="0">
                    <a:pos x="458" y="8"/>
                  </a:cxn>
                  <a:cxn ang="0">
                    <a:pos x="459" y="10"/>
                  </a:cxn>
                  <a:cxn ang="0">
                    <a:pos x="460" y="13"/>
                  </a:cxn>
                  <a:cxn ang="0">
                    <a:pos x="462" y="15"/>
                  </a:cxn>
                  <a:cxn ang="0">
                    <a:pos x="462" y="18"/>
                  </a:cxn>
                  <a:cxn ang="0">
                    <a:pos x="462" y="20"/>
                  </a:cxn>
                  <a:cxn ang="0">
                    <a:pos x="462" y="528"/>
                  </a:cxn>
                  <a:cxn ang="0">
                    <a:pos x="463" y="531"/>
                  </a:cxn>
                  <a:cxn ang="0">
                    <a:pos x="462" y="533"/>
                  </a:cxn>
                  <a:cxn ang="0">
                    <a:pos x="462" y="536"/>
                  </a:cxn>
                  <a:cxn ang="0">
                    <a:pos x="460" y="540"/>
                  </a:cxn>
                  <a:cxn ang="0">
                    <a:pos x="457" y="543"/>
                  </a:cxn>
                  <a:cxn ang="0">
                    <a:pos x="454" y="546"/>
                  </a:cxn>
                  <a:cxn ang="0">
                    <a:pos x="452" y="548"/>
                  </a:cxn>
                  <a:cxn ang="0">
                    <a:pos x="448" y="550"/>
                  </a:cxn>
                  <a:cxn ang="0">
                    <a:pos x="444" y="551"/>
                  </a:cxn>
                  <a:cxn ang="0">
                    <a:pos x="440" y="551"/>
                  </a:cxn>
                  <a:cxn ang="0">
                    <a:pos x="435" y="550"/>
                  </a:cxn>
                  <a:cxn ang="0">
                    <a:pos x="431" y="548"/>
                  </a:cxn>
                  <a:cxn ang="0">
                    <a:pos x="429" y="547"/>
                  </a:cxn>
                  <a:cxn ang="0">
                    <a:pos x="424" y="543"/>
                  </a:cxn>
                  <a:cxn ang="0">
                    <a:pos x="0" y="362"/>
                  </a:cxn>
                  <a:cxn ang="0">
                    <a:pos x="0" y="188"/>
                  </a:cxn>
                </a:cxnLst>
                <a:rect l="txL" t="txT" r="txR" b="txB"/>
                <a:pathLst>
                  <a:path w="464" h="552">
                    <a:moveTo>
                      <a:pt x="0" y="188"/>
                    </a:moveTo>
                    <a:lnTo>
                      <a:pt x="434" y="1"/>
                    </a:lnTo>
                    <a:lnTo>
                      <a:pt x="437" y="0"/>
                    </a:lnTo>
                    <a:lnTo>
                      <a:pt x="439" y="0"/>
                    </a:lnTo>
                    <a:lnTo>
                      <a:pt x="442" y="0"/>
                    </a:lnTo>
                    <a:lnTo>
                      <a:pt x="445" y="0"/>
                    </a:lnTo>
                    <a:lnTo>
                      <a:pt x="448" y="0"/>
                    </a:lnTo>
                    <a:lnTo>
                      <a:pt x="450" y="1"/>
                    </a:lnTo>
                    <a:lnTo>
                      <a:pt x="453" y="4"/>
                    </a:lnTo>
                    <a:lnTo>
                      <a:pt x="455" y="5"/>
                    </a:lnTo>
                    <a:lnTo>
                      <a:pt x="458" y="8"/>
                    </a:lnTo>
                    <a:lnTo>
                      <a:pt x="459" y="10"/>
                    </a:lnTo>
                    <a:lnTo>
                      <a:pt x="460" y="13"/>
                    </a:lnTo>
                    <a:lnTo>
                      <a:pt x="462" y="15"/>
                    </a:lnTo>
                    <a:lnTo>
                      <a:pt x="462" y="18"/>
                    </a:lnTo>
                    <a:lnTo>
                      <a:pt x="462" y="20"/>
                    </a:lnTo>
                    <a:lnTo>
                      <a:pt x="462" y="528"/>
                    </a:lnTo>
                    <a:lnTo>
                      <a:pt x="463" y="531"/>
                    </a:lnTo>
                    <a:lnTo>
                      <a:pt x="462" y="533"/>
                    </a:lnTo>
                    <a:lnTo>
                      <a:pt x="462" y="536"/>
                    </a:lnTo>
                    <a:lnTo>
                      <a:pt x="460" y="540"/>
                    </a:lnTo>
                    <a:lnTo>
                      <a:pt x="457" y="543"/>
                    </a:lnTo>
                    <a:lnTo>
                      <a:pt x="454" y="546"/>
                    </a:lnTo>
                    <a:lnTo>
                      <a:pt x="452" y="548"/>
                    </a:lnTo>
                    <a:lnTo>
                      <a:pt x="448" y="550"/>
                    </a:lnTo>
                    <a:lnTo>
                      <a:pt x="444" y="551"/>
                    </a:lnTo>
                    <a:lnTo>
                      <a:pt x="440" y="551"/>
                    </a:lnTo>
                    <a:lnTo>
                      <a:pt x="435" y="550"/>
                    </a:lnTo>
                    <a:lnTo>
                      <a:pt x="431" y="548"/>
                    </a:lnTo>
                    <a:lnTo>
                      <a:pt x="429" y="547"/>
                    </a:lnTo>
                    <a:lnTo>
                      <a:pt x="424" y="543"/>
                    </a:lnTo>
                    <a:lnTo>
                      <a:pt x="0" y="362"/>
                    </a:lnTo>
                    <a:lnTo>
                      <a:pt x="0" y="188"/>
                    </a:lnTo>
                  </a:path>
                </a:pathLst>
              </a:custGeom>
              <a:solidFill>
                <a:schemeClr val="accent2"/>
              </a:solidFill>
              <a:ln w="12700" cap="rnd" cmpd="sng">
                <a:solidFill>
                  <a:srgbClr val="000000"/>
                </a:solidFill>
                <a:prstDash val="solid"/>
                <a:round/>
                <a:headEnd type="none" w="sm" len="sm"/>
                <a:tailEnd type="none" w="sm" len="sm"/>
              </a:ln>
            </p:spPr>
            <p:txBody>
              <a:bodyPr/>
              <a:p>
                <a:endParaRPr lang="zh-CN" altLang="en-US" dirty="0">
                  <a:latin typeface="Times New Roman" panose="02020603050405020304" pitchFamily="18" charset="0"/>
                </a:endParaRPr>
              </a:p>
            </p:txBody>
          </p:sp>
          <p:sp>
            <p:nvSpPr>
              <p:cNvPr id="36887" name="AutoShape 12"/>
              <p:cNvSpPr/>
              <p:nvPr/>
            </p:nvSpPr>
            <p:spPr>
              <a:xfrm>
                <a:off x="3793" y="1707"/>
                <a:ext cx="831" cy="574"/>
              </a:xfrm>
              <a:prstGeom prst="roundRect">
                <a:avLst>
                  <a:gd name="adj" fmla="val 12477"/>
                </a:avLst>
              </a:prstGeom>
              <a:solidFill>
                <a:schemeClr val="accent2"/>
              </a:solidFill>
              <a:ln w="25400" cap="flat" cmpd="sng">
                <a:solidFill>
                  <a:schemeClr val="tx1"/>
                </a:solidFill>
                <a:prstDash val="solid"/>
                <a:headEnd type="none" w="med" len="med"/>
                <a:tailEnd type="none" w="med" len="med"/>
              </a:ln>
            </p:spPr>
            <p:txBody>
              <a:bodyPr wrap="none" anchor="ctr" anchorCtr="0"/>
              <a:p>
                <a:endParaRPr lang="zh-CN" altLang="en-US" dirty="0">
                  <a:latin typeface="Times New Roman" panose="02020603050405020304" pitchFamily="18" charset="0"/>
                </a:endParaRPr>
              </a:p>
            </p:txBody>
          </p:sp>
        </p:grpSp>
        <p:grpSp>
          <p:nvGrpSpPr>
            <p:cNvPr id="36874" name="Group 13"/>
            <p:cNvGrpSpPr/>
            <p:nvPr/>
          </p:nvGrpSpPr>
          <p:grpSpPr>
            <a:xfrm>
              <a:off x="1041" y="1707"/>
              <a:ext cx="1459" cy="574"/>
              <a:chOff x="1041" y="1707"/>
              <a:chExt cx="1459" cy="574"/>
            </a:xfrm>
          </p:grpSpPr>
          <p:sp>
            <p:nvSpPr>
              <p:cNvPr id="36882" name="Freeform 14"/>
              <p:cNvSpPr/>
              <p:nvPr/>
            </p:nvSpPr>
            <p:spPr>
              <a:xfrm>
                <a:off x="1865" y="1722"/>
                <a:ext cx="635" cy="551"/>
              </a:xfrm>
              <a:custGeom>
                <a:avLst/>
                <a:gdLst>
                  <a:gd name="txL" fmla="*/ 0 w 635"/>
                  <a:gd name="txT" fmla="*/ 0 h 551"/>
                  <a:gd name="txR" fmla="*/ 635 w 635"/>
                  <a:gd name="txB" fmla="*/ 551 h 551"/>
                </a:gdLst>
                <a:ahLst/>
                <a:cxnLst>
                  <a:cxn ang="0">
                    <a:pos x="634" y="164"/>
                  </a:cxn>
                  <a:cxn ang="0">
                    <a:pos x="634" y="386"/>
                  </a:cxn>
                  <a:cxn ang="0">
                    <a:pos x="596" y="386"/>
                  </a:cxn>
                  <a:cxn ang="0">
                    <a:pos x="596" y="362"/>
                  </a:cxn>
                  <a:cxn ang="0">
                    <a:pos x="463" y="362"/>
                  </a:cxn>
                  <a:cxn ang="0">
                    <a:pos x="29" y="549"/>
                  </a:cxn>
                  <a:cxn ang="0">
                    <a:pos x="26" y="550"/>
                  </a:cxn>
                  <a:cxn ang="0">
                    <a:pos x="24" y="550"/>
                  </a:cxn>
                  <a:cxn ang="0">
                    <a:pos x="21" y="550"/>
                  </a:cxn>
                  <a:cxn ang="0">
                    <a:pos x="18" y="550"/>
                  </a:cxn>
                  <a:cxn ang="0">
                    <a:pos x="15" y="550"/>
                  </a:cxn>
                  <a:cxn ang="0">
                    <a:pos x="13" y="549"/>
                  </a:cxn>
                  <a:cxn ang="0">
                    <a:pos x="10" y="546"/>
                  </a:cxn>
                  <a:cxn ang="0">
                    <a:pos x="8" y="545"/>
                  </a:cxn>
                  <a:cxn ang="0">
                    <a:pos x="5" y="542"/>
                  </a:cxn>
                  <a:cxn ang="0">
                    <a:pos x="4" y="540"/>
                  </a:cxn>
                  <a:cxn ang="0">
                    <a:pos x="3" y="537"/>
                  </a:cxn>
                  <a:cxn ang="0">
                    <a:pos x="1" y="535"/>
                  </a:cxn>
                  <a:cxn ang="0">
                    <a:pos x="1" y="532"/>
                  </a:cxn>
                  <a:cxn ang="0">
                    <a:pos x="1" y="530"/>
                  </a:cxn>
                  <a:cxn ang="0">
                    <a:pos x="1" y="23"/>
                  </a:cxn>
                  <a:cxn ang="0">
                    <a:pos x="0" y="20"/>
                  </a:cxn>
                  <a:cxn ang="0">
                    <a:pos x="1" y="18"/>
                  </a:cxn>
                  <a:cxn ang="0">
                    <a:pos x="1" y="15"/>
                  </a:cxn>
                  <a:cxn ang="0">
                    <a:pos x="3" y="11"/>
                  </a:cxn>
                  <a:cxn ang="0">
                    <a:pos x="6" y="8"/>
                  </a:cxn>
                  <a:cxn ang="0">
                    <a:pos x="9" y="5"/>
                  </a:cxn>
                  <a:cxn ang="0">
                    <a:pos x="11" y="3"/>
                  </a:cxn>
                  <a:cxn ang="0">
                    <a:pos x="15" y="1"/>
                  </a:cxn>
                  <a:cxn ang="0">
                    <a:pos x="19" y="0"/>
                  </a:cxn>
                  <a:cxn ang="0">
                    <a:pos x="23" y="0"/>
                  </a:cxn>
                  <a:cxn ang="0">
                    <a:pos x="28" y="1"/>
                  </a:cxn>
                  <a:cxn ang="0">
                    <a:pos x="32" y="3"/>
                  </a:cxn>
                  <a:cxn ang="0">
                    <a:pos x="34" y="4"/>
                  </a:cxn>
                  <a:cxn ang="0">
                    <a:pos x="39" y="8"/>
                  </a:cxn>
                  <a:cxn ang="0">
                    <a:pos x="463" y="189"/>
                  </a:cxn>
                  <a:cxn ang="0">
                    <a:pos x="596" y="189"/>
                  </a:cxn>
                  <a:cxn ang="0">
                    <a:pos x="596" y="164"/>
                  </a:cxn>
                  <a:cxn ang="0">
                    <a:pos x="634" y="164"/>
                  </a:cxn>
                </a:cxnLst>
                <a:rect l="txL" t="txT" r="txR" b="txB"/>
                <a:pathLst>
                  <a:path w="635" h="551">
                    <a:moveTo>
                      <a:pt x="634" y="164"/>
                    </a:moveTo>
                    <a:lnTo>
                      <a:pt x="634" y="386"/>
                    </a:lnTo>
                    <a:lnTo>
                      <a:pt x="596" y="386"/>
                    </a:lnTo>
                    <a:lnTo>
                      <a:pt x="596" y="362"/>
                    </a:lnTo>
                    <a:lnTo>
                      <a:pt x="463" y="362"/>
                    </a:lnTo>
                    <a:lnTo>
                      <a:pt x="29" y="549"/>
                    </a:lnTo>
                    <a:lnTo>
                      <a:pt x="26" y="550"/>
                    </a:lnTo>
                    <a:lnTo>
                      <a:pt x="24" y="550"/>
                    </a:lnTo>
                    <a:lnTo>
                      <a:pt x="21" y="550"/>
                    </a:lnTo>
                    <a:lnTo>
                      <a:pt x="18" y="550"/>
                    </a:lnTo>
                    <a:lnTo>
                      <a:pt x="15" y="550"/>
                    </a:lnTo>
                    <a:lnTo>
                      <a:pt x="13" y="549"/>
                    </a:lnTo>
                    <a:lnTo>
                      <a:pt x="10" y="546"/>
                    </a:lnTo>
                    <a:lnTo>
                      <a:pt x="8" y="545"/>
                    </a:lnTo>
                    <a:lnTo>
                      <a:pt x="5" y="542"/>
                    </a:lnTo>
                    <a:lnTo>
                      <a:pt x="4" y="540"/>
                    </a:lnTo>
                    <a:lnTo>
                      <a:pt x="3" y="537"/>
                    </a:lnTo>
                    <a:lnTo>
                      <a:pt x="1" y="535"/>
                    </a:lnTo>
                    <a:lnTo>
                      <a:pt x="1" y="532"/>
                    </a:lnTo>
                    <a:lnTo>
                      <a:pt x="1" y="530"/>
                    </a:lnTo>
                    <a:lnTo>
                      <a:pt x="1" y="23"/>
                    </a:lnTo>
                    <a:lnTo>
                      <a:pt x="0" y="20"/>
                    </a:lnTo>
                    <a:lnTo>
                      <a:pt x="1" y="18"/>
                    </a:lnTo>
                    <a:lnTo>
                      <a:pt x="1" y="15"/>
                    </a:lnTo>
                    <a:lnTo>
                      <a:pt x="3" y="11"/>
                    </a:lnTo>
                    <a:lnTo>
                      <a:pt x="6" y="8"/>
                    </a:lnTo>
                    <a:lnTo>
                      <a:pt x="9" y="5"/>
                    </a:lnTo>
                    <a:lnTo>
                      <a:pt x="11" y="3"/>
                    </a:lnTo>
                    <a:lnTo>
                      <a:pt x="15" y="1"/>
                    </a:lnTo>
                    <a:lnTo>
                      <a:pt x="19" y="0"/>
                    </a:lnTo>
                    <a:lnTo>
                      <a:pt x="23" y="0"/>
                    </a:lnTo>
                    <a:lnTo>
                      <a:pt x="28" y="1"/>
                    </a:lnTo>
                    <a:lnTo>
                      <a:pt x="32" y="3"/>
                    </a:lnTo>
                    <a:lnTo>
                      <a:pt x="34" y="4"/>
                    </a:lnTo>
                    <a:lnTo>
                      <a:pt x="39" y="8"/>
                    </a:lnTo>
                    <a:lnTo>
                      <a:pt x="463" y="189"/>
                    </a:lnTo>
                    <a:lnTo>
                      <a:pt x="596" y="189"/>
                    </a:lnTo>
                    <a:lnTo>
                      <a:pt x="596" y="164"/>
                    </a:lnTo>
                    <a:lnTo>
                      <a:pt x="634" y="164"/>
                    </a:lnTo>
                  </a:path>
                </a:pathLst>
              </a:custGeom>
              <a:solidFill>
                <a:schemeClr val="hlink"/>
              </a:solidFill>
              <a:ln w="12700" cap="rnd" cmpd="sng">
                <a:solidFill>
                  <a:srgbClr val="000000"/>
                </a:solidFill>
                <a:prstDash val="solid"/>
                <a:round/>
                <a:headEnd type="none" w="sm" len="sm"/>
                <a:tailEnd type="none" w="sm" len="sm"/>
              </a:ln>
            </p:spPr>
            <p:txBody>
              <a:bodyPr/>
              <a:p>
                <a:endParaRPr lang="zh-CN" altLang="en-US" dirty="0">
                  <a:latin typeface="Times New Roman" panose="02020603050405020304" pitchFamily="18" charset="0"/>
                </a:endParaRPr>
              </a:p>
            </p:txBody>
          </p:sp>
          <p:sp>
            <p:nvSpPr>
              <p:cNvPr id="36883" name="Freeform 15"/>
              <p:cNvSpPr/>
              <p:nvPr/>
            </p:nvSpPr>
            <p:spPr>
              <a:xfrm>
                <a:off x="1834" y="1722"/>
                <a:ext cx="464" cy="551"/>
              </a:xfrm>
              <a:custGeom>
                <a:avLst/>
                <a:gdLst>
                  <a:gd name="txL" fmla="*/ 0 w 464"/>
                  <a:gd name="txT" fmla="*/ 0 h 551"/>
                  <a:gd name="txR" fmla="*/ 464 w 464"/>
                  <a:gd name="txB" fmla="*/ 551 h 551"/>
                </a:gdLst>
                <a:ahLst/>
                <a:cxnLst>
                  <a:cxn ang="0">
                    <a:pos x="463" y="362"/>
                  </a:cxn>
                  <a:cxn ang="0">
                    <a:pos x="29" y="549"/>
                  </a:cxn>
                  <a:cxn ang="0">
                    <a:pos x="26" y="550"/>
                  </a:cxn>
                  <a:cxn ang="0">
                    <a:pos x="24" y="550"/>
                  </a:cxn>
                  <a:cxn ang="0">
                    <a:pos x="21" y="550"/>
                  </a:cxn>
                  <a:cxn ang="0">
                    <a:pos x="18" y="550"/>
                  </a:cxn>
                  <a:cxn ang="0">
                    <a:pos x="15" y="550"/>
                  </a:cxn>
                  <a:cxn ang="0">
                    <a:pos x="13" y="549"/>
                  </a:cxn>
                  <a:cxn ang="0">
                    <a:pos x="10" y="546"/>
                  </a:cxn>
                  <a:cxn ang="0">
                    <a:pos x="8" y="545"/>
                  </a:cxn>
                  <a:cxn ang="0">
                    <a:pos x="5" y="542"/>
                  </a:cxn>
                  <a:cxn ang="0">
                    <a:pos x="4" y="540"/>
                  </a:cxn>
                  <a:cxn ang="0">
                    <a:pos x="3" y="537"/>
                  </a:cxn>
                  <a:cxn ang="0">
                    <a:pos x="1" y="535"/>
                  </a:cxn>
                  <a:cxn ang="0">
                    <a:pos x="1" y="532"/>
                  </a:cxn>
                  <a:cxn ang="0">
                    <a:pos x="1" y="530"/>
                  </a:cxn>
                  <a:cxn ang="0">
                    <a:pos x="1" y="23"/>
                  </a:cxn>
                  <a:cxn ang="0">
                    <a:pos x="0" y="20"/>
                  </a:cxn>
                  <a:cxn ang="0">
                    <a:pos x="1" y="18"/>
                  </a:cxn>
                  <a:cxn ang="0">
                    <a:pos x="1" y="15"/>
                  </a:cxn>
                  <a:cxn ang="0">
                    <a:pos x="3" y="11"/>
                  </a:cxn>
                  <a:cxn ang="0">
                    <a:pos x="6" y="8"/>
                  </a:cxn>
                  <a:cxn ang="0">
                    <a:pos x="9" y="5"/>
                  </a:cxn>
                  <a:cxn ang="0">
                    <a:pos x="11" y="3"/>
                  </a:cxn>
                  <a:cxn ang="0">
                    <a:pos x="15" y="1"/>
                  </a:cxn>
                  <a:cxn ang="0">
                    <a:pos x="19" y="0"/>
                  </a:cxn>
                  <a:cxn ang="0">
                    <a:pos x="23" y="0"/>
                  </a:cxn>
                  <a:cxn ang="0">
                    <a:pos x="28" y="1"/>
                  </a:cxn>
                  <a:cxn ang="0">
                    <a:pos x="32" y="3"/>
                  </a:cxn>
                  <a:cxn ang="0">
                    <a:pos x="34" y="4"/>
                  </a:cxn>
                  <a:cxn ang="0">
                    <a:pos x="39" y="8"/>
                  </a:cxn>
                  <a:cxn ang="0">
                    <a:pos x="463" y="189"/>
                  </a:cxn>
                  <a:cxn ang="0">
                    <a:pos x="463" y="362"/>
                  </a:cxn>
                </a:cxnLst>
                <a:rect l="txL" t="txT" r="txR" b="txB"/>
                <a:pathLst>
                  <a:path w="464" h="551">
                    <a:moveTo>
                      <a:pt x="463" y="362"/>
                    </a:moveTo>
                    <a:lnTo>
                      <a:pt x="29" y="549"/>
                    </a:lnTo>
                    <a:lnTo>
                      <a:pt x="26" y="550"/>
                    </a:lnTo>
                    <a:lnTo>
                      <a:pt x="24" y="550"/>
                    </a:lnTo>
                    <a:lnTo>
                      <a:pt x="21" y="550"/>
                    </a:lnTo>
                    <a:lnTo>
                      <a:pt x="18" y="550"/>
                    </a:lnTo>
                    <a:lnTo>
                      <a:pt x="15" y="550"/>
                    </a:lnTo>
                    <a:lnTo>
                      <a:pt x="13" y="549"/>
                    </a:lnTo>
                    <a:lnTo>
                      <a:pt x="10" y="546"/>
                    </a:lnTo>
                    <a:lnTo>
                      <a:pt x="8" y="545"/>
                    </a:lnTo>
                    <a:lnTo>
                      <a:pt x="5" y="542"/>
                    </a:lnTo>
                    <a:lnTo>
                      <a:pt x="4" y="540"/>
                    </a:lnTo>
                    <a:lnTo>
                      <a:pt x="3" y="537"/>
                    </a:lnTo>
                    <a:lnTo>
                      <a:pt x="1" y="535"/>
                    </a:lnTo>
                    <a:lnTo>
                      <a:pt x="1" y="532"/>
                    </a:lnTo>
                    <a:lnTo>
                      <a:pt x="1" y="530"/>
                    </a:lnTo>
                    <a:lnTo>
                      <a:pt x="1" y="23"/>
                    </a:lnTo>
                    <a:lnTo>
                      <a:pt x="0" y="20"/>
                    </a:lnTo>
                    <a:lnTo>
                      <a:pt x="1" y="18"/>
                    </a:lnTo>
                    <a:lnTo>
                      <a:pt x="1" y="15"/>
                    </a:lnTo>
                    <a:lnTo>
                      <a:pt x="3" y="11"/>
                    </a:lnTo>
                    <a:lnTo>
                      <a:pt x="6" y="8"/>
                    </a:lnTo>
                    <a:lnTo>
                      <a:pt x="9" y="5"/>
                    </a:lnTo>
                    <a:lnTo>
                      <a:pt x="11" y="3"/>
                    </a:lnTo>
                    <a:lnTo>
                      <a:pt x="15" y="1"/>
                    </a:lnTo>
                    <a:lnTo>
                      <a:pt x="19" y="0"/>
                    </a:lnTo>
                    <a:lnTo>
                      <a:pt x="23" y="0"/>
                    </a:lnTo>
                    <a:lnTo>
                      <a:pt x="28" y="1"/>
                    </a:lnTo>
                    <a:lnTo>
                      <a:pt x="32" y="3"/>
                    </a:lnTo>
                    <a:lnTo>
                      <a:pt x="34" y="4"/>
                    </a:lnTo>
                    <a:lnTo>
                      <a:pt x="39" y="8"/>
                    </a:lnTo>
                    <a:lnTo>
                      <a:pt x="463" y="189"/>
                    </a:lnTo>
                    <a:lnTo>
                      <a:pt x="463" y="362"/>
                    </a:lnTo>
                  </a:path>
                </a:pathLst>
              </a:custGeom>
              <a:solidFill>
                <a:schemeClr val="hlink"/>
              </a:solidFill>
              <a:ln w="12700" cap="rnd" cmpd="sng">
                <a:solidFill>
                  <a:srgbClr val="000000"/>
                </a:solidFill>
                <a:prstDash val="solid"/>
                <a:round/>
                <a:headEnd type="none" w="sm" len="sm"/>
                <a:tailEnd type="none" w="sm" len="sm"/>
              </a:ln>
            </p:spPr>
            <p:txBody>
              <a:bodyPr/>
              <a:p>
                <a:endParaRPr lang="zh-CN" altLang="en-US" dirty="0">
                  <a:latin typeface="Times New Roman" panose="02020603050405020304" pitchFamily="18" charset="0"/>
                </a:endParaRPr>
              </a:p>
            </p:txBody>
          </p:sp>
          <p:sp>
            <p:nvSpPr>
              <p:cNvPr id="36884" name="AutoShape 16"/>
              <p:cNvSpPr/>
              <p:nvPr/>
            </p:nvSpPr>
            <p:spPr>
              <a:xfrm>
                <a:off x="1041" y="1707"/>
                <a:ext cx="831" cy="574"/>
              </a:xfrm>
              <a:prstGeom prst="roundRect">
                <a:avLst>
                  <a:gd name="adj" fmla="val 12477"/>
                </a:avLst>
              </a:prstGeom>
              <a:solidFill>
                <a:schemeClr val="hlink"/>
              </a:solidFill>
              <a:ln w="25400" cap="flat" cmpd="sng">
                <a:solidFill>
                  <a:schemeClr val="tx1"/>
                </a:solidFill>
                <a:prstDash val="solid"/>
                <a:headEnd type="none" w="med" len="med"/>
                <a:tailEnd type="none" w="med" len="med"/>
              </a:ln>
            </p:spPr>
            <p:txBody>
              <a:bodyPr wrap="none" anchor="ctr" anchorCtr="0"/>
              <a:p>
                <a:endParaRPr lang="zh-CN" altLang="en-US" dirty="0">
                  <a:latin typeface="Times New Roman" panose="02020603050405020304" pitchFamily="18" charset="0"/>
                </a:endParaRPr>
              </a:p>
            </p:txBody>
          </p:sp>
        </p:grpSp>
        <p:sp>
          <p:nvSpPr>
            <p:cNvPr id="36875" name="Freeform 17"/>
            <p:cNvSpPr/>
            <p:nvPr/>
          </p:nvSpPr>
          <p:spPr>
            <a:xfrm>
              <a:off x="2908" y="2016"/>
              <a:ext cx="273" cy="1604"/>
            </a:xfrm>
            <a:custGeom>
              <a:avLst/>
              <a:gdLst>
                <a:gd name="txL" fmla="*/ 0 w 273"/>
                <a:gd name="txT" fmla="*/ 0 h 1604"/>
                <a:gd name="txR" fmla="*/ 273 w 273"/>
                <a:gd name="txB" fmla="*/ 1604 h 1604"/>
              </a:gdLst>
              <a:ahLst/>
              <a:cxnLst>
                <a:cxn ang="0">
                  <a:pos x="272" y="0"/>
                </a:cxn>
                <a:cxn ang="0">
                  <a:pos x="227" y="15"/>
                </a:cxn>
                <a:cxn ang="0">
                  <a:pos x="181" y="30"/>
                </a:cxn>
                <a:cxn ang="0">
                  <a:pos x="136" y="45"/>
                </a:cxn>
                <a:cxn ang="0">
                  <a:pos x="106" y="91"/>
                </a:cxn>
                <a:cxn ang="0">
                  <a:pos x="76" y="136"/>
                </a:cxn>
                <a:cxn ang="0">
                  <a:pos x="45" y="181"/>
                </a:cxn>
                <a:cxn ang="0">
                  <a:pos x="30" y="227"/>
                </a:cxn>
                <a:cxn ang="0">
                  <a:pos x="15" y="272"/>
                </a:cxn>
                <a:cxn ang="0">
                  <a:pos x="15" y="318"/>
                </a:cxn>
                <a:cxn ang="0">
                  <a:pos x="15" y="363"/>
                </a:cxn>
                <a:cxn ang="0">
                  <a:pos x="15" y="408"/>
                </a:cxn>
                <a:cxn ang="0">
                  <a:pos x="15" y="454"/>
                </a:cxn>
                <a:cxn ang="0">
                  <a:pos x="15" y="499"/>
                </a:cxn>
                <a:cxn ang="0">
                  <a:pos x="15" y="544"/>
                </a:cxn>
                <a:cxn ang="0">
                  <a:pos x="15" y="590"/>
                </a:cxn>
                <a:cxn ang="0">
                  <a:pos x="0" y="635"/>
                </a:cxn>
                <a:cxn ang="0">
                  <a:pos x="0" y="681"/>
                </a:cxn>
                <a:cxn ang="0">
                  <a:pos x="0" y="726"/>
                </a:cxn>
                <a:cxn ang="0">
                  <a:pos x="0" y="771"/>
                </a:cxn>
                <a:cxn ang="0">
                  <a:pos x="0" y="832"/>
                </a:cxn>
                <a:cxn ang="0">
                  <a:pos x="0" y="877"/>
                </a:cxn>
                <a:cxn ang="0">
                  <a:pos x="0" y="922"/>
                </a:cxn>
                <a:cxn ang="0">
                  <a:pos x="0" y="968"/>
                </a:cxn>
                <a:cxn ang="0">
                  <a:pos x="0" y="1013"/>
                </a:cxn>
                <a:cxn ang="0">
                  <a:pos x="0" y="1059"/>
                </a:cxn>
                <a:cxn ang="0">
                  <a:pos x="0" y="1134"/>
                </a:cxn>
                <a:cxn ang="0">
                  <a:pos x="0" y="1180"/>
                </a:cxn>
                <a:cxn ang="0">
                  <a:pos x="0" y="1225"/>
                </a:cxn>
                <a:cxn ang="0">
                  <a:pos x="0" y="1285"/>
                </a:cxn>
                <a:cxn ang="0">
                  <a:pos x="0" y="1331"/>
                </a:cxn>
                <a:cxn ang="0">
                  <a:pos x="0" y="1376"/>
                </a:cxn>
                <a:cxn ang="0">
                  <a:pos x="0" y="1422"/>
                </a:cxn>
                <a:cxn ang="0">
                  <a:pos x="0" y="1467"/>
                </a:cxn>
                <a:cxn ang="0">
                  <a:pos x="0" y="1512"/>
                </a:cxn>
                <a:cxn ang="0">
                  <a:pos x="0" y="1558"/>
                </a:cxn>
                <a:cxn ang="0">
                  <a:pos x="0" y="1603"/>
                </a:cxn>
              </a:cxnLst>
              <a:rect l="txL" t="txT" r="txR" b="txB"/>
              <a:pathLst>
                <a:path w="273" h="1604">
                  <a:moveTo>
                    <a:pt x="272" y="0"/>
                  </a:moveTo>
                  <a:lnTo>
                    <a:pt x="227" y="15"/>
                  </a:lnTo>
                  <a:lnTo>
                    <a:pt x="181" y="30"/>
                  </a:lnTo>
                  <a:lnTo>
                    <a:pt x="136" y="45"/>
                  </a:lnTo>
                  <a:lnTo>
                    <a:pt x="106" y="91"/>
                  </a:lnTo>
                  <a:lnTo>
                    <a:pt x="76" y="136"/>
                  </a:lnTo>
                  <a:lnTo>
                    <a:pt x="45" y="181"/>
                  </a:lnTo>
                  <a:lnTo>
                    <a:pt x="30" y="227"/>
                  </a:lnTo>
                  <a:lnTo>
                    <a:pt x="15" y="272"/>
                  </a:lnTo>
                  <a:lnTo>
                    <a:pt x="15" y="318"/>
                  </a:lnTo>
                  <a:lnTo>
                    <a:pt x="15" y="363"/>
                  </a:lnTo>
                  <a:lnTo>
                    <a:pt x="15" y="408"/>
                  </a:lnTo>
                  <a:lnTo>
                    <a:pt x="15" y="454"/>
                  </a:lnTo>
                  <a:lnTo>
                    <a:pt x="15" y="499"/>
                  </a:lnTo>
                  <a:lnTo>
                    <a:pt x="15" y="544"/>
                  </a:lnTo>
                  <a:lnTo>
                    <a:pt x="15" y="590"/>
                  </a:lnTo>
                  <a:lnTo>
                    <a:pt x="0" y="635"/>
                  </a:lnTo>
                  <a:lnTo>
                    <a:pt x="0" y="681"/>
                  </a:lnTo>
                  <a:lnTo>
                    <a:pt x="0" y="726"/>
                  </a:lnTo>
                  <a:lnTo>
                    <a:pt x="0" y="771"/>
                  </a:lnTo>
                  <a:lnTo>
                    <a:pt x="0" y="832"/>
                  </a:lnTo>
                  <a:lnTo>
                    <a:pt x="0" y="877"/>
                  </a:lnTo>
                  <a:lnTo>
                    <a:pt x="0" y="922"/>
                  </a:lnTo>
                  <a:lnTo>
                    <a:pt x="0" y="968"/>
                  </a:lnTo>
                  <a:lnTo>
                    <a:pt x="0" y="1013"/>
                  </a:lnTo>
                  <a:lnTo>
                    <a:pt x="0" y="1059"/>
                  </a:lnTo>
                  <a:lnTo>
                    <a:pt x="0" y="1134"/>
                  </a:lnTo>
                  <a:lnTo>
                    <a:pt x="0" y="1180"/>
                  </a:lnTo>
                  <a:lnTo>
                    <a:pt x="0" y="1225"/>
                  </a:lnTo>
                  <a:lnTo>
                    <a:pt x="0" y="1285"/>
                  </a:lnTo>
                  <a:lnTo>
                    <a:pt x="0" y="1331"/>
                  </a:lnTo>
                  <a:lnTo>
                    <a:pt x="0" y="1376"/>
                  </a:lnTo>
                  <a:lnTo>
                    <a:pt x="0" y="1422"/>
                  </a:lnTo>
                  <a:lnTo>
                    <a:pt x="0" y="1467"/>
                  </a:lnTo>
                  <a:lnTo>
                    <a:pt x="0" y="1512"/>
                  </a:lnTo>
                  <a:lnTo>
                    <a:pt x="0" y="1558"/>
                  </a:lnTo>
                  <a:lnTo>
                    <a:pt x="0" y="1603"/>
                  </a:lnTo>
                </a:path>
              </a:pathLst>
            </a:custGeom>
            <a:noFill/>
            <a:ln w="50800" cap="rnd" cmpd="sng">
              <a:solidFill>
                <a:schemeClr val="tx1"/>
              </a:solidFill>
              <a:prstDash val="solid"/>
              <a:round/>
              <a:headEnd type="none" w="sm" len="sm"/>
              <a:tailEnd type="none" w="sm" len="sm"/>
            </a:ln>
          </p:spPr>
          <p:txBody>
            <a:bodyPr/>
            <a:p>
              <a:endParaRPr lang="zh-CN" altLang="en-US" dirty="0">
                <a:latin typeface="Times New Roman" panose="02020603050405020304" pitchFamily="18" charset="0"/>
              </a:endParaRPr>
            </a:p>
          </p:txBody>
        </p:sp>
        <p:sp>
          <p:nvSpPr>
            <p:cNvPr id="36876" name="Freeform 18"/>
            <p:cNvSpPr/>
            <p:nvPr/>
          </p:nvSpPr>
          <p:spPr>
            <a:xfrm>
              <a:off x="2515" y="2032"/>
              <a:ext cx="273" cy="1603"/>
            </a:xfrm>
            <a:custGeom>
              <a:avLst/>
              <a:gdLst>
                <a:gd name="txL" fmla="*/ 0 w 273"/>
                <a:gd name="txT" fmla="*/ 0 h 1603"/>
                <a:gd name="txR" fmla="*/ 273 w 273"/>
                <a:gd name="txB" fmla="*/ 1603 h 1603"/>
              </a:gdLst>
              <a:ahLst/>
              <a:cxnLst>
                <a:cxn ang="0">
                  <a:pos x="0" y="0"/>
                </a:cxn>
                <a:cxn ang="0">
                  <a:pos x="45" y="15"/>
                </a:cxn>
                <a:cxn ang="0">
                  <a:pos x="91" y="30"/>
                </a:cxn>
                <a:cxn ang="0">
                  <a:pos x="136" y="45"/>
                </a:cxn>
                <a:cxn ang="0">
                  <a:pos x="166" y="91"/>
                </a:cxn>
                <a:cxn ang="0">
                  <a:pos x="196" y="136"/>
                </a:cxn>
                <a:cxn ang="0">
                  <a:pos x="227" y="181"/>
                </a:cxn>
                <a:cxn ang="0">
                  <a:pos x="242" y="227"/>
                </a:cxn>
                <a:cxn ang="0">
                  <a:pos x="257" y="272"/>
                </a:cxn>
                <a:cxn ang="0">
                  <a:pos x="257" y="317"/>
                </a:cxn>
                <a:cxn ang="0">
                  <a:pos x="257" y="363"/>
                </a:cxn>
                <a:cxn ang="0">
                  <a:pos x="257" y="408"/>
                </a:cxn>
                <a:cxn ang="0">
                  <a:pos x="257" y="453"/>
                </a:cxn>
                <a:cxn ang="0">
                  <a:pos x="257" y="499"/>
                </a:cxn>
                <a:cxn ang="0">
                  <a:pos x="257" y="544"/>
                </a:cxn>
                <a:cxn ang="0">
                  <a:pos x="257" y="589"/>
                </a:cxn>
                <a:cxn ang="0">
                  <a:pos x="272" y="635"/>
                </a:cxn>
                <a:cxn ang="0">
                  <a:pos x="272" y="680"/>
                </a:cxn>
                <a:cxn ang="0">
                  <a:pos x="272" y="725"/>
                </a:cxn>
                <a:cxn ang="0">
                  <a:pos x="272" y="771"/>
                </a:cxn>
                <a:cxn ang="0">
                  <a:pos x="272" y="831"/>
                </a:cxn>
                <a:cxn ang="0">
                  <a:pos x="272" y="877"/>
                </a:cxn>
                <a:cxn ang="0">
                  <a:pos x="272" y="922"/>
                </a:cxn>
                <a:cxn ang="0">
                  <a:pos x="272" y="967"/>
                </a:cxn>
                <a:cxn ang="0">
                  <a:pos x="272" y="1013"/>
                </a:cxn>
                <a:cxn ang="0">
                  <a:pos x="272" y="1058"/>
                </a:cxn>
                <a:cxn ang="0">
                  <a:pos x="272" y="1133"/>
                </a:cxn>
                <a:cxn ang="0">
                  <a:pos x="272" y="1179"/>
                </a:cxn>
                <a:cxn ang="0">
                  <a:pos x="272" y="1224"/>
                </a:cxn>
                <a:cxn ang="0">
                  <a:pos x="272" y="1285"/>
                </a:cxn>
                <a:cxn ang="0">
                  <a:pos x="272" y="1330"/>
                </a:cxn>
                <a:cxn ang="0">
                  <a:pos x="272" y="1375"/>
                </a:cxn>
                <a:cxn ang="0">
                  <a:pos x="272" y="1421"/>
                </a:cxn>
                <a:cxn ang="0">
                  <a:pos x="272" y="1466"/>
                </a:cxn>
                <a:cxn ang="0">
                  <a:pos x="272" y="1511"/>
                </a:cxn>
                <a:cxn ang="0">
                  <a:pos x="272" y="1557"/>
                </a:cxn>
                <a:cxn ang="0">
                  <a:pos x="272" y="1602"/>
                </a:cxn>
              </a:cxnLst>
              <a:rect l="txL" t="txT" r="txR" b="txB"/>
              <a:pathLst>
                <a:path w="273" h="1603">
                  <a:moveTo>
                    <a:pt x="0" y="0"/>
                  </a:moveTo>
                  <a:lnTo>
                    <a:pt x="45" y="15"/>
                  </a:lnTo>
                  <a:lnTo>
                    <a:pt x="91" y="30"/>
                  </a:lnTo>
                  <a:lnTo>
                    <a:pt x="136" y="45"/>
                  </a:lnTo>
                  <a:lnTo>
                    <a:pt x="166" y="91"/>
                  </a:lnTo>
                  <a:lnTo>
                    <a:pt x="196" y="136"/>
                  </a:lnTo>
                  <a:lnTo>
                    <a:pt x="227" y="181"/>
                  </a:lnTo>
                  <a:lnTo>
                    <a:pt x="242" y="227"/>
                  </a:lnTo>
                  <a:lnTo>
                    <a:pt x="257" y="272"/>
                  </a:lnTo>
                  <a:lnTo>
                    <a:pt x="257" y="317"/>
                  </a:lnTo>
                  <a:lnTo>
                    <a:pt x="257" y="363"/>
                  </a:lnTo>
                  <a:lnTo>
                    <a:pt x="257" y="408"/>
                  </a:lnTo>
                  <a:lnTo>
                    <a:pt x="257" y="453"/>
                  </a:lnTo>
                  <a:lnTo>
                    <a:pt x="257" y="499"/>
                  </a:lnTo>
                  <a:lnTo>
                    <a:pt x="257" y="544"/>
                  </a:lnTo>
                  <a:lnTo>
                    <a:pt x="257" y="589"/>
                  </a:lnTo>
                  <a:lnTo>
                    <a:pt x="272" y="635"/>
                  </a:lnTo>
                  <a:lnTo>
                    <a:pt x="272" y="680"/>
                  </a:lnTo>
                  <a:lnTo>
                    <a:pt x="272" y="725"/>
                  </a:lnTo>
                  <a:lnTo>
                    <a:pt x="272" y="771"/>
                  </a:lnTo>
                  <a:lnTo>
                    <a:pt x="272" y="831"/>
                  </a:lnTo>
                  <a:lnTo>
                    <a:pt x="272" y="877"/>
                  </a:lnTo>
                  <a:lnTo>
                    <a:pt x="272" y="922"/>
                  </a:lnTo>
                  <a:lnTo>
                    <a:pt x="272" y="967"/>
                  </a:lnTo>
                  <a:lnTo>
                    <a:pt x="272" y="1013"/>
                  </a:lnTo>
                  <a:lnTo>
                    <a:pt x="272" y="1058"/>
                  </a:lnTo>
                  <a:lnTo>
                    <a:pt x="272" y="1133"/>
                  </a:lnTo>
                  <a:lnTo>
                    <a:pt x="272" y="1179"/>
                  </a:lnTo>
                  <a:lnTo>
                    <a:pt x="272" y="1224"/>
                  </a:lnTo>
                  <a:lnTo>
                    <a:pt x="272" y="1285"/>
                  </a:lnTo>
                  <a:lnTo>
                    <a:pt x="272" y="1330"/>
                  </a:lnTo>
                  <a:lnTo>
                    <a:pt x="272" y="1375"/>
                  </a:lnTo>
                  <a:lnTo>
                    <a:pt x="272" y="1421"/>
                  </a:lnTo>
                  <a:lnTo>
                    <a:pt x="272" y="1466"/>
                  </a:lnTo>
                  <a:lnTo>
                    <a:pt x="272" y="1511"/>
                  </a:lnTo>
                  <a:lnTo>
                    <a:pt x="272" y="1557"/>
                  </a:lnTo>
                  <a:lnTo>
                    <a:pt x="272" y="1602"/>
                  </a:lnTo>
                </a:path>
              </a:pathLst>
            </a:custGeom>
            <a:noFill/>
            <a:ln w="50800" cap="rnd" cmpd="sng">
              <a:solidFill>
                <a:schemeClr val="tx1"/>
              </a:solidFill>
              <a:prstDash val="solid"/>
              <a:round/>
              <a:headEnd type="none" w="sm" len="sm"/>
              <a:tailEnd type="none" w="sm" len="sm"/>
            </a:ln>
          </p:spPr>
          <p:txBody>
            <a:bodyPr/>
            <a:p>
              <a:endParaRPr lang="zh-CN" altLang="en-US" dirty="0">
                <a:latin typeface="Times New Roman" panose="02020603050405020304" pitchFamily="18" charset="0"/>
              </a:endParaRPr>
            </a:p>
          </p:txBody>
        </p:sp>
        <p:sp>
          <p:nvSpPr>
            <p:cNvPr id="36877" name="Rectangle 19"/>
            <p:cNvSpPr/>
            <p:nvPr/>
          </p:nvSpPr>
          <p:spPr>
            <a:xfrm>
              <a:off x="3758" y="1822"/>
              <a:ext cx="899" cy="434"/>
            </a:xfrm>
            <a:prstGeom prst="rect">
              <a:avLst/>
            </a:prstGeom>
            <a:noFill/>
            <a:ln w="9525">
              <a:noFill/>
            </a:ln>
          </p:spPr>
          <p:txBody>
            <a:bodyPr wrap="none" lIns="115888" tIns="58738" rIns="115888" bIns="58738">
              <a:spAutoFit/>
            </a:bodyPr>
            <a:p>
              <a:pPr defTabSz="1152525"/>
              <a:r>
                <a:rPr lang="zh-CN" altLang="en-US" sz="3500" dirty="0">
                  <a:solidFill>
                    <a:srgbClr val="292B07"/>
                  </a:solidFill>
                  <a:latin typeface="Comic Sans MS" panose="030F0702030302020204" pitchFamily="66" charset="0"/>
                </a:rPr>
                <a:t>碱</a:t>
              </a:r>
              <a:endParaRPr lang="zh-CN" altLang="en-US" sz="3500" dirty="0">
                <a:solidFill>
                  <a:srgbClr val="292B07"/>
                </a:solidFill>
                <a:latin typeface="Comic Sans MS" panose="030F0702030302020204" pitchFamily="66" charset="0"/>
              </a:endParaRPr>
            </a:p>
          </p:txBody>
        </p:sp>
        <p:sp>
          <p:nvSpPr>
            <p:cNvPr id="36878" name="Rectangle 20"/>
            <p:cNvSpPr/>
            <p:nvPr/>
          </p:nvSpPr>
          <p:spPr>
            <a:xfrm>
              <a:off x="1036" y="1804"/>
              <a:ext cx="900" cy="434"/>
            </a:xfrm>
            <a:prstGeom prst="rect">
              <a:avLst/>
            </a:prstGeom>
            <a:noFill/>
            <a:ln w="9525">
              <a:noFill/>
            </a:ln>
          </p:spPr>
          <p:txBody>
            <a:bodyPr wrap="none" lIns="115888" tIns="58738" rIns="115888" bIns="58738">
              <a:spAutoFit/>
            </a:bodyPr>
            <a:p>
              <a:pPr defTabSz="1152525"/>
              <a:r>
                <a:rPr lang="zh-CN" altLang="en-US" sz="3500" dirty="0">
                  <a:solidFill>
                    <a:srgbClr val="292B07"/>
                  </a:solidFill>
                  <a:latin typeface="Comic Sans MS" panose="030F0702030302020204" pitchFamily="66" charset="0"/>
                </a:rPr>
                <a:t>酸</a:t>
              </a:r>
              <a:endParaRPr lang="zh-CN" altLang="en-US" sz="3500" dirty="0">
                <a:solidFill>
                  <a:srgbClr val="292B07"/>
                </a:solidFill>
                <a:latin typeface="Comic Sans MS" panose="030F0702030302020204" pitchFamily="66" charset="0"/>
              </a:endParaRPr>
            </a:p>
          </p:txBody>
        </p:sp>
        <p:grpSp>
          <p:nvGrpSpPr>
            <p:cNvPr id="36879" name="Group 21"/>
            <p:cNvGrpSpPr/>
            <p:nvPr/>
          </p:nvGrpSpPr>
          <p:grpSpPr>
            <a:xfrm>
              <a:off x="139" y="1903"/>
              <a:ext cx="855" cy="235"/>
              <a:chOff x="139" y="1903"/>
              <a:chExt cx="855" cy="235"/>
            </a:xfrm>
          </p:grpSpPr>
          <p:sp>
            <p:nvSpPr>
              <p:cNvPr id="36880" name="Freeform 22"/>
              <p:cNvSpPr/>
              <p:nvPr/>
            </p:nvSpPr>
            <p:spPr>
              <a:xfrm>
                <a:off x="139" y="1923"/>
                <a:ext cx="226" cy="159"/>
              </a:xfrm>
              <a:custGeom>
                <a:avLst/>
                <a:gdLst>
                  <a:gd name="txL" fmla="*/ 0 w 226"/>
                  <a:gd name="txT" fmla="*/ 0 h 159"/>
                  <a:gd name="txR" fmla="*/ 226 w 226"/>
                  <a:gd name="txB" fmla="*/ 159 h 159"/>
                </a:gdLst>
                <a:ahLst/>
                <a:cxnLst>
                  <a:cxn ang="0">
                    <a:pos x="225" y="128"/>
                  </a:cxn>
                  <a:cxn ang="0">
                    <a:pos x="225" y="30"/>
                  </a:cxn>
                  <a:cxn ang="0">
                    <a:pos x="105" y="30"/>
                  </a:cxn>
                  <a:cxn ang="0">
                    <a:pos x="105" y="0"/>
                  </a:cxn>
                  <a:cxn ang="0">
                    <a:pos x="0" y="83"/>
                  </a:cxn>
                  <a:cxn ang="0">
                    <a:pos x="105" y="158"/>
                  </a:cxn>
                  <a:cxn ang="0">
                    <a:pos x="105" y="128"/>
                  </a:cxn>
                  <a:cxn ang="0">
                    <a:pos x="225" y="128"/>
                  </a:cxn>
                </a:cxnLst>
                <a:rect l="txL" t="txT" r="txR" b="txB"/>
                <a:pathLst>
                  <a:path w="226" h="159">
                    <a:moveTo>
                      <a:pt x="225" y="128"/>
                    </a:moveTo>
                    <a:lnTo>
                      <a:pt x="225" y="30"/>
                    </a:lnTo>
                    <a:lnTo>
                      <a:pt x="105" y="30"/>
                    </a:lnTo>
                    <a:lnTo>
                      <a:pt x="105" y="0"/>
                    </a:lnTo>
                    <a:lnTo>
                      <a:pt x="0" y="83"/>
                    </a:lnTo>
                    <a:lnTo>
                      <a:pt x="105" y="158"/>
                    </a:lnTo>
                    <a:lnTo>
                      <a:pt x="105" y="128"/>
                    </a:lnTo>
                    <a:lnTo>
                      <a:pt x="225" y="128"/>
                    </a:lnTo>
                  </a:path>
                </a:pathLst>
              </a:custGeom>
              <a:solidFill>
                <a:srgbClr val="919191"/>
              </a:solidFill>
              <a:ln w="12700" cap="rnd" cmpd="sng">
                <a:solidFill>
                  <a:srgbClr val="000000"/>
                </a:solidFill>
                <a:prstDash val="solid"/>
                <a:round/>
                <a:headEnd type="none" w="sm" len="sm"/>
                <a:tailEnd type="none" w="sm" len="sm"/>
              </a:ln>
            </p:spPr>
            <p:txBody>
              <a:bodyPr/>
              <a:p>
                <a:endParaRPr lang="zh-CN" altLang="en-US" dirty="0">
                  <a:latin typeface="Times New Roman" panose="02020603050405020304" pitchFamily="18" charset="0"/>
                </a:endParaRPr>
              </a:p>
            </p:txBody>
          </p:sp>
          <p:sp>
            <p:nvSpPr>
              <p:cNvPr id="36881" name="Rectangle 23"/>
              <p:cNvSpPr/>
              <p:nvPr/>
            </p:nvSpPr>
            <p:spPr>
              <a:xfrm>
                <a:off x="367" y="1903"/>
                <a:ext cx="627" cy="235"/>
              </a:xfrm>
              <a:prstGeom prst="rect">
                <a:avLst/>
              </a:prstGeom>
              <a:noFill/>
              <a:ln w="9525">
                <a:noFill/>
              </a:ln>
            </p:spPr>
            <p:txBody>
              <a:bodyPr wrap="none" lIns="95250" tIns="47625" rIns="95250" bIns="47625">
                <a:spAutoFit/>
              </a:bodyPr>
              <a:p>
                <a:pPr defTabSz="951230"/>
                <a:r>
                  <a:rPr lang="en-US" altLang="zh-CN" sz="1700" dirty="0">
                    <a:solidFill>
                      <a:srgbClr val="292B07"/>
                    </a:solidFill>
                    <a:latin typeface="Comic Sans MS" panose="030F0702030302020204" pitchFamily="66" charset="0"/>
                  </a:rPr>
                  <a:t>pH</a:t>
                </a:r>
                <a:endParaRPr lang="en-US" altLang="zh-CN" sz="1700" dirty="0">
                  <a:solidFill>
                    <a:srgbClr val="292B07"/>
                  </a:solidFill>
                  <a:latin typeface="Comic Sans MS" panose="030F0702030302020204" pitchFamily="66" charset="0"/>
                </a:endParaRPr>
              </a:p>
            </p:txBody>
          </p:sp>
        </p:grpSp>
      </p:grpSp>
      <p:sp>
        <p:nvSpPr>
          <p:cNvPr id="36868" name="AutoShape 24"/>
          <p:cNvSpPr/>
          <p:nvPr/>
        </p:nvSpPr>
        <p:spPr>
          <a:xfrm>
            <a:off x="5867400" y="4005263"/>
            <a:ext cx="1981200" cy="838200"/>
          </a:xfrm>
          <a:prstGeom prst="irregularSeal2">
            <a:avLst/>
          </a:prstGeom>
          <a:solidFill>
            <a:srgbClr val="FFFFCC"/>
          </a:solidFill>
          <a:ln w="9525" cap="flat" cmpd="sng">
            <a:solidFill>
              <a:schemeClr val="tx1"/>
            </a:solidFill>
            <a:prstDash val="solid"/>
            <a:miter/>
            <a:headEnd type="none" w="med" len="med"/>
            <a:tailEnd type="none" w="med" len="med"/>
          </a:ln>
        </p:spPr>
        <p:txBody>
          <a:bodyPr wrap="none" anchor="ctr" anchorCtr="0"/>
          <a:p>
            <a:pPr algn="ctr"/>
            <a:endParaRPr lang="zh-CN" altLang="en-US" dirty="0">
              <a:solidFill>
                <a:srgbClr val="FFFF00"/>
              </a:solidFill>
              <a:latin typeface="Times New Roman" panose="02020603050405020304" pitchFamily="18" charset="0"/>
            </a:endParaRPr>
          </a:p>
        </p:txBody>
      </p:sp>
      <p:pic>
        <p:nvPicPr>
          <p:cNvPr id="36869" name="Picture 25"/>
          <p:cNvPicPr/>
          <p:nvPr/>
        </p:nvPicPr>
        <p:blipFill>
          <a:blip r:embed="rId1"/>
          <a:stretch>
            <a:fillRect/>
          </a:stretch>
        </p:blipFill>
        <p:spPr>
          <a:xfrm>
            <a:off x="609600" y="4691063"/>
            <a:ext cx="2057400" cy="1524000"/>
          </a:xfrm>
          <a:prstGeom prst="rect">
            <a:avLst/>
          </a:prstGeom>
          <a:noFill/>
          <a:ln w="9525">
            <a:noFill/>
          </a:ln>
        </p:spPr>
      </p:pic>
      <p:pic>
        <p:nvPicPr>
          <p:cNvPr id="36870" name="Picture 26"/>
          <p:cNvPicPr>
            <a:picLocks noChangeAspect="1"/>
          </p:cNvPicPr>
          <p:nvPr/>
        </p:nvPicPr>
        <p:blipFill>
          <a:blip r:embed="rId2"/>
          <a:stretch>
            <a:fillRect/>
          </a:stretch>
        </p:blipFill>
        <p:spPr>
          <a:xfrm>
            <a:off x="3200400" y="4843463"/>
            <a:ext cx="4953000" cy="1371600"/>
          </a:xfrm>
          <a:prstGeom prst="rect">
            <a:avLst/>
          </a:prstGeom>
          <a:noFill/>
          <a:ln w="9525">
            <a:noFill/>
          </a:ln>
        </p:spPr>
      </p:pic>
      <p:sp>
        <p:nvSpPr>
          <p:cNvPr id="36871" name="Text Box 27"/>
          <p:cNvSpPr txBox="1"/>
          <p:nvPr/>
        </p:nvSpPr>
        <p:spPr>
          <a:xfrm>
            <a:off x="755650" y="1052513"/>
            <a:ext cx="6934200" cy="1433512"/>
          </a:xfrm>
          <a:prstGeom prst="rect">
            <a:avLst/>
          </a:prstGeom>
          <a:noFill/>
          <a:ln w="9525">
            <a:noFill/>
          </a:ln>
        </p:spPr>
        <p:txBody>
          <a:bodyPr>
            <a:spAutoFit/>
          </a:bodyPr>
          <a:p>
            <a:pPr>
              <a:spcBef>
                <a:spcPct val="50000"/>
              </a:spcBef>
            </a:pPr>
            <a:r>
              <a:rPr lang="zh-CN" altLang="en-US" sz="4000" dirty="0">
                <a:solidFill>
                  <a:schemeClr val="accent2"/>
                </a:solidFill>
                <a:latin typeface="Times New Roman" panose="02020603050405020304" pitchFamily="18" charset="0"/>
              </a:rPr>
              <a:t>安全操作</a:t>
            </a:r>
            <a:endParaRPr lang="zh-CN" altLang="en-US" sz="4000" dirty="0">
              <a:solidFill>
                <a:schemeClr val="accent2"/>
              </a:solidFill>
              <a:latin typeface="Times New Roman" panose="02020603050405020304" pitchFamily="18" charset="0"/>
            </a:endParaRPr>
          </a:p>
          <a:p>
            <a:pPr>
              <a:spcBef>
                <a:spcPct val="50000"/>
              </a:spcBef>
            </a:pPr>
            <a:endParaRPr lang="zh-CN" altLang="en-US" dirty="0">
              <a:latin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1" name="Text Box 4"/>
          <p:cNvSpPr txBox="1"/>
          <p:nvPr/>
        </p:nvSpPr>
        <p:spPr>
          <a:xfrm>
            <a:off x="4643438" y="5084763"/>
            <a:ext cx="3857625" cy="646112"/>
          </a:xfrm>
          <a:prstGeom prst="rect">
            <a:avLst/>
          </a:prstGeom>
          <a:noFill/>
          <a:ln w="9525">
            <a:noFill/>
          </a:ln>
        </p:spPr>
        <p:txBody>
          <a:bodyPr>
            <a:spAutoFit/>
          </a:bodyPr>
          <a:p>
            <a:pPr>
              <a:spcBef>
                <a:spcPct val="50000"/>
              </a:spcBef>
            </a:pPr>
            <a:r>
              <a:rPr lang="zh-CN" altLang="en-US" sz="3600" dirty="0">
                <a:solidFill>
                  <a:srgbClr val="FF0066"/>
                </a:solidFill>
                <a:latin typeface="Times New Roman" panose="02020603050405020304" pitchFamily="18" charset="0"/>
              </a:rPr>
              <a:t>“态度决定一切”</a:t>
            </a:r>
            <a:endParaRPr lang="zh-CN" altLang="en-US" sz="3600" dirty="0">
              <a:solidFill>
                <a:srgbClr val="FF0066"/>
              </a:solidFill>
              <a:latin typeface="Times New Roman" panose="02020603050405020304" pitchFamily="18" charset="0"/>
            </a:endParaRPr>
          </a:p>
        </p:txBody>
      </p:sp>
      <p:graphicFrame>
        <p:nvGraphicFramePr>
          <p:cNvPr id="2050" name="Object 5"/>
          <p:cNvGraphicFramePr/>
          <p:nvPr/>
        </p:nvGraphicFramePr>
        <p:xfrm>
          <a:off x="815975" y="2249488"/>
          <a:ext cx="2438400" cy="3298825"/>
        </p:xfrm>
        <a:graphic>
          <a:graphicData uri="http://schemas.openxmlformats.org/presentationml/2006/ole">
            <mc:AlternateContent xmlns:mc="http://schemas.openxmlformats.org/markup-compatibility/2006">
              <mc:Choice xmlns:v="urn:schemas-microsoft-com:vml" Requires="v">
                <p:oleObj spid="_x0000_s3076" name="" r:id="rId1" imgW="3717925" imgH="3352800" progId="MS_ClipArt_Gallery.2">
                  <p:embed/>
                </p:oleObj>
              </mc:Choice>
              <mc:Fallback>
                <p:oleObj name="" r:id="rId1" imgW="3717925" imgH="3352800" progId="MS_ClipArt_Gallery.2">
                  <p:embed/>
                  <p:pic>
                    <p:nvPicPr>
                      <p:cNvPr id="0" name="图片 3075"/>
                      <p:cNvPicPr/>
                      <p:nvPr/>
                    </p:nvPicPr>
                    <p:blipFill>
                      <a:blip r:embed="rId2"/>
                      <a:stretch>
                        <a:fillRect/>
                      </a:stretch>
                    </p:blipFill>
                    <p:spPr>
                      <a:xfrm>
                        <a:off x="815975" y="2249488"/>
                        <a:ext cx="2438400" cy="3298825"/>
                      </a:xfrm>
                      <a:prstGeom prst="rect">
                        <a:avLst/>
                      </a:prstGeom>
                      <a:noFill/>
                      <a:ln w="38100">
                        <a:noFill/>
                        <a:miter/>
                      </a:ln>
                    </p:spPr>
                  </p:pic>
                </p:oleObj>
              </mc:Fallback>
            </mc:AlternateContent>
          </a:graphicData>
        </a:graphic>
      </p:graphicFrame>
      <p:sp>
        <p:nvSpPr>
          <p:cNvPr id="575494" name="AutoShape 6"/>
          <p:cNvSpPr>
            <a:spLocks noChangeArrowheads="1"/>
          </p:cNvSpPr>
          <p:nvPr/>
        </p:nvSpPr>
        <p:spPr bwMode="auto">
          <a:xfrm>
            <a:off x="4570413" y="2132013"/>
            <a:ext cx="3581400" cy="1143000"/>
          </a:xfrm>
          <a:prstGeom prst="wedgeRoundRectCallout">
            <a:avLst>
              <a:gd name="adj1" fmla="val 1995"/>
              <a:gd name="adj2" fmla="val 179167"/>
              <a:gd name="adj3" fmla="val 16667"/>
            </a:avLst>
          </a:prstGeom>
          <a:solidFill>
            <a:srgbClr val="FFFFCC"/>
          </a:solidFill>
          <a:ln w="9525">
            <a:solidFill>
              <a:schemeClr val="tx1"/>
            </a:solidFill>
            <a:miter lim="800000"/>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a:ln>
                  <a:noFill/>
                </a:ln>
                <a:solidFill>
                  <a:srgbClr val="292B07"/>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谁讲的？</a:t>
            </a:r>
            <a:endParaRPr kumimoji="0" lang="zh-CN" altLang="en-US" sz="2400" b="1" i="0"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2053" name="Line 7"/>
          <p:cNvSpPr/>
          <p:nvPr/>
        </p:nvSpPr>
        <p:spPr>
          <a:xfrm>
            <a:off x="3559175" y="3871913"/>
            <a:ext cx="1587500" cy="1068387"/>
          </a:xfrm>
          <a:prstGeom prst="line">
            <a:avLst/>
          </a:prstGeom>
          <a:ln w="57150" cap="flat" cmpd="sng">
            <a:solidFill>
              <a:srgbClr val="292B07"/>
            </a:solidFill>
            <a:prstDash val="solid"/>
            <a:headEnd type="none" w="med" len="med"/>
            <a:tailEnd type="triangle" w="med" len="med"/>
          </a:ln>
        </p:spPr>
      </p:sp>
      <p:sp>
        <p:nvSpPr>
          <p:cNvPr id="2054" name="Text Box 8"/>
          <p:cNvSpPr txBox="1"/>
          <p:nvPr/>
        </p:nvSpPr>
        <p:spPr>
          <a:xfrm>
            <a:off x="900113" y="1052513"/>
            <a:ext cx="6934200" cy="701675"/>
          </a:xfrm>
          <a:prstGeom prst="rect">
            <a:avLst/>
          </a:prstGeom>
          <a:noFill/>
          <a:ln w="9525">
            <a:noFill/>
          </a:ln>
        </p:spPr>
        <p:txBody>
          <a:bodyPr>
            <a:spAutoFit/>
          </a:bodyPr>
          <a:p>
            <a:pPr>
              <a:spcBef>
                <a:spcPct val="50000"/>
              </a:spcBef>
            </a:pPr>
            <a:r>
              <a:rPr lang="zh-CN" altLang="en-US" sz="4000" dirty="0">
                <a:solidFill>
                  <a:schemeClr val="accent2"/>
                </a:solidFill>
                <a:latin typeface="Times New Roman" panose="02020603050405020304" pitchFamily="18" charset="0"/>
              </a:rPr>
              <a:t>安全操作</a:t>
            </a:r>
            <a:endParaRPr lang="zh-CN" altLang="en-US" sz="4000" dirty="0">
              <a:latin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4"/>
          <p:cNvSpPr/>
          <p:nvPr/>
        </p:nvSpPr>
        <p:spPr>
          <a:xfrm>
            <a:off x="684213" y="981075"/>
            <a:ext cx="7777162" cy="5403850"/>
          </a:xfrm>
          <a:prstGeom prst="rect">
            <a:avLst/>
          </a:prstGeom>
          <a:noFill/>
          <a:ln w="9525">
            <a:noFill/>
          </a:ln>
        </p:spPr>
        <p:txBody>
          <a:bodyPr>
            <a:spAutoFit/>
          </a:bodyPr>
          <a:p>
            <a:pPr>
              <a:lnSpc>
                <a:spcPct val="150000"/>
              </a:lnSpc>
            </a:pPr>
            <a:r>
              <a:rPr lang="en-US" altLang="zh-CN" dirty="0">
                <a:latin typeface="华文新魏" pitchFamily="2" charset="-122"/>
                <a:ea typeface="华文新魏" pitchFamily="2" charset="-122"/>
              </a:rPr>
              <a:t>(2) </a:t>
            </a:r>
            <a:r>
              <a:rPr lang="zh-CN" altLang="en-US" dirty="0">
                <a:latin typeface="华文新魏" pitchFamily="2" charset="-122"/>
                <a:ea typeface="华文新魏" pitchFamily="2" charset="-122"/>
              </a:rPr>
              <a:t>制定职业危害防治计划和实施方案；</a:t>
            </a:r>
            <a:endParaRPr lang="zh-CN" altLang="en-US" dirty="0">
              <a:latin typeface="华文新魏" pitchFamily="2" charset="-122"/>
              <a:ea typeface="华文新魏" pitchFamily="2" charset="-122"/>
            </a:endParaRPr>
          </a:p>
          <a:p>
            <a:pPr>
              <a:lnSpc>
                <a:spcPct val="150000"/>
              </a:lnSpc>
            </a:pPr>
            <a:r>
              <a:rPr lang="zh-CN" altLang="en-US" dirty="0">
                <a:latin typeface="Times New Roman" panose="02020603050405020304" pitchFamily="18" charset="0"/>
              </a:rPr>
              <a:t>        </a:t>
            </a:r>
            <a:r>
              <a:rPr lang="zh-CN" altLang="en-US" sz="2800" dirty="0">
                <a:latin typeface="华文新魏" pitchFamily="2" charset="-122"/>
                <a:ea typeface="华文新魏" pitchFamily="2" charset="-122"/>
              </a:rPr>
              <a:t>计划应当包括远期和近期规划</a:t>
            </a:r>
            <a:r>
              <a:rPr lang="en-US" altLang="zh-CN" sz="2800" dirty="0">
                <a:latin typeface="华文新魏" pitchFamily="2" charset="-122"/>
                <a:ea typeface="华文新魏" pitchFamily="2" charset="-122"/>
              </a:rPr>
              <a:t>,</a:t>
            </a:r>
            <a:r>
              <a:rPr lang="zh-CN" altLang="en-US" sz="2800" dirty="0">
                <a:latin typeface="华文新魏" pitchFamily="2" charset="-122"/>
                <a:ea typeface="华文新魏" pitchFamily="2" charset="-122"/>
              </a:rPr>
              <a:t>要对本企业设施情况、职工健康情况、发病情况等全面了解，制定切实可行、符合企业实际的计划和方案。</a:t>
            </a:r>
            <a:endParaRPr lang="zh-CN" altLang="en-US" sz="2800" dirty="0">
              <a:latin typeface="华文新魏" pitchFamily="2" charset="-122"/>
              <a:ea typeface="华文新魏" pitchFamily="2" charset="-122"/>
            </a:endParaRPr>
          </a:p>
          <a:p>
            <a:pPr>
              <a:lnSpc>
                <a:spcPct val="150000"/>
              </a:lnSpc>
            </a:pPr>
            <a:r>
              <a:rPr lang="en-US" altLang="zh-CN" sz="2800" dirty="0">
                <a:latin typeface="华文新魏" pitchFamily="2" charset="-122"/>
                <a:ea typeface="华文新魏" pitchFamily="2" charset="-122"/>
              </a:rPr>
              <a:t>         </a:t>
            </a:r>
            <a:r>
              <a:rPr lang="zh-CN" altLang="en-US" sz="2800" dirty="0">
                <a:latin typeface="华文新魏" pitchFamily="2" charset="-122"/>
                <a:ea typeface="华文新魏" pitchFamily="2" charset="-122"/>
              </a:rPr>
              <a:t>职业危害有时是处于动态过程中，因此管理人员应根据新动向和发展，及时对计划、方案进行调整、改进。</a:t>
            </a:r>
            <a:endParaRPr lang="zh-CN" altLang="en-US" sz="2800" dirty="0">
              <a:latin typeface="华文新魏" pitchFamily="2" charset="-122"/>
              <a:ea typeface="华文新魏"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4"/>
          <p:cNvSpPr/>
          <p:nvPr/>
        </p:nvSpPr>
        <p:spPr>
          <a:xfrm>
            <a:off x="684213" y="1628775"/>
            <a:ext cx="7777162" cy="3751263"/>
          </a:xfrm>
          <a:prstGeom prst="rect">
            <a:avLst/>
          </a:prstGeom>
          <a:noFill/>
          <a:ln w="9525">
            <a:noFill/>
          </a:ln>
        </p:spPr>
        <p:txBody>
          <a:bodyPr>
            <a:spAutoFit/>
          </a:bodyPr>
          <a:p>
            <a:pPr>
              <a:lnSpc>
                <a:spcPct val="150000"/>
              </a:lnSpc>
            </a:pPr>
            <a:r>
              <a:rPr lang="en-US" altLang="zh-CN" dirty="0">
                <a:latin typeface="华文新魏" pitchFamily="2" charset="-122"/>
                <a:ea typeface="华文新魏" pitchFamily="2" charset="-122"/>
              </a:rPr>
              <a:t>(2) </a:t>
            </a:r>
            <a:r>
              <a:rPr lang="zh-CN" altLang="en-US" dirty="0">
                <a:latin typeface="华文新魏" pitchFamily="2" charset="-122"/>
                <a:ea typeface="华文新魏" pitchFamily="2" charset="-122"/>
              </a:rPr>
              <a:t>制定职业危害防治计划和实施方案；</a:t>
            </a:r>
            <a:endParaRPr lang="zh-CN" altLang="en-US" dirty="0">
              <a:latin typeface="华文新魏" pitchFamily="2" charset="-122"/>
              <a:ea typeface="华文新魏" pitchFamily="2" charset="-122"/>
            </a:endParaRPr>
          </a:p>
          <a:p>
            <a:pPr>
              <a:lnSpc>
                <a:spcPct val="150000"/>
              </a:lnSpc>
            </a:pPr>
            <a:r>
              <a:rPr lang="zh-CN" altLang="en-US" dirty="0">
                <a:latin typeface="Times New Roman" panose="02020603050405020304" pitchFamily="18" charset="0"/>
              </a:rPr>
              <a:t>        </a:t>
            </a:r>
            <a:r>
              <a:rPr lang="zh-CN" altLang="en-US" dirty="0">
                <a:latin typeface="华文新魏" pitchFamily="2" charset="-122"/>
                <a:ea typeface="华文新魏" pitchFamily="2" charset="-122"/>
              </a:rPr>
              <a:t>要明确责任人、责任部门、目标、方法、资金、时间表等，对防治计划和实施方案的落实情况要定期进行检查，确保职业危害的防治与控制效果。 </a:t>
            </a:r>
            <a:endParaRPr lang="zh-CN" altLang="en-US" dirty="0">
              <a:latin typeface="华文新魏" pitchFamily="2" charset="-122"/>
              <a:ea typeface="华文新魏"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074" name="Object 4"/>
          <p:cNvGraphicFramePr/>
          <p:nvPr/>
        </p:nvGraphicFramePr>
        <p:xfrm>
          <a:off x="468313" y="1125538"/>
          <a:ext cx="8153400" cy="4953000"/>
        </p:xfrm>
        <a:graphic>
          <a:graphicData uri="http://schemas.openxmlformats.org/presentationml/2006/ole">
            <mc:AlternateContent xmlns:mc="http://schemas.openxmlformats.org/markup-compatibility/2006">
              <mc:Choice xmlns:v="urn:schemas-microsoft-com:vml" Requires="v">
                <p:oleObj spid="_x0000_s3077" name="" r:id="rId1" imgW="4552950" imgH="3400425" progId="PowerPoint.Slide.8">
                  <p:embed/>
                </p:oleObj>
              </mc:Choice>
              <mc:Fallback>
                <p:oleObj name="" r:id="rId1" imgW="4552950" imgH="3400425" progId="PowerPoint.Slide.8">
                  <p:embed/>
                  <p:pic>
                    <p:nvPicPr>
                      <p:cNvPr id="0" name="图片 3076"/>
                      <p:cNvPicPr/>
                      <p:nvPr/>
                    </p:nvPicPr>
                    <p:blipFill>
                      <a:blip r:embed="rId2"/>
                      <a:stretch>
                        <a:fillRect/>
                      </a:stretch>
                    </p:blipFill>
                    <p:spPr>
                      <a:xfrm>
                        <a:off x="468313" y="1125538"/>
                        <a:ext cx="8153400" cy="4953000"/>
                      </a:xfrm>
                      <a:prstGeom prst="rect">
                        <a:avLst/>
                      </a:prstGeom>
                      <a:noFill/>
                      <a:ln w="38100">
                        <a:noFill/>
                        <a:miter/>
                      </a:ln>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098" name="Object 4"/>
          <p:cNvGraphicFramePr/>
          <p:nvPr/>
        </p:nvGraphicFramePr>
        <p:xfrm>
          <a:off x="1258888" y="1125538"/>
          <a:ext cx="6604000" cy="4949825"/>
        </p:xfrm>
        <a:graphic>
          <a:graphicData uri="http://schemas.openxmlformats.org/presentationml/2006/ole">
            <mc:AlternateContent xmlns:mc="http://schemas.openxmlformats.org/markup-compatibility/2006">
              <mc:Choice xmlns:v="urn:schemas-microsoft-com:vml" Requires="v">
                <p:oleObj spid="_x0000_s3078" name="" r:id="rId1" imgW="4525010" imgH="3394075" progId="PowerPoint.Slide.8">
                  <p:embed/>
                </p:oleObj>
              </mc:Choice>
              <mc:Fallback>
                <p:oleObj name="" r:id="rId1" imgW="4525010" imgH="3394075" progId="PowerPoint.Slide.8">
                  <p:embed/>
                  <p:pic>
                    <p:nvPicPr>
                      <p:cNvPr id="0" name="图片 3077"/>
                      <p:cNvPicPr/>
                      <p:nvPr/>
                    </p:nvPicPr>
                    <p:blipFill>
                      <a:blip r:embed="rId2"/>
                      <a:stretch>
                        <a:fillRect/>
                      </a:stretch>
                    </p:blipFill>
                    <p:spPr>
                      <a:xfrm>
                        <a:off x="1258888" y="1125538"/>
                        <a:ext cx="6604000" cy="4949825"/>
                      </a:xfrm>
                      <a:prstGeom prst="rect">
                        <a:avLst/>
                      </a:prstGeom>
                      <a:noFill/>
                      <a:ln w="38100">
                        <a:noFill/>
                        <a:miter/>
                      </a:ln>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4"/>
          <p:cNvSpPr/>
          <p:nvPr/>
        </p:nvSpPr>
        <p:spPr>
          <a:xfrm>
            <a:off x="468313" y="1052513"/>
            <a:ext cx="8135937" cy="5386387"/>
          </a:xfrm>
          <a:prstGeom prst="rect">
            <a:avLst/>
          </a:prstGeom>
          <a:noFill/>
          <a:ln w="9525">
            <a:noFill/>
          </a:ln>
        </p:spPr>
        <p:txBody>
          <a:bodyPr>
            <a:spAutoFit/>
          </a:bodyPr>
          <a:p>
            <a:r>
              <a:rPr lang="en-US" altLang="zh-CN" dirty="0">
                <a:solidFill>
                  <a:srgbClr val="A50021"/>
                </a:solidFill>
                <a:latin typeface="华文新魏" pitchFamily="2" charset="-122"/>
                <a:ea typeface="华文新魏" pitchFamily="2" charset="-122"/>
              </a:rPr>
              <a:t>(3) </a:t>
            </a:r>
            <a:r>
              <a:rPr lang="zh-CN" altLang="en-US" dirty="0">
                <a:solidFill>
                  <a:srgbClr val="A50021"/>
                </a:solidFill>
                <a:latin typeface="华文新魏" pitchFamily="2" charset="-122"/>
                <a:ea typeface="华文新魏" pitchFamily="2" charset="-122"/>
              </a:rPr>
              <a:t>建立、健全职业卫生档案和健康监护档案</a:t>
            </a:r>
            <a:endParaRPr lang="en-US" altLang="zh-CN" dirty="0">
              <a:solidFill>
                <a:srgbClr val="A50021"/>
              </a:solidFill>
              <a:latin typeface="华文新魏" pitchFamily="2" charset="-122"/>
              <a:ea typeface="华文新魏" pitchFamily="2" charset="-122"/>
            </a:endParaRPr>
          </a:p>
          <a:p>
            <a:r>
              <a:rPr lang="zh-CN" altLang="en-US" sz="2800" dirty="0">
                <a:solidFill>
                  <a:srgbClr val="A50021"/>
                </a:solidFill>
                <a:latin typeface="华文新魏" pitchFamily="2" charset="-122"/>
                <a:ea typeface="华文新魏" pitchFamily="2" charset="-122"/>
              </a:rPr>
              <a:t>职业卫生档案内容：</a:t>
            </a:r>
            <a:endParaRPr lang="en-US" altLang="zh-CN" sz="2800" dirty="0">
              <a:latin typeface="华文新魏" pitchFamily="2" charset="-122"/>
              <a:ea typeface="华文新魏" pitchFamily="2" charset="-122"/>
            </a:endParaRPr>
          </a:p>
          <a:p>
            <a:r>
              <a:rPr lang="zh-CN" altLang="zh-CN" sz="2800" dirty="0">
                <a:latin typeface="华文新魏" pitchFamily="2" charset="-122"/>
                <a:ea typeface="华文新魏" pitchFamily="2" charset="-122"/>
              </a:rPr>
              <a:t>（一）职业病防治责任制文件；</a:t>
            </a:r>
            <a:endParaRPr lang="zh-CN" altLang="zh-CN" sz="2800" dirty="0">
              <a:latin typeface="华文新魏" pitchFamily="2" charset="-122"/>
              <a:ea typeface="华文新魏" pitchFamily="2" charset="-122"/>
            </a:endParaRPr>
          </a:p>
          <a:p>
            <a:r>
              <a:rPr lang="zh-CN" altLang="zh-CN" sz="2800" dirty="0">
                <a:latin typeface="华文新魏" pitchFamily="2" charset="-122"/>
                <a:ea typeface="华文新魏" pitchFamily="2" charset="-122"/>
              </a:rPr>
              <a:t>（二）职业卫生管理规章制度、操作规程；</a:t>
            </a:r>
            <a:endParaRPr lang="zh-CN" altLang="zh-CN" sz="2800" dirty="0">
              <a:latin typeface="华文新魏" pitchFamily="2" charset="-122"/>
              <a:ea typeface="华文新魏" pitchFamily="2" charset="-122"/>
            </a:endParaRPr>
          </a:p>
          <a:p>
            <a:r>
              <a:rPr lang="zh-CN" altLang="zh-CN" sz="2800" dirty="0">
                <a:latin typeface="华文新魏" pitchFamily="2" charset="-122"/>
                <a:ea typeface="华文新魏" pitchFamily="2" charset="-122"/>
              </a:rPr>
              <a:t>（三）工作场所职业病危害因素种类清单、岗位分布以及作业人员接触情况等资料；</a:t>
            </a:r>
            <a:endParaRPr lang="zh-CN" altLang="zh-CN" sz="2800" dirty="0">
              <a:latin typeface="华文新魏" pitchFamily="2" charset="-122"/>
              <a:ea typeface="华文新魏" pitchFamily="2" charset="-122"/>
            </a:endParaRPr>
          </a:p>
          <a:p>
            <a:r>
              <a:rPr lang="zh-CN" altLang="zh-CN" sz="2800" dirty="0">
                <a:latin typeface="华文新魏" pitchFamily="2" charset="-122"/>
                <a:ea typeface="华文新魏" pitchFamily="2" charset="-122"/>
              </a:rPr>
              <a:t>（四）职业病防护设施、应急救援设施基本信息，以及其配置、使用、维护、检修与更换等记录；</a:t>
            </a:r>
            <a:endParaRPr lang="zh-CN" altLang="zh-CN" sz="2800" dirty="0">
              <a:latin typeface="华文新魏" pitchFamily="2" charset="-122"/>
              <a:ea typeface="华文新魏" pitchFamily="2" charset="-122"/>
            </a:endParaRPr>
          </a:p>
          <a:p>
            <a:r>
              <a:rPr lang="zh-CN" altLang="zh-CN" sz="2800" dirty="0">
                <a:latin typeface="华文新魏" pitchFamily="2" charset="-122"/>
                <a:ea typeface="华文新魏" pitchFamily="2" charset="-122"/>
              </a:rPr>
              <a:t>（五）工作场所职业病危害因素检测、评价报告与记录；</a:t>
            </a:r>
            <a:endParaRPr lang="zh-CN" altLang="zh-CN" sz="2800" dirty="0">
              <a:latin typeface="华文新魏" pitchFamily="2" charset="-122"/>
              <a:ea typeface="华文新魏" pitchFamily="2" charset="-122"/>
            </a:endParaRPr>
          </a:p>
          <a:p>
            <a:r>
              <a:rPr lang="zh-CN" altLang="zh-CN" sz="2800" dirty="0">
                <a:latin typeface="华文新魏" pitchFamily="2" charset="-122"/>
                <a:ea typeface="华文新魏" pitchFamily="2" charset="-122"/>
              </a:rPr>
              <a:t>（六）职业病防护用品配备、发放、维护与更换等记录；</a:t>
            </a:r>
            <a:endParaRPr lang="zh-CN" altLang="zh-CN" sz="2800" dirty="0">
              <a:latin typeface="华文新魏" pitchFamily="2" charset="-122"/>
              <a:ea typeface="华文新魏"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矩形 2"/>
          <p:cNvSpPr/>
          <p:nvPr/>
        </p:nvSpPr>
        <p:spPr>
          <a:xfrm>
            <a:off x="395288" y="981075"/>
            <a:ext cx="8280400" cy="5508625"/>
          </a:xfrm>
          <a:prstGeom prst="rect">
            <a:avLst/>
          </a:prstGeom>
          <a:noFill/>
          <a:ln w="9525">
            <a:noFill/>
          </a:ln>
        </p:spPr>
        <p:txBody>
          <a:bodyPr>
            <a:spAutoFit/>
          </a:bodyPr>
          <a:p>
            <a:pPr>
              <a:spcBef>
                <a:spcPts val="600"/>
              </a:spcBef>
              <a:spcAft>
                <a:spcPts val="600"/>
              </a:spcAft>
            </a:pPr>
            <a:r>
              <a:rPr lang="en-US" altLang="zh-CN" dirty="0">
                <a:solidFill>
                  <a:srgbClr val="A50021"/>
                </a:solidFill>
                <a:latin typeface="华文新魏" pitchFamily="2" charset="-122"/>
                <a:ea typeface="华文新魏" pitchFamily="2" charset="-122"/>
              </a:rPr>
              <a:t>(3) </a:t>
            </a:r>
            <a:r>
              <a:rPr lang="zh-CN" altLang="en-US" dirty="0">
                <a:solidFill>
                  <a:srgbClr val="A50021"/>
                </a:solidFill>
                <a:latin typeface="华文新魏" pitchFamily="2" charset="-122"/>
                <a:ea typeface="华文新魏" pitchFamily="2" charset="-122"/>
              </a:rPr>
              <a:t>建立职业卫生档案和健康监护档案</a:t>
            </a:r>
            <a:endParaRPr lang="en-US" altLang="zh-CN" dirty="0">
              <a:solidFill>
                <a:srgbClr val="A50021"/>
              </a:solidFill>
              <a:latin typeface="华文新魏" pitchFamily="2" charset="-122"/>
              <a:ea typeface="华文新魏" pitchFamily="2" charset="-122"/>
            </a:endParaRPr>
          </a:p>
          <a:p>
            <a:pPr>
              <a:spcBef>
                <a:spcPts val="600"/>
              </a:spcBef>
              <a:spcAft>
                <a:spcPts val="600"/>
              </a:spcAft>
            </a:pPr>
            <a:r>
              <a:rPr lang="zh-CN" altLang="zh-CN" sz="2800" dirty="0">
                <a:latin typeface="华文新魏" pitchFamily="2" charset="-122"/>
                <a:ea typeface="华文新魏" pitchFamily="2" charset="-122"/>
              </a:rPr>
              <a:t>（七）主要负责人、职业卫生管理人员和职业病危害严重工作岗位的劳动者等相关人员职业卫生培训资料； </a:t>
            </a:r>
            <a:endParaRPr lang="zh-CN" altLang="zh-CN" sz="2800" dirty="0">
              <a:latin typeface="华文新魏" pitchFamily="2" charset="-122"/>
              <a:ea typeface="华文新魏" pitchFamily="2" charset="-122"/>
            </a:endParaRPr>
          </a:p>
          <a:p>
            <a:pPr>
              <a:spcBef>
                <a:spcPts val="600"/>
              </a:spcBef>
              <a:spcAft>
                <a:spcPts val="600"/>
              </a:spcAft>
            </a:pPr>
            <a:r>
              <a:rPr lang="zh-CN" altLang="zh-CN" sz="2800" dirty="0">
                <a:latin typeface="华文新魏" pitchFamily="2" charset="-122"/>
                <a:ea typeface="华文新魏" pitchFamily="2" charset="-122"/>
              </a:rPr>
              <a:t>（八）职业病危害事故报告与应急处置记录；</a:t>
            </a:r>
            <a:endParaRPr lang="zh-CN" altLang="zh-CN" sz="2800" dirty="0">
              <a:latin typeface="华文新魏" pitchFamily="2" charset="-122"/>
              <a:ea typeface="华文新魏" pitchFamily="2" charset="-122"/>
            </a:endParaRPr>
          </a:p>
          <a:p>
            <a:pPr>
              <a:spcBef>
                <a:spcPts val="600"/>
              </a:spcBef>
              <a:spcAft>
                <a:spcPts val="600"/>
              </a:spcAft>
            </a:pPr>
            <a:r>
              <a:rPr lang="zh-CN" altLang="zh-CN" sz="2800" dirty="0">
                <a:latin typeface="华文新魏" pitchFamily="2" charset="-122"/>
                <a:ea typeface="华文新魏" pitchFamily="2" charset="-122"/>
              </a:rPr>
              <a:t>（九）劳动者职业健康检查结果汇总资料，存在职业禁忌证、职业健康损害或者职业病的劳动者处理和安置情况记录；</a:t>
            </a:r>
            <a:endParaRPr lang="zh-CN" altLang="zh-CN" sz="2800" dirty="0">
              <a:latin typeface="华文新魏" pitchFamily="2" charset="-122"/>
              <a:ea typeface="华文新魏" pitchFamily="2" charset="-122"/>
            </a:endParaRPr>
          </a:p>
          <a:p>
            <a:pPr>
              <a:spcBef>
                <a:spcPts val="600"/>
              </a:spcBef>
              <a:spcAft>
                <a:spcPts val="600"/>
              </a:spcAft>
            </a:pPr>
            <a:r>
              <a:rPr lang="zh-CN" altLang="zh-CN" sz="2800" dirty="0">
                <a:latin typeface="华文新魏" pitchFamily="2" charset="-122"/>
                <a:ea typeface="华文新魏" pitchFamily="2" charset="-122"/>
              </a:rPr>
              <a:t>（十）建设项目职业卫生“三同时”有关技术资料，以及其备案、审核、审查或者验收等有关回执或者批复文件；</a:t>
            </a:r>
            <a:endParaRPr lang="zh-CN" altLang="zh-CN" sz="2800" dirty="0">
              <a:latin typeface="华文新魏" pitchFamily="2" charset="-122"/>
              <a:ea typeface="华文新魏"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矩形 2"/>
          <p:cNvSpPr/>
          <p:nvPr/>
        </p:nvSpPr>
        <p:spPr>
          <a:xfrm>
            <a:off x="539750" y="1673225"/>
            <a:ext cx="8104188" cy="3554413"/>
          </a:xfrm>
          <a:prstGeom prst="rect">
            <a:avLst/>
          </a:prstGeom>
          <a:noFill/>
          <a:ln w="9525">
            <a:noFill/>
          </a:ln>
        </p:spPr>
        <p:txBody>
          <a:bodyPr>
            <a:spAutoFit/>
          </a:bodyPr>
          <a:p>
            <a:r>
              <a:rPr lang="en-US" altLang="zh-CN" dirty="0">
                <a:solidFill>
                  <a:srgbClr val="A50021"/>
                </a:solidFill>
                <a:latin typeface="华文新魏" pitchFamily="2" charset="-122"/>
                <a:ea typeface="华文新魏" pitchFamily="2" charset="-122"/>
              </a:rPr>
              <a:t>(3) </a:t>
            </a:r>
            <a:r>
              <a:rPr lang="zh-CN" altLang="en-US" dirty="0">
                <a:solidFill>
                  <a:srgbClr val="A50021"/>
                </a:solidFill>
                <a:latin typeface="华文新魏" pitchFamily="2" charset="-122"/>
                <a:ea typeface="华文新魏" pitchFamily="2" charset="-122"/>
              </a:rPr>
              <a:t>建立职业卫生档案和健康监护档案</a:t>
            </a:r>
            <a:endParaRPr lang="en-US" altLang="zh-CN" dirty="0">
              <a:solidFill>
                <a:srgbClr val="A50021"/>
              </a:solidFill>
              <a:latin typeface="华文新魏" pitchFamily="2" charset="-122"/>
              <a:ea typeface="华文新魏" pitchFamily="2" charset="-122"/>
            </a:endParaRPr>
          </a:p>
          <a:p>
            <a:pPr>
              <a:spcBef>
                <a:spcPts val="600"/>
              </a:spcBef>
              <a:spcAft>
                <a:spcPts val="600"/>
              </a:spcAft>
            </a:pPr>
            <a:r>
              <a:rPr lang="zh-CN" altLang="zh-CN" sz="2800" dirty="0">
                <a:latin typeface="华文新魏" pitchFamily="2" charset="-122"/>
                <a:ea typeface="华文新魏" pitchFamily="2" charset="-122"/>
              </a:rPr>
              <a:t>（十一）其他有关职业卫生管理的资料或者文件。</a:t>
            </a:r>
            <a:endParaRPr lang="en-US" altLang="zh-CN" sz="2800" dirty="0">
              <a:latin typeface="华文新魏" pitchFamily="2" charset="-122"/>
              <a:ea typeface="华文新魏" pitchFamily="2" charset="-122"/>
            </a:endParaRPr>
          </a:p>
          <a:p>
            <a:pPr>
              <a:spcBef>
                <a:spcPts val="600"/>
              </a:spcBef>
              <a:spcAft>
                <a:spcPts val="600"/>
              </a:spcAft>
            </a:pPr>
            <a:endParaRPr lang="en-US" altLang="zh-CN" sz="2800" dirty="0">
              <a:solidFill>
                <a:srgbClr val="A50021"/>
              </a:solidFill>
              <a:latin typeface="华文新魏" pitchFamily="2" charset="-122"/>
              <a:ea typeface="华文新魏" pitchFamily="2" charset="-122"/>
            </a:endParaRPr>
          </a:p>
          <a:p>
            <a:pPr>
              <a:spcBef>
                <a:spcPts val="600"/>
              </a:spcBef>
              <a:spcAft>
                <a:spcPts val="600"/>
              </a:spcAft>
            </a:pPr>
            <a:r>
              <a:rPr lang="zh-CN" altLang="en-US" sz="2800" dirty="0">
                <a:solidFill>
                  <a:srgbClr val="A50021"/>
                </a:solidFill>
                <a:latin typeface="华文新魏" pitchFamily="2" charset="-122"/>
                <a:ea typeface="华文新魏" pitchFamily="2" charset="-122"/>
              </a:rPr>
              <a:t>劳动者健康监护档案内容：</a:t>
            </a:r>
            <a:r>
              <a:rPr lang="zh-CN" altLang="en-US" sz="2800" dirty="0">
                <a:latin typeface="华文新魏" pitchFamily="2" charset="-122"/>
                <a:ea typeface="华文新魏" pitchFamily="2" charset="-122"/>
              </a:rPr>
              <a:t>职业史；职业危害接触史</a:t>
            </a:r>
            <a:r>
              <a:rPr lang="en-US" altLang="zh-CN" sz="2800" dirty="0">
                <a:latin typeface="华文新魏" pitchFamily="2" charset="-122"/>
                <a:ea typeface="华文新魏" pitchFamily="2" charset="-122"/>
              </a:rPr>
              <a:t>(</a:t>
            </a:r>
            <a:r>
              <a:rPr lang="zh-CN" altLang="en-US" sz="2800" dirty="0">
                <a:latin typeface="华文新魏" pitchFamily="2" charset="-122"/>
                <a:ea typeface="华文新魏" pitchFamily="2" charset="-122"/>
              </a:rPr>
              <a:t>相应作业场所职业危害因素监测结果</a:t>
            </a:r>
            <a:r>
              <a:rPr lang="en-US" altLang="zh-CN" sz="2800" dirty="0">
                <a:latin typeface="华文新魏" pitchFamily="2" charset="-122"/>
                <a:ea typeface="华文新魏" pitchFamily="2" charset="-122"/>
              </a:rPr>
              <a:t>)</a:t>
            </a:r>
            <a:r>
              <a:rPr lang="zh-CN" altLang="en-US" sz="2800" dirty="0">
                <a:latin typeface="华文新魏" pitchFamily="2" charset="-122"/>
                <a:ea typeface="华文新魏" pitchFamily="2" charset="-122"/>
              </a:rPr>
              <a:t>；职业健康检查结果；</a:t>
            </a:r>
            <a:r>
              <a:rPr lang="en-US" altLang="zh-CN" sz="2800" dirty="0">
                <a:latin typeface="华文新魏" pitchFamily="2" charset="-122"/>
                <a:ea typeface="华文新魏" pitchFamily="2" charset="-122"/>
              </a:rPr>
              <a:t>;</a:t>
            </a:r>
            <a:r>
              <a:rPr lang="zh-CN" altLang="en-US" sz="2800" dirty="0">
                <a:latin typeface="华文新魏" pitchFamily="2" charset="-122"/>
                <a:ea typeface="华文新魏" pitchFamily="2" charset="-122"/>
              </a:rPr>
              <a:t>职业病的诊断、治疗和疗养、职业危害事故的抢救情况等。</a:t>
            </a:r>
            <a:endParaRPr lang="zh-CN" altLang="en-US" sz="2800" dirty="0">
              <a:latin typeface="华文新魏" pitchFamily="2" charset="-122"/>
              <a:ea typeface="华文新魏"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0" name="Picture 6" descr="j0291984"/>
          <p:cNvPicPr>
            <a:picLocks noChangeAspect="1"/>
          </p:cNvPicPr>
          <p:nvPr/>
        </p:nvPicPr>
        <p:blipFill>
          <a:blip r:embed="rId1"/>
          <a:stretch>
            <a:fillRect/>
          </a:stretch>
        </p:blipFill>
        <p:spPr>
          <a:xfrm>
            <a:off x="1619250" y="4508500"/>
            <a:ext cx="1536700" cy="1627188"/>
          </a:xfrm>
          <a:prstGeom prst="rect">
            <a:avLst/>
          </a:prstGeom>
          <a:noFill/>
          <a:ln w="9525">
            <a:noFill/>
          </a:ln>
        </p:spPr>
      </p:pic>
      <p:pic>
        <p:nvPicPr>
          <p:cNvPr id="43011" name="Picture 7" descr="MCj01980510000[1]"/>
          <p:cNvPicPr>
            <a:picLocks noChangeAspect="1"/>
          </p:cNvPicPr>
          <p:nvPr/>
        </p:nvPicPr>
        <p:blipFill>
          <a:blip r:embed="rId2"/>
          <a:stretch>
            <a:fillRect/>
          </a:stretch>
        </p:blipFill>
        <p:spPr>
          <a:xfrm>
            <a:off x="6372225" y="4635500"/>
            <a:ext cx="1912938" cy="1433513"/>
          </a:xfrm>
          <a:prstGeom prst="rect">
            <a:avLst/>
          </a:prstGeom>
          <a:noFill/>
          <a:ln w="9525">
            <a:noFill/>
          </a:ln>
        </p:spPr>
      </p:pic>
      <p:sp>
        <p:nvSpPr>
          <p:cNvPr id="43012" name="Rectangle 4"/>
          <p:cNvSpPr/>
          <p:nvPr/>
        </p:nvSpPr>
        <p:spPr>
          <a:xfrm>
            <a:off x="714375" y="928688"/>
            <a:ext cx="7858125" cy="3616325"/>
          </a:xfrm>
          <a:prstGeom prst="rect">
            <a:avLst/>
          </a:prstGeom>
          <a:noFill/>
          <a:ln w="9525">
            <a:noFill/>
          </a:ln>
        </p:spPr>
        <p:txBody>
          <a:bodyPr>
            <a:spAutoFit/>
          </a:bodyPr>
          <a:p>
            <a:pPr>
              <a:spcBef>
                <a:spcPts val="600"/>
              </a:spcBef>
            </a:pPr>
            <a:r>
              <a:rPr lang="en-US" altLang="zh-CN" sz="2400" dirty="0">
                <a:latin typeface="华文新魏" pitchFamily="2" charset="-122"/>
                <a:ea typeface="华文新魏" pitchFamily="2" charset="-122"/>
              </a:rPr>
              <a:t>(4)</a:t>
            </a:r>
            <a:r>
              <a:rPr lang="zh-CN" altLang="zh-CN" sz="2400" dirty="0">
                <a:latin typeface="华文新魏" pitchFamily="2" charset="-122"/>
                <a:ea typeface="华文新魏" pitchFamily="2" charset="-122"/>
              </a:rPr>
              <a:t>产生职业病危害的用人单位的工作场所应当符合</a:t>
            </a:r>
            <a:r>
              <a:rPr lang="zh-CN" altLang="en-US" sz="2400" dirty="0">
                <a:latin typeface="华文新魏" pitchFamily="2" charset="-122"/>
                <a:ea typeface="华文新魏" pitchFamily="2" charset="-122"/>
              </a:rPr>
              <a:t>：</a:t>
            </a:r>
            <a:endParaRPr lang="en-US" altLang="zh-CN" sz="2400" dirty="0">
              <a:latin typeface="华文新魏" pitchFamily="2" charset="-122"/>
              <a:ea typeface="华文新魏" pitchFamily="2" charset="-122"/>
            </a:endParaRPr>
          </a:p>
          <a:p>
            <a:pPr>
              <a:spcBef>
                <a:spcPts val="600"/>
              </a:spcBef>
              <a:spcAft>
                <a:spcPts val="600"/>
              </a:spcAft>
              <a:buClr>
                <a:srgbClr val="339933"/>
              </a:buClr>
              <a:buFont typeface="Wingdings" panose="05000000000000000000" pitchFamily="2" charset="2"/>
              <a:buChar char="u"/>
            </a:pPr>
            <a:r>
              <a:rPr lang="zh-CN" altLang="zh-CN" sz="2000" dirty="0">
                <a:latin typeface="Times New Roman" panose="02020603050405020304" pitchFamily="18" charset="0"/>
              </a:rPr>
              <a:t>生产布局合理，有害作业与无害作业分开；</a:t>
            </a:r>
            <a:endParaRPr lang="zh-CN" altLang="zh-CN" sz="2000" dirty="0">
              <a:latin typeface="Times New Roman" panose="02020603050405020304" pitchFamily="18" charset="0"/>
            </a:endParaRPr>
          </a:p>
          <a:p>
            <a:pPr>
              <a:spcBef>
                <a:spcPts val="600"/>
              </a:spcBef>
              <a:spcAft>
                <a:spcPts val="600"/>
              </a:spcAft>
              <a:buClr>
                <a:srgbClr val="339933"/>
              </a:buClr>
              <a:buFont typeface="Wingdings" panose="05000000000000000000" pitchFamily="2" charset="2"/>
              <a:buChar char="u"/>
            </a:pPr>
            <a:r>
              <a:rPr lang="zh-CN" altLang="zh-CN" sz="2000" dirty="0">
                <a:latin typeface="Times New Roman" panose="02020603050405020304" pitchFamily="18" charset="0"/>
              </a:rPr>
              <a:t>工作场所与生活场所分开，工作场所不得住人；</a:t>
            </a:r>
            <a:endParaRPr lang="zh-CN" altLang="zh-CN" sz="2000" dirty="0">
              <a:latin typeface="Times New Roman" panose="02020603050405020304" pitchFamily="18" charset="0"/>
            </a:endParaRPr>
          </a:p>
          <a:p>
            <a:pPr>
              <a:spcBef>
                <a:spcPts val="600"/>
              </a:spcBef>
              <a:spcAft>
                <a:spcPts val="600"/>
              </a:spcAft>
              <a:buClr>
                <a:srgbClr val="339933"/>
              </a:buClr>
              <a:buFont typeface="Wingdings" panose="05000000000000000000" pitchFamily="2" charset="2"/>
              <a:buChar char="u"/>
            </a:pPr>
            <a:r>
              <a:rPr lang="zh-CN" altLang="zh-CN" sz="2000" dirty="0">
                <a:latin typeface="Times New Roman" panose="02020603050405020304" pitchFamily="18" charset="0"/>
              </a:rPr>
              <a:t>有与职业病防治工作相适应的有效防护设施；</a:t>
            </a:r>
            <a:endParaRPr lang="zh-CN" altLang="zh-CN" sz="2000" dirty="0">
              <a:latin typeface="Times New Roman" panose="02020603050405020304" pitchFamily="18" charset="0"/>
            </a:endParaRPr>
          </a:p>
          <a:p>
            <a:pPr>
              <a:spcBef>
                <a:spcPts val="600"/>
              </a:spcBef>
              <a:spcAft>
                <a:spcPts val="600"/>
              </a:spcAft>
              <a:buClr>
                <a:srgbClr val="339933"/>
              </a:buClr>
              <a:buFont typeface="Wingdings" panose="05000000000000000000" pitchFamily="2" charset="2"/>
              <a:buChar char="u"/>
            </a:pPr>
            <a:r>
              <a:rPr lang="zh-CN" altLang="zh-CN" sz="2000" dirty="0">
                <a:latin typeface="Times New Roman" panose="02020603050405020304" pitchFamily="18" charset="0"/>
              </a:rPr>
              <a:t>职业病危害因素的强度或者浓度符合国家职业卫生标准；</a:t>
            </a:r>
            <a:endParaRPr lang="zh-CN" altLang="zh-CN" sz="2000" dirty="0">
              <a:latin typeface="Times New Roman" panose="02020603050405020304" pitchFamily="18" charset="0"/>
            </a:endParaRPr>
          </a:p>
          <a:p>
            <a:pPr>
              <a:spcBef>
                <a:spcPts val="600"/>
              </a:spcBef>
              <a:spcAft>
                <a:spcPts val="600"/>
              </a:spcAft>
              <a:buClr>
                <a:srgbClr val="339933"/>
              </a:buClr>
              <a:buFont typeface="Wingdings" panose="05000000000000000000" pitchFamily="2" charset="2"/>
              <a:buChar char="u"/>
            </a:pPr>
            <a:r>
              <a:rPr lang="zh-CN" altLang="zh-CN" sz="2000" dirty="0">
                <a:latin typeface="Times New Roman" panose="02020603050405020304" pitchFamily="18" charset="0"/>
              </a:rPr>
              <a:t>有配套的更衣间、洗浴间、孕妇休息间等卫生设施；</a:t>
            </a:r>
            <a:endParaRPr lang="zh-CN" altLang="zh-CN" sz="2000" dirty="0">
              <a:latin typeface="Times New Roman" panose="02020603050405020304" pitchFamily="18" charset="0"/>
            </a:endParaRPr>
          </a:p>
          <a:p>
            <a:pPr>
              <a:spcBef>
                <a:spcPts val="600"/>
              </a:spcBef>
              <a:spcAft>
                <a:spcPts val="600"/>
              </a:spcAft>
              <a:buClr>
                <a:srgbClr val="339933"/>
              </a:buClr>
              <a:buFont typeface="Wingdings" panose="05000000000000000000" pitchFamily="2" charset="2"/>
              <a:buChar char="u"/>
            </a:pPr>
            <a:r>
              <a:rPr lang="zh-CN" altLang="zh-CN" sz="2000" dirty="0">
                <a:latin typeface="Times New Roman" panose="02020603050405020304" pitchFamily="18" charset="0"/>
              </a:rPr>
              <a:t>设备、工具、用具等设施符合保护劳动者生理、心理健康的要求；</a:t>
            </a:r>
            <a:endParaRPr lang="zh-CN" altLang="zh-CN" sz="2000" dirty="0">
              <a:latin typeface="Times New Roman" panose="02020603050405020304" pitchFamily="18" charset="0"/>
            </a:endParaRPr>
          </a:p>
          <a:p>
            <a:pPr>
              <a:spcBef>
                <a:spcPts val="600"/>
              </a:spcBef>
              <a:spcAft>
                <a:spcPts val="600"/>
              </a:spcAft>
              <a:buClr>
                <a:srgbClr val="339933"/>
              </a:buClr>
              <a:buFont typeface="Wingdings" panose="05000000000000000000" pitchFamily="2" charset="2"/>
              <a:buChar char="u"/>
            </a:pPr>
            <a:r>
              <a:rPr lang="zh-CN" altLang="zh-CN" sz="2000" dirty="0">
                <a:latin typeface="Times New Roman" panose="02020603050405020304" pitchFamily="18" charset="0"/>
              </a:rPr>
              <a:t>法律、法规、规章和国家职业卫生标准的其他规定。</a:t>
            </a:r>
            <a:r>
              <a:rPr lang="zh-CN" altLang="en-US" sz="2000" dirty="0">
                <a:latin typeface="华文新魏" pitchFamily="2" charset="-122"/>
                <a:ea typeface="华文新魏" pitchFamily="2" charset="-122"/>
              </a:rPr>
              <a:t>        </a:t>
            </a:r>
            <a:endParaRPr lang="zh-CN" altLang="en-US" sz="2000" dirty="0">
              <a:latin typeface="华文新魏" pitchFamily="2" charset="-122"/>
              <a:ea typeface="华文新魏" pitchFamily="2" charset="-122"/>
            </a:endParaRPr>
          </a:p>
        </p:txBody>
      </p:sp>
      <p:pic>
        <p:nvPicPr>
          <p:cNvPr id="43013" name="Picture 6" descr="j0291984"/>
          <p:cNvPicPr>
            <a:picLocks noChangeAspect="1"/>
          </p:cNvPicPr>
          <p:nvPr/>
        </p:nvPicPr>
        <p:blipFill>
          <a:blip r:embed="rId1"/>
          <a:stretch>
            <a:fillRect/>
          </a:stretch>
        </p:blipFill>
        <p:spPr>
          <a:xfrm>
            <a:off x="1722438" y="4527550"/>
            <a:ext cx="1536700" cy="1627188"/>
          </a:xfrm>
          <a:prstGeom prst="rect">
            <a:avLst/>
          </a:prstGeom>
          <a:noFill/>
          <a:ln w="9525">
            <a:noFill/>
          </a:ln>
        </p:spPr>
      </p:pic>
      <p:pic>
        <p:nvPicPr>
          <p:cNvPr id="43014" name="Picture 7" descr="MCj01980510000[1]"/>
          <p:cNvPicPr>
            <a:picLocks noChangeAspect="1"/>
          </p:cNvPicPr>
          <p:nvPr/>
        </p:nvPicPr>
        <p:blipFill>
          <a:blip r:embed="rId2"/>
          <a:stretch>
            <a:fillRect/>
          </a:stretch>
        </p:blipFill>
        <p:spPr>
          <a:xfrm>
            <a:off x="6475413" y="4654550"/>
            <a:ext cx="1912937" cy="1433513"/>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 Box 5"/>
          <p:cNvSpPr txBox="1"/>
          <p:nvPr/>
        </p:nvSpPr>
        <p:spPr>
          <a:xfrm>
            <a:off x="2422525" y="338138"/>
            <a:ext cx="184150" cy="701675"/>
          </a:xfrm>
          <a:prstGeom prst="rect">
            <a:avLst/>
          </a:prstGeom>
          <a:noFill/>
          <a:ln w="9525">
            <a:noFill/>
          </a:ln>
        </p:spPr>
        <p:txBody>
          <a:bodyPr wrap="none" anchor="ctr" anchorCtr="0">
            <a:spAutoFit/>
          </a:bodyPr>
          <a:p>
            <a:pPr algn="ctr">
              <a:spcBef>
                <a:spcPct val="50000"/>
              </a:spcBef>
            </a:pPr>
            <a:endParaRPr lang="zh-CN" altLang="en-US" sz="4000" dirty="0">
              <a:latin typeface="Times New Roman" panose="02020603050405020304" pitchFamily="18" charset="0"/>
            </a:endParaRPr>
          </a:p>
        </p:txBody>
      </p:sp>
      <p:sp>
        <p:nvSpPr>
          <p:cNvPr id="11267" name="Rectangle 6"/>
          <p:cNvSpPr/>
          <p:nvPr/>
        </p:nvSpPr>
        <p:spPr>
          <a:xfrm>
            <a:off x="539750" y="1477963"/>
            <a:ext cx="7993063" cy="495300"/>
          </a:xfrm>
          <a:prstGeom prst="rect">
            <a:avLst/>
          </a:prstGeom>
          <a:noFill/>
          <a:ln w="9525">
            <a:noFill/>
          </a:ln>
        </p:spPr>
        <p:txBody>
          <a:bodyPr anchor="ctr" anchorCtr="0">
            <a:spAutoFit/>
          </a:bodyPr>
          <a:p>
            <a:pPr algn="ctr">
              <a:lnSpc>
                <a:spcPct val="80000"/>
              </a:lnSpc>
              <a:spcBef>
                <a:spcPct val="50000"/>
              </a:spcBef>
            </a:pPr>
            <a:r>
              <a:rPr lang="zh-CN" altLang="en-US" dirty="0">
                <a:solidFill>
                  <a:srgbClr val="FF1313"/>
                </a:solidFill>
                <a:latin typeface="华文彩云" pitchFamily="2" charset="-122"/>
                <a:ea typeface="华文彩云" pitchFamily="2" charset="-122"/>
              </a:rPr>
              <a:t>一</a:t>
            </a:r>
            <a:r>
              <a:rPr lang="en-US" altLang="zh-CN" dirty="0">
                <a:solidFill>
                  <a:srgbClr val="FF1313"/>
                </a:solidFill>
                <a:latin typeface="华文彩云" pitchFamily="2" charset="-122"/>
                <a:ea typeface="华文彩云" pitchFamily="2" charset="-122"/>
              </a:rPr>
              <a:t>、《</a:t>
            </a:r>
            <a:r>
              <a:rPr lang="zh-CN" altLang="en-US" dirty="0">
                <a:solidFill>
                  <a:srgbClr val="FF1313"/>
                </a:solidFill>
                <a:latin typeface="华文彩云" pitchFamily="2" charset="-122"/>
                <a:ea typeface="华文彩云" pitchFamily="2" charset="-122"/>
              </a:rPr>
              <a:t>通用规范</a:t>
            </a:r>
            <a:r>
              <a:rPr lang="en-US" altLang="zh-CN" dirty="0">
                <a:solidFill>
                  <a:srgbClr val="FF1313"/>
                </a:solidFill>
                <a:latin typeface="华文彩云" pitchFamily="2" charset="-122"/>
                <a:ea typeface="华文彩云" pitchFamily="2" charset="-122"/>
              </a:rPr>
              <a:t>》</a:t>
            </a:r>
            <a:r>
              <a:rPr lang="zh-CN" altLang="en-US" dirty="0">
                <a:solidFill>
                  <a:srgbClr val="FF1313"/>
                </a:solidFill>
                <a:latin typeface="华文彩云" pitchFamily="2" charset="-122"/>
                <a:ea typeface="华文彩云" pitchFamily="2" charset="-122"/>
              </a:rPr>
              <a:t>、</a:t>
            </a:r>
            <a:r>
              <a:rPr lang="en-US" altLang="zh-CN" dirty="0">
                <a:solidFill>
                  <a:srgbClr val="FF1313"/>
                </a:solidFill>
                <a:latin typeface="华文彩云" pitchFamily="2" charset="-122"/>
                <a:ea typeface="华文彩云" pitchFamily="2" charset="-122"/>
              </a:rPr>
              <a:t>《</a:t>
            </a:r>
            <a:r>
              <a:rPr lang="zh-CN" altLang="en-US" dirty="0">
                <a:solidFill>
                  <a:srgbClr val="FF1313"/>
                </a:solidFill>
                <a:latin typeface="华文彩云" pitchFamily="2" charset="-122"/>
                <a:ea typeface="华文彩云" pitchFamily="2" charset="-122"/>
              </a:rPr>
              <a:t>评审标准</a:t>
            </a:r>
            <a:r>
              <a:rPr lang="en-US" altLang="zh-CN" dirty="0">
                <a:solidFill>
                  <a:srgbClr val="FF1313"/>
                </a:solidFill>
                <a:latin typeface="华文彩云" pitchFamily="2" charset="-122"/>
                <a:ea typeface="华文彩云" pitchFamily="2" charset="-122"/>
              </a:rPr>
              <a:t>》</a:t>
            </a:r>
            <a:r>
              <a:rPr lang="zh-CN" altLang="en-US" dirty="0">
                <a:solidFill>
                  <a:srgbClr val="FF1313"/>
                </a:solidFill>
                <a:latin typeface="华文彩云" pitchFamily="2" charset="-122"/>
                <a:ea typeface="华文彩云" pitchFamily="2" charset="-122"/>
              </a:rPr>
              <a:t>要素</a:t>
            </a:r>
            <a:r>
              <a:rPr lang="zh-CN" altLang="en-US" sz="2800" dirty="0">
                <a:solidFill>
                  <a:srgbClr val="FF1313"/>
                </a:solidFill>
                <a:latin typeface="幼圆" pitchFamily="49" charset="-122"/>
                <a:ea typeface="幼圆" pitchFamily="49" charset="-122"/>
              </a:rPr>
              <a:t>  </a:t>
            </a:r>
            <a:endParaRPr lang="zh-CN" altLang="en-US" sz="2800" dirty="0">
              <a:solidFill>
                <a:srgbClr val="FF1313"/>
              </a:solidFill>
              <a:latin typeface="幼圆" pitchFamily="49" charset="-122"/>
              <a:ea typeface="幼圆" pitchFamily="49" charset="-122"/>
            </a:endParaRPr>
          </a:p>
        </p:txBody>
      </p:sp>
      <p:sp>
        <p:nvSpPr>
          <p:cNvPr id="11268" name="Text Box 7"/>
          <p:cNvSpPr txBox="1"/>
          <p:nvPr/>
        </p:nvSpPr>
        <p:spPr>
          <a:xfrm>
            <a:off x="684213" y="2781300"/>
            <a:ext cx="4176712" cy="2227263"/>
          </a:xfrm>
          <a:prstGeom prst="rect">
            <a:avLst/>
          </a:prstGeom>
          <a:noFill/>
          <a:ln w="9525">
            <a:noFill/>
          </a:ln>
        </p:spPr>
        <p:txBody>
          <a:bodyPr anchor="ctr" anchorCtr="0">
            <a:spAutoFit/>
          </a:bodyPr>
          <a:p>
            <a:r>
              <a:rPr lang="en-US" altLang="zh-CN" sz="2800" dirty="0">
                <a:solidFill>
                  <a:srgbClr val="993366"/>
                </a:solidFill>
                <a:latin typeface="华文新魏" pitchFamily="2" charset="-122"/>
                <a:ea typeface="华文新魏" pitchFamily="2" charset="-122"/>
              </a:rPr>
              <a:t>5.8  </a:t>
            </a:r>
            <a:r>
              <a:rPr lang="zh-CN" altLang="en-US" sz="2800" dirty="0">
                <a:solidFill>
                  <a:srgbClr val="993366"/>
                </a:solidFill>
                <a:latin typeface="华文新魏" pitchFamily="2" charset="-122"/>
                <a:ea typeface="华文新魏" pitchFamily="2" charset="-122"/>
              </a:rPr>
              <a:t>职业危害</a:t>
            </a:r>
            <a:endParaRPr lang="zh-CN" altLang="en-US" sz="2800" dirty="0">
              <a:solidFill>
                <a:srgbClr val="993366"/>
              </a:solidFill>
              <a:latin typeface="华文新魏" pitchFamily="2" charset="-122"/>
              <a:ea typeface="华文新魏" pitchFamily="2" charset="-122"/>
            </a:endParaRPr>
          </a:p>
          <a:p>
            <a:r>
              <a:rPr lang="en-US" altLang="zh-CN" sz="2800" dirty="0">
                <a:solidFill>
                  <a:srgbClr val="993366"/>
                </a:solidFill>
                <a:latin typeface="华文新魏" pitchFamily="2" charset="-122"/>
                <a:ea typeface="华文新魏" pitchFamily="2" charset="-122"/>
              </a:rPr>
              <a:t>5.8.1  </a:t>
            </a:r>
            <a:r>
              <a:rPr lang="zh-CN" altLang="en-US" sz="2800" dirty="0">
                <a:solidFill>
                  <a:srgbClr val="993366"/>
                </a:solidFill>
                <a:latin typeface="华文新魏" pitchFamily="2" charset="-122"/>
                <a:ea typeface="华文新魏" pitchFamily="2" charset="-122"/>
              </a:rPr>
              <a:t>职业危害申报</a:t>
            </a:r>
            <a:endParaRPr lang="zh-CN" altLang="en-US" sz="2800" dirty="0">
              <a:solidFill>
                <a:srgbClr val="993366"/>
              </a:solidFill>
              <a:latin typeface="华文新魏" pitchFamily="2" charset="-122"/>
              <a:ea typeface="华文新魏" pitchFamily="2" charset="-122"/>
            </a:endParaRPr>
          </a:p>
          <a:p>
            <a:r>
              <a:rPr lang="en-US" altLang="zh-CN" sz="2800" dirty="0">
                <a:solidFill>
                  <a:srgbClr val="993366"/>
                </a:solidFill>
                <a:latin typeface="华文新魏" pitchFamily="2" charset="-122"/>
                <a:ea typeface="华文新魏" pitchFamily="2" charset="-122"/>
              </a:rPr>
              <a:t>5.8.2 </a:t>
            </a:r>
            <a:r>
              <a:rPr lang="zh-CN" altLang="en-US" sz="2800" dirty="0">
                <a:solidFill>
                  <a:srgbClr val="993366"/>
                </a:solidFill>
                <a:latin typeface="华文新魏" pitchFamily="2" charset="-122"/>
                <a:ea typeface="华文新魏" pitchFamily="2" charset="-122"/>
              </a:rPr>
              <a:t>作业场所职业</a:t>
            </a:r>
            <a:endParaRPr lang="zh-CN" altLang="en-US" sz="2800" dirty="0">
              <a:solidFill>
                <a:srgbClr val="993366"/>
              </a:solidFill>
              <a:latin typeface="华文新魏" pitchFamily="2" charset="-122"/>
              <a:ea typeface="华文新魏" pitchFamily="2" charset="-122"/>
            </a:endParaRPr>
          </a:p>
          <a:p>
            <a:r>
              <a:rPr lang="zh-CN" altLang="en-US" sz="2800" dirty="0">
                <a:solidFill>
                  <a:srgbClr val="993366"/>
                </a:solidFill>
                <a:latin typeface="华文新魏" pitchFamily="2" charset="-122"/>
                <a:ea typeface="华文新魏" pitchFamily="2" charset="-122"/>
              </a:rPr>
              <a:t>          危害管理</a:t>
            </a:r>
            <a:endParaRPr lang="zh-CN" altLang="en-US" sz="2800" dirty="0">
              <a:solidFill>
                <a:srgbClr val="993366"/>
              </a:solidFill>
              <a:latin typeface="华文新魏" pitchFamily="2" charset="-122"/>
              <a:ea typeface="华文新魏" pitchFamily="2" charset="-122"/>
            </a:endParaRPr>
          </a:p>
          <a:p>
            <a:r>
              <a:rPr lang="en-US" altLang="zh-CN" sz="2800" dirty="0">
                <a:solidFill>
                  <a:srgbClr val="993366"/>
                </a:solidFill>
                <a:latin typeface="华文新魏" pitchFamily="2" charset="-122"/>
                <a:ea typeface="华文新魏" pitchFamily="2" charset="-122"/>
              </a:rPr>
              <a:t>5.8.3 </a:t>
            </a:r>
            <a:r>
              <a:rPr lang="zh-CN" altLang="en-US" sz="2800" dirty="0">
                <a:solidFill>
                  <a:srgbClr val="993366"/>
                </a:solidFill>
                <a:latin typeface="华文新魏" pitchFamily="2" charset="-122"/>
                <a:ea typeface="华文新魏" pitchFamily="2" charset="-122"/>
              </a:rPr>
              <a:t>劳动防护用品</a:t>
            </a:r>
            <a:endParaRPr lang="zh-CN" altLang="en-US" sz="2800" dirty="0">
              <a:solidFill>
                <a:srgbClr val="993366"/>
              </a:solidFill>
              <a:latin typeface="华文新魏" pitchFamily="2" charset="-122"/>
              <a:ea typeface="华文新魏" pitchFamily="2" charset="-122"/>
            </a:endParaRPr>
          </a:p>
        </p:txBody>
      </p:sp>
      <p:sp>
        <p:nvSpPr>
          <p:cNvPr id="11269" name="Text Box 8"/>
          <p:cNvSpPr txBox="1"/>
          <p:nvPr/>
        </p:nvSpPr>
        <p:spPr>
          <a:xfrm>
            <a:off x="7848600" y="5999163"/>
            <a:ext cx="184150" cy="457200"/>
          </a:xfrm>
          <a:prstGeom prst="rect">
            <a:avLst/>
          </a:prstGeom>
          <a:noFill/>
          <a:ln w="9525">
            <a:noFill/>
          </a:ln>
        </p:spPr>
        <p:txBody>
          <a:bodyPr wrap="none" anchor="ctr" anchorCtr="0">
            <a:spAutoFit/>
          </a:bodyPr>
          <a:p>
            <a:pPr algn="ctr">
              <a:spcBef>
                <a:spcPct val="50000"/>
              </a:spcBef>
            </a:pPr>
            <a:endParaRPr lang="zh-CN" altLang="en-US" sz="2400" dirty="0">
              <a:latin typeface="Times New Roman" panose="02020603050405020304" pitchFamily="18" charset="0"/>
            </a:endParaRPr>
          </a:p>
        </p:txBody>
      </p:sp>
      <p:sp>
        <p:nvSpPr>
          <p:cNvPr id="11270" name="Text Box 9"/>
          <p:cNvSpPr txBox="1"/>
          <p:nvPr/>
        </p:nvSpPr>
        <p:spPr>
          <a:xfrm>
            <a:off x="4716463" y="2997200"/>
            <a:ext cx="3816350" cy="2246313"/>
          </a:xfrm>
          <a:prstGeom prst="rect">
            <a:avLst/>
          </a:prstGeom>
          <a:noFill/>
          <a:ln w="9525">
            <a:noFill/>
          </a:ln>
        </p:spPr>
        <p:txBody>
          <a:bodyPr>
            <a:spAutoFit/>
          </a:bodyPr>
          <a:p>
            <a:r>
              <a:rPr lang="en-US" altLang="zh-CN" sz="2800" dirty="0">
                <a:solidFill>
                  <a:schemeClr val="accent2"/>
                </a:solidFill>
                <a:latin typeface="华文新魏" pitchFamily="2" charset="-122"/>
                <a:ea typeface="华文新魏" pitchFamily="2" charset="-122"/>
              </a:rPr>
              <a:t>8   </a:t>
            </a:r>
            <a:r>
              <a:rPr lang="zh-CN" altLang="en-US" sz="2800" dirty="0">
                <a:solidFill>
                  <a:schemeClr val="accent2"/>
                </a:solidFill>
                <a:latin typeface="华文新魏" pitchFamily="2" charset="-122"/>
                <a:ea typeface="华文新魏" pitchFamily="2" charset="-122"/>
              </a:rPr>
              <a:t>职业健康</a:t>
            </a:r>
            <a:r>
              <a:rPr lang="en-US" altLang="zh-CN" sz="2800" dirty="0">
                <a:solidFill>
                  <a:schemeClr val="accent2"/>
                </a:solidFill>
                <a:latin typeface="华文新魏" pitchFamily="2" charset="-122"/>
                <a:ea typeface="华文新魏" pitchFamily="2" charset="-122"/>
              </a:rPr>
              <a:t> </a:t>
            </a:r>
            <a:endParaRPr lang="en-US" altLang="zh-CN" sz="2800" dirty="0">
              <a:solidFill>
                <a:schemeClr val="accent2"/>
              </a:solidFill>
              <a:latin typeface="华文新魏" pitchFamily="2" charset="-122"/>
              <a:ea typeface="华文新魏" pitchFamily="2" charset="-122"/>
            </a:endParaRPr>
          </a:p>
          <a:p>
            <a:r>
              <a:rPr lang="en-US" altLang="zh-CN" sz="2800" dirty="0">
                <a:solidFill>
                  <a:schemeClr val="accent2"/>
                </a:solidFill>
                <a:latin typeface="华文新魏" pitchFamily="2" charset="-122"/>
                <a:ea typeface="华文新魏" pitchFamily="2" charset="-122"/>
              </a:rPr>
              <a:t>8.1 </a:t>
            </a:r>
            <a:r>
              <a:rPr lang="zh-CN" altLang="en-US" sz="2800" dirty="0">
                <a:solidFill>
                  <a:schemeClr val="accent2"/>
                </a:solidFill>
                <a:latin typeface="华文新魏" pitchFamily="2" charset="-122"/>
                <a:ea typeface="华文新魏" pitchFamily="2" charset="-122"/>
              </a:rPr>
              <a:t>职业危害项目申报</a:t>
            </a:r>
            <a:endParaRPr lang="zh-CN" altLang="en-US" sz="2800" dirty="0">
              <a:solidFill>
                <a:schemeClr val="accent2"/>
              </a:solidFill>
              <a:latin typeface="华文新魏" pitchFamily="2" charset="-122"/>
              <a:ea typeface="华文新魏" pitchFamily="2" charset="-122"/>
            </a:endParaRPr>
          </a:p>
          <a:p>
            <a:r>
              <a:rPr lang="en-US" altLang="zh-CN" sz="2800" dirty="0">
                <a:solidFill>
                  <a:schemeClr val="accent2"/>
                </a:solidFill>
                <a:latin typeface="华文新魏" pitchFamily="2" charset="-122"/>
                <a:ea typeface="华文新魏" pitchFamily="2" charset="-122"/>
              </a:rPr>
              <a:t>8.2 </a:t>
            </a:r>
            <a:r>
              <a:rPr lang="zh-CN" altLang="en-US" sz="2800" dirty="0">
                <a:solidFill>
                  <a:schemeClr val="accent2"/>
                </a:solidFill>
                <a:latin typeface="华文新魏" pitchFamily="2" charset="-122"/>
                <a:ea typeface="华文新魏" pitchFamily="2" charset="-122"/>
              </a:rPr>
              <a:t>作业场所职业危害</a:t>
            </a:r>
            <a:endParaRPr lang="en-US" altLang="zh-CN" sz="2800" dirty="0">
              <a:solidFill>
                <a:schemeClr val="accent2"/>
              </a:solidFill>
              <a:latin typeface="华文新魏" pitchFamily="2" charset="-122"/>
              <a:ea typeface="华文新魏" pitchFamily="2" charset="-122"/>
            </a:endParaRPr>
          </a:p>
          <a:p>
            <a:r>
              <a:rPr lang="en-US" altLang="zh-CN" sz="2800" dirty="0">
                <a:solidFill>
                  <a:schemeClr val="accent2"/>
                </a:solidFill>
                <a:latin typeface="华文新魏" pitchFamily="2" charset="-122"/>
                <a:ea typeface="华文新魏" pitchFamily="2" charset="-122"/>
              </a:rPr>
              <a:t>   </a:t>
            </a:r>
            <a:r>
              <a:rPr lang="zh-CN" altLang="en-US" sz="2800" dirty="0">
                <a:solidFill>
                  <a:schemeClr val="accent2"/>
                </a:solidFill>
                <a:latin typeface="华文新魏" pitchFamily="2" charset="-122"/>
                <a:ea typeface="华文新魏" pitchFamily="2" charset="-122"/>
              </a:rPr>
              <a:t>    管理</a:t>
            </a:r>
            <a:endParaRPr lang="zh-CN" altLang="en-US" sz="2800" dirty="0">
              <a:solidFill>
                <a:schemeClr val="accent2"/>
              </a:solidFill>
              <a:latin typeface="华文新魏" pitchFamily="2" charset="-122"/>
              <a:ea typeface="华文新魏" pitchFamily="2" charset="-122"/>
            </a:endParaRPr>
          </a:p>
          <a:p>
            <a:r>
              <a:rPr lang="en-US" altLang="zh-CN" sz="2800" dirty="0">
                <a:solidFill>
                  <a:schemeClr val="accent2"/>
                </a:solidFill>
                <a:latin typeface="华文新魏" pitchFamily="2" charset="-122"/>
                <a:ea typeface="华文新魏" pitchFamily="2" charset="-122"/>
              </a:rPr>
              <a:t>8.3 </a:t>
            </a:r>
            <a:r>
              <a:rPr lang="zh-CN" altLang="en-US" sz="2800" dirty="0">
                <a:solidFill>
                  <a:schemeClr val="accent2"/>
                </a:solidFill>
                <a:latin typeface="华文新魏" pitchFamily="2" charset="-122"/>
                <a:ea typeface="华文新魏" pitchFamily="2" charset="-122"/>
              </a:rPr>
              <a:t>劳动防护用品</a:t>
            </a:r>
            <a:endParaRPr lang="zh-CN" altLang="en-US" sz="2800" dirty="0">
              <a:solidFill>
                <a:schemeClr val="accent2"/>
              </a:solidFill>
              <a:latin typeface="华文新魏" pitchFamily="2" charset="-122"/>
              <a:ea typeface="华文新魏"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4" name="Picture 5" descr="DSC01449"/>
          <p:cNvPicPr>
            <a:picLocks noChangeAspect="1"/>
          </p:cNvPicPr>
          <p:nvPr/>
        </p:nvPicPr>
        <p:blipFill>
          <a:blip r:embed="rId1"/>
          <a:stretch>
            <a:fillRect/>
          </a:stretch>
        </p:blipFill>
        <p:spPr>
          <a:xfrm>
            <a:off x="684213" y="2816225"/>
            <a:ext cx="4392612" cy="3295650"/>
          </a:xfrm>
          <a:prstGeom prst="rect">
            <a:avLst/>
          </a:prstGeom>
          <a:noFill/>
          <a:ln w="9525">
            <a:noFill/>
          </a:ln>
        </p:spPr>
      </p:pic>
      <p:sp>
        <p:nvSpPr>
          <p:cNvPr id="44035" name="Rectangle 6"/>
          <p:cNvSpPr/>
          <p:nvPr/>
        </p:nvSpPr>
        <p:spPr>
          <a:xfrm>
            <a:off x="5429250" y="1844675"/>
            <a:ext cx="2928938" cy="1384300"/>
          </a:xfrm>
          <a:prstGeom prst="rect">
            <a:avLst/>
          </a:prstGeom>
          <a:noFill/>
          <a:ln w="9525">
            <a:noFill/>
          </a:ln>
        </p:spPr>
        <p:txBody>
          <a:bodyPr anchor="ctr" anchorCtr="0">
            <a:spAutoFit/>
          </a:bodyPr>
          <a:p>
            <a:r>
              <a:rPr lang="zh-CN" altLang="en-US" sz="2800" dirty="0">
                <a:solidFill>
                  <a:srgbClr val="A50021"/>
                </a:solidFill>
                <a:latin typeface="Times New Roman" panose="02020603050405020304" pitchFamily="18" charset="0"/>
              </a:rPr>
              <a:t>▲</a:t>
            </a:r>
            <a:r>
              <a:rPr lang="zh-CN" altLang="en-US" sz="2800" dirty="0">
                <a:latin typeface="Times New Roman" panose="02020603050405020304" pitchFamily="18" charset="0"/>
              </a:rPr>
              <a:t>高毒作业场所与其他作业场所隔离；</a:t>
            </a:r>
            <a:endParaRPr lang="zh-CN" altLang="en-US" sz="2800" dirty="0">
              <a:latin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6"/>
          <p:cNvSpPr/>
          <p:nvPr/>
        </p:nvSpPr>
        <p:spPr>
          <a:xfrm>
            <a:off x="314325" y="706438"/>
            <a:ext cx="9245600" cy="960437"/>
          </a:xfrm>
          <a:prstGeom prst="rect">
            <a:avLst/>
          </a:prstGeom>
          <a:noFill/>
          <a:ln w="9525">
            <a:noFill/>
          </a:ln>
        </p:spPr>
        <p:txBody>
          <a:bodyPr lIns="0" tIns="0" rIns="0" bIns="0" anchor="ctr" anchorCtr="0"/>
          <a:p>
            <a:pPr algn="ctr"/>
            <a:r>
              <a:rPr lang="zh-CN" altLang="en-US" dirty="0">
                <a:solidFill>
                  <a:schemeClr val="accent2"/>
                </a:solidFill>
                <a:latin typeface="Lucida Console" panose="020B0609040504020204" pitchFamily="49" charset="0"/>
              </a:rPr>
              <a:t>有毒物品与生活区分开</a:t>
            </a:r>
            <a:endParaRPr lang="zh-CN" altLang="en-US" dirty="0">
              <a:solidFill>
                <a:schemeClr val="accent2"/>
              </a:solidFill>
              <a:latin typeface="Times New Roman" panose="02020603050405020304" pitchFamily="18" charset="0"/>
            </a:endParaRPr>
          </a:p>
        </p:txBody>
      </p:sp>
      <p:sp>
        <p:nvSpPr>
          <p:cNvPr id="609287" name="Text Box 7"/>
          <p:cNvSpPr txBox="1"/>
          <p:nvPr/>
        </p:nvSpPr>
        <p:spPr>
          <a:xfrm>
            <a:off x="971550" y="4960938"/>
            <a:ext cx="1970088" cy="519112"/>
          </a:xfrm>
          <a:prstGeom prst="rect">
            <a:avLst/>
          </a:prstGeom>
          <a:noFill/>
          <a:ln w="12700">
            <a:noFill/>
          </a:ln>
        </p:spPr>
        <p:txBody>
          <a:bodyPr wrap="none">
            <a:spAutoFit/>
          </a:bodyPr>
          <a:p>
            <a:pPr>
              <a:spcAft>
                <a:spcPts val="600"/>
              </a:spcAft>
            </a:pPr>
            <a:r>
              <a:rPr lang="zh-CN" altLang="en-US" sz="2800" dirty="0">
                <a:latin typeface="Lucida Console" panose="020B0609040504020204" pitchFamily="49" charset="0"/>
              </a:rPr>
              <a:t>更衣室分区</a:t>
            </a:r>
            <a:endParaRPr lang="zh-CN" altLang="en-US" sz="2800" dirty="0">
              <a:latin typeface="Lucida Console" panose="020B0609040504020204" pitchFamily="49" charset="0"/>
            </a:endParaRPr>
          </a:p>
        </p:txBody>
      </p:sp>
      <p:pic>
        <p:nvPicPr>
          <p:cNvPr id="45060" name="Picture 8"/>
          <p:cNvPicPr>
            <a:picLocks noChangeAspect="1"/>
          </p:cNvPicPr>
          <p:nvPr/>
        </p:nvPicPr>
        <p:blipFill>
          <a:blip r:embed="rId1"/>
          <a:stretch>
            <a:fillRect/>
          </a:stretch>
        </p:blipFill>
        <p:spPr>
          <a:xfrm>
            <a:off x="827088" y="1628775"/>
            <a:ext cx="2743200" cy="2057400"/>
          </a:xfrm>
          <a:prstGeom prst="rect">
            <a:avLst/>
          </a:prstGeom>
          <a:noFill/>
          <a:ln w="9525">
            <a:noFill/>
          </a:ln>
        </p:spPr>
      </p:pic>
      <p:pic>
        <p:nvPicPr>
          <p:cNvPr id="45061" name="Picture 9"/>
          <p:cNvPicPr>
            <a:picLocks noChangeAspect="1"/>
          </p:cNvPicPr>
          <p:nvPr/>
        </p:nvPicPr>
        <p:blipFill>
          <a:blip r:embed="rId2"/>
          <a:stretch>
            <a:fillRect/>
          </a:stretch>
        </p:blipFill>
        <p:spPr>
          <a:xfrm>
            <a:off x="3276600" y="2852738"/>
            <a:ext cx="2743200" cy="2057400"/>
          </a:xfrm>
          <a:prstGeom prst="rect">
            <a:avLst/>
          </a:prstGeom>
          <a:noFill/>
          <a:ln w="9525">
            <a:noFill/>
          </a:ln>
        </p:spPr>
      </p:pic>
      <p:pic>
        <p:nvPicPr>
          <p:cNvPr id="45062" name="Picture 10"/>
          <p:cNvPicPr>
            <a:picLocks noChangeAspect="1"/>
          </p:cNvPicPr>
          <p:nvPr/>
        </p:nvPicPr>
        <p:blipFill>
          <a:blip r:embed="rId3"/>
          <a:stretch>
            <a:fillRect/>
          </a:stretch>
        </p:blipFill>
        <p:spPr>
          <a:xfrm>
            <a:off x="5724525" y="3933825"/>
            <a:ext cx="2743200" cy="20732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09287"/>
                                        </p:tgtEl>
                                        <p:attrNameLst>
                                          <p:attrName>style.visibility</p:attrName>
                                        </p:attrNameLst>
                                      </p:cBhvr>
                                      <p:to>
                                        <p:strVal val="visible"/>
                                      </p:to>
                                    </p:set>
                                    <p:anim calcmode="lin" valueType="num">
                                      <p:cBhvr additive="base">
                                        <p:cTn id="7" dur="500" fill="hold"/>
                                        <p:tgtEl>
                                          <p:spTgt spid="609287"/>
                                        </p:tgtEl>
                                        <p:attrNameLst>
                                          <p:attrName>ppt_x</p:attrName>
                                        </p:attrNameLst>
                                      </p:cBhvr>
                                      <p:tavLst>
                                        <p:tav tm="0">
                                          <p:val>
                                            <p:strVal val="#ppt_x"/>
                                          </p:val>
                                        </p:tav>
                                        <p:tav tm="100000">
                                          <p:val>
                                            <p:strVal val="#ppt_x"/>
                                          </p:val>
                                        </p:tav>
                                      </p:tavLst>
                                    </p:anim>
                                    <p:anim calcmode="lin" valueType="num">
                                      <p:cBhvr additive="base">
                                        <p:cTn id="8" dur="500" fill="hold"/>
                                        <p:tgtEl>
                                          <p:spTgt spid="6092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Text Box 4"/>
          <p:cNvSpPr txBox="1"/>
          <p:nvPr/>
        </p:nvSpPr>
        <p:spPr>
          <a:xfrm>
            <a:off x="571500" y="1143000"/>
            <a:ext cx="8064500" cy="4894263"/>
          </a:xfrm>
          <a:prstGeom prst="rect">
            <a:avLst/>
          </a:prstGeom>
          <a:noFill/>
          <a:ln w="9525">
            <a:noFill/>
          </a:ln>
        </p:spPr>
        <p:txBody>
          <a:bodyPr>
            <a:spAutoFit/>
          </a:bodyPr>
          <a:p>
            <a:pPr>
              <a:spcBef>
                <a:spcPts val="600"/>
              </a:spcBef>
              <a:spcAft>
                <a:spcPts val="600"/>
              </a:spcAft>
            </a:pPr>
            <a:r>
              <a:rPr lang="zh-CN" altLang="en-US" sz="3600" dirty="0">
                <a:latin typeface="华文新魏" pitchFamily="2" charset="-122"/>
                <a:ea typeface="华文新魏" pitchFamily="2" charset="-122"/>
              </a:rPr>
              <a:t>（</a:t>
            </a:r>
            <a:r>
              <a:rPr lang="en-US" altLang="zh-CN" sz="3600" dirty="0">
                <a:latin typeface="华文新魏" pitchFamily="2" charset="-122"/>
                <a:ea typeface="华文新魏" pitchFamily="2" charset="-122"/>
              </a:rPr>
              <a:t>5</a:t>
            </a:r>
            <a:r>
              <a:rPr lang="zh-CN" altLang="en-US" sz="3600" dirty="0">
                <a:latin typeface="华文新魏" pitchFamily="2" charset="-122"/>
                <a:ea typeface="华文新魏" pitchFamily="2" charset="-122"/>
              </a:rPr>
              <a:t>）安全设施</a:t>
            </a:r>
            <a:endParaRPr lang="zh-CN" altLang="en-US" sz="3600" dirty="0">
              <a:latin typeface="华文新魏" pitchFamily="2" charset="-122"/>
              <a:ea typeface="华文新魏" pitchFamily="2" charset="-122"/>
            </a:endParaRPr>
          </a:p>
          <a:p>
            <a:pPr>
              <a:spcBef>
                <a:spcPts val="600"/>
              </a:spcBef>
              <a:spcAft>
                <a:spcPts val="600"/>
              </a:spcAft>
              <a:buClr>
                <a:srgbClr val="FF0000"/>
              </a:buClr>
              <a:buFont typeface="Wingdings" panose="05000000000000000000" pitchFamily="2" charset="2"/>
              <a:buChar char="Ø"/>
            </a:pPr>
            <a:r>
              <a:rPr lang="en-US" altLang="zh-CN" dirty="0">
                <a:latin typeface="Times New Roman" panose="02020603050405020304" pitchFamily="18" charset="0"/>
                <a:ea typeface="华文新魏" pitchFamily="2" charset="-122"/>
              </a:rPr>
              <a:t> </a:t>
            </a:r>
            <a:r>
              <a:rPr lang="zh-CN" altLang="zh-CN" dirty="0">
                <a:latin typeface="Times New Roman" panose="02020603050405020304" pitchFamily="18" charset="0"/>
                <a:ea typeface="华文新魏" pitchFamily="2" charset="-122"/>
              </a:rPr>
              <a:t>在可能发生急性职业损伤的有毒、有害工作场所，用人单位应当设置报警装置，配置现场急救用品、冲洗设备、应急撤离通道和必要的泄险区。</a:t>
            </a:r>
            <a:endParaRPr lang="en-US" altLang="zh-CN" dirty="0">
              <a:latin typeface="Times New Roman" panose="02020603050405020304" pitchFamily="18" charset="0"/>
              <a:ea typeface="华文新魏" pitchFamily="2" charset="-122"/>
            </a:endParaRPr>
          </a:p>
          <a:p>
            <a:pPr>
              <a:spcBef>
                <a:spcPts val="600"/>
              </a:spcBef>
              <a:spcAft>
                <a:spcPts val="600"/>
              </a:spcAft>
              <a:buClr>
                <a:srgbClr val="FF0000"/>
              </a:buClr>
              <a:buFont typeface="Wingdings" panose="05000000000000000000" pitchFamily="2" charset="2"/>
              <a:buChar char="Ø"/>
            </a:pPr>
            <a:r>
              <a:rPr lang="en-US" altLang="zh-CN" dirty="0">
                <a:latin typeface="Times New Roman" panose="02020603050405020304" pitchFamily="18" charset="0"/>
                <a:ea typeface="华文新魏" pitchFamily="2" charset="-122"/>
              </a:rPr>
              <a:t> </a:t>
            </a:r>
            <a:r>
              <a:rPr lang="zh-CN" altLang="zh-CN" dirty="0">
                <a:latin typeface="Times New Roman" panose="02020603050405020304" pitchFamily="18" charset="0"/>
                <a:ea typeface="华文新魏" pitchFamily="2" charset="-122"/>
              </a:rPr>
              <a:t>现场急救用品、冲洗设备等应当设在可能发生急性职业损伤的工作场所或者临近地点，并在醒目位置设置清晰的标识。</a:t>
            </a:r>
            <a:r>
              <a:rPr lang="zh-CN" altLang="en-US" dirty="0">
                <a:latin typeface="Times New Roman" panose="02020603050405020304" pitchFamily="18" charset="0"/>
                <a:ea typeface="华文新魏" pitchFamily="2" charset="-122"/>
              </a:rPr>
              <a:t>并且要定期检查和记录；</a:t>
            </a:r>
            <a:endParaRPr lang="zh-CN" altLang="en-US" dirty="0">
              <a:latin typeface="Times New Roman" panose="02020603050405020304" pitchFamily="18" charset="0"/>
              <a:ea typeface="华文新魏"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矩形 2"/>
          <p:cNvSpPr/>
          <p:nvPr/>
        </p:nvSpPr>
        <p:spPr>
          <a:xfrm>
            <a:off x="900113" y="1484313"/>
            <a:ext cx="7272337" cy="3786187"/>
          </a:xfrm>
          <a:prstGeom prst="rect">
            <a:avLst/>
          </a:prstGeom>
          <a:noFill/>
          <a:ln w="9525">
            <a:noFill/>
          </a:ln>
        </p:spPr>
        <p:txBody>
          <a:bodyPr>
            <a:spAutoFit/>
          </a:bodyPr>
          <a:p>
            <a:pPr>
              <a:lnSpc>
                <a:spcPct val="150000"/>
              </a:lnSpc>
            </a:pPr>
            <a:r>
              <a:rPr lang="zh-CN" altLang="en-US" sz="3600" dirty="0">
                <a:latin typeface="Times New Roman" panose="02020603050405020304" pitchFamily="18" charset="0"/>
              </a:rPr>
              <a:t>（</a:t>
            </a:r>
            <a:r>
              <a:rPr lang="en-US" altLang="zh-CN" sz="3600" dirty="0">
                <a:latin typeface="Times New Roman" panose="02020603050405020304" pitchFamily="18" charset="0"/>
              </a:rPr>
              <a:t>5</a:t>
            </a:r>
            <a:r>
              <a:rPr lang="zh-CN" altLang="en-US" sz="3600" dirty="0">
                <a:latin typeface="Times New Roman" panose="02020603050405020304" pitchFamily="18" charset="0"/>
              </a:rPr>
              <a:t>）</a:t>
            </a:r>
            <a:r>
              <a:rPr lang="zh-CN" altLang="en-US" sz="3600" dirty="0">
                <a:latin typeface="Times New Roman" panose="02020603050405020304" pitchFamily="18" charset="0"/>
                <a:ea typeface="华文新魏" pitchFamily="2" charset="-122"/>
              </a:rPr>
              <a:t>安全设施</a:t>
            </a:r>
            <a:r>
              <a:rPr lang="en-US" altLang="zh-CN" sz="3600" dirty="0">
                <a:latin typeface="Times New Roman" panose="02020603050405020304" pitchFamily="18" charset="0"/>
              </a:rPr>
              <a:t>       </a:t>
            </a:r>
            <a:endParaRPr lang="en-US" altLang="zh-CN" sz="3600" dirty="0">
              <a:latin typeface="Times New Roman" panose="02020603050405020304" pitchFamily="18" charset="0"/>
            </a:endParaRPr>
          </a:p>
          <a:p>
            <a:pPr>
              <a:lnSpc>
                <a:spcPct val="150000"/>
              </a:lnSpc>
              <a:buClr>
                <a:srgbClr val="FF0000"/>
              </a:buClr>
              <a:buFont typeface="Wingdings" panose="05000000000000000000" pitchFamily="2" charset="2"/>
              <a:buChar char="Ø"/>
            </a:pPr>
            <a:r>
              <a:rPr lang="zh-CN" altLang="zh-CN" dirty="0">
                <a:latin typeface="Times New Roman" panose="02020603050405020304" pitchFamily="18" charset="0"/>
                <a:ea typeface="华文新魏" pitchFamily="2" charset="-122"/>
              </a:rPr>
              <a:t>在可能</a:t>
            </a:r>
            <a:r>
              <a:rPr lang="zh-CN" altLang="en-US" dirty="0">
                <a:latin typeface="Times New Roman" panose="02020603050405020304" pitchFamily="18" charset="0"/>
                <a:ea typeface="华文新魏" pitchFamily="2" charset="-122"/>
              </a:rPr>
              <a:t>发生</a:t>
            </a:r>
            <a:r>
              <a:rPr lang="zh-CN" altLang="zh-CN" dirty="0">
                <a:latin typeface="Times New Roman" panose="02020603050405020304" pitchFamily="18" charset="0"/>
                <a:ea typeface="华文新魏" pitchFamily="2" charset="-122"/>
              </a:rPr>
              <a:t>突然泄漏或者逸出大量有害物质的密闭或者半密闭工作场所，用人单位还应当安装事故通风装置以及与事故排风系统相连锁的泄漏报警装置。</a:t>
            </a:r>
            <a:endParaRPr lang="zh-CN" altLang="en-US" dirty="0">
              <a:latin typeface="Times New Roman" panose="02020603050405020304" pitchFamily="18" charset="0"/>
              <a:ea typeface="华文新魏"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矩形 2"/>
          <p:cNvSpPr/>
          <p:nvPr/>
        </p:nvSpPr>
        <p:spPr>
          <a:xfrm>
            <a:off x="395288" y="981075"/>
            <a:ext cx="8388350" cy="5386388"/>
          </a:xfrm>
          <a:prstGeom prst="rect">
            <a:avLst/>
          </a:prstGeom>
          <a:noFill/>
          <a:ln w="9525">
            <a:noFill/>
          </a:ln>
        </p:spPr>
        <p:txBody>
          <a:bodyPr>
            <a:spAutoFit/>
          </a:bodyPr>
          <a:p>
            <a:r>
              <a:rPr lang="zh-CN" altLang="en-US" sz="3600" dirty="0">
                <a:latin typeface="Times New Roman" panose="02020603050405020304" pitchFamily="18" charset="0"/>
              </a:rPr>
              <a:t>（</a:t>
            </a:r>
            <a:r>
              <a:rPr lang="en-US" altLang="zh-CN" sz="3600" dirty="0">
                <a:latin typeface="Times New Roman" panose="02020603050405020304" pitchFamily="18" charset="0"/>
              </a:rPr>
              <a:t>5</a:t>
            </a:r>
            <a:r>
              <a:rPr lang="zh-CN" altLang="en-US" sz="3600" dirty="0">
                <a:latin typeface="Times New Roman" panose="02020603050405020304" pitchFamily="18" charset="0"/>
              </a:rPr>
              <a:t>）</a:t>
            </a:r>
            <a:r>
              <a:rPr lang="zh-CN" altLang="en-US" sz="3600" dirty="0">
                <a:latin typeface="Times New Roman" panose="02020603050405020304" pitchFamily="18" charset="0"/>
                <a:ea typeface="华文新魏" pitchFamily="2" charset="-122"/>
              </a:rPr>
              <a:t>安全设施</a:t>
            </a:r>
            <a:r>
              <a:rPr lang="en-US" altLang="zh-CN" sz="3600" dirty="0">
                <a:latin typeface="Times New Roman" panose="02020603050405020304" pitchFamily="18" charset="0"/>
              </a:rPr>
              <a:t>  </a:t>
            </a:r>
            <a:endParaRPr lang="en-US" altLang="zh-CN" sz="3600" dirty="0">
              <a:latin typeface="Times New Roman" panose="02020603050405020304" pitchFamily="18" charset="0"/>
            </a:endParaRPr>
          </a:p>
          <a:p>
            <a:pPr>
              <a:buClr>
                <a:srgbClr val="FF0000"/>
              </a:buClr>
              <a:buFont typeface="Wingdings" panose="05000000000000000000" pitchFamily="2" charset="2"/>
              <a:buChar char="Ø"/>
            </a:pPr>
            <a:r>
              <a:rPr lang="en-US" altLang="zh-CN" sz="2800" dirty="0">
                <a:latin typeface="华文新魏" pitchFamily="2" charset="-122"/>
                <a:ea typeface="华文新魏" pitchFamily="2" charset="-122"/>
              </a:rPr>
              <a:t> </a:t>
            </a:r>
            <a:r>
              <a:rPr lang="zh-CN" altLang="zh-CN" sz="2800" dirty="0">
                <a:latin typeface="华文新魏" pitchFamily="2" charset="-122"/>
                <a:ea typeface="华文新魏" pitchFamily="2" charset="-122"/>
              </a:rPr>
              <a:t>生产、销售、使用、贮存放射性同位素和射线装置的场所，设置明显的放射性标志，其入口处设置安全和防护设施以及必要的防护安全联锁、报警装置或者工作信号。放射性装置的生产调试和使用场所，应当具有防止误操作、防止工作人员受到意外照射的安全措施。</a:t>
            </a:r>
            <a:endParaRPr lang="en-US" altLang="zh-CN" sz="2800" dirty="0">
              <a:latin typeface="华文新魏" pitchFamily="2" charset="-122"/>
              <a:ea typeface="华文新魏" pitchFamily="2" charset="-122"/>
            </a:endParaRPr>
          </a:p>
          <a:p>
            <a:pPr>
              <a:buClr>
                <a:srgbClr val="FF0000"/>
              </a:buClr>
              <a:buFont typeface="Wingdings" panose="05000000000000000000" pitchFamily="2" charset="2"/>
              <a:buChar char="Ø"/>
            </a:pPr>
            <a:r>
              <a:rPr lang="zh-CN" altLang="zh-CN" sz="2800" dirty="0">
                <a:latin typeface="华文新魏" pitchFamily="2" charset="-122"/>
                <a:ea typeface="华文新魏" pitchFamily="2" charset="-122"/>
              </a:rPr>
              <a:t>用人单位必须配备与辐射类型和辐射水平相适应的防护用品和监测仪器，包括个人剂量测量报警、固定式和便携式辐射监测、表面污染监测、流出物监测等设备，并保证可能接触放射线的工作人员佩戴个人剂量计。</a:t>
            </a:r>
            <a:endParaRPr lang="zh-CN" altLang="en-US" sz="2800" dirty="0">
              <a:latin typeface="华文新魏" pitchFamily="2" charset="-122"/>
              <a:ea typeface="华文新魏"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4" name="Picture 4" descr="DSC01453"/>
          <p:cNvPicPr>
            <a:picLocks noChangeAspect="1"/>
          </p:cNvPicPr>
          <p:nvPr/>
        </p:nvPicPr>
        <p:blipFill>
          <a:blip r:embed="rId1"/>
          <a:stretch>
            <a:fillRect/>
          </a:stretch>
        </p:blipFill>
        <p:spPr>
          <a:xfrm>
            <a:off x="395288" y="981075"/>
            <a:ext cx="5832475" cy="3168650"/>
          </a:xfrm>
          <a:prstGeom prst="rect">
            <a:avLst/>
          </a:prstGeom>
          <a:noFill/>
          <a:ln w="9525">
            <a:noFill/>
          </a:ln>
        </p:spPr>
      </p:pic>
      <p:sp>
        <p:nvSpPr>
          <p:cNvPr id="49155" name="矩形 3"/>
          <p:cNvSpPr/>
          <p:nvPr/>
        </p:nvSpPr>
        <p:spPr>
          <a:xfrm>
            <a:off x="500063" y="4508500"/>
            <a:ext cx="8001000" cy="1631950"/>
          </a:xfrm>
          <a:prstGeom prst="rect">
            <a:avLst/>
          </a:prstGeom>
          <a:noFill/>
          <a:ln w="9525">
            <a:noFill/>
          </a:ln>
        </p:spPr>
        <p:txBody>
          <a:bodyPr>
            <a:spAutoFit/>
          </a:bodyPr>
          <a:p>
            <a:pPr>
              <a:spcBef>
                <a:spcPts val="1800"/>
              </a:spcBef>
              <a:spcAft>
                <a:spcPts val="600"/>
              </a:spcAft>
            </a:pPr>
            <a:r>
              <a:rPr lang="en-US" altLang="zh-CN" sz="2000" dirty="0">
                <a:latin typeface="Times New Roman" panose="02020603050405020304" pitchFamily="18" charset="0"/>
              </a:rPr>
              <a:t>        </a:t>
            </a:r>
            <a:r>
              <a:rPr lang="zh-CN" altLang="zh-CN" sz="2000" dirty="0">
                <a:latin typeface="Times New Roman" panose="02020603050405020304" pitchFamily="18" charset="0"/>
              </a:rPr>
              <a:t>存在或者产生职业病危害的工作场所、作业岗位、设备、设施，应当按照《工作场所职业病危害警示标识》（</a:t>
            </a:r>
            <a:r>
              <a:rPr lang="en-US" altLang="zh-CN" sz="2000" dirty="0">
                <a:latin typeface="Times New Roman" panose="02020603050405020304" pitchFamily="18" charset="0"/>
              </a:rPr>
              <a:t>GBZ158</a:t>
            </a:r>
            <a:r>
              <a:rPr lang="zh-CN" altLang="zh-CN" sz="2000" dirty="0">
                <a:latin typeface="Times New Roman" panose="02020603050405020304" pitchFamily="18" charset="0"/>
              </a:rPr>
              <a:t>）的规定，在醒目位置设置图形、警示线、警示语句等警示标识和中文警示说明。警示说明应当载明产生职业病危害的种类、后果、预防和应急处置措施等内容。</a:t>
            </a:r>
            <a:endParaRPr lang="zh-CN" altLang="en-US" sz="2000" dirty="0">
              <a:latin typeface="Times New Roman" panose="02020603050405020304" pitchFamily="18" charset="0"/>
            </a:endParaRPr>
          </a:p>
        </p:txBody>
      </p:sp>
      <p:sp>
        <p:nvSpPr>
          <p:cNvPr id="49156" name="矩形 4"/>
          <p:cNvSpPr/>
          <p:nvPr/>
        </p:nvSpPr>
        <p:spPr>
          <a:xfrm>
            <a:off x="6500813" y="1773238"/>
            <a:ext cx="2071687" cy="1323975"/>
          </a:xfrm>
          <a:prstGeom prst="rect">
            <a:avLst/>
          </a:prstGeom>
          <a:noFill/>
          <a:ln w="9525">
            <a:noFill/>
          </a:ln>
        </p:spPr>
        <p:txBody>
          <a:bodyPr>
            <a:spAutoFit/>
          </a:bodyPr>
          <a:p>
            <a:r>
              <a:rPr lang="zh-CN" altLang="zh-CN" sz="2000" dirty="0">
                <a:latin typeface="Times New Roman" panose="02020603050405020304" pitchFamily="18" charset="0"/>
              </a:rPr>
              <a:t>《高毒物品作</a:t>
            </a:r>
            <a:endParaRPr lang="en-US" altLang="zh-CN" sz="2000" dirty="0">
              <a:latin typeface="Times New Roman" panose="02020603050405020304" pitchFamily="18" charset="0"/>
            </a:endParaRPr>
          </a:p>
          <a:p>
            <a:r>
              <a:rPr lang="zh-CN" altLang="zh-CN" sz="2000" dirty="0">
                <a:latin typeface="Times New Roman" panose="02020603050405020304" pitchFamily="18" charset="0"/>
              </a:rPr>
              <a:t>业岗位职业病</a:t>
            </a:r>
            <a:endParaRPr lang="en-US" altLang="zh-CN" sz="2000" dirty="0">
              <a:latin typeface="Times New Roman" panose="02020603050405020304" pitchFamily="18" charset="0"/>
            </a:endParaRPr>
          </a:p>
          <a:p>
            <a:r>
              <a:rPr lang="zh-CN" altLang="zh-CN" sz="2000" dirty="0">
                <a:latin typeface="Times New Roman" panose="02020603050405020304" pitchFamily="18" charset="0"/>
              </a:rPr>
              <a:t>危害告知规范》（</a:t>
            </a:r>
            <a:r>
              <a:rPr lang="en-US" altLang="zh-CN" sz="2000" dirty="0">
                <a:latin typeface="Times New Roman" panose="02020603050405020304" pitchFamily="18" charset="0"/>
              </a:rPr>
              <a:t>GBZ/T203</a:t>
            </a:r>
            <a:r>
              <a:rPr lang="zh-CN" altLang="zh-CN" sz="2000" dirty="0">
                <a:latin typeface="Times New Roman" panose="02020603050405020304" pitchFamily="18" charset="0"/>
              </a:rPr>
              <a:t>）</a:t>
            </a:r>
            <a:endParaRPr lang="zh-CN" altLang="en-US" sz="2000" dirty="0">
              <a:latin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7"/>
          <p:cNvSpPr/>
          <p:nvPr/>
        </p:nvSpPr>
        <p:spPr>
          <a:xfrm>
            <a:off x="0" y="981075"/>
            <a:ext cx="9245600" cy="960438"/>
          </a:xfrm>
          <a:prstGeom prst="rect">
            <a:avLst/>
          </a:prstGeom>
          <a:noFill/>
          <a:ln w="9525">
            <a:noFill/>
          </a:ln>
        </p:spPr>
        <p:txBody>
          <a:bodyPr lIns="0" tIns="0" rIns="0" bIns="0" anchor="ctr" anchorCtr="0"/>
          <a:p>
            <a:pPr algn="ctr"/>
            <a:r>
              <a:rPr lang="zh-CN" altLang="en-US" dirty="0">
                <a:solidFill>
                  <a:schemeClr val="accent2"/>
                </a:solidFill>
                <a:latin typeface="Lucida Console" panose="020B0609040504020204" pitchFamily="49" charset="0"/>
              </a:rPr>
              <a:t>监测设施</a:t>
            </a:r>
            <a:endParaRPr lang="zh-CN" altLang="en-US" dirty="0">
              <a:solidFill>
                <a:schemeClr val="accent2"/>
              </a:solidFill>
              <a:latin typeface="Lucida Console" panose="020B0609040504020204" pitchFamily="49" charset="0"/>
            </a:endParaRPr>
          </a:p>
        </p:txBody>
      </p:sp>
      <p:sp>
        <p:nvSpPr>
          <p:cNvPr id="4" name="Rectangle 28"/>
          <p:cNvSpPr/>
          <p:nvPr/>
        </p:nvSpPr>
        <p:spPr>
          <a:xfrm>
            <a:off x="5003800" y="5084763"/>
            <a:ext cx="3276600" cy="457200"/>
          </a:xfrm>
          <a:prstGeom prst="rect">
            <a:avLst/>
          </a:prstGeom>
          <a:noFill/>
          <a:ln w="12700">
            <a:noFill/>
          </a:ln>
        </p:spPr>
        <p:txBody>
          <a:bodyPr>
            <a:spAutoFit/>
          </a:bodyPr>
          <a:p>
            <a:r>
              <a:rPr lang="zh-CN" altLang="en-US" sz="2400" dirty="0">
                <a:solidFill>
                  <a:schemeClr val="accent2"/>
                </a:solidFill>
                <a:latin typeface="宋体" panose="02010600030101010101" pitchFamily="2" charset="-122"/>
              </a:rPr>
              <a:t>氯甲烷泄漏探测器</a:t>
            </a:r>
            <a:r>
              <a:rPr lang="zh-CN" altLang="en-US" sz="2400" dirty="0">
                <a:latin typeface="Lucida Console" panose="020B0609040504020204" pitchFamily="49" charset="0"/>
              </a:rPr>
              <a:t> </a:t>
            </a:r>
            <a:endParaRPr lang="zh-CN" altLang="en-US" sz="2400" dirty="0">
              <a:latin typeface="Times New Roman" panose="02020603050405020304" pitchFamily="18" charset="0"/>
            </a:endParaRPr>
          </a:p>
        </p:txBody>
      </p:sp>
      <p:sp>
        <p:nvSpPr>
          <p:cNvPr id="5" name="Rectangle 29"/>
          <p:cNvSpPr/>
          <p:nvPr/>
        </p:nvSpPr>
        <p:spPr>
          <a:xfrm>
            <a:off x="827088" y="5084763"/>
            <a:ext cx="3276600" cy="457200"/>
          </a:xfrm>
          <a:prstGeom prst="rect">
            <a:avLst/>
          </a:prstGeom>
          <a:noFill/>
          <a:ln w="12700">
            <a:noFill/>
          </a:ln>
        </p:spPr>
        <p:txBody>
          <a:bodyPr>
            <a:spAutoFit/>
          </a:bodyPr>
          <a:p>
            <a:r>
              <a:rPr lang="zh-CN" altLang="en-US" sz="2400" dirty="0">
                <a:solidFill>
                  <a:srgbClr val="A50021"/>
                </a:solidFill>
                <a:latin typeface="宋体" panose="02010600030101010101" pitchFamily="2" charset="-122"/>
              </a:rPr>
              <a:t>气体泄漏报警器</a:t>
            </a:r>
            <a:r>
              <a:rPr lang="zh-CN" altLang="en-US" sz="2400" dirty="0">
                <a:latin typeface="Lucida Console" panose="020B0609040504020204" pitchFamily="49" charset="0"/>
              </a:rPr>
              <a:t> </a:t>
            </a:r>
            <a:endParaRPr lang="zh-CN" altLang="en-US" sz="2400" dirty="0">
              <a:latin typeface="Times New Roman" panose="02020603050405020304" pitchFamily="18" charset="0"/>
            </a:endParaRPr>
          </a:p>
        </p:txBody>
      </p:sp>
      <p:pic>
        <p:nvPicPr>
          <p:cNvPr id="50181" name="Picture 30"/>
          <p:cNvPicPr>
            <a:picLocks noChangeAspect="1"/>
          </p:cNvPicPr>
          <p:nvPr/>
        </p:nvPicPr>
        <p:blipFill>
          <a:blip r:embed="rId1"/>
          <a:stretch>
            <a:fillRect/>
          </a:stretch>
        </p:blipFill>
        <p:spPr>
          <a:xfrm>
            <a:off x="436563" y="2108200"/>
            <a:ext cx="3962400" cy="2641600"/>
          </a:xfrm>
          <a:prstGeom prst="rect">
            <a:avLst/>
          </a:prstGeom>
          <a:noFill/>
          <a:ln w="9525">
            <a:noFill/>
          </a:ln>
        </p:spPr>
      </p:pic>
      <p:pic>
        <p:nvPicPr>
          <p:cNvPr id="50182" name="Picture 31"/>
          <p:cNvPicPr>
            <a:picLocks noChangeAspect="1"/>
          </p:cNvPicPr>
          <p:nvPr/>
        </p:nvPicPr>
        <p:blipFill>
          <a:blip r:embed="rId2"/>
          <a:stretch>
            <a:fillRect/>
          </a:stretch>
        </p:blipFill>
        <p:spPr>
          <a:xfrm>
            <a:off x="4551363" y="2108200"/>
            <a:ext cx="3962400" cy="2641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4"/>
          <p:cNvSpPr/>
          <p:nvPr/>
        </p:nvSpPr>
        <p:spPr>
          <a:xfrm>
            <a:off x="0" y="692150"/>
            <a:ext cx="9245600" cy="960438"/>
          </a:xfrm>
          <a:prstGeom prst="rect">
            <a:avLst/>
          </a:prstGeom>
          <a:noFill/>
          <a:ln w="9525">
            <a:noFill/>
          </a:ln>
        </p:spPr>
        <p:txBody>
          <a:bodyPr lIns="0" tIns="0" rIns="0" bIns="0" anchor="ctr" anchorCtr="0"/>
          <a:p>
            <a:pPr algn="ctr"/>
            <a:r>
              <a:rPr lang="zh-CN" altLang="en-US" dirty="0">
                <a:solidFill>
                  <a:schemeClr val="accent2"/>
                </a:solidFill>
                <a:latin typeface="Lucida Console" panose="020B0609040504020204" pitchFamily="49" charset="0"/>
              </a:rPr>
              <a:t>现场紧急处置设施</a:t>
            </a:r>
            <a:endParaRPr lang="zh-CN" altLang="en-US" dirty="0">
              <a:solidFill>
                <a:schemeClr val="accent2"/>
              </a:solidFill>
              <a:latin typeface="Lucida Console" panose="020B0609040504020204" pitchFamily="49" charset="0"/>
            </a:endParaRPr>
          </a:p>
        </p:txBody>
      </p:sp>
      <p:sp>
        <p:nvSpPr>
          <p:cNvPr id="4" name="Text Box 5"/>
          <p:cNvSpPr txBox="1"/>
          <p:nvPr/>
        </p:nvSpPr>
        <p:spPr>
          <a:xfrm>
            <a:off x="801688" y="5465763"/>
            <a:ext cx="1716087" cy="457200"/>
          </a:xfrm>
          <a:prstGeom prst="rect">
            <a:avLst/>
          </a:prstGeom>
          <a:noFill/>
          <a:ln w="12700">
            <a:noFill/>
          </a:ln>
        </p:spPr>
        <p:txBody>
          <a:bodyPr wrap="none">
            <a:spAutoFit/>
          </a:bodyPr>
          <a:p>
            <a:pPr>
              <a:spcAft>
                <a:spcPts val="600"/>
              </a:spcAft>
            </a:pPr>
            <a:r>
              <a:rPr lang="zh-CN" altLang="en-US" sz="2400" dirty="0">
                <a:latin typeface="Lucida Console" panose="020B0609040504020204" pitchFamily="49" charset="0"/>
              </a:rPr>
              <a:t>紧急冲淋器</a:t>
            </a:r>
            <a:endParaRPr lang="zh-CN" altLang="en-US" sz="2400" dirty="0">
              <a:latin typeface="Lucida Console" panose="020B0609040504020204" pitchFamily="49" charset="0"/>
            </a:endParaRPr>
          </a:p>
        </p:txBody>
      </p:sp>
      <p:sp>
        <p:nvSpPr>
          <p:cNvPr id="5" name="Text Box 6"/>
          <p:cNvSpPr txBox="1"/>
          <p:nvPr/>
        </p:nvSpPr>
        <p:spPr>
          <a:xfrm>
            <a:off x="4932363" y="5367338"/>
            <a:ext cx="2022475" cy="457200"/>
          </a:xfrm>
          <a:prstGeom prst="rect">
            <a:avLst/>
          </a:prstGeom>
          <a:noFill/>
          <a:ln w="12700">
            <a:noFill/>
          </a:ln>
        </p:spPr>
        <p:txBody>
          <a:bodyPr wrap="none">
            <a:spAutoFit/>
          </a:bodyPr>
          <a:p>
            <a:pPr>
              <a:spcAft>
                <a:spcPts val="600"/>
              </a:spcAft>
            </a:pPr>
            <a:r>
              <a:rPr lang="zh-CN" altLang="en-US" sz="2400" dirty="0">
                <a:latin typeface="Lucida Console" panose="020B0609040504020204" pitchFamily="49" charset="0"/>
              </a:rPr>
              <a:t>剧毒品解毒包</a:t>
            </a:r>
            <a:endParaRPr lang="zh-CN" altLang="en-US" sz="2400" dirty="0">
              <a:latin typeface="Lucida Console" panose="020B0609040504020204" pitchFamily="49" charset="0"/>
            </a:endParaRPr>
          </a:p>
        </p:txBody>
      </p:sp>
      <p:pic>
        <p:nvPicPr>
          <p:cNvPr id="51205" name="Picture 7"/>
          <p:cNvPicPr>
            <a:picLocks noChangeAspect="1"/>
          </p:cNvPicPr>
          <p:nvPr/>
        </p:nvPicPr>
        <p:blipFill>
          <a:blip r:embed="rId1"/>
          <a:stretch>
            <a:fillRect/>
          </a:stretch>
        </p:blipFill>
        <p:spPr>
          <a:xfrm>
            <a:off x="436563" y="1863725"/>
            <a:ext cx="3429000" cy="3341688"/>
          </a:xfrm>
          <a:prstGeom prst="rect">
            <a:avLst/>
          </a:prstGeom>
          <a:noFill/>
          <a:ln w="9525">
            <a:noFill/>
          </a:ln>
        </p:spPr>
      </p:pic>
      <p:pic>
        <p:nvPicPr>
          <p:cNvPr id="51206" name="Picture 8"/>
          <p:cNvPicPr>
            <a:picLocks noChangeAspect="1"/>
          </p:cNvPicPr>
          <p:nvPr/>
        </p:nvPicPr>
        <p:blipFill>
          <a:blip r:embed="rId2"/>
          <a:stretch>
            <a:fillRect/>
          </a:stretch>
        </p:blipFill>
        <p:spPr>
          <a:xfrm>
            <a:off x="4170363" y="1863725"/>
            <a:ext cx="4419600" cy="33147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Text Box 4"/>
          <p:cNvSpPr txBox="1"/>
          <p:nvPr/>
        </p:nvSpPr>
        <p:spPr>
          <a:xfrm>
            <a:off x="1403350" y="2133600"/>
            <a:ext cx="6551613" cy="3751263"/>
          </a:xfrm>
          <a:prstGeom prst="rect">
            <a:avLst/>
          </a:prstGeom>
          <a:noFill/>
          <a:ln w="9525">
            <a:noFill/>
          </a:ln>
        </p:spPr>
        <p:txBody>
          <a:bodyPr>
            <a:spAutoFit/>
          </a:bodyPr>
          <a:p>
            <a:pPr>
              <a:lnSpc>
                <a:spcPct val="150000"/>
              </a:lnSpc>
              <a:buChar char="•"/>
            </a:pPr>
            <a:r>
              <a:rPr lang="zh-CN" altLang="en-US" dirty="0">
                <a:latin typeface="华文新魏" pitchFamily="2" charset="-122"/>
                <a:ea typeface="华文新魏" pitchFamily="2" charset="-122"/>
              </a:rPr>
              <a:t>建立生产作业场所</a:t>
            </a:r>
            <a:r>
              <a:rPr lang="zh-CN" altLang="en-US" dirty="0">
                <a:solidFill>
                  <a:srgbClr val="C00000"/>
                </a:solidFill>
                <a:latin typeface="华文新魏" pitchFamily="2" charset="-122"/>
                <a:ea typeface="华文新魏" pitchFamily="2" charset="-122"/>
              </a:rPr>
              <a:t>职业危害因素检测制度</a:t>
            </a:r>
            <a:r>
              <a:rPr lang="zh-CN" altLang="en-US" dirty="0">
                <a:latin typeface="华文新魏" pitchFamily="2" charset="-122"/>
                <a:ea typeface="华文新魏" pitchFamily="2" charset="-122"/>
              </a:rPr>
              <a:t>；</a:t>
            </a:r>
            <a:endParaRPr lang="zh-CN" altLang="en-US" dirty="0">
              <a:latin typeface="华文新魏" pitchFamily="2" charset="-122"/>
              <a:ea typeface="华文新魏" pitchFamily="2" charset="-122"/>
            </a:endParaRPr>
          </a:p>
          <a:p>
            <a:pPr>
              <a:lnSpc>
                <a:spcPct val="150000"/>
              </a:lnSpc>
              <a:buChar char="•"/>
            </a:pPr>
            <a:r>
              <a:rPr lang="zh-CN" altLang="en-US" dirty="0">
                <a:latin typeface="华文新魏" pitchFamily="2" charset="-122"/>
                <a:ea typeface="华文新魏" pitchFamily="2" charset="-122"/>
              </a:rPr>
              <a:t>对作业场所进行职业危害因素检测，在检测点设置标识牌予以告知，并存入职业卫生档案。 </a:t>
            </a:r>
            <a:endParaRPr lang="zh-CN" altLang="en-US" dirty="0">
              <a:latin typeface="华文新魏" pitchFamily="2" charset="-122"/>
              <a:ea typeface="华文新魏" pitchFamily="2" charset="-122"/>
            </a:endParaRPr>
          </a:p>
        </p:txBody>
      </p:sp>
      <p:sp>
        <p:nvSpPr>
          <p:cNvPr id="52227" name="Rectangle 5"/>
          <p:cNvSpPr/>
          <p:nvPr/>
        </p:nvSpPr>
        <p:spPr>
          <a:xfrm>
            <a:off x="1403350" y="1125538"/>
            <a:ext cx="5033963" cy="960437"/>
          </a:xfrm>
          <a:prstGeom prst="rect">
            <a:avLst/>
          </a:prstGeom>
          <a:noFill/>
          <a:ln w="9525">
            <a:noFill/>
          </a:ln>
        </p:spPr>
        <p:txBody>
          <a:bodyPr lIns="0" tIns="0" rIns="0" bIns="0" anchor="ctr" anchorCtr="0"/>
          <a:p>
            <a:r>
              <a:rPr lang="zh-CN" altLang="en-US" dirty="0">
                <a:latin typeface="华文新魏" pitchFamily="2" charset="-122"/>
                <a:ea typeface="华文新魏" pitchFamily="2" charset="-122"/>
              </a:rPr>
              <a:t>（</a:t>
            </a:r>
            <a:r>
              <a:rPr lang="en-US" altLang="zh-CN" dirty="0">
                <a:latin typeface="华文新魏" pitchFamily="2" charset="-122"/>
                <a:ea typeface="华文新魏" pitchFamily="2" charset="-122"/>
              </a:rPr>
              <a:t>6</a:t>
            </a:r>
            <a:r>
              <a:rPr lang="zh-CN" altLang="en-US" dirty="0">
                <a:latin typeface="华文新魏" pitchFamily="2" charset="-122"/>
                <a:ea typeface="华文新魏" pitchFamily="2" charset="-122"/>
              </a:rPr>
              <a:t>）</a:t>
            </a:r>
            <a:r>
              <a:rPr lang="zh-CN" altLang="en-US" sz="3600" dirty="0">
                <a:latin typeface="Times New Roman" panose="02020603050405020304" pitchFamily="18" charset="0"/>
                <a:ea typeface="华文新魏" pitchFamily="2" charset="-122"/>
              </a:rPr>
              <a:t>职业危害因素检测</a:t>
            </a:r>
            <a:endParaRPr lang="zh-CN" altLang="en-US" sz="3600" dirty="0">
              <a:latin typeface="Times New Roman" panose="02020603050405020304" pitchFamily="18" charset="0"/>
              <a:ea typeface="华文新魏"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Text Box 4"/>
          <p:cNvSpPr txBox="1"/>
          <p:nvPr/>
        </p:nvSpPr>
        <p:spPr>
          <a:xfrm>
            <a:off x="785813" y="1214438"/>
            <a:ext cx="7561262" cy="4613275"/>
          </a:xfrm>
          <a:prstGeom prst="rect">
            <a:avLst/>
          </a:prstGeom>
          <a:noFill/>
          <a:ln w="9525">
            <a:noFill/>
          </a:ln>
        </p:spPr>
        <p:txBody>
          <a:bodyPr>
            <a:spAutoFit/>
          </a:bodyPr>
          <a:p>
            <a:r>
              <a:rPr lang="zh-CN" altLang="en-US" dirty="0">
                <a:latin typeface="Times New Roman" panose="02020603050405020304" pitchFamily="18" charset="0"/>
              </a:rPr>
              <a:t>       </a:t>
            </a:r>
            <a:r>
              <a:rPr lang="zh-CN" altLang="en-US" sz="3600" dirty="0">
                <a:latin typeface="华文新魏" pitchFamily="2" charset="-122"/>
                <a:ea typeface="华文新魏" pitchFamily="2" charset="-122"/>
              </a:rPr>
              <a:t>（</a:t>
            </a:r>
            <a:r>
              <a:rPr lang="en-US" altLang="zh-CN" sz="3600" dirty="0">
                <a:latin typeface="华文新魏" pitchFamily="2" charset="-122"/>
                <a:ea typeface="华文新魏" pitchFamily="2" charset="-122"/>
              </a:rPr>
              <a:t>7</a:t>
            </a:r>
            <a:r>
              <a:rPr lang="zh-CN" altLang="en-US" sz="3600" dirty="0">
                <a:latin typeface="华文新魏" pitchFamily="2" charset="-122"/>
                <a:ea typeface="华文新魏" pitchFamily="2" charset="-122"/>
              </a:rPr>
              <a:t>）健康监护</a:t>
            </a:r>
            <a:endParaRPr lang="zh-CN" altLang="en-US" sz="3600" dirty="0">
              <a:latin typeface="华文新魏" pitchFamily="2" charset="-122"/>
              <a:ea typeface="华文新魏" pitchFamily="2" charset="-122"/>
            </a:endParaRPr>
          </a:p>
          <a:p>
            <a:pPr>
              <a:lnSpc>
                <a:spcPct val="130000"/>
              </a:lnSpc>
            </a:pPr>
            <a:r>
              <a:rPr lang="zh-CN" altLang="en-US" dirty="0">
                <a:latin typeface="华文新魏" pitchFamily="2" charset="-122"/>
                <a:ea typeface="华文新魏" pitchFamily="2" charset="-122"/>
              </a:rPr>
              <a:t>        </a:t>
            </a:r>
            <a:r>
              <a:rPr lang="zh-CN" altLang="en-US" sz="2400" dirty="0">
                <a:latin typeface="华文新魏" pitchFamily="2" charset="-122"/>
                <a:ea typeface="华文新魏" pitchFamily="2" charset="-122"/>
              </a:rPr>
              <a:t>用人单位应当按照规定组织上岗前、在岗期间和离岗时的职业健康检查，并将检查结果如实告知劳动者。用人单位不得安排未经上岗前职业健康检查的劳动者从事接触职业病危害的作业；不得安排有职业禁忌的劳动者从事其所禁忌的作业；对在职业健康检查中发现有与所从事的职业相关的健康损害的劳动者，应当调离原工作岗位，并妥善安置；对未进行离岗前职业健康检查的劳动者不得解除或者终止与其订立的劳动合同。</a:t>
            </a:r>
            <a:endParaRPr lang="zh-CN" altLang="en-US" sz="2400" dirty="0">
              <a:latin typeface="华文新魏" pitchFamily="2" charset="-122"/>
              <a:ea typeface="华文新魏"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7" name="Text Box 5"/>
          <p:cNvSpPr txBox="1">
            <a:spLocks noChangeArrowheads="1"/>
          </p:cNvSpPr>
          <p:nvPr/>
        </p:nvSpPr>
        <p:spPr bwMode="auto">
          <a:xfrm>
            <a:off x="611188" y="692150"/>
            <a:ext cx="7848600" cy="2130425"/>
          </a:xfrm>
          <a:prstGeom prst="rect">
            <a:avLst/>
          </a:prstGeom>
          <a:noFill/>
          <a:ln w="9525">
            <a:noFill/>
            <a:miter lim="800000"/>
          </a:ln>
        </p:spPr>
        <p:txBody>
          <a:bodyPr anchor="ctr">
            <a:spAutoFit/>
          </a:bodyPr>
          <a:lstStyle/>
          <a:p>
            <a:pPr marL="457200" marR="0" indent="-457200" defTabSz="914400">
              <a:lnSpc>
                <a:spcPct val="130000"/>
              </a:lnSpc>
              <a:buClrTx/>
              <a:buSzTx/>
              <a:buFontTx/>
              <a:buNone/>
              <a:defRPr/>
            </a:pPr>
            <a:r>
              <a:rPr kumimoji="1" lang="en-US" altLang="zh-CN" sz="2800" kern="1200" cap="none" spc="0" normalizeH="0" baseline="0" noProof="0" dirty="0">
                <a:latin typeface="幼圆" pitchFamily="49" charset="-122"/>
                <a:ea typeface="幼圆" pitchFamily="49" charset="-122"/>
                <a:cs typeface="+mn-cs"/>
              </a:rPr>
              <a:t>【</a:t>
            </a:r>
            <a:r>
              <a:rPr kumimoji="1" lang="zh-CN" altLang="en-US" sz="2800" kern="1200" cap="none" spc="0" normalizeH="0" baseline="0" noProof="0" dirty="0">
                <a:solidFill>
                  <a:srgbClr val="FF0000"/>
                </a:solidFill>
                <a:latin typeface="幼圆" pitchFamily="49" charset="-122"/>
                <a:ea typeface="幼圆" pitchFamily="49" charset="-122"/>
                <a:cs typeface="+mn-cs"/>
              </a:rPr>
              <a:t>通用规范</a:t>
            </a:r>
            <a:r>
              <a:rPr kumimoji="1" lang="en-US" altLang="zh-CN" sz="2800" kern="1200" cap="none" spc="0" normalizeH="0" baseline="0" noProof="0" dirty="0">
                <a:latin typeface="幼圆" pitchFamily="49" charset="-122"/>
                <a:ea typeface="幼圆" pitchFamily="49" charset="-122"/>
                <a:cs typeface="+mn-cs"/>
              </a:rPr>
              <a:t>】</a:t>
            </a:r>
            <a:endParaRPr kumimoji="1" lang="en-US" altLang="zh-CN" sz="2800" kern="1200" cap="none" spc="0" normalizeH="0" baseline="0" noProof="0" dirty="0">
              <a:latin typeface="幼圆" pitchFamily="49" charset="-122"/>
              <a:ea typeface="幼圆" pitchFamily="49" charset="-122"/>
              <a:cs typeface="+mn-cs"/>
            </a:endParaRPr>
          </a:p>
          <a:p>
            <a:pPr marL="457200" marR="0" indent="-457200" defTabSz="914400">
              <a:buClrTx/>
              <a:buSzTx/>
              <a:buFontTx/>
              <a:buNone/>
              <a:defRPr/>
            </a:pPr>
            <a:r>
              <a:rPr kumimoji="1" lang="en-US" altLang="zh-CN" sz="2400" kern="1200" cap="none" spc="0" normalizeH="0" baseline="0" noProof="0" dirty="0">
                <a:latin typeface="幼圆" pitchFamily="49" charset="-122"/>
                <a:ea typeface="幼圆" pitchFamily="49" charset="-122"/>
                <a:cs typeface="+mn-cs"/>
              </a:rPr>
              <a:t>5.8.1  </a:t>
            </a:r>
            <a:r>
              <a:rPr kumimoji="1" lang="zh-CN" altLang="en-US" sz="2400" kern="1200" cap="none" spc="0" normalizeH="0" baseline="0" noProof="0" dirty="0">
                <a:latin typeface="幼圆" pitchFamily="49" charset="-122"/>
                <a:ea typeface="幼圆" pitchFamily="49" charset="-122"/>
                <a:cs typeface="+mn-cs"/>
              </a:rPr>
              <a:t>职业危害申报</a:t>
            </a:r>
            <a:endParaRPr kumimoji="1" lang="en-US" altLang="zh-CN" sz="2400" kern="1200" cap="none" spc="0" normalizeH="0" baseline="0" noProof="0" dirty="0">
              <a:latin typeface="幼圆" pitchFamily="49" charset="-122"/>
              <a:ea typeface="幼圆" pitchFamily="49" charset="-122"/>
              <a:cs typeface="+mn-cs"/>
            </a:endParaRPr>
          </a:p>
          <a:p>
            <a:pPr marR="0" defTabSz="914400">
              <a:buClrTx/>
              <a:buSzTx/>
              <a:buFontTx/>
              <a:buNone/>
              <a:defRPr/>
            </a:pPr>
            <a:r>
              <a:rPr kumimoji="1" lang="zh-CN" altLang="en-US" sz="2400" kern="1200" cap="none" spc="0" normalizeH="0" baseline="0" noProof="0" dirty="0">
                <a:latin typeface="幼圆" pitchFamily="49" charset="-122"/>
                <a:ea typeface="幼圆" pitchFamily="49" charset="-122"/>
                <a:cs typeface="+mn-cs"/>
              </a:rPr>
              <a:t>    企业如存在法定职业病目录所列的职业危害因素，应按照国家有关规定，及时、如实向当地安全生产监督管理部门申报，接受其监督。 </a:t>
            </a:r>
            <a:endParaRPr kumimoji="1" lang="zh-CN" altLang="en-US" sz="2400" kern="1200" cap="none" spc="0" normalizeH="0" baseline="0" noProof="0" dirty="0">
              <a:latin typeface="幼圆" pitchFamily="49" charset="-122"/>
              <a:ea typeface="幼圆" pitchFamily="49" charset="-122"/>
              <a:cs typeface="+mn-cs"/>
            </a:endParaRPr>
          </a:p>
        </p:txBody>
      </p:sp>
      <p:sp>
        <p:nvSpPr>
          <p:cNvPr id="12291" name="Rectangle 6"/>
          <p:cNvSpPr/>
          <p:nvPr/>
        </p:nvSpPr>
        <p:spPr>
          <a:xfrm>
            <a:off x="539750" y="2781300"/>
            <a:ext cx="8208963" cy="3471863"/>
          </a:xfrm>
          <a:prstGeom prst="rect">
            <a:avLst/>
          </a:prstGeom>
          <a:noFill/>
          <a:ln w="9525">
            <a:noFill/>
          </a:ln>
        </p:spPr>
        <p:txBody>
          <a:bodyPr>
            <a:spAutoFit/>
          </a:bodyPr>
          <a:p>
            <a:pPr>
              <a:lnSpc>
                <a:spcPct val="13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评审标准</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a:lnSpc>
                <a:spcPct val="130000"/>
              </a:lnSpc>
            </a:pPr>
            <a:r>
              <a:rPr lang="en-US" altLang="zh-CN" sz="2400" dirty="0">
                <a:latin typeface="幼圆" pitchFamily="49" charset="-122"/>
                <a:ea typeface="幼圆" pitchFamily="49" charset="-122"/>
              </a:rPr>
              <a:t>8.1  </a:t>
            </a:r>
            <a:r>
              <a:rPr lang="zh-CN" altLang="en-US" sz="2400" dirty="0">
                <a:latin typeface="幼圆" pitchFamily="49" charset="-122"/>
                <a:ea typeface="幼圆" pitchFamily="49" charset="-122"/>
              </a:rPr>
              <a:t>职业危害项目申报</a:t>
            </a:r>
            <a:endParaRPr lang="zh-CN" altLang="en-US" sz="2400" dirty="0">
              <a:latin typeface="幼圆" pitchFamily="49" charset="-122"/>
              <a:ea typeface="幼圆" pitchFamily="49" charset="-122"/>
            </a:endParaRPr>
          </a:p>
          <a:p>
            <a:r>
              <a:rPr lang="en-US" altLang="zh-CN" sz="2400" dirty="0">
                <a:latin typeface="幼圆" pitchFamily="49" charset="-122"/>
                <a:ea typeface="幼圆" pitchFamily="49" charset="-122"/>
              </a:rPr>
              <a:t>1.</a:t>
            </a:r>
            <a:r>
              <a:rPr lang="zh-CN" altLang="en-US" sz="2400" dirty="0">
                <a:latin typeface="幼圆" pitchFamily="49" charset="-122"/>
                <a:ea typeface="幼圆" pitchFamily="49" charset="-122"/>
              </a:rPr>
              <a:t>识别职业危害因素；</a:t>
            </a:r>
            <a:endParaRPr lang="zh-CN" altLang="en-US" sz="2400" dirty="0">
              <a:latin typeface="幼圆" pitchFamily="49" charset="-122"/>
              <a:ea typeface="幼圆" pitchFamily="49" charset="-122"/>
            </a:endParaRPr>
          </a:p>
          <a:p>
            <a:r>
              <a:rPr lang="en-US" altLang="zh-CN" sz="2400" dirty="0">
                <a:latin typeface="幼圆" pitchFamily="49" charset="-122"/>
                <a:ea typeface="幼圆" pitchFamily="49" charset="-122"/>
              </a:rPr>
              <a:t>2.</a:t>
            </a:r>
            <a:r>
              <a:rPr lang="zh-CN" altLang="en-US" sz="2400" dirty="0">
                <a:latin typeface="幼圆" pitchFamily="49" charset="-122"/>
                <a:ea typeface="幼圆" pitchFamily="49" charset="-122"/>
              </a:rPr>
              <a:t>及时、如实向当地安全监督管理部门申报法定职业病目录所列的职业危害因素，接受其监督。</a:t>
            </a:r>
            <a:r>
              <a:rPr lang="zh-CN" altLang="en-US" dirty="0">
                <a:latin typeface="Times New Roman" panose="02020603050405020304" pitchFamily="18" charset="0"/>
              </a:rPr>
              <a:t> </a:t>
            </a:r>
            <a:endParaRPr lang="zh-CN" altLang="en-US" dirty="0">
              <a:latin typeface="Times New Roman" panose="02020603050405020304" pitchFamily="18" charset="0"/>
            </a:endParaRPr>
          </a:p>
          <a:p>
            <a:endParaRPr lang="en-US" altLang="zh-CN" sz="2400" dirty="0">
              <a:latin typeface="幼圆" pitchFamily="49" charset="-122"/>
              <a:ea typeface="幼圆" pitchFamily="49" charset="-122"/>
            </a:endParaRPr>
          </a:p>
          <a:p>
            <a:r>
              <a:rPr lang="en-US" altLang="zh-CN" sz="2400" dirty="0">
                <a:solidFill>
                  <a:schemeClr val="accent2"/>
                </a:solidFill>
                <a:latin typeface="幼圆" pitchFamily="49" charset="-122"/>
                <a:ea typeface="幼圆" pitchFamily="49" charset="-122"/>
              </a:rPr>
              <a:t>1.</a:t>
            </a:r>
            <a:r>
              <a:rPr lang="zh-CN" altLang="en-US" sz="2400" dirty="0">
                <a:solidFill>
                  <a:schemeClr val="accent2"/>
                </a:solidFill>
                <a:latin typeface="幼圆" pitchFamily="49" charset="-122"/>
                <a:ea typeface="幼圆" pitchFamily="49" charset="-122"/>
              </a:rPr>
              <a:t>未识别职业危害因素，扣</a:t>
            </a:r>
            <a:r>
              <a:rPr lang="en-US" altLang="zh-CN" sz="2400" dirty="0">
                <a:solidFill>
                  <a:schemeClr val="accent2"/>
                </a:solidFill>
                <a:latin typeface="幼圆" pitchFamily="49" charset="-122"/>
                <a:ea typeface="幼圆" pitchFamily="49" charset="-122"/>
              </a:rPr>
              <a:t>25</a:t>
            </a:r>
            <a:r>
              <a:rPr lang="zh-CN" altLang="en-US" sz="2400" dirty="0">
                <a:solidFill>
                  <a:schemeClr val="accent2"/>
                </a:solidFill>
                <a:latin typeface="幼圆" pitchFamily="49" charset="-122"/>
                <a:ea typeface="幼圆" pitchFamily="49" charset="-122"/>
              </a:rPr>
              <a:t>分（</a:t>
            </a:r>
            <a:r>
              <a:rPr lang="en-US" altLang="zh-CN" sz="2400" dirty="0">
                <a:solidFill>
                  <a:schemeClr val="accent2"/>
                </a:solidFill>
                <a:latin typeface="幼圆" pitchFamily="49" charset="-122"/>
                <a:ea typeface="幼圆" pitchFamily="49" charset="-122"/>
              </a:rPr>
              <a:t>B</a:t>
            </a:r>
            <a:r>
              <a:rPr lang="zh-CN" altLang="en-US" sz="2400" dirty="0">
                <a:solidFill>
                  <a:schemeClr val="accent2"/>
                </a:solidFill>
                <a:latin typeface="幼圆" pitchFamily="49" charset="-122"/>
                <a:ea typeface="幼圆" pitchFamily="49" charset="-122"/>
              </a:rPr>
              <a:t>级要素否决项）</a:t>
            </a:r>
            <a:endParaRPr lang="zh-CN" altLang="en-US" sz="2400" dirty="0">
              <a:solidFill>
                <a:schemeClr val="accent2"/>
              </a:solidFill>
              <a:latin typeface="幼圆" pitchFamily="49" charset="-122"/>
              <a:ea typeface="幼圆" pitchFamily="49" charset="-122"/>
            </a:endParaRPr>
          </a:p>
          <a:p>
            <a:r>
              <a:rPr lang="en-US" altLang="zh-CN" sz="2400" dirty="0">
                <a:solidFill>
                  <a:schemeClr val="accent2"/>
                </a:solidFill>
                <a:latin typeface="幼圆" pitchFamily="49" charset="-122"/>
                <a:ea typeface="幼圆" pitchFamily="49" charset="-122"/>
              </a:rPr>
              <a:t>2.</a:t>
            </a:r>
            <a:r>
              <a:rPr lang="zh-CN" altLang="en-US" sz="2400" dirty="0">
                <a:solidFill>
                  <a:schemeClr val="accent2"/>
                </a:solidFill>
                <a:latin typeface="幼圆" pitchFamily="49" charset="-122"/>
                <a:ea typeface="幼圆" pitchFamily="49" charset="-122"/>
              </a:rPr>
              <a:t>未申报职业病危害因素，扣</a:t>
            </a:r>
            <a:r>
              <a:rPr lang="en-US" altLang="zh-CN" sz="2400" dirty="0">
                <a:solidFill>
                  <a:schemeClr val="accent2"/>
                </a:solidFill>
                <a:latin typeface="幼圆" pitchFamily="49" charset="-122"/>
                <a:ea typeface="幼圆" pitchFamily="49" charset="-122"/>
              </a:rPr>
              <a:t>25</a:t>
            </a:r>
            <a:r>
              <a:rPr lang="zh-CN" altLang="en-US" sz="2400" dirty="0">
                <a:solidFill>
                  <a:schemeClr val="accent2"/>
                </a:solidFill>
                <a:latin typeface="幼圆" pitchFamily="49" charset="-122"/>
                <a:ea typeface="幼圆" pitchFamily="49" charset="-122"/>
              </a:rPr>
              <a:t>分（</a:t>
            </a:r>
            <a:r>
              <a:rPr lang="en-US" altLang="zh-CN" sz="2400" dirty="0">
                <a:solidFill>
                  <a:schemeClr val="accent2"/>
                </a:solidFill>
                <a:latin typeface="幼圆" pitchFamily="49" charset="-122"/>
                <a:ea typeface="幼圆" pitchFamily="49" charset="-122"/>
              </a:rPr>
              <a:t>B</a:t>
            </a:r>
            <a:r>
              <a:rPr lang="zh-CN" altLang="en-US" sz="2400" dirty="0">
                <a:solidFill>
                  <a:schemeClr val="accent2"/>
                </a:solidFill>
                <a:latin typeface="幼圆" pitchFamily="49" charset="-122"/>
                <a:ea typeface="幼圆" pitchFamily="49" charset="-122"/>
              </a:rPr>
              <a:t>级要素否决项）</a:t>
            </a:r>
            <a:endParaRPr lang="en-US" altLang="zh-CN" sz="2400" dirty="0">
              <a:latin typeface="幼圆" pitchFamily="49" charset="-122"/>
              <a:ea typeface="幼圆" pitchFamily="49" charset="-122"/>
            </a:endParaRPr>
          </a:p>
        </p:txBody>
      </p:sp>
      <p:sp>
        <p:nvSpPr>
          <p:cNvPr id="12292" name="AutoShape 7"/>
          <p:cNvSpPr/>
          <p:nvPr/>
        </p:nvSpPr>
        <p:spPr>
          <a:xfrm>
            <a:off x="250825" y="5013325"/>
            <a:ext cx="576263" cy="554038"/>
          </a:xfrm>
          <a:prstGeom prst="irregularSeal2">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Text Box 5"/>
          <p:cNvSpPr txBox="1"/>
          <p:nvPr/>
        </p:nvSpPr>
        <p:spPr>
          <a:xfrm>
            <a:off x="1258888" y="1101725"/>
            <a:ext cx="5108575" cy="830263"/>
          </a:xfrm>
          <a:prstGeom prst="rect">
            <a:avLst/>
          </a:prstGeom>
          <a:noFill/>
          <a:ln w="9525">
            <a:noFill/>
          </a:ln>
        </p:spPr>
        <p:txBody>
          <a:bodyPr wrap="none">
            <a:spAutoFit/>
          </a:bodyPr>
          <a:p>
            <a:r>
              <a:rPr lang="zh-CN" altLang="en-US" sz="4800" dirty="0">
                <a:solidFill>
                  <a:srgbClr val="A50021"/>
                </a:solidFill>
                <a:latin typeface="Times New Roman" panose="02020603050405020304" pitchFamily="18" charset="0"/>
                <a:ea typeface="华文新魏" pitchFamily="2" charset="-122"/>
              </a:rPr>
              <a:t>四、劳动防护用品</a:t>
            </a:r>
            <a:endParaRPr lang="zh-CN" altLang="en-US" sz="4800" dirty="0">
              <a:solidFill>
                <a:srgbClr val="A50021"/>
              </a:solidFill>
              <a:latin typeface="Times New Roman" panose="02020603050405020304" pitchFamily="18" charset="0"/>
            </a:endParaRPr>
          </a:p>
        </p:txBody>
      </p:sp>
      <p:sp>
        <p:nvSpPr>
          <p:cNvPr id="54275" name="Text Box 6"/>
          <p:cNvSpPr txBox="1"/>
          <p:nvPr/>
        </p:nvSpPr>
        <p:spPr>
          <a:xfrm>
            <a:off x="468313" y="2276475"/>
            <a:ext cx="8172450" cy="3387725"/>
          </a:xfrm>
          <a:prstGeom prst="rect">
            <a:avLst/>
          </a:prstGeom>
          <a:noFill/>
          <a:ln w="9525">
            <a:noFill/>
          </a:ln>
        </p:spPr>
        <p:txBody>
          <a:bodyPr>
            <a:spAutoFit/>
          </a:bodyPr>
          <a:p>
            <a:pPr>
              <a:lnSpc>
                <a:spcPct val="150000"/>
              </a:lnSpc>
            </a:pPr>
            <a:r>
              <a:rPr lang="zh-CN" altLang="en-US" dirty="0">
                <a:latin typeface="Times New Roman" panose="02020603050405020304" pitchFamily="18" charset="0"/>
              </a:rPr>
              <a:t> </a:t>
            </a:r>
            <a:r>
              <a:rPr lang="en-US" altLang="zh-CN" dirty="0">
                <a:latin typeface="Times New Roman" panose="02020603050405020304" pitchFamily="18" charset="0"/>
              </a:rPr>
              <a:t>1.</a:t>
            </a:r>
            <a:r>
              <a:rPr lang="zh-CN" altLang="en-US" sz="3600" dirty="0">
                <a:latin typeface="华文新魏" pitchFamily="2" charset="-122"/>
                <a:ea typeface="华文新魏" pitchFamily="2" charset="-122"/>
              </a:rPr>
              <a:t>根据接触危害的</a:t>
            </a:r>
            <a:r>
              <a:rPr lang="zh-CN" altLang="en-US" sz="3600" dirty="0">
                <a:solidFill>
                  <a:srgbClr val="C00000"/>
                </a:solidFill>
                <a:latin typeface="华文新魏" pitchFamily="2" charset="-122"/>
                <a:ea typeface="华文新魏" pitchFamily="2" charset="-122"/>
              </a:rPr>
              <a:t>种类、强度</a:t>
            </a:r>
            <a:r>
              <a:rPr lang="zh-CN" altLang="en-US" sz="3600" dirty="0">
                <a:latin typeface="华文新魏" pitchFamily="2" charset="-122"/>
                <a:ea typeface="华文新魏" pitchFamily="2" charset="-122"/>
              </a:rPr>
              <a:t>，为从业人员提供符合国家标准或行业标准的个体防护用品和器具，并监督、教育从业人员按照使用规则佩戴、使用。 </a:t>
            </a:r>
            <a:endParaRPr lang="zh-CN" altLang="en-US" sz="3600" dirty="0">
              <a:latin typeface="华文新魏" pitchFamily="2" charset="-122"/>
              <a:ea typeface="华文新魏"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Text Box 4"/>
          <p:cNvSpPr txBox="1"/>
          <p:nvPr/>
        </p:nvSpPr>
        <p:spPr>
          <a:xfrm>
            <a:off x="468313" y="1052513"/>
            <a:ext cx="9290050" cy="5078412"/>
          </a:xfrm>
          <a:prstGeom prst="rect">
            <a:avLst/>
          </a:prstGeom>
          <a:noFill/>
          <a:ln w="9525">
            <a:noFill/>
          </a:ln>
        </p:spPr>
        <p:txBody>
          <a:bodyPr>
            <a:spAutoFit/>
          </a:bodyPr>
          <a:p>
            <a:pPr>
              <a:lnSpc>
                <a:spcPct val="150000"/>
              </a:lnSpc>
            </a:pPr>
            <a:r>
              <a:rPr lang="zh-CN" altLang="en-US" dirty="0">
                <a:latin typeface="Times New Roman" panose="02020603050405020304" pitchFamily="18" charset="0"/>
              </a:rPr>
              <a:t> </a:t>
            </a:r>
            <a:r>
              <a:rPr lang="en-US" altLang="zh-CN" dirty="0">
                <a:latin typeface="Times New Roman" panose="02020603050405020304" pitchFamily="18" charset="0"/>
              </a:rPr>
              <a:t>2.</a:t>
            </a:r>
            <a:r>
              <a:rPr lang="zh-CN" altLang="en-US" sz="3600" dirty="0">
                <a:latin typeface="华文新魏" pitchFamily="2" charset="-122"/>
                <a:ea typeface="华文新魏" pitchFamily="2" charset="-122"/>
              </a:rPr>
              <a:t>个体防护用品的正确使用</a:t>
            </a:r>
            <a:endParaRPr lang="zh-CN" altLang="en-US" sz="3600" dirty="0">
              <a:latin typeface="华文新魏" pitchFamily="2" charset="-122"/>
              <a:ea typeface="华文新魏" pitchFamily="2" charset="-122"/>
            </a:endParaRPr>
          </a:p>
          <a:p>
            <a:pPr>
              <a:lnSpc>
                <a:spcPct val="150000"/>
              </a:lnSpc>
              <a:buChar char="•"/>
            </a:pPr>
            <a:r>
              <a:rPr lang="zh-CN" altLang="en-US" sz="3600" dirty="0">
                <a:latin typeface="华文新魏" pitchFamily="2" charset="-122"/>
                <a:ea typeface="华文新魏" pitchFamily="2" charset="-122"/>
              </a:rPr>
              <a:t>正确选购（生产许可证、安全鉴定证、</a:t>
            </a:r>
            <a:endParaRPr lang="zh-CN" altLang="en-US" sz="3600" dirty="0">
              <a:latin typeface="华文新魏" pitchFamily="2" charset="-122"/>
              <a:ea typeface="华文新魏" pitchFamily="2" charset="-122"/>
            </a:endParaRPr>
          </a:p>
          <a:p>
            <a:pPr>
              <a:lnSpc>
                <a:spcPct val="150000"/>
              </a:lnSpc>
            </a:pPr>
            <a:r>
              <a:rPr lang="zh-CN" altLang="en-US" sz="3600" dirty="0">
                <a:latin typeface="华文新魏" pitchFamily="2" charset="-122"/>
                <a:ea typeface="华文新魏" pitchFamily="2" charset="-122"/>
              </a:rPr>
              <a:t>产品合格证）；</a:t>
            </a:r>
            <a:endParaRPr lang="zh-CN" altLang="en-US" sz="3600" dirty="0">
              <a:latin typeface="华文新魏" pitchFamily="2" charset="-122"/>
              <a:ea typeface="华文新魏" pitchFamily="2" charset="-122"/>
            </a:endParaRPr>
          </a:p>
          <a:p>
            <a:pPr>
              <a:lnSpc>
                <a:spcPct val="150000"/>
              </a:lnSpc>
              <a:buChar char="•"/>
            </a:pPr>
            <a:r>
              <a:rPr lang="zh-CN" altLang="en-US" sz="3600" dirty="0">
                <a:latin typeface="华文新魏" pitchFamily="2" charset="-122"/>
                <a:ea typeface="华文新魏" pitchFamily="2" charset="-122"/>
              </a:rPr>
              <a:t>个人要正确选用；</a:t>
            </a:r>
            <a:endParaRPr lang="zh-CN" altLang="en-US" sz="3600" dirty="0">
              <a:latin typeface="华文新魏" pitchFamily="2" charset="-122"/>
              <a:ea typeface="华文新魏" pitchFamily="2" charset="-122"/>
            </a:endParaRPr>
          </a:p>
          <a:p>
            <a:pPr>
              <a:lnSpc>
                <a:spcPct val="150000"/>
              </a:lnSpc>
              <a:buChar char="•"/>
            </a:pPr>
            <a:r>
              <a:rPr lang="zh-CN" altLang="en-US" sz="3600" dirty="0">
                <a:latin typeface="华文新魏" pitchFamily="2" charset="-122"/>
                <a:ea typeface="华文新魏" pitchFamily="2" charset="-122"/>
              </a:rPr>
              <a:t>注意使用期限和定期报废；</a:t>
            </a:r>
            <a:endParaRPr lang="en-US" altLang="zh-CN" sz="3600" dirty="0">
              <a:latin typeface="华文新魏" pitchFamily="2" charset="-122"/>
              <a:ea typeface="华文新魏" pitchFamily="2" charset="-122"/>
            </a:endParaRPr>
          </a:p>
          <a:p>
            <a:pPr>
              <a:lnSpc>
                <a:spcPct val="150000"/>
              </a:lnSpc>
              <a:buChar char="•"/>
            </a:pPr>
            <a:r>
              <a:rPr lang="zh-CN" altLang="zh-CN" sz="3600" dirty="0">
                <a:latin typeface="华文新魏" pitchFamily="2" charset="-122"/>
                <a:ea typeface="华文新魏" pitchFamily="2" charset="-122"/>
              </a:rPr>
              <a:t>不得发放钱物替代发放职业病防护用品</a:t>
            </a:r>
            <a:r>
              <a:rPr lang="zh-CN" altLang="en-US" sz="3600" dirty="0">
                <a:latin typeface="华文新魏" pitchFamily="2" charset="-122"/>
                <a:ea typeface="华文新魏" pitchFamily="2" charset="-122"/>
              </a:rPr>
              <a:t>。</a:t>
            </a:r>
            <a:endParaRPr lang="en-US" altLang="zh-CN" sz="3600" dirty="0">
              <a:latin typeface="华文新魏" pitchFamily="2" charset="-122"/>
              <a:ea typeface="华文新魏"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122" name="Object 2">
            <a:hlinkClick r:id="rId1" action="ppaction://hlinkpres?slideindex=1&amp;slidetitle="/>
          </p:cNvPr>
          <p:cNvGraphicFramePr/>
          <p:nvPr/>
        </p:nvGraphicFramePr>
        <p:xfrm>
          <a:off x="357188" y="1143000"/>
          <a:ext cx="7993062" cy="4856163"/>
        </p:xfrm>
        <a:graphic>
          <a:graphicData uri="http://schemas.openxmlformats.org/presentationml/2006/ole">
            <mc:AlternateContent xmlns:mc="http://schemas.openxmlformats.org/markup-compatibility/2006">
              <mc:Choice xmlns:v="urn:schemas-microsoft-com:vml" Requires="v">
                <p:oleObj spid="_x0000_s3080" name="" r:id="rId2" imgW="4552950" imgH="3400425" progId="PowerPoint.Slide.8">
                  <p:embed/>
                </p:oleObj>
              </mc:Choice>
              <mc:Fallback>
                <p:oleObj name="" r:id="rId2" imgW="4552950" imgH="3400425" progId="PowerPoint.Slide.8">
                  <p:embed/>
                  <p:pic>
                    <p:nvPicPr>
                      <p:cNvPr id="0" name="图片 3079"/>
                      <p:cNvPicPr/>
                      <p:nvPr/>
                    </p:nvPicPr>
                    <p:blipFill>
                      <a:blip r:embed="rId3"/>
                      <a:stretch>
                        <a:fillRect/>
                      </a:stretch>
                    </p:blipFill>
                    <p:spPr>
                      <a:xfrm>
                        <a:off x="357188" y="1143000"/>
                        <a:ext cx="7993062" cy="4856163"/>
                      </a:xfrm>
                      <a:prstGeom prst="rect">
                        <a:avLst/>
                      </a:prstGeom>
                      <a:noFill/>
                      <a:ln w="38100">
                        <a:noFill/>
                        <a:miter/>
                      </a:ln>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6" name="Object 2"/>
          <p:cNvGraphicFramePr/>
          <p:nvPr/>
        </p:nvGraphicFramePr>
        <p:xfrm>
          <a:off x="395288" y="1052513"/>
          <a:ext cx="8153400" cy="4953000"/>
        </p:xfrm>
        <a:graphic>
          <a:graphicData uri="http://schemas.openxmlformats.org/presentationml/2006/ole">
            <mc:AlternateContent xmlns:mc="http://schemas.openxmlformats.org/markup-compatibility/2006">
              <mc:Choice xmlns:v="urn:schemas-microsoft-com:vml" Requires="v">
                <p:oleObj spid="_x0000_s3081" name="" r:id="rId1" imgW="4552950" imgH="3400425" progId="PowerPoint.Slide.8">
                  <p:embed/>
                </p:oleObj>
              </mc:Choice>
              <mc:Fallback>
                <p:oleObj name="" r:id="rId1" imgW="4552950" imgH="3400425" progId="PowerPoint.Slide.8">
                  <p:embed/>
                  <p:pic>
                    <p:nvPicPr>
                      <p:cNvPr id="0" name="图片 3080"/>
                      <p:cNvPicPr/>
                      <p:nvPr/>
                    </p:nvPicPr>
                    <p:blipFill>
                      <a:blip r:embed="rId2"/>
                      <a:stretch>
                        <a:fillRect/>
                      </a:stretch>
                    </p:blipFill>
                    <p:spPr>
                      <a:xfrm>
                        <a:off x="395288" y="1052513"/>
                        <a:ext cx="8153400" cy="4953000"/>
                      </a:xfrm>
                      <a:prstGeom prst="rect">
                        <a:avLst/>
                      </a:prstGeom>
                      <a:noFill/>
                      <a:ln w="38100">
                        <a:noFill/>
                        <a:miter/>
                      </a:ln>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Text Box 5"/>
          <p:cNvSpPr txBox="1"/>
          <p:nvPr/>
        </p:nvSpPr>
        <p:spPr>
          <a:xfrm>
            <a:off x="827088" y="1628775"/>
            <a:ext cx="7416800" cy="4052888"/>
          </a:xfrm>
          <a:prstGeom prst="rect">
            <a:avLst/>
          </a:prstGeom>
          <a:noFill/>
          <a:ln w="9525">
            <a:noFill/>
          </a:ln>
        </p:spPr>
        <p:txBody>
          <a:bodyPr>
            <a:spAutoFit/>
          </a:bodyPr>
          <a:p>
            <a:pPr>
              <a:lnSpc>
                <a:spcPct val="130000"/>
              </a:lnSpc>
            </a:pPr>
            <a:r>
              <a:rPr lang="en-US" altLang="zh-CN" sz="4000" dirty="0">
                <a:latin typeface="华文新魏" pitchFamily="2" charset="-122"/>
                <a:ea typeface="华文新魏" pitchFamily="2" charset="-122"/>
              </a:rPr>
              <a:t>3.</a:t>
            </a:r>
            <a:r>
              <a:rPr lang="zh-CN" altLang="en-US" sz="4000" dirty="0">
                <a:latin typeface="华文新魏" pitchFamily="2" charset="-122"/>
                <a:ea typeface="华文新魏" pitchFamily="2" charset="-122"/>
              </a:rPr>
              <a:t>各种防护器具都应定点存放在安全、方便的地方，并有专人负责保管，定期校验和维护，每次校验后应记录或铅封，主管人员应经常检查。 </a:t>
            </a:r>
            <a:endParaRPr lang="zh-CN" altLang="en-US" sz="4000" dirty="0">
              <a:latin typeface="华文新魏" pitchFamily="2" charset="-122"/>
              <a:ea typeface="华文新魏"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Text Box 5"/>
          <p:cNvSpPr txBox="1"/>
          <p:nvPr/>
        </p:nvSpPr>
        <p:spPr>
          <a:xfrm>
            <a:off x="1116013" y="1989138"/>
            <a:ext cx="6985000" cy="3140075"/>
          </a:xfrm>
          <a:prstGeom prst="rect">
            <a:avLst/>
          </a:prstGeom>
          <a:noFill/>
          <a:ln w="9525">
            <a:noFill/>
          </a:ln>
        </p:spPr>
        <p:txBody>
          <a:bodyPr>
            <a:spAutoFit/>
          </a:bodyPr>
          <a:p>
            <a:r>
              <a:rPr lang="en-US" altLang="zh-CN" sz="4000" dirty="0">
                <a:latin typeface="华文新魏" pitchFamily="2" charset="-122"/>
                <a:ea typeface="华文新魏" pitchFamily="2" charset="-122"/>
              </a:rPr>
              <a:t>4.</a:t>
            </a:r>
            <a:r>
              <a:rPr lang="zh-CN" altLang="en-US" sz="4000" dirty="0">
                <a:latin typeface="华文新魏" pitchFamily="2" charset="-122"/>
                <a:ea typeface="华文新魏" pitchFamily="2" charset="-122"/>
              </a:rPr>
              <a:t>建立职业卫生防护设施及个体防护用品管理台帐，加强对劳动防护用品使用情况的检查监督，凡不按规定使用劳动防护用品者不得上岗作业。</a:t>
            </a:r>
            <a:r>
              <a:rPr lang="zh-CN" altLang="en-US" sz="4000" dirty="0">
                <a:latin typeface="Times New Roman" panose="02020603050405020304" pitchFamily="18" charset="0"/>
              </a:rPr>
              <a:t> </a:t>
            </a:r>
            <a:endParaRPr lang="zh-CN" altLang="en-US" sz="4000" dirty="0">
              <a:latin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23585" y="3968750"/>
            <a:ext cx="300545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8035" y="4231005"/>
            <a:ext cx="103060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tx1"/>
                </a:solidFill>
                <a:latin typeface="宋体" panose="02010600030101010101" pitchFamily="2" charset="-122"/>
                <a:ea typeface="宋体" panose="02010600030101010101" pitchFamily="2" charset="-122"/>
              </a:rPr>
              <a:t>扫码关注我们</a:t>
            </a:r>
            <a:endParaRPr lang="zh-CN" altLang="en-US" sz="1050" dirty="0">
              <a:solidFill>
                <a:schemeClr val="tx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tx1"/>
                </a:solidFill>
                <a:latin typeface="微软雅黑" panose="020B0503020204020204" charset="-122"/>
                <a:ea typeface="微软雅黑" panose="020B0503020204020204" charset="-122"/>
              </a:rPr>
              <a:t>获取第一手安全资讯</a:t>
            </a:r>
            <a:endParaRPr lang="zh-CN" altLang="en-US" sz="1050" b="1" dirty="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30720" y="4907915"/>
            <a:ext cx="727710" cy="218440"/>
          </a:xfrm>
          <a:prstGeom prst="rect">
            <a:avLst/>
          </a:prstGeom>
          <a:noFill/>
        </p:spPr>
        <p:txBody>
          <a:bodyPr wrap="square" rtlCol="0">
            <a:spAutoFit/>
          </a:bodyPr>
          <a:lstStyle/>
          <a:p>
            <a:pPr algn="ctr"/>
            <a:r>
              <a:rPr lang="zh-CN" altLang="en-US" sz="825" dirty="0">
                <a:solidFill>
                  <a:schemeClr val="tx1"/>
                </a:solidFill>
              </a:rPr>
              <a:t>微信公众号</a:t>
            </a:r>
            <a:endParaRPr lang="zh-CN" altLang="en-US" sz="825" dirty="0">
              <a:solidFill>
                <a:schemeClr val="tx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tx1"/>
                </a:solidFill>
              </a:rPr>
              <a:t>抖音</a:t>
            </a:r>
            <a:endParaRPr lang="zh-CN" altLang="en-US" sz="825" dirty="0">
              <a:solidFill>
                <a:schemeClr val="tx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1" name="Text Box 4"/>
          <p:cNvSpPr txBox="1">
            <a:spLocks noChangeArrowheads="1"/>
          </p:cNvSpPr>
          <p:nvPr/>
        </p:nvSpPr>
        <p:spPr bwMode="auto">
          <a:xfrm>
            <a:off x="611188" y="1247775"/>
            <a:ext cx="7848600" cy="1884363"/>
          </a:xfrm>
          <a:prstGeom prst="rect">
            <a:avLst/>
          </a:prstGeom>
          <a:noFill/>
          <a:ln w="9525">
            <a:noFill/>
            <a:miter lim="800000"/>
          </a:ln>
        </p:spPr>
        <p:txBody>
          <a:bodyPr anchor="ctr">
            <a:spAutoFit/>
          </a:bodyPr>
          <a:lstStyle/>
          <a:p>
            <a:pPr marL="457200" marR="0" indent="-457200" defTabSz="914400">
              <a:lnSpc>
                <a:spcPct val="130000"/>
              </a:lnSpc>
              <a:buClrTx/>
              <a:buSzTx/>
              <a:buFontTx/>
              <a:buNone/>
              <a:defRPr/>
            </a:pPr>
            <a:r>
              <a:rPr kumimoji="1" lang="en-US" altLang="zh-CN" sz="2800" kern="1200" cap="none" spc="0" normalizeH="0" baseline="0" noProof="0" dirty="0">
                <a:latin typeface="幼圆" pitchFamily="49" charset="-122"/>
                <a:ea typeface="幼圆" pitchFamily="49" charset="-122"/>
                <a:cs typeface="+mn-cs"/>
              </a:rPr>
              <a:t>【</a:t>
            </a:r>
            <a:r>
              <a:rPr kumimoji="1" lang="zh-CN" altLang="en-US" sz="2800" kern="1200" cap="none" spc="0" normalizeH="0" baseline="0" noProof="0" dirty="0">
                <a:solidFill>
                  <a:srgbClr val="FF0000"/>
                </a:solidFill>
                <a:latin typeface="幼圆" pitchFamily="49" charset="-122"/>
                <a:ea typeface="幼圆" pitchFamily="49" charset="-122"/>
                <a:cs typeface="+mn-cs"/>
              </a:rPr>
              <a:t>通用规范</a:t>
            </a:r>
            <a:r>
              <a:rPr kumimoji="1" lang="en-US" altLang="zh-CN" sz="2800" kern="1200" cap="none" spc="0" normalizeH="0" baseline="0" noProof="0" dirty="0">
                <a:latin typeface="幼圆" pitchFamily="49" charset="-122"/>
                <a:ea typeface="幼圆" pitchFamily="49" charset="-122"/>
                <a:cs typeface="+mn-cs"/>
              </a:rPr>
              <a:t>】</a:t>
            </a:r>
            <a:endParaRPr kumimoji="1" lang="en-US" altLang="zh-CN" sz="2800" kern="1200" cap="none" spc="0" normalizeH="0" baseline="0" noProof="0" dirty="0">
              <a:latin typeface="幼圆" pitchFamily="49" charset="-122"/>
              <a:ea typeface="幼圆" pitchFamily="49" charset="-122"/>
              <a:cs typeface="+mn-cs"/>
            </a:endParaRPr>
          </a:p>
          <a:p>
            <a:pPr marL="457200" marR="0" indent="-457200" defTabSz="914400">
              <a:buClrTx/>
              <a:buSzTx/>
              <a:buFontTx/>
              <a:buNone/>
              <a:defRPr/>
            </a:pPr>
            <a:r>
              <a:rPr kumimoji="1" lang="en-US" altLang="zh-CN" sz="2400" kern="1200" cap="none" spc="0" normalizeH="0" baseline="0" noProof="0" dirty="0">
                <a:latin typeface="幼圆" pitchFamily="49" charset="-122"/>
                <a:ea typeface="幼圆" pitchFamily="49" charset="-122"/>
                <a:cs typeface="+mn-cs"/>
              </a:rPr>
              <a:t>5.8.2  </a:t>
            </a:r>
            <a:r>
              <a:rPr kumimoji="1" lang="zh-CN" altLang="en-US" sz="2400" kern="1200" cap="none" spc="0" normalizeH="0" baseline="0" noProof="0" dirty="0">
                <a:latin typeface="幼圆" pitchFamily="49" charset="-122"/>
                <a:ea typeface="幼圆" pitchFamily="49" charset="-122"/>
                <a:cs typeface="+mn-cs"/>
              </a:rPr>
              <a:t>作业场所职业危害管理</a:t>
            </a:r>
            <a:endParaRPr kumimoji="1" lang="zh-CN" altLang="en-US" sz="2400" kern="1200" cap="none" spc="0" normalizeH="0" baseline="0" noProof="0" dirty="0">
              <a:latin typeface="幼圆" pitchFamily="49" charset="-122"/>
              <a:ea typeface="幼圆" pitchFamily="49" charset="-122"/>
              <a:cs typeface="+mn-cs"/>
            </a:endParaRPr>
          </a:p>
          <a:p>
            <a:pPr marR="0" defTabSz="914400">
              <a:buClrTx/>
              <a:buSzTx/>
              <a:buFontTx/>
              <a:buNone/>
              <a:defRPr/>
            </a:pPr>
            <a:r>
              <a:rPr kumimoji="1" lang="en-US" altLang="zh-CN" sz="2400" kern="1200" cap="none" spc="0" normalizeH="0" baseline="0" noProof="0" dirty="0">
                <a:latin typeface="幼圆" pitchFamily="49" charset="-122"/>
                <a:ea typeface="幼圆" pitchFamily="49" charset="-122"/>
                <a:cs typeface="+mn-cs"/>
              </a:rPr>
              <a:t>    1.</a:t>
            </a:r>
            <a:r>
              <a:rPr kumimoji="1" lang="zh-CN" altLang="en-US" sz="2400" kern="1200" cap="none" spc="0" normalizeH="0" baseline="0" noProof="0" dirty="0">
                <a:latin typeface="幼圆" pitchFamily="49" charset="-122"/>
                <a:ea typeface="幼圆" pitchFamily="49" charset="-122"/>
                <a:cs typeface="+mn-cs"/>
              </a:rPr>
              <a:t>企业应制定职业危害防治计划和实施方案，建立健全职业卫生档案和从业人员健康监护档案。</a:t>
            </a:r>
            <a:r>
              <a:rPr kumimoji="1" lang="zh-CN" altLang="en-US" kern="1200" cap="none" spc="0" normalizeH="0" baseline="0" noProof="0" dirty="0">
                <a:latin typeface="Times New Roman" panose="02020603050405020304" pitchFamily="18" charset="0"/>
                <a:ea typeface="宋体" panose="02010600030101010101" pitchFamily="2" charset="-122"/>
                <a:cs typeface="+mn-cs"/>
              </a:rPr>
              <a:t> </a:t>
            </a:r>
            <a:endParaRPr kumimoji="1" lang="zh-CN" altLang="en-US" kern="1200" cap="none" spc="0" normalizeH="0" baseline="0" noProof="0" dirty="0">
              <a:latin typeface="Times New Roman" panose="02020603050405020304" pitchFamily="18" charset="0"/>
              <a:ea typeface="宋体" panose="02010600030101010101" pitchFamily="2" charset="-122"/>
              <a:cs typeface="+mn-cs"/>
            </a:endParaRPr>
          </a:p>
        </p:txBody>
      </p:sp>
      <p:sp>
        <p:nvSpPr>
          <p:cNvPr id="13315" name="Rectangle 5"/>
          <p:cNvSpPr/>
          <p:nvPr/>
        </p:nvSpPr>
        <p:spPr>
          <a:xfrm>
            <a:off x="611188" y="3357563"/>
            <a:ext cx="7961312" cy="2689225"/>
          </a:xfrm>
          <a:prstGeom prst="rect">
            <a:avLst/>
          </a:prstGeom>
          <a:noFill/>
          <a:ln w="9525">
            <a:noFill/>
          </a:ln>
        </p:spPr>
        <p:txBody>
          <a:bodyPr>
            <a:spAutoFit/>
          </a:bodyPr>
          <a:p>
            <a:pPr>
              <a:lnSpc>
                <a:spcPct val="130000"/>
              </a:lnSpc>
            </a:pPr>
            <a:r>
              <a:rPr lang="en-US" altLang="zh-CN" dirty="0">
                <a:latin typeface="Times New Roman" panose="02020603050405020304" pitchFamily="18" charset="0"/>
              </a:rPr>
              <a:t>【</a:t>
            </a:r>
            <a:r>
              <a:rPr lang="zh-CN" altLang="en-US" dirty="0">
                <a:solidFill>
                  <a:srgbClr val="FF0000"/>
                </a:solidFill>
                <a:latin typeface="Times New Roman" panose="02020603050405020304" pitchFamily="18" charset="0"/>
              </a:rPr>
              <a:t>评审标准</a:t>
            </a:r>
            <a:r>
              <a:rPr lang="en-US" altLang="zh-CN" dirty="0">
                <a:latin typeface="Times New Roman" panose="02020603050405020304" pitchFamily="18" charset="0"/>
              </a:rPr>
              <a:t>】</a:t>
            </a:r>
            <a:endParaRPr lang="en-US" altLang="zh-CN" dirty="0">
              <a:latin typeface="Times New Roman" panose="02020603050405020304" pitchFamily="18" charset="0"/>
            </a:endParaRPr>
          </a:p>
          <a:p>
            <a:pPr>
              <a:lnSpc>
                <a:spcPct val="130000"/>
              </a:lnSpc>
            </a:pPr>
            <a:r>
              <a:rPr lang="en-US" altLang="zh-CN" sz="2400" dirty="0">
                <a:latin typeface="幼圆" pitchFamily="49" charset="-122"/>
                <a:ea typeface="幼圆" pitchFamily="49" charset="-122"/>
              </a:rPr>
              <a:t>8.2  </a:t>
            </a:r>
            <a:r>
              <a:rPr lang="zh-CN" altLang="en-US" sz="2400" dirty="0">
                <a:latin typeface="幼圆" pitchFamily="49" charset="-122"/>
                <a:ea typeface="幼圆" pitchFamily="49" charset="-122"/>
              </a:rPr>
              <a:t>作业场所职业危害管理</a:t>
            </a:r>
            <a:endParaRPr lang="zh-CN" altLang="en-US" sz="2400" dirty="0">
              <a:latin typeface="幼圆" pitchFamily="49" charset="-122"/>
              <a:ea typeface="幼圆" pitchFamily="49" charset="-122"/>
            </a:endParaRPr>
          </a:p>
          <a:p>
            <a:r>
              <a:rPr lang="en-US" altLang="zh-CN" sz="2400" dirty="0">
                <a:latin typeface="幼圆" pitchFamily="49" charset="-122"/>
                <a:ea typeface="幼圆" pitchFamily="49" charset="-122"/>
              </a:rPr>
              <a:t>1.</a:t>
            </a:r>
            <a:r>
              <a:rPr lang="zh-CN" altLang="en-US" sz="2400" dirty="0">
                <a:latin typeface="幼圆" pitchFamily="49" charset="-122"/>
                <a:ea typeface="幼圆" pitchFamily="49" charset="-122"/>
              </a:rPr>
              <a:t>制定职业危害防治计划和实施方案；</a:t>
            </a:r>
            <a:endParaRPr lang="zh-CN" altLang="en-US" sz="2400" dirty="0">
              <a:latin typeface="幼圆" pitchFamily="49" charset="-122"/>
              <a:ea typeface="幼圆" pitchFamily="49" charset="-122"/>
            </a:endParaRPr>
          </a:p>
          <a:p>
            <a:r>
              <a:rPr lang="en-US" altLang="zh-CN" sz="2400" dirty="0">
                <a:latin typeface="幼圆" pitchFamily="49" charset="-122"/>
                <a:ea typeface="幼圆" pitchFamily="49" charset="-122"/>
              </a:rPr>
              <a:t>2.</a:t>
            </a:r>
            <a:r>
              <a:rPr lang="zh-CN" altLang="en-US" sz="2400" dirty="0">
                <a:latin typeface="幼圆" pitchFamily="49" charset="-122"/>
                <a:ea typeface="幼圆" pitchFamily="49" charset="-122"/>
              </a:rPr>
              <a:t>建立健全职业卫生档案，包括职业危害防护设施台帐、职业危害监测结果、健康监护报告等；</a:t>
            </a:r>
            <a:endParaRPr lang="zh-CN" altLang="en-US" sz="2400" dirty="0">
              <a:latin typeface="幼圆" pitchFamily="49" charset="-122"/>
              <a:ea typeface="幼圆" pitchFamily="49" charset="-122"/>
            </a:endParaRPr>
          </a:p>
          <a:p>
            <a:r>
              <a:rPr lang="en-US" altLang="zh-CN" sz="2400" dirty="0">
                <a:latin typeface="幼圆" pitchFamily="49" charset="-122"/>
                <a:ea typeface="幼圆" pitchFamily="49" charset="-122"/>
              </a:rPr>
              <a:t>3.</a:t>
            </a:r>
            <a:r>
              <a:rPr lang="zh-CN" altLang="en-US" sz="2400" dirty="0">
                <a:latin typeface="幼圆" pitchFamily="49" charset="-122"/>
                <a:ea typeface="幼圆" pitchFamily="49" charset="-122"/>
              </a:rPr>
              <a:t>建立从业人员健康监护档案。 </a:t>
            </a:r>
            <a:endParaRPr lang="en-US" altLang="zh-CN" sz="2400" dirty="0">
              <a:latin typeface="幼圆" pitchFamily="49" charset="-122"/>
              <a:ea typeface="幼圆"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 Box 4"/>
          <p:cNvSpPr txBox="1"/>
          <p:nvPr/>
        </p:nvSpPr>
        <p:spPr>
          <a:xfrm>
            <a:off x="611188" y="692150"/>
            <a:ext cx="7848600" cy="2498725"/>
          </a:xfrm>
          <a:prstGeom prst="rect">
            <a:avLst/>
          </a:prstGeom>
          <a:noFill/>
          <a:ln w="9525">
            <a:noFill/>
          </a:ln>
        </p:spPr>
        <p:txBody>
          <a:bodyPr anchor="ctr" anchorCtr="0">
            <a:spAutoFit/>
          </a:bodyPr>
          <a:p>
            <a:pPr marL="457200" indent="-457200">
              <a:lnSpc>
                <a:spcPct val="130000"/>
              </a:lnSpc>
            </a:pPr>
            <a:r>
              <a:rPr lang="en-US" altLang="zh-CN" sz="2800" dirty="0">
                <a:latin typeface="幼圆" pitchFamily="49" charset="-122"/>
                <a:ea typeface="幼圆" pitchFamily="49" charset="-122"/>
              </a:rPr>
              <a:t>【</a:t>
            </a:r>
            <a:r>
              <a:rPr lang="zh-CN" altLang="en-US" sz="2800" dirty="0">
                <a:solidFill>
                  <a:srgbClr val="FF0000"/>
                </a:solidFill>
                <a:latin typeface="幼圆" pitchFamily="49" charset="-122"/>
                <a:ea typeface="幼圆" pitchFamily="49" charset="-122"/>
              </a:rPr>
              <a:t>通用规范</a:t>
            </a:r>
            <a:r>
              <a:rPr lang="en-US" altLang="zh-CN" sz="2800" dirty="0">
                <a:latin typeface="幼圆" pitchFamily="49" charset="-122"/>
                <a:ea typeface="幼圆" pitchFamily="49" charset="-122"/>
              </a:rPr>
              <a:t>】</a:t>
            </a:r>
            <a:endParaRPr lang="en-US" altLang="zh-CN" sz="2800" dirty="0">
              <a:latin typeface="幼圆" pitchFamily="49" charset="-122"/>
              <a:ea typeface="幼圆" pitchFamily="49" charset="-122"/>
            </a:endParaRPr>
          </a:p>
          <a:p>
            <a:pPr marL="457200" indent="-457200"/>
            <a:r>
              <a:rPr lang="en-US" altLang="zh-CN" sz="2400" dirty="0">
                <a:latin typeface="幼圆" pitchFamily="49" charset="-122"/>
                <a:ea typeface="幼圆" pitchFamily="49" charset="-122"/>
              </a:rPr>
              <a:t>5.8.2  </a:t>
            </a:r>
            <a:r>
              <a:rPr lang="zh-CN" altLang="en-US" sz="2400" dirty="0">
                <a:latin typeface="幼圆" pitchFamily="49" charset="-122"/>
                <a:ea typeface="幼圆" pitchFamily="49" charset="-122"/>
              </a:rPr>
              <a:t>作业场所职业危害管理</a:t>
            </a:r>
            <a:endParaRPr lang="zh-CN" altLang="en-US" sz="2400" dirty="0">
              <a:latin typeface="幼圆" pitchFamily="49" charset="-122"/>
              <a:ea typeface="幼圆" pitchFamily="49" charset="-122"/>
            </a:endParaRPr>
          </a:p>
          <a:p>
            <a:pPr marL="457200" indent="-457200"/>
            <a:r>
              <a:rPr lang="en-US" altLang="zh-CN" sz="2400" dirty="0">
                <a:latin typeface="幼圆" pitchFamily="49" charset="-122"/>
                <a:ea typeface="幼圆" pitchFamily="49" charset="-122"/>
              </a:rPr>
              <a:t>2.</a:t>
            </a:r>
            <a:r>
              <a:rPr lang="zh-CN" altLang="en-US" sz="2400" dirty="0">
                <a:latin typeface="幼圆" pitchFamily="49" charset="-122"/>
                <a:ea typeface="幼圆" pitchFamily="49" charset="-122"/>
              </a:rPr>
              <a:t>企业作业场所应符合</a:t>
            </a:r>
            <a:r>
              <a:rPr lang="en-US" altLang="zh-CN" sz="2400" dirty="0">
                <a:latin typeface="幼圆" pitchFamily="49" charset="-122"/>
                <a:ea typeface="幼圆" pitchFamily="49" charset="-122"/>
              </a:rPr>
              <a:t>GBZ1</a:t>
            </a:r>
            <a:r>
              <a:rPr lang="zh-CN" altLang="en-US" sz="2400" dirty="0">
                <a:latin typeface="幼圆" pitchFamily="49" charset="-122"/>
                <a:ea typeface="幼圆" pitchFamily="49" charset="-122"/>
              </a:rPr>
              <a:t>、</a:t>
            </a:r>
            <a:r>
              <a:rPr lang="en-US" altLang="zh-CN" sz="2400" dirty="0">
                <a:latin typeface="幼圆" pitchFamily="49" charset="-122"/>
                <a:ea typeface="幼圆" pitchFamily="49" charset="-122"/>
              </a:rPr>
              <a:t>GBZ2</a:t>
            </a:r>
            <a:r>
              <a:rPr lang="zh-CN" altLang="en-US" sz="2400" dirty="0">
                <a:latin typeface="幼圆" pitchFamily="49" charset="-122"/>
                <a:ea typeface="幼圆" pitchFamily="49" charset="-122"/>
              </a:rPr>
              <a:t>。</a:t>
            </a:r>
            <a:endParaRPr lang="zh-CN" altLang="en-US" sz="2400" dirty="0">
              <a:latin typeface="幼圆" pitchFamily="49" charset="-122"/>
              <a:ea typeface="幼圆" pitchFamily="49" charset="-122"/>
            </a:endParaRPr>
          </a:p>
          <a:p>
            <a:pPr marL="457200" indent="-457200"/>
            <a:r>
              <a:rPr lang="en-US" altLang="zh-CN" sz="2400" dirty="0">
                <a:latin typeface="幼圆" pitchFamily="49" charset="-122"/>
                <a:ea typeface="幼圆" pitchFamily="49" charset="-122"/>
              </a:rPr>
              <a:t>3.</a:t>
            </a:r>
            <a:r>
              <a:rPr lang="zh-CN" altLang="en-US" sz="2400" dirty="0">
                <a:latin typeface="幼圆" pitchFamily="49" charset="-122"/>
                <a:ea typeface="幼圆" pitchFamily="49" charset="-122"/>
              </a:rPr>
              <a:t>企业应确保使用有毒物品作业场所与生活区分开，作业</a:t>
            </a:r>
            <a:endParaRPr lang="zh-CN" altLang="en-US" sz="2400" dirty="0">
              <a:latin typeface="幼圆" pitchFamily="49" charset="-122"/>
              <a:ea typeface="幼圆" pitchFamily="49" charset="-122"/>
            </a:endParaRPr>
          </a:p>
          <a:p>
            <a:pPr marL="457200" indent="-457200"/>
            <a:r>
              <a:rPr lang="zh-CN" altLang="en-US" sz="2400" dirty="0">
                <a:latin typeface="幼圆" pitchFamily="49" charset="-122"/>
                <a:ea typeface="幼圆" pitchFamily="49" charset="-122"/>
              </a:rPr>
              <a:t>场所不得住人；应将有害作业与无害作业分开，高毒作业</a:t>
            </a:r>
            <a:endParaRPr lang="zh-CN" altLang="en-US" sz="2400" dirty="0">
              <a:latin typeface="幼圆" pitchFamily="49" charset="-122"/>
              <a:ea typeface="幼圆" pitchFamily="49" charset="-122"/>
            </a:endParaRPr>
          </a:p>
          <a:p>
            <a:pPr marL="457200" indent="-457200"/>
            <a:r>
              <a:rPr lang="zh-CN" altLang="en-US" sz="2400" dirty="0">
                <a:latin typeface="幼圆" pitchFamily="49" charset="-122"/>
                <a:ea typeface="幼圆" pitchFamily="49" charset="-122"/>
              </a:rPr>
              <a:t>场所与其他作业场所隔离。 </a:t>
            </a:r>
            <a:endParaRPr lang="zh-CN" altLang="en-US" sz="2400" dirty="0">
              <a:latin typeface="幼圆" pitchFamily="49" charset="-122"/>
              <a:ea typeface="幼圆" pitchFamily="49" charset="-122"/>
            </a:endParaRPr>
          </a:p>
        </p:txBody>
      </p:sp>
      <p:sp>
        <p:nvSpPr>
          <p:cNvPr id="14339" name="Rectangle 5"/>
          <p:cNvSpPr/>
          <p:nvPr/>
        </p:nvSpPr>
        <p:spPr>
          <a:xfrm>
            <a:off x="395288" y="3213100"/>
            <a:ext cx="8748712" cy="3182938"/>
          </a:xfrm>
          <a:prstGeom prst="rect">
            <a:avLst/>
          </a:prstGeom>
          <a:noFill/>
          <a:ln w="9525">
            <a:noFill/>
          </a:ln>
        </p:spPr>
        <p:txBody>
          <a:bodyPr>
            <a:spAutoFit/>
          </a:bodyPr>
          <a:p>
            <a:pPr>
              <a:lnSpc>
                <a:spcPct val="130000"/>
              </a:lnSpc>
            </a:pPr>
            <a:r>
              <a:rPr lang="en-US" altLang="zh-CN" dirty="0">
                <a:latin typeface="Times New Roman" panose="02020603050405020304" pitchFamily="18" charset="0"/>
              </a:rPr>
              <a:t>【</a:t>
            </a:r>
            <a:r>
              <a:rPr lang="zh-CN" altLang="en-US" dirty="0">
                <a:solidFill>
                  <a:srgbClr val="FF0000"/>
                </a:solidFill>
                <a:latin typeface="Times New Roman" panose="02020603050405020304" pitchFamily="18" charset="0"/>
              </a:rPr>
              <a:t>评审标准</a:t>
            </a:r>
            <a:r>
              <a:rPr lang="en-US" altLang="zh-CN" dirty="0">
                <a:latin typeface="Times New Roman" panose="02020603050405020304" pitchFamily="18" charset="0"/>
              </a:rPr>
              <a:t>】</a:t>
            </a:r>
            <a:endParaRPr lang="en-US" altLang="zh-CN" dirty="0">
              <a:latin typeface="Times New Roman" panose="02020603050405020304" pitchFamily="18" charset="0"/>
            </a:endParaRPr>
          </a:p>
          <a:p>
            <a:r>
              <a:rPr lang="en-US" altLang="zh-CN" sz="2400" dirty="0">
                <a:latin typeface="幼圆" pitchFamily="49" charset="-122"/>
                <a:ea typeface="幼圆" pitchFamily="49" charset="-122"/>
              </a:rPr>
              <a:t>8.2  </a:t>
            </a:r>
            <a:r>
              <a:rPr lang="zh-CN" altLang="en-US" sz="2400" dirty="0">
                <a:latin typeface="幼圆" pitchFamily="49" charset="-122"/>
                <a:ea typeface="幼圆" pitchFamily="49" charset="-122"/>
              </a:rPr>
              <a:t>作业场所职业危害管理</a:t>
            </a:r>
            <a:endParaRPr lang="zh-CN" altLang="en-US" sz="2400" dirty="0">
              <a:latin typeface="幼圆" pitchFamily="49" charset="-122"/>
              <a:ea typeface="幼圆" pitchFamily="49" charset="-122"/>
            </a:endParaRPr>
          </a:p>
          <a:p>
            <a:r>
              <a:rPr lang="en-US" altLang="zh-CN" sz="2400" dirty="0">
                <a:latin typeface="幼圆" pitchFamily="49" charset="-122"/>
                <a:ea typeface="幼圆" pitchFamily="49" charset="-122"/>
              </a:rPr>
              <a:t>1.</a:t>
            </a:r>
            <a:r>
              <a:rPr lang="zh-CN" altLang="en-US" sz="2400" dirty="0">
                <a:latin typeface="幼圆" pitchFamily="49" charset="-122"/>
                <a:ea typeface="幼圆" pitchFamily="49" charset="-122"/>
              </a:rPr>
              <a:t>使用有毒物品作业场所与生活区分开，作业场所不得住人；</a:t>
            </a:r>
            <a:endParaRPr lang="zh-CN" altLang="en-US" sz="2400" dirty="0">
              <a:latin typeface="幼圆" pitchFamily="49" charset="-122"/>
              <a:ea typeface="幼圆" pitchFamily="49" charset="-122"/>
            </a:endParaRPr>
          </a:p>
          <a:p>
            <a:r>
              <a:rPr lang="en-US" altLang="zh-CN" sz="2400" dirty="0">
                <a:latin typeface="幼圆" pitchFamily="49" charset="-122"/>
                <a:ea typeface="幼圆" pitchFamily="49" charset="-122"/>
              </a:rPr>
              <a:t>2.</a:t>
            </a:r>
            <a:r>
              <a:rPr lang="zh-CN" altLang="en-US" sz="2400" dirty="0">
                <a:latin typeface="幼圆" pitchFamily="49" charset="-122"/>
                <a:ea typeface="幼圆" pitchFamily="49" charset="-122"/>
              </a:rPr>
              <a:t>将有害作业与无害作业分开；</a:t>
            </a:r>
            <a:endParaRPr lang="zh-CN" altLang="en-US" sz="2400" dirty="0">
              <a:latin typeface="幼圆" pitchFamily="49" charset="-122"/>
              <a:ea typeface="幼圆" pitchFamily="49" charset="-122"/>
            </a:endParaRPr>
          </a:p>
          <a:p>
            <a:r>
              <a:rPr lang="en-US" altLang="zh-CN" sz="2400" dirty="0">
                <a:latin typeface="幼圆" pitchFamily="49" charset="-122"/>
                <a:ea typeface="幼圆" pitchFamily="49" charset="-122"/>
              </a:rPr>
              <a:t>3.</a:t>
            </a:r>
            <a:r>
              <a:rPr lang="zh-CN" altLang="en-US" sz="2400" dirty="0">
                <a:latin typeface="幼圆" pitchFamily="49" charset="-122"/>
                <a:ea typeface="幼圆" pitchFamily="49" charset="-122"/>
              </a:rPr>
              <a:t>将高毒作业场所与其他作业场所隔离。 </a:t>
            </a:r>
            <a:endParaRPr lang="zh-CN" altLang="en-US" sz="2400" dirty="0">
              <a:latin typeface="幼圆" pitchFamily="49" charset="-122"/>
              <a:ea typeface="幼圆" pitchFamily="49" charset="-122"/>
            </a:endParaRPr>
          </a:p>
          <a:p>
            <a:endParaRPr lang="zh-CN" altLang="en-US" sz="2400" dirty="0">
              <a:latin typeface="幼圆" pitchFamily="49" charset="-122"/>
              <a:ea typeface="幼圆" pitchFamily="49" charset="-122"/>
            </a:endParaRPr>
          </a:p>
          <a:p>
            <a:r>
              <a:rPr lang="zh-CN" altLang="en-US" sz="2400" dirty="0">
                <a:solidFill>
                  <a:schemeClr val="accent2"/>
                </a:solidFill>
                <a:latin typeface="幼圆" pitchFamily="49" charset="-122"/>
                <a:ea typeface="幼圆" pitchFamily="49" charset="-122"/>
              </a:rPr>
              <a:t>作业场所设生活设施并住人，扣</a:t>
            </a:r>
            <a:r>
              <a:rPr lang="en-US" altLang="zh-CN" sz="2400" dirty="0">
                <a:solidFill>
                  <a:schemeClr val="accent2"/>
                </a:solidFill>
                <a:latin typeface="幼圆" pitchFamily="49" charset="-122"/>
                <a:ea typeface="幼圆" pitchFamily="49" charset="-122"/>
              </a:rPr>
              <a:t>50</a:t>
            </a:r>
            <a:r>
              <a:rPr lang="zh-CN" altLang="en-US" sz="2400" dirty="0">
                <a:solidFill>
                  <a:schemeClr val="accent2"/>
                </a:solidFill>
                <a:latin typeface="幼圆" pitchFamily="49" charset="-122"/>
                <a:ea typeface="幼圆" pitchFamily="49" charset="-122"/>
              </a:rPr>
              <a:t>分（</a:t>
            </a:r>
            <a:r>
              <a:rPr lang="en-US" altLang="zh-CN" sz="2400" dirty="0">
                <a:solidFill>
                  <a:schemeClr val="accent2"/>
                </a:solidFill>
                <a:latin typeface="幼圆" pitchFamily="49" charset="-122"/>
                <a:ea typeface="幼圆" pitchFamily="49" charset="-122"/>
              </a:rPr>
              <a:t>B</a:t>
            </a:r>
            <a:r>
              <a:rPr lang="zh-CN" altLang="en-US" sz="2400" dirty="0">
                <a:solidFill>
                  <a:schemeClr val="accent2"/>
                </a:solidFill>
                <a:latin typeface="幼圆" pitchFamily="49" charset="-122"/>
                <a:ea typeface="幼圆" pitchFamily="49" charset="-122"/>
              </a:rPr>
              <a:t>级要素否决项）</a:t>
            </a:r>
            <a:r>
              <a:rPr lang="zh-CN" altLang="en-US" dirty="0">
                <a:latin typeface="Times New Roman" panose="02020603050405020304" pitchFamily="18" charset="0"/>
              </a:rPr>
              <a:t> </a:t>
            </a:r>
            <a:endParaRPr lang="en-US" altLang="zh-CN" dirty="0">
              <a:latin typeface="Times New Roman" panose="02020603050405020304" pitchFamily="18" charset="0"/>
            </a:endParaRPr>
          </a:p>
        </p:txBody>
      </p:sp>
      <p:sp>
        <p:nvSpPr>
          <p:cNvPr id="14340" name="AutoShape 6"/>
          <p:cNvSpPr/>
          <p:nvPr/>
        </p:nvSpPr>
        <p:spPr>
          <a:xfrm>
            <a:off x="395288" y="5445125"/>
            <a:ext cx="576262" cy="554038"/>
          </a:xfrm>
          <a:prstGeom prst="irregularSeal2">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 Box 4"/>
          <p:cNvSpPr txBox="1"/>
          <p:nvPr/>
        </p:nvSpPr>
        <p:spPr>
          <a:xfrm>
            <a:off x="611188" y="620713"/>
            <a:ext cx="7848600" cy="2130425"/>
          </a:xfrm>
          <a:prstGeom prst="rect">
            <a:avLst/>
          </a:prstGeom>
          <a:noFill/>
          <a:ln w="9525">
            <a:noFill/>
          </a:ln>
        </p:spPr>
        <p:txBody>
          <a:bodyPr anchor="ctr" anchorCtr="0">
            <a:spAutoFit/>
          </a:bodyPr>
          <a:p>
            <a:pPr marL="457200" indent="-457200">
              <a:lnSpc>
                <a:spcPct val="130000"/>
              </a:lnSpc>
            </a:pPr>
            <a:r>
              <a:rPr lang="en-US" altLang="zh-CN" sz="2800" dirty="0">
                <a:latin typeface="幼圆" pitchFamily="49" charset="-122"/>
                <a:ea typeface="幼圆" pitchFamily="49" charset="-122"/>
              </a:rPr>
              <a:t>【</a:t>
            </a:r>
            <a:r>
              <a:rPr lang="zh-CN" altLang="en-US" sz="2800" dirty="0">
                <a:solidFill>
                  <a:srgbClr val="FF0000"/>
                </a:solidFill>
                <a:latin typeface="幼圆" pitchFamily="49" charset="-122"/>
                <a:ea typeface="幼圆" pitchFamily="49" charset="-122"/>
              </a:rPr>
              <a:t>通用规范</a:t>
            </a:r>
            <a:r>
              <a:rPr lang="en-US" altLang="zh-CN" sz="2800" dirty="0">
                <a:latin typeface="幼圆" pitchFamily="49" charset="-122"/>
                <a:ea typeface="幼圆" pitchFamily="49" charset="-122"/>
              </a:rPr>
              <a:t>】</a:t>
            </a:r>
            <a:endParaRPr lang="en-US" altLang="zh-CN" sz="2800" dirty="0">
              <a:latin typeface="幼圆" pitchFamily="49" charset="-122"/>
              <a:ea typeface="幼圆" pitchFamily="49" charset="-122"/>
            </a:endParaRPr>
          </a:p>
          <a:p>
            <a:pPr marL="457200" indent="-457200"/>
            <a:r>
              <a:rPr lang="en-US" altLang="zh-CN" sz="2400" dirty="0">
                <a:latin typeface="幼圆" pitchFamily="49" charset="-122"/>
                <a:ea typeface="幼圆" pitchFamily="49" charset="-122"/>
              </a:rPr>
              <a:t>5.8.2  </a:t>
            </a:r>
            <a:r>
              <a:rPr lang="zh-CN" altLang="en-US" sz="2400" dirty="0">
                <a:latin typeface="幼圆" pitchFamily="49" charset="-122"/>
                <a:ea typeface="幼圆" pitchFamily="49" charset="-122"/>
              </a:rPr>
              <a:t>作业场所职业危害管理</a:t>
            </a:r>
            <a:endParaRPr lang="zh-CN" altLang="en-US" sz="2400" dirty="0">
              <a:latin typeface="幼圆" pitchFamily="49" charset="-122"/>
              <a:ea typeface="幼圆" pitchFamily="49" charset="-122"/>
            </a:endParaRPr>
          </a:p>
          <a:p>
            <a:pPr marL="457200" indent="-457200"/>
            <a:r>
              <a:rPr lang="en-US" altLang="zh-CN" sz="2400" dirty="0">
                <a:latin typeface="幼圆" pitchFamily="49" charset="-122"/>
                <a:ea typeface="幼圆" pitchFamily="49" charset="-122"/>
              </a:rPr>
              <a:t>5.</a:t>
            </a:r>
            <a:r>
              <a:rPr lang="zh-CN" altLang="en-US" sz="2400" dirty="0">
                <a:latin typeface="幼圆" pitchFamily="49" charset="-122"/>
                <a:ea typeface="幼圆" pitchFamily="49" charset="-122"/>
              </a:rPr>
              <a:t>企业应严格执行生产作业场所职业危害因素检测管理制</a:t>
            </a:r>
            <a:endParaRPr lang="zh-CN" altLang="en-US" sz="2400" dirty="0">
              <a:latin typeface="幼圆" pitchFamily="49" charset="-122"/>
              <a:ea typeface="幼圆" pitchFamily="49" charset="-122"/>
            </a:endParaRPr>
          </a:p>
          <a:p>
            <a:pPr marL="457200" indent="-457200"/>
            <a:r>
              <a:rPr lang="zh-CN" altLang="en-US" sz="2400" dirty="0">
                <a:latin typeface="幼圆" pitchFamily="49" charset="-122"/>
                <a:ea typeface="幼圆" pitchFamily="49" charset="-122"/>
              </a:rPr>
              <a:t>度，定期对作业场所进行检测，在检测点设置告知牌，告</a:t>
            </a:r>
            <a:endParaRPr lang="zh-CN" altLang="en-US" sz="2400" dirty="0">
              <a:latin typeface="幼圆" pitchFamily="49" charset="-122"/>
              <a:ea typeface="幼圆" pitchFamily="49" charset="-122"/>
            </a:endParaRPr>
          </a:p>
          <a:p>
            <a:pPr marL="457200" indent="-457200"/>
            <a:r>
              <a:rPr lang="zh-CN" altLang="en-US" sz="2400" dirty="0">
                <a:latin typeface="幼圆" pitchFamily="49" charset="-122"/>
                <a:ea typeface="幼圆" pitchFamily="49" charset="-122"/>
              </a:rPr>
              <a:t>知检测结果，并将结果存入职业卫生档案。 </a:t>
            </a:r>
            <a:endParaRPr lang="zh-CN" altLang="en-US" sz="2400" dirty="0">
              <a:latin typeface="幼圆" pitchFamily="49" charset="-122"/>
              <a:ea typeface="幼圆" pitchFamily="49" charset="-122"/>
            </a:endParaRPr>
          </a:p>
        </p:txBody>
      </p:sp>
      <p:sp>
        <p:nvSpPr>
          <p:cNvPr id="15363" name="Rectangle 5"/>
          <p:cNvSpPr/>
          <p:nvPr/>
        </p:nvSpPr>
        <p:spPr>
          <a:xfrm>
            <a:off x="611188" y="2924175"/>
            <a:ext cx="7921625" cy="3292475"/>
          </a:xfrm>
          <a:prstGeom prst="rect">
            <a:avLst/>
          </a:prstGeom>
          <a:noFill/>
          <a:ln w="9525">
            <a:noFill/>
          </a:ln>
        </p:spPr>
        <p:txBody>
          <a:bodyPr>
            <a:spAutoFit/>
          </a:bodyPr>
          <a:p>
            <a:pPr>
              <a:lnSpc>
                <a:spcPct val="130000"/>
              </a:lnSpc>
            </a:pPr>
            <a:r>
              <a:rPr lang="en-US" altLang="zh-CN" dirty="0">
                <a:latin typeface="Times New Roman" panose="02020603050405020304" pitchFamily="18" charset="0"/>
              </a:rPr>
              <a:t>【</a:t>
            </a:r>
            <a:r>
              <a:rPr lang="zh-CN" altLang="en-US" dirty="0">
                <a:solidFill>
                  <a:srgbClr val="FF0000"/>
                </a:solidFill>
                <a:latin typeface="Times New Roman" panose="02020603050405020304" pitchFamily="18" charset="0"/>
              </a:rPr>
              <a:t>评审标准</a:t>
            </a:r>
            <a:r>
              <a:rPr lang="en-US" altLang="zh-CN" dirty="0">
                <a:latin typeface="Times New Roman" panose="02020603050405020304" pitchFamily="18" charset="0"/>
              </a:rPr>
              <a:t>】</a:t>
            </a:r>
            <a:endParaRPr lang="en-US" altLang="zh-CN" dirty="0">
              <a:latin typeface="Times New Roman" panose="02020603050405020304" pitchFamily="18" charset="0"/>
            </a:endParaRPr>
          </a:p>
          <a:p>
            <a:pPr>
              <a:lnSpc>
                <a:spcPct val="130000"/>
              </a:lnSpc>
            </a:pPr>
            <a:r>
              <a:rPr lang="en-US" altLang="zh-CN" sz="2400" dirty="0">
                <a:latin typeface="幼圆" pitchFamily="49" charset="-122"/>
                <a:ea typeface="幼圆" pitchFamily="49" charset="-122"/>
              </a:rPr>
              <a:t>8.2  </a:t>
            </a:r>
            <a:r>
              <a:rPr lang="zh-CN" altLang="en-US" sz="2400" dirty="0">
                <a:latin typeface="幼圆" pitchFamily="49" charset="-122"/>
                <a:ea typeface="幼圆" pitchFamily="49" charset="-122"/>
              </a:rPr>
              <a:t>作业场所职业危害管理</a:t>
            </a:r>
            <a:endParaRPr lang="zh-CN" altLang="en-US" sz="2400" dirty="0">
              <a:latin typeface="幼圆" pitchFamily="49" charset="-122"/>
              <a:ea typeface="幼圆" pitchFamily="49" charset="-122"/>
            </a:endParaRPr>
          </a:p>
          <a:p>
            <a:pPr>
              <a:lnSpc>
                <a:spcPct val="130000"/>
              </a:lnSpc>
            </a:pPr>
            <a:r>
              <a:rPr lang="en-US" altLang="zh-CN" sz="2400" dirty="0">
                <a:latin typeface="幼圆" pitchFamily="49" charset="-122"/>
                <a:ea typeface="幼圆" pitchFamily="49" charset="-122"/>
              </a:rPr>
              <a:t>1.</a:t>
            </a:r>
            <a:r>
              <a:rPr lang="zh-CN" altLang="en-US" sz="2400" dirty="0">
                <a:latin typeface="幼圆" pitchFamily="49" charset="-122"/>
                <a:ea typeface="幼圆" pitchFamily="49" charset="-122"/>
              </a:rPr>
              <a:t>定期对作业场所职业危害因素进行检测；</a:t>
            </a:r>
            <a:endParaRPr lang="zh-CN" altLang="en-US" sz="2400" dirty="0">
              <a:latin typeface="幼圆" pitchFamily="49" charset="-122"/>
              <a:ea typeface="幼圆" pitchFamily="49" charset="-122"/>
            </a:endParaRPr>
          </a:p>
          <a:p>
            <a:r>
              <a:rPr lang="en-US" altLang="zh-CN" sz="2400" dirty="0">
                <a:latin typeface="幼圆" pitchFamily="49" charset="-122"/>
                <a:ea typeface="幼圆" pitchFamily="49" charset="-122"/>
              </a:rPr>
              <a:t>2.</a:t>
            </a:r>
            <a:r>
              <a:rPr lang="zh-CN" altLang="en-US" sz="2400" dirty="0">
                <a:latin typeface="幼圆" pitchFamily="49" charset="-122"/>
                <a:ea typeface="幼圆" pitchFamily="49" charset="-122"/>
              </a:rPr>
              <a:t>在检测点设置告知牌，告知检测结果；</a:t>
            </a:r>
            <a:endParaRPr lang="zh-CN" altLang="en-US" sz="2400" dirty="0">
              <a:latin typeface="幼圆" pitchFamily="49" charset="-122"/>
              <a:ea typeface="幼圆" pitchFamily="49" charset="-122"/>
            </a:endParaRPr>
          </a:p>
          <a:p>
            <a:r>
              <a:rPr lang="en-US" altLang="zh-CN" sz="2400" dirty="0">
                <a:latin typeface="幼圆" pitchFamily="49" charset="-122"/>
                <a:ea typeface="幼圆" pitchFamily="49" charset="-122"/>
              </a:rPr>
              <a:t>3.</a:t>
            </a:r>
            <a:r>
              <a:rPr lang="zh-CN" altLang="en-US" sz="2400" dirty="0">
                <a:latin typeface="幼圆" pitchFamily="49" charset="-122"/>
                <a:ea typeface="幼圆" pitchFamily="49" charset="-122"/>
              </a:rPr>
              <a:t>将检测结果存入职业卫生档案；</a:t>
            </a:r>
            <a:endParaRPr lang="zh-CN" altLang="en-US" sz="2400" dirty="0">
              <a:latin typeface="幼圆" pitchFamily="49" charset="-122"/>
              <a:ea typeface="幼圆" pitchFamily="49" charset="-122"/>
            </a:endParaRPr>
          </a:p>
          <a:p>
            <a:r>
              <a:rPr lang="en-US" altLang="zh-CN" sz="2400" dirty="0">
                <a:latin typeface="幼圆" pitchFamily="49" charset="-122"/>
                <a:ea typeface="幼圆" pitchFamily="49" charset="-122"/>
              </a:rPr>
              <a:t>4.</a:t>
            </a:r>
            <a:r>
              <a:rPr lang="zh-CN" altLang="en-US" sz="2400" dirty="0">
                <a:latin typeface="幼圆" pitchFamily="49" charset="-122"/>
                <a:ea typeface="幼圆" pitchFamily="49" charset="-122"/>
              </a:rPr>
              <a:t>工作场所职业危害因素的检测结果不符合标准规定，要进行整改。</a:t>
            </a:r>
            <a:r>
              <a:rPr lang="zh-CN" altLang="en-US" dirty="0">
                <a:latin typeface="Times New Roman" panose="02020603050405020304" pitchFamily="18" charset="0"/>
              </a:rPr>
              <a:t> </a:t>
            </a:r>
            <a:endParaRPr lang="en-US" altLang="zh-CN" dirty="0">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 Box 4"/>
          <p:cNvSpPr txBox="1"/>
          <p:nvPr/>
        </p:nvSpPr>
        <p:spPr>
          <a:xfrm>
            <a:off x="611188" y="836613"/>
            <a:ext cx="7848600" cy="2130425"/>
          </a:xfrm>
          <a:prstGeom prst="rect">
            <a:avLst/>
          </a:prstGeom>
          <a:noFill/>
          <a:ln w="9525">
            <a:noFill/>
          </a:ln>
        </p:spPr>
        <p:txBody>
          <a:bodyPr anchor="ctr" anchorCtr="0">
            <a:spAutoFit/>
          </a:bodyPr>
          <a:p>
            <a:pPr marL="457200" indent="-457200">
              <a:lnSpc>
                <a:spcPct val="130000"/>
              </a:lnSpc>
            </a:pPr>
            <a:r>
              <a:rPr lang="en-US" altLang="zh-CN" sz="2800" dirty="0">
                <a:latin typeface="幼圆" pitchFamily="49" charset="-122"/>
                <a:ea typeface="幼圆" pitchFamily="49" charset="-122"/>
              </a:rPr>
              <a:t>【</a:t>
            </a:r>
            <a:r>
              <a:rPr lang="zh-CN" altLang="en-US" sz="2800" dirty="0">
                <a:solidFill>
                  <a:srgbClr val="FF0000"/>
                </a:solidFill>
                <a:latin typeface="幼圆" pitchFamily="49" charset="-122"/>
                <a:ea typeface="幼圆" pitchFamily="49" charset="-122"/>
              </a:rPr>
              <a:t>通用规范</a:t>
            </a:r>
            <a:r>
              <a:rPr lang="en-US" altLang="zh-CN" sz="2800" dirty="0">
                <a:latin typeface="幼圆" pitchFamily="49" charset="-122"/>
                <a:ea typeface="幼圆" pitchFamily="49" charset="-122"/>
              </a:rPr>
              <a:t>】</a:t>
            </a:r>
            <a:endParaRPr lang="en-US" altLang="zh-CN" sz="2800" dirty="0">
              <a:latin typeface="幼圆" pitchFamily="49" charset="-122"/>
              <a:ea typeface="幼圆" pitchFamily="49" charset="-122"/>
            </a:endParaRPr>
          </a:p>
          <a:p>
            <a:pPr marL="457200" indent="-457200"/>
            <a:r>
              <a:rPr lang="en-US" altLang="zh-CN" sz="2400" dirty="0">
                <a:latin typeface="幼圆" pitchFamily="49" charset="-122"/>
                <a:ea typeface="幼圆" pitchFamily="49" charset="-122"/>
              </a:rPr>
              <a:t>5.8.2  </a:t>
            </a:r>
            <a:r>
              <a:rPr lang="zh-CN" altLang="en-US" sz="2400" dirty="0">
                <a:latin typeface="幼圆" pitchFamily="49" charset="-122"/>
                <a:ea typeface="幼圆" pitchFamily="49" charset="-122"/>
              </a:rPr>
              <a:t>作业场所职业危害管理</a:t>
            </a:r>
            <a:endParaRPr lang="zh-CN" altLang="en-US" sz="2400" dirty="0">
              <a:latin typeface="幼圆" pitchFamily="49" charset="-122"/>
              <a:ea typeface="幼圆" pitchFamily="49" charset="-122"/>
            </a:endParaRPr>
          </a:p>
          <a:p>
            <a:pPr marL="457200" indent="-457200"/>
            <a:r>
              <a:rPr lang="en-US" altLang="zh-CN" sz="2400" dirty="0">
                <a:latin typeface="幼圆" pitchFamily="49" charset="-122"/>
                <a:ea typeface="幼圆" pitchFamily="49" charset="-122"/>
              </a:rPr>
              <a:t>6.</a:t>
            </a:r>
            <a:r>
              <a:rPr lang="zh-CN" altLang="en-US" sz="2400" dirty="0">
                <a:latin typeface="幼圆" pitchFamily="49" charset="-122"/>
                <a:ea typeface="幼圆" pitchFamily="49" charset="-122"/>
              </a:rPr>
              <a:t>企业不得安排上岗前未经职业健康检查的从业人员从事</a:t>
            </a:r>
            <a:endParaRPr lang="zh-CN" altLang="en-US" sz="2400" dirty="0">
              <a:latin typeface="幼圆" pitchFamily="49" charset="-122"/>
              <a:ea typeface="幼圆" pitchFamily="49" charset="-122"/>
            </a:endParaRPr>
          </a:p>
          <a:p>
            <a:pPr marL="457200" indent="-457200"/>
            <a:r>
              <a:rPr lang="zh-CN" altLang="en-US" sz="2400" dirty="0">
                <a:latin typeface="幼圆" pitchFamily="49" charset="-122"/>
                <a:ea typeface="幼圆" pitchFamily="49" charset="-122"/>
              </a:rPr>
              <a:t>接触职业病危害的作业；不得安排有职业禁忌的从业人员</a:t>
            </a:r>
            <a:endParaRPr lang="zh-CN" altLang="en-US" sz="2400" dirty="0">
              <a:latin typeface="幼圆" pitchFamily="49" charset="-122"/>
              <a:ea typeface="幼圆" pitchFamily="49" charset="-122"/>
            </a:endParaRPr>
          </a:p>
          <a:p>
            <a:pPr marL="457200" indent="-457200"/>
            <a:r>
              <a:rPr lang="zh-CN" altLang="en-US" sz="2400" dirty="0">
                <a:latin typeface="幼圆" pitchFamily="49" charset="-122"/>
                <a:ea typeface="幼圆" pitchFamily="49" charset="-122"/>
              </a:rPr>
              <a:t>从事禁忌作业。 </a:t>
            </a:r>
            <a:endParaRPr lang="zh-CN" altLang="en-US" sz="2400" dirty="0">
              <a:latin typeface="幼圆" pitchFamily="49" charset="-122"/>
              <a:ea typeface="幼圆" pitchFamily="49" charset="-122"/>
            </a:endParaRPr>
          </a:p>
        </p:txBody>
      </p:sp>
      <p:sp>
        <p:nvSpPr>
          <p:cNvPr id="16387" name="Rectangle 5"/>
          <p:cNvSpPr/>
          <p:nvPr/>
        </p:nvSpPr>
        <p:spPr>
          <a:xfrm>
            <a:off x="539750" y="2997200"/>
            <a:ext cx="7920038" cy="2689225"/>
          </a:xfrm>
          <a:prstGeom prst="rect">
            <a:avLst/>
          </a:prstGeom>
          <a:noFill/>
          <a:ln w="9525">
            <a:noFill/>
          </a:ln>
        </p:spPr>
        <p:txBody>
          <a:bodyPr>
            <a:spAutoFit/>
          </a:bodyPr>
          <a:p>
            <a:pPr>
              <a:lnSpc>
                <a:spcPct val="130000"/>
              </a:lnSpc>
            </a:pPr>
            <a:r>
              <a:rPr lang="en-US" altLang="zh-CN" dirty="0">
                <a:latin typeface="Times New Roman" panose="02020603050405020304" pitchFamily="18" charset="0"/>
              </a:rPr>
              <a:t>【</a:t>
            </a:r>
            <a:r>
              <a:rPr lang="zh-CN" altLang="en-US" dirty="0">
                <a:solidFill>
                  <a:srgbClr val="FF0000"/>
                </a:solidFill>
                <a:latin typeface="Times New Roman" panose="02020603050405020304" pitchFamily="18" charset="0"/>
              </a:rPr>
              <a:t>评审标准</a:t>
            </a:r>
            <a:r>
              <a:rPr lang="en-US" altLang="zh-CN" dirty="0">
                <a:latin typeface="Times New Roman" panose="02020603050405020304" pitchFamily="18" charset="0"/>
              </a:rPr>
              <a:t>】</a:t>
            </a:r>
            <a:endParaRPr lang="en-US" altLang="zh-CN" dirty="0">
              <a:latin typeface="Times New Roman" panose="02020603050405020304" pitchFamily="18" charset="0"/>
            </a:endParaRPr>
          </a:p>
          <a:p>
            <a:pPr>
              <a:lnSpc>
                <a:spcPct val="130000"/>
              </a:lnSpc>
            </a:pPr>
            <a:r>
              <a:rPr lang="en-US" altLang="zh-CN" sz="2400" dirty="0">
                <a:latin typeface="幼圆" pitchFamily="49" charset="-122"/>
                <a:ea typeface="幼圆" pitchFamily="49" charset="-122"/>
              </a:rPr>
              <a:t>8.2  </a:t>
            </a:r>
            <a:r>
              <a:rPr lang="zh-CN" altLang="en-US" sz="2400" dirty="0">
                <a:latin typeface="幼圆" pitchFamily="49" charset="-122"/>
                <a:ea typeface="幼圆" pitchFamily="49" charset="-122"/>
              </a:rPr>
              <a:t>作业场所职业危害管理</a:t>
            </a:r>
            <a:endParaRPr lang="zh-CN" altLang="en-US" sz="2400" dirty="0">
              <a:latin typeface="幼圆" pitchFamily="49" charset="-122"/>
              <a:ea typeface="幼圆" pitchFamily="49" charset="-122"/>
            </a:endParaRPr>
          </a:p>
          <a:p>
            <a:r>
              <a:rPr lang="en-US" altLang="zh-CN" sz="2400" dirty="0">
                <a:latin typeface="幼圆" pitchFamily="49" charset="-122"/>
                <a:ea typeface="幼圆" pitchFamily="49" charset="-122"/>
              </a:rPr>
              <a:t>1.</a:t>
            </a:r>
            <a:r>
              <a:rPr lang="zh-CN" altLang="en-US" sz="2400" dirty="0">
                <a:latin typeface="幼圆" pitchFamily="49" charset="-122"/>
                <a:ea typeface="幼圆" pitchFamily="49" charset="-122"/>
              </a:rPr>
              <a:t>不得安排上岗前未经职业健康检查的从业人员从事接触职业病危害的作业；</a:t>
            </a:r>
            <a:r>
              <a:rPr lang="en-US" altLang="zh-CN" sz="2400" dirty="0">
                <a:latin typeface="幼圆" pitchFamily="49" charset="-122"/>
                <a:ea typeface="幼圆" pitchFamily="49" charset="-122"/>
              </a:rPr>
              <a:t>2.</a:t>
            </a:r>
            <a:r>
              <a:rPr lang="zh-CN" altLang="en-US" sz="2400" dirty="0">
                <a:latin typeface="幼圆" pitchFamily="49" charset="-122"/>
                <a:ea typeface="幼圆" pitchFamily="49" charset="-122"/>
              </a:rPr>
              <a:t>按规定对从事接触职业病危害作业的人员进行在岗期间、离岗时职业健康检查；</a:t>
            </a:r>
            <a:r>
              <a:rPr lang="en-US" altLang="zh-CN" sz="2400" dirty="0">
                <a:latin typeface="幼圆" pitchFamily="49" charset="-122"/>
                <a:ea typeface="幼圆" pitchFamily="49" charset="-122"/>
              </a:rPr>
              <a:t>3.</a:t>
            </a:r>
            <a:r>
              <a:rPr lang="zh-CN" altLang="en-US" sz="2400" dirty="0">
                <a:latin typeface="幼圆" pitchFamily="49" charset="-122"/>
                <a:ea typeface="幼圆" pitchFamily="49" charset="-122"/>
              </a:rPr>
              <a:t>不得安排有职业禁忌的人员从事禁忌作业。</a:t>
            </a:r>
            <a:endParaRPr lang="en-US" altLang="zh-CN" sz="2400" dirty="0">
              <a:latin typeface="幼圆" pitchFamily="49" charset="-122"/>
              <a:ea typeface="幼圆" pitchFamily="49"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Stream</Template>
  <TotalTime>0</TotalTime>
  <Words>6144</Words>
  <Application>WPS 演示</Application>
  <PresentationFormat>全屏显示(4:3)</PresentationFormat>
  <Paragraphs>359</Paragraphs>
  <Slides>56</Slides>
  <Notes>35</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5</vt:i4>
      </vt:variant>
      <vt:variant>
        <vt:lpstr>幻灯片标题</vt:lpstr>
      </vt:variant>
      <vt:variant>
        <vt:i4>56</vt:i4>
      </vt:variant>
    </vt:vector>
  </HeadingPairs>
  <TitlesOfParts>
    <vt:vector size="77" baseType="lpstr">
      <vt:lpstr>Arial</vt:lpstr>
      <vt:lpstr>宋体</vt:lpstr>
      <vt:lpstr>Wingdings</vt:lpstr>
      <vt:lpstr>Times New Roman</vt:lpstr>
      <vt:lpstr>华文细黑</vt:lpstr>
      <vt:lpstr>微软雅黑</vt:lpstr>
      <vt:lpstr>华文新魏</vt:lpstr>
      <vt:lpstr>华文彩云</vt:lpstr>
      <vt:lpstr>幼圆</vt:lpstr>
      <vt:lpstr>Comic Sans MS</vt:lpstr>
      <vt:lpstr>Lucida Console</vt:lpstr>
      <vt:lpstr>Arial Unicode MS</vt:lpstr>
      <vt:lpstr>楷体</vt:lpstr>
      <vt:lpstr>汉仪旗黑-85S</vt:lpstr>
      <vt:lpstr>黑体</vt:lpstr>
      <vt:lpstr>默认设计模板</vt:lpstr>
      <vt:lpstr>MS_ClipArt_Gallery.2</vt:lpstr>
      <vt:lpstr>PowerPoint.Slide.8</vt:lpstr>
      <vt:lpstr>PowerPoint.Slide.8</vt:lpstr>
      <vt:lpstr>PowerPoint.Slide.8</vt:lpstr>
      <vt:lpstr>PowerPoint.Slide.8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zhonghua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法律法规与管理制度</dc:title>
  <dc:creator>徐元瑞</dc:creator>
  <cp:lastModifiedBy>little fairy</cp:lastModifiedBy>
  <cp:revision>981</cp:revision>
  <cp:lastPrinted>2002-03-29T17:11:20Z</cp:lastPrinted>
  <dcterms:created xsi:type="dcterms:W3CDTF">2001-08-08T08:46:34Z</dcterms:created>
  <dcterms:modified xsi:type="dcterms:W3CDTF">2024-04-23T01:21:47Z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CCBB37A8DA1F4D4BA5DBF7CAA30D9A5B_13</vt:lpwstr>
  </property>
  <property fmtid="{D5CDD505-2E9C-101B-9397-08002B2CF9AE}" pid="3" name="KSOProductBuildVer">
    <vt:lpwstr>2052-12.1.0.16417</vt:lpwstr>
  </property>
</Properties>
</file>