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3"/>
    <p:sldId id="448" r:id="rId4"/>
    <p:sldId id="293" r:id="rId5"/>
    <p:sldId id="296" r:id="rId6"/>
    <p:sldId id="297" r:id="rId7"/>
    <p:sldId id="298" r:id="rId8"/>
    <p:sldId id="31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7" r:id="rId17"/>
    <p:sldId id="309" r:id="rId18"/>
    <p:sldId id="308" r:id="rId19"/>
    <p:sldId id="310" r:id="rId20"/>
    <p:sldId id="311" r:id="rId21"/>
    <p:sldId id="312" r:id="rId22"/>
    <p:sldId id="313" r:id="rId23"/>
    <p:sldId id="314" r:id="rId24"/>
    <p:sldId id="427" r:id="rId25"/>
    <p:sldId id="315" r:id="rId26"/>
    <p:sldId id="316" r:id="rId27"/>
    <p:sldId id="317" r:id="rId28"/>
    <p:sldId id="320" r:id="rId29"/>
    <p:sldId id="319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450" r:id="rId46"/>
  </p:sldIdLst>
  <p:sldSz cx="12192000" cy="6858000"/>
  <p:notesSz cx="6858000" cy="9144000"/>
  <p:custDataLst>
    <p:tags r:id="rId5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2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554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3" Type="http://schemas.openxmlformats.org/officeDocument/2006/relationships/tags" Target="tags/tag19.xml"/><Relationship Id="rId52" Type="http://schemas.openxmlformats.org/officeDocument/2006/relationships/commentAuthors" Target="commentAuthors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handoutMaster" Target="handoutMasters/handoutMaster1.xml"/><Relationship Id="rId47" Type="http://schemas.openxmlformats.org/officeDocument/2006/relationships/notesMaster" Target="notesMasters/notesMaster1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 strike="noStrike" noProof="1"/>
          </a:p>
        </p:txBody>
      </p:sp>
      <p:sp>
        <p:nvSpPr>
          <p:cNvPr id="512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white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173157"/>
            <a:ext cx="103632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6955" y="2643182"/>
            <a:ext cx="8893821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63AC14-5C16-4EE1-8B0A-228C7251708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 strike="noStrike" noProof="1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1D3AFB-33B0-4F56-82E4-E67E81CEC5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25024" y="274639"/>
            <a:ext cx="2057376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8201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1D3AFB-33B0-4F56-82E4-E67E81CEC5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1D3AFB-33B0-4F56-82E4-E67E81CEC5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 bwMode="white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924181"/>
            <a:ext cx="103632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2874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E81B6F-2148-4B9E-A624-53FB9578AE5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1D3AFB-33B0-4F56-82E4-E67E81CEC5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1D3AFB-33B0-4F56-82E4-E67E81CEC5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1D3AFB-33B0-4F56-82E4-E67E81CEC5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1D3AFB-33B0-4F56-82E4-E67E81CEC5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3843" y="1071546"/>
            <a:ext cx="6815667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72111" y="1071546"/>
            <a:ext cx="4011084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85728"/>
            <a:ext cx="10974657" cy="696626"/>
          </a:xfrm>
        </p:spPr>
        <p:txBody>
          <a:bodyPr/>
          <a:lstStyle>
            <a:lvl1pPr algn="ctr">
              <a:defRPr sz="36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1D3AFB-33B0-4F56-82E4-E67E81CEC5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32" y="642918"/>
            <a:ext cx="1047757" cy="4572032"/>
          </a:xfrm>
        </p:spPr>
        <p:txBody>
          <a:bodyPr vert="eaVert"/>
          <a:lstStyle>
            <a:lvl1pPr algn="l">
              <a:defRPr sz="24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90563" y="541340"/>
            <a:ext cx="8553459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429773" y="1000108"/>
            <a:ext cx="1219157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1D3AFB-33B0-4F56-82E4-E67E81CEC5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png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2">
        <a:schemeClr val="bg2"/>
      </p:bgRef>
    </p:bg>
    <p:spTree>
      <p:nvGrpSpPr>
        <p:cNvPr id="1" name=""/>
        <p:cNvGrpSpPr/>
        <p:nvPr/>
      </p:nvGrpSpPr>
      <p:grpSpPr/>
      <p:pic>
        <p:nvPicPr>
          <p:cNvPr id="1026" name="图片 7"/>
          <p:cNvPicPr>
            <a:picLocks noChangeAspect="1"/>
          </p:cNvPicPr>
          <p:nvPr userDrawn="1"/>
        </p:nvPicPr>
        <p:blipFill>
          <a:blip r:embed="rId13">
            <a:lum bright="12000" contrast="40000"/>
          </a:blip>
          <a:stretch>
            <a:fillRect/>
          </a:stretch>
        </p:blipFill>
        <p:spPr>
          <a:xfrm>
            <a:off x="8890000" y="4914900"/>
            <a:ext cx="3302000" cy="194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 userDrawn="1"/>
        </p:nvSpPr>
        <p:spPr>
          <a:xfrm>
            <a:off x="0" y="0"/>
            <a:ext cx="1219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40950"/>
            <a:ext cx="6096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29" name="图片 8"/>
          <p:cNvPicPr>
            <a:picLocks noChangeAspect="1"/>
          </p:cNvPicPr>
          <p:nvPr userDrawn="1"/>
        </p:nvPicPr>
        <p:blipFill>
          <a:blip r:embed="rId14">
            <a:lum bright="34000" contrast="40000"/>
          </a:blip>
          <a:stretch>
            <a:fillRect/>
          </a:stretch>
        </p:blipFill>
        <p:spPr>
          <a:xfrm>
            <a:off x="0" y="6419850"/>
            <a:ext cx="12192000" cy="43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0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31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1D3AFB-33B0-4F56-82E4-E67E81CEC5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89898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 strike="noStrike" noProof="1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  <a:ea typeface="隶书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  <a:ea typeface="隶书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  <a:ea typeface="隶书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  <a:ea typeface="隶书" pitchFamily="49" charset="-122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18" charset="2"/>
        <a:buChar char=""/>
        <a:defRPr sz="32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³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B9B57"/>
        </a:buClr>
        <a:buSzPct val="60000"/>
        <a:buFont typeface="Wingdings 2" pitchFamily="18" charset="2"/>
        <a:buChar char="®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B7396"/>
        </a:buClr>
        <a:buSzPct val="45000"/>
        <a:buFont typeface="Wingdings 2" pitchFamily="18" charset="2"/>
        <a:buChar char="¯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89A53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1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1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24.xml"/><Relationship Id="rId1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jpeg"/><Relationship Id="rId1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jpeg"/><Relationship Id="rId1" Type="http://schemas.openxmlformats.org/officeDocument/2006/relationships/slide" Target="slide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jpeg"/><Relationship Id="rId1" Type="http://schemas.openxmlformats.org/officeDocument/2006/relationships/slide" Target="slide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jpeg"/><Relationship Id="rId1" Type="http://schemas.openxmlformats.org/officeDocument/2006/relationships/slide" Target="slide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4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35.jpeg"/><Relationship Id="rId4" Type="http://schemas.openxmlformats.org/officeDocument/2006/relationships/tags" Target="../tags/tag16.xml"/><Relationship Id="rId3" Type="http://schemas.openxmlformats.org/officeDocument/2006/relationships/image" Target="../media/image34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slide" Target="slide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slide" Target="slide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1"/>
          <p:cNvSpPr>
            <a:spLocks noGrp="1"/>
          </p:cNvSpPr>
          <p:nvPr>
            <p:ph type="ctrTitle"/>
          </p:nvPr>
        </p:nvSpPr>
        <p:spPr>
          <a:xfrm>
            <a:off x="1881188" y="1214438"/>
            <a:ext cx="8429625" cy="271462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sz="80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施工技术基础知识</a:t>
            </a:r>
            <a:br>
              <a:rPr lang="en-US" altLang="zh-CN" sz="80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80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54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sz="54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309813" y="4643438"/>
            <a:ext cx="7670800" cy="78581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新员工入职培训</a:t>
            </a:r>
            <a:endParaRPr kumimoji="0" lang="en-US" altLang="zh-CN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None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8184515" y="417118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7734515" y="541911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8977630" y="541972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10220745" y="541911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Ref idx="1003">
        <a:schemeClr val="bg2"/>
      </p:bgRef>
    </p:bg>
    <p:spTree>
      <p:nvGrpSpPr>
        <p:cNvPr id="1" name=""/>
        <p:cNvGrpSpPr/>
        <p:nvPr/>
      </p:nvGrpSpPr>
      <p:grpSpPr/>
      <p:sp>
        <p:nvSpPr>
          <p:cNvPr id="14338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39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572500" cy="5143500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、隧道掘进开挖方法（钻爆法）及隧道爆破设计</a:t>
            </a:r>
            <a:endParaRPr lang="en-US" altLang="zh-CN" sz="30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全断面法 ：</a:t>
            </a:r>
            <a:endParaRPr lang="en-US" altLang="zh-CN" sz="32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40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1" name="Rectangle 9"/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2" name="Rectangle 10"/>
          <p:cNvSpPr/>
          <p:nvPr/>
        </p:nvSpPr>
        <p:spPr>
          <a:xfrm>
            <a:off x="2566988" y="263683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3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4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5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6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7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348" name="Picture 4" descr="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0" y="1714500"/>
            <a:ext cx="6572250" cy="4929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Ref idx="1003">
        <a:schemeClr val="bg2"/>
      </p:bgRef>
    </p:bg>
    <p:spTree>
      <p:nvGrpSpPr>
        <p:cNvPr id="1" name=""/>
        <p:cNvGrpSpPr/>
        <p:nvPr/>
      </p:nvGrpSpPr>
      <p:grpSpPr/>
      <p:sp>
        <p:nvSpPr>
          <p:cNvPr id="15362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63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786812" cy="5143500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、隧道掘进开挖方法（钻爆法）及隧道爆破设计</a:t>
            </a:r>
            <a:endParaRPr lang="en-US" altLang="zh-CN" sz="30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   阶   法：两台阶 </a:t>
            </a:r>
            <a:endParaRPr lang="en-US" altLang="zh-CN" sz="32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64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5" name="Rectangle 9"/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6" name="Rectangle 10"/>
          <p:cNvSpPr/>
          <p:nvPr/>
        </p:nvSpPr>
        <p:spPr>
          <a:xfrm>
            <a:off x="2566988" y="263683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7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8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9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70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71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372" name="Picture 4"/>
          <p:cNvPicPr>
            <a:picLocks noChangeAspect="1"/>
          </p:cNvPicPr>
          <p:nvPr/>
        </p:nvPicPr>
        <p:blipFill>
          <a:blip r:embed="rId1"/>
          <a:srcRect l="827" t="13696" r="722" b="6496"/>
          <a:stretch>
            <a:fillRect/>
          </a:stretch>
        </p:blipFill>
        <p:spPr>
          <a:xfrm>
            <a:off x="2238375" y="2286000"/>
            <a:ext cx="7920038" cy="4248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Ref idx="1003">
        <a:schemeClr val="bg2"/>
      </p:bgRef>
    </p:bg>
    <p:spTree>
      <p:nvGrpSpPr>
        <p:cNvPr id="1" name=""/>
        <p:cNvGrpSpPr/>
        <p:nvPr/>
      </p:nvGrpSpPr>
      <p:grpSpPr/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387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929687" cy="5143500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、隧道掘进开挖方法（钻爆法）及隧道爆破设计</a:t>
            </a:r>
            <a:endParaRPr lang="en-US" altLang="zh-CN" sz="30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   阶   法：环形导坑预留核心土法 </a:t>
            </a:r>
            <a:endParaRPr lang="en-US" altLang="zh-CN" sz="32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388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89" name="Rectangle 9"/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90" name="Rectangle 10"/>
          <p:cNvSpPr/>
          <p:nvPr/>
        </p:nvSpPr>
        <p:spPr>
          <a:xfrm>
            <a:off x="2566988" y="263683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91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92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93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94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95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396" name="Picture 4"/>
          <p:cNvPicPr>
            <a:picLocks noChangeAspect="1"/>
          </p:cNvPicPr>
          <p:nvPr/>
        </p:nvPicPr>
        <p:blipFill>
          <a:blip r:embed="rId1"/>
          <a:srcRect l="3334" t="12164" r="30000" b="23756"/>
          <a:stretch>
            <a:fillRect/>
          </a:stretch>
        </p:blipFill>
        <p:spPr>
          <a:xfrm>
            <a:off x="2309813" y="2286000"/>
            <a:ext cx="7848600" cy="4032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786813" cy="550068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、隧道掘进开挖方法（钻爆法）及隧道爆破设计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0B4B1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   阶   法：三台阶七步开挖法 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411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12" name="Rectangle 9"/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13" name="Rectangle 10"/>
          <p:cNvSpPr/>
          <p:nvPr/>
        </p:nvSpPr>
        <p:spPr>
          <a:xfrm>
            <a:off x="2566988" y="263683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14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15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16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17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18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9" name="Picture 4"/>
          <p:cNvPicPr>
            <a:picLocks noChangeAspect="1"/>
          </p:cNvPicPr>
          <p:nvPr/>
        </p:nvPicPr>
        <p:blipFill>
          <a:blip r:embed="rId1"/>
          <a:srcRect l="850" t="17337" r="27910" b="13177"/>
          <a:stretch>
            <a:fillRect/>
          </a:stretch>
        </p:blipFill>
        <p:spPr>
          <a:xfrm>
            <a:off x="2135188" y="2276475"/>
            <a:ext cx="8208962" cy="439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Picture 5" descr="台阶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2813" y="1785938"/>
            <a:ext cx="6737350" cy="4714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435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36" name="Rectangle 9"/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37" name="Rectangle 10"/>
          <p:cNvSpPr/>
          <p:nvPr/>
        </p:nvSpPr>
        <p:spPr>
          <a:xfrm>
            <a:off x="2566988" y="263683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38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39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40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41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42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43" name="副标题 2"/>
          <p:cNvSpPr>
            <a:spLocks noGrp="1"/>
          </p:cNvSpPr>
          <p:nvPr>
            <p:ph type="subTitle" idx="1"/>
          </p:nvPr>
        </p:nvSpPr>
        <p:spPr>
          <a:xfrm>
            <a:off x="1738313" y="1071563"/>
            <a:ext cx="8786812" cy="5500687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、隧道掘进开挖方法（钻爆法）及隧道爆破设计</a:t>
            </a:r>
            <a:endParaRPr lang="en-US" altLang="zh-CN" sz="30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   阶   法：</a:t>
            </a:r>
            <a:endParaRPr lang="en-US" altLang="zh-CN" sz="1400" kern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58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715375" cy="5143500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、隧道掘进开挖方法（钻爆法）及隧道爆破设计</a:t>
            </a:r>
            <a:endParaRPr lang="en-US" altLang="zh-CN" sz="30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中隔壁法：中隔壁法 （</a:t>
            </a:r>
            <a:r>
              <a:rPr lang="en-US" altLang="zh-CN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CD</a:t>
            </a:r>
            <a:r>
              <a:rPr lang="zh-CN" altLang="en-US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法）</a:t>
            </a:r>
            <a:endParaRPr lang="en-US" altLang="zh-CN" sz="32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en-US" altLang="zh-CN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endParaRPr lang="en-US" altLang="zh-CN" sz="32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59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60" name="Rectangle 9"/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61" name="Rectangle 10"/>
          <p:cNvSpPr/>
          <p:nvPr/>
        </p:nvSpPr>
        <p:spPr>
          <a:xfrm>
            <a:off x="2566988" y="263683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62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63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64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65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66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467" name="Picture 4"/>
          <p:cNvPicPr>
            <a:picLocks noChangeAspect="1"/>
          </p:cNvPicPr>
          <p:nvPr/>
        </p:nvPicPr>
        <p:blipFill>
          <a:blip r:embed="rId1"/>
          <a:srcRect l="2228" t="13272" r="1578" b="16982"/>
          <a:stretch>
            <a:fillRect/>
          </a:stretch>
        </p:blipFill>
        <p:spPr>
          <a:xfrm>
            <a:off x="1992313" y="2492375"/>
            <a:ext cx="8280400" cy="4103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482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786812" cy="5143500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、隧道掘进开挖方法（钻爆法）及隧道爆破设计</a:t>
            </a:r>
            <a:endParaRPr lang="en-US" altLang="zh-CN" sz="30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中隔壁法：中隔壁法（</a:t>
            </a:r>
            <a:r>
              <a:rPr lang="en-US" altLang="zh-CN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CD</a:t>
            </a:r>
            <a:r>
              <a:rPr lang="zh-CN" altLang="en-US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法） </a:t>
            </a:r>
            <a:endParaRPr lang="en-US" altLang="zh-CN" sz="32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en-US" altLang="zh-CN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endParaRPr lang="en-US" altLang="zh-CN" sz="32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483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84" name="Rectangle 9"/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85" name="Rectangle 10"/>
          <p:cNvSpPr/>
          <p:nvPr/>
        </p:nvSpPr>
        <p:spPr>
          <a:xfrm>
            <a:off x="2566988" y="263683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86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87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88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89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90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491" name="Picture 4" descr="tu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1563" y="2317750"/>
            <a:ext cx="5478462" cy="4076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506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786812" cy="5143500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、隧道掘进开挖方法（钻爆法）及隧道爆破设计</a:t>
            </a:r>
            <a:endParaRPr lang="en-US" altLang="zh-CN" sz="30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中隔壁法：交叉中隔壁法 （</a:t>
            </a:r>
            <a:r>
              <a:rPr lang="en-US" altLang="zh-CN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CRD</a:t>
            </a:r>
            <a:r>
              <a:rPr lang="zh-CN" altLang="en-US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法）</a:t>
            </a:r>
            <a:endParaRPr lang="en-US" altLang="zh-CN" sz="32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507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08" name="Rectangle 9"/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09" name="Rectangle 10"/>
          <p:cNvSpPr/>
          <p:nvPr/>
        </p:nvSpPr>
        <p:spPr>
          <a:xfrm>
            <a:off x="2566988" y="263683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0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1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2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3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4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1515" name="Picture 4"/>
          <p:cNvPicPr>
            <a:picLocks noChangeAspect="1"/>
          </p:cNvPicPr>
          <p:nvPr/>
        </p:nvPicPr>
        <p:blipFill>
          <a:blip r:embed="rId1"/>
          <a:srcRect l="2229" t="13394" r="1578" b="14717"/>
          <a:stretch>
            <a:fillRect/>
          </a:stretch>
        </p:blipFill>
        <p:spPr>
          <a:xfrm>
            <a:off x="1919288" y="2060575"/>
            <a:ext cx="8424862" cy="439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530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786812" cy="5143500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、隧道掘进开挖方法（钻爆法）及隧道爆破设计</a:t>
            </a:r>
            <a:endParaRPr lang="en-US" altLang="zh-CN" sz="30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中隔壁法：交叉中隔壁法（</a:t>
            </a:r>
            <a:r>
              <a:rPr lang="en-US" altLang="zh-CN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CRD</a:t>
            </a:r>
            <a:r>
              <a:rPr lang="zh-CN" altLang="en-US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法） </a:t>
            </a:r>
            <a:endParaRPr lang="en-US" altLang="zh-CN" sz="32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531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2" name="Rectangle 9"/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3" name="Rectangle 10"/>
          <p:cNvSpPr/>
          <p:nvPr/>
        </p:nvSpPr>
        <p:spPr>
          <a:xfrm>
            <a:off x="2566988" y="263683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4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5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6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7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8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2539" name="Picture 7" descr="CIMG05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8688" y="2286000"/>
            <a:ext cx="5592762" cy="4286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554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786812" cy="5500688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、隧道掘进开挖方法（钻爆法）及隧道爆破设计</a:t>
            </a:r>
            <a:endParaRPr lang="en-US" altLang="zh-CN" sz="30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双侧壁导坑法 ：</a:t>
            </a:r>
            <a:endParaRPr lang="zh-CN" altLang="en-US" sz="3200" b="1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555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56" name="Rectangle 9"/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57" name="Rectangle 10"/>
          <p:cNvSpPr/>
          <p:nvPr/>
        </p:nvSpPr>
        <p:spPr>
          <a:xfrm>
            <a:off x="2566988" y="263683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58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59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60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61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62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3563" name="Picture 4"/>
          <p:cNvPicPr>
            <a:picLocks noChangeAspect="1"/>
          </p:cNvPicPr>
          <p:nvPr/>
        </p:nvPicPr>
        <p:blipFill>
          <a:blip r:embed="rId1"/>
          <a:srcRect l="2892" t="14304" r="3232" b="13626"/>
          <a:stretch>
            <a:fillRect/>
          </a:stretch>
        </p:blipFill>
        <p:spPr>
          <a:xfrm>
            <a:off x="2279650" y="2205038"/>
            <a:ext cx="7848600" cy="4319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1143000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578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786812" cy="5500688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、隧道掘进开挖方法（钻爆法）及隧道爆破设计</a:t>
            </a:r>
            <a:endParaRPr lang="en-US" altLang="zh-CN" sz="30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双侧壁导坑法 ：</a:t>
            </a:r>
            <a:endParaRPr lang="zh-CN" altLang="en-US" sz="3200" b="1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579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80" name="Rectangle 9"/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81" name="Rectangle 10"/>
          <p:cNvSpPr/>
          <p:nvPr/>
        </p:nvSpPr>
        <p:spPr>
          <a:xfrm>
            <a:off x="2566988" y="263683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82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83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84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85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86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587" name="Picture 5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0125" y="1785938"/>
            <a:ext cx="5753100" cy="485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602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786812" cy="5500688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、隧道掘进开挖方法（钻爆法）及隧道爆破设计</a:t>
            </a:r>
            <a:endParaRPr lang="en-US" altLang="zh-CN" sz="30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隧道爆破设计：</a:t>
            </a:r>
            <a:endParaRPr lang="en-US" altLang="zh-CN" sz="32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000" b="1" kern="1200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隧道开挖前，应根据工程地质条件、开挖断面、开挖方法、掘进循环进尺、钻眼机具和爆破器材等做好钻爆设计，合理地</a:t>
            </a:r>
            <a:r>
              <a:rPr lang="zh-CN" altLang="en-US" sz="3000" b="1" kern="1200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确定炮眼布置、数目、深度和角度、</a:t>
            </a:r>
            <a:r>
              <a:rPr lang="zh-CN" altLang="en-US" sz="3000" b="1" kern="1200" dirty="0">
                <a:solidFill>
                  <a:srgbClr val="CC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装药量和装药结构</a:t>
            </a:r>
            <a:r>
              <a:rPr lang="zh-CN" altLang="en-US" sz="3000" b="1" kern="1200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30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起爆方法</a:t>
            </a:r>
            <a:r>
              <a:rPr lang="zh-CN" altLang="en-US" sz="3000" b="1" kern="1200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3000" b="1" kern="1200" dirty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起爆顺序，</a:t>
            </a:r>
            <a:r>
              <a:rPr lang="zh-CN" altLang="en-US" sz="3000" b="1" kern="1200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安排好循环作业等，</a:t>
            </a:r>
            <a:r>
              <a:rPr lang="zh-CN" altLang="en-US" sz="3000" b="1" kern="1200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以正确指导钻爆施工，达到预期的效果。目前，我公司在推广应用“</a:t>
            </a:r>
            <a:r>
              <a:rPr lang="zh-CN" altLang="en-US" sz="3000" b="1" kern="1200" dirty="0">
                <a:solidFill>
                  <a:srgbClr val="CC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隧道掘进水压爆破技术</a:t>
            </a:r>
            <a:r>
              <a:rPr lang="zh-CN" altLang="en-US" sz="3000" b="1" kern="1200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”。</a:t>
            </a:r>
            <a:endParaRPr lang="en-US" altLang="zh-CN" sz="3000" b="1" kern="1200" dirty="0">
              <a:solidFill>
                <a:srgbClr val="0033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603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04" name="Rectangle 9">
            <a:hlinkClick r:id="rId1" action="ppaction://hlinksldjump"/>
          </p:cNvPr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05" name="Rectangle 10"/>
          <p:cNvSpPr/>
          <p:nvPr/>
        </p:nvSpPr>
        <p:spPr>
          <a:xfrm>
            <a:off x="2566988" y="263683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06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07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08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09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10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6550" y="1785938"/>
            <a:ext cx="5251450" cy="409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6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786813" cy="550068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、隧道掘进开挖方法（钻爆法）及隧道爆破设计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0B4B1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隧道爆破设计：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、掏槽眼：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其作用是先在开挖面上炸出一个槽腔，为后续炮眼的爆破创造新的临空面。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、辅助眼 ：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位于掏槽眼与周边眼之间的炮眼称为辅助眼。其作用是扩大掏槽眼炸出的槽腔，为周边眼爆破创造临空面。 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、周边眼：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沿隧道周边布置的炮眼称为周边眼。其作用是炸出较平整的隧道断面轮廓。 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0B4B1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628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29" name="Rectangle 10"/>
          <p:cNvSpPr/>
          <p:nvPr/>
        </p:nvSpPr>
        <p:spPr>
          <a:xfrm>
            <a:off x="2566988" y="263683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30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31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32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33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34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66875" y="1143000"/>
            <a:ext cx="8786813" cy="550068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、隧道掘进开挖方法（钻爆法）及隧道爆破设计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0B4B1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水压爆破与常规爆破装药结构的区别：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0B4B1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651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652" name="Rectangle 10"/>
          <p:cNvSpPr/>
          <p:nvPr/>
        </p:nvSpPr>
        <p:spPr>
          <a:xfrm>
            <a:off x="2566988" y="263683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653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654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655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656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657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Picture 15"/>
          <p:cNvPicPr/>
          <p:nvPr/>
        </p:nvPicPr>
        <p:blipFill>
          <a:blip r:embed="rId1"/>
          <a:stretch>
            <a:fillRect/>
          </a:stretch>
        </p:blipFill>
        <p:spPr>
          <a:xfrm>
            <a:off x="2881313" y="2214563"/>
            <a:ext cx="6402387" cy="1258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9"/>
          <p:cNvSpPr txBox="1"/>
          <p:nvPr/>
        </p:nvSpPr>
        <p:spPr>
          <a:xfrm>
            <a:off x="3667125" y="3214688"/>
            <a:ext cx="3960813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solidFill>
                  <a:srgbClr val="E46C0A"/>
                </a:solidFill>
                <a:latin typeface="微软雅黑" panose="020B0503020204020204" charset="-122"/>
                <a:ea typeface="微软雅黑" panose="020B0503020204020204" charset="-122"/>
              </a:rPr>
              <a:t>炮眼无回填堵塞（常规爆破）</a:t>
            </a:r>
            <a:endParaRPr lang="zh-CN" altLang="en-US" b="1" dirty="0">
              <a:solidFill>
                <a:srgbClr val="E46C0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Picture 17"/>
          <p:cNvPicPr/>
          <p:nvPr/>
        </p:nvPicPr>
        <p:blipFill>
          <a:blip r:embed="rId2"/>
          <a:stretch>
            <a:fillRect/>
          </a:stretch>
        </p:blipFill>
        <p:spPr>
          <a:xfrm>
            <a:off x="2881313" y="3500438"/>
            <a:ext cx="6443662" cy="1533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8"/>
          <p:cNvSpPr txBox="1"/>
          <p:nvPr/>
        </p:nvSpPr>
        <p:spPr>
          <a:xfrm>
            <a:off x="3595688" y="5072063"/>
            <a:ext cx="428625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solidFill>
                  <a:srgbClr val="E46C0A"/>
                </a:solidFill>
                <a:latin typeface="微软雅黑" panose="020B0503020204020204" charset="-122"/>
                <a:ea typeface="微软雅黑" panose="020B0503020204020204" charset="-122"/>
              </a:rPr>
              <a:t>炮眼中有水袋炮泥回填堵塞（水压爆破）</a:t>
            </a:r>
            <a:endParaRPr lang="zh-CN" altLang="en-US" b="1" dirty="0">
              <a:solidFill>
                <a:srgbClr val="E46C0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674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929687" cy="5143500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、出碴与运输</a:t>
            </a:r>
            <a:endParaRPr lang="en-US" altLang="zh-CN" sz="32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zh-CN" altLang="en-US" sz="32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675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76" name="Rectangle 9">
            <a:hlinkClick r:id="rId1" action="ppaction://hlinksldjump"/>
          </p:cNvPr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77" name="Rectangle 10"/>
          <p:cNvSpPr/>
          <p:nvPr/>
        </p:nvSpPr>
        <p:spPr>
          <a:xfrm>
            <a:off x="2566988" y="263683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78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79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80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81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82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5381625" y="1714500"/>
            <a:ext cx="4929188" cy="1198563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有轨运输铺设轻轨线路，用轨道式运输车出碴，小型机车牵引，适用于各种隧道开挖方法，尤其适用于较长的隧道运输</a:t>
            </a:r>
            <a:r>
              <a:rPr lang="en-US" altLang="zh-CN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(2 km</a:t>
            </a:r>
            <a:r>
              <a:rPr lang="zh-CN" altLang="en-US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以上），是一种适应性较强和较为经济的运输方式。</a:t>
            </a:r>
            <a:endParaRPr lang="zh-CN" altLang="en-US" b="1" dirty="0">
              <a:solidFill>
                <a:srgbClr val="0033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Rectangle 6"/>
          <p:cNvSpPr/>
          <p:nvPr/>
        </p:nvSpPr>
        <p:spPr>
          <a:xfrm>
            <a:off x="5453063" y="4286250"/>
            <a:ext cx="4897437" cy="1752600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无轨运输是采用各种无轨运输车出碴。其特点是机动灵活，不需要铺设轨道，能适应弃碴场离洞口较远和道路坡度较大的场合。缺点是由于多采用内燃驱动，在洞中排除废气，污染洞内空气，故一般适用于大断面开挖和短中等长度的隧道中，并应注意加强通风。</a:t>
            </a:r>
            <a:endParaRPr lang="zh-CN" altLang="en-US" b="1" dirty="0">
              <a:solidFill>
                <a:srgbClr val="0033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85" name="Rectangle 7"/>
          <p:cNvSpPr/>
          <p:nvPr/>
        </p:nvSpPr>
        <p:spPr>
          <a:xfrm>
            <a:off x="2351088" y="1844675"/>
            <a:ext cx="30273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</a:rPr>
              <a:t>（一）有轨运输</a:t>
            </a:r>
            <a:endParaRPr lang="zh-CN" altLang="en-US" sz="3200" dirty="0">
              <a:solidFill>
                <a:srgbClr val="00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86" name="Rectangle 8"/>
          <p:cNvSpPr/>
          <p:nvPr/>
        </p:nvSpPr>
        <p:spPr>
          <a:xfrm>
            <a:off x="2424113" y="4868863"/>
            <a:ext cx="3027362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zh-CN" altLang="en-US" sz="32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</a:rPr>
              <a:t>（二）无轨运输</a:t>
            </a:r>
            <a:endParaRPr lang="zh-CN" altLang="en-US" sz="3200" dirty="0">
              <a:solidFill>
                <a:srgbClr val="00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87" name="Rectangle 10"/>
          <p:cNvSpPr/>
          <p:nvPr/>
        </p:nvSpPr>
        <p:spPr>
          <a:xfrm>
            <a:off x="1919288" y="2924175"/>
            <a:ext cx="504825" cy="11985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洞内运输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88" name="AutoShape 11"/>
          <p:cNvSpPr/>
          <p:nvPr/>
        </p:nvSpPr>
        <p:spPr>
          <a:xfrm>
            <a:off x="2424113" y="2133600"/>
            <a:ext cx="142875" cy="3168650"/>
          </a:xfrm>
          <a:prstGeom prst="leftBrace">
            <a:avLst>
              <a:gd name="adj1" fmla="val 184609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698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929687" cy="5143500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、初期支护</a:t>
            </a:r>
            <a:endParaRPr lang="zh-CN" altLang="en-US" sz="32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699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00" name="Rectangle 9">
            <a:hlinkClick r:id="rId1" action="ppaction://hlinksldjump"/>
          </p:cNvPr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01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02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03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04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05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2452688" y="1785938"/>
            <a:ext cx="7416800" cy="1384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在开挖后的洞室周边，施作钢、混凝土等支撑物，向洞室周边提供抗力，控制围岩变形，这种开挖后隧道内的支撑体系，称为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隧道支护</a:t>
            </a:r>
            <a:r>
              <a:rPr lang="zh-CN" altLang="en-US" sz="28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b="1" dirty="0">
              <a:solidFill>
                <a:srgbClr val="0033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2424113" y="3284538"/>
            <a:ext cx="7272337" cy="18145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为控制围岩应力适量释放和变形，增加结构安全度和方便施工，隧道开挖后立即施作刚度较小并作为永久承载结构一部分的结构层，称为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初期支护</a:t>
            </a:r>
            <a:r>
              <a:rPr lang="zh-CN" altLang="en-US" sz="28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b="1" dirty="0">
              <a:solidFill>
                <a:srgbClr val="0033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Rectangle 8"/>
          <p:cNvSpPr/>
          <p:nvPr/>
        </p:nvSpPr>
        <p:spPr>
          <a:xfrm>
            <a:off x="2452688" y="5072063"/>
            <a:ext cx="7632700" cy="1384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初期支护一般由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锚杆、喷射混凝土、钢架、钢筋网等及其它们的组合组成</a:t>
            </a:r>
            <a:r>
              <a:rPr lang="zh-CN" altLang="en-US" sz="28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，它是现代隧道工程中最常用的支护形式和方法。</a:t>
            </a:r>
            <a:endParaRPr lang="zh-CN" altLang="en-US" sz="2800" b="1" dirty="0">
              <a:solidFill>
                <a:srgbClr val="0033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929688" cy="550068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、初期支护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B4B1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723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24" name="Rectangle 9">
            <a:hlinkClick r:id="rId1" action="ppaction://hlinksldjump"/>
          </p:cNvPr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25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26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27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28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29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30" name="图片 15" descr="YX_EQT0O1VCJ{Z0]R[1]R@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8" y="1714500"/>
            <a:ext cx="7546975" cy="4552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929688" cy="550068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、初期支护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B4B1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747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748" name="Rectangle 9">
            <a:hlinkClick r:id="rId1" action="ppaction://hlinksldjump"/>
          </p:cNvPr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749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750" name="Rectangle 12"/>
          <p:cNvSpPr/>
          <p:nvPr/>
        </p:nvSpPr>
        <p:spPr>
          <a:xfrm>
            <a:off x="2595563" y="38576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751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752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1753" name="Picture 4" descr="按此在新窗口浏览图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071563"/>
            <a:ext cx="4143375" cy="5551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770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715375" cy="5143500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、超前地质预报与监控量测</a:t>
            </a:r>
            <a:endParaRPr lang="en-US" altLang="zh-CN" sz="32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地质预测、预报的内容</a:t>
            </a:r>
            <a:endParaRPr lang="en-US" altLang="zh-CN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en-US" altLang="zh-CN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altLang="en-US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断层及断层影响带的位置、规模及其性质；</a:t>
            </a:r>
            <a:endParaRPr lang="zh-CN" altLang="en-US" sz="32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en-US" altLang="zh-CN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altLang="en-US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软弱夹层的位置、规模及其性质；</a:t>
            </a:r>
            <a:endParaRPr lang="zh-CN" altLang="en-US" sz="32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en-US" altLang="zh-CN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lang="zh-CN" altLang="en-US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岩溶的位置、规模及其性质；</a:t>
            </a:r>
            <a:endParaRPr lang="zh-CN" altLang="en-US" sz="32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en-US" altLang="zh-CN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(4)</a:t>
            </a:r>
            <a:r>
              <a:rPr lang="zh-CN" altLang="en-US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不同岩性、围岩级别变化界面的位置；</a:t>
            </a:r>
            <a:endParaRPr lang="zh-CN" altLang="en-US" sz="32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en-US" altLang="zh-CN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(5)</a:t>
            </a:r>
            <a:r>
              <a:rPr lang="zh-CN" altLang="en-US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工程地质灾害可能发生的位置和规模；</a:t>
            </a:r>
            <a:endParaRPr lang="zh-CN" altLang="en-US" sz="32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en-US" altLang="zh-CN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(6)</a:t>
            </a:r>
            <a:r>
              <a:rPr lang="zh-CN" altLang="en-US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含水构造的位置、规模及其性质</a:t>
            </a:r>
            <a:endParaRPr lang="zh-CN" altLang="en-US" sz="32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zh-CN" altLang="en-US" sz="32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771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72" name="Rectangle 9">
            <a:hlinkClick r:id="rId1" action="ppaction://hlinksldjump"/>
          </p:cNvPr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73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74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75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76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77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diamond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794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715375" cy="5143500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、超前地质预报与监控量测</a:t>
            </a:r>
            <a:endParaRPr lang="en-US" altLang="zh-CN" sz="32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地质预测、预报的方法</a:t>
            </a:r>
            <a:endParaRPr lang="en-US" altLang="zh-CN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en-US" altLang="zh-CN" sz="44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altLang="en-US" sz="4400" b="1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常规地质法（地质素描）</a:t>
            </a:r>
            <a:endParaRPr lang="en-US" altLang="zh-CN" sz="4400" b="1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en-US" altLang="zh-CN" sz="44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altLang="en-US" sz="4400" b="1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物理勘探法</a:t>
            </a:r>
            <a:endParaRPr lang="zh-CN" altLang="en-US" sz="4400" b="1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en-US" altLang="zh-CN" sz="44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lang="zh-CN" altLang="en-US" sz="4400" b="1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钻探法</a:t>
            </a:r>
            <a:endParaRPr lang="zh-CN" altLang="en-US" sz="4400" b="1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zh-CN" altLang="en-US" sz="32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zh-CN" altLang="en-US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795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796" name="Rectangle 9">
            <a:hlinkClick r:id="rId1" action="ppaction://hlinksldjump"/>
          </p:cNvPr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797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798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799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800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801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2625" y="1143000"/>
            <a:ext cx="8358188" cy="5143500"/>
          </a:xfrm>
        </p:spPr>
        <p:txBody>
          <a:bodyPr vert="horz" wrap="square" lIns="91440" tIns="45720" rIns="91440" bIns="45720" numCol="1" rtlCol="0" anchor="t" anchorCtr="0" compatLnSpc="1">
            <a:normAutofit fontScale="92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一、隧道施工基本原则：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  　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、少扰动，早进洞；</a:t>
            </a:r>
            <a:endParaRPr kumimoji="0" lang="zh-CN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、先套拱，稳掘进；</a:t>
            </a:r>
            <a:endParaRPr kumimoji="0" lang="zh-CN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、强支护，弱爆破；</a:t>
            </a:r>
            <a:endParaRPr kumimoji="0" lang="zh-CN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、工序均衡，整体推进；</a:t>
            </a:r>
            <a:endParaRPr kumimoji="0" lang="zh-CN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、铺底先行，衬砌紧跟；</a:t>
            </a:r>
            <a:endParaRPr kumimoji="0" lang="zh-CN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、渗水堵，股水引；</a:t>
            </a:r>
            <a:endParaRPr kumimoji="0" lang="en-US" altLang="zh-CN" sz="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  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、锚喷好，仰拱强，防水、防裂要做到；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diamond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818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715375" cy="5572125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、超前地质预报与监控量测</a:t>
            </a:r>
            <a:endParaRPr lang="en-US" altLang="zh-CN" sz="32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地质预测、预报的方法</a:t>
            </a:r>
            <a:endParaRPr lang="en-US" altLang="zh-CN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en-US" altLang="zh-CN" sz="3200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altLang="en-US" sz="32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常规地质法（地质素描）</a:t>
            </a:r>
            <a:endParaRPr lang="en-US" altLang="zh-CN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40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常规地质法是隧道爆破开挖后及时查看掌子面地质状况（包括支护状况），描绘地质图，通常称为地质素描。并通过与设计资料的对比，提供地质情况预报，地质素描图应归入竣工资料。</a:t>
            </a:r>
            <a:endParaRPr lang="zh-CN" altLang="en-US" sz="40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zh-CN" altLang="en-US" sz="32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zh-CN" altLang="en-US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819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20" name="Rectangle 9">
            <a:hlinkClick r:id="rId1" action="ppaction://hlinksldjump"/>
          </p:cNvPr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21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22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23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24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25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diamond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715375" cy="5500688"/>
          </a:xfrm>
        </p:spPr>
        <p:txBody>
          <a:bodyPr vert="horz" wrap="square" lIns="91440" tIns="45720" rIns="91440" bIns="45720" numCol="1" rtlCol="0" anchor="t" anchorCtr="0" compatLnSpc="1">
            <a:normAutofit fontScale="8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、超前地质预报与监控量测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0B4B1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地质预测、预报的方法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物理勘探法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物理勘探法是用爆破、激振装置等手段产生弹性波或用仪器发射电磁波，对不同界面反射回的波形进行分析，预测、预报隧道前方的工程地质、水文地质情况，其占用隧道循环时间较少。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主要适用于以下范围：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适用于对掌子面前方和周围较大范围内的地质构造、洞穴、隐伏含水体等的探测。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(b)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被探测对象与周围介质之间有明显的物理性质差异。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被探测对象具有一定的规模，且地球物理异常有足够的强度。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能抑制干扰，区分有用信号和干扰信号。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843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44" name="Rectangle 9">
            <a:hlinkClick r:id="rId1" action="ppaction://hlinksldjump"/>
          </p:cNvPr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45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46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47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48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49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diamond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715375" cy="5143500"/>
          </a:xfrm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、超前地质预报与监控量测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0B4B1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地质预测、预报的方法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钻探法：超前水平钻孔法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超前平行导坑预报法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钻探法是最直观、可靠的超前预报手段，通过对钻孔取样的分析，判断地层变化、岩性差异、地层含水量等信息，根据需要预报的距离远近可采用不同型号的钻机（或取芯，或配合钻孔窥视仪，或根据钻进的速度变化和出水量进行地质分析）。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867" name="Rectangle 7">
            <a:hlinkClick r:id="" action="ppaction://noaction"/>
          </p:cNvPr>
          <p:cNvSpPr/>
          <p:nvPr/>
        </p:nvSpPr>
        <p:spPr>
          <a:xfrm>
            <a:off x="1042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868" name="Rectangle 9">
            <a:hlinkClick r:id="rId1" action="ppaction://hlinksldjump"/>
          </p:cNvPr>
          <p:cNvSpPr/>
          <p:nvPr/>
        </p:nvSpPr>
        <p:spPr>
          <a:xfrm>
            <a:off x="1214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869" name="Rectangle 11"/>
          <p:cNvSpPr/>
          <p:nvPr/>
        </p:nvSpPr>
        <p:spPr>
          <a:xfrm>
            <a:off x="1042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870" name="Rectangle 12"/>
          <p:cNvSpPr/>
          <p:nvPr/>
        </p:nvSpPr>
        <p:spPr>
          <a:xfrm>
            <a:off x="1042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871" name="Rectangle 13"/>
          <p:cNvSpPr/>
          <p:nvPr/>
        </p:nvSpPr>
        <p:spPr>
          <a:xfrm>
            <a:off x="1042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872" name="Rectangle 15"/>
          <p:cNvSpPr/>
          <p:nvPr/>
        </p:nvSpPr>
        <p:spPr>
          <a:xfrm>
            <a:off x="1116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873" name="Rectangle 16"/>
          <p:cNvSpPr/>
          <p:nvPr/>
        </p:nvSpPr>
        <p:spPr>
          <a:xfrm>
            <a:off x="1042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diamond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715375" cy="5143500"/>
          </a:xfrm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、超前地质预报与监控量测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0B4B1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监测项目与内容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( 1 )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地质和支护状态现场观察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( 2 )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岩体（岩石）力学参数测试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( 3)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应力应变测试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( 4 )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压力测试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( 5)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位移测试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含地表沉降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( 6)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温度测试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(7)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物理探测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0B4B1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891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892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893" name="Rectangle 2"/>
          <p:cNvSpPr txBox="1"/>
          <p:nvPr/>
        </p:nvSpPr>
        <p:spPr>
          <a:xfrm>
            <a:off x="2590800" y="609600"/>
            <a:ext cx="7543800" cy="6413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eaLnBrk="0" hangingPunct="0">
              <a:buSzTx/>
            </a:pPr>
            <a:endParaRPr lang="zh-CN" altLang="en-US" sz="48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diamond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715375" cy="5143500"/>
          </a:xfrm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、超前地质预报与监控量测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0B4B1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量测方法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( 1 )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地质素描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( 2 )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水准仪测拱顶下沉和地表沉降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( 3)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收敛计测坑道周边相对位移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( 4 )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位移计测围岩内部位移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( 5)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钢筋计测锚杆应力及锚杆抗拔力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( 6)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压力盒测支护与围岩间的接触应力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(7)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声波测围岩的弹性波速度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0B4B1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915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916" name="Rectangle 2"/>
          <p:cNvSpPr txBox="1"/>
          <p:nvPr/>
        </p:nvSpPr>
        <p:spPr>
          <a:xfrm>
            <a:off x="2590800" y="609600"/>
            <a:ext cx="7543800" cy="6413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eaLnBrk="0" hangingPunct="0">
              <a:buSzTx/>
            </a:pPr>
            <a:endParaRPr lang="zh-CN" altLang="en-US" sz="48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diamond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938" name="副标题 2"/>
          <p:cNvSpPr>
            <a:spLocks noGrp="1"/>
          </p:cNvSpPr>
          <p:nvPr>
            <p:ph type="subTitle" idx="1"/>
          </p:nvPr>
        </p:nvSpPr>
        <p:spPr>
          <a:xfrm>
            <a:off x="1738313" y="1214438"/>
            <a:ext cx="8715375" cy="5143500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、超前地质预报与监控量测</a:t>
            </a:r>
            <a:endParaRPr lang="en-US" altLang="zh-CN" sz="32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量测方法</a:t>
            </a:r>
            <a:endParaRPr lang="en-US" altLang="zh-CN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zh-CN" altLang="en-US" sz="3200" b="1" kern="1200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en-US" altLang="zh-CN" sz="32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zh-CN" altLang="en-US" sz="3200" b="1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zh-CN" altLang="en-US" sz="32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zh-CN" altLang="en-US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939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40" name="Rectangle 2"/>
          <p:cNvSpPr txBox="1"/>
          <p:nvPr/>
        </p:nvSpPr>
        <p:spPr>
          <a:xfrm>
            <a:off x="2590800" y="609600"/>
            <a:ext cx="7543800" cy="6413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eaLnBrk="0" hangingPunct="0">
              <a:buSzTx/>
            </a:pPr>
            <a:endParaRPr lang="zh-CN" altLang="en-US" sz="48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1188" y="2428875"/>
            <a:ext cx="8526462" cy="328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962" name="副标题 2"/>
          <p:cNvSpPr>
            <a:spLocks noGrp="1"/>
          </p:cNvSpPr>
          <p:nvPr>
            <p:ph type="subTitle" idx="1"/>
          </p:nvPr>
        </p:nvSpPr>
        <p:spPr>
          <a:xfrm>
            <a:off x="1738313" y="1214438"/>
            <a:ext cx="8715375" cy="5143500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、超前地质预报与监控量测</a:t>
            </a:r>
            <a:endParaRPr lang="en-US" altLang="zh-CN" sz="32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量测方法</a:t>
            </a:r>
            <a:endParaRPr lang="en-US" altLang="zh-CN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en-US" altLang="zh-CN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en-US" altLang="zh-CN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en-US" altLang="zh-CN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en-US" altLang="zh-CN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en-US" altLang="zh-CN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en-US" altLang="zh-CN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24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球形铰连接弹簧式收敛计</a:t>
            </a:r>
            <a:endParaRPr lang="en-US" altLang="zh-CN" sz="2400" b="1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zh-CN" altLang="en-US" sz="3200" b="1" kern="1200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en-US" altLang="zh-CN" sz="32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zh-CN" altLang="en-US" sz="3200" b="1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zh-CN" altLang="en-US" sz="32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zh-CN" altLang="en-US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963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964" name="Rectangle 2"/>
          <p:cNvSpPr txBox="1"/>
          <p:nvPr/>
        </p:nvSpPr>
        <p:spPr>
          <a:xfrm>
            <a:off x="2590800" y="609600"/>
            <a:ext cx="7543800" cy="6413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eaLnBrk="0" hangingPunct="0">
              <a:buSzTx/>
            </a:pPr>
            <a:endParaRPr lang="zh-CN" altLang="en-US" sz="48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5688" y="1928813"/>
            <a:ext cx="7072312" cy="3600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5" name="图片 11" descr="S37}VDOWIH1]A$KJ~_7J]S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9525" y="1214438"/>
            <a:ext cx="5446713" cy="521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6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929688" cy="51435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、防排水施工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0B4B1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隧道防水施工流程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988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9" name="Rectangle 9">
            <a:hlinkClick r:id="rId2" action="ppaction://hlinksldjump"/>
          </p:cNvPr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90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91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92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93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94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diamond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010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929687" cy="5143500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、防排水施工</a:t>
            </a:r>
            <a:endParaRPr lang="en-US" altLang="zh-CN" sz="32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结构防水板施工</a:t>
            </a:r>
            <a:endParaRPr lang="en-US" altLang="zh-CN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b="1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基面处理</a:t>
            </a:r>
            <a:endParaRPr lang="en-US" altLang="zh-CN" sz="3200" b="1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b="1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缓冲垫层的铺设</a:t>
            </a:r>
            <a:endParaRPr lang="zh-CN" altLang="en-US" sz="3200" b="1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b="1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防水板铺设</a:t>
            </a:r>
            <a:endParaRPr lang="en-US" altLang="zh-CN" sz="3200" b="1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b="1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防水板搭接</a:t>
            </a:r>
            <a:endParaRPr lang="en-US" altLang="zh-CN" sz="3200" b="1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b="1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质量检验</a:t>
            </a:r>
            <a:endParaRPr lang="zh-CN" altLang="en-US" sz="3200" b="1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b="1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混凝土施工时防水板的保护</a:t>
            </a:r>
            <a:endParaRPr lang="zh-CN" altLang="en-US" sz="3200" b="1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011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012" name="Rectangle 9">
            <a:hlinkClick r:id="rId1" action="ppaction://hlinksldjump"/>
          </p:cNvPr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013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014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015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016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diamond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034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929687" cy="5143500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、防排水施工</a:t>
            </a:r>
            <a:endParaRPr lang="en-US" altLang="zh-CN" sz="32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结构防水板施工</a:t>
            </a:r>
            <a:endParaRPr lang="en-US" altLang="zh-CN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b="1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缓冲垫层的铺设</a:t>
            </a:r>
            <a:endParaRPr lang="zh-CN" altLang="en-US" sz="3200" b="1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en-US" altLang="zh-CN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035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36" name="Rectangle 9">
            <a:hlinkClick r:id="rId1" action="ppaction://hlinksldjump"/>
          </p:cNvPr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37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38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39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40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4041" name="Picture 4" descr="茅栗铺隧道防水板挂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5" y="2857500"/>
            <a:ext cx="5800725" cy="3643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786813" cy="5500688"/>
          </a:xfrm>
        </p:spPr>
        <p:txBody>
          <a:bodyPr vert="horz" wrap="square" lIns="91440" tIns="45720" rIns="91440" bIns="45720" numCol="1" rtlCol="0" anchor="t" anchorCtr="0" compatLnSpc="1">
            <a:normAutofit fontScale="92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一、隧道施工基本原则：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kumimoji="0" lang="en-US" altLang="zh-CN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kumimoji="0" lang="zh-CN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、溶腔、溶洞处理尤其要可靠，要经得起雨季高水压的冲击；</a:t>
            </a:r>
            <a:endParaRPr kumimoji="0" lang="zh-CN" altLang="en-US" sz="35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kumimoji="0" lang="en-US" altLang="zh-CN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kumimoji="0" lang="zh-CN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4000</a:t>
            </a:r>
            <a:r>
              <a:rPr kumimoji="0" lang="zh-CN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米以上单线隧道有轨运输，历史教训莫忘记；</a:t>
            </a:r>
            <a:endParaRPr kumimoji="0" lang="zh-CN" altLang="en-US" sz="35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kumimoji="0" lang="en-US" altLang="zh-CN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kumimoji="0" lang="zh-CN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、长隧短打作首选，优化辅助导坑要着力；</a:t>
            </a:r>
            <a:endParaRPr kumimoji="0" lang="zh-CN" altLang="en-US" sz="35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kumimoji="0" lang="en-US" altLang="zh-CN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r>
              <a:rPr kumimoji="0" lang="zh-CN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、长大隧道投入要到位，添油战术丧时效；</a:t>
            </a:r>
            <a:endParaRPr kumimoji="0" lang="zh-CN" altLang="en-US" sz="35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kumimoji="0" lang="en-US" altLang="zh-CN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kumimoji="0" lang="zh-CN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、隧道施工有六防：防失衡，防超欠，防塌方，防水患，防裂纹，防污染。</a:t>
            </a:r>
            <a:endParaRPr kumimoji="0" lang="zh-CN" altLang="en-US" sz="35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diamond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58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929687" cy="5500688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、防排水施工</a:t>
            </a:r>
            <a:endParaRPr lang="en-US" altLang="zh-CN" sz="32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结构防水板施工</a:t>
            </a:r>
            <a:endParaRPr lang="en-US" altLang="zh-CN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b="1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防水板铺设</a:t>
            </a:r>
            <a:endParaRPr lang="en-US" altLang="zh-CN" sz="3200" b="1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en-US" altLang="zh-CN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59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060" name="Rectangle 9">
            <a:hlinkClick r:id="rId1" action="ppaction://hlinksldjump"/>
          </p:cNvPr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061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062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063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064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5065" name="图片 12" descr="X$`IY172I7G`W%)KOQG(_]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00" y="2286000"/>
            <a:ext cx="6465888" cy="431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082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929687" cy="5143500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、模筑衬砌：</a:t>
            </a:r>
            <a:r>
              <a:rPr lang="zh-CN" altLang="en-US" sz="32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钢筋绑扎</a:t>
            </a:r>
            <a:endParaRPr lang="en-US" altLang="zh-CN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zh-CN" altLang="en-US" sz="32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083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4" name="Rectangle 9">
            <a:hlinkClick r:id="rId1" action="ppaction://hlinksldjump"/>
          </p:cNvPr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5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6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7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8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9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6090" name="图片 11" descr="]1XX$YUB5J}7Q@~G~X%GI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8" y="1714500"/>
            <a:ext cx="8280400" cy="4500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106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929687" cy="5143500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、模筑衬砌：</a:t>
            </a:r>
            <a:r>
              <a:rPr lang="zh-CN" altLang="en-US" sz="32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台车就位</a:t>
            </a:r>
            <a:endParaRPr lang="en-US" altLang="zh-CN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zh-CN" altLang="en-US" sz="32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107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108" name="Rectangle 9">
            <a:hlinkClick r:id="rId1" action="ppaction://hlinksldjump"/>
          </p:cNvPr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109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110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111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112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113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7114" name="图片 12" descr="8AZB[[R@T{T[RBMVS8LD2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1785938"/>
            <a:ext cx="7019925" cy="4638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130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929687" cy="5143500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、辅助坑道</a:t>
            </a:r>
            <a:endParaRPr lang="en-US" altLang="zh-CN" sz="32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44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横洞 </a:t>
            </a:r>
            <a:endParaRPr lang="zh-CN" altLang="en-US" sz="44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44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平行导坑</a:t>
            </a:r>
            <a:endParaRPr lang="zh-CN" altLang="en-US" sz="44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44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斜井 </a:t>
            </a:r>
            <a:endParaRPr lang="zh-CN" altLang="en-US" sz="44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44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竖井</a:t>
            </a:r>
            <a:endParaRPr lang="zh-CN" altLang="en-US" sz="44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44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投料孔</a:t>
            </a:r>
            <a:endParaRPr lang="zh-CN" altLang="en-US" sz="44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zh-CN" altLang="en-US" sz="3200" kern="1200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131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132" name="Rectangle 9">
            <a:hlinkClick r:id="rId1" action="ppaction://hlinksldjump"/>
          </p:cNvPr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133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134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135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diamond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842250" y="4149090"/>
            <a:ext cx="3929380" cy="1584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23718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Ref idx="1003">
        <a:schemeClr val="bg2"/>
      </p:bgRef>
    </p:bg>
    <p:spTree>
      <p:nvGrpSpPr>
        <p:cNvPr id="1" name=""/>
        <p:cNvGrpSpPr/>
        <p:nvPr/>
      </p:nvGrpSpPr>
      <p:grpSpPr/>
      <p:sp>
        <p:nvSpPr>
          <p:cNvPr id="9218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715375" cy="5572125"/>
          </a:xfrm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二、隧道施工主要工序工艺：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、围岩预支护（预加固）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B4B1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、隧道掘进开挖方法（钻爆法）及隧道爆破设计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B4B1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、出碴与运输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B4B1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、初期支护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B4B1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、超前地质预报与监控量测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B4B1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、防排水施工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B4B1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、模筑衬砌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B4B1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、辅助坑道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0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1" name="Rectangle 9">
            <a:hlinkClick r:id="rId1" action="ppaction://hlinksldjump"/>
          </p:cNvPr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2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3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4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5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6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Ref idx="1003">
        <a:schemeClr val="bg2"/>
      </p:bgRef>
    </p:bg>
    <p:spTree>
      <p:nvGrpSpPr>
        <p:cNvPr id="1" name=""/>
        <p:cNvGrpSpPr/>
        <p:nvPr/>
      </p:nvGrpSpPr>
      <p:grpSpPr/>
      <p:sp>
        <p:nvSpPr>
          <p:cNvPr id="10242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43" name="副标题 2"/>
          <p:cNvSpPr>
            <a:spLocks noGrp="1"/>
          </p:cNvSpPr>
          <p:nvPr>
            <p:ph type="subTitle" idx="1"/>
          </p:nvPr>
        </p:nvSpPr>
        <p:spPr>
          <a:xfrm>
            <a:off x="1952625" y="1143000"/>
            <a:ext cx="8358188" cy="5143500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、围岩预支护（预加固）</a:t>
            </a:r>
            <a:endParaRPr lang="en-US" altLang="zh-CN" sz="32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zh-CN" altLang="en-US" sz="32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44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5" name="Rectangle 9"/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6" name="Rectangle 10"/>
          <p:cNvSpPr/>
          <p:nvPr/>
        </p:nvSpPr>
        <p:spPr>
          <a:xfrm>
            <a:off x="2566988" y="263683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7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8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9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50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51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7925" y="1785938"/>
            <a:ext cx="7434263" cy="4845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66" name="副标题 2"/>
          <p:cNvSpPr>
            <a:spLocks noGrp="1"/>
          </p:cNvSpPr>
          <p:nvPr>
            <p:ph type="subTitle" idx="1"/>
          </p:nvPr>
        </p:nvSpPr>
        <p:spPr>
          <a:xfrm>
            <a:off x="1952625" y="1143000"/>
            <a:ext cx="8358188" cy="5715000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、围岩预支护（预加固）</a:t>
            </a:r>
            <a:endParaRPr lang="en-US" altLang="zh-CN" sz="32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管棚施工</a:t>
            </a:r>
            <a:endParaRPr lang="en-US" altLang="zh-CN" sz="32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endParaRPr lang="zh-CN" altLang="en-US" sz="32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67" name="Rectangle 9">
            <a:hlinkClick r:id="rId1" action="ppaction://hlinksldjump"/>
          </p:cNvPr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8" name="Rectangle 10"/>
          <p:cNvSpPr/>
          <p:nvPr/>
        </p:nvSpPr>
        <p:spPr>
          <a:xfrm>
            <a:off x="2566988" y="263683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9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70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71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72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73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274" name="图片 12" descr="4[7~WCYEUD42RQDB_~~MO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714500"/>
            <a:ext cx="6308725" cy="4714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Ref idx="1003">
        <a:schemeClr val="bg2"/>
      </p:bgRef>
    </p:bg>
    <p:spTree>
      <p:nvGrpSpPr>
        <p:cNvPr id="1" name=""/>
        <p:cNvGrpSpPr/>
        <p:nvPr/>
      </p:nvGrpSpPr>
      <p:grpSpPr/>
      <p:sp>
        <p:nvSpPr>
          <p:cNvPr id="12290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715375" cy="5143500"/>
          </a:xfrm>
        </p:spPr>
        <p:txBody>
          <a:bodyPr vert="horz" wrap="square" lIns="91440" tIns="45720" rIns="91440" bIns="45720" numCol="1" rtlCol="0" anchor="t" anchorCtr="0" compatLnSpc="1">
            <a:normAutofit fontScale="92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4B1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、隧道掘进开挖方法（钻爆法）及隧道爆破设计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0B4B1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全断面法 ：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   阶   法：两台阶 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三台阶 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三台阶七步开挖法 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环形导坑预留核心土法 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中隔壁法：中隔壁法 （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CD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法）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交叉中隔壁法 （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CRD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法）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双侧壁导坑法 ：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92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3" name="Rectangle 9"/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4" name="Rectangle 10"/>
          <p:cNvSpPr/>
          <p:nvPr/>
        </p:nvSpPr>
        <p:spPr>
          <a:xfrm>
            <a:off x="2566988" y="263683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5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6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7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8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9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Ref idx="1003">
        <a:schemeClr val="bg2"/>
      </p:bgRef>
    </p:bg>
    <p:spTree>
      <p:nvGrpSpPr>
        <p:cNvPr id="1" name=""/>
        <p:cNvGrpSpPr/>
        <p:nvPr/>
      </p:nvGrpSpPr>
      <p:grpSpPr/>
      <p:sp>
        <p:nvSpPr>
          <p:cNvPr id="13314" name="标题 1"/>
          <p:cNvSpPr>
            <a:spLocks noGrp="1"/>
          </p:cNvSpPr>
          <p:nvPr>
            <p:ph type="ctrTitle"/>
          </p:nvPr>
        </p:nvSpPr>
        <p:spPr>
          <a:xfrm>
            <a:off x="1738313" y="428625"/>
            <a:ext cx="8786812" cy="714375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buClrTx/>
              <a:buSzTx/>
              <a:buFontTx/>
            </a:pPr>
            <a:r>
              <a:rPr lang="zh-CN" altLang="en-US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隧道施工工艺及要点</a:t>
            </a:r>
            <a:endParaRPr lang="zh-CN" altLang="en-US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15" name="副标题 2"/>
          <p:cNvSpPr>
            <a:spLocks noGrp="1"/>
          </p:cNvSpPr>
          <p:nvPr>
            <p:ph type="subTitle" idx="1"/>
          </p:nvPr>
        </p:nvSpPr>
        <p:spPr>
          <a:xfrm>
            <a:off x="1738313" y="1143000"/>
            <a:ext cx="8929687" cy="5143500"/>
          </a:xfrm>
          <a:ln/>
        </p:spPr>
        <p:txBody>
          <a:bodyPr vert="horz" wrap="square" lIns="91440" tIns="45720" rIns="91440" bIns="45720" anchor="t" anchorCtr="0"/>
          <a:p>
            <a:pPr>
              <a:buSzPct val="50000"/>
            </a:pPr>
            <a:r>
              <a:rPr lang="en-US" altLang="zh-CN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000" b="1" kern="1200" dirty="0">
                <a:solidFill>
                  <a:srgbClr val="0B4B1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、隧道掘进开挖方法（钻爆法）及隧道爆破设计</a:t>
            </a:r>
            <a:endParaRPr lang="en-US" altLang="zh-CN" sz="3000" b="1" kern="1200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SzPct val="50000"/>
            </a:pPr>
            <a:r>
              <a:rPr lang="zh-CN" altLang="en-US" sz="3200" kern="1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全断面法 ：</a:t>
            </a:r>
            <a:endParaRPr lang="en-US" altLang="zh-CN" sz="3200" kern="1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16" name="Rectangle 7">
            <a:hlinkClick r:id="" action="ppaction://noaction"/>
          </p:cNvPr>
          <p:cNvSpPr/>
          <p:nvPr/>
        </p:nvSpPr>
        <p:spPr>
          <a:xfrm>
            <a:off x="2566988" y="1484313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17" name="Rectangle 9"/>
          <p:cNvSpPr/>
          <p:nvPr/>
        </p:nvSpPr>
        <p:spPr>
          <a:xfrm>
            <a:off x="2738438" y="2143125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18" name="Rectangle 10"/>
          <p:cNvSpPr/>
          <p:nvPr/>
        </p:nvSpPr>
        <p:spPr>
          <a:xfrm>
            <a:off x="2566988" y="263683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19" name="Rectangle 11"/>
          <p:cNvSpPr/>
          <p:nvPr/>
        </p:nvSpPr>
        <p:spPr>
          <a:xfrm>
            <a:off x="2566988" y="32131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20" name="Rectangle 12"/>
          <p:cNvSpPr/>
          <p:nvPr/>
        </p:nvSpPr>
        <p:spPr>
          <a:xfrm>
            <a:off x="2566988" y="38608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21" name="Rectangle 13"/>
          <p:cNvSpPr/>
          <p:nvPr/>
        </p:nvSpPr>
        <p:spPr>
          <a:xfrm>
            <a:off x="2566988" y="5157788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22" name="Rectangle 15"/>
          <p:cNvSpPr/>
          <p:nvPr/>
        </p:nvSpPr>
        <p:spPr>
          <a:xfrm>
            <a:off x="2640013" y="573405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23" name="Rectangle 16"/>
          <p:cNvSpPr/>
          <p:nvPr/>
        </p:nvSpPr>
        <p:spPr>
          <a:xfrm>
            <a:off x="2566988" y="4508500"/>
            <a:ext cx="309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200" b="1" dirty="0">
              <a:solidFill>
                <a:srgbClr val="0B4B1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324" name="Picture 4"/>
          <p:cNvPicPr>
            <a:picLocks noChangeAspect="1"/>
          </p:cNvPicPr>
          <p:nvPr/>
        </p:nvPicPr>
        <p:blipFill>
          <a:blip r:embed="rId1"/>
          <a:srcRect l="1576" t="9099" r="30756" b="21030"/>
          <a:stretch>
            <a:fillRect/>
          </a:stretch>
        </p:blipFill>
        <p:spPr>
          <a:xfrm>
            <a:off x="2166938" y="2428875"/>
            <a:ext cx="8064500" cy="388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ZTVlNmE2ZmI1ZjYwNzY0MzcxMzc3ZmQ0YThkN2JhMWY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龙腾四海">
    <a:dk1>
      <a:sysClr val="windowText" lastClr="000000"/>
    </a:dk1>
    <a:lt1>
      <a:sysClr val="window" lastClr="FFFFFF"/>
    </a:lt1>
    <a:dk2>
      <a:srgbClr val="001B36"/>
    </a:dk2>
    <a:lt2>
      <a:srgbClr val="EDF8FE"/>
    </a:lt2>
    <a:accent1>
      <a:srgbClr val="477AB1"/>
    </a:accent1>
    <a:accent2>
      <a:srgbClr val="51848E"/>
    </a:accent2>
    <a:accent3>
      <a:srgbClr val="7B9B57"/>
    </a:accent3>
    <a:accent4>
      <a:srgbClr val="8B8D8C"/>
    </a:accent4>
    <a:accent5>
      <a:srgbClr val="8B7396"/>
    </a:accent5>
    <a:accent6>
      <a:srgbClr val="E89A53"/>
    </a:accent6>
    <a:hlink>
      <a:srgbClr val="008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龙腾四海">
    <a:dk1>
      <a:sysClr val="windowText" lastClr="000000"/>
    </a:dk1>
    <a:lt1>
      <a:sysClr val="window" lastClr="FFFFFF"/>
    </a:lt1>
    <a:dk2>
      <a:srgbClr val="001B36"/>
    </a:dk2>
    <a:lt2>
      <a:srgbClr val="EDF8FE"/>
    </a:lt2>
    <a:accent1>
      <a:srgbClr val="477AB1"/>
    </a:accent1>
    <a:accent2>
      <a:srgbClr val="51848E"/>
    </a:accent2>
    <a:accent3>
      <a:srgbClr val="7B9B57"/>
    </a:accent3>
    <a:accent4>
      <a:srgbClr val="8B8D8C"/>
    </a:accent4>
    <a:accent5>
      <a:srgbClr val="8B7396"/>
    </a:accent5>
    <a:accent6>
      <a:srgbClr val="E89A53"/>
    </a:accent6>
    <a:hlink>
      <a:srgbClr val="0080FF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龙腾四海">
    <a:dk1>
      <a:sysClr val="windowText" lastClr="000000"/>
    </a:dk1>
    <a:lt1>
      <a:sysClr val="window" lastClr="FFFFFF"/>
    </a:lt1>
    <a:dk2>
      <a:srgbClr val="001B36"/>
    </a:dk2>
    <a:lt2>
      <a:srgbClr val="EDF8FE"/>
    </a:lt2>
    <a:accent1>
      <a:srgbClr val="477AB1"/>
    </a:accent1>
    <a:accent2>
      <a:srgbClr val="51848E"/>
    </a:accent2>
    <a:accent3>
      <a:srgbClr val="7B9B57"/>
    </a:accent3>
    <a:accent4>
      <a:srgbClr val="8B8D8C"/>
    </a:accent4>
    <a:accent5>
      <a:srgbClr val="8B7396"/>
    </a:accent5>
    <a:accent6>
      <a:srgbClr val="E89A53"/>
    </a:accent6>
    <a:hlink>
      <a:srgbClr val="0080FF"/>
    </a:hlink>
    <a:folHlink>
      <a:srgbClr val="FF00FF"/>
    </a:folHlink>
  </a:clrScheme>
</a:themeOverride>
</file>

<file path=ppt/theme/themeOverride4.xml><?xml version="1.0" encoding="utf-8"?>
<a:themeOverride xmlns:a="http://schemas.openxmlformats.org/drawingml/2006/main">
  <a:clrScheme name="龙腾四海">
    <a:dk1>
      <a:sysClr val="windowText" lastClr="000000"/>
    </a:dk1>
    <a:lt1>
      <a:sysClr val="window" lastClr="FFFFFF"/>
    </a:lt1>
    <a:dk2>
      <a:srgbClr val="001B36"/>
    </a:dk2>
    <a:lt2>
      <a:srgbClr val="EDF8FE"/>
    </a:lt2>
    <a:accent1>
      <a:srgbClr val="477AB1"/>
    </a:accent1>
    <a:accent2>
      <a:srgbClr val="51848E"/>
    </a:accent2>
    <a:accent3>
      <a:srgbClr val="7B9B57"/>
    </a:accent3>
    <a:accent4>
      <a:srgbClr val="8B8D8C"/>
    </a:accent4>
    <a:accent5>
      <a:srgbClr val="8B7396"/>
    </a:accent5>
    <a:accent6>
      <a:srgbClr val="E89A53"/>
    </a:accent6>
    <a:hlink>
      <a:srgbClr val="0080FF"/>
    </a:hlink>
    <a:folHlink>
      <a:srgbClr val="FF00FF"/>
    </a:folHlink>
  </a:clrScheme>
</a:themeOverride>
</file>

<file path=ppt/theme/themeOverride5.xml><?xml version="1.0" encoding="utf-8"?>
<a:themeOverride xmlns:a="http://schemas.openxmlformats.org/drawingml/2006/main">
  <a:clrScheme name="龙腾四海">
    <a:dk1>
      <a:sysClr val="windowText" lastClr="000000"/>
    </a:dk1>
    <a:lt1>
      <a:sysClr val="window" lastClr="FFFFFF"/>
    </a:lt1>
    <a:dk2>
      <a:srgbClr val="001B36"/>
    </a:dk2>
    <a:lt2>
      <a:srgbClr val="EDF8FE"/>
    </a:lt2>
    <a:accent1>
      <a:srgbClr val="477AB1"/>
    </a:accent1>
    <a:accent2>
      <a:srgbClr val="51848E"/>
    </a:accent2>
    <a:accent3>
      <a:srgbClr val="7B9B57"/>
    </a:accent3>
    <a:accent4>
      <a:srgbClr val="8B8D8C"/>
    </a:accent4>
    <a:accent5>
      <a:srgbClr val="8B7396"/>
    </a:accent5>
    <a:accent6>
      <a:srgbClr val="E89A53"/>
    </a:accent6>
    <a:hlink>
      <a:srgbClr val="0080FF"/>
    </a:hlink>
    <a:folHlink>
      <a:srgbClr val="FF00FF"/>
    </a:folHlink>
  </a:clrScheme>
</a:themeOverride>
</file>

<file path=ppt/theme/themeOverride6.xml><?xml version="1.0" encoding="utf-8"?>
<a:themeOverride xmlns:a="http://schemas.openxmlformats.org/drawingml/2006/main">
  <a:clrScheme name="龙腾四海">
    <a:dk1>
      <a:sysClr val="windowText" lastClr="000000"/>
    </a:dk1>
    <a:lt1>
      <a:sysClr val="window" lastClr="FFFFFF"/>
    </a:lt1>
    <a:dk2>
      <a:srgbClr val="001B36"/>
    </a:dk2>
    <a:lt2>
      <a:srgbClr val="EDF8FE"/>
    </a:lt2>
    <a:accent1>
      <a:srgbClr val="477AB1"/>
    </a:accent1>
    <a:accent2>
      <a:srgbClr val="51848E"/>
    </a:accent2>
    <a:accent3>
      <a:srgbClr val="7B9B57"/>
    </a:accent3>
    <a:accent4>
      <a:srgbClr val="8B8D8C"/>
    </a:accent4>
    <a:accent5>
      <a:srgbClr val="8B7396"/>
    </a:accent5>
    <a:accent6>
      <a:srgbClr val="E89A53"/>
    </a:accent6>
    <a:hlink>
      <a:srgbClr val="0080FF"/>
    </a:hlink>
    <a:folHlink>
      <a:srgbClr val="FF00FF"/>
    </a:folHlink>
  </a:clrScheme>
</a:themeOverride>
</file>

<file path=ppt/theme/themeOverride7.xml><?xml version="1.0" encoding="utf-8"?>
<a:themeOverride xmlns:a="http://schemas.openxmlformats.org/drawingml/2006/main">
  <a:clrScheme name="龙腾四海">
    <a:dk1>
      <a:sysClr val="windowText" lastClr="000000"/>
    </a:dk1>
    <a:lt1>
      <a:sysClr val="window" lastClr="FFFFFF"/>
    </a:lt1>
    <a:dk2>
      <a:srgbClr val="001B36"/>
    </a:dk2>
    <a:lt2>
      <a:srgbClr val="EDF8FE"/>
    </a:lt2>
    <a:accent1>
      <a:srgbClr val="477AB1"/>
    </a:accent1>
    <a:accent2>
      <a:srgbClr val="51848E"/>
    </a:accent2>
    <a:accent3>
      <a:srgbClr val="7B9B57"/>
    </a:accent3>
    <a:accent4>
      <a:srgbClr val="8B8D8C"/>
    </a:accent4>
    <a:accent5>
      <a:srgbClr val="8B7396"/>
    </a:accent5>
    <a:accent6>
      <a:srgbClr val="E89A53"/>
    </a:accent6>
    <a:hlink>
      <a:srgbClr val="008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3823</Words>
  <Application>WPS 演示</Application>
  <PresentationFormat>全屏显示(4:3)</PresentationFormat>
  <Paragraphs>402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67" baseType="lpstr">
      <vt:lpstr>Arial</vt:lpstr>
      <vt:lpstr>宋体</vt:lpstr>
      <vt:lpstr>Wingdings</vt:lpstr>
      <vt:lpstr>Maiandra GD</vt:lpstr>
      <vt:lpstr>隶书</vt:lpstr>
      <vt:lpstr>微软雅黑</vt:lpstr>
      <vt:lpstr>Cambria</vt:lpstr>
      <vt:lpstr>华文楷体</vt:lpstr>
      <vt:lpstr>Wingdings 2</vt:lpstr>
      <vt:lpstr>Wingdings</vt:lpstr>
      <vt:lpstr>Calibri</vt:lpstr>
      <vt:lpstr>华文行楷</vt:lpstr>
      <vt:lpstr>楷体_GB2312</vt:lpstr>
      <vt:lpstr>新宋体</vt:lpstr>
      <vt:lpstr>Arial</vt:lpstr>
      <vt:lpstr>Wingdings 2</vt:lpstr>
      <vt:lpstr>Arial Unicode MS</vt:lpstr>
      <vt:lpstr>Arial Unicode MS</vt:lpstr>
      <vt:lpstr>楷体</vt:lpstr>
      <vt:lpstr>汉仪旗黑-85S</vt:lpstr>
      <vt:lpstr>黑体</vt:lpstr>
      <vt:lpstr>华文楷体</vt:lpstr>
      <vt:lpstr>龙腾四海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欢迎大家成为路桥人</dc:title>
  <dc:creator>zhangzong</dc:creator>
  <cp:lastModifiedBy>little fairy</cp:lastModifiedBy>
  <cp:revision>262</cp:revision>
  <dcterms:created xsi:type="dcterms:W3CDTF">2014-06-30T10:54:37Z</dcterms:created>
  <dcterms:modified xsi:type="dcterms:W3CDTF">2024-04-23T05:48:13Z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37FD4A2E05594A8F8306687ECB1FF80E_13</vt:lpwstr>
  </property>
</Properties>
</file>