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6" r:id="rId3"/>
    <p:sldId id="338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40" r:id="rId21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933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9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57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790600"/>
            <a:ext cx="12192000" cy="0"/>
          </a:xfrm>
          <a:prstGeom prst="line">
            <a:avLst/>
          </a:prstGeom>
          <a:ln w="28575">
            <a:solidFill>
              <a:srgbClr val="57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25.jpeg"/><Relationship Id="rId4" Type="http://schemas.openxmlformats.org/officeDocument/2006/relationships/tags" Target="../tags/tag16.xml"/><Relationship Id="rId3" Type="http://schemas.openxmlformats.org/officeDocument/2006/relationships/image" Target="../media/image24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未标题-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270"/>
            <a:ext cx="12192000" cy="558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98694" y="1405778"/>
            <a:ext cx="6494931" cy="1079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/>
            <a:r>
              <a:rPr lang="zh-CN" altLang="en-US" sz="5400" dirty="0" smtClean="0">
                <a:solidFill>
                  <a:srgbClr val="FF0000"/>
                </a:solidFill>
                <a:ea typeface="微软雅黑" panose="020B0503020204020204" charset="-122"/>
              </a:rPr>
              <a:t>夏季高温作业防暑</a:t>
            </a:r>
            <a:endParaRPr lang="zh-CN" altLang="en-US" sz="5400" dirty="0" smtClean="0">
              <a:solidFill>
                <a:srgbClr val="FF0000"/>
              </a:solidFill>
              <a:ea typeface="微软雅黑" panose="020B050302020402020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7129145" y="378764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6679145" y="503557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7922260" y="503618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9165375" y="503557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pic>
        <p:nvPicPr>
          <p:cNvPr id="56324" name="Picture 4" descr="未命名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824"/>
            <a:ext cx="12192000" cy="5634317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QQ截图未命名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719"/>
            <a:ext cx="12192000" cy="554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7449" y="2695110"/>
            <a:ext cx="2124633" cy="26433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40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如何吃？</a:t>
            </a:r>
            <a:endParaRPr lang="zh-CN" altLang="en-US" sz="4000" b="1" i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40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如何喝？</a:t>
            </a:r>
            <a:endParaRPr lang="zh-CN" altLang="en-US" sz="4000" b="1" i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40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如何穿？</a:t>
            </a:r>
            <a:endParaRPr lang="en-US" altLang="zh-CN" sz="4000" b="1" i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40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如何住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en-US" altLang="zh-CN" sz="4000" b="1" i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buFont typeface="Wingdings" panose="05000000000000000000" pitchFamily="2" charset="2"/>
              <a:buNone/>
            </a:pPr>
            <a:endParaRPr lang="zh-CN" altLang="en-US" sz="4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r"/>
            <a:endParaRPr lang="zh-CN" altLang="en-US" dirty="0" smtClean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70205" y="1068761"/>
            <a:ext cx="8417983" cy="66675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89199" y="1117179"/>
            <a:ext cx="7457016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防暑降温小常识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77521" y="1099392"/>
            <a:ext cx="44271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</a:t>
            </a:r>
            <a:r>
              <a:rPr kumimoji="1"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防暑降温知识介绍</a:t>
            </a:r>
            <a:endParaRPr kumimoji="1"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7521" y="1999445"/>
            <a:ext cx="9266395" cy="954107"/>
          </a:xfrm>
          <a:prstGeom prst="rect">
            <a:avLst/>
          </a:prstGeom>
          <a:solidFill>
            <a:srgbClr val="FFCCFF"/>
          </a:solidFill>
          <a:ln w="57150">
            <a:noFill/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中暑：民间也叫“发痧”是指由于高温或引起高热的疾病使人体体温调节功能紊乱，而发生的综合症。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04" name="矩形 19"/>
          <p:cNvSpPr>
            <a:spLocks noChangeArrowheads="1"/>
          </p:cNvSpPr>
          <p:nvPr/>
        </p:nvSpPr>
        <p:spPr bwMode="auto">
          <a:xfrm>
            <a:off x="677521" y="3352800"/>
            <a:ext cx="10972800" cy="228703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</a:t>
            </a:r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原因：在高温作业的车间工作，如果再加上通风差，则极易发生中暑，农业及露天作业时，受阳光直接暴晒再加上大地受阳光的暴晒，是大地温度再度升高，是人的脑膜充血，大脑皮层缺血而引起中暑，空气中湿度的增强易诱发中暑在公共场所、家族中、人群拥挤集中，产热集中散热困难，再加上人呼吸的二氧化碳浓度增高，如果空气中二氧化碳浓度增高至</a:t>
            </a:r>
            <a:r>
              <a:rPr lang="en-US" altLang="zh-CN" sz="20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0.7﹪-1﹪    </a:t>
            </a:r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，使人的嗅觉器官神经麻痹呼吸急促身体抵抗力低下导致中暑发生。</a:t>
            </a:r>
            <a:endParaRPr lang="zh-CN" altLang="en-US" sz="20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18" y="1676400"/>
            <a:ext cx="1293284" cy="125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27195" y="914400"/>
            <a:ext cx="11473452" cy="51905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12800" y="3478306"/>
            <a:ext cx="10566400" cy="2308324"/>
          </a:xfrm>
          <a:prstGeom prst="rect">
            <a:avLst/>
          </a:prstGeom>
          <a:solidFill>
            <a:srgbClr val="FFCCFF"/>
          </a:solidFill>
          <a:ln w="57150">
            <a:noFill/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先兆及症状：根据中暑情况的轻重又可以分为先兆中暑轻症中暑和重症中暑，先兆中暑指在高温环境中工作一段时间后，出现轻微的头晕，头痛，耳鸣，眼花，口渴，浑身无力及行走不稳，轻症中暑指除以上症状外，还发生体温升高，面色潮红，胸闷，皮肤干热，或有面色苍白，恶心，呕吐，大汗，血压下降，脉细等症状，重症中暑指除以上症状外，常突然昏倒或大汗抽风，烦躁不安，口渴，尿水，肌肉疼痛及四肢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无力。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1097464" y="1308847"/>
            <a:ext cx="131638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</a:t>
            </a:r>
            <a:endParaRPr lang="en-US" altLang="zh-CN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防暑</a:t>
            </a:r>
            <a:endParaRPr lang="zh-CN" altLang="en-US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127" name="图片 9" descr="4a161597_5759d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86" y="1452282"/>
            <a:ext cx="791434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16859" y="968188"/>
            <a:ext cx="11322423" cy="5029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856129" y="904875"/>
            <a:ext cx="125505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高温防暑</a:t>
            </a:r>
            <a:endParaRPr kumimoji="1"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0" name="Rectangle 8"/>
          <p:cNvSpPr>
            <a:spLocks noChangeArrowheads="1" noTextEdit="1"/>
          </p:cNvSpPr>
          <p:nvPr/>
        </p:nvSpPr>
        <p:spPr bwMode="auto">
          <a:xfrm>
            <a:off x="609600" y="2528888"/>
            <a:ext cx="802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09600" y="2257617"/>
            <a:ext cx="6096000" cy="6540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kumimoji="1"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35℃</a:t>
            </a:r>
            <a:r>
              <a:rPr kumimoji="1"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kumimoji="1" lang="zh-CN" altLang="en-US" sz="1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是关系安全生产和人们健康的一个具有指</a:t>
            </a:r>
            <a:endParaRPr kumimoji="1" lang="zh-CN" altLang="en-US" sz="16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5000"/>
              </a:lnSpc>
            </a:pPr>
            <a:r>
              <a:rPr kumimoji="1" lang="zh-CN" altLang="en-US" sz="1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标性意义的温度，是高温和中暑的预警温度。</a:t>
            </a:r>
            <a:r>
              <a:rPr kumimoji="1"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2" name="Rectangle 10" descr="瓦形"/>
          <p:cNvSpPr>
            <a:spLocks noChangeArrowheads="1"/>
          </p:cNvSpPr>
          <p:nvPr/>
        </p:nvSpPr>
        <p:spPr bwMode="auto">
          <a:xfrm>
            <a:off x="609600" y="3201412"/>
            <a:ext cx="6299200" cy="3046988"/>
          </a:xfrm>
          <a:prstGeom prst="rect">
            <a:avLst/>
          </a:prstGeom>
          <a:pattFill prst="shingle">
            <a:fgClr>
              <a:srgbClr val="F0F5A9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据专家介绍，人的体温通常维持在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37℃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左右，而皮肤在正常情况下为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33℃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。这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4℃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之差，使得体内新陈代谢过程中所产生的热量得以向皮肤传送，然后再经过皮肤的辐射、蒸发和空气对流将热量传送到体外。因此，环境温度要低于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33℃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，人体才会感到舒适。 </a:t>
            </a:r>
            <a:b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kumimoji="1" lang="zh-CN" altLang="en-US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如果气温超过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33℃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，人体便会产生炎热的感觉，这时人体的汗腺开始“启动”，通过微微出汗来散发体内蓄积的热量。当气温达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35℃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时，皮肤的血管开始扩张，心跳开始加快，血液循环也随之加速，导致皮肤的血流量增加好几倍，以增加体表的散热量。此时必须采取降温措施。当气温达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35℃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以上时，心脏泵血量会增加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％至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％。</a:t>
            </a:r>
            <a:endParaRPr kumimoji="1" lang="zh-CN" altLang="en-US" sz="16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286000" y="1695540"/>
            <a:ext cx="3606800" cy="36997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endParaRPr lang="zh-CN" altLang="zh-CN" b="1">
              <a:solidFill>
                <a:srgbClr val="008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565400" y="1250156"/>
            <a:ext cx="3048000" cy="852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kumimoji="1"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35℃</a:t>
            </a:r>
            <a:r>
              <a:rPr kumimoji="1"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kumimoji="1" lang="zh-CN" altLang="en-US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defRPr/>
            </a:pPr>
            <a:r>
              <a:rPr kumimoji="1"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中暑预警线 </a:t>
            </a:r>
            <a:endParaRPr kumimoji="1" lang="zh-CN" altLang="en-US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49" y="1053353"/>
            <a:ext cx="323165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6" name="Group 14"/>
          <p:cNvGrpSpPr/>
          <p:nvPr/>
        </p:nvGrpSpPr>
        <p:grpSpPr bwMode="auto">
          <a:xfrm>
            <a:off x="11074395" y="1828800"/>
            <a:ext cx="609599" cy="1981200"/>
            <a:chOff x="5136" y="816"/>
            <a:chExt cx="288" cy="1248"/>
          </a:xfrm>
        </p:grpSpPr>
        <p:sp>
          <p:nvSpPr>
            <p:cNvPr id="1040" name="Text Box 15" descr="横向砖形"/>
            <p:cNvSpPr txBox="1">
              <a:spLocks noChangeArrowheads="1"/>
            </p:cNvSpPr>
            <p:nvPr/>
          </p:nvSpPr>
          <p:spPr bwMode="auto">
            <a:xfrm>
              <a:off x="5206" y="816"/>
              <a:ext cx="218" cy="1248"/>
            </a:xfrm>
            <a:prstGeom prst="rect">
              <a:avLst/>
            </a:prstGeom>
            <a:pattFill prst="horzBrick">
              <a:fgClr>
                <a:srgbClr val="F0F5A9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b="1">
                  <a:solidFill>
                    <a:srgbClr val="008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炎炎夏日 清凉提示</a:t>
              </a:r>
              <a:endParaRPr lang="zh-CN" altLang="en-US" b="1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5136" y="816"/>
              <a:ext cx="288" cy="1248"/>
            </a:xfrm>
            <a:prstGeom prst="rect">
              <a:avLst/>
            </a:prstGeom>
            <a:noFill/>
            <a:ln w="57150" cmpd="thinThick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37" name="Rectangle 17" descr="轮廓式菱形"/>
          <p:cNvSpPr>
            <a:spLocks noChangeArrowheads="1"/>
          </p:cNvSpPr>
          <p:nvPr/>
        </p:nvSpPr>
        <p:spPr bwMode="auto">
          <a:xfrm>
            <a:off x="7328149" y="1676400"/>
            <a:ext cx="3231654" cy="4572000"/>
          </a:xfrm>
          <a:prstGeom prst="rect">
            <a:avLst/>
          </a:prstGeom>
          <a:pattFill prst="openDmnd">
            <a:fgClr>
              <a:srgbClr val="F0F5A9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每年一到高温天气，也就进入了“空调病”的高发期，到医院就诊的患者会有所增多。天坛医院急诊科的于东明主任提醒市民，天气炎热不仅要防中暑</a:t>
            </a:r>
            <a:r>
              <a:rPr lang="en-US" altLang="zh-CN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更要注意别患上空调综合症。</a:t>
            </a:r>
            <a:b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  为预防“空调病”的发生，专家建议一定要经常开窗换气，最好在开机</a:t>
            </a:r>
            <a:r>
              <a:rPr lang="en-US" altLang="zh-CN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lang="en-US" altLang="zh-CN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小时后关机；要多利用自然风降低室内温度。室温最好定在</a:t>
            </a:r>
            <a:r>
              <a:rPr lang="en-US" altLang="zh-CN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</a:t>
            </a:r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lang="en-US" altLang="zh-CN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27℃</a:t>
            </a:r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</a:t>
            </a:r>
            <a:r>
              <a:rPr lang="en-US" altLang="zh-CN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室内外温差不要超过</a:t>
            </a:r>
            <a:r>
              <a:rPr lang="en-US" altLang="zh-CN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7℃</a:t>
            </a:r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。另外，有空调的房间应注意保持清洁卫生，办公桌不要安排在冷风直吹处。</a:t>
            </a:r>
            <a:r>
              <a:rPr lang="zh-CN" altLang="en-US" b="1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zh-CN" altLang="en-US" b="1">
              <a:solidFill>
                <a:srgbClr val="008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8" name="Line 18"/>
          <p:cNvSpPr>
            <a:spLocks noChangeShapeType="1"/>
          </p:cNvSpPr>
          <p:nvPr/>
        </p:nvSpPr>
        <p:spPr bwMode="auto">
          <a:xfrm>
            <a:off x="7082118" y="1053353"/>
            <a:ext cx="0" cy="5195047"/>
          </a:xfrm>
          <a:prstGeom prst="line">
            <a:avLst/>
          </a:prstGeom>
          <a:noFill/>
          <a:ln w="76200" cmpd="tri">
            <a:solidFill>
              <a:schemeClr val="accent4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square" anchor="ctr">
            <a:spAutoFit/>
          </a:bodyPr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3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396" y="4518212"/>
            <a:ext cx="71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76518" y="904875"/>
            <a:ext cx="11537576" cy="550937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33507" y="926960"/>
            <a:ext cx="11146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高温防暑</a:t>
            </a:r>
            <a:endParaRPr kumimoji="1"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16" y="1008529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0" y="2607747"/>
            <a:ext cx="184731" cy="369332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149" name="Picture 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16" y="1350964"/>
            <a:ext cx="1293284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4" descr="虚线网格"/>
          <p:cNvSpPr>
            <a:spLocks noChangeArrowheads="1"/>
          </p:cNvSpPr>
          <p:nvPr/>
        </p:nvSpPr>
        <p:spPr bwMode="auto">
          <a:xfrm>
            <a:off x="7213600" y="2924130"/>
            <a:ext cx="4775200" cy="3139321"/>
          </a:xfrm>
          <a:prstGeom prst="rect">
            <a:avLst/>
          </a:prstGeom>
          <a:pattFill prst="dotGrid">
            <a:fgClr>
              <a:srgbClr val="CCCCFF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66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  </a:t>
            </a:r>
            <a:r>
              <a:rPr lang="zh-CN" altLang="en-US" dirty="0">
                <a:solidFill>
                  <a:srgbClr val="66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从各大医院了解到，由于最近的高温天气，医院里犯有心脑血管疾病的老年病人数量急剧增多，平均每天约有</a:t>
            </a:r>
            <a:r>
              <a:rPr lang="en-US" altLang="zh-CN" dirty="0">
                <a:solidFill>
                  <a:srgbClr val="66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dirty="0">
                <a:solidFill>
                  <a:srgbClr val="66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多例。</a:t>
            </a:r>
            <a:br>
              <a:rPr lang="zh-CN" altLang="en-US" dirty="0">
                <a:solidFill>
                  <a:srgbClr val="66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dirty="0">
                <a:solidFill>
                  <a:srgbClr val="66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据内科急诊的医生介绍，每到高温天气，都是老年人心脑血管疾病的高发期。这主要是由于气温过高，老年人出汗多，从而导致血容量减少，血液浓缩、变黏稠，很容易发生脑梗塞和心肌梗塞。医生建议有心脑血管疾病的老年人在天热的时候要多喝水，有条件的情况下要开空调，尽量少出汗，以防止血液浓缩，此外，中午要尽量减少户外活动。</a:t>
            </a:r>
            <a:endParaRPr lang="zh-CN" altLang="en-US" dirty="0">
              <a:solidFill>
                <a:srgbClr val="6666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51" name="Rectangle 26" descr="苏格兰方格呢"/>
          <p:cNvSpPr>
            <a:spLocks noChangeArrowheads="1"/>
          </p:cNvSpPr>
          <p:nvPr/>
        </p:nvSpPr>
        <p:spPr bwMode="auto">
          <a:xfrm>
            <a:off x="8470121" y="2288562"/>
            <a:ext cx="2262158" cy="369332"/>
          </a:xfrm>
          <a:prstGeom prst="rect">
            <a:avLst/>
          </a:prstGeom>
          <a:pattFill prst="plaid">
            <a:fgClr>
              <a:srgbClr val="CCFFCC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心脑血管病人多喝水</a:t>
            </a:r>
            <a:endParaRPr lang="zh-CN" altLang="en-US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15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788973"/>
            <a:ext cx="1016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23" y="1255573"/>
            <a:ext cx="233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Line 34"/>
          <p:cNvSpPr>
            <a:spLocks noChangeShapeType="1"/>
          </p:cNvSpPr>
          <p:nvPr/>
        </p:nvSpPr>
        <p:spPr bwMode="auto">
          <a:xfrm>
            <a:off x="7010400" y="990600"/>
            <a:ext cx="0" cy="5423647"/>
          </a:xfrm>
          <a:prstGeom prst="line">
            <a:avLst/>
          </a:prstGeom>
          <a:noFill/>
          <a:ln w="76200" cmpd="tri">
            <a:pattFill prst="sphere">
              <a:fgClr>
                <a:srgbClr val="00FF00"/>
              </a:fgClr>
              <a:bgClr>
                <a:srgbClr val="FFFFFF"/>
              </a:bgClr>
            </a:patt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56" name="Rectangle 35" descr="5%"/>
          <p:cNvSpPr>
            <a:spLocks noChangeArrowheads="1"/>
          </p:cNvSpPr>
          <p:nvPr/>
        </p:nvSpPr>
        <p:spPr bwMode="auto">
          <a:xfrm>
            <a:off x="304800" y="2189117"/>
            <a:ext cx="4876800" cy="397031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rgbClr val="99FF33"/>
            </a:solidFill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家表示，打把遮阳伞是步行者遮挡紫外线最有效的方法，不要只有女士打，老人、孩子更该打，男士也不要害臊，请把阳伞打出来。开摩托车的人们最好穿上长袖防晒外衣、戴上手套、太阳眼镜，把裸露在衣服外面的肌肤保护好。对于驾车族来说，不要以为躲在车里隔着车窗就可以躲开阳光，紫外线具有很强的穿透力，所以也应注意选择防晒服装。</a:t>
            </a:r>
            <a:b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  据介绍，衣服的防晒能力取决于质料和色泽。棉质衣服的</a:t>
            </a:r>
            <a:r>
              <a:rPr lang="en-US" altLang="zh-CN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SPF</a:t>
            </a:r>
            <a: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值（防晒值）大约为</a:t>
            </a:r>
            <a:r>
              <a:rPr lang="en-US" altLang="zh-CN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15-40</a:t>
            </a:r>
            <a: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；聚酯浅色衣服的</a:t>
            </a:r>
            <a:r>
              <a:rPr lang="en-US" altLang="zh-CN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SPF</a:t>
            </a:r>
            <a: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值大约为</a:t>
            </a:r>
            <a:r>
              <a:rPr lang="en-US" altLang="zh-CN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7-10</a:t>
            </a:r>
            <a: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；针织浅色衣服的</a:t>
            </a:r>
            <a:r>
              <a:rPr lang="en-US" altLang="zh-CN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SPF</a:t>
            </a:r>
            <a: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值大约为</a:t>
            </a:r>
            <a:r>
              <a:rPr lang="en-US" altLang="zh-CN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4-9</a:t>
            </a:r>
            <a: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，所以驾车时最好穿彩色棉质衣服，另外，裸露的臂部肌肤最好用纱质披肩以及套袖保护。 </a:t>
            </a:r>
            <a:endParaRPr lang="zh-CN" altLang="en-US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157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33" y="1073945"/>
            <a:ext cx="140546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33" y="2911054"/>
            <a:ext cx="14224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9"/>
          <p:cNvGrpSpPr/>
          <p:nvPr/>
        </p:nvGrpSpPr>
        <p:grpSpPr bwMode="auto">
          <a:xfrm>
            <a:off x="5384800" y="4724530"/>
            <a:ext cx="1422400" cy="1407330"/>
            <a:chOff x="578" y="112"/>
            <a:chExt cx="192" cy="174"/>
          </a:xfrm>
        </p:grpSpPr>
        <p:sp>
          <p:nvSpPr>
            <p:cNvPr id="6160" name="Freeform 40"/>
            <p:cNvSpPr/>
            <p:nvPr/>
          </p:nvSpPr>
          <p:spPr bwMode="auto">
            <a:xfrm>
              <a:off x="611" y="132"/>
              <a:ext cx="32" cy="52"/>
            </a:xfrm>
            <a:custGeom>
              <a:avLst/>
              <a:gdLst>
                <a:gd name="T0" fmla="*/ 0 w 367"/>
                <a:gd name="T1" fmla="*/ 0 h 718"/>
                <a:gd name="T2" fmla="*/ 0 w 367"/>
                <a:gd name="T3" fmla="*/ 0 h 718"/>
                <a:gd name="T4" fmla="*/ 0 w 367"/>
                <a:gd name="T5" fmla="*/ 0 h 718"/>
                <a:gd name="T6" fmla="*/ 0 w 367"/>
                <a:gd name="T7" fmla="*/ 0 h 718"/>
                <a:gd name="T8" fmla="*/ 0 w 367"/>
                <a:gd name="T9" fmla="*/ 0 h 718"/>
                <a:gd name="T10" fmla="*/ 0 w 367"/>
                <a:gd name="T11" fmla="*/ 0 h 718"/>
                <a:gd name="T12" fmla="*/ 0 w 367"/>
                <a:gd name="T13" fmla="*/ 0 h 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"/>
                <a:gd name="T22" fmla="*/ 0 h 718"/>
                <a:gd name="T23" fmla="*/ 367 w 367"/>
                <a:gd name="T24" fmla="*/ 718 h 7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" h="718">
                  <a:moveTo>
                    <a:pt x="119" y="0"/>
                  </a:moveTo>
                  <a:lnTo>
                    <a:pt x="367" y="434"/>
                  </a:lnTo>
                  <a:lnTo>
                    <a:pt x="171" y="360"/>
                  </a:lnTo>
                  <a:lnTo>
                    <a:pt x="301" y="718"/>
                  </a:lnTo>
                  <a:lnTo>
                    <a:pt x="0" y="229"/>
                  </a:lnTo>
                  <a:lnTo>
                    <a:pt x="207" y="30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161" name="Freeform 41"/>
            <p:cNvSpPr/>
            <p:nvPr/>
          </p:nvSpPr>
          <p:spPr bwMode="auto">
            <a:xfrm>
              <a:off x="665" y="112"/>
              <a:ext cx="25" cy="63"/>
            </a:xfrm>
            <a:custGeom>
              <a:avLst/>
              <a:gdLst>
                <a:gd name="T0" fmla="*/ 0 w 287"/>
                <a:gd name="T1" fmla="*/ 0 h 860"/>
                <a:gd name="T2" fmla="*/ 0 w 287"/>
                <a:gd name="T3" fmla="*/ 0 h 860"/>
                <a:gd name="T4" fmla="*/ 0 w 287"/>
                <a:gd name="T5" fmla="*/ 0 h 860"/>
                <a:gd name="T6" fmla="*/ 0 w 287"/>
                <a:gd name="T7" fmla="*/ 0 h 860"/>
                <a:gd name="T8" fmla="*/ 0 w 287"/>
                <a:gd name="T9" fmla="*/ 0 h 860"/>
                <a:gd name="T10" fmla="*/ 0 w 287"/>
                <a:gd name="T11" fmla="*/ 0 h 860"/>
                <a:gd name="T12" fmla="*/ 0 w 287"/>
                <a:gd name="T13" fmla="*/ 0 h 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7"/>
                <a:gd name="T22" fmla="*/ 0 h 860"/>
                <a:gd name="T23" fmla="*/ 287 w 287"/>
                <a:gd name="T24" fmla="*/ 860 h 8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7" h="860">
                  <a:moveTo>
                    <a:pt x="287" y="0"/>
                  </a:moveTo>
                  <a:lnTo>
                    <a:pt x="255" y="612"/>
                  </a:lnTo>
                  <a:lnTo>
                    <a:pt x="102" y="405"/>
                  </a:lnTo>
                  <a:lnTo>
                    <a:pt x="0" y="860"/>
                  </a:lnTo>
                  <a:lnTo>
                    <a:pt x="13" y="159"/>
                  </a:lnTo>
                  <a:lnTo>
                    <a:pt x="176" y="374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162" name="Freeform 42"/>
            <p:cNvSpPr/>
            <p:nvPr/>
          </p:nvSpPr>
          <p:spPr bwMode="auto">
            <a:xfrm>
              <a:off x="697" y="145"/>
              <a:ext cx="52" cy="34"/>
            </a:xfrm>
            <a:custGeom>
              <a:avLst/>
              <a:gdLst>
                <a:gd name="T0" fmla="*/ 0 w 599"/>
                <a:gd name="T1" fmla="*/ 0 h 462"/>
                <a:gd name="T2" fmla="*/ 0 w 599"/>
                <a:gd name="T3" fmla="*/ 0 h 462"/>
                <a:gd name="T4" fmla="*/ 0 w 599"/>
                <a:gd name="T5" fmla="*/ 0 h 462"/>
                <a:gd name="T6" fmla="*/ 0 w 599"/>
                <a:gd name="T7" fmla="*/ 0 h 462"/>
                <a:gd name="T8" fmla="*/ 0 w 599"/>
                <a:gd name="T9" fmla="*/ 0 h 462"/>
                <a:gd name="T10" fmla="*/ 0 w 599"/>
                <a:gd name="T11" fmla="*/ 0 h 462"/>
                <a:gd name="T12" fmla="*/ 0 w 599"/>
                <a:gd name="T13" fmla="*/ 0 h 4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9"/>
                <a:gd name="T22" fmla="*/ 0 h 462"/>
                <a:gd name="T23" fmla="*/ 599 w 599"/>
                <a:gd name="T24" fmla="*/ 462 h 4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9" h="462">
                  <a:moveTo>
                    <a:pt x="599" y="25"/>
                  </a:moveTo>
                  <a:lnTo>
                    <a:pt x="288" y="417"/>
                  </a:lnTo>
                  <a:lnTo>
                    <a:pt x="283" y="207"/>
                  </a:lnTo>
                  <a:lnTo>
                    <a:pt x="0" y="462"/>
                  </a:lnTo>
                  <a:lnTo>
                    <a:pt x="341" y="0"/>
                  </a:lnTo>
                  <a:lnTo>
                    <a:pt x="348" y="221"/>
                  </a:lnTo>
                  <a:lnTo>
                    <a:pt x="599" y="25"/>
                  </a:lnTo>
                  <a:close/>
                </a:path>
              </a:pathLst>
            </a:custGeom>
            <a:solidFill>
              <a:srgbClr val="B2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163" name="Freeform 43"/>
            <p:cNvSpPr/>
            <p:nvPr/>
          </p:nvSpPr>
          <p:spPr bwMode="auto">
            <a:xfrm>
              <a:off x="622" y="168"/>
              <a:ext cx="100" cy="84"/>
            </a:xfrm>
            <a:custGeom>
              <a:avLst/>
              <a:gdLst>
                <a:gd name="T0" fmla="*/ 0 w 1268"/>
                <a:gd name="T1" fmla="*/ 0 h 1267"/>
                <a:gd name="T2" fmla="*/ 0 w 1268"/>
                <a:gd name="T3" fmla="*/ 0 h 1267"/>
                <a:gd name="T4" fmla="*/ 0 w 1268"/>
                <a:gd name="T5" fmla="*/ 0 h 1267"/>
                <a:gd name="T6" fmla="*/ 0 w 1268"/>
                <a:gd name="T7" fmla="*/ 0 h 1267"/>
                <a:gd name="T8" fmla="*/ 0 w 1268"/>
                <a:gd name="T9" fmla="*/ 0 h 1267"/>
                <a:gd name="T10" fmla="*/ 0 w 1268"/>
                <a:gd name="T11" fmla="*/ 0 h 1267"/>
                <a:gd name="T12" fmla="*/ 0 w 1268"/>
                <a:gd name="T13" fmla="*/ 0 h 1267"/>
                <a:gd name="T14" fmla="*/ 0 w 1268"/>
                <a:gd name="T15" fmla="*/ 0 h 1267"/>
                <a:gd name="T16" fmla="*/ 0 w 1268"/>
                <a:gd name="T17" fmla="*/ 0 h 1267"/>
                <a:gd name="T18" fmla="*/ 0 w 1268"/>
                <a:gd name="T19" fmla="*/ 0 h 1267"/>
                <a:gd name="T20" fmla="*/ 0 w 1268"/>
                <a:gd name="T21" fmla="*/ 0 h 1267"/>
                <a:gd name="T22" fmla="*/ 0 w 1268"/>
                <a:gd name="T23" fmla="*/ 0 h 1267"/>
                <a:gd name="T24" fmla="*/ 0 w 1268"/>
                <a:gd name="T25" fmla="*/ 0 h 1267"/>
                <a:gd name="T26" fmla="*/ 0 w 1268"/>
                <a:gd name="T27" fmla="*/ 0 h 1267"/>
                <a:gd name="T28" fmla="*/ 0 w 1268"/>
                <a:gd name="T29" fmla="*/ 0 h 1267"/>
                <a:gd name="T30" fmla="*/ 0 w 1268"/>
                <a:gd name="T31" fmla="*/ 0 h 1267"/>
                <a:gd name="T32" fmla="*/ 0 w 1268"/>
                <a:gd name="T33" fmla="*/ 0 h 1267"/>
                <a:gd name="T34" fmla="*/ 0 w 1268"/>
                <a:gd name="T35" fmla="*/ 0 h 1267"/>
                <a:gd name="T36" fmla="*/ 0 w 1268"/>
                <a:gd name="T37" fmla="*/ 0 h 1267"/>
                <a:gd name="T38" fmla="*/ 0 w 1268"/>
                <a:gd name="T39" fmla="*/ 0 h 1267"/>
                <a:gd name="T40" fmla="*/ 0 w 1268"/>
                <a:gd name="T41" fmla="*/ 0 h 1267"/>
                <a:gd name="T42" fmla="*/ 0 w 1268"/>
                <a:gd name="T43" fmla="*/ 0 h 1267"/>
                <a:gd name="T44" fmla="*/ 0 w 1268"/>
                <a:gd name="T45" fmla="*/ 0 h 1267"/>
                <a:gd name="T46" fmla="*/ 0 w 1268"/>
                <a:gd name="T47" fmla="*/ 0 h 1267"/>
                <a:gd name="T48" fmla="*/ 0 w 1268"/>
                <a:gd name="T49" fmla="*/ 0 h 1267"/>
                <a:gd name="T50" fmla="*/ 0 w 1268"/>
                <a:gd name="T51" fmla="*/ 0 h 1267"/>
                <a:gd name="T52" fmla="*/ 0 w 1268"/>
                <a:gd name="T53" fmla="*/ 0 h 1267"/>
                <a:gd name="T54" fmla="*/ 0 w 1268"/>
                <a:gd name="T55" fmla="*/ 0 h 1267"/>
                <a:gd name="T56" fmla="*/ 0 w 1268"/>
                <a:gd name="T57" fmla="*/ 0 h 1267"/>
                <a:gd name="T58" fmla="*/ 0 w 1268"/>
                <a:gd name="T59" fmla="*/ 0 h 1267"/>
                <a:gd name="T60" fmla="*/ 0 w 1268"/>
                <a:gd name="T61" fmla="*/ 0 h 1267"/>
                <a:gd name="T62" fmla="*/ 0 w 1268"/>
                <a:gd name="T63" fmla="*/ 0 h 12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68"/>
                <a:gd name="T97" fmla="*/ 0 h 1267"/>
                <a:gd name="T98" fmla="*/ 1268 w 1268"/>
                <a:gd name="T99" fmla="*/ 1267 h 12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68" h="1267">
                  <a:moveTo>
                    <a:pt x="635" y="1267"/>
                  </a:moveTo>
                  <a:lnTo>
                    <a:pt x="700" y="1264"/>
                  </a:lnTo>
                  <a:lnTo>
                    <a:pt x="762" y="1255"/>
                  </a:lnTo>
                  <a:lnTo>
                    <a:pt x="823" y="1238"/>
                  </a:lnTo>
                  <a:lnTo>
                    <a:pt x="881" y="1218"/>
                  </a:lnTo>
                  <a:lnTo>
                    <a:pt x="937" y="1191"/>
                  </a:lnTo>
                  <a:lnTo>
                    <a:pt x="989" y="1159"/>
                  </a:lnTo>
                  <a:lnTo>
                    <a:pt x="1037" y="1122"/>
                  </a:lnTo>
                  <a:lnTo>
                    <a:pt x="1082" y="1081"/>
                  </a:lnTo>
                  <a:lnTo>
                    <a:pt x="1123" y="1037"/>
                  </a:lnTo>
                  <a:lnTo>
                    <a:pt x="1160" y="987"/>
                  </a:lnTo>
                  <a:lnTo>
                    <a:pt x="1191" y="935"/>
                  </a:lnTo>
                  <a:lnTo>
                    <a:pt x="1218" y="879"/>
                  </a:lnTo>
                  <a:lnTo>
                    <a:pt x="1240" y="821"/>
                  </a:lnTo>
                  <a:lnTo>
                    <a:pt x="1255" y="761"/>
                  </a:lnTo>
                  <a:lnTo>
                    <a:pt x="1265" y="697"/>
                  </a:lnTo>
                  <a:lnTo>
                    <a:pt x="1268" y="633"/>
                  </a:lnTo>
                  <a:lnTo>
                    <a:pt x="1265" y="568"/>
                  </a:lnTo>
                  <a:lnTo>
                    <a:pt x="1255" y="505"/>
                  </a:lnTo>
                  <a:lnTo>
                    <a:pt x="1240" y="445"/>
                  </a:lnTo>
                  <a:lnTo>
                    <a:pt x="1218" y="387"/>
                  </a:lnTo>
                  <a:lnTo>
                    <a:pt x="1191" y="331"/>
                  </a:lnTo>
                  <a:lnTo>
                    <a:pt x="1160" y="279"/>
                  </a:lnTo>
                  <a:lnTo>
                    <a:pt x="1123" y="230"/>
                  </a:lnTo>
                  <a:lnTo>
                    <a:pt x="1082" y="185"/>
                  </a:lnTo>
                  <a:lnTo>
                    <a:pt x="1037" y="144"/>
                  </a:lnTo>
                  <a:lnTo>
                    <a:pt x="989" y="108"/>
                  </a:lnTo>
                  <a:lnTo>
                    <a:pt x="937" y="76"/>
                  </a:lnTo>
                  <a:lnTo>
                    <a:pt x="881" y="49"/>
                  </a:lnTo>
                  <a:lnTo>
                    <a:pt x="823" y="28"/>
                  </a:lnTo>
                  <a:lnTo>
                    <a:pt x="762" y="13"/>
                  </a:lnTo>
                  <a:lnTo>
                    <a:pt x="700" y="3"/>
                  </a:lnTo>
                  <a:lnTo>
                    <a:pt x="635" y="0"/>
                  </a:lnTo>
                  <a:lnTo>
                    <a:pt x="570" y="3"/>
                  </a:lnTo>
                  <a:lnTo>
                    <a:pt x="507" y="13"/>
                  </a:lnTo>
                  <a:lnTo>
                    <a:pt x="447" y="28"/>
                  </a:lnTo>
                  <a:lnTo>
                    <a:pt x="388" y="49"/>
                  </a:lnTo>
                  <a:lnTo>
                    <a:pt x="332" y="76"/>
                  </a:lnTo>
                  <a:lnTo>
                    <a:pt x="281" y="108"/>
                  </a:lnTo>
                  <a:lnTo>
                    <a:pt x="231" y="144"/>
                  </a:lnTo>
                  <a:lnTo>
                    <a:pt x="187" y="185"/>
                  </a:lnTo>
                  <a:lnTo>
                    <a:pt x="146" y="230"/>
                  </a:lnTo>
                  <a:lnTo>
                    <a:pt x="109" y="279"/>
                  </a:lnTo>
                  <a:lnTo>
                    <a:pt x="77" y="331"/>
                  </a:lnTo>
                  <a:lnTo>
                    <a:pt x="50" y="387"/>
                  </a:lnTo>
                  <a:lnTo>
                    <a:pt x="29" y="445"/>
                  </a:lnTo>
                  <a:lnTo>
                    <a:pt x="13" y="505"/>
                  </a:lnTo>
                  <a:lnTo>
                    <a:pt x="4" y="568"/>
                  </a:lnTo>
                  <a:lnTo>
                    <a:pt x="0" y="633"/>
                  </a:lnTo>
                  <a:lnTo>
                    <a:pt x="4" y="697"/>
                  </a:lnTo>
                  <a:lnTo>
                    <a:pt x="13" y="761"/>
                  </a:lnTo>
                  <a:lnTo>
                    <a:pt x="29" y="821"/>
                  </a:lnTo>
                  <a:lnTo>
                    <a:pt x="50" y="879"/>
                  </a:lnTo>
                  <a:lnTo>
                    <a:pt x="77" y="935"/>
                  </a:lnTo>
                  <a:lnTo>
                    <a:pt x="109" y="987"/>
                  </a:lnTo>
                  <a:lnTo>
                    <a:pt x="146" y="1037"/>
                  </a:lnTo>
                  <a:lnTo>
                    <a:pt x="187" y="1081"/>
                  </a:lnTo>
                  <a:lnTo>
                    <a:pt x="231" y="1122"/>
                  </a:lnTo>
                  <a:lnTo>
                    <a:pt x="281" y="1159"/>
                  </a:lnTo>
                  <a:lnTo>
                    <a:pt x="332" y="1191"/>
                  </a:lnTo>
                  <a:lnTo>
                    <a:pt x="388" y="1218"/>
                  </a:lnTo>
                  <a:lnTo>
                    <a:pt x="447" y="1238"/>
                  </a:lnTo>
                  <a:lnTo>
                    <a:pt x="507" y="1255"/>
                  </a:lnTo>
                  <a:lnTo>
                    <a:pt x="570" y="1264"/>
                  </a:lnTo>
                  <a:lnTo>
                    <a:pt x="635" y="1267"/>
                  </a:lnTo>
                  <a:close/>
                </a:path>
              </a:pathLst>
            </a:custGeom>
            <a:solidFill>
              <a:srgbClr val="00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164" name="Freeform 44"/>
            <p:cNvSpPr/>
            <p:nvPr/>
          </p:nvSpPr>
          <p:spPr bwMode="auto">
            <a:xfrm>
              <a:off x="578" y="230"/>
              <a:ext cx="192" cy="56"/>
            </a:xfrm>
            <a:custGeom>
              <a:avLst/>
              <a:gdLst>
                <a:gd name="T0" fmla="*/ 0 w 1729"/>
                <a:gd name="T1" fmla="*/ 0 h 505"/>
                <a:gd name="T2" fmla="*/ 0 w 1729"/>
                <a:gd name="T3" fmla="*/ 0 h 505"/>
                <a:gd name="T4" fmla="*/ 0 w 1729"/>
                <a:gd name="T5" fmla="*/ 0 h 505"/>
                <a:gd name="T6" fmla="*/ 0 w 1729"/>
                <a:gd name="T7" fmla="*/ 0 h 505"/>
                <a:gd name="T8" fmla="*/ 0 w 1729"/>
                <a:gd name="T9" fmla="*/ 0 h 505"/>
                <a:gd name="T10" fmla="*/ 0 w 1729"/>
                <a:gd name="T11" fmla="*/ 0 h 505"/>
                <a:gd name="T12" fmla="*/ 0 w 1729"/>
                <a:gd name="T13" fmla="*/ 0 h 505"/>
                <a:gd name="T14" fmla="*/ 0 w 1729"/>
                <a:gd name="T15" fmla="*/ 0 h 505"/>
                <a:gd name="T16" fmla="*/ 0 w 1729"/>
                <a:gd name="T17" fmla="*/ 0 h 505"/>
                <a:gd name="T18" fmla="*/ 0 w 1729"/>
                <a:gd name="T19" fmla="*/ 0 h 505"/>
                <a:gd name="T20" fmla="*/ 0 w 1729"/>
                <a:gd name="T21" fmla="*/ 0 h 505"/>
                <a:gd name="T22" fmla="*/ 0 w 1729"/>
                <a:gd name="T23" fmla="*/ 0 h 505"/>
                <a:gd name="T24" fmla="*/ 0 w 1729"/>
                <a:gd name="T25" fmla="*/ 0 h 505"/>
                <a:gd name="T26" fmla="*/ 0 w 1729"/>
                <a:gd name="T27" fmla="*/ 0 h 505"/>
                <a:gd name="T28" fmla="*/ 0 w 1729"/>
                <a:gd name="T29" fmla="*/ 0 h 505"/>
                <a:gd name="T30" fmla="*/ 0 w 1729"/>
                <a:gd name="T31" fmla="*/ 0 h 505"/>
                <a:gd name="T32" fmla="*/ 0 w 1729"/>
                <a:gd name="T33" fmla="*/ 0 h 505"/>
                <a:gd name="T34" fmla="*/ 0 w 1729"/>
                <a:gd name="T35" fmla="*/ 0 h 505"/>
                <a:gd name="T36" fmla="*/ 0 w 1729"/>
                <a:gd name="T37" fmla="*/ 0 h 505"/>
                <a:gd name="T38" fmla="*/ 0 w 1729"/>
                <a:gd name="T39" fmla="*/ 0 h 505"/>
                <a:gd name="T40" fmla="*/ 0 w 1729"/>
                <a:gd name="T41" fmla="*/ 0 h 505"/>
                <a:gd name="T42" fmla="*/ 0 w 1729"/>
                <a:gd name="T43" fmla="*/ 0 h 505"/>
                <a:gd name="T44" fmla="*/ 0 w 1729"/>
                <a:gd name="T45" fmla="*/ 0 h 505"/>
                <a:gd name="T46" fmla="*/ 0 w 1729"/>
                <a:gd name="T47" fmla="*/ 0 h 505"/>
                <a:gd name="T48" fmla="*/ 0 w 1729"/>
                <a:gd name="T49" fmla="*/ 0 h 505"/>
                <a:gd name="T50" fmla="*/ 0 w 1729"/>
                <a:gd name="T51" fmla="*/ 0 h 505"/>
                <a:gd name="T52" fmla="*/ 0 w 1729"/>
                <a:gd name="T53" fmla="*/ 0 h 505"/>
                <a:gd name="T54" fmla="*/ 0 w 1729"/>
                <a:gd name="T55" fmla="*/ 0 h 505"/>
                <a:gd name="T56" fmla="*/ 0 w 1729"/>
                <a:gd name="T57" fmla="*/ 0 h 505"/>
                <a:gd name="T58" fmla="*/ 0 w 1729"/>
                <a:gd name="T59" fmla="*/ 0 h 505"/>
                <a:gd name="T60" fmla="*/ 0 w 1729"/>
                <a:gd name="T61" fmla="*/ 0 h 505"/>
                <a:gd name="T62" fmla="*/ 0 w 1729"/>
                <a:gd name="T63" fmla="*/ 0 h 505"/>
                <a:gd name="T64" fmla="*/ 0 w 1729"/>
                <a:gd name="T65" fmla="*/ 0 h 505"/>
                <a:gd name="T66" fmla="*/ 0 w 1729"/>
                <a:gd name="T67" fmla="*/ 0 h 505"/>
                <a:gd name="T68" fmla="*/ 0 w 1729"/>
                <a:gd name="T69" fmla="*/ 0 h 505"/>
                <a:gd name="T70" fmla="*/ 0 w 1729"/>
                <a:gd name="T71" fmla="*/ 0 h 505"/>
                <a:gd name="T72" fmla="*/ 0 w 1729"/>
                <a:gd name="T73" fmla="*/ 0 h 505"/>
                <a:gd name="T74" fmla="*/ 0 w 1729"/>
                <a:gd name="T75" fmla="*/ 0 h 505"/>
                <a:gd name="T76" fmla="*/ 0 w 1729"/>
                <a:gd name="T77" fmla="*/ 0 h 505"/>
                <a:gd name="T78" fmla="*/ 0 w 1729"/>
                <a:gd name="T79" fmla="*/ 0 h 505"/>
                <a:gd name="T80" fmla="*/ 0 w 1729"/>
                <a:gd name="T81" fmla="*/ 0 h 505"/>
                <a:gd name="T82" fmla="*/ 0 w 1729"/>
                <a:gd name="T83" fmla="*/ 0 h 505"/>
                <a:gd name="T84" fmla="*/ 0 w 1729"/>
                <a:gd name="T85" fmla="*/ 0 h 505"/>
                <a:gd name="T86" fmla="*/ 0 w 1729"/>
                <a:gd name="T87" fmla="*/ 0 h 505"/>
                <a:gd name="T88" fmla="*/ 0 w 1729"/>
                <a:gd name="T89" fmla="*/ 0 h 505"/>
                <a:gd name="T90" fmla="*/ 0 w 1729"/>
                <a:gd name="T91" fmla="*/ 0 h 505"/>
                <a:gd name="T92" fmla="*/ 0 w 1729"/>
                <a:gd name="T93" fmla="*/ 0 h 505"/>
                <a:gd name="T94" fmla="*/ 0 w 1729"/>
                <a:gd name="T95" fmla="*/ 0 h 505"/>
                <a:gd name="T96" fmla="*/ 0 w 1729"/>
                <a:gd name="T97" fmla="*/ 0 h 505"/>
                <a:gd name="T98" fmla="*/ 0 w 1729"/>
                <a:gd name="T99" fmla="*/ 0 h 505"/>
                <a:gd name="T100" fmla="*/ 0 w 1729"/>
                <a:gd name="T101" fmla="*/ 0 h 505"/>
                <a:gd name="T102" fmla="*/ 0 w 1729"/>
                <a:gd name="T103" fmla="*/ 0 h 505"/>
                <a:gd name="T104" fmla="*/ 0 w 1729"/>
                <a:gd name="T105" fmla="*/ 0 h 505"/>
                <a:gd name="T106" fmla="*/ 0 w 1729"/>
                <a:gd name="T107" fmla="*/ 0 h 505"/>
                <a:gd name="T108" fmla="*/ 0 w 1729"/>
                <a:gd name="T109" fmla="*/ 0 h 505"/>
                <a:gd name="T110" fmla="*/ 0 w 1729"/>
                <a:gd name="T111" fmla="*/ 0 h 505"/>
                <a:gd name="T112" fmla="*/ 0 w 1729"/>
                <a:gd name="T113" fmla="*/ 0 h 505"/>
                <a:gd name="T114" fmla="*/ 0 w 1729"/>
                <a:gd name="T115" fmla="*/ 0 h 505"/>
                <a:gd name="T116" fmla="*/ 0 w 1729"/>
                <a:gd name="T117" fmla="*/ 0 h 505"/>
                <a:gd name="T118" fmla="*/ 0 w 1729"/>
                <a:gd name="T119" fmla="*/ 0 h 505"/>
                <a:gd name="T120" fmla="*/ 0 w 1729"/>
                <a:gd name="T121" fmla="*/ 0 h 505"/>
                <a:gd name="T122" fmla="*/ 0 w 1729"/>
                <a:gd name="T123" fmla="*/ 0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29"/>
                <a:gd name="T187" fmla="*/ 0 h 505"/>
                <a:gd name="T188" fmla="*/ 1729 w 1729"/>
                <a:gd name="T189" fmla="*/ 505 h 5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29" h="505">
                  <a:moveTo>
                    <a:pt x="1" y="204"/>
                  </a:moveTo>
                  <a:lnTo>
                    <a:pt x="5" y="204"/>
                  </a:lnTo>
                  <a:lnTo>
                    <a:pt x="13" y="204"/>
                  </a:lnTo>
                  <a:lnTo>
                    <a:pt x="23" y="204"/>
                  </a:lnTo>
                  <a:lnTo>
                    <a:pt x="33" y="204"/>
                  </a:lnTo>
                  <a:lnTo>
                    <a:pt x="46" y="204"/>
                  </a:lnTo>
                  <a:lnTo>
                    <a:pt x="60" y="204"/>
                  </a:lnTo>
                  <a:lnTo>
                    <a:pt x="75" y="204"/>
                  </a:lnTo>
                  <a:lnTo>
                    <a:pt x="91" y="203"/>
                  </a:lnTo>
                  <a:lnTo>
                    <a:pt x="107" y="203"/>
                  </a:lnTo>
                  <a:lnTo>
                    <a:pt x="122" y="203"/>
                  </a:lnTo>
                  <a:lnTo>
                    <a:pt x="136" y="203"/>
                  </a:lnTo>
                  <a:lnTo>
                    <a:pt x="149" y="203"/>
                  </a:lnTo>
                  <a:lnTo>
                    <a:pt x="161" y="203"/>
                  </a:lnTo>
                  <a:lnTo>
                    <a:pt x="170" y="203"/>
                  </a:lnTo>
                  <a:lnTo>
                    <a:pt x="178" y="203"/>
                  </a:lnTo>
                  <a:lnTo>
                    <a:pt x="183" y="203"/>
                  </a:lnTo>
                  <a:lnTo>
                    <a:pt x="196" y="206"/>
                  </a:lnTo>
                  <a:lnTo>
                    <a:pt x="205" y="213"/>
                  </a:lnTo>
                  <a:lnTo>
                    <a:pt x="210" y="223"/>
                  </a:lnTo>
                  <a:lnTo>
                    <a:pt x="211" y="231"/>
                  </a:lnTo>
                  <a:lnTo>
                    <a:pt x="211" y="243"/>
                  </a:lnTo>
                  <a:lnTo>
                    <a:pt x="212" y="259"/>
                  </a:lnTo>
                  <a:lnTo>
                    <a:pt x="214" y="273"/>
                  </a:lnTo>
                  <a:lnTo>
                    <a:pt x="221" y="280"/>
                  </a:lnTo>
                  <a:lnTo>
                    <a:pt x="227" y="274"/>
                  </a:lnTo>
                  <a:lnTo>
                    <a:pt x="231" y="262"/>
                  </a:lnTo>
                  <a:lnTo>
                    <a:pt x="232" y="245"/>
                  </a:lnTo>
                  <a:lnTo>
                    <a:pt x="232" y="229"/>
                  </a:lnTo>
                  <a:lnTo>
                    <a:pt x="233" y="217"/>
                  </a:lnTo>
                  <a:lnTo>
                    <a:pt x="238" y="203"/>
                  </a:lnTo>
                  <a:lnTo>
                    <a:pt x="248" y="191"/>
                  </a:lnTo>
                  <a:lnTo>
                    <a:pt x="262" y="187"/>
                  </a:lnTo>
                  <a:lnTo>
                    <a:pt x="274" y="200"/>
                  </a:lnTo>
                  <a:lnTo>
                    <a:pt x="278" y="230"/>
                  </a:lnTo>
                  <a:lnTo>
                    <a:pt x="278" y="265"/>
                  </a:lnTo>
                  <a:lnTo>
                    <a:pt x="278" y="290"/>
                  </a:lnTo>
                  <a:lnTo>
                    <a:pt x="278" y="307"/>
                  </a:lnTo>
                  <a:lnTo>
                    <a:pt x="279" y="321"/>
                  </a:lnTo>
                  <a:lnTo>
                    <a:pt x="282" y="330"/>
                  </a:lnTo>
                  <a:lnTo>
                    <a:pt x="290" y="334"/>
                  </a:lnTo>
                  <a:lnTo>
                    <a:pt x="296" y="330"/>
                  </a:lnTo>
                  <a:lnTo>
                    <a:pt x="300" y="321"/>
                  </a:lnTo>
                  <a:lnTo>
                    <a:pt x="300" y="309"/>
                  </a:lnTo>
                  <a:lnTo>
                    <a:pt x="301" y="296"/>
                  </a:lnTo>
                  <a:lnTo>
                    <a:pt x="306" y="255"/>
                  </a:lnTo>
                  <a:lnTo>
                    <a:pt x="315" y="173"/>
                  </a:lnTo>
                  <a:lnTo>
                    <a:pt x="325" y="87"/>
                  </a:lnTo>
                  <a:lnTo>
                    <a:pt x="332" y="32"/>
                  </a:lnTo>
                  <a:lnTo>
                    <a:pt x="336" y="16"/>
                  </a:lnTo>
                  <a:lnTo>
                    <a:pt x="344" y="2"/>
                  </a:lnTo>
                  <a:lnTo>
                    <a:pt x="352" y="4"/>
                  </a:lnTo>
                  <a:lnTo>
                    <a:pt x="360" y="31"/>
                  </a:lnTo>
                  <a:lnTo>
                    <a:pt x="365" y="60"/>
                  </a:lnTo>
                  <a:lnTo>
                    <a:pt x="374" y="102"/>
                  </a:lnTo>
                  <a:lnTo>
                    <a:pt x="385" y="149"/>
                  </a:lnTo>
                  <a:lnTo>
                    <a:pt x="398" y="201"/>
                  </a:lnTo>
                  <a:lnTo>
                    <a:pt x="410" y="251"/>
                  </a:lnTo>
                  <a:lnTo>
                    <a:pt x="421" y="294"/>
                  </a:lnTo>
                  <a:lnTo>
                    <a:pt x="430" y="326"/>
                  </a:lnTo>
                  <a:lnTo>
                    <a:pt x="434" y="344"/>
                  </a:lnTo>
                  <a:lnTo>
                    <a:pt x="440" y="366"/>
                  </a:lnTo>
                  <a:lnTo>
                    <a:pt x="444" y="390"/>
                  </a:lnTo>
                  <a:lnTo>
                    <a:pt x="449" y="410"/>
                  </a:lnTo>
                  <a:lnTo>
                    <a:pt x="454" y="418"/>
                  </a:lnTo>
                  <a:lnTo>
                    <a:pt x="460" y="412"/>
                  </a:lnTo>
                  <a:lnTo>
                    <a:pt x="463" y="402"/>
                  </a:lnTo>
                  <a:lnTo>
                    <a:pt x="466" y="387"/>
                  </a:lnTo>
                  <a:lnTo>
                    <a:pt x="467" y="372"/>
                  </a:lnTo>
                  <a:lnTo>
                    <a:pt x="467" y="342"/>
                  </a:lnTo>
                  <a:lnTo>
                    <a:pt x="469" y="294"/>
                  </a:lnTo>
                  <a:lnTo>
                    <a:pt x="470" y="245"/>
                  </a:lnTo>
                  <a:lnTo>
                    <a:pt x="470" y="217"/>
                  </a:lnTo>
                  <a:lnTo>
                    <a:pt x="471" y="213"/>
                  </a:lnTo>
                  <a:lnTo>
                    <a:pt x="473" y="209"/>
                  </a:lnTo>
                  <a:lnTo>
                    <a:pt x="477" y="206"/>
                  </a:lnTo>
                  <a:lnTo>
                    <a:pt x="484" y="205"/>
                  </a:lnTo>
                  <a:lnTo>
                    <a:pt x="490" y="204"/>
                  </a:lnTo>
                  <a:lnTo>
                    <a:pt x="498" y="203"/>
                  </a:lnTo>
                  <a:lnTo>
                    <a:pt x="507" y="203"/>
                  </a:lnTo>
                  <a:lnTo>
                    <a:pt x="516" y="203"/>
                  </a:lnTo>
                  <a:lnTo>
                    <a:pt x="521" y="203"/>
                  </a:lnTo>
                  <a:lnTo>
                    <a:pt x="528" y="203"/>
                  </a:lnTo>
                  <a:lnTo>
                    <a:pt x="539" y="203"/>
                  </a:lnTo>
                  <a:lnTo>
                    <a:pt x="551" y="203"/>
                  </a:lnTo>
                  <a:lnTo>
                    <a:pt x="565" y="203"/>
                  </a:lnTo>
                  <a:lnTo>
                    <a:pt x="580" y="203"/>
                  </a:lnTo>
                  <a:lnTo>
                    <a:pt x="595" y="203"/>
                  </a:lnTo>
                  <a:lnTo>
                    <a:pt x="612" y="202"/>
                  </a:lnTo>
                  <a:lnTo>
                    <a:pt x="628" y="202"/>
                  </a:lnTo>
                  <a:lnTo>
                    <a:pt x="645" y="202"/>
                  </a:lnTo>
                  <a:lnTo>
                    <a:pt x="660" y="202"/>
                  </a:lnTo>
                  <a:lnTo>
                    <a:pt x="674" y="202"/>
                  </a:lnTo>
                  <a:lnTo>
                    <a:pt x="687" y="202"/>
                  </a:lnTo>
                  <a:lnTo>
                    <a:pt x="696" y="202"/>
                  </a:lnTo>
                  <a:lnTo>
                    <a:pt x="705" y="202"/>
                  </a:lnTo>
                  <a:lnTo>
                    <a:pt x="710" y="202"/>
                  </a:lnTo>
                  <a:lnTo>
                    <a:pt x="723" y="205"/>
                  </a:lnTo>
                  <a:lnTo>
                    <a:pt x="732" y="212"/>
                  </a:lnTo>
                  <a:lnTo>
                    <a:pt x="737" y="221"/>
                  </a:lnTo>
                  <a:lnTo>
                    <a:pt x="738" y="230"/>
                  </a:lnTo>
                  <a:lnTo>
                    <a:pt x="738" y="242"/>
                  </a:lnTo>
                  <a:lnTo>
                    <a:pt x="738" y="258"/>
                  </a:lnTo>
                  <a:lnTo>
                    <a:pt x="742" y="272"/>
                  </a:lnTo>
                  <a:lnTo>
                    <a:pt x="748" y="279"/>
                  </a:lnTo>
                  <a:lnTo>
                    <a:pt x="754" y="273"/>
                  </a:lnTo>
                  <a:lnTo>
                    <a:pt x="758" y="261"/>
                  </a:lnTo>
                  <a:lnTo>
                    <a:pt x="759" y="244"/>
                  </a:lnTo>
                  <a:lnTo>
                    <a:pt x="759" y="228"/>
                  </a:lnTo>
                  <a:lnTo>
                    <a:pt x="760" y="216"/>
                  </a:lnTo>
                  <a:lnTo>
                    <a:pt x="765" y="202"/>
                  </a:lnTo>
                  <a:lnTo>
                    <a:pt x="774" y="190"/>
                  </a:lnTo>
                  <a:lnTo>
                    <a:pt x="788" y="186"/>
                  </a:lnTo>
                  <a:lnTo>
                    <a:pt x="800" y="199"/>
                  </a:lnTo>
                  <a:lnTo>
                    <a:pt x="805" y="229"/>
                  </a:lnTo>
                  <a:lnTo>
                    <a:pt x="805" y="264"/>
                  </a:lnTo>
                  <a:lnTo>
                    <a:pt x="805" y="289"/>
                  </a:lnTo>
                  <a:lnTo>
                    <a:pt x="805" y="306"/>
                  </a:lnTo>
                  <a:lnTo>
                    <a:pt x="806" y="320"/>
                  </a:lnTo>
                  <a:lnTo>
                    <a:pt x="809" y="329"/>
                  </a:lnTo>
                  <a:lnTo>
                    <a:pt x="817" y="333"/>
                  </a:lnTo>
                  <a:lnTo>
                    <a:pt x="823" y="329"/>
                  </a:lnTo>
                  <a:lnTo>
                    <a:pt x="827" y="320"/>
                  </a:lnTo>
                  <a:lnTo>
                    <a:pt x="827" y="308"/>
                  </a:lnTo>
                  <a:lnTo>
                    <a:pt x="828" y="295"/>
                  </a:lnTo>
                  <a:lnTo>
                    <a:pt x="832" y="254"/>
                  </a:lnTo>
                  <a:lnTo>
                    <a:pt x="842" y="172"/>
                  </a:lnTo>
                  <a:lnTo>
                    <a:pt x="853" y="86"/>
                  </a:lnTo>
                  <a:lnTo>
                    <a:pt x="859" y="32"/>
                  </a:lnTo>
                  <a:lnTo>
                    <a:pt x="863" y="15"/>
                  </a:lnTo>
                  <a:lnTo>
                    <a:pt x="871" y="2"/>
                  </a:lnTo>
                  <a:lnTo>
                    <a:pt x="879" y="3"/>
                  </a:lnTo>
                  <a:lnTo>
                    <a:pt x="887" y="30"/>
                  </a:lnTo>
                  <a:lnTo>
                    <a:pt x="891" y="59"/>
                  </a:lnTo>
                  <a:lnTo>
                    <a:pt x="900" y="101"/>
                  </a:lnTo>
                  <a:lnTo>
                    <a:pt x="912" y="148"/>
                  </a:lnTo>
                  <a:lnTo>
                    <a:pt x="924" y="200"/>
                  </a:lnTo>
                  <a:lnTo>
                    <a:pt x="936" y="250"/>
                  </a:lnTo>
                  <a:lnTo>
                    <a:pt x="947" y="293"/>
                  </a:lnTo>
                  <a:lnTo>
                    <a:pt x="956" y="325"/>
                  </a:lnTo>
                  <a:lnTo>
                    <a:pt x="960" y="343"/>
                  </a:lnTo>
                  <a:lnTo>
                    <a:pt x="965" y="365"/>
                  </a:lnTo>
                  <a:lnTo>
                    <a:pt x="970" y="389"/>
                  </a:lnTo>
                  <a:lnTo>
                    <a:pt x="974" y="409"/>
                  </a:lnTo>
                  <a:lnTo>
                    <a:pt x="980" y="417"/>
                  </a:lnTo>
                  <a:lnTo>
                    <a:pt x="986" y="407"/>
                  </a:lnTo>
                  <a:lnTo>
                    <a:pt x="989" y="385"/>
                  </a:lnTo>
                  <a:lnTo>
                    <a:pt x="992" y="361"/>
                  </a:lnTo>
                  <a:lnTo>
                    <a:pt x="992" y="341"/>
                  </a:lnTo>
                  <a:lnTo>
                    <a:pt x="992" y="316"/>
                  </a:lnTo>
                  <a:lnTo>
                    <a:pt x="994" y="278"/>
                  </a:lnTo>
                  <a:lnTo>
                    <a:pt x="995" y="240"/>
                  </a:lnTo>
                  <a:lnTo>
                    <a:pt x="995" y="217"/>
                  </a:lnTo>
                  <a:lnTo>
                    <a:pt x="996" y="212"/>
                  </a:lnTo>
                  <a:lnTo>
                    <a:pt x="999" y="209"/>
                  </a:lnTo>
                  <a:lnTo>
                    <a:pt x="1003" y="205"/>
                  </a:lnTo>
                  <a:lnTo>
                    <a:pt x="1009" y="204"/>
                  </a:lnTo>
                  <a:lnTo>
                    <a:pt x="1016" y="203"/>
                  </a:lnTo>
                  <a:lnTo>
                    <a:pt x="1024" y="202"/>
                  </a:lnTo>
                  <a:lnTo>
                    <a:pt x="1034" y="202"/>
                  </a:lnTo>
                  <a:lnTo>
                    <a:pt x="1043" y="202"/>
                  </a:lnTo>
                  <a:lnTo>
                    <a:pt x="1048" y="202"/>
                  </a:lnTo>
                  <a:lnTo>
                    <a:pt x="1055" y="202"/>
                  </a:lnTo>
                  <a:lnTo>
                    <a:pt x="1065" y="202"/>
                  </a:lnTo>
                  <a:lnTo>
                    <a:pt x="1078" y="202"/>
                  </a:lnTo>
                  <a:lnTo>
                    <a:pt x="1091" y="202"/>
                  </a:lnTo>
                  <a:lnTo>
                    <a:pt x="1106" y="202"/>
                  </a:lnTo>
                  <a:lnTo>
                    <a:pt x="1122" y="202"/>
                  </a:lnTo>
                  <a:lnTo>
                    <a:pt x="1138" y="201"/>
                  </a:lnTo>
                  <a:lnTo>
                    <a:pt x="1154" y="201"/>
                  </a:lnTo>
                  <a:lnTo>
                    <a:pt x="1171" y="201"/>
                  </a:lnTo>
                  <a:lnTo>
                    <a:pt x="1186" y="201"/>
                  </a:lnTo>
                  <a:lnTo>
                    <a:pt x="1200" y="201"/>
                  </a:lnTo>
                  <a:lnTo>
                    <a:pt x="1213" y="201"/>
                  </a:lnTo>
                  <a:lnTo>
                    <a:pt x="1222" y="201"/>
                  </a:lnTo>
                  <a:lnTo>
                    <a:pt x="1231" y="201"/>
                  </a:lnTo>
                  <a:lnTo>
                    <a:pt x="1236" y="201"/>
                  </a:lnTo>
                  <a:lnTo>
                    <a:pt x="1249" y="204"/>
                  </a:lnTo>
                  <a:lnTo>
                    <a:pt x="1258" y="211"/>
                  </a:lnTo>
                  <a:lnTo>
                    <a:pt x="1263" y="220"/>
                  </a:lnTo>
                  <a:lnTo>
                    <a:pt x="1264" y="229"/>
                  </a:lnTo>
                  <a:lnTo>
                    <a:pt x="1264" y="241"/>
                  </a:lnTo>
                  <a:lnTo>
                    <a:pt x="1264" y="257"/>
                  </a:lnTo>
                  <a:lnTo>
                    <a:pt x="1268" y="271"/>
                  </a:lnTo>
                  <a:lnTo>
                    <a:pt x="1273" y="278"/>
                  </a:lnTo>
                  <a:lnTo>
                    <a:pt x="1279" y="272"/>
                  </a:lnTo>
                  <a:lnTo>
                    <a:pt x="1284" y="260"/>
                  </a:lnTo>
                  <a:lnTo>
                    <a:pt x="1285" y="243"/>
                  </a:lnTo>
                  <a:lnTo>
                    <a:pt x="1285" y="227"/>
                  </a:lnTo>
                  <a:lnTo>
                    <a:pt x="1286" y="215"/>
                  </a:lnTo>
                  <a:lnTo>
                    <a:pt x="1291" y="201"/>
                  </a:lnTo>
                  <a:lnTo>
                    <a:pt x="1300" y="189"/>
                  </a:lnTo>
                  <a:lnTo>
                    <a:pt x="1314" y="185"/>
                  </a:lnTo>
                  <a:lnTo>
                    <a:pt x="1326" y="198"/>
                  </a:lnTo>
                  <a:lnTo>
                    <a:pt x="1331" y="228"/>
                  </a:lnTo>
                  <a:lnTo>
                    <a:pt x="1331" y="262"/>
                  </a:lnTo>
                  <a:lnTo>
                    <a:pt x="1331" y="288"/>
                  </a:lnTo>
                  <a:lnTo>
                    <a:pt x="1331" y="304"/>
                  </a:lnTo>
                  <a:lnTo>
                    <a:pt x="1332" y="319"/>
                  </a:lnTo>
                  <a:lnTo>
                    <a:pt x="1334" y="328"/>
                  </a:lnTo>
                  <a:lnTo>
                    <a:pt x="1342" y="331"/>
                  </a:lnTo>
                  <a:lnTo>
                    <a:pt x="1348" y="328"/>
                  </a:lnTo>
                  <a:lnTo>
                    <a:pt x="1352" y="319"/>
                  </a:lnTo>
                  <a:lnTo>
                    <a:pt x="1352" y="307"/>
                  </a:lnTo>
                  <a:lnTo>
                    <a:pt x="1353" y="294"/>
                  </a:lnTo>
                  <a:lnTo>
                    <a:pt x="1358" y="253"/>
                  </a:lnTo>
                  <a:lnTo>
                    <a:pt x="1367" y="171"/>
                  </a:lnTo>
                  <a:lnTo>
                    <a:pt x="1377" y="85"/>
                  </a:lnTo>
                  <a:lnTo>
                    <a:pt x="1384" y="31"/>
                  </a:lnTo>
                  <a:lnTo>
                    <a:pt x="1388" y="13"/>
                  </a:lnTo>
                  <a:lnTo>
                    <a:pt x="1396" y="0"/>
                  </a:lnTo>
                  <a:lnTo>
                    <a:pt x="1404" y="2"/>
                  </a:lnTo>
                  <a:lnTo>
                    <a:pt x="1412" y="29"/>
                  </a:lnTo>
                  <a:lnTo>
                    <a:pt x="1417" y="58"/>
                  </a:lnTo>
                  <a:lnTo>
                    <a:pt x="1426" y="100"/>
                  </a:lnTo>
                  <a:lnTo>
                    <a:pt x="1438" y="147"/>
                  </a:lnTo>
                  <a:lnTo>
                    <a:pt x="1450" y="199"/>
                  </a:lnTo>
                  <a:lnTo>
                    <a:pt x="1463" y="248"/>
                  </a:lnTo>
                  <a:lnTo>
                    <a:pt x="1473" y="292"/>
                  </a:lnTo>
                  <a:lnTo>
                    <a:pt x="1482" y="324"/>
                  </a:lnTo>
                  <a:lnTo>
                    <a:pt x="1486" y="342"/>
                  </a:lnTo>
                  <a:lnTo>
                    <a:pt x="1492" y="373"/>
                  </a:lnTo>
                  <a:lnTo>
                    <a:pt x="1497" y="422"/>
                  </a:lnTo>
                  <a:lnTo>
                    <a:pt x="1501" y="465"/>
                  </a:lnTo>
                  <a:lnTo>
                    <a:pt x="1507" y="485"/>
                  </a:lnTo>
                  <a:lnTo>
                    <a:pt x="1512" y="464"/>
                  </a:lnTo>
                  <a:lnTo>
                    <a:pt x="1516" y="419"/>
                  </a:lnTo>
                  <a:lnTo>
                    <a:pt x="1518" y="370"/>
                  </a:lnTo>
                  <a:lnTo>
                    <a:pt x="1519" y="340"/>
                  </a:lnTo>
                  <a:lnTo>
                    <a:pt x="1519" y="315"/>
                  </a:lnTo>
                  <a:lnTo>
                    <a:pt x="1521" y="276"/>
                  </a:lnTo>
                  <a:lnTo>
                    <a:pt x="1522" y="239"/>
                  </a:lnTo>
                  <a:lnTo>
                    <a:pt x="1522" y="216"/>
                  </a:lnTo>
                  <a:lnTo>
                    <a:pt x="1523" y="211"/>
                  </a:lnTo>
                  <a:lnTo>
                    <a:pt x="1525" y="207"/>
                  </a:lnTo>
                  <a:lnTo>
                    <a:pt x="1529" y="204"/>
                  </a:lnTo>
                  <a:lnTo>
                    <a:pt x="1536" y="203"/>
                  </a:lnTo>
                  <a:lnTo>
                    <a:pt x="1542" y="202"/>
                  </a:lnTo>
                  <a:lnTo>
                    <a:pt x="1550" y="201"/>
                  </a:lnTo>
                  <a:lnTo>
                    <a:pt x="1559" y="201"/>
                  </a:lnTo>
                  <a:lnTo>
                    <a:pt x="1568" y="201"/>
                  </a:lnTo>
                  <a:lnTo>
                    <a:pt x="1580" y="201"/>
                  </a:lnTo>
                  <a:lnTo>
                    <a:pt x="1599" y="201"/>
                  </a:lnTo>
                  <a:lnTo>
                    <a:pt x="1623" y="201"/>
                  </a:lnTo>
                  <a:lnTo>
                    <a:pt x="1651" y="200"/>
                  </a:lnTo>
                  <a:lnTo>
                    <a:pt x="1677" y="200"/>
                  </a:lnTo>
                  <a:lnTo>
                    <a:pt x="1701" y="200"/>
                  </a:lnTo>
                  <a:lnTo>
                    <a:pt x="1719" y="200"/>
                  </a:lnTo>
                  <a:lnTo>
                    <a:pt x="1728" y="200"/>
                  </a:lnTo>
                  <a:lnTo>
                    <a:pt x="1728" y="214"/>
                  </a:lnTo>
                  <a:lnTo>
                    <a:pt x="1729" y="240"/>
                  </a:lnTo>
                  <a:lnTo>
                    <a:pt x="1729" y="267"/>
                  </a:lnTo>
                  <a:lnTo>
                    <a:pt x="1729" y="281"/>
                  </a:lnTo>
                  <a:lnTo>
                    <a:pt x="1716" y="281"/>
                  </a:lnTo>
                  <a:lnTo>
                    <a:pt x="1696" y="281"/>
                  </a:lnTo>
                  <a:lnTo>
                    <a:pt x="1673" y="281"/>
                  </a:lnTo>
                  <a:lnTo>
                    <a:pt x="1647" y="281"/>
                  </a:lnTo>
                  <a:lnTo>
                    <a:pt x="1621" y="281"/>
                  </a:lnTo>
                  <a:lnTo>
                    <a:pt x="1598" y="281"/>
                  </a:lnTo>
                  <a:lnTo>
                    <a:pt x="1580" y="282"/>
                  </a:lnTo>
                  <a:lnTo>
                    <a:pt x="1568" y="282"/>
                  </a:lnTo>
                  <a:lnTo>
                    <a:pt x="1561" y="282"/>
                  </a:lnTo>
                  <a:lnTo>
                    <a:pt x="1554" y="282"/>
                  </a:lnTo>
                  <a:lnTo>
                    <a:pt x="1548" y="283"/>
                  </a:lnTo>
                  <a:lnTo>
                    <a:pt x="1542" y="284"/>
                  </a:lnTo>
                  <a:lnTo>
                    <a:pt x="1538" y="286"/>
                  </a:lnTo>
                  <a:lnTo>
                    <a:pt x="1535" y="288"/>
                  </a:lnTo>
                  <a:lnTo>
                    <a:pt x="1534" y="292"/>
                  </a:lnTo>
                  <a:lnTo>
                    <a:pt x="1533" y="296"/>
                  </a:lnTo>
                  <a:lnTo>
                    <a:pt x="1532" y="321"/>
                  </a:lnTo>
                  <a:lnTo>
                    <a:pt x="1529" y="361"/>
                  </a:lnTo>
                  <a:lnTo>
                    <a:pt x="1527" y="402"/>
                  </a:lnTo>
                  <a:lnTo>
                    <a:pt x="1526" y="427"/>
                  </a:lnTo>
                  <a:lnTo>
                    <a:pt x="1524" y="447"/>
                  </a:lnTo>
                  <a:lnTo>
                    <a:pt x="1520" y="472"/>
                  </a:lnTo>
                  <a:lnTo>
                    <a:pt x="1513" y="493"/>
                  </a:lnTo>
                  <a:lnTo>
                    <a:pt x="1507" y="503"/>
                  </a:lnTo>
                  <a:lnTo>
                    <a:pt x="1500" y="494"/>
                  </a:lnTo>
                  <a:lnTo>
                    <a:pt x="1493" y="475"/>
                  </a:lnTo>
                  <a:lnTo>
                    <a:pt x="1485" y="450"/>
                  </a:lnTo>
                  <a:lnTo>
                    <a:pt x="1480" y="430"/>
                  </a:lnTo>
                  <a:lnTo>
                    <a:pt x="1476" y="411"/>
                  </a:lnTo>
                  <a:lnTo>
                    <a:pt x="1467" y="379"/>
                  </a:lnTo>
                  <a:lnTo>
                    <a:pt x="1456" y="336"/>
                  </a:lnTo>
                  <a:lnTo>
                    <a:pt x="1444" y="286"/>
                  </a:lnTo>
                  <a:lnTo>
                    <a:pt x="1432" y="234"/>
                  </a:lnTo>
                  <a:lnTo>
                    <a:pt x="1422" y="187"/>
                  </a:lnTo>
                  <a:lnTo>
                    <a:pt x="1413" y="145"/>
                  </a:lnTo>
                  <a:lnTo>
                    <a:pt x="1408" y="116"/>
                  </a:lnTo>
                  <a:lnTo>
                    <a:pt x="1402" y="89"/>
                  </a:lnTo>
                  <a:lnTo>
                    <a:pt x="1397" y="87"/>
                  </a:lnTo>
                  <a:lnTo>
                    <a:pt x="1393" y="101"/>
                  </a:lnTo>
                  <a:lnTo>
                    <a:pt x="1390" y="117"/>
                  </a:lnTo>
                  <a:lnTo>
                    <a:pt x="1384" y="172"/>
                  </a:lnTo>
                  <a:lnTo>
                    <a:pt x="1374" y="258"/>
                  </a:lnTo>
                  <a:lnTo>
                    <a:pt x="1366" y="340"/>
                  </a:lnTo>
                  <a:lnTo>
                    <a:pt x="1361" y="381"/>
                  </a:lnTo>
                  <a:lnTo>
                    <a:pt x="1359" y="394"/>
                  </a:lnTo>
                  <a:lnTo>
                    <a:pt x="1356" y="406"/>
                  </a:lnTo>
                  <a:lnTo>
                    <a:pt x="1350" y="414"/>
                  </a:lnTo>
                  <a:lnTo>
                    <a:pt x="1342" y="419"/>
                  </a:lnTo>
                  <a:lnTo>
                    <a:pt x="1333" y="416"/>
                  </a:lnTo>
                  <a:lnTo>
                    <a:pt x="1328" y="406"/>
                  </a:lnTo>
                  <a:lnTo>
                    <a:pt x="1325" y="392"/>
                  </a:lnTo>
                  <a:lnTo>
                    <a:pt x="1324" y="376"/>
                  </a:lnTo>
                  <a:lnTo>
                    <a:pt x="1324" y="349"/>
                  </a:lnTo>
                  <a:lnTo>
                    <a:pt x="1322" y="312"/>
                  </a:lnTo>
                  <a:lnTo>
                    <a:pt x="1318" y="280"/>
                  </a:lnTo>
                  <a:lnTo>
                    <a:pt x="1311" y="266"/>
                  </a:lnTo>
                  <a:lnTo>
                    <a:pt x="1300" y="271"/>
                  </a:lnTo>
                  <a:lnTo>
                    <a:pt x="1294" y="285"/>
                  </a:lnTo>
                  <a:lnTo>
                    <a:pt x="1292" y="301"/>
                  </a:lnTo>
                  <a:lnTo>
                    <a:pt x="1292" y="314"/>
                  </a:lnTo>
                  <a:lnTo>
                    <a:pt x="1291" y="330"/>
                  </a:lnTo>
                  <a:lnTo>
                    <a:pt x="1287" y="348"/>
                  </a:lnTo>
                  <a:lnTo>
                    <a:pt x="1280" y="359"/>
                  </a:lnTo>
                  <a:lnTo>
                    <a:pt x="1273" y="365"/>
                  </a:lnTo>
                  <a:lnTo>
                    <a:pt x="1265" y="358"/>
                  </a:lnTo>
                  <a:lnTo>
                    <a:pt x="1260" y="344"/>
                  </a:lnTo>
                  <a:lnTo>
                    <a:pt x="1256" y="328"/>
                  </a:lnTo>
                  <a:lnTo>
                    <a:pt x="1255" y="316"/>
                  </a:lnTo>
                  <a:lnTo>
                    <a:pt x="1255" y="307"/>
                  </a:lnTo>
                  <a:lnTo>
                    <a:pt x="1253" y="295"/>
                  </a:lnTo>
                  <a:lnTo>
                    <a:pt x="1248" y="286"/>
                  </a:lnTo>
                  <a:lnTo>
                    <a:pt x="1236" y="282"/>
                  </a:lnTo>
                  <a:lnTo>
                    <a:pt x="1231" y="282"/>
                  </a:lnTo>
                  <a:lnTo>
                    <a:pt x="1223" y="282"/>
                  </a:lnTo>
                  <a:lnTo>
                    <a:pt x="1214" y="282"/>
                  </a:lnTo>
                  <a:lnTo>
                    <a:pt x="1202" y="282"/>
                  </a:lnTo>
                  <a:lnTo>
                    <a:pt x="1188" y="282"/>
                  </a:lnTo>
                  <a:lnTo>
                    <a:pt x="1174" y="282"/>
                  </a:lnTo>
                  <a:lnTo>
                    <a:pt x="1159" y="282"/>
                  </a:lnTo>
                  <a:lnTo>
                    <a:pt x="1142" y="282"/>
                  </a:lnTo>
                  <a:lnTo>
                    <a:pt x="1127" y="282"/>
                  </a:lnTo>
                  <a:lnTo>
                    <a:pt x="1112" y="282"/>
                  </a:lnTo>
                  <a:lnTo>
                    <a:pt x="1098" y="282"/>
                  </a:lnTo>
                  <a:lnTo>
                    <a:pt x="1085" y="282"/>
                  </a:lnTo>
                  <a:lnTo>
                    <a:pt x="1074" y="282"/>
                  </a:lnTo>
                  <a:lnTo>
                    <a:pt x="1064" y="282"/>
                  </a:lnTo>
                  <a:lnTo>
                    <a:pt x="1056" y="282"/>
                  </a:lnTo>
                  <a:lnTo>
                    <a:pt x="1052" y="282"/>
                  </a:lnTo>
                  <a:lnTo>
                    <a:pt x="1042" y="282"/>
                  </a:lnTo>
                  <a:lnTo>
                    <a:pt x="1034" y="282"/>
                  </a:lnTo>
                  <a:lnTo>
                    <a:pt x="1026" y="283"/>
                  </a:lnTo>
                  <a:lnTo>
                    <a:pt x="1020" y="284"/>
                  </a:lnTo>
                  <a:lnTo>
                    <a:pt x="1013" y="286"/>
                  </a:lnTo>
                  <a:lnTo>
                    <a:pt x="1009" y="288"/>
                  </a:lnTo>
                  <a:lnTo>
                    <a:pt x="1007" y="293"/>
                  </a:lnTo>
                  <a:lnTo>
                    <a:pt x="1006" y="297"/>
                  </a:lnTo>
                  <a:lnTo>
                    <a:pt x="1005" y="322"/>
                  </a:lnTo>
                  <a:lnTo>
                    <a:pt x="1002" y="362"/>
                  </a:lnTo>
                  <a:lnTo>
                    <a:pt x="1000" y="403"/>
                  </a:lnTo>
                  <a:lnTo>
                    <a:pt x="999" y="428"/>
                  </a:lnTo>
                  <a:lnTo>
                    <a:pt x="997" y="448"/>
                  </a:lnTo>
                  <a:lnTo>
                    <a:pt x="993" y="473"/>
                  </a:lnTo>
                  <a:lnTo>
                    <a:pt x="987" y="494"/>
                  </a:lnTo>
                  <a:lnTo>
                    <a:pt x="980" y="504"/>
                  </a:lnTo>
                  <a:lnTo>
                    <a:pt x="973" y="495"/>
                  </a:lnTo>
                  <a:lnTo>
                    <a:pt x="967" y="476"/>
                  </a:lnTo>
                  <a:lnTo>
                    <a:pt x="959" y="451"/>
                  </a:lnTo>
                  <a:lnTo>
                    <a:pt x="953" y="431"/>
                  </a:lnTo>
                  <a:lnTo>
                    <a:pt x="948" y="412"/>
                  </a:lnTo>
                  <a:lnTo>
                    <a:pt x="940" y="380"/>
                  </a:lnTo>
                  <a:lnTo>
                    <a:pt x="929" y="337"/>
                  </a:lnTo>
                  <a:lnTo>
                    <a:pt x="917" y="287"/>
                  </a:lnTo>
                  <a:lnTo>
                    <a:pt x="905" y="236"/>
                  </a:lnTo>
                  <a:lnTo>
                    <a:pt x="895" y="188"/>
                  </a:lnTo>
                  <a:lnTo>
                    <a:pt x="887" y="146"/>
                  </a:lnTo>
                  <a:lnTo>
                    <a:pt x="882" y="117"/>
                  </a:lnTo>
                  <a:lnTo>
                    <a:pt x="876" y="89"/>
                  </a:lnTo>
                  <a:lnTo>
                    <a:pt x="872" y="88"/>
                  </a:lnTo>
                  <a:lnTo>
                    <a:pt x="868" y="102"/>
                  </a:lnTo>
                  <a:lnTo>
                    <a:pt x="865" y="118"/>
                  </a:lnTo>
                  <a:lnTo>
                    <a:pt x="859" y="173"/>
                  </a:lnTo>
                  <a:lnTo>
                    <a:pt x="849" y="259"/>
                  </a:lnTo>
                  <a:lnTo>
                    <a:pt x="841" y="341"/>
                  </a:lnTo>
                  <a:lnTo>
                    <a:pt x="836" y="382"/>
                  </a:lnTo>
                  <a:lnTo>
                    <a:pt x="834" y="395"/>
                  </a:lnTo>
                  <a:lnTo>
                    <a:pt x="831" y="407"/>
                  </a:lnTo>
                  <a:lnTo>
                    <a:pt x="826" y="416"/>
                  </a:lnTo>
                  <a:lnTo>
                    <a:pt x="817" y="419"/>
                  </a:lnTo>
                  <a:lnTo>
                    <a:pt x="808" y="416"/>
                  </a:lnTo>
                  <a:lnTo>
                    <a:pt x="803" y="406"/>
                  </a:lnTo>
                  <a:lnTo>
                    <a:pt x="800" y="393"/>
                  </a:lnTo>
                  <a:lnTo>
                    <a:pt x="798" y="377"/>
                  </a:lnTo>
                  <a:lnTo>
                    <a:pt x="798" y="350"/>
                  </a:lnTo>
                  <a:lnTo>
                    <a:pt x="797" y="313"/>
                  </a:lnTo>
                  <a:lnTo>
                    <a:pt x="793" y="281"/>
                  </a:lnTo>
                  <a:lnTo>
                    <a:pt x="785" y="267"/>
                  </a:lnTo>
                  <a:lnTo>
                    <a:pt x="775" y="272"/>
                  </a:lnTo>
                  <a:lnTo>
                    <a:pt x="770" y="286"/>
                  </a:lnTo>
                  <a:lnTo>
                    <a:pt x="767" y="302"/>
                  </a:lnTo>
                  <a:lnTo>
                    <a:pt x="767" y="315"/>
                  </a:lnTo>
                  <a:lnTo>
                    <a:pt x="766" y="331"/>
                  </a:lnTo>
                  <a:lnTo>
                    <a:pt x="762" y="349"/>
                  </a:lnTo>
                  <a:lnTo>
                    <a:pt x="756" y="361"/>
                  </a:lnTo>
                  <a:lnTo>
                    <a:pt x="748" y="366"/>
                  </a:lnTo>
                  <a:lnTo>
                    <a:pt x="740" y="359"/>
                  </a:lnTo>
                  <a:lnTo>
                    <a:pt x="735" y="345"/>
                  </a:lnTo>
                  <a:lnTo>
                    <a:pt x="731" y="329"/>
                  </a:lnTo>
                  <a:lnTo>
                    <a:pt x="730" y="317"/>
                  </a:lnTo>
                  <a:lnTo>
                    <a:pt x="730" y="308"/>
                  </a:lnTo>
                  <a:lnTo>
                    <a:pt x="728" y="296"/>
                  </a:lnTo>
                  <a:lnTo>
                    <a:pt x="722" y="287"/>
                  </a:lnTo>
                  <a:lnTo>
                    <a:pt x="710" y="283"/>
                  </a:lnTo>
                  <a:lnTo>
                    <a:pt x="705" y="283"/>
                  </a:lnTo>
                  <a:lnTo>
                    <a:pt x="697" y="283"/>
                  </a:lnTo>
                  <a:lnTo>
                    <a:pt x="688" y="283"/>
                  </a:lnTo>
                  <a:lnTo>
                    <a:pt x="676" y="283"/>
                  </a:lnTo>
                  <a:lnTo>
                    <a:pt x="662" y="283"/>
                  </a:lnTo>
                  <a:lnTo>
                    <a:pt x="648" y="283"/>
                  </a:lnTo>
                  <a:lnTo>
                    <a:pt x="633" y="283"/>
                  </a:lnTo>
                  <a:lnTo>
                    <a:pt x="618" y="283"/>
                  </a:lnTo>
                  <a:lnTo>
                    <a:pt x="601" y="283"/>
                  </a:lnTo>
                  <a:lnTo>
                    <a:pt x="586" y="283"/>
                  </a:lnTo>
                  <a:lnTo>
                    <a:pt x="572" y="283"/>
                  </a:lnTo>
                  <a:lnTo>
                    <a:pt x="559" y="283"/>
                  </a:lnTo>
                  <a:lnTo>
                    <a:pt x="549" y="283"/>
                  </a:lnTo>
                  <a:lnTo>
                    <a:pt x="539" y="283"/>
                  </a:lnTo>
                  <a:lnTo>
                    <a:pt x="531" y="283"/>
                  </a:lnTo>
                  <a:lnTo>
                    <a:pt x="527" y="283"/>
                  </a:lnTo>
                  <a:lnTo>
                    <a:pt x="517" y="283"/>
                  </a:lnTo>
                  <a:lnTo>
                    <a:pt x="509" y="283"/>
                  </a:lnTo>
                  <a:lnTo>
                    <a:pt x="500" y="284"/>
                  </a:lnTo>
                  <a:lnTo>
                    <a:pt x="494" y="285"/>
                  </a:lnTo>
                  <a:lnTo>
                    <a:pt x="487" y="286"/>
                  </a:lnTo>
                  <a:lnTo>
                    <a:pt x="483" y="289"/>
                  </a:lnTo>
                  <a:lnTo>
                    <a:pt x="481" y="293"/>
                  </a:lnTo>
                  <a:lnTo>
                    <a:pt x="480" y="298"/>
                  </a:lnTo>
                  <a:lnTo>
                    <a:pt x="479" y="322"/>
                  </a:lnTo>
                  <a:lnTo>
                    <a:pt x="477" y="362"/>
                  </a:lnTo>
                  <a:lnTo>
                    <a:pt x="475" y="403"/>
                  </a:lnTo>
                  <a:lnTo>
                    <a:pt x="474" y="430"/>
                  </a:lnTo>
                  <a:lnTo>
                    <a:pt x="472" y="449"/>
                  </a:lnTo>
                  <a:lnTo>
                    <a:pt x="468" y="474"/>
                  </a:lnTo>
                  <a:lnTo>
                    <a:pt x="461" y="495"/>
                  </a:lnTo>
                  <a:lnTo>
                    <a:pt x="455" y="505"/>
                  </a:lnTo>
                  <a:lnTo>
                    <a:pt x="448" y="496"/>
                  </a:lnTo>
                  <a:lnTo>
                    <a:pt x="441" y="477"/>
                  </a:lnTo>
                  <a:lnTo>
                    <a:pt x="433" y="452"/>
                  </a:lnTo>
                  <a:lnTo>
                    <a:pt x="427" y="432"/>
                  </a:lnTo>
                  <a:lnTo>
                    <a:pt x="423" y="413"/>
                  </a:lnTo>
                  <a:lnTo>
                    <a:pt x="415" y="381"/>
                  </a:lnTo>
                  <a:lnTo>
                    <a:pt x="404" y="338"/>
                  </a:lnTo>
                  <a:lnTo>
                    <a:pt x="392" y="288"/>
                  </a:lnTo>
                  <a:lnTo>
                    <a:pt x="380" y="237"/>
                  </a:lnTo>
                  <a:lnTo>
                    <a:pt x="370" y="189"/>
                  </a:lnTo>
                  <a:lnTo>
                    <a:pt x="361" y="147"/>
                  </a:lnTo>
                  <a:lnTo>
                    <a:pt x="356" y="118"/>
                  </a:lnTo>
                  <a:lnTo>
                    <a:pt x="350" y="90"/>
                  </a:lnTo>
                  <a:lnTo>
                    <a:pt x="345" y="89"/>
                  </a:lnTo>
                  <a:lnTo>
                    <a:pt x="341" y="103"/>
                  </a:lnTo>
                  <a:lnTo>
                    <a:pt x="338" y="119"/>
                  </a:lnTo>
                  <a:lnTo>
                    <a:pt x="332" y="174"/>
                  </a:lnTo>
                  <a:lnTo>
                    <a:pt x="322" y="260"/>
                  </a:lnTo>
                  <a:lnTo>
                    <a:pt x="314" y="342"/>
                  </a:lnTo>
                  <a:lnTo>
                    <a:pt x="309" y="383"/>
                  </a:lnTo>
                  <a:lnTo>
                    <a:pt x="307" y="396"/>
                  </a:lnTo>
                  <a:lnTo>
                    <a:pt x="304" y="408"/>
                  </a:lnTo>
                  <a:lnTo>
                    <a:pt x="299" y="417"/>
                  </a:lnTo>
                  <a:lnTo>
                    <a:pt x="290" y="420"/>
                  </a:lnTo>
                  <a:lnTo>
                    <a:pt x="281" y="417"/>
                  </a:lnTo>
                  <a:lnTo>
                    <a:pt x="276" y="407"/>
                  </a:lnTo>
                  <a:lnTo>
                    <a:pt x="273" y="394"/>
                  </a:lnTo>
                  <a:lnTo>
                    <a:pt x="272" y="378"/>
                  </a:lnTo>
                  <a:lnTo>
                    <a:pt x="272" y="351"/>
                  </a:lnTo>
                  <a:lnTo>
                    <a:pt x="271" y="314"/>
                  </a:lnTo>
                  <a:lnTo>
                    <a:pt x="266" y="282"/>
                  </a:lnTo>
                  <a:lnTo>
                    <a:pt x="258" y="268"/>
                  </a:lnTo>
                  <a:lnTo>
                    <a:pt x="248" y="273"/>
                  </a:lnTo>
                  <a:lnTo>
                    <a:pt x="243" y="287"/>
                  </a:lnTo>
                  <a:lnTo>
                    <a:pt x="240" y="303"/>
                  </a:lnTo>
                  <a:lnTo>
                    <a:pt x="240" y="316"/>
                  </a:lnTo>
                  <a:lnTo>
                    <a:pt x="239" y="333"/>
                  </a:lnTo>
                  <a:lnTo>
                    <a:pt x="235" y="350"/>
                  </a:lnTo>
                  <a:lnTo>
                    <a:pt x="228" y="362"/>
                  </a:lnTo>
                  <a:lnTo>
                    <a:pt x="221" y="367"/>
                  </a:lnTo>
                  <a:lnTo>
                    <a:pt x="213" y="361"/>
                  </a:lnTo>
                  <a:lnTo>
                    <a:pt x="208" y="347"/>
                  </a:lnTo>
                  <a:lnTo>
                    <a:pt x="204" y="330"/>
                  </a:lnTo>
                  <a:lnTo>
                    <a:pt x="203" y="319"/>
                  </a:lnTo>
                  <a:lnTo>
                    <a:pt x="203" y="309"/>
                  </a:lnTo>
                  <a:lnTo>
                    <a:pt x="202" y="297"/>
                  </a:lnTo>
                  <a:lnTo>
                    <a:pt x="196" y="288"/>
                  </a:lnTo>
                  <a:lnTo>
                    <a:pt x="184" y="284"/>
                  </a:lnTo>
                  <a:lnTo>
                    <a:pt x="179" y="284"/>
                  </a:lnTo>
                  <a:lnTo>
                    <a:pt x="171" y="284"/>
                  </a:lnTo>
                  <a:lnTo>
                    <a:pt x="161" y="284"/>
                  </a:lnTo>
                  <a:lnTo>
                    <a:pt x="149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06" y="284"/>
                  </a:lnTo>
                  <a:lnTo>
                    <a:pt x="91" y="284"/>
                  </a:lnTo>
                  <a:lnTo>
                    <a:pt x="75" y="284"/>
                  </a:lnTo>
                  <a:lnTo>
                    <a:pt x="60" y="284"/>
                  </a:lnTo>
                  <a:lnTo>
                    <a:pt x="45" y="284"/>
                  </a:lnTo>
                  <a:lnTo>
                    <a:pt x="32" y="284"/>
                  </a:lnTo>
                  <a:lnTo>
                    <a:pt x="22" y="284"/>
                  </a:lnTo>
                  <a:lnTo>
                    <a:pt x="12" y="284"/>
                  </a:lnTo>
                  <a:lnTo>
                    <a:pt x="4" y="284"/>
                  </a:lnTo>
                  <a:lnTo>
                    <a:pt x="0" y="284"/>
                  </a:lnTo>
                  <a:lnTo>
                    <a:pt x="1" y="204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6165" name="Group 45"/>
            <p:cNvGrpSpPr/>
            <p:nvPr/>
          </p:nvGrpSpPr>
          <p:grpSpPr bwMode="auto">
            <a:xfrm>
              <a:off x="643" y="181"/>
              <a:ext cx="58" cy="56"/>
              <a:chOff x="173" y="191"/>
              <a:chExt cx="58" cy="56"/>
            </a:xfrm>
          </p:grpSpPr>
          <p:sp>
            <p:nvSpPr>
              <p:cNvPr id="6166" name="Rectangle 46"/>
              <p:cNvSpPr>
                <a:spLocks noChangeArrowheads="1"/>
              </p:cNvSpPr>
              <p:nvPr/>
            </p:nvSpPr>
            <p:spPr bwMode="auto">
              <a:xfrm>
                <a:off x="173" y="209"/>
                <a:ext cx="58" cy="2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167" name="Rectangle 47"/>
              <p:cNvSpPr>
                <a:spLocks noChangeArrowheads="1"/>
              </p:cNvSpPr>
              <p:nvPr/>
            </p:nvSpPr>
            <p:spPr bwMode="auto">
              <a:xfrm>
                <a:off x="193" y="191"/>
                <a:ext cx="19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184731" y="926960"/>
            <a:ext cx="11804069" cy="53393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 descr="编织物"/>
          <p:cNvSpPr>
            <a:spLocks noChangeArrowheads="1"/>
          </p:cNvSpPr>
          <p:nvPr/>
        </p:nvSpPr>
        <p:spPr bwMode="auto">
          <a:xfrm>
            <a:off x="5850965" y="1891553"/>
            <a:ext cx="6096000" cy="4482353"/>
          </a:xfrm>
          <a:prstGeom prst="rect">
            <a:avLst/>
          </a:prstGeom>
          <a:pattFill prst="weave">
            <a:fgClr>
              <a:srgbClr val="CCFFFF"/>
            </a:fgClr>
            <a:bgClr>
              <a:schemeClr val="bg1"/>
            </a:bgClr>
          </a:pattFill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最佳汤肴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番茄汤：</a:t>
            </a:r>
            <a:endParaRPr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夏令多喝番茄汤既可获得养料，又能补足水分，一举两得，番茄汤（烧好待冷却后再喝），所含番茄红素有一定的抗前列腺癌和保护心脏的功效，最适合于男子。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最佳肉食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鸭肉：</a:t>
            </a:r>
            <a:endParaRPr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奥妙：</a:t>
            </a:r>
            <a:endParaRPr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鸭属水禽，性寒凉，从中医“热者寒之”的治病原则看，特别适合体内有热、上火的人食用，如低烧、虚弱、食少、大便干燥和水肿等多见于夏季。</a:t>
            </a:r>
            <a:endParaRPr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鸭与火腿、海参共炖，炖出的鸭汁善补五脏之阴；</a:t>
            </a:r>
            <a:endParaRPr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鸭肉同糯米煮粥，有养胃、补血、生津之功，对病后体虚大有裨益； </a:t>
            </a:r>
            <a:r>
              <a:rPr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鸭同海带炖食，能软化血管、降低血压，可防治动脉硬化、高血压、心脏病；</a:t>
            </a:r>
            <a:endParaRPr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鸭肉和竹笋炖食，可治痔疮出血。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CN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741082" y="952463"/>
            <a:ext cx="118184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高温防暑</a:t>
            </a:r>
            <a:endParaRPr kumimoji="1"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3" name="Text Box 8" descr="横向砖形"/>
          <p:cNvSpPr txBox="1">
            <a:spLocks noChangeArrowheads="1"/>
          </p:cNvSpPr>
          <p:nvPr/>
        </p:nvSpPr>
        <p:spPr bwMode="auto">
          <a:xfrm>
            <a:off x="304800" y="2147570"/>
            <a:ext cx="5283200" cy="3970318"/>
          </a:xfrm>
          <a:prstGeom prst="rect">
            <a:avLst/>
          </a:prstGeom>
          <a:pattFill prst="horzBrick">
            <a:fgClr>
              <a:srgbClr val="CCFFCC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最佳调味品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食醋：</a:t>
            </a:r>
            <a:endParaRPr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zh-CN" altLang="en-US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醋 </a:t>
            </a:r>
            <a:r>
              <a:rPr lang="zh-CN" altLang="en-US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夏炎热出汗多，多吃点醋，能提高胃酸浓度，帮助消化和吸收，促进食欲。</a:t>
            </a:r>
            <a:endParaRPr lang="zh-CN" altLang="en-US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zh-CN" altLang="en-US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醋 </a:t>
            </a:r>
            <a:r>
              <a:rPr lang="zh-CN" altLang="en-US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还有很强的抑制细菌能力，短时间内即可杀死化脓性葡萄球菌等。对伤寒、痢疾等肠道传染病有预防作用。</a:t>
            </a:r>
            <a:endParaRPr lang="zh-CN" altLang="en-US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zh-CN" altLang="en-US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夏天人易疲劳、困倦不适等，多吃点醋，很快会解除疲劳，保持充沛的精力。</a:t>
            </a:r>
            <a:endParaRPr lang="zh-CN" altLang="en-US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endParaRPr lang="zh-CN" altLang="en-US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最佳蔬菜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苦味菜：</a:t>
            </a:r>
            <a:endParaRPr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zh-CN" altLang="en-US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夏季气温高湿度大，往往使人精神萎靡、倦怠乏力、胸闷、头昏、食欲不振、身体消瘦。此时，吃点苦味蔬菜大有裨益。苦瓜、苦菜、莴笋、芹菜、蒲公英、莲子、百合等都是佳品，可供选择。 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2235200" y="381001"/>
            <a:ext cx="497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5" name="WordArt 16" descr="窄竖线"/>
          <p:cNvSpPr>
            <a:spLocks noChangeArrowheads="1" noChangeShapeType="1" noTextEdit="1"/>
          </p:cNvSpPr>
          <p:nvPr/>
        </p:nvSpPr>
        <p:spPr bwMode="auto">
          <a:xfrm>
            <a:off x="2574366" y="977153"/>
            <a:ext cx="5283200" cy="762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24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夏季生活的十个“最佳”</a:t>
            </a:r>
            <a:endParaRPr lang="zh-CN" altLang="en-US" sz="24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6" name="AutoShape 19"/>
          <p:cNvSpPr>
            <a:spLocks noChangeArrowheads="1"/>
          </p:cNvSpPr>
          <p:nvPr/>
        </p:nvSpPr>
        <p:spPr bwMode="auto">
          <a:xfrm>
            <a:off x="8534400" y="1129553"/>
            <a:ext cx="3048000" cy="762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7" name="Line 22"/>
          <p:cNvSpPr>
            <a:spLocks noChangeShapeType="1"/>
          </p:cNvSpPr>
          <p:nvPr/>
        </p:nvSpPr>
        <p:spPr bwMode="auto">
          <a:xfrm>
            <a:off x="5588000" y="838200"/>
            <a:ext cx="0" cy="5535706"/>
          </a:xfrm>
          <a:prstGeom prst="line">
            <a:avLst/>
          </a:prstGeom>
          <a:noFill/>
          <a:ln w="88900" cmpd="tri">
            <a:pattFill prst="plaid">
              <a:fgClr>
                <a:srgbClr val="00FF00"/>
              </a:fgClr>
              <a:bgClr>
                <a:srgbClr val="FFFFFF"/>
              </a:bgClr>
            </a:patt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178" name="Picture 2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1129553"/>
            <a:ext cx="162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04800" y="838201"/>
            <a:ext cx="11642165" cy="553570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98929" y="905351"/>
            <a:ext cx="1107141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高温防暑</a:t>
            </a:r>
            <a:endParaRPr kumimoji="1"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6" name="WordArt 6" descr="窄竖线"/>
          <p:cNvSpPr>
            <a:spLocks noChangeArrowheads="1" noChangeShapeType="1" noTextEdit="1"/>
          </p:cNvSpPr>
          <p:nvPr/>
        </p:nvSpPr>
        <p:spPr bwMode="auto">
          <a:xfrm>
            <a:off x="1627094" y="1500664"/>
            <a:ext cx="4062506" cy="762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24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夏季生活的十个“最佳”</a:t>
            </a:r>
            <a:endParaRPr lang="zh-CN" altLang="en-US" sz="24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7" name="Rectangle 7" descr="对角砖形"/>
          <p:cNvSpPr>
            <a:spLocks noChangeArrowheads="1"/>
          </p:cNvSpPr>
          <p:nvPr/>
        </p:nvSpPr>
        <p:spPr bwMode="auto">
          <a:xfrm>
            <a:off x="304800" y="2438962"/>
            <a:ext cx="11480800" cy="3785652"/>
          </a:xfrm>
          <a:prstGeom prst="rect">
            <a:avLst/>
          </a:prstGeom>
          <a:pattFill prst="diagBrick">
            <a:fgClr>
              <a:srgbClr val="FFCC99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最佳营养素</a:t>
            </a:r>
            <a:r>
              <a:rPr kumimoji="1" lang="en-US" altLang="zh-CN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维生素</a:t>
            </a:r>
            <a:r>
              <a:rPr kumimoji="1" lang="en-US" altLang="zh-CN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kumimoji="1" lang="zh-CN" altLang="en-US" sz="16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16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维生素可让你平安度夏，“最佳”桂冠非维生素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莫属。</a:t>
            </a:r>
            <a:endParaRPr kumimoji="1" lang="zh-CN" altLang="en-US" sz="1600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夏天三大危险：</a:t>
            </a:r>
            <a:endParaRPr kumimoji="1" lang="zh-CN" altLang="en-US" sz="16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）强烈的日照  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）臭氧  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）疲劳</a:t>
            </a:r>
            <a:endParaRPr kumimoji="1" lang="zh-CN" altLang="en-US" sz="1600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维生素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在麦芽、麸皮面包、胡桃泥、奶制品等食物中含量较多，夏天可多安排一点。必要时也可酌服维生素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的药丸，每天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15-60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毫克足矣。 </a:t>
            </a:r>
            <a:endParaRPr kumimoji="1" lang="zh-CN" altLang="en-US" sz="1600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sz="1600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en-US" altLang="zh-CN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、最佳运动</a:t>
            </a:r>
            <a:r>
              <a:rPr kumimoji="1" lang="en-US" altLang="zh-CN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游泳：</a:t>
            </a:r>
            <a:endParaRPr kumimoji="1" lang="zh-CN" altLang="en-US" sz="16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16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泳不仅锻炼人体的手、脚、腰、腹，而且惠及体内的脏腑，如心、脑、肺、肝等，特别对血管有益，被誉为“血管体操”。另外，由于在水中消耗的热量要明显高于陆地，故游泳还能削减过多的体重，收到健美之效。</a:t>
            </a:r>
            <a:endParaRPr kumimoji="1" lang="zh-CN" altLang="en-US" sz="1600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1" lang="zh-CN" altLang="en-US" sz="1600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en-US" altLang="zh-CN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</a:t>
            </a:r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最佳服色</a:t>
            </a:r>
            <a:r>
              <a:rPr kumimoji="1" lang="en-US" altLang="zh-CN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红色：</a:t>
            </a:r>
            <a:r>
              <a:rPr kumimoji="1" lang="zh-CN" altLang="en-US" sz="16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sz="1600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16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奥秘：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红色可见光波最长，可大量吸收日光中的紫外线，保护皮肤不受伤害，防止皮肤老化   甚至癌变，而其他服色（包括白色）此种功效较弱。  </a:t>
            </a:r>
            <a:endParaRPr kumimoji="1" lang="zh-CN" altLang="en-US" sz="1600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面料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当以混纺的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恤衫为佳，其最佳混合比例为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33%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的棉和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67%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的聚酯。</a:t>
            </a:r>
            <a:endParaRPr kumimoji="1" lang="zh-CN" altLang="en-US" sz="1600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8" descr="瓦形"/>
          <p:cNvSpPr txBox="1">
            <a:spLocks noChangeArrowheads="1"/>
          </p:cNvSpPr>
          <p:nvPr/>
        </p:nvSpPr>
        <p:spPr bwMode="auto">
          <a:xfrm>
            <a:off x="5892800" y="905351"/>
            <a:ext cx="579120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最佳饮料</a:t>
            </a: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热茶：</a:t>
            </a:r>
            <a:endParaRPr kumimoji="1"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kumimoji="1"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茶叶中富含钾元素（每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克茶水中钾的平均含量分别为绿茶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10.7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毫克，红茶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24.1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毫克），既解渴又解乏。据英国专家的试验表明，热茶的降温能力大大超过冷饮制品，乃是消暑饮品中的佼佼者。</a:t>
            </a:r>
            <a:endParaRPr kumimoji="1"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>
            <a:off x="304800" y="2438962"/>
            <a:ext cx="11480800" cy="0"/>
          </a:xfrm>
          <a:prstGeom prst="line">
            <a:avLst/>
          </a:prstGeom>
          <a:noFill/>
          <a:ln w="85725" cmpd="tri">
            <a:pattFill prst="shingle">
              <a:fgClr>
                <a:srgbClr val="0000FF"/>
              </a:fgClr>
              <a:bgClr>
                <a:srgbClr val="FFFFFF"/>
              </a:bgClr>
            </a:pattFill>
            <a:round/>
            <a:headEnd type="triangl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4800" y="905351"/>
            <a:ext cx="11595847" cy="542821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79611" y="876300"/>
            <a:ext cx="122816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高温防暑</a:t>
            </a:r>
            <a:endParaRPr kumimoji="1"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0" name="WordArt 6" descr="窄竖线"/>
          <p:cNvSpPr>
            <a:spLocks noChangeArrowheads="1" noChangeShapeType="1" noTextEdit="1"/>
          </p:cNvSpPr>
          <p:nvPr/>
        </p:nvSpPr>
        <p:spPr bwMode="auto">
          <a:xfrm>
            <a:off x="8026400" y="1051112"/>
            <a:ext cx="3657600" cy="762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24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夏季生活的十个“最佳”</a:t>
            </a:r>
            <a:endParaRPr lang="zh-CN" altLang="en-US" sz="24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8026400" y="2343924"/>
            <a:ext cx="3759200" cy="36933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最佳取凉“设施”</a:t>
            </a: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扇子：</a:t>
            </a:r>
            <a:r>
              <a:rPr kumimoji="1"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从健身角度看，取凉“设施”是扇子最佳。扇子虽然已是“老古董”了，但其健身效果却是其他任何现代降温设备所无法比拟的。 </a:t>
            </a:r>
            <a:endParaRPr kumimoji="1"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摇扇可以锻炼肢体：用左手摇扇，还可收到活化右脑、开发右脑潜能、预防中风的意外之效  </a:t>
            </a:r>
            <a:endParaRPr kumimoji="1"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endParaRPr kumimoji="1"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endParaRPr kumimoji="1"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10.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最佳保健措施</a:t>
            </a: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起睡定时：</a:t>
            </a:r>
            <a:endParaRPr kumimoji="1"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夏季最佳就寝时间是</a:t>
            </a:r>
            <a:r>
              <a:rPr kumimoji="1"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1"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00-23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1"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，最佳起床时间是</a:t>
            </a:r>
            <a:r>
              <a:rPr kumimoji="1"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5:30-6:30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1"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304800" y="2066925"/>
            <a:ext cx="7620000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多喝啤酒能解暑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多喝会使人感到口干咽燥、全身发热。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晨练越早越好 </a:t>
            </a:r>
            <a:endParaRPr kumimoji="1"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在夏季早晨</a:t>
            </a:r>
            <a:r>
              <a:rPr kumimoji="1"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时前，空气中的污染物最不易扩散，是污染的高峰期。此外，日出前，由于没有光合作用，绿色植物周围并没有多少新鲜氧气 </a:t>
            </a:r>
            <a:r>
              <a:rPr kumimoji="1"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kumimoji="1" lang="en-US" altLang="zh-CN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太早晨练危害：易患感冒，引发关节疼痛、胃痛等病症</a:t>
            </a:r>
            <a:endParaRPr kumimoji="1"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空调要保持恒温状态</a:t>
            </a:r>
            <a:endParaRPr kumimoji="1"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不断调节居室温度，可以使人的生理体温调节机制经常处于“紧张状态”，从而提高人的适应能力和自我保护能力，不致于经常患感冒或其他居室病症。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太阳镜颜色越深越能保护眼睛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镜片颜色过深，会严重影响能见度，造成眼睛损伤。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专家建议：</a:t>
            </a:r>
            <a:endParaRPr kumimoji="1"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最好选用能穿过</a:t>
            </a:r>
            <a:r>
              <a:rPr kumimoji="1"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％至</a:t>
            </a:r>
            <a:r>
              <a:rPr kumimoji="1"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％可见光线的太阳镜镜片，以灰色、绿色为佳。</a:t>
            </a:r>
            <a:endParaRPr kumimoji="1"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3" name="WordArt 14"/>
          <p:cNvSpPr>
            <a:spLocks noChangeArrowheads="1" noChangeShapeType="1" noTextEdit="1"/>
          </p:cNvSpPr>
          <p:nvPr/>
        </p:nvSpPr>
        <p:spPr bwMode="auto">
          <a:xfrm>
            <a:off x="2235200" y="1083329"/>
            <a:ext cx="4876800" cy="823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48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夏季保健误区</a:t>
            </a:r>
            <a:endParaRPr lang="zh-CN" altLang="en-US" sz="4800" b="1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5" name="Line 17"/>
          <p:cNvSpPr>
            <a:spLocks noChangeShapeType="1"/>
          </p:cNvSpPr>
          <p:nvPr/>
        </p:nvSpPr>
        <p:spPr bwMode="auto">
          <a:xfrm>
            <a:off x="7924800" y="1051112"/>
            <a:ext cx="0" cy="4663888"/>
          </a:xfrm>
          <a:prstGeom prst="line">
            <a:avLst/>
          </a:prstGeom>
          <a:noFill/>
          <a:ln w="88900" cap="rnd" cmpd="tri">
            <a:solidFill>
              <a:srgbClr val="FF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4799" y="876300"/>
            <a:ext cx="11595847" cy="533624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844155" y="4149090"/>
            <a:ext cx="3927475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32913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de-DE" altLang="zh-CN" smtClean="0"/>
              <a:t>Page </a:t>
            </a:r>
            <a:r>
              <a:rPr lang="de-DE" altLang="zh-CN" smtClean="0">
                <a:sym typeface="MS UI Gothic" panose="020B0600070205080204" pitchFamily="34" charset="-128"/>
              </a:rPr>
              <a:t></a:t>
            </a:r>
            <a:r>
              <a:rPr lang="de-DE" altLang="zh-CN" smtClean="0"/>
              <a:t> </a:t>
            </a:r>
            <a:fld id="{CE4F921D-DCEA-4128-943F-93FCF4995376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1488017" y="1408113"/>
            <a:ext cx="8417983" cy="6667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51517" y="1450975"/>
            <a:ext cx="7457016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何谓中暑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1488018" y="2522538"/>
            <a:ext cx="8417982" cy="66675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1640417" y="2623421"/>
            <a:ext cx="7689638" cy="5699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中暑的分级及急救措施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4" name="AutoShape 7"/>
          <p:cNvSpPr>
            <a:spLocks noChangeArrowheads="1"/>
          </p:cNvSpPr>
          <p:nvPr/>
        </p:nvSpPr>
        <p:spPr bwMode="auto">
          <a:xfrm>
            <a:off x="1488017" y="3573463"/>
            <a:ext cx="7842038" cy="6667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1551517" y="3659188"/>
            <a:ext cx="7457016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中暑原因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6" name="AutoShape 9"/>
          <p:cNvSpPr>
            <a:spLocks noChangeArrowheads="1"/>
          </p:cNvSpPr>
          <p:nvPr/>
        </p:nvSpPr>
        <p:spPr bwMode="auto">
          <a:xfrm>
            <a:off x="1488017" y="4710113"/>
            <a:ext cx="8417983" cy="66675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1551517" y="4752976"/>
            <a:ext cx="7457016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防暑降温小常识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228" name="Group 11"/>
          <p:cNvGrpSpPr/>
          <p:nvPr/>
        </p:nvGrpSpPr>
        <p:grpSpPr bwMode="auto">
          <a:xfrm>
            <a:off x="9220200" y="1341438"/>
            <a:ext cx="1100667" cy="803275"/>
            <a:chOff x="0" y="0"/>
            <a:chExt cx="384" cy="375"/>
          </a:xfrm>
        </p:grpSpPr>
        <p:grpSp>
          <p:nvGrpSpPr>
            <p:cNvPr id="9250" name="Group 12"/>
            <p:cNvGrpSpPr/>
            <p:nvPr/>
          </p:nvGrpSpPr>
          <p:grpSpPr bwMode="auto">
            <a:xfrm>
              <a:off x="0" y="0"/>
              <a:ext cx="384" cy="375"/>
              <a:chOff x="0" y="0"/>
              <a:chExt cx="1042" cy="1019"/>
            </a:xfrm>
          </p:grpSpPr>
          <p:grpSp>
            <p:nvGrpSpPr>
              <p:cNvPr id="9252" name="Group 13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54" name="Picture 14" descr="circuler_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55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pic>
            <p:nvPicPr>
              <p:cNvPr id="9253" name="Picture 16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51" name="WordArt 17"/>
            <p:cNvSpPr>
              <a:spLocks noChangeArrowheads="1" noChangeShapeType="1"/>
            </p:cNvSpPr>
            <p:nvPr/>
          </p:nvSpPr>
          <p:spPr bwMode="auto">
            <a:xfrm>
              <a:off x="131" y="101"/>
              <a:ext cx="87" cy="1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zh-CN" altLang="en-US" sz="24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229" name="Group 18"/>
          <p:cNvGrpSpPr/>
          <p:nvPr/>
        </p:nvGrpSpPr>
        <p:grpSpPr bwMode="auto">
          <a:xfrm>
            <a:off x="9220200" y="2455864"/>
            <a:ext cx="1100667" cy="803275"/>
            <a:chOff x="0" y="0"/>
            <a:chExt cx="520" cy="506"/>
          </a:xfrm>
        </p:grpSpPr>
        <p:grpSp>
          <p:nvGrpSpPr>
            <p:cNvPr id="9244" name="Group 19"/>
            <p:cNvGrpSpPr/>
            <p:nvPr/>
          </p:nvGrpSpPr>
          <p:grpSpPr bwMode="auto">
            <a:xfrm>
              <a:off x="0" y="0"/>
              <a:ext cx="520" cy="506"/>
              <a:chOff x="0" y="0"/>
              <a:chExt cx="1042" cy="1019"/>
            </a:xfrm>
          </p:grpSpPr>
          <p:grpSp>
            <p:nvGrpSpPr>
              <p:cNvPr id="9246" name="Group 20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48" name="Picture 21" descr="circuler_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49" name="Oval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pic>
            <p:nvPicPr>
              <p:cNvPr id="9247" name="Picture 23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45" name="WordArt 24"/>
            <p:cNvSpPr>
              <a:spLocks noChangeArrowheads="1" noChangeShapeType="1"/>
            </p:cNvSpPr>
            <p:nvPr/>
          </p:nvSpPr>
          <p:spPr bwMode="auto">
            <a:xfrm>
              <a:off x="194" y="136"/>
              <a:ext cx="144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zh-CN" altLang="en-US" sz="24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230" name="Group 25"/>
          <p:cNvGrpSpPr/>
          <p:nvPr/>
        </p:nvGrpSpPr>
        <p:grpSpPr bwMode="auto">
          <a:xfrm>
            <a:off x="9220200" y="3548064"/>
            <a:ext cx="1100667" cy="803275"/>
            <a:chOff x="0" y="0"/>
            <a:chExt cx="520" cy="506"/>
          </a:xfrm>
        </p:grpSpPr>
        <p:grpSp>
          <p:nvGrpSpPr>
            <p:cNvPr id="9238" name="Group 26"/>
            <p:cNvGrpSpPr/>
            <p:nvPr/>
          </p:nvGrpSpPr>
          <p:grpSpPr bwMode="auto">
            <a:xfrm>
              <a:off x="0" y="0"/>
              <a:ext cx="520" cy="506"/>
              <a:chOff x="0" y="0"/>
              <a:chExt cx="1042" cy="1019"/>
            </a:xfrm>
          </p:grpSpPr>
          <p:grpSp>
            <p:nvGrpSpPr>
              <p:cNvPr id="9240" name="Group 27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42" name="Picture 28" descr="circuler_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43" name="Oval 2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pic>
            <p:nvPicPr>
              <p:cNvPr id="9241" name="Picture 30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39" name="WordArt 31"/>
            <p:cNvSpPr>
              <a:spLocks noChangeArrowheads="1" noChangeShapeType="1"/>
            </p:cNvSpPr>
            <p:nvPr/>
          </p:nvSpPr>
          <p:spPr bwMode="auto">
            <a:xfrm>
              <a:off x="194" y="136"/>
              <a:ext cx="144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lang="zh-CN" altLang="en-US" sz="24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231" name="Group 32"/>
          <p:cNvGrpSpPr/>
          <p:nvPr/>
        </p:nvGrpSpPr>
        <p:grpSpPr bwMode="auto">
          <a:xfrm>
            <a:off x="9220200" y="4630739"/>
            <a:ext cx="1100667" cy="803275"/>
            <a:chOff x="0" y="0"/>
            <a:chExt cx="520" cy="506"/>
          </a:xfrm>
        </p:grpSpPr>
        <p:grpSp>
          <p:nvGrpSpPr>
            <p:cNvPr id="9232" name="Group 33"/>
            <p:cNvGrpSpPr/>
            <p:nvPr/>
          </p:nvGrpSpPr>
          <p:grpSpPr bwMode="auto">
            <a:xfrm>
              <a:off x="0" y="0"/>
              <a:ext cx="520" cy="506"/>
              <a:chOff x="0" y="0"/>
              <a:chExt cx="1042" cy="1019"/>
            </a:xfrm>
          </p:grpSpPr>
          <p:grpSp>
            <p:nvGrpSpPr>
              <p:cNvPr id="9234" name="Group 34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36" name="Picture 35" descr="circuler_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37" name="Oval 3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pic>
            <p:nvPicPr>
              <p:cNvPr id="9235" name="Picture 37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33" name="WordArt 38"/>
            <p:cNvSpPr>
              <a:spLocks noChangeArrowheads="1" noChangeShapeType="1"/>
            </p:cNvSpPr>
            <p:nvPr/>
          </p:nvSpPr>
          <p:spPr bwMode="auto">
            <a:xfrm>
              <a:off x="170" y="136"/>
              <a:ext cx="168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lang="zh-CN" altLang="en-US" sz="24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79929" y="954741"/>
            <a:ext cx="10582836" cy="53250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de-DE" altLang="zh-CN" smtClean="0"/>
              <a:t>Page </a:t>
            </a:r>
            <a:r>
              <a:rPr lang="de-DE" altLang="zh-CN" smtClean="0">
                <a:sym typeface="MS UI Gothic" panose="020B0600070205080204" pitchFamily="34" charset="-128"/>
              </a:rPr>
              <a:t></a:t>
            </a:r>
            <a:r>
              <a:rPr lang="de-DE" altLang="zh-CN" smtClean="0"/>
              <a:t> </a:t>
            </a:r>
            <a:fld id="{BACE66AC-0B9F-43A1-B99E-AFEB44CD1977}" type="slidenum">
              <a:rPr lang="en-US" altLang="zh-CN" smtClean="0"/>
            </a:fld>
            <a:endParaRPr lang="en-US" altLang="zh-CN" smtClean="0"/>
          </a:p>
        </p:txBody>
      </p:sp>
      <p:grpSp>
        <p:nvGrpSpPr>
          <p:cNvPr id="10244" name="Group 3"/>
          <p:cNvGrpSpPr/>
          <p:nvPr/>
        </p:nvGrpSpPr>
        <p:grpSpPr bwMode="auto">
          <a:xfrm>
            <a:off x="622301" y="1867596"/>
            <a:ext cx="10657417" cy="864394"/>
            <a:chOff x="0" y="0"/>
            <a:chExt cx="1452" cy="590"/>
          </a:xfrm>
          <a:solidFill>
            <a:schemeClr val="accent1">
              <a:lumMod val="75000"/>
            </a:schemeClr>
          </a:solidFill>
        </p:grpSpPr>
        <p:sp>
          <p:nvSpPr>
            <p:cNvPr id="10266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 sz="4600" i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267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247" name="Group 12"/>
          <p:cNvGrpSpPr/>
          <p:nvPr/>
        </p:nvGrpSpPr>
        <p:grpSpPr bwMode="auto">
          <a:xfrm>
            <a:off x="665319" y="2420939"/>
            <a:ext cx="10657417" cy="3384550"/>
            <a:chOff x="0" y="0"/>
            <a:chExt cx="1452" cy="1814"/>
          </a:xfrm>
        </p:grpSpPr>
        <p:sp>
          <p:nvSpPr>
            <p:cNvPr id="10260" name="Rectangle 13"/>
            <p:cNvSpPr>
              <a:spLocks noChangeArrowheads="1"/>
            </p:cNvSpPr>
            <p:nvPr/>
          </p:nvSpPr>
          <p:spPr bwMode="auto">
            <a:xfrm rot="10800000">
              <a:off x="0" y="181"/>
              <a:ext cx="1452" cy="163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</a:ln>
          </p:spPr>
          <p:txBody>
            <a:bodyPr rot="10800000" wrap="none" anchor="ctr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261" name="AutoShape 14"/>
            <p:cNvSpPr>
              <a:spLocks noChangeArrowheads="1"/>
            </p:cNvSpPr>
            <p:nvPr/>
          </p:nvSpPr>
          <p:spPr bwMode="auto">
            <a:xfrm rot="10800000">
              <a:off x="0" y="0"/>
              <a:ext cx="1452" cy="181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6 w 21600"/>
                <a:gd name="T13" fmla="*/ 2387 h 21600"/>
                <a:gd name="T14" fmla="*/ 19264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248" name="WordArt 15"/>
          <p:cNvSpPr>
            <a:spLocks noChangeArrowheads="1" noChangeShapeType="1"/>
          </p:cNvSpPr>
          <p:nvPr/>
        </p:nvSpPr>
        <p:spPr bwMode="auto">
          <a:xfrm>
            <a:off x="1100666" y="2001390"/>
            <a:ext cx="2839322" cy="4619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kern="10" dirty="0">
                <a:ln w="9525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一、何谓中暑</a:t>
            </a:r>
            <a:endParaRPr lang="zh-CN" altLang="en-US" sz="2400" kern="10" dirty="0">
              <a:ln w="9525">
                <a:solidFill>
                  <a:schemeClr val="bg1"/>
                </a:solidFill>
                <a:round/>
              </a:ln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1488018" y="2924175"/>
            <a:ext cx="9791700" cy="209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A95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</a:t>
            </a:r>
            <a:r>
              <a:rPr lang="en-US" altLang="zh-CN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GBZ41-2002《</a:t>
            </a:r>
            <a:r>
              <a:rPr lang="zh-CN" altLang="en-US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职业性中暑诊断标准 </a:t>
            </a:r>
            <a:r>
              <a:rPr lang="en-US" altLang="zh-CN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en-US" altLang="zh-CN" sz="2400" b="1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职业性中暑是在高温作业环境下，由于热平衡和</a:t>
            </a:r>
            <a:r>
              <a:rPr lang="en-US" altLang="zh-CN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altLang="zh-CN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水盐代谢紊乱而引起的以中枢神经系统和</a:t>
            </a:r>
            <a:r>
              <a:rPr lang="en-US" altLang="zh-CN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altLang="zh-CN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心血管障碍为主要表现的急性疾病。</a:t>
            </a:r>
            <a:r>
              <a:rPr lang="zh-CN" altLang="en-US" sz="2400" b="1" i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altLang="en-US" sz="3200" i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3200" i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4435" y="995081"/>
            <a:ext cx="11403106" cy="5311589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1660" y="1129551"/>
            <a:ext cx="4054599" cy="5699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何谓中暑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614334" y="2147889"/>
            <a:ext cx="2603500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中暑分级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366" name="Picture 6" descr="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18" y="1482725"/>
            <a:ext cx="814916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34" y="3679825"/>
            <a:ext cx="728133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52" y="3679826"/>
            <a:ext cx="715433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45068" y="3487738"/>
            <a:ext cx="208703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400" i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单击添加</a:t>
            </a:r>
            <a:endParaRPr lang="en-US" sz="1400" i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8208433" y="3573464"/>
            <a:ext cx="2599267" cy="2028825"/>
          </a:xfrm>
          <a:prstGeom prst="roundRect">
            <a:avLst>
              <a:gd name="adj" fmla="val 1312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重度中暑</a:t>
            </a:r>
            <a:endParaRPr lang="zh-CN" altLang="en-US" sz="24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751918" y="3500438"/>
            <a:ext cx="23050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400" i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单击添加</a:t>
            </a:r>
            <a:endParaRPr lang="en-US" sz="1400" i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5378" name="AutoShape 18"/>
          <p:cNvCxnSpPr>
            <a:cxnSpLocks noChangeShapeType="1"/>
            <a:stCxn id="15365" idx="2"/>
            <a:endCxn id="15376" idx="0"/>
          </p:cNvCxnSpPr>
          <p:nvPr/>
        </p:nvCxnSpPr>
        <p:spPr bwMode="auto">
          <a:xfrm flipH="1">
            <a:off x="5905500" y="2976564"/>
            <a:ext cx="10584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9" name="AutoShape 19"/>
          <p:cNvCxnSpPr>
            <a:cxnSpLocks noChangeShapeType="1"/>
            <a:stCxn id="15365" idx="2"/>
            <a:endCxn id="15386" idx="0"/>
          </p:cNvCxnSpPr>
          <p:nvPr/>
        </p:nvCxnSpPr>
        <p:spPr bwMode="auto">
          <a:xfrm rot="5400000">
            <a:off x="3712105" y="1283759"/>
            <a:ext cx="511175" cy="389678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0" name="AutoShape 20"/>
          <p:cNvCxnSpPr>
            <a:cxnSpLocks noChangeShapeType="1"/>
            <a:stCxn id="15365" idx="2"/>
          </p:cNvCxnSpPr>
          <p:nvPr/>
        </p:nvCxnSpPr>
        <p:spPr bwMode="auto">
          <a:xfrm rot="16200000" flipH="1">
            <a:off x="7441671" y="1450977"/>
            <a:ext cx="511175" cy="356234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81" name="Picture 21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67" y="3735389"/>
            <a:ext cx="70696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5" name="AutoShape 12"/>
          <p:cNvSpPr>
            <a:spLocks noChangeArrowheads="1"/>
          </p:cNvSpPr>
          <p:nvPr/>
        </p:nvSpPr>
        <p:spPr bwMode="auto">
          <a:xfrm>
            <a:off x="4656667" y="3500439"/>
            <a:ext cx="2599267" cy="2028825"/>
          </a:xfrm>
          <a:prstGeom prst="roundRect">
            <a:avLst>
              <a:gd name="adj" fmla="val 1312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轻度中暑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86" name="AutoShape 12"/>
          <p:cNvSpPr>
            <a:spLocks noChangeArrowheads="1"/>
          </p:cNvSpPr>
          <p:nvPr/>
        </p:nvSpPr>
        <p:spPr bwMode="auto">
          <a:xfrm>
            <a:off x="719667" y="3487739"/>
            <a:ext cx="2599267" cy="2028825"/>
          </a:xfrm>
          <a:prstGeom prst="roundRect">
            <a:avLst>
              <a:gd name="adj" fmla="val 1312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中暑先兆</a:t>
            </a:r>
            <a:endParaRPr lang="zh-CN" altLang="en-US" sz="2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9624" y="887506"/>
            <a:ext cx="11564470" cy="5333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18795" y="1074177"/>
            <a:ext cx="5437505" cy="5699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中暑的分级及急救措施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de-DE" altLang="zh-CN" smtClean="0"/>
              <a:t>Page </a:t>
            </a:r>
            <a:r>
              <a:rPr lang="de-DE" altLang="zh-CN" smtClean="0">
                <a:sym typeface="MS UI Gothic" panose="020B0600070205080204" pitchFamily="34" charset="-128"/>
              </a:rPr>
              <a:t></a:t>
            </a:r>
            <a:r>
              <a:rPr lang="de-DE" altLang="zh-CN" smtClean="0"/>
              <a:t> </a:t>
            </a:r>
            <a:fld id="{55B30F84-00D4-4926-858B-F8AAA8583997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2141009" y="4477870"/>
            <a:ext cx="9218083" cy="1290918"/>
          </a:xfrm>
          <a:prstGeom prst="roundRect">
            <a:avLst>
              <a:gd name="adj" fmla="val 2778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</p:spPr>
        <p:txBody>
          <a:bodyPr/>
          <a:lstStyle/>
          <a:p>
            <a:pPr>
              <a:lnSpc>
                <a:spcPct val="160000"/>
              </a:lnSpc>
            </a:pPr>
            <a:r>
              <a:rPr lang="zh-CN" altLang="en-US" sz="2400" b="1" i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及时</a:t>
            </a:r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转移到阴凉通风处，补充水和盐分，并予以密切观察。短时间内即可恢复。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6864351" y="2295526"/>
            <a:ext cx="4800600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bg2"/>
            </a:solidFill>
            <a:round/>
          </a:ln>
        </p:spPr>
        <p:txBody>
          <a:bodyPr anchor="ctr"/>
          <a:lstStyle/>
          <a:p>
            <a:pPr algn="r">
              <a:lnSpc>
                <a:spcPct val="120000"/>
              </a:lnSpc>
            </a:pPr>
            <a:r>
              <a:rPr lang="zh-CN" altLang="en-US" sz="2000" b="1" i="0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注意力不集中、动作不协调等症状，体温正常或略有升高</a:t>
            </a:r>
            <a:endParaRPr lang="zh-CN" altLang="en-US" sz="2000" b="1" i="0" dirty="0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1801906" y="2145649"/>
            <a:ext cx="3391898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2000" b="1" i="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出现头昏头痛、口渴多汗、全身疲乏、心悸</a:t>
            </a:r>
            <a:endParaRPr lang="zh-CN" altLang="en-US" sz="2000" b="1" i="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6866468" y="2462213"/>
            <a:ext cx="383963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1490134" y="2462213"/>
            <a:ext cx="383963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320" name="Group 7"/>
          <p:cNvGrpSpPr/>
          <p:nvPr/>
        </p:nvGrpSpPr>
        <p:grpSpPr bwMode="auto">
          <a:xfrm>
            <a:off x="5025029" y="1882776"/>
            <a:ext cx="2086910" cy="1622425"/>
            <a:chOff x="0" y="0"/>
            <a:chExt cx="987" cy="966"/>
          </a:xfrm>
        </p:grpSpPr>
        <p:grpSp>
          <p:nvGrpSpPr>
            <p:cNvPr id="13333" name="Group 8"/>
            <p:cNvGrpSpPr/>
            <p:nvPr/>
          </p:nvGrpSpPr>
          <p:grpSpPr bwMode="auto">
            <a:xfrm>
              <a:off x="0" y="0"/>
              <a:ext cx="987" cy="966"/>
              <a:chOff x="0" y="0"/>
              <a:chExt cx="1042" cy="1019"/>
            </a:xfrm>
          </p:grpSpPr>
          <p:pic>
            <p:nvPicPr>
              <p:cNvPr id="13335" name="Picture 9" descr="circuler_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6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pic>
          <p:nvPicPr>
            <p:cNvPr id="13334" name="Picture 11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" y="9"/>
              <a:ext cx="77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1" name="Line 12"/>
          <p:cNvSpPr>
            <a:spLocks noChangeShapeType="1"/>
          </p:cNvSpPr>
          <p:nvPr/>
        </p:nvSpPr>
        <p:spPr bwMode="auto">
          <a:xfrm>
            <a:off x="1490134" y="5307013"/>
            <a:ext cx="9218084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22" name="WordArt 13"/>
          <p:cNvSpPr>
            <a:spLocks noChangeArrowheads="1" noChangeShapeType="1"/>
          </p:cNvSpPr>
          <p:nvPr/>
        </p:nvSpPr>
        <p:spPr bwMode="auto">
          <a:xfrm>
            <a:off x="5348818" y="2459039"/>
            <a:ext cx="143933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kern="10" dirty="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中暑先兆</a:t>
            </a:r>
            <a:endParaRPr lang="zh-CN" altLang="en-US" sz="2400" kern="10" dirty="0">
              <a:ln w="9525">
                <a:solidFill>
                  <a:schemeClr val="bg1"/>
                </a:solidFill>
                <a:round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23" name="AutoShape 14"/>
          <p:cNvSpPr>
            <a:spLocks noChangeArrowheads="1"/>
          </p:cNvSpPr>
          <p:nvPr/>
        </p:nvSpPr>
        <p:spPr bwMode="auto">
          <a:xfrm>
            <a:off x="5194302" y="3550023"/>
            <a:ext cx="1528233" cy="863600"/>
          </a:xfrm>
          <a:prstGeom prst="downArrow">
            <a:avLst>
              <a:gd name="adj1" fmla="val 52074"/>
              <a:gd name="adj2" fmla="val 57903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327" name="Picture 18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"/>
          <a:stretch>
            <a:fillRect/>
          </a:stretch>
        </p:blipFill>
        <p:spPr bwMode="auto">
          <a:xfrm>
            <a:off x="624417" y="2466976"/>
            <a:ext cx="2046816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AutoShape 19"/>
          <p:cNvSpPr>
            <a:spLocks noChangeArrowheads="1"/>
          </p:cNvSpPr>
          <p:nvPr/>
        </p:nvSpPr>
        <p:spPr bwMode="auto">
          <a:xfrm rot="-5400000">
            <a:off x="2819963" y="3158253"/>
            <a:ext cx="908050" cy="1456267"/>
          </a:xfrm>
          <a:prstGeom prst="leftArrow">
            <a:avLst>
              <a:gd name="adj1" fmla="val 50000"/>
              <a:gd name="adj2" fmla="val 48301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29" name="AutoShape 20"/>
          <p:cNvSpPr>
            <a:spLocks noChangeArrowheads="1"/>
          </p:cNvSpPr>
          <p:nvPr/>
        </p:nvSpPr>
        <p:spPr bwMode="auto">
          <a:xfrm rot="-5400000">
            <a:off x="2845363" y="3302372"/>
            <a:ext cx="857250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30" name="AutoShape 21"/>
          <p:cNvSpPr>
            <a:spLocks noChangeArrowheads="1"/>
          </p:cNvSpPr>
          <p:nvPr/>
        </p:nvSpPr>
        <p:spPr bwMode="auto">
          <a:xfrm rot="-5400000">
            <a:off x="8332259" y="3253689"/>
            <a:ext cx="908050" cy="1456267"/>
          </a:xfrm>
          <a:prstGeom prst="leftArrow">
            <a:avLst>
              <a:gd name="adj1" fmla="val 50000"/>
              <a:gd name="adj2" fmla="val 48301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31" name="AutoShape 22"/>
          <p:cNvSpPr>
            <a:spLocks noChangeArrowheads="1"/>
          </p:cNvSpPr>
          <p:nvPr/>
        </p:nvSpPr>
        <p:spPr bwMode="auto">
          <a:xfrm rot="-5400000">
            <a:off x="8354484" y="3401171"/>
            <a:ext cx="863600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32" name="AutoShape 23"/>
          <p:cNvSpPr>
            <a:spLocks noChangeArrowheads="1"/>
          </p:cNvSpPr>
          <p:nvPr/>
        </p:nvSpPr>
        <p:spPr bwMode="auto">
          <a:xfrm rot="-5400000">
            <a:off x="5449453" y="3350931"/>
            <a:ext cx="1238063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>
                  <a:alpha val="45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6859" y="887506"/>
            <a:ext cx="11403106" cy="5325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816928" y="1020344"/>
            <a:ext cx="4417426" cy="6667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019422" y="1068763"/>
            <a:ext cx="3303621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中暑原因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灯片编号占位符 3"/>
          <p:cNvSpPr txBox="1">
            <a:spLocks noGrp="1"/>
          </p:cNvSpPr>
          <p:nvPr/>
        </p:nvSpPr>
        <p:spPr bwMode="auto">
          <a:xfrm>
            <a:off x="624417" y="6453188"/>
            <a:ext cx="1919816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de-DE" altLang="zh-CN" sz="1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Page </a:t>
            </a:r>
            <a:r>
              <a:rPr lang="de-DE" altLang="zh-CN" sz="1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UI Gothic" panose="020B0600070205080204" pitchFamily="34" charset="-128"/>
              </a:rPr>
              <a:t></a:t>
            </a:r>
            <a:r>
              <a:rPr lang="de-DE" altLang="zh-CN" sz="1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fld id="{5AF31220-B6F1-4EEA-9075-D55E8020EC91}" type="slidenum">
              <a:rPr lang="en-US" altLang="zh-CN" sz="1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en-US" altLang="zh-CN" sz="1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59" name="AutoShape 2"/>
          <p:cNvSpPr>
            <a:spLocks noChangeArrowheads="1"/>
          </p:cNvSpPr>
          <p:nvPr/>
        </p:nvSpPr>
        <p:spPr bwMode="auto">
          <a:xfrm>
            <a:off x="1775884" y="3697195"/>
            <a:ext cx="9218083" cy="2055813"/>
          </a:xfrm>
          <a:prstGeom prst="roundRect">
            <a:avLst>
              <a:gd name="adj" fmla="val 2778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</p:spPr>
        <p:txBody>
          <a:bodyPr/>
          <a:lstStyle/>
          <a:p>
            <a:endParaRPr lang="zh-CN" altLang="en-US" i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1" i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迅速脱离高温现场，到通风阴凉处休息；给予含盐清凉饮料及对症处理。如及时处理，往往可于数小时内恢复。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6864351" y="1522414"/>
            <a:ext cx="4800600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bg2"/>
            </a:solidFill>
            <a:round/>
          </a:ln>
        </p:spPr>
        <p:txBody>
          <a:bodyPr anchor="ctr"/>
          <a:lstStyle/>
          <a:p>
            <a:pPr algn="r">
              <a:lnSpc>
                <a:spcPct val="120000"/>
              </a:lnSpc>
            </a:pPr>
            <a:r>
              <a:rPr lang="zh-CN" altLang="en-US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体温升高至</a:t>
            </a:r>
            <a:r>
              <a:rPr lang="en-US" altLang="zh-CN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38.5℃</a:t>
            </a:r>
            <a:r>
              <a:rPr lang="zh-CN" altLang="en-US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以上，血压下降等呼吸循环衰竭的早期症状。</a:t>
            </a:r>
            <a:br>
              <a:rPr lang="zh-CN" altLang="en-US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b="1" i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61" name="AutoShape 4"/>
          <p:cNvSpPr>
            <a:spLocks noChangeArrowheads="1"/>
          </p:cNvSpPr>
          <p:nvPr/>
        </p:nvSpPr>
        <p:spPr bwMode="auto">
          <a:xfrm>
            <a:off x="719668" y="1484313"/>
            <a:ext cx="4510617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b="1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面色潮红，胸闷，有面色苍白，恶心、呕吐、大汗、皮肤湿冷</a:t>
            </a:r>
            <a:endParaRPr lang="zh-CN" altLang="en-US" b="1" i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6866468" y="2462213"/>
            <a:ext cx="383963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1490134" y="2462213"/>
            <a:ext cx="383963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5064" name="Group 7"/>
          <p:cNvGrpSpPr/>
          <p:nvPr/>
        </p:nvGrpSpPr>
        <p:grpSpPr bwMode="auto">
          <a:xfrm>
            <a:off x="5042647" y="1196976"/>
            <a:ext cx="2003612" cy="1622425"/>
            <a:chOff x="0" y="0"/>
            <a:chExt cx="987" cy="966"/>
          </a:xfrm>
        </p:grpSpPr>
        <p:grpSp>
          <p:nvGrpSpPr>
            <p:cNvPr id="45065" name="Group 8"/>
            <p:cNvGrpSpPr/>
            <p:nvPr/>
          </p:nvGrpSpPr>
          <p:grpSpPr bwMode="auto">
            <a:xfrm>
              <a:off x="0" y="0"/>
              <a:ext cx="987" cy="966"/>
              <a:chOff x="0" y="0"/>
              <a:chExt cx="1042" cy="1019"/>
            </a:xfrm>
          </p:grpSpPr>
          <p:pic>
            <p:nvPicPr>
              <p:cNvPr id="45066" name="Picture 9" descr="circuler_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7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pic>
          <p:nvPicPr>
            <p:cNvPr id="45068" name="Picture 11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" y="9"/>
              <a:ext cx="77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9" name="Line 12"/>
          <p:cNvSpPr>
            <a:spLocks noChangeShapeType="1"/>
          </p:cNvSpPr>
          <p:nvPr/>
        </p:nvSpPr>
        <p:spPr bwMode="auto">
          <a:xfrm>
            <a:off x="1490134" y="5307013"/>
            <a:ext cx="9218084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70" name="WordArt 13"/>
          <p:cNvSpPr>
            <a:spLocks noChangeArrowheads="1" noChangeShapeType="1"/>
          </p:cNvSpPr>
          <p:nvPr/>
        </p:nvSpPr>
        <p:spPr bwMode="auto">
          <a:xfrm>
            <a:off x="5348818" y="1704975"/>
            <a:ext cx="143933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轻度中暑</a:t>
            </a:r>
            <a:endParaRPr lang="zh-CN" altLang="en-US" sz="2400" kern="10">
              <a:ln w="9525">
                <a:solidFill>
                  <a:schemeClr val="bg1"/>
                </a:solidFill>
                <a:round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71" name="AutoShape 14"/>
          <p:cNvSpPr>
            <a:spLocks noChangeArrowheads="1"/>
          </p:cNvSpPr>
          <p:nvPr/>
        </p:nvSpPr>
        <p:spPr bwMode="auto">
          <a:xfrm>
            <a:off x="5334001" y="2603499"/>
            <a:ext cx="1528233" cy="1093695"/>
          </a:xfrm>
          <a:prstGeom prst="downArrow">
            <a:avLst>
              <a:gd name="adj1" fmla="val 52074"/>
              <a:gd name="adj2" fmla="val 57903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5072" name="Picture 18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"/>
          <a:stretch>
            <a:fillRect/>
          </a:stretch>
        </p:blipFill>
        <p:spPr bwMode="auto">
          <a:xfrm>
            <a:off x="624417" y="2466976"/>
            <a:ext cx="2046816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3" name="AutoShape 19"/>
          <p:cNvSpPr>
            <a:spLocks noChangeArrowheads="1"/>
          </p:cNvSpPr>
          <p:nvPr/>
        </p:nvSpPr>
        <p:spPr bwMode="auto">
          <a:xfrm rot="-5400000">
            <a:off x="2941108" y="2172230"/>
            <a:ext cx="908050" cy="1456267"/>
          </a:xfrm>
          <a:prstGeom prst="leftArrow">
            <a:avLst>
              <a:gd name="adj1" fmla="val 50000"/>
              <a:gd name="adj2" fmla="val 48301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74" name="AutoShape 20"/>
          <p:cNvSpPr>
            <a:spLocks noChangeArrowheads="1"/>
          </p:cNvSpPr>
          <p:nvPr/>
        </p:nvSpPr>
        <p:spPr bwMode="auto">
          <a:xfrm rot="-5400000">
            <a:off x="2966510" y="2247900"/>
            <a:ext cx="857250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75" name="AutoShape 21"/>
          <p:cNvSpPr>
            <a:spLocks noChangeArrowheads="1"/>
          </p:cNvSpPr>
          <p:nvPr/>
        </p:nvSpPr>
        <p:spPr bwMode="auto">
          <a:xfrm rot="-5400000">
            <a:off x="8351308" y="2172230"/>
            <a:ext cx="908050" cy="1456267"/>
          </a:xfrm>
          <a:prstGeom prst="leftArrow">
            <a:avLst>
              <a:gd name="adj1" fmla="val 50000"/>
              <a:gd name="adj2" fmla="val 48301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76" name="AutoShape 22"/>
          <p:cNvSpPr>
            <a:spLocks noChangeArrowheads="1"/>
          </p:cNvSpPr>
          <p:nvPr/>
        </p:nvSpPr>
        <p:spPr bwMode="auto">
          <a:xfrm rot="-5400000">
            <a:off x="8373535" y="2244725"/>
            <a:ext cx="863600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77" name="AutoShape 23"/>
          <p:cNvSpPr>
            <a:spLocks noChangeArrowheads="1"/>
          </p:cNvSpPr>
          <p:nvPr/>
        </p:nvSpPr>
        <p:spPr bwMode="auto">
          <a:xfrm rot="-5400000">
            <a:off x="5484066" y="2431210"/>
            <a:ext cx="1223870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>
                  <a:alpha val="45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0647" y="914400"/>
            <a:ext cx="11430000" cy="5325035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765175"/>
            <a:ext cx="11150600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400" b="1" smtClean="0">
                <a:latin typeface="微软雅黑" panose="020B0503020204020204" charset="-122"/>
              </a:rPr>
              <a:t>重症中暑</a:t>
            </a:r>
            <a:endParaRPr lang="zh-CN" altLang="en-US" sz="2400" b="1" smtClean="0">
              <a:latin typeface="微软雅黑" panose="020B050302020402020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400" b="1" smtClean="0">
                <a:latin typeface="微软雅黑" panose="020B0503020204020204" charset="-122"/>
              </a:rPr>
              <a:t>热射病：亦称中暑性高热，其特点是在高温环境中   突然发病，体温高达</a:t>
            </a:r>
            <a:r>
              <a:rPr lang="en-US" altLang="zh-CN" sz="2400" b="1" smtClean="0">
                <a:latin typeface="微软雅黑" panose="020B0503020204020204" charset="-122"/>
              </a:rPr>
              <a:t>40℃</a:t>
            </a:r>
            <a:r>
              <a:rPr lang="zh-CN" altLang="en-US" sz="2400" b="1" smtClean="0">
                <a:latin typeface="微软雅黑" panose="020B0503020204020204" charset="-122"/>
              </a:rPr>
              <a:t>以上，疾病早期大量出汗，继之</a:t>
            </a:r>
            <a:r>
              <a:rPr lang="en-US" altLang="zh-CN" sz="2400" b="1" smtClean="0">
                <a:latin typeface="微软雅黑" panose="020B0503020204020204" charset="-122"/>
              </a:rPr>
              <a:t>“</a:t>
            </a:r>
            <a:r>
              <a:rPr lang="zh-CN" altLang="en-US" sz="2400" b="1" smtClean="0">
                <a:latin typeface="微软雅黑" panose="020B0503020204020204" charset="-122"/>
              </a:rPr>
              <a:t>无汗</a:t>
            </a:r>
            <a:r>
              <a:rPr lang="en-US" altLang="zh-CN" sz="2400" b="1" smtClean="0">
                <a:latin typeface="微软雅黑" panose="020B0503020204020204" charset="-122"/>
              </a:rPr>
              <a:t>”</a:t>
            </a:r>
            <a:r>
              <a:rPr lang="zh-CN" altLang="en-US" sz="2400" b="1" smtClean="0">
                <a:latin typeface="微软雅黑" panose="020B0503020204020204" charset="-122"/>
              </a:rPr>
              <a:t>，可伴有皮肤干热及不同程度的意识障碍等。</a:t>
            </a:r>
            <a:endParaRPr lang="zh-CN" altLang="en-US" sz="2400" b="1" smtClean="0">
              <a:latin typeface="微软雅黑" panose="020B050302020402020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400" b="1" smtClean="0">
                <a:latin typeface="微软雅黑" panose="020B0503020204020204" charset="-122"/>
              </a:rPr>
              <a:t>热痉挛：主要表现为明显的肌痉挛，伴有收缩痛。好发于活     动较多的四肢肌肉及腹肌等，尤以腓肠肌为著。常呈对称性。时而发作，时而缓解。患者意识清，体温一般正常。</a:t>
            </a:r>
            <a:endParaRPr lang="zh-CN" altLang="en-US" sz="2400" b="1" smtClean="0">
              <a:latin typeface="微软雅黑" panose="020B050302020402020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400" b="1" smtClean="0">
                <a:latin typeface="微软雅黑" panose="020B0503020204020204" charset="-122"/>
              </a:rPr>
              <a:t>热衰竭： 起病迅速，主要临床表现为头昏、头痛、多汗、口渴、恶心、呕吐，继而皮肤湿冷、血压下降、心律紊乱、轻度脱水，体温稍高或正常。</a:t>
            </a:r>
            <a:r>
              <a:rPr lang="zh-CN" altLang="en-US" smtClean="0"/>
              <a:t> </a:t>
            </a:r>
            <a:endParaRPr lang="zh-CN" altLang="en-US" smtClean="0"/>
          </a:p>
          <a:p>
            <a:pPr>
              <a:buFont typeface="Wingdings" panose="05000000000000000000" pitchFamily="2" charset="2"/>
              <a:buNone/>
            </a:pPr>
            <a:endParaRPr lang="zh-CN" alt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047" y="1815353"/>
            <a:ext cx="10972800" cy="364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lnSpc>
                <a:spcPts val="5000"/>
              </a:lnSpc>
              <a:buNone/>
            </a:pPr>
            <a:r>
              <a:rPr lang="zh-CN" altLang="en-US" sz="2400" b="1" dirty="0">
                <a:latin typeface="微软雅黑" panose="020B0503020204020204" charset="-122"/>
              </a:rPr>
              <a:t> </a:t>
            </a:r>
            <a:r>
              <a:rPr lang="zh-CN" altLang="en-US" sz="2400" b="1" dirty="0" smtClean="0">
                <a:latin typeface="微软雅黑" panose="020B0503020204020204" charset="-122"/>
              </a:rPr>
              <a:t>  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）迅速将中暑者移至凉快通风处；</a:t>
            </a:r>
            <a:b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（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）脱去或解松衣服，使患者平卧休息；</a:t>
            </a:r>
            <a:b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（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）给患者喝含盐清凉饮料或含食盐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0.1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％～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0.3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％的凉开水；</a:t>
            </a:r>
            <a:b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（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）用凉水或酒精擦身；</a:t>
            </a:r>
            <a:b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（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）若情况严重时，应及时将病人送往医院并通知车 间主管领导。</a:t>
            </a:r>
            <a:endParaRPr lang="zh-CN" altLang="en-US" sz="2400" b="1" i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2400" b="1" dirty="0" smtClean="0">
              <a:latin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9929" y="1896035"/>
            <a:ext cx="10569389" cy="34693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6102" y="1059641"/>
            <a:ext cx="346487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出现中暑后急救措施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4187</Words>
  <Application>WPS 演示</Application>
  <PresentationFormat>自定义</PresentationFormat>
  <Paragraphs>218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华文细黑</vt:lpstr>
      <vt:lpstr>MS UI Gothic</vt:lpstr>
      <vt:lpstr>Arial Unicode MS</vt:lpstr>
      <vt:lpstr>Calibri</vt:lpstr>
      <vt:lpstr>楷体</vt:lpstr>
      <vt:lpstr>汉仪旗黑-85S</vt:lpstr>
      <vt:lpstr>黑体</vt:lpstr>
      <vt:lpstr>Office 主题</vt:lpstr>
      <vt:lpstr>夏季高温作业防暑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Rachel</dc:creator>
  <cp:lastModifiedBy>little fairy</cp:lastModifiedBy>
  <cp:revision>35</cp:revision>
  <dcterms:created xsi:type="dcterms:W3CDTF">2016-12-21T07:19:00Z</dcterms:created>
  <dcterms:modified xsi:type="dcterms:W3CDTF">2024-04-23T01:47:34Z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59E43186FF5C4CFC944BEB0EE666A71C_13</vt:lpwstr>
  </property>
</Properties>
</file>