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8"/>
  </p:notesMasterIdLst>
  <p:handoutMasterIdLst>
    <p:handoutMasterId r:id="rId43"/>
  </p:handoutMasterIdLst>
  <p:sldIdLst>
    <p:sldId id="256" r:id="rId4"/>
    <p:sldId id="558" r:id="rId5"/>
    <p:sldId id="260" r:id="rId6"/>
    <p:sldId id="448" r:id="rId7"/>
    <p:sldId id="297" r:id="rId8"/>
    <p:sldId id="299" r:id="rId9"/>
    <p:sldId id="300" r:id="rId10"/>
    <p:sldId id="301" r:id="rId11"/>
    <p:sldId id="302" r:id="rId12"/>
    <p:sldId id="273" r:id="rId13"/>
    <p:sldId id="451" r:id="rId14"/>
    <p:sldId id="304" r:id="rId15"/>
    <p:sldId id="447" r:id="rId16"/>
    <p:sldId id="305" r:id="rId17"/>
    <p:sldId id="306" r:id="rId19"/>
    <p:sldId id="309" r:id="rId20"/>
    <p:sldId id="310" r:id="rId21"/>
    <p:sldId id="311" r:id="rId22"/>
    <p:sldId id="312" r:id="rId23"/>
    <p:sldId id="313" r:id="rId24"/>
    <p:sldId id="314" r:id="rId25"/>
    <p:sldId id="334" r:id="rId26"/>
    <p:sldId id="335" r:id="rId27"/>
    <p:sldId id="543" r:id="rId28"/>
    <p:sldId id="355" r:id="rId29"/>
    <p:sldId id="454" r:id="rId30"/>
    <p:sldId id="393" r:id="rId31"/>
    <p:sldId id="394" r:id="rId32"/>
    <p:sldId id="399" r:id="rId33"/>
    <p:sldId id="405" r:id="rId34"/>
    <p:sldId id="458" r:id="rId35"/>
    <p:sldId id="487" r:id="rId36"/>
    <p:sldId id="546" r:id="rId37"/>
    <p:sldId id="544" r:id="rId38"/>
    <p:sldId id="545" r:id="rId39"/>
    <p:sldId id="386" r:id="rId40"/>
    <p:sldId id="388" r:id="rId41"/>
    <p:sldId id="282" r:id="rId42"/>
  </p:sldIdLst>
  <p:sldSz cx="12192000" cy="6858000"/>
  <p:notesSz cx="6858000" cy="9144000"/>
  <p:custDataLst>
    <p:tags r:id="rId48"/>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166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CC0000"/>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48" d="100"/>
          <a:sy n="48" d="100"/>
        </p:scale>
        <p:origin x="-854" y="-72"/>
      </p:cViewPr>
      <p:guideLst>
        <p:guide orient="horz" pos="1666"/>
        <p:guide pos="3840"/>
      </p:guideLst>
    </p:cSldViewPr>
  </p:slideViewPr>
  <p:notesTextViewPr>
    <p:cViewPr>
      <p:scale>
        <a:sx n="100" d="100"/>
        <a:sy n="100" d="100"/>
      </p:scale>
      <p:origin x="0" y="0"/>
    </p:cViewPr>
  </p:notesTextViewPr>
  <p:sorterViewPr showFormatting="0">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8.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微软雅黑" panose="020B0503020204020204" pitchFamily="34" charset="-122"/>
              </a:defRPr>
            </a:pPr>
            <a:r>
              <a:rPr sz="2800">
                <a:cs typeface="微软雅黑" panose="020B0503020204020204" pitchFamily="34" charset="-122"/>
              </a:rPr>
              <a:t>十条事故原因</a:t>
            </a:r>
            <a:endParaRPr sz="2800">
              <a:cs typeface="微软雅黑" panose="020B0503020204020204" pitchFamily="34" charset="-122"/>
            </a:endParaRPr>
          </a:p>
        </c:rich>
      </c:tx>
      <c:layout/>
      <c:overlay val="0"/>
      <c:spPr>
        <a:noFill/>
        <a:ln>
          <a:noFill/>
        </a:ln>
        <a:effectLst/>
      </c:spPr>
    </c:title>
    <c:autoTitleDeleted val="0"/>
    <c:plotArea>
      <c:layout/>
      <c:pieChart>
        <c:varyColors val="1"/>
        <c:ser>
          <c:idx val="0"/>
          <c:order val="0"/>
          <c:tx>
            <c:strRef>
              <c:f>Sheet1!$B$1</c:f>
              <c:strCache>
                <c:ptCount val="1"/>
                <c:pt idx="0">
                  <c:v>销售额</c:v>
                </c:pt>
              </c:strCache>
            </c:strRef>
          </c:tx>
          <c:spPr/>
          <c:explosion val="1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微软雅黑" panose="020B0503020204020204" pitchFamily="34" charset="-122"/>
                  </a:defRPr>
                </a:pPr>
              </a:p>
            </c:txPr>
            <c:dLblPos val="bestFit"/>
            <c:showLegendKey val="1"/>
            <c:showVal val="1"/>
            <c:showCatName val="1"/>
            <c:showSerName val="1"/>
            <c:showPercent val="1"/>
            <c:showBubbleSize val="1"/>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第一季度</c:v>
                </c:pt>
                <c:pt idx="1">
                  <c:v>第二季度</c:v>
                </c:pt>
              </c:strCache>
            </c:strRef>
          </c:cat>
          <c:val>
            <c:numRef>
              <c:f>Sheet1!$B$2:$B$3</c:f>
              <c:numCache>
                <c:formatCode>General</c:formatCode>
                <c:ptCount val="2"/>
                <c:pt idx="0">
                  <c:v>3</c:v>
                </c:pt>
                <c:pt idx="1">
                  <c:v>7</c:v>
                </c:pt>
              </c:numCache>
            </c:numRef>
          </c:val>
        </c:ser>
        <c:dLbls>
          <c:showLegendKey val="1"/>
          <c:showVal val="1"/>
          <c:showCatName val="1"/>
          <c:showSerName val="1"/>
          <c:showPercent val="1"/>
          <c:showBubbleSize val="1"/>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w="9525">
            <a:noFill/>
            <a:miter lim="800000"/>
          </a:ln>
        </p:spPr>
        <p:txBody>
          <a:bodyPr vert="horz" wrap="square" lIns="91440" tIns="45720" rIns="91440" bIns="45720" numCol="1" anchor="t"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w="9525">
            <a:noFill/>
            <a:miter lim="800000"/>
          </a:ln>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146998-3B8B-40CA-ABFA-82CDE5EFE25C}" type="datetime1">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2"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48133" name="备注占位符 4"/>
          <p:cNvSpPr>
            <a:spLocks noGrp="1" noRot="1" noChangeAspect="1"/>
          </p:cNvSpPr>
          <p:nvPr/>
        </p:nvSpPr>
        <p:spPr>
          <a:xfrm>
            <a:off x="685800" y="4400550"/>
            <a:ext cx="5486400" cy="3600450"/>
          </a:xfrm>
          <a:prstGeom prst="rect">
            <a:avLst/>
          </a:prstGeom>
          <a:noFill/>
          <a:ln w="12700">
            <a:noFill/>
          </a:ln>
        </p:spPr>
        <p:txBody>
          <a:bodyPr anchor="ctr"/>
          <a:lstStyle/>
          <a:p>
            <a:pPr lvl="0" defTabSz="0">
              <a:spcBef>
                <a:spcPct val="30000"/>
              </a:spcBef>
            </a:pPr>
            <a:r>
              <a:rPr lang="zh-CN" altLang="en-US" sz="1200" dirty="0">
                <a:latin typeface="微软雅黑" panose="020B0503020204020204" pitchFamily="34" charset="-122"/>
                <a:ea typeface="微软雅黑" panose="020B0503020204020204" pitchFamily="34" charset="-122"/>
              </a:rPr>
              <a:t>单击此处编辑母版文本样式</a:t>
            </a:r>
            <a:endParaRPr lang="zh-CN" altLang="en-US" sz="1200" dirty="0">
              <a:latin typeface="微软雅黑" panose="020B0503020204020204" pitchFamily="34" charset="-122"/>
              <a:ea typeface="微软雅黑" panose="020B0503020204020204" pitchFamily="34" charset="-122"/>
            </a:endParaRPr>
          </a:p>
          <a:p>
            <a:pPr lvl="0" defTabSz="0">
              <a:spcBef>
                <a:spcPct val="30000"/>
              </a:spcBef>
            </a:pPr>
            <a:r>
              <a:rPr lang="zh-CN" altLang="en-US" sz="1200" dirty="0">
                <a:latin typeface="微软雅黑" panose="020B0503020204020204" pitchFamily="34" charset="-122"/>
                <a:ea typeface="微软雅黑" panose="020B0503020204020204" pitchFamily="34" charset="-122"/>
              </a:rPr>
              <a:t>第二级</a:t>
            </a:r>
            <a:endParaRPr lang="zh-CN" altLang="en-US" sz="1200" dirty="0">
              <a:latin typeface="微软雅黑" panose="020B0503020204020204" pitchFamily="34" charset="-122"/>
              <a:ea typeface="微软雅黑" panose="020B0503020204020204" pitchFamily="34" charset="-122"/>
            </a:endParaRPr>
          </a:p>
          <a:p>
            <a:pPr lvl="0" defTabSz="0">
              <a:spcBef>
                <a:spcPct val="30000"/>
              </a:spcBef>
            </a:pPr>
            <a:r>
              <a:rPr lang="zh-CN" altLang="en-US" sz="1200" dirty="0">
                <a:latin typeface="微软雅黑" panose="020B0503020204020204" pitchFamily="34" charset="-122"/>
                <a:ea typeface="微软雅黑" panose="020B0503020204020204" pitchFamily="34" charset="-122"/>
              </a:rPr>
              <a:t>第三级</a:t>
            </a:r>
            <a:endParaRPr lang="zh-CN" altLang="en-US" sz="1200" dirty="0">
              <a:latin typeface="微软雅黑" panose="020B0503020204020204" pitchFamily="34" charset="-122"/>
              <a:ea typeface="微软雅黑" panose="020B0503020204020204" pitchFamily="34" charset="-122"/>
            </a:endParaRPr>
          </a:p>
          <a:p>
            <a:pPr lvl="0" defTabSz="0">
              <a:spcBef>
                <a:spcPct val="30000"/>
              </a:spcBef>
            </a:pPr>
            <a:r>
              <a:rPr lang="zh-CN" altLang="en-US" sz="1200" dirty="0">
                <a:latin typeface="微软雅黑" panose="020B0503020204020204" pitchFamily="34" charset="-122"/>
                <a:ea typeface="微软雅黑" panose="020B0503020204020204" pitchFamily="34" charset="-122"/>
              </a:rPr>
              <a:t>第四级</a:t>
            </a:r>
            <a:endParaRPr lang="zh-CN" altLang="en-US" sz="1200" dirty="0">
              <a:latin typeface="微软雅黑" panose="020B0503020204020204" pitchFamily="34" charset="-122"/>
              <a:ea typeface="微软雅黑" panose="020B0503020204020204" pitchFamily="34" charset="-122"/>
            </a:endParaRPr>
          </a:p>
          <a:p>
            <a:pPr lvl="0" defTabSz="0">
              <a:spcBef>
                <a:spcPct val="30000"/>
              </a:spcBef>
            </a:pPr>
            <a:r>
              <a:rPr lang="zh-CN" altLang="en-US" sz="1200" dirty="0">
                <a:latin typeface="微软雅黑" panose="020B0503020204020204" pitchFamily="34" charset="-122"/>
                <a:ea typeface="微软雅黑" panose="020B0503020204020204" pitchFamily="34" charset="-122"/>
              </a:rPr>
              <a:t>第五级</a:t>
            </a:r>
            <a:endParaRPr lang="zh-CN" altLang="en-US" sz="1200" dirty="0">
              <a:latin typeface="微软雅黑" panose="020B0503020204020204" pitchFamily="34" charset="-122"/>
              <a:ea typeface="微软雅黑" panose="020B0503020204020204" pitchFamily="34" charset="-122"/>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w="9525">
            <a:noFill/>
            <a:miter lim="800000"/>
          </a:ln>
        </p:spPr>
        <p:txBody>
          <a:bodyPr vert="horz" wrap="square" lIns="91440" tIns="45720" rIns="91440" bIns="45720" numCol="1" anchor="b"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w="9525">
            <a:noFill/>
            <a:miter lim="800000"/>
          </a:ln>
        </p:spPr>
        <p:txBody>
          <a:bodyPr vert="horz" wrap="square" lIns="91440" tIns="45720" rIns="91440" bIns="45720" numCol="1" anchor="b" anchorCtr="0" compatLnSpc="1"/>
          <a:lstStyle>
            <a:lvl1pPr>
              <a:defRPr>
                <a:latin typeface="微软雅黑" panose="020B0503020204020204" pitchFamily="34" charset="-122"/>
                <a:ea typeface="微软雅黑" panose="020B0503020204020204" pitchFamily="34" charset="-122"/>
              </a:defRPr>
            </a:lvl1pPr>
          </a:lstStyle>
          <a:p>
            <a:pPr lvl="0" algn="r" eaLnBrk="1" hangingPunct="1"/>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386" name="幻灯片图像占位符 16385"/>
          <p:cNvSpPr>
            <a:spLocks noGrp="1" noRot="1" noChangeAspect="1"/>
          </p:cNvSpPr>
          <p:nvPr>
            <p:ph type="sldImg"/>
          </p:nvPr>
        </p:nvSpPr>
        <p:spPr>
          <a:ln w="1"/>
        </p:spPr>
      </p:sp>
      <p:sp>
        <p:nvSpPr>
          <p:cNvPr id="16387" name="文本占位符 16386"/>
          <p:cNvSpPr>
            <a:spLocks noGrp="1"/>
          </p:cNvSpPr>
          <p:nvPr>
            <p:ph type="body" idx="1"/>
          </p:nvPr>
        </p:nvSpPr>
        <p:spPr>
          <a:ln w="1"/>
        </p:spPr>
        <p:txBody>
          <a:bodyPr anchor="ctr"/>
          <a:lstStyle/>
          <a:p>
            <a:pPr lvl="0"/>
            <a:r>
              <a:rPr lang="zh-CN" altLang="en-US"/>
              <a:t>例如：市政管线作业；共同沟作业，电缆光缆敷设，设备维修；</a:t>
            </a:r>
            <a:endParaRPr lang="zh-CN" altLang="en-US"/>
          </a:p>
          <a:p>
            <a:pPr lvl="0"/>
            <a:r>
              <a:rPr lang="zh-CN" altLang="en-US"/>
              <a:t>实例：</a:t>
            </a:r>
            <a:r>
              <a:rPr lang="en-US" altLang="zh-CN"/>
              <a:t>1</a:t>
            </a:r>
            <a:r>
              <a:rPr lang="zh-CN" altLang="en-US"/>
              <a:t>、电梯检修，我曾发现过，一个人操作的情况，或者两人人操作，其中仅一检修工有资质。</a:t>
            </a:r>
            <a:endParaRPr lang="zh-CN" altLang="en-US"/>
          </a:p>
          <a:p>
            <a:pPr lvl="0"/>
            <a:r>
              <a:rPr lang="en-US" altLang="zh-CN"/>
              <a:t>2</a:t>
            </a:r>
            <a:r>
              <a:rPr lang="zh-CN" altLang="en-US"/>
              <a:t>、在市政管沟内作业人员，其危险性，包括有限空间作业</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p:cNvSpPr>
          <p:nvPr>
            <p:ph type="sldImg"/>
          </p:nvPr>
        </p:nvSpPr>
        <p:spPr>
          <a:xfrm>
            <a:off x="0" y="0"/>
            <a:ext cx="3175" cy="832307200"/>
          </a:xfrm>
        </p:spPr>
      </p:sp>
      <p:sp>
        <p:nvSpPr>
          <p:cNvPr id="18435"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2.</a:t>
            </a:r>
            <a:r>
              <a:rPr lang="zh-CN" altLang="en-US" dirty="0"/>
              <a:t>安全风险管理的含义及其主要内容。</a:t>
            </a:r>
            <a:endParaRPr lang="zh-CN" altLang="en-US" dirty="0"/>
          </a:p>
          <a:p>
            <a:pPr lvl="0"/>
            <a:r>
              <a:rPr lang="en-US" altLang="x-none" dirty="0"/>
              <a:t> </a:t>
            </a:r>
            <a:endParaRPr lang="zh-CN" altLang="en-US" dirty="0"/>
          </a:p>
          <a:p>
            <a:pPr lvl="0"/>
            <a:r>
              <a:rPr lang="zh-CN" altLang="en-US" dirty="0"/>
              <a:t>（</a:t>
            </a:r>
            <a:r>
              <a:rPr lang="en-US" altLang="x-none" dirty="0"/>
              <a:t>1</a:t>
            </a:r>
            <a:r>
              <a:rPr lang="zh-CN" altLang="en-US" dirty="0"/>
              <a:t>）何为风险？</a:t>
            </a:r>
            <a:endParaRPr lang="zh-CN" altLang="en-US" dirty="0"/>
          </a:p>
          <a:p>
            <a:pPr lvl="0"/>
            <a:r>
              <a:rPr lang="en-US" altLang="x-none" dirty="0"/>
              <a:t> </a:t>
            </a:r>
            <a:endParaRPr lang="zh-CN" altLang="en-US" dirty="0"/>
          </a:p>
          <a:p>
            <a:pPr lvl="0"/>
            <a:r>
              <a:rPr lang="zh-CN" altLang="en-US" dirty="0"/>
              <a:t>风险广泛存在于社会生产、生活之中。一般来说，风险就是指危险、危害事件发生的可能性与后果严重程度的综合度量。如果用定量模型表示即为：风险</a:t>
            </a:r>
            <a:r>
              <a:rPr lang="en-US" altLang="x-none" dirty="0"/>
              <a:t>=</a:t>
            </a:r>
            <a:r>
              <a:rPr lang="zh-CN" altLang="en-US" dirty="0"/>
              <a:t>风险发生的可能性×风险事故发生的损失程度。</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4338" name="幻灯片图像占位符 1"/>
          <p:cNvSpPr>
            <a:spLocks noGrp="1" noRot="1" noChangeAspect="1"/>
          </p:cNvSpPr>
          <p:nvPr>
            <p:ph type="sldImg"/>
          </p:nvPr>
        </p:nvSpPr>
        <p:spPr>
          <a:xfrm>
            <a:off x="-2147483648" y="-2147483648"/>
            <a:ext cx="0" cy="0"/>
          </a:xfrm>
        </p:spPr>
      </p:sp>
      <p:sp>
        <p:nvSpPr>
          <p:cNvPr id="14339"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1.</a:t>
            </a:r>
            <a:r>
              <a:rPr lang="zh-CN" altLang="en-US" dirty="0"/>
              <a:t>安全风险管理的起源及其发展。</a:t>
            </a:r>
            <a:endParaRPr lang="zh-CN" altLang="en-US" dirty="0"/>
          </a:p>
          <a:p>
            <a:pPr lvl="0"/>
            <a:r>
              <a:rPr lang="en-US" altLang="x-none" dirty="0"/>
              <a:t> </a:t>
            </a:r>
            <a:endParaRPr lang="zh-CN" altLang="en-US" dirty="0"/>
          </a:p>
          <a:p>
            <a:pPr lvl="0"/>
            <a:r>
              <a:rPr lang="zh-CN" altLang="en-US" dirty="0"/>
              <a:t>自从有了人类，便有了风险，风险一直伴随着人类社会的发展。虽然几千年前人类就认识到了风险的存在，但一直到</a:t>
            </a:r>
            <a:r>
              <a:rPr lang="en-US" altLang="x-none" dirty="0"/>
              <a:t>18</a:t>
            </a:r>
            <a:r>
              <a:rPr lang="zh-CN" altLang="en-US" dirty="0"/>
              <a:t>世纪， “风险”一词才被提出来研究。到了</a:t>
            </a:r>
            <a:r>
              <a:rPr lang="en-US" altLang="x-none" dirty="0"/>
              <a:t>19</a:t>
            </a:r>
            <a:r>
              <a:rPr lang="zh-CN" altLang="en-US" dirty="0"/>
              <a:t>世纪，随着工业革命的展开，企业风险管理的思想开始萌芽。</a:t>
            </a:r>
            <a:r>
              <a:rPr lang="en-US" altLang="x-none" dirty="0"/>
              <a:t>1931</a:t>
            </a:r>
            <a:r>
              <a:rPr lang="zh-CN" altLang="en-US" dirty="0"/>
              <a:t>年，美国管理协会保险部首先提出风险管理的概念。</a:t>
            </a:r>
            <a:r>
              <a:rPr lang="en-US" altLang="x-none" dirty="0"/>
              <a:t>1932</a:t>
            </a:r>
            <a:r>
              <a:rPr lang="zh-CN" altLang="en-US" dirty="0"/>
              <a:t>年，美国几家大公司成立纽约保险经纪协会，定期讨论有关风险管理的理论与实践，该协会的成立标志着风险管理学科的兴起。二战以后，随着第三次工业革命的迅猛发展，新技术、新材料在企业中的广泛应用，企业间竞争加剧，面临的风险日益凸显，进行风险管理的要求与日俱增。</a:t>
            </a:r>
            <a:r>
              <a:rPr lang="en-US" altLang="x-none" dirty="0"/>
              <a:t>1963</a:t>
            </a:r>
            <a:r>
              <a:rPr lang="zh-CN" altLang="en-US" dirty="0"/>
              <a:t>年和</a:t>
            </a:r>
            <a:r>
              <a:rPr lang="en-US" altLang="x-none" dirty="0"/>
              <a:t>1964</a:t>
            </a:r>
            <a:r>
              <a:rPr lang="zh-CN" altLang="en-US" dirty="0"/>
              <a:t>年，美国先后出版了 《企业的风险管理》和 《风险管理与保险》等专著，正式拉开了风险管理学系统研究的序幕。</a:t>
            </a:r>
            <a:r>
              <a:rPr lang="en-US" altLang="x-none" dirty="0"/>
              <a:t>20</a:t>
            </a:r>
            <a:r>
              <a:rPr lang="zh-CN" altLang="en-US" dirty="0"/>
              <a:t>世纪</a:t>
            </a:r>
            <a:r>
              <a:rPr lang="en-US" altLang="x-none" dirty="0"/>
              <a:t>70</a:t>
            </a:r>
            <a:r>
              <a:rPr lang="zh-CN" altLang="en-US" dirty="0"/>
              <a:t>年代初期，风险管理的理念和方法从欧美发达国家传入亚洲，</a:t>
            </a:r>
            <a:r>
              <a:rPr lang="en-US" altLang="x-none" dirty="0"/>
              <a:t>20</a:t>
            </a:r>
            <a:r>
              <a:rPr lang="zh-CN" altLang="en-US" dirty="0"/>
              <a:t>世纪</a:t>
            </a:r>
            <a:r>
              <a:rPr lang="en-US" altLang="x-none" dirty="0"/>
              <a:t>80</a:t>
            </a:r>
            <a:r>
              <a:rPr lang="zh-CN" altLang="en-US" dirty="0"/>
              <a:t>年代后期传入我国。虽然我国对风险管理的研究起步较晚，但近些年来发展势头很猛。特别是</a:t>
            </a:r>
            <a:r>
              <a:rPr lang="en-US" altLang="x-none" dirty="0"/>
              <a:t>2006</a:t>
            </a:r>
            <a:r>
              <a:rPr lang="zh-CN" altLang="en-US" dirty="0"/>
              <a:t>年</a:t>
            </a:r>
            <a:r>
              <a:rPr lang="en-US" altLang="x-none" dirty="0"/>
              <a:t>6</a:t>
            </a:r>
            <a:r>
              <a:rPr lang="zh-CN" altLang="en-US" dirty="0"/>
              <a:t>月，我国发布了 《中央企业全面风险管理指引》，标志着我国拥有了自己的全面风险管理指导性文件，也标志着我国进入了风险管理理论研究与应用的新阶段。从世界上其他国家的实践看，目前，安全风险管理已被广泛应用于铁路、石油、电力、核工业、航空航天等众多领域。其中，在铁路安全管理实务上，承认运输活动具有安全风险并制定相关运输安全法制化的规则，以强制运输主体进行风险管理，已经成为美国、英国等一些发达国家的主流做法。交通运输安全风险管理报告已经被美国、英国等发达国家作为法定营运审查文件。也就是说，实施安全风险管理，已经是包括铁路在内的交通运输业的营运条件，安全风险管理在铁路及各种交通运输中具有极其重要的地位和作用。</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p:cNvSpPr>
          <p:nvPr>
            <p:ph type="sldImg"/>
          </p:nvPr>
        </p:nvSpPr>
        <p:spPr>
          <a:xfrm>
            <a:off x="2147483647" y="0"/>
            <a:ext cx="0" cy="832307200"/>
          </a:xfrm>
        </p:spPr>
      </p:sp>
      <p:sp>
        <p:nvSpPr>
          <p:cNvPr id="18435"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2.</a:t>
            </a:r>
            <a:r>
              <a:rPr lang="zh-CN" altLang="en-US" dirty="0"/>
              <a:t>安全风险管理的含义及其主要内容。</a:t>
            </a:r>
            <a:endParaRPr lang="zh-CN" altLang="en-US" dirty="0"/>
          </a:p>
          <a:p>
            <a:pPr lvl="0"/>
            <a:r>
              <a:rPr lang="en-US" altLang="x-none" dirty="0"/>
              <a:t> </a:t>
            </a:r>
            <a:endParaRPr lang="zh-CN" altLang="en-US" dirty="0"/>
          </a:p>
          <a:p>
            <a:pPr lvl="0"/>
            <a:r>
              <a:rPr lang="zh-CN" altLang="en-US" dirty="0"/>
              <a:t>（</a:t>
            </a:r>
            <a:r>
              <a:rPr lang="en-US" altLang="x-none" dirty="0"/>
              <a:t>1</a:t>
            </a:r>
            <a:r>
              <a:rPr lang="zh-CN" altLang="en-US" dirty="0"/>
              <a:t>）何为风险？</a:t>
            </a:r>
            <a:endParaRPr lang="zh-CN" altLang="en-US" dirty="0"/>
          </a:p>
          <a:p>
            <a:pPr lvl="0"/>
            <a:r>
              <a:rPr lang="en-US" altLang="x-none" dirty="0"/>
              <a:t> </a:t>
            </a:r>
            <a:endParaRPr lang="zh-CN" altLang="en-US" dirty="0"/>
          </a:p>
          <a:p>
            <a:pPr lvl="0"/>
            <a:r>
              <a:rPr lang="zh-CN" altLang="en-US" dirty="0"/>
              <a:t>风险广泛存在于社会生产、生活之中。一般来说，风险就是指危险、危害事件发生的可能性与后果严重程度的综合度量。如果用定量模型表示即为：风险</a:t>
            </a:r>
            <a:r>
              <a:rPr lang="en-US" altLang="x-none" dirty="0"/>
              <a:t>=</a:t>
            </a:r>
            <a:r>
              <a:rPr lang="zh-CN" altLang="en-US" dirty="0"/>
              <a:t>风险发生的可能性×风险事故发生的损失程度。</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p:cNvSpPr>
          <p:nvPr>
            <p:ph type="sldImg"/>
          </p:nvPr>
        </p:nvSpPr>
        <p:spPr>
          <a:xfrm>
            <a:off x="2147483647" y="0"/>
            <a:ext cx="0" cy="832307200"/>
          </a:xfrm>
        </p:spPr>
      </p:sp>
      <p:sp>
        <p:nvSpPr>
          <p:cNvPr id="18435"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2.</a:t>
            </a:r>
            <a:r>
              <a:rPr lang="zh-CN" altLang="en-US" dirty="0"/>
              <a:t>安全风险管理的含义及其主要内容。</a:t>
            </a:r>
            <a:endParaRPr lang="zh-CN" altLang="en-US" dirty="0"/>
          </a:p>
          <a:p>
            <a:pPr lvl="0"/>
            <a:r>
              <a:rPr lang="en-US" altLang="x-none" dirty="0"/>
              <a:t> </a:t>
            </a:r>
            <a:endParaRPr lang="zh-CN" altLang="en-US" dirty="0"/>
          </a:p>
          <a:p>
            <a:pPr lvl="0"/>
            <a:r>
              <a:rPr lang="zh-CN" altLang="en-US" dirty="0"/>
              <a:t>（</a:t>
            </a:r>
            <a:r>
              <a:rPr lang="en-US" altLang="x-none" dirty="0"/>
              <a:t>1</a:t>
            </a:r>
            <a:r>
              <a:rPr lang="zh-CN" altLang="en-US" dirty="0"/>
              <a:t>）何为风险？</a:t>
            </a:r>
            <a:endParaRPr lang="zh-CN" altLang="en-US" dirty="0"/>
          </a:p>
          <a:p>
            <a:pPr lvl="0"/>
            <a:r>
              <a:rPr lang="en-US" altLang="x-none" dirty="0"/>
              <a:t> </a:t>
            </a:r>
            <a:endParaRPr lang="zh-CN" altLang="en-US" dirty="0"/>
          </a:p>
          <a:p>
            <a:pPr lvl="0"/>
            <a:r>
              <a:rPr lang="zh-CN" altLang="en-US" dirty="0"/>
              <a:t>风险广泛存在于社会生产、生活之中。一般来说，风险就是指危险、危害事件发生的可能性与后果严重程度的综合度量。如果用定量模型表示即为：风险</a:t>
            </a:r>
            <a:r>
              <a:rPr lang="en-US" altLang="x-none" dirty="0"/>
              <a:t>=</a:t>
            </a:r>
            <a:r>
              <a:rPr lang="zh-CN" altLang="en-US" dirty="0"/>
              <a:t>风险发生的可能性×风险事故发生的损失程度。</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p:cNvSpPr>
          <p:nvPr>
            <p:ph type="sldImg"/>
          </p:nvPr>
        </p:nvSpPr>
        <p:spPr>
          <a:xfrm>
            <a:off x="2147483647" y="0"/>
            <a:ext cx="0" cy="832307200"/>
          </a:xfrm>
        </p:spPr>
      </p:sp>
      <p:sp>
        <p:nvSpPr>
          <p:cNvPr id="18435"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2.</a:t>
            </a:r>
            <a:r>
              <a:rPr lang="zh-CN" altLang="en-US" dirty="0"/>
              <a:t>安全风险管理的含义及其主要内容。</a:t>
            </a:r>
            <a:endParaRPr lang="zh-CN" altLang="en-US" dirty="0"/>
          </a:p>
          <a:p>
            <a:pPr lvl="0"/>
            <a:r>
              <a:rPr lang="en-US" altLang="x-none" dirty="0"/>
              <a:t> </a:t>
            </a:r>
            <a:endParaRPr lang="zh-CN" altLang="en-US" dirty="0"/>
          </a:p>
          <a:p>
            <a:pPr lvl="0"/>
            <a:r>
              <a:rPr lang="zh-CN" altLang="en-US" dirty="0"/>
              <a:t>（</a:t>
            </a:r>
            <a:r>
              <a:rPr lang="en-US" altLang="x-none" dirty="0"/>
              <a:t>1</a:t>
            </a:r>
            <a:r>
              <a:rPr lang="zh-CN" altLang="en-US" dirty="0"/>
              <a:t>）何为风险？</a:t>
            </a:r>
            <a:endParaRPr lang="zh-CN" altLang="en-US" dirty="0"/>
          </a:p>
          <a:p>
            <a:pPr lvl="0"/>
            <a:r>
              <a:rPr lang="en-US" altLang="x-none" dirty="0"/>
              <a:t> </a:t>
            </a:r>
            <a:endParaRPr lang="zh-CN" altLang="en-US" dirty="0"/>
          </a:p>
          <a:p>
            <a:pPr lvl="0"/>
            <a:r>
              <a:rPr lang="zh-CN" altLang="en-US" dirty="0"/>
              <a:t>风险广泛存在于社会生产、生活之中。一般来说，风险就是指危险、危害事件发生的可能性与后果严重程度的综合度量。如果用定量模型表示即为：风险</a:t>
            </a:r>
            <a:r>
              <a:rPr lang="en-US" altLang="x-none" dirty="0"/>
              <a:t>=</a:t>
            </a:r>
            <a:r>
              <a:rPr lang="zh-CN" altLang="en-US" dirty="0"/>
              <a:t>风险发生的可能性×风险事故发生的损失程度。</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p:cNvSpPr>
          <p:nvPr>
            <p:ph type="sldImg"/>
          </p:nvPr>
        </p:nvSpPr>
        <p:spPr>
          <a:xfrm>
            <a:off x="98642488" y="0"/>
            <a:ext cx="0" cy="832307200"/>
          </a:xfrm>
        </p:spPr>
      </p:sp>
      <p:sp>
        <p:nvSpPr>
          <p:cNvPr id="18435"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en-US" altLang="x-none" dirty="0"/>
              <a:t>2.</a:t>
            </a:r>
            <a:r>
              <a:rPr lang="zh-CN" altLang="en-US" dirty="0"/>
              <a:t>安全风险管理的含义及其主要内容。</a:t>
            </a:r>
            <a:endParaRPr lang="zh-CN" altLang="en-US" dirty="0"/>
          </a:p>
          <a:p>
            <a:pPr lvl="0"/>
            <a:r>
              <a:rPr lang="en-US" altLang="x-none" dirty="0"/>
              <a:t> </a:t>
            </a:r>
            <a:endParaRPr lang="zh-CN" altLang="en-US" dirty="0"/>
          </a:p>
          <a:p>
            <a:pPr lvl="0"/>
            <a:r>
              <a:rPr lang="zh-CN" altLang="en-US" dirty="0"/>
              <a:t>（</a:t>
            </a:r>
            <a:r>
              <a:rPr lang="en-US" altLang="x-none" dirty="0"/>
              <a:t>1</a:t>
            </a:r>
            <a:r>
              <a:rPr lang="zh-CN" altLang="en-US" dirty="0"/>
              <a:t>）何为风险？</a:t>
            </a:r>
            <a:endParaRPr lang="zh-CN" altLang="en-US" dirty="0"/>
          </a:p>
          <a:p>
            <a:pPr lvl="0"/>
            <a:r>
              <a:rPr lang="en-US" altLang="x-none" dirty="0"/>
              <a:t> </a:t>
            </a:r>
            <a:endParaRPr lang="zh-CN" altLang="en-US" dirty="0"/>
          </a:p>
          <a:p>
            <a:pPr lvl="0"/>
            <a:r>
              <a:rPr lang="zh-CN" altLang="en-US" dirty="0"/>
              <a:t>风险广泛存在于社会生产、生活之中。一般来说，风险就是指危险、危害事件发生的可能性与后果严重程度的综合度量。如果用定量模型表示即为：风险</a:t>
            </a:r>
            <a:r>
              <a:rPr lang="en-US" altLang="x-none" dirty="0"/>
              <a:t>=</a:t>
            </a:r>
            <a:r>
              <a:rPr lang="zh-CN" altLang="en-US" dirty="0"/>
              <a:t>风险发生的可能性×风险事故发生的损失程度。</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4818" name="幻灯片图像占位符 1"/>
          <p:cNvSpPr>
            <a:spLocks noGrp="1" noRot="1" noChangeAspect="1"/>
          </p:cNvSpPr>
          <p:nvPr>
            <p:ph type="sldImg"/>
          </p:nvPr>
        </p:nvSpPr>
        <p:spPr>
          <a:xfrm>
            <a:off x="-2147483648" y="166465250"/>
            <a:ext cx="0" cy="1981018398"/>
          </a:xfrm>
        </p:spPr>
      </p:sp>
      <p:sp>
        <p:nvSpPr>
          <p:cNvPr id="34819" name="备注占位符 2"/>
          <p:cNvSpPr>
            <a:spLocks noGrp="1" noRot="1" noChangeAspect="1"/>
          </p:cNvSpPr>
          <p:nvPr>
            <p:ph type="body" idx="1"/>
          </p:nvPr>
        </p:nvSpPr>
        <p:spPr>
          <a:xfrm>
            <a:off x="395288" y="41275"/>
            <a:ext cx="3529012" cy="506413"/>
          </a:xfrm>
          <a:prstGeom prst="rect">
            <a:avLst/>
          </a:prstGeom>
          <a:noFill/>
          <a:ln w="9525">
            <a:noFill/>
          </a:ln>
        </p:spPr>
        <p:txBody>
          <a:bodyPr/>
          <a:lstStyle/>
          <a:p>
            <a:pPr lvl="0"/>
            <a:r>
              <a:rPr lang="zh-CN" altLang="en-US" dirty="0"/>
              <a:t> </a:t>
            </a:r>
            <a:endParaRPr lang="zh-CN" altLang="en-US" dirty="0"/>
          </a:p>
          <a:p>
            <a:pPr lvl="0"/>
            <a:r>
              <a:rPr lang="en-US" altLang="x-none" dirty="0"/>
              <a:t>1.</a:t>
            </a:r>
            <a:r>
              <a:rPr lang="zh-CN" altLang="en-US" dirty="0"/>
              <a:t>加强安全风险过程控制。</a:t>
            </a:r>
            <a:endParaRPr lang="zh-CN" altLang="en-US" dirty="0"/>
          </a:p>
          <a:p>
            <a:pPr lvl="0"/>
            <a:r>
              <a:rPr lang="en-US" altLang="x-none" dirty="0"/>
              <a:t> </a:t>
            </a:r>
            <a:endParaRPr lang="zh-CN" altLang="en-US" dirty="0"/>
          </a:p>
          <a:p>
            <a:pPr lvl="0"/>
            <a:r>
              <a:rPr lang="zh-CN" altLang="en-US" dirty="0"/>
              <a:t>实行安全风险管理，基础是要加强对安全风险的研判。要突出风险辨识、风险分析、风险评价，加强对高风险环节和岗位的掌控，及时发现并准确研判安全风险，实施对安全风险的科学管控和有效处理，强化过程控制，防止事故的发生。一是全面掌控生产过程中的安全风险。要在原有的安全监督管理信息系统基础上健全综合分析平台，完善涵盖风险管理基本流程和内部控制系统各环节的风险管理信息系统。要确保信息数据和风险量化值的一致性、准确性、及时性、可用性和完整性，确保各层级能够及时全面掌握生产过程中本单位、本部门的风险控制点。针对不同风险，按照设备质量标准和职工作业标准，分系统、分层次制定控制风险和消除风险的措施，并按照 “逐级负责、专业负责、分工负责、岗位负责”的要求，把风险责任和风险措施落到各层级、各专业、各工种、各岗位，实现对现场作业的有效控制。二是加强 “全员、全方位、全过程、全时段”的安全风险管理。铁路是大联动机，其运输生产过程是由车、机、工、电、辆等多工种、多环节协作完成，具有设备众多、种类繁多、布局纵横、职工岗位独立分散等特点，为了实现各工种、各环节的协同动作，必须做到严格有效的过程控制。全面推行安全风险管理，涉及安全管理的上上下下、方方面面，只有将安全风险管理责任落实到每一个人、每一个岗位、每一台设备、每一个作业环节，才能实现安全生产管理的全过程控制。三是把安全生产标准化建设作为实现安全风险全过程控制的重要手段。各铁路运输企业要广泛开展安全生产达标建设，实行安全标准化管理，按标准指挥生产，按标准生产作业，减少或避免不安全的行为。四是加强重点安全风险的过程控制。按照铁道部确定的</a:t>
            </a:r>
            <a:r>
              <a:rPr lang="en-US" altLang="x-none" dirty="0"/>
              <a:t>9</a:t>
            </a:r>
            <a:r>
              <a:rPr lang="zh-CN" altLang="en-US" dirty="0"/>
              <a:t>个安全风险控制重点，结合实际，研究制定本单位、本职能部门安全风险的判断标准或判断机制；确定风险控制重点，制定风险管理策略和跨职能部门的重大风险管理解决方案，并抓好安全风险的日常监控。尤其要强化高铁安全风险和客车安全风险的过程控制，确保安全万无一失。</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08000FA-E8E3-4D4B-AE26-C650239D5D1E}"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5"/>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AC2B099-477E-4186-82E0-4EE95A57AB7E}"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5"/>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7CB780D-7D2F-4EDE-8891-22C488B77DE5}"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5"/>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B184F7-18D6-412A-9AA2-7901DA4F3025}"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838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eaLnBrk="1" hangingPunct="1"/>
            <a:endParaRPr lang="zh-CN" altLang="en-US" dirty="0"/>
          </a:p>
        </p:txBody>
      </p:sp>
      <p:sp>
        <p:nvSpPr>
          <p:cNvPr id="8" name="页脚占位符 7"/>
          <p:cNvSpPr>
            <a:spLocks noGrp="1"/>
          </p:cNvSpPr>
          <p:nvPr>
            <p:ph type="ftr" sz="quarter" idx="11"/>
          </p:nvPr>
        </p:nvSpPr>
        <p:spPr/>
        <p:txBody>
          <a:bodyPr/>
          <a:lstStyle>
            <a:lvl1pPr>
              <a:defRPr>
                <a:latin typeface="微软雅黑" panose="020B0503020204020204" pitchFamily="34" charset="-122"/>
              </a:defRPr>
            </a:lvl1p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eaLnBrk="1" hangingPunct="1"/>
            <a:endParaRPr lang="zh-CN" altLang="en-US" dirty="0"/>
          </a:p>
        </p:txBody>
      </p:sp>
      <p:sp>
        <p:nvSpPr>
          <p:cNvPr id="7" name="页脚占位符 6"/>
          <p:cNvSpPr>
            <a:spLocks noGrp="1"/>
          </p:cNvSpPr>
          <p:nvPr>
            <p:ph type="ftr" sz="quarter" idx="11"/>
          </p:nvPr>
        </p:nvSpPr>
        <p:spPr/>
        <p:txBody>
          <a:bodyPr/>
          <a:lstStyle>
            <a:lvl1pPr>
              <a:defRPr>
                <a:latin typeface="微软雅黑" panose="020B0503020204020204" pitchFamily="34" charset="-122"/>
              </a:defRPr>
            </a:lvl1pPr>
          </a:lstStyle>
          <a:p>
            <a:pPr lvl="0" eaLnBrk="1" hangingPunct="1"/>
            <a:endParaRPr lang="zh-CN" altLang="en-US" dirty="0"/>
          </a:p>
        </p:txBody>
      </p:sp>
      <p:sp>
        <p:nvSpPr>
          <p:cNvPr id="8" name="灯片编号占位符 7"/>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5"/>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Arial" panose="020B0604020202020204" pitchFamily="34" charset="0"/>
                <a:ea typeface="宋体" panose="02010600030101010101" pitchFamily="2" charset="-122"/>
              </a:defRPr>
            </a:lvl1pPr>
          </a:lstStyle>
          <a:p>
            <a:pPr marL="0" marR="0" indent="0" defTabSz="914400" rtl="0" eaLnBrk="1" latinLnBrk="0" hangingPunct="1">
              <a:lnSpc>
                <a:spcPct val="100000"/>
              </a:lnSpc>
              <a:buClrTx/>
              <a:buSzTx/>
              <a:buFont typeface="Arial" panose="020B0604020202020204" pitchFamily="34" charset="0"/>
              <a:buNone/>
              <a:defRPr/>
            </a:pPr>
            <a:fld id="{530820CF-B880-4189-942D-D702A7CBA730}" type="datetimeFigureOut">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fontAlgn="base">
              <a:spcBef>
                <a:spcPct val="0"/>
              </a:spcBef>
              <a:spcAft>
                <a:spcPct val="0"/>
              </a:spcAft>
              <a:buFont typeface="Arial" panose="020B0604020202020204" pitchFamily="34" charset="0"/>
              <a:buNone/>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indent="0" defTabSz="914400" rtl="0" eaLnBrk="1" latinLnBrk="0" hangingPunct="1">
              <a:lnSpc>
                <a:spcPct val="100000"/>
              </a:lnSpc>
              <a:buClrTx/>
              <a:buSzTx/>
              <a:buFont typeface="Arial" panose="020B0604020202020204" pitchFamily="34" charset="0"/>
              <a:buNone/>
              <a:defRPr/>
            </a:pPr>
            <a:endParaRPr kumimoji="0" lang="zh-CN" altLang="en-US" b="0" i="0" kern="1200" cap="none" spc="0" normalizeH="0" baseline="0" noProof="0"/>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atin typeface="微软雅黑" panose="020B0503020204020204" pitchFamily="34" charset="-122"/>
                <a:ea typeface="微软雅黑" panose="020B0503020204020204" pitchFamily="34" charset="-122"/>
              </a:defRPr>
            </a:lvl1pPr>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0822151-8692-4FFB-AF28-E590B58C4B9D}"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4"/>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5"/>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CDD7C4C-4798-4C14-9476-DE9150EE841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6"/>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19C292E-812A-417D-81B7-B88E2D2F46C3}"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7"/>
          <p:cNvSpPr>
            <a:spLocks noGrp="1"/>
          </p:cNvSpPr>
          <p:nvPr>
            <p:ph type="ftr" sz="quarter" idx="1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8"/>
          <p:cNvSpPr>
            <a:spLocks noGrp="1"/>
          </p:cNvSpPr>
          <p:nvPr>
            <p:ph type="sldNum" sz="quarter" idx="1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890811E-50C3-440B-8C07-E3CC6F76E426}"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3"/>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4"/>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9BFC0B6-4B11-48B3-BAFD-9CA8FEE73651}"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2"/>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3"/>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5" y="27305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2"/>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E955B0B-8E83-4A9C-B799-E01D199F29FF}"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6"/>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0DDBB29-CE49-4A03-97C9-303E3144260A}"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页脚占位符 5"/>
          <p:cNvSpPr>
            <a:spLocks noGrp="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0"/>
          </a:p>
        </p:txBody>
      </p:sp>
      <p:sp>
        <p:nvSpPr>
          <p:cNvPr id="9" name="灯片编号占位符 6"/>
          <p:cNvSpPr>
            <a:spLocks noGrp="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p>
            <a:pPr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B0FB679-5DA1-4B28-9AB2-5C9125DDC2D5}" type="datetime1">
              <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atin typeface="微软雅黑" panose="020B0503020204020204" pitchFamily="34" charset="-122"/>
                <a:ea typeface="微软雅黑" panose="020B0503020204020204" pitchFamily="34" charset="-122"/>
              </a:defRPr>
            </a:lvl1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p>
            <a:pPr lvl="0" algn="r" eaLnBrk="1" hangingPunct="1"/>
            <a:fld id="{9A0DB2DC-4C9A-4742-B13C-FB6460FD3503}" type="slidenum">
              <a:rPr lang="zh-CN" altLang="en-US" sz="1200" dirty="0">
                <a:solidFill>
                  <a:srgbClr val="898989"/>
                </a:solidFill>
                <a:latin typeface="微软雅黑" panose="020B0503020204020204" pitchFamily="34" charset="-122"/>
              </a:rPr>
            </a:fld>
            <a:endParaRPr lang="zh-CN" altLang="en-US" sz="1200" dirty="0">
              <a:solidFill>
                <a:srgbClr val="898989"/>
              </a:solidFill>
              <a:latin typeface="微软雅黑" panose="020B0503020204020204" pitchFamily="34" charset="-122"/>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ctr" rtl="0" fontAlgn="base">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2.jpeg"/><Relationship Id="rId4" Type="http://schemas.openxmlformats.org/officeDocument/2006/relationships/tags" Target="../tags/tag16.xml"/><Relationship Id="rId3" Type="http://schemas.openxmlformats.org/officeDocument/2006/relationships/image" Target="../media/image21.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png"/><Relationship Id="rId2" Type="http://schemas.microsoft.com/office/2007/relationships/media" Target="file:///F:\&#24120;&#22791;&#20221;\&#23433;&#20840;&#24037;&#31243;\&#23433;&#20840;&#35838;&#20214;\&#26696;&#20363;\&#22823;&#36830;&#20013;&#30707;&#27833;&#22269;&#38469;&#20648;&#36816;&#26377;&#38480;&#20844;&#21496;&#20107;&#25925;&#21160;&#30011;.avi" TargetMode="External"/><Relationship Id="rId1" Type="http://schemas.openxmlformats.org/officeDocument/2006/relationships/video" Target="file:///F:\&#24120;&#22791;&#20221;\&#23433;&#20840;&#24037;&#31243;\&#23433;&#20840;&#35838;&#20214;\&#26696;&#20363;\&#22823;&#36830;&#20013;&#30707;&#27833;&#22269;&#38469;&#20648;&#36816;&#26377;&#38480;&#20844;&#21496;&#20107;&#25925;&#21160;&#30011;.av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26"/>
          <p:cNvGrpSpPr/>
          <p:nvPr/>
        </p:nvGrpSpPr>
        <p:grpSpPr>
          <a:xfrm>
            <a:off x="-14922" y="0"/>
            <a:ext cx="12336780" cy="6858000"/>
            <a:chOff x="755700" y="7540813"/>
            <a:chExt cx="12337603" cy="6858171"/>
          </a:xfrm>
        </p:grpSpPr>
        <p:sp>
          <p:nvSpPr>
            <p:cNvPr id="26651" name="矩形 12"/>
            <p:cNvSpPr/>
            <p:nvPr/>
          </p:nvSpPr>
          <p:spPr>
            <a:xfrm>
              <a:off x="755700" y="7540813"/>
              <a:ext cx="12337603" cy="6858171"/>
            </a:xfrm>
            <a:prstGeom prst="rect">
              <a:avLst/>
            </a:prstGeom>
            <a:solidFill>
              <a:srgbClr val="1B90A2"/>
            </a:solidFill>
            <a:ln w="12700" cap="flat" cmpd="sng">
              <a:solidFill>
                <a:srgbClr val="42719B"/>
              </a:solidFill>
              <a:prstDash val="solid"/>
              <a:miter/>
              <a:headEnd type="none" w="med" len="med"/>
              <a:tailEnd type="none" w="med" len="med"/>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28" name="等腰三角形 13"/>
          <p:cNvSpPr/>
          <p:nvPr/>
        </p:nvSpPr>
        <p:spPr>
          <a:xfrm rot="-1786459" flipH="1">
            <a:off x="4935538" y="1487488"/>
            <a:ext cx="442912" cy="385762"/>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9" name="等腰三角形 14"/>
          <p:cNvSpPr/>
          <p:nvPr/>
        </p:nvSpPr>
        <p:spPr>
          <a:xfrm rot="-3600000" flipH="1">
            <a:off x="3033713" y="6243638"/>
            <a:ext cx="442912" cy="385762"/>
          </a:xfrm>
          <a:prstGeom prst="triangle">
            <a:avLst>
              <a:gd name="adj" fmla="val 50000"/>
            </a:avLst>
          </a:prstGeom>
          <a:solidFill>
            <a:schemeClr val="bg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1" name="等腰三角形 16"/>
          <p:cNvSpPr/>
          <p:nvPr/>
        </p:nvSpPr>
        <p:spPr>
          <a:xfrm rot="-3600000" flipH="1">
            <a:off x="3590925" y="5172075"/>
            <a:ext cx="442913" cy="385763"/>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6" name="等腰三角形 31"/>
          <p:cNvSpPr/>
          <p:nvPr/>
        </p:nvSpPr>
        <p:spPr>
          <a:xfrm rot="-342979" flipH="1">
            <a:off x="603250" y="5434013"/>
            <a:ext cx="444500" cy="385762"/>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7" name="等腰三角形 32"/>
          <p:cNvSpPr/>
          <p:nvPr/>
        </p:nvSpPr>
        <p:spPr>
          <a:xfrm rot="1539679" flipH="1">
            <a:off x="1079500" y="5562600"/>
            <a:ext cx="444500" cy="387350"/>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8" name="等腰三角形 33"/>
          <p:cNvSpPr/>
          <p:nvPr/>
        </p:nvSpPr>
        <p:spPr>
          <a:xfrm rot="-1059136" flipH="1">
            <a:off x="1849438" y="6280150"/>
            <a:ext cx="442912" cy="387350"/>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9" name="等腰三角形 34"/>
          <p:cNvSpPr/>
          <p:nvPr/>
        </p:nvSpPr>
        <p:spPr>
          <a:xfrm rot="-1059136" flipH="1">
            <a:off x="9661525" y="6280150"/>
            <a:ext cx="444500" cy="387350"/>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0" name="等腰三角形 35"/>
          <p:cNvSpPr/>
          <p:nvPr/>
        </p:nvSpPr>
        <p:spPr>
          <a:xfrm flipH="1">
            <a:off x="11331575" y="6167438"/>
            <a:ext cx="442913" cy="385762"/>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2" name="文本框 22"/>
          <p:cNvSpPr/>
          <p:nvPr/>
        </p:nvSpPr>
        <p:spPr>
          <a:xfrm>
            <a:off x="1849438" y="2480945"/>
            <a:ext cx="8493125" cy="922020"/>
          </a:xfrm>
          <a:prstGeom prst="rect">
            <a:avLst/>
          </a:prstGeom>
          <a:noFill/>
          <a:ln w="9525">
            <a:noFill/>
          </a:ln>
        </p:spPr>
        <p:txBody>
          <a:bodyPr>
            <a:spAutoFit/>
          </a:bodyPr>
          <a:lstStyle/>
          <a:p>
            <a:pPr lvl="0" algn="ctr" eaLnBrk="1" hangingPunct="1"/>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怎样做好相关方安全管理</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7545070" y="378764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7095070" y="5035572"/>
            <a:ext cx="900000" cy="900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338185" y="503618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581300" y="503557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6"/>
          <p:cNvPicPr>
            <a:picLocks noChangeAspect="1"/>
          </p:cNvPicPr>
          <p:nvPr/>
        </p:nvPicPr>
        <p:blipFill>
          <a:blip r:embed="rId2"/>
          <a:srcRect t="89116"/>
          <a:stretch>
            <a:fillRect/>
          </a:stretch>
        </p:blipFill>
        <p:spPr>
          <a:xfrm>
            <a:off x="0" y="0"/>
            <a:ext cx="12192000" cy="739775"/>
          </a:xfrm>
          <a:prstGeom prst="rect">
            <a:avLst/>
          </a:prstGeom>
          <a:noFill/>
          <a:ln w="9525">
            <a:noFill/>
          </a:ln>
        </p:spPr>
      </p:pic>
      <p:grpSp>
        <p:nvGrpSpPr>
          <p:cNvPr id="45060" name="组合 8"/>
          <p:cNvGrpSpPr/>
          <p:nvPr/>
        </p:nvGrpSpPr>
        <p:grpSpPr>
          <a:xfrm>
            <a:off x="0" y="134938"/>
            <a:ext cx="465138" cy="469900"/>
            <a:chOff x="0" y="0"/>
            <a:chExt cx="823123" cy="831130"/>
          </a:xfrm>
        </p:grpSpPr>
        <p:sp>
          <p:nvSpPr>
            <p:cNvPr id="45075" name="等腰三角形 9"/>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6" name="等腰三角形 10"/>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7" name="等腰三角形 11"/>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061" name="文本框 24"/>
          <p:cNvSpPr/>
          <p:nvPr/>
        </p:nvSpPr>
        <p:spPr>
          <a:xfrm>
            <a:off x="631825" y="146050"/>
            <a:ext cx="5226685" cy="521970"/>
          </a:xfrm>
          <a:prstGeom prst="rect">
            <a:avLst/>
          </a:prstGeom>
          <a:noFill/>
          <a:ln w="9525">
            <a:noFill/>
          </a:ln>
        </p:spPr>
        <p:txBody>
          <a:bodyPr wrap="square">
            <a:spAutoFit/>
          </a:bodyPr>
          <a:lstStyle/>
          <a:p>
            <a:pPr lvl="0" eaLnBrk="1" hangingPunct="1"/>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716</a:t>
            </a: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事故原因与相关方管理关系</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6" name="文本框 16"/>
          <p:cNvSpPr/>
          <p:nvPr/>
        </p:nvSpPr>
        <p:spPr>
          <a:xfrm>
            <a:off x="2101850" y="1771650"/>
            <a:ext cx="1444625" cy="523875"/>
          </a:xfrm>
          <a:prstGeom prst="rect">
            <a:avLst/>
          </a:prstGeom>
          <a:noFill/>
          <a:ln w="9525">
            <a:noFill/>
          </a:ln>
        </p:spPr>
        <p:txBody>
          <a:bodyPr>
            <a:spAutoFit/>
          </a:bodyPr>
          <a:lstStyle/>
          <a:p>
            <a:pPr lvl="0" eaLnBrk="1" hangingPunct="1"/>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Cathy</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7" name="文本框 17"/>
          <p:cNvSpPr/>
          <p:nvPr/>
        </p:nvSpPr>
        <p:spPr>
          <a:xfrm>
            <a:off x="2138363" y="2298700"/>
            <a:ext cx="3611562" cy="646113"/>
          </a:xfrm>
          <a:prstGeom prst="rect">
            <a:avLst/>
          </a:prstGeom>
          <a:noFill/>
          <a:ln w="9525">
            <a:noFill/>
          </a:ln>
        </p:spPr>
        <p:txBody>
          <a:bodyPr>
            <a:spAutoFit/>
          </a:bodyPr>
          <a:lstStyle/>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8" name="文本框 18"/>
          <p:cNvSpPr/>
          <p:nvPr/>
        </p:nvSpPr>
        <p:spPr>
          <a:xfrm>
            <a:off x="7964488" y="1817688"/>
            <a:ext cx="1444625" cy="523875"/>
          </a:xfrm>
          <a:prstGeom prst="rect">
            <a:avLst/>
          </a:prstGeom>
          <a:noFill/>
          <a:ln w="9525">
            <a:noFill/>
          </a:ln>
        </p:spPr>
        <p:txBody>
          <a:bodyPr>
            <a:spAutoFit/>
          </a:bodyPr>
          <a:lstStyle/>
          <a:p>
            <a:pPr lvl="0" eaLnBrk="1" hangingPunct="1"/>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John</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9" name="文本框 20"/>
          <p:cNvSpPr/>
          <p:nvPr/>
        </p:nvSpPr>
        <p:spPr>
          <a:xfrm>
            <a:off x="7926388" y="3902075"/>
            <a:ext cx="1444625" cy="523875"/>
          </a:xfrm>
          <a:prstGeom prst="rect">
            <a:avLst/>
          </a:prstGeom>
          <a:noFill/>
          <a:ln w="9525">
            <a:noFill/>
          </a:ln>
        </p:spPr>
        <p:txBody>
          <a:bodyPr>
            <a:spAutoFit/>
          </a:bodyPr>
          <a:lstStyle/>
          <a:p>
            <a:pPr lvl="0" eaLnBrk="1" hangingPunct="1"/>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Tony</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0" name="文本框 22"/>
          <p:cNvSpPr/>
          <p:nvPr/>
        </p:nvSpPr>
        <p:spPr>
          <a:xfrm>
            <a:off x="2101850" y="3970338"/>
            <a:ext cx="1444625" cy="522287"/>
          </a:xfrm>
          <a:prstGeom prst="rect">
            <a:avLst/>
          </a:prstGeom>
          <a:noFill/>
          <a:ln w="9525">
            <a:noFill/>
          </a:ln>
        </p:spPr>
        <p:txBody>
          <a:bodyPr>
            <a:spAutoFit/>
          </a:bodyPr>
          <a:lstStyle/>
          <a:p>
            <a:pPr lvl="0" eaLnBrk="1" hangingPunct="1"/>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Tom</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2" name="文本框 28"/>
          <p:cNvSpPr/>
          <p:nvPr/>
        </p:nvSpPr>
        <p:spPr>
          <a:xfrm>
            <a:off x="7964488" y="2298700"/>
            <a:ext cx="3611562" cy="646113"/>
          </a:xfrm>
          <a:prstGeom prst="rect">
            <a:avLst/>
          </a:prstGeom>
          <a:noFill/>
          <a:ln w="9525">
            <a:noFill/>
          </a:ln>
        </p:spPr>
        <p:txBody>
          <a:bodyPr>
            <a:spAutoFit/>
          </a:bodyPr>
          <a:lstStyle/>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3" name="文本框 29"/>
          <p:cNvSpPr/>
          <p:nvPr/>
        </p:nvSpPr>
        <p:spPr>
          <a:xfrm>
            <a:off x="7964488" y="4414838"/>
            <a:ext cx="3611562" cy="646112"/>
          </a:xfrm>
          <a:prstGeom prst="rect">
            <a:avLst/>
          </a:prstGeom>
          <a:noFill/>
          <a:ln w="9525">
            <a:noFill/>
          </a:ln>
        </p:spPr>
        <p:txBody>
          <a:bodyPr>
            <a:spAutoFit/>
          </a:bodyPr>
          <a:lstStyle/>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TEXT HERE</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 name="图表 1"/>
          <p:cNvGraphicFramePr/>
          <p:nvPr/>
        </p:nvGraphicFramePr>
        <p:xfrm>
          <a:off x="2888895" y="1241523"/>
          <a:ext cx="6350000" cy="4762500"/>
        </p:xfrm>
        <a:graphic>
          <a:graphicData uri="http://schemas.openxmlformats.org/drawingml/2006/chart">
            <c:chart xmlns:c="http://schemas.openxmlformats.org/drawingml/2006/chart" xmlns:r="http://schemas.openxmlformats.org/officeDocument/2006/relationships" r:id="rId1"/>
          </a:graphicData>
        </a:graphic>
      </p:graphicFrame>
      <p:sp>
        <p:nvSpPr>
          <p:cNvPr id="5" name="椭圆形标注 4"/>
          <p:cNvSpPr/>
          <p:nvPr/>
        </p:nvSpPr>
        <p:spPr>
          <a:xfrm>
            <a:off x="7553960" y="1887855"/>
            <a:ext cx="3457575" cy="454025"/>
          </a:xfrm>
          <a:prstGeom prst="wedgeEllipseCallout">
            <a:avLst>
              <a:gd name="adj1" fmla="val -43766"/>
              <a:gd name="adj2" fmla="val 94755"/>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无涉相关方管理</a:t>
            </a: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条</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6" name="椭圆形标注 5"/>
          <p:cNvSpPr/>
          <p:nvPr/>
        </p:nvSpPr>
        <p:spPr>
          <a:xfrm>
            <a:off x="988695" y="3810635"/>
            <a:ext cx="2799080" cy="1377315"/>
          </a:xfrm>
          <a:prstGeom prst="wedgeEllipseCallout">
            <a:avLst>
              <a:gd name="adj1" fmla="val 59278"/>
              <a:gd name="adj2" fmla="val -49216"/>
            </a:avLst>
          </a:prstGeom>
          <a:solidFill>
            <a:schemeClr val="bg1"/>
          </a:solidFill>
          <a:ln w="9525" cap="flat" cmpd="sng" algn="ctr">
            <a:solidFill>
              <a:srgbClr val="CC0000"/>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涉及相关方管理</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条</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p:nvPr/>
        </p:nvSpPr>
        <p:spPr>
          <a:xfrm>
            <a:off x="0" y="0"/>
            <a:ext cx="3611563" cy="6858000"/>
          </a:xfrm>
          <a:prstGeom prst="rect">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5" name="文本框 5"/>
          <p:cNvSpPr/>
          <p:nvPr/>
        </p:nvSpPr>
        <p:spPr>
          <a:xfrm>
            <a:off x="1008063" y="2176463"/>
            <a:ext cx="1595437" cy="1568450"/>
          </a:xfrm>
          <a:prstGeom prst="rect">
            <a:avLst/>
          </a:prstGeom>
          <a:noFill/>
          <a:ln w="9525">
            <a:noFill/>
          </a:ln>
        </p:spPr>
        <p:txBody>
          <a:bodyPr>
            <a:spAutoFit/>
          </a:bodyPr>
          <a:lstStyle/>
          <a:p>
            <a:pPr lvl="0"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第二部分</a:t>
            </a:r>
            <a:endParaRPr lang="zh-CN" altLang="en-US" dirty="0">
              <a:latin typeface="微软雅黑" panose="020B0503020204020204" pitchFamily="34" charset="-122"/>
              <a:ea typeface="微软雅黑" panose="020B0503020204020204" pitchFamily="34" charset="-122"/>
            </a:endParaRPr>
          </a:p>
        </p:txBody>
      </p:sp>
      <p:grpSp>
        <p:nvGrpSpPr>
          <p:cNvPr id="28676" name="组合 22"/>
          <p:cNvGrpSpPr/>
          <p:nvPr/>
        </p:nvGrpSpPr>
        <p:grpSpPr>
          <a:xfrm>
            <a:off x="2506663" y="2762250"/>
            <a:ext cx="465137" cy="469900"/>
            <a:chOff x="0" y="0"/>
            <a:chExt cx="823123" cy="831130"/>
          </a:xfrm>
        </p:grpSpPr>
        <p:sp>
          <p:nvSpPr>
            <p:cNvPr id="28690" name="等腰三角形 23"/>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1" name="等腰三角形 24"/>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2" name="等腰三角形 25"/>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77" name="组合 1"/>
          <p:cNvGrpSpPr/>
          <p:nvPr/>
        </p:nvGrpSpPr>
        <p:grpSpPr>
          <a:xfrm>
            <a:off x="4346257" y="2701608"/>
            <a:ext cx="7542849" cy="706755"/>
            <a:chOff x="-287281" y="32449"/>
            <a:chExt cx="7541346" cy="708147"/>
          </a:xfrm>
        </p:grpSpPr>
        <p:sp>
          <p:nvSpPr>
            <p:cNvPr id="28687" name="等腰三角形 7"/>
            <p:cNvSpPr/>
            <p:nvPr/>
          </p:nvSpPr>
          <p:spPr>
            <a:xfrm rot="5400000" flipH="1">
              <a:off x="-383844" y="160825"/>
              <a:ext cx="644522" cy="451395"/>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文本框 18"/>
            <p:cNvSpPr/>
            <p:nvPr/>
          </p:nvSpPr>
          <p:spPr>
            <a:xfrm>
              <a:off x="898347" y="32449"/>
              <a:ext cx="6355718" cy="708147"/>
            </a:xfrm>
            <a:prstGeom prst="rect">
              <a:avLst/>
            </a:prstGeom>
            <a:noFill/>
            <a:ln w="9525">
              <a:noFill/>
            </a:ln>
          </p:spPr>
          <p:txBody>
            <a:bodyPr wrap="square">
              <a:spAutoFit/>
            </a:bodyPr>
            <a:lstStyle/>
            <a:p>
              <a:pPr lvl="0" eaLnBrk="1" hangingPunct="1"/>
              <a:r>
                <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相关方管理基本知识</a:t>
              </a:r>
              <a:endPar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p:nvPr>
        </p:nvSpPr>
        <p:spPr/>
        <p:txBody>
          <a:bodyPr anchor="ctr"/>
          <a:lstStyle/>
          <a:p>
            <a:r>
              <a:rPr lang="zh-CN" altLang="en-US" b="1" dirty="0">
                <a:solidFill>
                  <a:srgbClr val="000066"/>
                </a:solidFill>
              </a:rPr>
              <a:t>什么是相关方管理？</a:t>
            </a:r>
            <a:endParaRPr lang="zh-CN" altLang="en-US" b="1" dirty="0">
              <a:solidFill>
                <a:srgbClr val="000066"/>
              </a:solidFill>
            </a:endParaRPr>
          </a:p>
        </p:txBody>
      </p:sp>
      <p:sp>
        <p:nvSpPr>
          <p:cNvPr id="14339" name="文本占位符 14338"/>
          <p:cNvSpPr>
            <a:spLocks noGrp="1"/>
          </p:cNvSpPr>
          <p:nvPr>
            <p:ph type="body" idx="1"/>
          </p:nvPr>
        </p:nvSpPr>
        <p:spPr/>
        <p:txBody>
          <a:bodyPr/>
          <a:lstStyle/>
          <a:p>
            <a:pPr>
              <a:buNone/>
            </a:pPr>
            <a:r>
              <a:rPr lang="zh-CN" altLang="en-US" b="1" dirty="0"/>
              <a:t>一、什么叫相关方</a:t>
            </a:r>
            <a:endParaRPr lang="zh-CN" altLang="en-US" b="1" dirty="0"/>
          </a:p>
          <a:p>
            <a:r>
              <a:rPr lang="zh-CN" altLang="en-US" dirty="0"/>
              <a:t>为本企业服务者：供货方、承运人、工程承包方、工程监理、其他购买的服务等</a:t>
            </a:r>
            <a:endParaRPr lang="zh-CN" altLang="en-US" dirty="0"/>
          </a:p>
          <a:p>
            <a:r>
              <a:rPr lang="zh-CN" altLang="en-US" dirty="0"/>
              <a:t>本企业的服务对象：客户、本企业项目或产品转包或分包方、外来参观者等</a:t>
            </a:r>
            <a:endParaRPr lang="zh-CN" altLang="en-US" dirty="0"/>
          </a:p>
          <a:p>
            <a:pPr marL="0" indent="0">
              <a:buNone/>
            </a:pPr>
            <a:r>
              <a:rPr lang="zh-CN" altLang="en-US" b="1" dirty="0"/>
              <a:t>二、什么叫</a:t>
            </a:r>
            <a:r>
              <a:rPr lang="en-US" altLang="zh-CN" b="1" dirty="0"/>
              <a:t>“</a:t>
            </a:r>
            <a:r>
              <a:rPr lang="zh-CN" altLang="en-US" b="1" dirty="0"/>
              <a:t>相关方管理</a:t>
            </a:r>
            <a:r>
              <a:rPr lang="en-US" altLang="zh-CN" b="1" dirty="0"/>
              <a:t>”</a:t>
            </a:r>
            <a:endParaRPr lang="en-US" altLang="zh-CN" b="1" dirty="0"/>
          </a:p>
          <a:p>
            <a:r>
              <a:rPr lang="zh-CN" altLang="en-US" dirty="0"/>
              <a:t>本企业对相关方的管理，包括管理职责和义务，</a:t>
            </a:r>
            <a:endParaRPr lang="zh-CN" altLang="en-US" dirty="0"/>
          </a:p>
          <a:p>
            <a:r>
              <a:rPr lang="zh-CN" altLang="en-US" dirty="0"/>
              <a:t>本课程的</a:t>
            </a:r>
            <a:r>
              <a:rPr lang="en-US" altLang="zh-CN" dirty="0"/>
              <a:t>“</a:t>
            </a:r>
            <a:r>
              <a:rPr lang="zh-CN" altLang="en-US" dirty="0"/>
              <a:t>管理</a:t>
            </a:r>
            <a:r>
              <a:rPr lang="en-US" altLang="zh-CN" dirty="0"/>
              <a:t>”</a:t>
            </a:r>
            <a:r>
              <a:rPr lang="zh-CN" altLang="en-US" dirty="0"/>
              <a:t>着眼于对相关方</a:t>
            </a:r>
            <a:r>
              <a:rPr lang="zh-CN" altLang="en-US" b="1" dirty="0">
                <a:solidFill>
                  <a:srgbClr val="FF3300"/>
                </a:solidFill>
              </a:rPr>
              <a:t>生产安全职责和义务的管理</a:t>
            </a:r>
            <a:r>
              <a:rPr lang="zh-CN" altLang="en-US" dirty="0">
                <a:solidFill>
                  <a:srgbClr val="FF3300"/>
                </a:solidFill>
              </a:rPr>
              <a:t>。</a:t>
            </a:r>
            <a:endParaRPr lang="zh-CN" altLang="en-US" dirty="0">
              <a:solidFill>
                <a:srgbClr val="FF33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内容占位符 16385" descr="货柜车"/>
          <p:cNvPicPr>
            <a:picLocks noGrp="1" noChangeAspect="1"/>
          </p:cNvPicPr>
          <p:nvPr>
            <p:ph sz="quarter" idx="1"/>
          </p:nvPr>
        </p:nvPicPr>
        <p:blipFill>
          <a:blip r:embed="rId1" cstate="print"/>
          <a:stretch>
            <a:fillRect/>
          </a:stretch>
        </p:blipFill>
        <p:spPr>
          <a:xfrm>
            <a:off x="2249805" y="1489075"/>
            <a:ext cx="2162175" cy="1292225"/>
          </a:xfrm>
        </p:spPr>
      </p:pic>
      <p:pic>
        <p:nvPicPr>
          <p:cNvPr id="16387" name="内容占位符 16386" descr="13824655[1]"/>
          <p:cNvPicPr>
            <a:picLocks noGrp="1" noChangeAspect="1"/>
          </p:cNvPicPr>
          <p:nvPr>
            <p:ph sz="quarter" idx="2"/>
          </p:nvPr>
        </p:nvPicPr>
        <p:blipFill>
          <a:blip r:embed="rId2"/>
          <a:stretch>
            <a:fillRect/>
          </a:stretch>
        </p:blipFill>
        <p:spPr>
          <a:xfrm>
            <a:off x="8607425" y="1485900"/>
            <a:ext cx="1603375" cy="2187575"/>
          </a:xfrm>
        </p:spPr>
      </p:pic>
      <p:pic>
        <p:nvPicPr>
          <p:cNvPr id="16388" name="内容占位符 16387" descr="承包工程"/>
          <p:cNvPicPr>
            <a:picLocks noGrp="1" noChangeAspect="1"/>
          </p:cNvPicPr>
          <p:nvPr>
            <p:ph sz="quarter" idx="3"/>
          </p:nvPr>
        </p:nvPicPr>
        <p:blipFill>
          <a:blip r:embed="rId3"/>
          <a:stretch>
            <a:fillRect/>
          </a:stretch>
        </p:blipFill>
        <p:spPr>
          <a:xfrm>
            <a:off x="2209800" y="4805363"/>
            <a:ext cx="2201863" cy="1652587"/>
          </a:xfrm>
        </p:spPr>
      </p:pic>
      <p:sp>
        <p:nvSpPr>
          <p:cNvPr id="16389" name="标题 16388"/>
          <p:cNvSpPr>
            <a:spLocks noGrp="1"/>
          </p:cNvSpPr>
          <p:nvPr>
            <p:ph type="title"/>
          </p:nvPr>
        </p:nvSpPr>
        <p:spPr/>
        <p:txBody>
          <a:bodyPr anchor="ctr"/>
          <a:lstStyle/>
          <a:p>
            <a:r>
              <a:rPr lang="zh-CN" altLang="en-US" b="1" dirty="0">
                <a:solidFill>
                  <a:srgbClr val="002060"/>
                </a:solidFill>
              </a:rPr>
              <a:t>本单位与相关方</a:t>
            </a:r>
            <a:endParaRPr lang="zh-CN" altLang="en-US" b="1" dirty="0">
              <a:solidFill>
                <a:srgbClr val="002060"/>
              </a:solidFill>
            </a:endParaRPr>
          </a:p>
        </p:txBody>
      </p:sp>
      <p:sp>
        <p:nvSpPr>
          <p:cNvPr id="16390" name="文本框 16389"/>
          <p:cNvSpPr txBox="1"/>
          <p:nvPr/>
        </p:nvSpPr>
        <p:spPr>
          <a:xfrm>
            <a:off x="4883150" y="3489325"/>
            <a:ext cx="1933575" cy="583565"/>
          </a:xfrm>
          <a:prstGeom prst="rect">
            <a:avLst/>
          </a:prstGeom>
          <a:noFill/>
          <a:ln w="38100" cap="flat" cmpd="sng">
            <a:solidFill>
              <a:schemeClr val="tx1"/>
            </a:solidFill>
            <a:prstDash val="solid"/>
            <a:miter/>
            <a:headEnd type="none" w="med" len="med"/>
            <a:tailEnd type="none" w="med" len="med"/>
          </a:ln>
        </p:spPr>
        <p:txBody>
          <a:bodyPr>
            <a:spAutoFit/>
          </a:bodyPr>
          <a:lstStyle/>
          <a:p>
            <a:pPr algn="ctr"/>
            <a:r>
              <a:rPr lang="zh-CN" altLang="en-US" sz="3200" dirty="0">
                <a:latin typeface="微软雅黑" panose="020B0503020204020204" pitchFamily="34" charset="-122"/>
                <a:ea typeface="微软雅黑" panose="020B0503020204020204" pitchFamily="34" charset="-122"/>
              </a:rPr>
              <a:t>本单位</a:t>
            </a:r>
            <a:endParaRPr lang="zh-CN" altLang="en-US" sz="3200" dirty="0">
              <a:latin typeface="微软雅黑" panose="020B0503020204020204" pitchFamily="34" charset="-122"/>
              <a:ea typeface="微软雅黑" panose="020B0503020204020204" pitchFamily="34" charset="-122"/>
            </a:endParaRPr>
          </a:p>
        </p:txBody>
      </p:sp>
      <p:pic>
        <p:nvPicPr>
          <p:cNvPr id="16391" name="内容占位符 16390" descr="建筑工地"/>
          <p:cNvPicPr>
            <a:picLocks noGrp="1" noChangeAspect="1"/>
          </p:cNvPicPr>
          <p:nvPr>
            <p:ph sz="quarter" idx="4"/>
          </p:nvPr>
        </p:nvPicPr>
        <p:blipFill>
          <a:blip r:embed="rId4"/>
          <a:stretch>
            <a:fillRect/>
          </a:stretch>
        </p:blipFill>
        <p:spPr>
          <a:xfrm>
            <a:off x="8315325" y="5064125"/>
            <a:ext cx="2125663" cy="1416050"/>
          </a:xfrm>
        </p:spPr>
      </p:pic>
      <p:pic>
        <p:nvPicPr>
          <p:cNvPr id="16392" name="图片 16391" descr="2531170_140846149000_2[1]"/>
          <p:cNvPicPr>
            <a:picLocks noChangeAspect="1"/>
          </p:cNvPicPr>
          <p:nvPr/>
        </p:nvPicPr>
        <p:blipFill>
          <a:blip r:embed="rId5" cstate="print"/>
          <a:stretch>
            <a:fillRect/>
          </a:stretch>
        </p:blipFill>
        <p:spPr>
          <a:xfrm>
            <a:off x="5503863" y="1485900"/>
            <a:ext cx="2122487" cy="1416050"/>
          </a:xfrm>
          <a:prstGeom prst="rect">
            <a:avLst/>
          </a:prstGeom>
          <a:noFill/>
          <a:ln w="9525">
            <a:noFill/>
          </a:ln>
        </p:spPr>
      </p:pic>
      <p:pic>
        <p:nvPicPr>
          <p:cNvPr id="16393" name="图片 16392" descr="设计师"/>
          <p:cNvPicPr>
            <a:picLocks noChangeAspect="1"/>
          </p:cNvPicPr>
          <p:nvPr/>
        </p:nvPicPr>
        <p:blipFill>
          <a:blip r:embed="rId6" cstate="print"/>
          <a:stretch>
            <a:fillRect/>
          </a:stretch>
        </p:blipFill>
        <p:spPr>
          <a:xfrm>
            <a:off x="5494338" y="4841875"/>
            <a:ext cx="2132012" cy="1416050"/>
          </a:xfrm>
          <a:prstGeom prst="rect">
            <a:avLst/>
          </a:prstGeom>
          <a:noFill/>
          <a:ln w="9525">
            <a:noFill/>
          </a:ln>
        </p:spPr>
      </p:pic>
      <p:sp>
        <p:nvSpPr>
          <p:cNvPr id="16394" name="箭头 623"/>
          <p:cNvSpPr/>
          <p:nvPr/>
        </p:nvSpPr>
        <p:spPr>
          <a:xfrm flipH="1">
            <a:off x="5880100" y="2901950"/>
            <a:ext cx="360363" cy="523875"/>
          </a:xfrm>
          <a:prstGeom prst="line">
            <a:avLst/>
          </a:prstGeom>
          <a:ln w="57150" cap="flat" cmpd="sng">
            <a:solidFill>
              <a:srgbClr val="FF3300"/>
            </a:solidFill>
            <a:prstDash val="solid"/>
            <a:headEnd type="none" w="med" len="med"/>
            <a:tailEnd type="triangle" w="med" len="med"/>
          </a:ln>
        </p:spPr>
      </p:sp>
      <p:sp>
        <p:nvSpPr>
          <p:cNvPr id="16395" name="箭头 624"/>
          <p:cNvSpPr/>
          <p:nvPr/>
        </p:nvSpPr>
        <p:spPr>
          <a:xfrm flipH="1" flipV="1">
            <a:off x="3863975" y="2781300"/>
            <a:ext cx="1019175" cy="708025"/>
          </a:xfrm>
          <a:prstGeom prst="line">
            <a:avLst/>
          </a:prstGeom>
          <a:ln w="57150" cap="flat" cmpd="sng">
            <a:solidFill>
              <a:srgbClr val="FF3300"/>
            </a:solidFill>
            <a:prstDash val="solid"/>
            <a:headEnd type="none" w="med" len="med"/>
            <a:tailEnd type="triangle" w="med" len="med"/>
          </a:ln>
        </p:spPr>
      </p:sp>
      <p:sp>
        <p:nvSpPr>
          <p:cNvPr id="16396" name="箭头 626"/>
          <p:cNvSpPr/>
          <p:nvPr/>
        </p:nvSpPr>
        <p:spPr>
          <a:xfrm flipH="1">
            <a:off x="7032625" y="3140075"/>
            <a:ext cx="1574800" cy="533400"/>
          </a:xfrm>
          <a:prstGeom prst="line">
            <a:avLst/>
          </a:prstGeom>
          <a:ln w="57150" cap="flat" cmpd="sng">
            <a:solidFill>
              <a:srgbClr val="FF3300"/>
            </a:solidFill>
            <a:prstDash val="solid"/>
            <a:headEnd type="none" w="med" len="med"/>
            <a:tailEnd type="triangle" w="med" len="med"/>
          </a:ln>
        </p:spPr>
      </p:sp>
      <p:sp>
        <p:nvSpPr>
          <p:cNvPr id="16397" name="箭头 627"/>
          <p:cNvSpPr/>
          <p:nvPr/>
        </p:nvSpPr>
        <p:spPr>
          <a:xfrm>
            <a:off x="7032625" y="4106863"/>
            <a:ext cx="1574800" cy="735012"/>
          </a:xfrm>
          <a:prstGeom prst="line">
            <a:avLst/>
          </a:prstGeom>
          <a:ln w="57150" cap="flat" cmpd="sng">
            <a:solidFill>
              <a:srgbClr val="FF3300"/>
            </a:solidFill>
            <a:prstDash val="solid"/>
            <a:headEnd type="none" w="med" len="med"/>
            <a:tailEnd type="triangle" w="med" len="med"/>
          </a:ln>
        </p:spPr>
      </p:sp>
      <p:sp>
        <p:nvSpPr>
          <p:cNvPr id="16398" name="箭头 628"/>
          <p:cNvSpPr/>
          <p:nvPr/>
        </p:nvSpPr>
        <p:spPr>
          <a:xfrm flipV="1">
            <a:off x="4411663" y="4294188"/>
            <a:ext cx="942975" cy="769937"/>
          </a:xfrm>
          <a:prstGeom prst="line">
            <a:avLst/>
          </a:prstGeom>
          <a:ln w="57150" cap="flat" cmpd="sng">
            <a:solidFill>
              <a:srgbClr val="FF3300"/>
            </a:solidFill>
            <a:prstDash val="solid"/>
            <a:headEnd type="none" w="med" len="med"/>
            <a:tailEnd type="triangle" w="med" len="med"/>
          </a:ln>
        </p:spPr>
      </p:sp>
      <p:sp>
        <p:nvSpPr>
          <p:cNvPr id="16399" name="箭头 629"/>
          <p:cNvSpPr/>
          <p:nvPr/>
        </p:nvSpPr>
        <p:spPr>
          <a:xfrm flipH="1" flipV="1">
            <a:off x="6240463" y="4294188"/>
            <a:ext cx="287337" cy="547687"/>
          </a:xfrm>
          <a:prstGeom prst="line">
            <a:avLst/>
          </a:prstGeom>
          <a:ln w="57150" cap="flat" cmpd="sng">
            <a:solidFill>
              <a:srgbClr val="FF3300"/>
            </a:solidFill>
            <a:prstDash val="solid"/>
            <a:headEnd type="none" w="med" len="med"/>
            <a:tailEnd type="triangle" w="med" len="med"/>
          </a:ln>
        </p:spPr>
      </p:sp>
      <p:pic>
        <p:nvPicPr>
          <p:cNvPr id="2" name="图片 1"/>
          <p:cNvPicPr>
            <a:picLocks noChangeAspect="1"/>
          </p:cNvPicPr>
          <p:nvPr/>
        </p:nvPicPr>
        <p:blipFill>
          <a:blip r:embed="rId7"/>
          <a:stretch>
            <a:fillRect/>
          </a:stretch>
        </p:blipFill>
        <p:spPr>
          <a:xfrm>
            <a:off x="469900" y="3050540"/>
            <a:ext cx="2327275" cy="1460500"/>
          </a:xfrm>
          <a:prstGeom prst="rect">
            <a:avLst/>
          </a:prstGeom>
        </p:spPr>
      </p:pic>
      <p:sp>
        <p:nvSpPr>
          <p:cNvPr id="3" name="箭头 624"/>
          <p:cNvSpPr/>
          <p:nvPr/>
        </p:nvSpPr>
        <p:spPr>
          <a:xfrm flipH="1" flipV="1">
            <a:off x="2796540" y="3673475"/>
            <a:ext cx="2086610" cy="174625"/>
          </a:xfrm>
          <a:prstGeom prst="line">
            <a:avLst/>
          </a:prstGeom>
          <a:ln w="57150" cap="flat" cmpd="sng">
            <a:solidFill>
              <a:srgbClr val="FF3300"/>
            </a:solidFill>
            <a:prstDash val="solid"/>
            <a:headEnd type="none" w="med" len="med"/>
            <a:tailEnd type="triangl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r>
              <a:rPr lang="zh-CN" altLang="en-US" b="1" dirty="0">
                <a:solidFill>
                  <a:srgbClr val="000066"/>
                </a:solidFill>
              </a:rPr>
              <a:t>国企的“相关方管理”问题很突出</a:t>
            </a:r>
            <a:endParaRPr lang="zh-CN" altLang="en-US" b="1" dirty="0">
              <a:solidFill>
                <a:srgbClr val="000066"/>
              </a:solidFill>
            </a:endParaRPr>
          </a:p>
        </p:txBody>
      </p:sp>
      <p:sp>
        <p:nvSpPr>
          <p:cNvPr id="15363" name="文本占位符 15362"/>
          <p:cNvSpPr>
            <a:spLocks noGrp="1"/>
          </p:cNvSpPr>
          <p:nvPr>
            <p:ph type="body" idx="1"/>
          </p:nvPr>
        </p:nvSpPr>
        <p:spPr/>
        <p:txBody>
          <a:bodyPr/>
          <a:lstStyle/>
          <a:p>
            <a:pPr>
              <a:lnSpc>
                <a:spcPct val="80000"/>
              </a:lnSpc>
            </a:pPr>
            <a:r>
              <a:rPr lang="zh-CN" altLang="en-US" dirty="0"/>
              <a:t>国企规模较大，管理模式较先进，随着管理的扁平化，以及分工的专业化和精细化，安全生产的相关方管理越来越突出</a:t>
            </a:r>
            <a:endParaRPr lang="zh-CN" altLang="en-US" dirty="0"/>
          </a:p>
          <a:p>
            <a:pPr>
              <a:lnSpc>
                <a:spcPct val="80000"/>
              </a:lnSpc>
            </a:pPr>
            <a:r>
              <a:rPr lang="zh-CN" altLang="en-US" dirty="0"/>
              <a:t>某中等规模的石化企业，相关方数量以百计，甚至同一时间，大小外来施工作业或其他服务单位有二十多个</a:t>
            </a:r>
            <a:endParaRPr lang="zh-CN" altLang="en-US" dirty="0"/>
          </a:p>
          <a:p>
            <a:pPr>
              <a:lnSpc>
                <a:spcPct val="80000"/>
              </a:lnSpc>
            </a:pPr>
            <a:r>
              <a:rPr lang="zh-CN" altLang="en-US" dirty="0"/>
              <a:t>相关方不隶属于本企业，但相关方的行为却与本企业安全密切相关</a:t>
            </a:r>
            <a:endParaRPr lang="zh-CN" altLang="en-US" dirty="0"/>
          </a:p>
          <a:p>
            <a:pPr>
              <a:lnSpc>
                <a:spcPct val="80000"/>
              </a:lnSpc>
            </a:pPr>
            <a:r>
              <a:rPr lang="zh-CN" altLang="en-US" dirty="0"/>
              <a:t>大部分相关方的活动是非常规的</a:t>
            </a:r>
            <a:endParaRPr lang="zh-CN" altLang="en-US" dirty="0"/>
          </a:p>
          <a:p>
            <a:pPr>
              <a:lnSpc>
                <a:spcPct val="80000"/>
              </a:lnSpc>
            </a:pPr>
            <a:r>
              <a:rPr lang="zh-CN" altLang="en-US" dirty="0"/>
              <a:t>导致本企业容易疏忽，也增加管理难度</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7409"/>
          <p:cNvSpPr>
            <a:spLocks noGrp="1"/>
          </p:cNvSpPr>
          <p:nvPr>
            <p:ph type="title"/>
          </p:nvPr>
        </p:nvSpPr>
        <p:spPr/>
        <p:txBody>
          <a:bodyPr anchor="ctr"/>
          <a:lstStyle/>
          <a:p>
            <a:r>
              <a:rPr lang="zh-CN" altLang="en-US" dirty="0">
                <a:solidFill>
                  <a:srgbClr val="000066"/>
                </a:solidFill>
              </a:rPr>
              <a:t>大连案例事故的相关方管理的缺失</a:t>
            </a:r>
            <a:endParaRPr lang="zh-CN" altLang="en-US" dirty="0"/>
          </a:p>
        </p:txBody>
      </p:sp>
      <p:sp>
        <p:nvSpPr>
          <p:cNvPr id="17411" name="文本占位符 17410"/>
          <p:cNvSpPr>
            <a:spLocks noGrp="1"/>
          </p:cNvSpPr>
          <p:nvPr>
            <p:ph type="body" idx="1"/>
          </p:nvPr>
        </p:nvSpPr>
        <p:spPr/>
        <p:txBody>
          <a:bodyPr/>
          <a:lstStyle/>
          <a:p>
            <a:pPr>
              <a:lnSpc>
                <a:spcPct val="90000"/>
              </a:lnSpc>
            </a:pPr>
            <a:r>
              <a:rPr lang="zh-CN" altLang="en-US" sz="2400" dirty="0"/>
              <a:t>作业方不符资质</a:t>
            </a:r>
            <a:endParaRPr lang="zh-CN" altLang="en-US" sz="2400" dirty="0"/>
          </a:p>
          <a:p>
            <a:pPr>
              <a:lnSpc>
                <a:spcPct val="90000"/>
              </a:lnSpc>
            </a:pPr>
            <a:r>
              <a:rPr lang="zh-CN" altLang="en-US" sz="2400" dirty="0"/>
              <a:t>作业施工方施工技术方案违规</a:t>
            </a:r>
            <a:endParaRPr lang="zh-CN" altLang="en-US" sz="2400" dirty="0"/>
          </a:p>
          <a:p>
            <a:pPr>
              <a:lnSpc>
                <a:spcPct val="90000"/>
              </a:lnSpc>
            </a:pPr>
            <a:r>
              <a:rPr lang="zh-CN" altLang="en-US" sz="2400" dirty="0"/>
              <a:t>作业施工方作业方式违规</a:t>
            </a:r>
            <a:endParaRPr lang="zh-CN" altLang="en-US" sz="2400" dirty="0"/>
          </a:p>
          <a:p>
            <a:pPr>
              <a:lnSpc>
                <a:spcPct val="90000"/>
              </a:lnSpc>
            </a:pPr>
            <a:r>
              <a:rPr lang="zh-CN" altLang="en-US" sz="2400" dirty="0"/>
              <a:t>供货方违法生产</a:t>
            </a:r>
            <a:endParaRPr lang="zh-CN" altLang="en-US" sz="2400" dirty="0"/>
          </a:p>
          <a:p>
            <a:pPr>
              <a:lnSpc>
                <a:spcPct val="90000"/>
              </a:lnSpc>
            </a:pPr>
            <a:r>
              <a:rPr lang="zh-CN" altLang="en-US" sz="2400" dirty="0"/>
              <a:t>供货方隐瞒货物危险性</a:t>
            </a:r>
            <a:endParaRPr lang="zh-CN" altLang="en-US" sz="2400" dirty="0"/>
          </a:p>
          <a:p>
            <a:pPr>
              <a:lnSpc>
                <a:spcPct val="90000"/>
              </a:lnSpc>
            </a:pPr>
            <a:r>
              <a:rPr lang="zh-CN" altLang="en-US" sz="2400" dirty="0"/>
              <a:t>业主未实行承包商安全审核</a:t>
            </a:r>
            <a:endParaRPr lang="zh-CN" altLang="en-US" sz="2400" dirty="0"/>
          </a:p>
          <a:p>
            <a:pPr>
              <a:lnSpc>
                <a:spcPct val="90000"/>
              </a:lnSpc>
            </a:pPr>
            <a:r>
              <a:rPr lang="zh-CN" altLang="en-US" sz="2400" dirty="0"/>
              <a:t>业主与相关方协议未经安全审核</a:t>
            </a:r>
            <a:endParaRPr lang="zh-CN" altLang="en-US" sz="2400" dirty="0"/>
          </a:p>
          <a:p>
            <a:pPr>
              <a:lnSpc>
                <a:spcPct val="90000"/>
              </a:lnSpc>
            </a:pPr>
            <a:r>
              <a:rPr lang="zh-CN" altLang="en-US" sz="2400" dirty="0">
                <a:solidFill>
                  <a:srgbClr val="FF3300"/>
                </a:solidFill>
              </a:rPr>
              <a:t>业主将工程发包给不具资质单位（违反“安法”4</a:t>
            </a:r>
            <a:r>
              <a:rPr lang="en-US" altLang="zh-CN" sz="2400" dirty="0">
                <a:solidFill>
                  <a:srgbClr val="FF3300"/>
                </a:solidFill>
              </a:rPr>
              <a:t>6</a:t>
            </a:r>
            <a:r>
              <a:rPr lang="zh-CN" altLang="en-US" sz="2400" dirty="0">
                <a:solidFill>
                  <a:srgbClr val="FF3300"/>
                </a:solidFill>
              </a:rPr>
              <a:t>条）</a:t>
            </a:r>
            <a:endParaRPr lang="zh-CN" altLang="en-US" sz="2400" dirty="0">
              <a:solidFill>
                <a:srgbClr val="FF3300"/>
              </a:solidFill>
            </a:endParaRPr>
          </a:p>
          <a:p>
            <a:pPr>
              <a:lnSpc>
                <a:spcPct val="90000"/>
              </a:lnSpc>
            </a:pPr>
            <a:r>
              <a:rPr lang="zh-CN" altLang="en-US" sz="2400" dirty="0">
                <a:solidFill>
                  <a:srgbClr val="FF3300"/>
                </a:solidFill>
              </a:rPr>
              <a:t>业主与管道作业单位未签订安全协议（违反“安法”4</a:t>
            </a:r>
            <a:r>
              <a:rPr lang="en-US" altLang="zh-CN" sz="2400" dirty="0">
                <a:solidFill>
                  <a:srgbClr val="FF3300"/>
                </a:solidFill>
              </a:rPr>
              <a:t>5</a:t>
            </a:r>
            <a:r>
              <a:rPr lang="zh-CN" altLang="en-US" sz="2400" dirty="0">
                <a:solidFill>
                  <a:srgbClr val="FF3300"/>
                </a:solidFill>
              </a:rPr>
              <a:t>条）</a:t>
            </a:r>
            <a:endParaRPr lang="zh-CN" altLang="en-US" sz="2400" dirty="0">
              <a:solidFill>
                <a:srgbClr val="FF3300"/>
              </a:solidFill>
            </a:endParaRPr>
          </a:p>
          <a:p>
            <a:pPr>
              <a:lnSpc>
                <a:spcPct val="90000"/>
              </a:lnSpc>
            </a:pPr>
            <a:r>
              <a:rPr lang="zh-CN" altLang="en-US" sz="2400" dirty="0">
                <a:solidFill>
                  <a:srgbClr val="FF3300"/>
                </a:solidFill>
              </a:rPr>
              <a:t>业主与与危化品管道作业单位未共同制定应急预案和采取防护措施（违反“危险化学品安全管理条例”78条之二款）</a:t>
            </a:r>
            <a:endParaRPr lang="zh-CN" altLang="en-US" sz="2400" dirty="0">
              <a:solidFill>
                <a:srgbClr val="FF3300"/>
              </a:solidFill>
            </a:endParaRPr>
          </a:p>
          <a:p>
            <a:pPr>
              <a:lnSpc>
                <a:spcPct val="90000"/>
              </a:lnSpc>
            </a:pPr>
            <a:endParaRPr lang="zh-CN" altLang="en-US" sz="2400" dirty="0"/>
          </a:p>
          <a:p>
            <a:pPr>
              <a:lnSpc>
                <a:spcPct val="90000"/>
              </a:lnSpc>
            </a:pPr>
            <a:endParaRPr lang="zh-CN" altLang="en-US" sz="2400" dirty="0"/>
          </a:p>
          <a:p>
            <a:pPr>
              <a:lnSpc>
                <a:spcPct val="90000"/>
              </a:lnSpc>
            </a:pPr>
            <a:endParaRPr lang="zh-CN" altLang="en-US" sz="2400" dirty="0"/>
          </a:p>
          <a:p>
            <a:pPr>
              <a:lnSpc>
                <a:spcPct val="90000"/>
              </a:lnSpc>
              <a:buNone/>
            </a:pPr>
            <a:endParaRPr lang="zh-CN"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accent5">
                    <a:lumMod val="25000"/>
                  </a:schemeClr>
                </a:solidFill>
              </a:rPr>
              <a:t>涉及相关方管理的主要法律和规范</a:t>
            </a:r>
            <a:endParaRPr lang="zh-CN" altLang="en-US">
              <a:solidFill>
                <a:schemeClr val="accent5">
                  <a:lumMod val="25000"/>
                </a:schemeClr>
              </a:solidFill>
            </a:endParaRPr>
          </a:p>
        </p:txBody>
      </p:sp>
      <p:sp>
        <p:nvSpPr>
          <p:cNvPr id="3" name="内容占位符 2"/>
          <p:cNvSpPr>
            <a:spLocks noGrp="1"/>
          </p:cNvSpPr>
          <p:nvPr>
            <p:ph idx="1"/>
          </p:nvPr>
        </p:nvSpPr>
        <p:spPr/>
        <p:txBody>
          <a:bodyPr/>
          <a:lstStyle/>
          <a:p>
            <a:r>
              <a:rPr lang="zh-CN" altLang="en-US" b="1"/>
              <a:t>《中华人民共和国安全生产法》</a:t>
            </a:r>
            <a:endParaRPr lang="zh-CN" altLang="en-US" b="1"/>
          </a:p>
          <a:p>
            <a:r>
              <a:rPr lang="zh-CN" altLang="en-US"/>
              <a:t>第二十五条第二款：</a:t>
            </a:r>
            <a:r>
              <a:rPr lang="en-US" altLang="zh-CN"/>
              <a:t>“</a:t>
            </a:r>
            <a:r>
              <a:rPr lang="zh-CN" altLang="en-US"/>
              <a:t>生产经营单位使用被派遣劳动者的，应当将被派遣劳动者纳入本单位从业人员统一管理，对被派遣劳动者进行岗位安全操作规程和安全操作技能的教育和培训。劳务派遣单位应当对被派遣劳动者进行必要的安全生产教育和培训。</a:t>
            </a:r>
            <a:r>
              <a:rPr lang="en-US" altLang="zh-CN"/>
              <a:t>”</a:t>
            </a:r>
            <a:endParaRPr lang="en-US" altLang="zh-CN"/>
          </a:p>
          <a:p>
            <a:r>
              <a:rPr lang="zh-CN" altLang="en-US"/>
              <a:t>第四十五条 两个以上生产经营单位在同一作业区域内进行生产经营活动，可能危及对方生产安全的，应当签订安全生产管理协议，明确各自的安全生产管理职责和应当采取的安全措施，并指定专职安全生产管理人员进行安全检查与协调。</a:t>
            </a:r>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accent5">
                    <a:lumMod val="25000"/>
                  </a:schemeClr>
                </a:solidFill>
                <a:sym typeface="+mn-ea"/>
              </a:rPr>
              <a:t>涉及相关方管理的主要法律和规范</a:t>
            </a:r>
            <a:endParaRPr lang="zh-CN" altLang="en-US">
              <a:solidFill>
                <a:schemeClr val="accent5">
                  <a:lumMod val="25000"/>
                </a:schemeClr>
              </a:solidFill>
              <a:sym typeface="+mn-ea"/>
            </a:endParaRPr>
          </a:p>
        </p:txBody>
      </p:sp>
      <p:sp>
        <p:nvSpPr>
          <p:cNvPr id="3" name="内容占位符 2"/>
          <p:cNvSpPr>
            <a:spLocks noGrp="1"/>
          </p:cNvSpPr>
          <p:nvPr>
            <p:ph idx="1"/>
          </p:nvPr>
        </p:nvSpPr>
        <p:spPr/>
        <p:txBody>
          <a:bodyPr/>
          <a:lstStyle/>
          <a:p>
            <a:r>
              <a:rPr lang="zh-CN" altLang="en-US" b="1">
                <a:sym typeface="+mn-ea"/>
              </a:rPr>
              <a:t>《中华人民共和国安全生产法》</a:t>
            </a:r>
            <a:endParaRPr lang="zh-CN" altLang="en-US" b="1"/>
          </a:p>
          <a:p>
            <a:r>
              <a:rPr lang="zh-CN" altLang="en-US"/>
              <a:t>第四十六条 生产经营单位不得将生产经营项目、场所、设备发包或者出租给不具备安全生产条件或者相应资质的单位或者个人。</a:t>
            </a:r>
            <a:endParaRPr lang="zh-CN" altLang="en-US"/>
          </a:p>
          <a:p>
            <a:pPr marL="0" indent="0">
              <a:buNone/>
            </a:pPr>
            <a:r>
              <a:rPr lang="zh-CN" altLang="en-US"/>
              <a:t>　　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accent5">
                    <a:lumMod val="25000"/>
                  </a:schemeClr>
                </a:solidFill>
                <a:sym typeface="+mn-ea"/>
              </a:rPr>
              <a:t>涉及相关方管理的主要法律和规范</a:t>
            </a:r>
            <a:endParaRPr lang="zh-CN" altLang="en-US">
              <a:solidFill>
                <a:schemeClr val="accent5">
                  <a:lumMod val="25000"/>
                </a:schemeClr>
              </a:solidFill>
              <a:sym typeface="+mn-ea"/>
            </a:endParaRPr>
          </a:p>
        </p:txBody>
      </p:sp>
      <p:sp>
        <p:nvSpPr>
          <p:cNvPr id="3" name="内容占位符 2"/>
          <p:cNvSpPr>
            <a:spLocks noGrp="1"/>
          </p:cNvSpPr>
          <p:nvPr>
            <p:ph idx="1"/>
          </p:nvPr>
        </p:nvSpPr>
        <p:spPr/>
        <p:txBody>
          <a:bodyPr/>
          <a:lstStyle/>
          <a:p>
            <a:r>
              <a:rPr lang="zh-CN" altLang="en-US" b="1">
                <a:sym typeface="+mn-ea"/>
              </a:rPr>
              <a:t>《广东省安全生产条例》</a:t>
            </a:r>
            <a:endParaRPr lang="zh-CN" altLang="en-US" b="1"/>
          </a:p>
          <a:p>
            <a:r>
              <a:rPr lang="zh-CN" altLang="en-US"/>
              <a:t>第二十九条第一、第三款  </a:t>
            </a:r>
            <a:endParaRPr lang="zh-CN" altLang="en-US"/>
          </a:p>
          <a:p>
            <a:r>
              <a:rPr lang="zh-CN" altLang="en-US"/>
              <a:t>生产经营单位应当确保生产、经营、储存、使用危险物品的车间、商店、仓库与人员宿舍不在同一座建筑物内，并与人员宿舍保持符合国家标准规定的安全距离。</a:t>
            </a:r>
            <a:endParaRPr lang="zh-CN" altLang="en-US"/>
          </a:p>
          <a:p>
            <a:pPr marL="0" indent="0">
              <a:buNone/>
            </a:pPr>
            <a:r>
              <a:rPr lang="zh-CN" altLang="en-US"/>
              <a:t> </a:t>
            </a:r>
            <a:endParaRPr lang="zh-CN" altLang="en-US"/>
          </a:p>
          <a:p>
            <a:r>
              <a:rPr lang="zh-CN" altLang="en-US"/>
              <a:t> 同一生产经营场所和职工宿舍由两个以上单位管理和使用的，应当明确各方的安全责任，并确定责任人对公用的疏散通道、安全出口进行统一管理。</a:t>
            </a:r>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002060"/>
                </a:solidFill>
                <a:sym typeface="+mn-ea"/>
              </a:rPr>
              <a:t>涉及相关方管理的主要法律和规范</a:t>
            </a:r>
            <a:endParaRPr lang="zh-CN" altLang="en-US">
              <a:solidFill>
                <a:srgbClr val="002060"/>
              </a:solidFill>
              <a:sym typeface="+mn-ea"/>
            </a:endParaRPr>
          </a:p>
        </p:txBody>
      </p:sp>
      <p:sp>
        <p:nvSpPr>
          <p:cNvPr id="3" name="内容占位符 2"/>
          <p:cNvSpPr>
            <a:spLocks noGrp="1"/>
          </p:cNvSpPr>
          <p:nvPr>
            <p:ph idx="1"/>
          </p:nvPr>
        </p:nvSpPr>
        <p:spPr/>
        <p:txBody>
          <a:bodyPr/>
          <a:lstStyle/>
          <a:p>
            <a:r>
              <a:rPr lang="zh-CN" altLang="en-US" b="1">
                <a:sym typeface="+mn-ea"/>
              </a:rPr>
              <a:t>《广东省安全生产条例》</a:t>
            </a:r>
            <a:endParaRPr lang="zh-CN" altLang="en-US" b="1"/>
          </a:p>
          <a:p>
            <a:r>
              <a:rPr lang="zh-CN" altLang="en-US"/>
              <a:t>第三十一条  生产经营单位将生产经营项目、场所、设备发包或者出租的，应当与承包单位、承租单位签订专门的安全生产管理协议，或者在承包合同、租赁合同中规定各自的安全生产管理职责。</a:t>
            </a:r>
            <a:endParaRPr lang="zh-CN" altLang="en-US"/>
          </a:p>
          <a:p>
            <a:pPr marL="0" indent="0">
              <a:buNone/>
            </a:pPr>
            <a:r>
              <a:rPr lang="zh-CN" altLang="en-US"/>
              <a:t>   同一建筑物内的多个生产经营单位共同委托物业服务企业或者其他管理人进行管理的，由物业服务企业或者其他管理人依照委托协议承担其管理范围内的安全生产管理职责。</a:t>
            </a:r>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002060"/>
                </a:solidFill>
                <a:sym typeface="+mn-ea"/>
              </a:rPr>
              <a:t>涉及相关方管理的主要法律和规范</a:t>
            </a:r>
            <a:endParaRPr lang="zh-CN" altLang="en-US">
              <a:solidFill>
                <a:srgbClr val="002060"/>
              </a:solidFill>
              <a:sym typeface="+mn-ea"/>
            </a:endParaRPr>
          </a:p>
        </p:txBody>
      </p:sp>
      <p:sp>
        <p:nvSpPr>
          <p:cNvPr id="3" name="内容占位符 2"/>
          <p:cNvSpPr>
            <a:spLocks noGrp="1"/>
          </p:cNvSpPr>
          <p:nvPr>
            <p:ph idx="1"/>
          </p:nvPr>
        </p:nvSpPr>
        <p:spPr/>
        <p:txBody>
          <a:bodyPr/>
          <a:lstStyle/>
          <a:p>
            <a:r>
              <a:rPr lang="zh-CN" altLang="en-US" b="1">
                <a:sym typeface="+mn-ea"/>
              </a:rPr>
              <a:t>《广东省安全生产条例》</a:t>
            </a:r>
            <a:r>
              <a:rPr lang="zh-CN" altLang="en-US"/>
              <a:t>第三十条  </a:t>
            </a:r>
            <a:r>
              <a:rPr lang="zh-CN" altLang="en-US" sz="2400"/>
              <a:t>生产经营单位进行爆破、吊装、悬吊、挖掘、建设工程拆除等作业，临近高压输电线路、输油（气）管线、通信光（电）缆作业，有限空间内作业，应当执行危险作业管理规定以及本单位的危险作业管理制度，安排专门人员进行现场安全管理，落实下列现场安全管理措施：</a:t>
            </a:r>
            <a:endParaRPr lang="zh-CN" altLang="en-US" sz="2400"/>
          </a:p>
          <a:p>
            <a:pPr marL="0" indent="0">
              <a:buNone/>
            </a:pPr>
            <a:r>
              <a:rPr lang="zh-CN" altLang="en-US"/>
              <a:t>　　（一）确认现场作业条件符合安全作业要求；</a:t>
            </a:r>
            <a:endParaRPr lang="zh-CN" altLang="en-US"/>
          </a:p>
          <a:p>
            <a:pPr marL="0" indent="0">
              <a:buNone/>
            </a:pPr>
            <a:r>
              <a:rPr lang="zh-CN" altLang="en-US"/>
              <a:t>　　（二）确认作业人员的上岗资质、身体状况及配备的劳动防护用品符合安全作业要求；</a:t>
            </a:r>
            <a:endParaRPr lang="zh-CN" altLang="en-US"/>
          </a:p>
          <a:p>
            <a:pPr marL="0" indent="0">
              <a:buNone/>
            </a:pPr>
            <a:r>
              <a:rPr lang="zh-CN" altLang="en-US">
                <a:sym typeface="+mn-ea"/>
              </a:rPr>
              <a:t>        （三）向作业人员说明危险因素、作业安全要求和应急措施</a:t>
            </a:r>
            <a:endParaRPr lang="zh-CN" altLang="en-US"/>
          </a:p>
          <a:p>
            <a:pPr marL="0" indent="0">
              <a:buNone/>
            </a:pPr>
            <a:r>
              <a:rPr lang="zh-CN" altLang="en-US">
                <a:sym typeface="+mn-ea"/>
              </a:rPr>
              <a:t>        （四）发现直接危及人身安全的紧急情况时，采取应急措施，停止作业并撤出作业人员。</a:t>
            </a:r>
            <a:r>
              <a:rPr lang="zh-CN" altLang="en-US"/>
              <a:t>　　</a:t>
            </a:r>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002060"/>
                </a:solidFill>
                <a:sym typeface="+mn-ea"/>
              </a:rPr>
              <a:t>涉及相关方管理的主要法律和规范</a:t>
            </a:r>
            <a:endParaRPr lang="zh-CN" altLang="en-US">
              <a:solidFill>
                <a:srgbClr val="002060"/>
              </a:solidFill>
              <a:sym typeface="+mn-ea"/>
            </a:endParaRPr>
          </a:p>
        </p:txBody>
      </p:sp>
      <p:sp>
        <p:nvSpPr>
          <p:cNvPr id="3" name="内容占位符 2"/>
          <p:cNvSpPr>
            <a:spLocks noGrp="1"/>
          </p:cNvSpPr>
          <p:nvPr>
            <p:ph idx="1"/>
          </p:nvPr>
        </p:nvSpPr>
        <p:spPr/>
        <p:txBody>
          <a:bodyPr/>
          <a:lstStyle/>
          <a:p>
            <a:pPr marL="0" indent="0">
              <a:buNone/>
            </a:pPr>
            <a:r>
              <a:rPr lang="zh-CN" altLang="en-US" b="1">
                <a:sym typeface="+mn-ea"/>
              </a:rPr>
              <a:t>续上页《广东省安全生产条例》</a:t>
            </a:r>
            <a:r>
              <a:rPr lang="zh-CN" altLang="en-US">
                <a:sym typeface="+mn-ea"/>
              </a:rPr>
              <a:t>第三十条</a:t>
            </a:r>
            <a:r>
              <a:rPr lang="zh-CN" altLang="en-US"/>
              <a:t>　　</a:t>
            </a:r>
            <a:endParaRPr lang="zh-CN" altLang="en-US"/>
          </a:p>
          <a:p>
            <a:endParaRPr lang="zh-CN" altLang="en-US"/>
          </a:p>
          <a:p>
            <a:r>
              <a:rPr lang="zh-CN" altLang="en-US"/>
              <a:t>　　生产经营单位委托其他</a:t>
            </a:r>
            <a:r>
              <a:rPr lang="zh-CN" altLang="en-US" b="1">
                <a:solidFill>
                  <a:srgbClr val="C00000"/>
                </a:solidFill>
              </a:rPr>
              <a:t>有专业资质的单位</a:t>
            </a:r>
            <a:r>
              <a:rPr lang="zh-CN" altLang="en-US"/>
              <a:t>进行危险作业的，应当在作业前与受委托方</a:t>
            </a:r>
            <a:r>
              <a:rPr lang="zh-CN" altLang="en-US" b="1">
                <a:solidFill>
                  <a:srgbClr val="C00000"/>
                </a:solidFill>
              </a:rPr>
              <a:t>签订安全生产管理协议</a:t>
            </a:r>
            <a:r>
              <a:rPr lang="zh-CN" altLang="en-US"/>
              <a:t>，</a:t>
            </a:r>
            <a:r>
              <a:rPr lang="zh-CN" altLang="en-US" b="1">
                <a:solidFill>
                  <a:srgbClr val="C00000"/>
                </a:solidFill>
              </a:rPr>
              <a:t>明确各自的安全生产管理职责。</a:t>
            </a:r>
            <a:endParaRPr lang="zh-CN" altLang="en-US" b="1">
              <a:solidFill>
                <a:srgbClr val="C00000"/>
              </a:solidFill>
            </a:endParaRPr>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92455"/>
            <a:ext cx="10515600" cy="841375"/>
          </a:xfrm>
        </p:spPr>
        <p:txBody>
          <a:bodyPr/>
          <a:lstStyle/>
          <a:p>
            <a:pPr algn="l"/>
            <a:r>
              <a:rPr lang="zh-CN" altLang="en-US">
                <a:solidFill>
                  <a:srgbClr val="002060"/>
                </a:solidFill>
                <a:sym typeface="+mn-ea"/>
              </a:rPr>
              <a:t>涉及相关方管理的主要法律和规范</a:t>
            </a:r>
            <a:br>
              <a:rPr lang="zh-CN" altLang="en-US">
                <a:solidFill>
                  <a:srgbClr val="002060"/>
                </a:solidFill>
                <a:sym typeface="+mn-ea"/>
              </a:rPr>
            </a:br>
            <a:endParaRPr lang="zh-CN" altLang="en-US"/>
          </a:p>
        </p:txBody>
      </p:sp>
      <p:sp>
        <p:nvSpPr>
          <p:cNvPr id="3" name="内容占位符 2"/>
          <p:cNvSpPr>
            <a:spLocks noGrp="1"/>
          </p:cNvSpPr>
          <p:nvPr>
            <p:ph idx="1"/>
          </p:nvPr>
        </p:nvSpPr>
        <p:spPr/>
        <p:txBody>
          <a:bodyPr/>
          <a:lstStyle/>
          <a:p>
            <a:r>
              <a:rPr lang="zh-CN" altLang="en-US"/>
              <a:t>《冶金等工贸企业安全生产标准化基本规范》</a:t>
            </a:r>
            <a:r>
              <a:rPr lang="en-US" altLang="zh-CN"/>
              <a:t>7.4 </a:t>
            </a:r>
            <a:r>
              <a:rPr lang="zh-CN" altLang="en-US"/>
              <a:t>相关方管理中具体要求</a:t>
            </a:r>
            <a:r>
              <a:rPr lang="en-US" altLang="zh-CN"/>
              <a:t>/</a:t>
            </a:r>
            <a:r>
              <a:rPr lang="zh-CN" altLang="en-US"/>
              <a:t>达标标准：</a:t>
            </a:r>
            <a:endParaRPr lang="zh-CN" altLang="en-US"/>
          </a:p>
          <a:p>
            <a:endParaRPr lang="zh-CN" altLang="en-US"/>
          </a:p>
        </p:txBody>
      </p:sp>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1"/>
          <p:cNvGraphicFramePr/>
          <p:nvPr/>
        </p:nvGraphicFramePr>
        <p:xfrm>
          <a:off x="1228090" y="3034030"/>
          <a:ext cx="9507220" cy="1951355"/>
        </p:xfrm>
        <a:graphic>
          <a:graphicData uri="http://schemas.openxmlformats.org/drawingml/2006/table">
            <a:tbl>
              <a:tblPr firstRow="1" bandRow="1">
                <a:tableStyleId>{5940675A-B579-460E-94D1-54222C63F5DA}</a:tableStyleId>
              </a:tblPr>
              <a:tblGrid>
                <a:gridCol w="4208780"/>
                <a:gridCol w="5298440"/>
              </a:tblGrid>
              <a:tr h="1951355">
                <a:tc>
                  <a:txBody>
                    <a:bodyPr/>
                    <a:lstStyle/>
                    <a:p>
                      <a:pPr indent="0">
                        <a:buNone/>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企业应执行承包商、供应商等相关方管理制度，对其资格预审、选择、服务前准备、作业过程、提供的产品、技术服务、表现评估、续用等进行管理。</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400" b="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对承包商、供应商等相关方的资格预审、选择、服务前准备、作业过程监督、提供的产品、技术服务、表现评估、续用等进行管理，建立相关方的名录和档案。</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DD3C139-D318-463A-B66B-8DB67F8EF4B0}"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nvGraphicFramePr>
        <p:xfrm>
          <a:off x="930275" y="1032510"/>
          <a:ext cx="10175875" cy="4211322"/>
        </p:xfrm>
        <a:graphic>
          <a:graphicData uri="http://schemas.openxmlformats.org/drawingml/2006/table">
            <a:tbl>
              <a:tblPr firstRow="1" bandRow="1">
                <a:tableStyleId>{5940675A-B579-460E-94D1-54222C63F5DA}</a:tableStyleId>
              </a:tblPr>
              <a:tblGrid>
                <a:gridCol w="4245610"/>
                <a:gridCol w="5930265"/>
              </a:tblGrid>
              <a:tr h="1379220">
                <a:tc>
                  <a:txBody>
                    <a:bodyPr/>
                    <a:lstStyle/>
                    <a:p>
                      <a:pPr indent="0">
                        <a:buNone/>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企业应建立合格相关方的名录和档案，根据服务作业行为定期识别服务行为风险，并采取行之有效的控制措施。</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400" b="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根据相关方提供的服务作业性质和行为定期识别服务行为风险，采取行之有效的风险控制措施，并对其安全绩效进行监测。</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5240">
                <a:tc>
                  <a:txBody>
                    <a:bodyPr/>
                    <a:lstStyle/>
                    <a:p>
                      <a:pPr indent="0">
                        <a:buNone/>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企业应对进入同一作业区的相关方进行统一安全管理。</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400" b="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甲方应统一协调管理同一作业区域内的多个相关方的交叉作业。</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9480">
                <a:tc>
                  <a:txBody>
                    <a:bodyPr/>
                    <a:lstStyle/>
                    <a:p>
                      <a:pPr indent="0">
                        <a:buNone/>
                      </a:pP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不得将项目委托给不具备相应资质或条件的相关方。企业和相关方的项目协议应明确规定双方的安全生产责任和义务。</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400" b="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0">
                          <a:latin typeface="微软雅黑" panose="020B0503020204020204" pitchFamily="34" charset="-122"/>
                          <a:ea typeface="微软雅黑" panose="020B0503020204020204" pitchFamily="34" charset="-122"/>
                          <a:cs typeface="微软雅黑" panose="020B0503020204020204" pitchFamily="34" charset="-122"/>
                        </a:rPr>
                        <a:t>不应将工程项目发包给不具备相应资质的单位。工程项目承包协议应当明确规定双方的安全生产责任和义务。</a:t>
                      </a:r>
                      <a:endParaRPr lang="zh-CN" altLang="en-US" sz="24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77825"/>
          <p:cNvSpPr>
            <a:spLocks noGrp="1"/>
          </p:cNvSpPr>
          <p:nvPr>
            <p:ph type="title"/>
          </p:nvPr>
        </p:nvSpPr>
        <p:spPr/>
        <p:txBody>
          <a:bodyPr vert="horz" wrap="square" anchor="ctr"/>
          <a:lstStyle/>
          <a:p>
            <a:pPr algn="ctr" eaLnBrk="1" hangingPunct="1"/>
            <a:r>
              <a:rPr lang="zh-CN" altLang="en-US" dirty="0">
                <a:solidFill>
                  <a:srgbClr val="002060"/>
                </a:solidFill>
              </a:rPr>
              <a:t>《深圳市安全隐患自查巡查指引》</a:t>
            </a:r>
            <a:br>
              <a:rPr lang="zh-CN" altLang="en-US" dirty="0">
                <a:solidFill>
                  <a:srgbClr val="002060"/>
                </a:solidFill>
              </a:rPr>
            </a:br>
            <a:r>
              <a:rPr lang="zh-CN" altLang="en-US" sz="3200" dirty="0">
                <a:solidFill>
                  <a:srgbClr val="C00000"/>
                </a:solidFill>
              </a:rPr>
              <a:t>（八）相关方管理</a:t>
            </a:r>
            <a:endParaRPr lang="zh-CN" altLang="en-US" sz="3200" dirty="0">
              <a:solidFill>
                <a:srgbClr val="C00000"/>
              </a:solidFill>
            </a:endParaRPr>
          </a:p>
        </p:txBody>
      </p:sp>
      <p:sp>
        <p:nvSpPr>
          <p:cNvPr id="77829" name="AutoShape 5"/>
          <p:cNvSpPr/>
          <p:nvPr/>
        </p:nvSpPr>
        <p:spPr>
          <a:xfrm>
            <a:off x="1938020" y="1231900"/>
            <a:ext cx="995045" cy="1772920"/>
          </a:xfrm>
          <a:prstGeom prst="curvedRightArrow">
            <a:avLst>
              <a:gd name="adj1" fmla="val 19584"/>
              <a:gd name="adj2" fmla="val 44676"/>
              <a:gd name="adj3" fmla="val 33652"/>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933065" y="2069465"/>
            <a:ext cx="8420735" cy="1753235"/>
          </a:xfrm>
          <a:prstGeom prst="rect">
            <a:avLst/>
          </a:prstGeom>
          <a:noFill/>
          <a:ln w="38100">
            <a:solidFill>
              <a:srgbClr val="002060"/>
            </a:solidFill>
          </a:ln>
        </p:spPr>
        <p:txBody>
          <a:bodyPr wrap="square" rtlCol="0">
            <a:spAutoFit/>
          </a:bodyPr>
          <a:lstStyle/>
          <a:p>
            <a:pPr lvl="0" algn="l"/>
            <a:r>
              <a:rPr lang="en-US" altLang="x-none" b="1" dirty="0">
                <a:solidFill>
                  <a:srgbClr val="C00000"/>
                </a:solidFill>
                <a:latin typeface="微软雅黑" panose="020B0503020204020204" pitchFamily="34" charset="-122"/>
                <a:ea typeface="微软雅黑" panose="020B0503020204020204" pitchFamily="34" charset="-122"/>
                <a:sym typeface="+mn-ea"/>
              </a:rPr>
              <a:t>1</a:t>
            </a:r>
            <a:r>
              <a:rPr lang="zh-CN" altLang="en-US" b="1" dirty="0">
                <a:solidFill>
                  <a:srgbClr val="C00000"/>
                </a:solidFill>
                <a:latin typeface="微软雅黑" panose="020B0503020204020204" pitchFamily="34" charset="-122"/>
                <a:ea typeface="微软雅黑" panose="020B0503020204020204" pitchFamily="34" charset="-122"/>
                <a:sym typeface="+mn-ea"/>
              </a:rPr>
              <a:t>、相互影响 </a:t>
            </a:r>
            <a:r>
              <a:rPr lang="en-US" altLang="zh-CN" b="1" dirty="0">
                <a:solidFill>
                  <a:srgbClr val="C00000"/>
                </a:solidFill>
                <a:latin typeface="微软雅黑" panose="020B0503020204020204" pitchFamily="34" charset="-122"/>
                <a:ea typeface="微软雅黑" panose="020B0503020204020204" pitchFamily="34" charset="-122"/>
                <a:sym typeface="+mn-ea"/>
              </a:rPr>
              <a:t>AJ080101</a:t>
            </a:r>
            <a:endParaRPr lang="en-US" altLang="zh-CN" b="1" dirty="0">
              <a:solidFill>
                <a:srgbClr val="C00000"/>
              </a:solidFill>
              <a:latin typeface="微软雅黑" panose="020B0503020204020204" pitchFamily="34" charset="-122"/>
              <a:ea typeface="微软雅黑" panose="020B0503020204020204" pitchFamily="34" charset="-122"/>
              <a:sym typeface="+mn-ea"/>
            </a:endParaRPr>
          </a:p>
          <a:p>
            <a:pPr lvl="0" algn="l"/>
            <a:r>
              <a:rPr lang="zh-CN" altLang="en-US" b="1" dirty="0">
                <a:solidFill>
                  <a:srgbClr val="C00000"/>
                </a:solidFill>
                <a:latin typeface="微软雅黑" panose="020B0503020204020204" pitchFamily="34" charset="-122"/>
                <a:ea typeface="微软雅黑" panose="020B0503020204020204" pitchFamily="34" charset="-122"/>
                <a:sym typeface="+mn-ea"/>
              </a:rPr>
              <a:t>两个以上生产经营单位在同一作业区域内进行生产经营活动，需签订安全生产管理协议</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a:p>
            <a:pPr lvl="0" algn="l"/>
            <a:endParaRPr lang="zh-CN" altLang="en-US" b="1" dirty="0">
              <a:solidFill>
                <a:schemeClr val="accent2"/>
              </a:solidFill>
              <a:latin typeface="微软雅黑" panose="020B0503020204020204" pitchFamily="34" charset="-122"/>
              <a:ea typeface="微软雅黑" panose="020B0503020204020204" pitchFamily="34" charset="-122"/>
            </a:endParaRPr>
          </a:p>
          <a:p>
            <a:pPr lvl="0" algn="l"/>
            <a:r>
              <a:rPr lang="zh-CN" altLang="en-US" b="1" dirty="0">
                <a:solidFill>
                  <a:srgbClr val="002060"/>
                </a:solidFill>
                <a:latin typeface="微软雅黑" panose="020B0503020204020204" pitchFamily="34" charset="-122"/>
                <a:ea typeface="微软雅黑" panose="020B0503020204020204" pitchFamily="34" charset="-122"/>
                <a:sym typeface="+mn-ea"/>
              </a:rPr>
              <a:t>安全生产管理协议，应明确各自的安全生产管理职责和应当采取的安全措施，并指定专职的安全生产管理人员进行安全检查与协调</a:t>
            </a:r>
            <a:endParaRPr lang="zh-CN" altLang="en-US" b="1" dirty="0">
              <a:solidFill>
                <a:srgbClr val="00206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933065" y="4220845"/>
            <a:ext cx="8420100" cy="2306955"/>
          </a:xfrm>
          <a:prstGeom prst="rect">
            <a:avLst/>
          </a:prstGeom>
          <a:noFill/>
          <a:ln w="38100">
            <a:solidFill>
              <a:srgbClr val="002060"/>
            </a:solidFill>
          </a:ln>
        </p:spPr>
        <p:txBody>
          <a:bodyPr wrap="square" rtlCol="0">
            <a:spAutoFit/>
          </a:bodyPr>
          <a:lstStyle/>
          <a:p>
            <a:r>
              <a:rPr lang="en-US" altLang="zh-CN" b="1">
                <a:solidFill>
                  <a:srgbClr val="C00000"/>
                </a:solidFill>
                <a:latin typeface="微软雅黑" panose="020B0503020204020204" pitchFamily="34" charset="-122"/>
                <a:ea typeface="微软雅黑" panose="020B0503020204020204" pitchFamily="34" charset="-122"/>
              </a:rPr>
              <a:t>2</a:t>
            </a:r>
            <a:r>
              <a:rPr lang="zh-CN" altLang="en-US" b="1">
                <a:solidFill>
                  <a:srgbClr val="C00000"/>
                </a:solidFill>
                <a:latin typeface="微软雅黑" panose="020B0503020204020204" pitchFamily="34" charset="-122"/>
                <a:ea typeface="微软雅黑" panose="020B0503020204020204" pitchFamily="34" charset="-122"/>
              </a:rPr>
              <a:t>、发包出租</a:t>
            </a:r>
            <a:r>
              <a:rPr lang="en-US" altLang="zh-CN" b="1">
                <a:solidFill>
                  <a:srgbClr val="C00000"/>
                </a:solidFill>
                <a:latin typeface="微软雅黑" panose="020B0503020204020204" pitchFamily="34" charset="-122"/>
                <a:ea typeface="微软雅黑" panose="020B0503020204020204" pitchFamily="34" charset="-122"/>
              </a:rPr>
              <a:t>AJ080102</a:t>
            </a:r>
            <a:endParaRPr lang="en-US" altLang="zh-CN" b="1">
              <a:solidFill>
                <a:srgbClr val="C00000"/>
              </a:solidFill>
              <a:latin typeface="微软雅黑" panose="020B0503020204020204" pitchFamily="34" charset="-122"/>
              <a:ea typeface="微软雅黑" panose="020B0503020204020204" pitchFamily="34" charset="-122"/>
            </a:endParaRPr>
          </a:p>
          <a:p>
            <a:r>
              <a:rPr lang="zh-CN" altLang="en-US" b="1">
                <a:solidFill>
                  <a:srgbClr val="C00000"/>
                </a:solidFill>
                <a:latin typeface="微软雅黑" panose="020B0503020204020204" pitchFamily="34" charset="-122"/>
                <a:ea typeface="微软雅黑" panose="020B0503020204020204" pitchFamily="34" charset="-122"/>
              </a:rPr>
              <a:t>不得将生产经营项目、场所、设备发包或者出租给不具备安全生产条件或者相应资质的单位和个人。</a:t>
            </a:r>
            <a:endParaRPr lang="zh-CN" altLang="en-US" b="1">
              <a:solidFill>
                <a:srgbClr val="C00000"/>
              </a:solidFill>
              <a:latin typeface="微软雅黑" panose="020B0503020204020204" pitchFamily="34" charset="-122"/>
              <a:ea typeface="微软雅黑" panose="020B0503020204020204" pitchFamily="34" charset="-122"/>
            </a:endParaRPr>
          </a:p>
          <a:p>
            <a:endParaRPr lang="zh-CN" altLang="en-US" b="1">
              <a:solidFill>
                <a:srgbClr val="C00000"/>
              </a:solidFill>
              <a:latin typeface="微软雅黑" panose="020B0503020204020204" pitchFamily="34" charset="-122"/>
              <a:ea typeface="微软雅黑" panose="020B0503020204020204" pitchFamily="34" charset="-122"/>
            </a:endParaRPr>
          </a:p>
          <a:p>
            <a:r>
              <a:rPr lang="zh-CN" altLang="en-US" b="1">
                <a:solidFill>
                  <a:srgbClr val="002060"/>
                </a:solidFill>
                <a:latin typeface="微软雅黑" panose="020B0503020204020204" pitchFamily="34" charset="-122"/>
                <a:ea typeface="微软雅黑" panose="020B0503020204020204" pitchFamily="34" charset="-122"/>
              </a:rPr>
              <a:t>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lang="zh-CN" altLang="en-US" b="1">
              <a:solidFill>
                <a:srgbClr val="002060"/>
              </a:solidFill>
              <a:latin typeface="微软雅黑" panose="020B0503020204020204" pitchFamily="34" charset="-122"/>
              <a:ea typeface="微软雅黑" panose="020B0503020204020204" pitchFamily="34" charset="-122"/>
            </a:endParaRPr>
          </a:p>
        </p:txBody>
      </p:sp>
      <p:sp>
        <p:nvSpPr>
          <p:cNvPr id="7" name="矩形 6"/>
          <p:cNvSpPr/>
          <p:nvPr/>
        </p:nvSpPr>
        <p:spPr>
          <a:xfrm>
            <a:off x="370840" y="4040505"/>
            <a:ext cx="1889760" cy="2329180"/>
          </a:xfrm>
          <a:prstGeom prst="rect">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cs typeface="微软雅黑" panose="020B0503020204020204" pitchFamily="34" charset="-122"/>
            </a:endParaRPr>
          </a:p>
          <a:p>
            <a:pPr algn="ctr"/>
            <a:r>
              <a:rPr lang="zh-CN" altLang="en-US" sz="1000" b="1">
                <a:solidFill>
                  <a:schemeClr val="accent2">
                    <a:lumMod val="50000"/>
                  </a:schemeClr>
                </a:solidFill>
                <a:cs typeface="微软雅黑" panose="020B0503020204020204" pitchFamily="34" charset="-122"/>
                <a:sym typeface="+mn-ea"/>
              </a:rPr>
              <a:t>深圳市安全隐患自查、巡查</a:t>
            </a:r>
            <a:endParaRPr lang="zh-CN" altLang="en-US" sz="1000" b="1">
              <a:solidFill>
                <a:schemeClr val="accent2">
                  <a:lumMod val="50000"/>
                </a:schemeClr>
              </a:solidFill>
              <a:cs typeface="微软雅黑" panose="020B0503020204020204" pitchFamily="34" charset="-122"/>
            </a:endParaRPr>
          </a:p>
          <a:p>
            <a:pPr algn="ctr"/>
            <a:r>
              <a:rPr lang="zh-CN" altLang="en-US" sz="1000" b="1">
                <a:solidFill>
                  <a:schemeClr val="accent2">
                    <a:lumMod val="50000"/>
                  </a:schemeClr>
                </a:solidFill>
                <a:cs typeface="微软雅黑" panose="020B0503020204020204" pitchFamily="34" charset="-122"/>
                <a:sym typeface="+mn-ea"/>
              </a:rPr>
              <a:t>基本指引</a:t>
            </a:r>
            <a:endParaRPr lang="en-US" altLang="zh-CN" sz="1000" dirty="0" smtClean="0">
              <a:cs typeface="微软雅黑" panose="020B0503020204020204" pitchFamily="34" charset="-122"/>
            </a:endParaRPr>
          </a:p>
          <a:p>
            <a:pPr algn="ctr"/>
            <a:endParaRPr lang="en-US" altLang="zh-CN" sz="1000" dirty="0" smtClean="0">
              <a:cs typeface="微软雅黑" panose="020B0503020204020204" pitchFamily="34" charset="-122"/>
            </a:endParaRPr>
          </a:p>
          <a:p>
            <a:pPr algn="ctr"/>
            <a:endParaRPr lang="en-US" altLang="zh-CN" dirty="0" smtClean="0">
              <a:cs typeface="微软雅黑" panose="020B0503020204020204" pitchFamily="34" charset="-122"/>
            </a:endParaRPr>
          </a:p>
          <a:p>
            <a:pPr algn="ctr"/>
            <a:endParaRPr lang="en-US" altLang="zh-CN" dirty="0" smtClean="0">
              <a:cs typeface="微软雅黑" panose="020B0503020204020204" pitchFamily="34" charset="-122"/>
            </a:endParaRPr>
          </a:p>
          <a:p>
            <a:pPr algn="ctr"/>
            <a:endParaRPr lang="en-US" altLang="zh-CN" dirty="0" smtClean="0">
              <a:cs typeface="微软雅黑" panose="020B0503020204020204" pitchFamily="34" charset="-122"/>
            </a:endParaRPr>
          </a:p>
          <a:p>
            <a:pPr algn="ctr"/>
            <a:r>
              <a:rPr lang="en-US" altLang="zh-CN" dirty="0" smtClean="0">
                <a:solidFill>
                  <a:schemeClr val="tx1"/>
                </a:solidFill>
                <a:cs typeface="微软雅黑" panose="020B0503020204020204" pitchFamily="34" charset="-122"/>
              </a:rPr>
              <a:t>2016</a:t>
            </a:r>
            <a:r>
              <a:rPr lang="zh-CN" altLang="en-US" dirty="0" smtClean="0">
                <a:solidFill>
                  <a:schemeClr val="tx1"/>
                </a:solidFill>
                <a:cs typeface="微软雅黑" panose="020B0503020204020204" pitchFamily="34" charset="-122"/>
              </a:rPr>
              <a:t>版</a:t>
            </a:r>
            <a:endParaRPr lang="zh-CN" altLang="en-US" dirty="0">
              <a:solidFill>
                <a:schemeClr val="tx1"/>
              </a:solidFill>
              <a:cs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p:nvPr/>
        </p:nvSpPr>
        <p:spPr>
          <a:xfrm>
            <a:off x="0" y="0"/>
            <a:ext cx="3611563" cy="6858000"/>
          </a:xfrm>
          <a:prstGeom prst="rect">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5" name="文本框 5"/>
          <p:cNvSpPr/>
          <p:nvPr/>
        </p:nvSpPr>
        <p:spPr>
          <a:xfrm>
            <a:off x="1008063" y="2176463"/>
            <a:ext cx="1595437" cy="1568450"/>
          </a:xfrm>
          <a:prstGeom prst="rect">
            <a:avLst/>
          </a:prstGeom>
          <a:noFill/>
          <a:ln w="9525">
            <a:noFill/>
          </a:ln>
        </p:spPr>
        <p:txBody>
          <a:bodyPr>
            <a:spAutoFit/>
          </a:bodyPr>
          <a:lstStyle/>
          <a:p>
            <a:pPr lvl="0"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第三部分</a:t>
            </a:r>
            <a:endParaRPr lang="zh-CN" altLang="en-US" dirty="0">
              <a:latin typeface="微软雅黑" panose="020B0503020204020204" pitchFamily="34" charset="-122"/>
              <a:ea typeface="微软雅黑" panose="020B0503020204020204" pitchFamily="34" charset="-122"/>
            </a:endParaRPr>
          </a:p>
        </p:txBody>
      </p:sp>
      <p:grpSp>
        <p:nvGrpSpPr>
          <p:cNvPr id="28676" name="组合 22"/>
          <p:cNvGrpSpPr/>
          <p:nvPr/>
        </p:nvGrpSpPr>
        <p:grpSpPr>
          <a:xfrm>
            <a:off x="2506663" y="2762250"/>
            <a:ext cx="465137" cy="469900"/>
            <a:chOff x="0" y="0"/>
            <a:chExt cx="823123" cy="831130"/>
          </a:xfrm>
        </p:grpSpPr>
        <p:sp>
          <p:nvSpPr>
            <p:cNvPr id="28690" name="等腰三角形 23"/>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1" name="等腰三角形 24"/>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2" name="等腰三角形 25"/>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77" name="组合 1"/>
          <p:cNvGrpSpPr/>
          <p:nvPr/>
        </p:nvGrpSpPr>
        <p:grpSpPr>
          <a:xfrm>
            <a:off x="4346257" y="2701608"/>
            <a:ext cx="7542849" cy="706755"/>
            <a:chOff x="-287281" y="32449"/>
            <a:chExt cx="7541346" cy="708147"/>
          </a:xfrm>
        </p:grpSpPr>
        <p:sp>
          <p:nvSpPr>
            <p:cNvPr id="28687" name="等腰三角形 7"/>
            <p:cNvSpPr/>
            <p:nvPr/>
          </p:nvSpPr>
          <p:spPr>
            <a:xfrm rot="5400000" flipH="1">
              <a:off x="-383844" y="160825"/>
              <a:ext cx="644522" cy="451395"/>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文本框 18"/>
            <p:cNvSpPr/>
            <p:nvPr/>
          </p:nvSpPr>
          <p:spPr>
            <a:xfrm>
              <a:off x="898347" y="32449"/>
              <a:ext cx="6355718" cy="708147"/>
            </a:xfrm>
            <a:prstGeom prst="rect">
              <a:avLst/>
            </a:prstGeom>
            <a:noFill/>
            <a:ln w="9525">
              <a:noFill/>
            </a:ln>
          </p:spPr>
          <p:txBody>
            <a:bodyPr wrap="square">
              <a:spAutoFit/>
            </a:bodyPr>
            <a:lstStyle/>
            <a:p>
              <a:pPr lvl="0" eaLnBrk="1" hangingPunct="1"/>
              <a:r>
                <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相关方管理的风险管控</a:t>
              </a:r>
              <a:endPar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 180"/>
          <p:cNvSpPr/>
          <p:nvPr/>
        </p:nvSpPr>
        <p:spPr>
          <a:xfrm>
            <a:off x="1530985" y="150495"/>
            <a:ext cx="9127490" cy="1111885"/>
          </a:xfrm>
          <a:prstGeom prst="snip2DiagRect">
            <a:avLst>
              <a:gd name="adj1" fmla="val 0"/>
              <a:gd name="adj2" fmla="val 23229"/>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r>
              <a:rPr lang="zh-CN" altLang="en-US" sz="4800" b="1" dirty="0">
                <a:solidFill>
                  <a:srgbClr val="000066"/>
                </a:solidFill>
                <a:cs typeface="微软雅黑" panose="020B0503020204020204" pitchFamily="34" charset="-122"/>
                <a:sym typeface="+mn-ea"/>
              </a:rPr>
              <a:t>风险的辨识</a:t>
            </a:r>
            <a:endParaRPr lang="zh-CN" altLang="en-US" sz="4800" b="1" dirty="0">
              <a:solidFill>
                <a:srgbClr val="000066"/>
              </a:solidFill>
              <a:cs typeface="微软雅黑" panose="020B0503020204020204" pitchFamily="34" charset="-122"/>
              <a:sym typeface="+mn-ea"/>
            </a:endParaRPr>
          </a:p>
        </p:txBody>
      </p:sp>
      <p:sp>
        <p:nvSpPr>
          <p:cNvPr id="220" name=" 220"/>
          <p:cNvSpPr/>
          <p:nvPr/>
        </p:nvSpPr>
        <p:spPr>
          <a:xfrm>
            <a:off x="483235" y="2252980"/>
            <a:ext cx="864235" cy="5003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
        <p:nvSpPr>
          <p:cNvPr id="4" name="圆角矩形 3"/>
          <p:cNvSpPr/>
          <p:nvPr/>
        </p:nvSpPr>
        <p:spPr>
          <a:xfrm>
            <a:off x="1347470" y="1543685"/>
            <a:ext cx="9693275" cy="1918335"/>
          </a:xfrm>
          <a:prstGeom prst="roundRect">
            <a:avLst/>
          </a:prstGeom>
          <a:solidFill>
            <a:schemeClr val="bg1"/>
          </a:solidFill>
          <a:ln w="9525" cap="flat" cmpd="sng" algn="ctr">
            <a:solidFill>
              <a:srgbClr val="00206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latin typeface="微软雅黑" panose="020B0503020204020204" pitchFamily="34" charset="-122"/>
                <a:ea typeface="微软雅黑" panose="020B0503020204020204" pitchFamily="34" charset="-122"/>
                <a:sym typeface="+mn-ea"/>
              </a:rPr>
              <a:t>全覆盖：</a:t>
            </a:r>
            <a:endParaRPr lang="zh-CN" altLang="en-US" sz="2800" b="1">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b="1">
                <a:latin typeface="微软雅黑" panose="020B0503020204020204" pitchFamily="34" charset="-122"/>
                <a:ea typeface="微软雅黑" panose="020B0503020204020204" pitchFamily="34" charset="-122"/>
                <a:sym typeface="+mn-ea"/>
              </a:rPr>
              <a:t>1</a:t>
            </a:r>
            <a:r>
              <a:rPr lang="zh-CN" altLang="en-US" sz="2800" b="1">
                <a:latin typeface="微软雅黑" panose="020B0503020204020204" pitchFamily="34" charset="-122"/>
                <a:ea typeface="微软雅黑" panose="020B0503020204020204" pitchFamily="34" charset="-122"/>
                <a:sym typeface="+mn-ea"/>
              </a:rPr>
              <a:t>、全部作业活动</a:t>
            </a:r>
            <a:endParaRPr lang="zh-CN" altLang="en-US" sz="2800" b="1">
              <a:latin typeface="微软雅黑" panose="020B0503020204020204" pitchFamily="34" charset="-122"/>
              <a:ea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b="1">
                <a:latin typeface="微软雅黑" panose="020B0503020204020204" pitchFamily="34" charset="-122"/>
                <a:ea typeface="微软雅黑" panose="020B0503020204020204" pitchFamily="34" charset="-122"/>
                <a:sym typeface="+mn-ea"/>
              </a:rPr>
              <a:t>2</a:t>
            </a:r>
            <a:r>
              <a:rPr lang="zh-CN" altLang="en-US" sz="2800" b="1">
                <a:latin typeface="微软雅黑" panose="020B0503020204020204" pitchFamily="34" charset="-122"/>
                <a:ea typeface="微软雅黑" panose="020B0503020204020204" pitchFamily="34" charset="-122"/>
                <a:sym typeface="+mn-ea"/>
              </a:rPr>
              <a:t>、全部作业内容</a:t>
            </a:r>
            <a:endParaRPr lang="zh-CN" altLang="en-US" sz="2800" b="1">
              <a:latin typeface="微软雅黑" panose="020B0503020204020204" pitchFamily="34" charset="-122"/>
              <a:ea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b="1">
                <a:latin typeface="微软雅黑" panose="020B0503020204020204" pitchFamily="34" charset="-122"/>
                <a:ea typeface="微软雅黑" panose="020B0503020204020204" pitchFamily="34" charset="-122"/>
                <a:sym typeface="+mn-ea"/>
              </a:rPr>
              <a:t>3</a:t>
            </a:r>
            <a:r>
              <a:rPr lang="zh-CN" altLang="en-US" sz="2800" b="1">
                <a:latin typeface="微软雅黑" panose="020B0503020204020204" pitchFamily="34" charset="-122"/>
                <a:ea typeface="微软雅黑" panose="020B0503020204020204" pitchFamily="34" charset="-122"/>
                <a:sym typeface="+mn-ea"/>
              </a:rPr>
              <a:t>、全部作业过程</a:t>
            </a:r>
            <a:endParaRPr lang="zh-CN" altLang="en-US" sz="2800" b="1">
              <a:latin typeface="微软雅黑" panose="020B0503020204020204" pitchFamily="34" charset="-122"/>
              <a:ea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5" name=" 220"/>
          <p:cNvSpPr/>
          <p:nvPr/>
        </p:nvSpPr>
        <p:spPr>
          <a:xfrm>
            <a:off x="483235" y="5047615"/>
            <a:ext cx="864235" cy="50038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
        <p:nvSpPr>
          <p:cNvPr id="6" name="圆角矩形 5"/>
          <p:cNvSpPr/>
          <p:nvPr/>
        </p:nvSpPr>
        <p:spPr>
          <a:xfrm>
            <a:off x="1347470" y="4031615"/>
            <a:ext cx="9693275" cy="2533015"/>
          </a:xfrm>
          <a:prstGeom prst="roundRect">
            <a:avLst/>
          </a:prstGeom>
          <a:solidFill>
            <a:schemeClr val="bg1"/>
          </a:solidFill>
          <a:ln w="9525" cap="flat" cmpd="sng" algn="ctr">
            <a:solidFill>
              <a:srgbClr val="00206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latin typeface="微软雅黑" panose="020B0503020204020204" pitchFamily="34" charset="-122"/>
                <a:ea typeface="微软雅黑" panose="020B0503020204020204" pitchFamily="34" charset="-122"/>
                <a:sym typeface="+mn-ea"/>
              </a:rPr>
              <a:t>针对不安全因素</a:t>
            </a:r>
            <a:endParaRPr lang="zh-CN" altLang="en-US" sz="2800" b="1">
              <a:latin typeface="微软雅黑" panose="020B0503020204020204" pitchFamily="34" charset="-122"/>
              <a:ea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sym typeface="+mn-ea"/>
              </a:rPr>
              <a:t>1</a:t>
            </a:r>
            <a:r>
              <a:rPr lang="zh-CN" altLang="en-US" sz="2800">
                <a:latin typeface="微软雅黑" panose="020B0503020204020204" pitchFamily="34" charset="-122"/>
                <a:ea typeface="微软雅黑" panose="020B0503020204020204" pitchFamily="34" charset="-122"/>
                <a:sym typeface="+mn-ea"/>
              </a:rPr>
              <a:t>、物的不安全状态</a:t>
            </a:r>
            <a:endParaRPr lang="zh-CN" altLang="en-US" sz="280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sym typeface="+mn-ea"/>
              </a:rPr>
              <a:t>2</a:t>
            </a:r>
            <a:r>
              <a:rPr lang="zh-CN" altLang="en-US" sz="2800">
                <a:latin typeface="微软雅黑" panose="020B0503020204020204" pitchFamily="34" charset="-122"/>
                <a:ea typeface="微软雅黑" panose="020B0503020204020204" pitchFamily="34" charset="-122"/>
                <a:sym typeface="+mn-ea"/>
              </a:rPr>
              <a:t>、人的不安全行为</a:t>
            </a:r>
            <a:endParaRPr lang="zh-CN" altLang="en-US" sz="280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sym typeface="+mn-ea"/>
              </a:rPr>
              <a:t>3</a:t>
            </a:r>
            <a:r>
              <a:rPr lang="zh-CN" altLang="en-US" sz="2800">
                <a:latin typeface="微软雅黑" panose="020B0503020204020204" pitchFamily="34" charset="-122"/>
                <a:ea typeface="微软雅黑" panose="020B0503020204020204" pitchFamily="34" charset="-122"/>
                <a:sym typeface="+mn-ea"/>
              </a:rPr>
              <a:t>、环境因素</a:t>
            </a:r>
            <a:endParaRPr lang="zh-CN" altLang="en-US" sz="280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sym typeface="+mn-ea"/>
              </a:rPr>
              <a:t>4</a:t>
            </a:r>
            <a:r>
              <a:rPr lang="zh-CN" altLang="en-US" sz="2800">
                <a:latin typeface="微软雅黑" panose="020B0503020204020204" pitchFamily="34" charset="-122"/>
                <a:ea typeface="微软雅黑" panose="020B0503020204020204" pitchFamily="34" charset="-122"/>
                <a:sym typeface="+mn-ea"/>
              </a:rPr>
              <a:t>、有损健康因素</a:t>
            </a:r>
            <a:endParaRPr lang="zh-CN" altLang="en-US" sz="280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sz="2800">
              <a:latin typeface="微软雅黑" panose="020B0503020204020204" pitchFamily="34" charset="-122"/>
              <a:ea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组合 13315"/>
          <p:cNvGrpSpPr/>
          <p:nvPr/>
        </p:nvGrpSpPr>
        <p:grpSpPr>
          <a:xfrm rot="5400000">
            <a:off x="1818964" y="3476943"/>
            <a:ext cx="3828731" cy="700723"/>
            <a:chOff x="511767" y="-3693"/>
            <a:chExt cx="3795438" cy="79893"/>
          </a:xfrm>
        </p:grpSpPr>
        <p:sp>
          <p:nvSpPr>
            <p:cNvPr id="13317" name="Straight Connector 71"/>
            <p:cNvSpPr/>
            <p:nvPr/>
          </p:nvSpPr>
          <p:spPr>
            <a:xfrm>
              <a:off x="2338512" y="-3693"/>
              <a:ext cx="1" cy="76200"/>
            </a:xfrm>
            <a:prstGeom prst="line">
              <a:avLst/>
            </a:prstGeom>
            <a:ln w="28575" cap="flat" cmpd="sng">
              <a:solidFill>
                <a:srgbClr val="C00000"/>
              </a:solidFill>
              <a:prstDash val="solid"/>
              <a:bevel/>
              <a:headEnd type="none" w="med" len="med"/>
              <a:tailEnd type="none" w="med" len="med"/>
            </a:ln>
          </p:spPr>
        </p:sp>
        <p:grpSp>
          <p:nvGrpSpPr>
            <p:cNvPr id="13318" name="组合 13317"/>
            <p:cNvGrpSpPr/>
            <p:nvPr/>
          </p:nvGrpSpPr>
          <p:grpSpPr>
            <a:xfrm>
              <a:off x="511767" y="0"/>
              <a:ext cx="3795438" cy="76200"/>
              <a:chOff x="511767" y="-1"/>
              <a:chExt cx="3795438" cy="152400"/>
            </a:xfrm>
          </p:grpSpPr>
          <p:sp>
            <p:nvSpPr>
              <p:cNvPr id="13319" name="Straight Connector 74"/>
              <p:cNvSpPr/>
              <p:nvPr/>
            </p:nvSpPr>
            <p:spPr>
              <a:xfrm rot="5400000">
                <a:off x="4231004" y="76199"/>
                <a:ext cx="152400" cy="1"/>
              </a:xfrm>
              <a:prstGeom prst="line">
                <a:avLst/>
              </a:prstGeom>
              <a:ln w="19050" cap="flat" cmpd="sng">
                <a:solidFill>
                  <a:srgbClr val="C00000"/>
                </a:solidFill>
                <a:prstDash val="solid"/>
                <a:bevel/>
                <a:headEnd type="none" w="med" len="med"/>
                <a:tailEnd type="none" w="med" len="med"/>
              </a:ln>
            </p:spPr>
          </p:sp>
          <p:sp>
            <p:nvSpPr>
              <p:cNvPr id="13321" name="Straight Connector 76"/>
              <p:cNvSpPr/>
              <p:nvPr/>
            </p:nvSpPr>
            <p:spPr>
              <a:xfrm rot="5400000">
                <a:off x="3301264" y="76199"/>
                <a:ext cx="152400" cy="1"/>
              </a:xfrm>
              <a:prstGeom prst="line">
                <a:avLst/>
              </a:prstGeom>
              <a:ln w="19050" cap="flat" cmpd="sng">
                <a:solidFill>
                  <a:srgbClr val="C00000"/>
                </a:solidFill>
                <a:prstDash val="solid"/>
                <a:bevel/>
                <a:headEnd type="none" w="med" len="med"/>
                <a:tailEnd type="none" w="med" len="med"/>
              </a:ln>
            </p:spPr>
          </p:sp>
          <p:sp>
            <p:nvSpPr>
              <p:cNvPr id="13322" name="Straight Connector 77"/>
              <p:cNvSpPr/>
              <p:nvPr/>
            </p:nvSpPr>
            <p:spPr>
              <a:xfrm rot="5400000">
                <a:off x="1358694" y="76199"/>
                <a:ext cx="152400" cy="1"/>
              </a:xfrm>
              <a:prstGeom prst="line">
                <a:avLst/>
              </a:prstGeom>
              <a:ln w="19050" cap="flat" cmpd="sng">
                <a:solidFill>
                  <a:srgbClr val="C00000"/>
                </a:solidFill>
                <a:prstDash val="solid"/>
                <a:bevel/>
                <a:headEnd type="none" w="med" len="med"/>
                <a:tailEnd type="none" w="med" len="med"/>
              </a:ln>
            </p:spPr>
          </p:sp>
          <p:sp>
            <p:nvSpPr>
              <p:cNvPr id="13325" name="Straight Connector 80"/>
              <p:cNvSpPr/>
              <p:nvPr/>
            </p:nvSpPr>
            <p:spPr>
              <a:xfrm rot="5400000">
                <a:off x="435567" y="76199"/>
                <a:ext cx="152400" cy="1"/>
              </a:xfrm>
              <a:prstGeom prst="line">
                <a:avLst/>
              </a:prstGeom>
              <a:ln w="19050" cap="flat" cmpd="sng">
                <a:solidFill>
                  <a:srgbClr val="C00000"/>
                </a:solidFill>
                <a:prstDash val="solid"/>
                <a:bevel/>
                <a:headEnd type="none" w="med" len="med"/>
                <a:tailEnd type="none" w="med" len="med"/>
              </a:ln>
            </p:spPr>
          </p:sp>
        </p:grpSp>
      </p:grpSp>
      <p:sp>
        <p:nvSpPr>
          <p:cNvPr id="13335" name="下箭头 58"/>
          <p:cNvSpPr/>
          <p:nvPr/>
        </p:nvSpPr>
        <p:spPr>
          <a:xfrm>
            <a:off x="3077210" y="1590675"/>
            <a:ext cx="786765" cy="4718050"/>
          </a:xfrm>
          <a:prstGeom prst="downArrow">
            <a:avLst>
              <a:gd name="adj1" fmla="val 50000"/>
              <a:gd name="adj2" fmla="val 49970"/>
            </a:avLst>
          </a:prstGeom>
          <a:solidFill>
            <a:srgbClr val="00B050"/>
          </a:solidFill>
          <a:ln w="25400">
            <a:noFill/>
          </a:ln>
        </p:spPr>
        <p:txBody>
          <a:bodyPr anchor="ctr"/>
          <a:lstStyle/>
          <a:p>
            <a:pPr algn="ct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8" name="矩形 61"/>
          <p:cNvSpPr/>
          <p:nvPr/>
        </p:nvSpPr>
        <p:spPr>
          <a:xfrm>
            <a:off x="4051300" y="1590358"/>
            <a:ext cx="5895975" cy="645160"/>
          </a:xfrm>
          <a:prstGeom prst="rect">
            <a:avLst/>
          </a:prstGeom>
          <a:solidFill>
            <a:srgbClr val="FF0000"/>
          </a:solidFill>
          <a:ln w="9525">
            <a:noFill/>
          </a:ln>
        </p:spPr>
        <p:txBody>
          <a:bodyPr wrap="square">
            <a:spAutoFit/>
          </a:bodyPr>
          <a:lstStyle/>
          <a:p>
            <a:pPr algn="ctr"/>
            <a:r>
              <a:rPr lang="zh-CN" altLang="en-US" sz="3600" b="1" dirty="0">
                <a:solidFill>
                  <a:schemeClr val="bg1"/>
                </a:solidFill>
                <a:latin typeface="+mj-ea"/>
                <a:ea typeface="+mj-ea"/>
                <a:sym typeface="微软雅黑" panose="020B0503020204020204" pitchFamily="34" charset="-122"/>
              </a:rPr>
              <a:t>不可容忍风险</a:t>
            </a:r>
            <a:endParaRPr lang="zh-CN" altLang="en-US" sz="3600" b="1" dirty="0">
              <a:solidFill>
                <a:schemeClr val="bg1"/>
              </a:solidFill>
              <a:latin typeface="+mj-ea"/>
              <a:ea typeface="+mj-ea"/>
              <a:sym typeface="微软雅黑" panose="020B0503020204020204" pitchFamily="34" charset="-122"/>
            </a:endParaRPr>
          </a:p>
        </p:txBody>
      </p:sp>
      <p:sp>
        <p:nvSpPr>
          <p:cNvPr id="13340" name="矩形 63"/>
          <p:cNvSpPr/>
          <p:nvPr/>
        </p:nvSpPr>
        <p:spPr>
          <a:xfrm>
            <a:off x="4079875" y="3452178"/>
            <a:ext cx="5894388" cy="645160"/>
          </a:xfrm>
          <a:prstGeom prst="rect">
            <a:avLst/>
          </a:prstGeom>
          <a:solidFill>
            <a:srgbClr val="FF9900"/>
          </a:solidFill>
          <a:ln w="9525">
            <a:noFill/>
          </a:ln>
        </p:spPr>
        <p:txBody>
          <a:bodyPr wrap="square">
            <a:spAutoFit/>
          </a:bodyPr>
          <a:lstStyle/>
          <a:p>
            <a:pPr algn="ctr"/>
            <a:r>
              <a:rPr lang="zh-CN" altLang="en-US" sz="3600" b="1" dirty="0">
                <a:solidFill>
                  <a:schemeClr val="bg1"/>
                </a:solidFill>
                <a:latin typeface="+mj-ea"/>
                <a:ea typeface="+mj-ea"/>
                <a:sym typeface="微软雅黑" panose="020B0503020204020204" pitchFamily="34" charset="-122"/>
              </a:rPr>
              <a:t>中度风险</a:t>
            </a:r>
            <a:endParaRPr lang="zh-CN" altLang="en-US" sz="3600" b="1" dirty="0">
              <a:solidFill>
                <a:schemeClr val="bg1"/>
              </a:solidFill>
              <a:latin typeface="+mj-ea"/>
              <a:ea typeface="+mj-ea"/>
              <a:sym typeface="微软雅黑" panose="020B0503020204020204" pitchFamily="34" charset="-122"/>
            </a:endParaRPr>
          </a:p>
        </p:txBody>
      </p:sp>
      <p:sp>
        <p:nvSpPr>
          <p:cNvPr id="13341" name="矩形 64"/>
          <p:cNvSpPr/>
          <p:nvPr/>
        </p:nvSpPr>
        <p:spPr>
          <a:xfrm>
            <a:off x="4051300" y="2521268"/>
            <a:ext cx="5894388" cy="645160"/>
          </a:xfrm>
          <a:prstGeom prst="rect">
            <a:avLst/>
          </a:prstGeom>
          <a:solidFill>
            <a:srgbClr val="FF0066"/>
          </a:solidFill>
          <a:ln w="9525">
            <a:noFill/>
          </a:ln>
        </p:spPr>
        <p:txBody>
          <a:bodyPr wrap="square">
            <a:spAutoFit/>
          </a:bodyPr>
          <a:lstStyle/>
          <a:p>
            <a:pPr algn="ctr"/>
            <a:r>
              <a:rPr lang="zh-CN" altLang="en-US" sz="3600" b="1" dirty="0">
                <a:solidFill>
                  <a:schemeClr val="bg1"/>
                </a:solidFill>
                <a:latin typeface="+mn-ea"/>
                <a:ea typeface="+mn-ea"/>
                <a:sym typeface="微软雅黑" panose="020B0503020204020204" pitchFamily="34" charset="-122"/>
              </a:rPr>
              <a:t>重大风险</a:t>
            </a:r>
            <a:endParaRPr lang="zh-CN" altLang="en-US" sz="3600" b="1" dirty="0">
              <a:solidFill>
                <a:schemeClr val="bg1"/>
              </a:solidFill>
              <a:latin typeface="+mn-ea"/>
              <a:ea typeface="+mn-ea"/>
              <a:sym typeface="微软雅黑" panose="020B0503020204020204" pitchFamily="34" charset="-122"/>
            </a:endParaRPr>
          </a:p>
        </p:txBody>
      </p:sp>
      <p:sp>
        <p:nvSpPr>
          <p:cNvPr id="13342" name="矩形 65"/>
          <p:cNvSpPr/>
          <p:nvPr/>
        </p:nvSpPr>
        <p:spPr>
          <a:xfrm>
            <a:off x="4079875" y="5419090"/>
            <a:ext cx="5894388" cy="645160"/>
          </a:xfrm>
          <a:prstGeom prst="rect">
            <a:avLst/>
          </a:prstGeom>
          <a:solidFill>
            <a:srgbClr val="0070C0"/>
          </a:solidFill>
          <a:ln w="9525">
            <a:noFill/>
          </a:ln>
        </p:spPr>
        <p:txBody>
          <a:bodyPr wrap="square">
            <a:spAutoFit/>
          </a:bodyPr>
          <a:lstStyle/>
          <a:p>
            <a:pPr algn="ctr"/>
            <a:r>
              <a:rPr lang="zh-CN" altLang="en-US" sz="3600" b="1" dirty="0">
                <a:solidFill>
                  <a:schemeClr val="bg1"/>
                </a:solidFill>
                <a:latin typeface="+mn-ea"/>
                <a:ea typeface="+mn-ea"/>
                <a:sym typeface="微软雅黑" panose="020B0503020204020204" pitchFamily="34" charset="-122"/>
              </a:rPr>
              <a:t>可接受（可忽略）风险</a:t>
            </a:r>
            <a:endParaRPr lang="zh-CN" altLang="en-US" sz="3600" b="1" dirty="0">
              <a:solidFill>
                <a:schemeClr val="bg1"/>
              </a:solidFill>
              <a:latin typeface="+mn-ea"/>
              <a:ea typeface="+mn-ea"/>
              <a:sym typeface="微软雅黑" panose="020B0503020204020204" pitchFamily="34" charset="-122"/>
            </a:endParaRPr>
          </a:p>
        </p:txBody>
      </p:sp>
      <p:sp>
        <p:nvSpPr>
          <p:cNvPr id="13343" name="矩形 66"/>
          <p:cNvSpPr/>
          <p:nvPr/>
        </p:nvSpPr>
        <p:spPr>
          <a:xfrm>
            <a:off x="4078605" y="4481195"/>
            <a:ext cx="5895975" cy="645160"/>
          </a:xfrm>
          <a:prstGeom prst="rect">
            <a:avLst/>
          </a:prstGeom>
          <a:solidFill>
            <a:srgbClr val="FFFF00"/>
          </a:solidFill>
          <a:ln w="9525">
            <a:noFill/>
          </a:ln>
        </p:spPr>
        <p:txBody>
          <a:bodyPr wrap="square">
            <a:spAutoFit/>
          </a:bodyPr>
          <a:lstStyle/>
          <a:p>
            <a:pPr algn="ctr"/>
            <a:r>
              <a:rPr lang="zh-CN" altLang="en-US" sz="3600" b="1" dirty="0">
                <a:solidFill>
                  <a:schemeClr val="accent4">
                    <a:lumMod val="50000"/>
                    <a:lumOff val="50000"/>
                  </a:schemeClr>
                </a:solidFill>
                <a:latin typeface="+mn-ea"/>
                <a:ea typeface="+mn-ea"/>
                <a:sym typeface="微软雅黑" panose="020B0503020204020204" pitchFamily="34" charset="-122"/>
              </a:rPr>
              <a:t>一般风险（可容忍）风险</a:t>
            </a:r>
            <a:endParaRPr lang="zh-CN" altLang="en-US" sz="3600" b="1" dirty="0">
              <a:solidFill>
                <a:schemeClr val="accent4">
                  <a:lumMod val="50000"/>
                  <a:lumOff val="50000"/>
                </a:schemeClr>
              </a:solidFill>
              <a:latin typeface="+mn-ea"/>
              <a:ea typeface="+mn-ea"/>
              <a:sym typeface="微软雅黑" panose="020B0503020204020204" pitchFamily="34"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
        <p:nvSpPr>
          <p:cNvPr id="3" name="文本框 2"/>
          <p:cNvSpPr txBox="1"/>
          <p:nvPr/>
        </p:nvSpPr>
        <p:spPr>
          <a:xfrm>
            <a:off x="1170305" y="1652270"/>
            <a:ext cx="1317625" cy="583565"/>
          </a:xfrm>
          <a:prstGeom prst="rect">
            <a:avLst/>
          </a:prstGeom>
          <a:noFill/>
        </p:spPr>
        <p:txBody>
          <a:bodyPr wrap="square" rtlCol="0">
            <a:spAutoFit/>
          </a:bodyPr>
          <a:lstStyle/>
          <a:p>
            <a:r>
              <a:rPr lang="en-US" altLang="zh-CN" sz="3200">
                <a:latin typeface="微软雅黑" panose="020B0503020204020204" pitchFamily="34" charset="-122"/>
                <a:ea typeface="微软雅黑" panose="020B0503020204020204" pitchFamily="34" charset="-122"/>
              </a:rPr>
              <a:t>1</a:t>
            </a:r>
            <a:r>
              <a:rPr lang="zh-CN" altLang="en-US" sz="3200">
                <a:latin typeface="微软雅黑" panose="020B0503020204020204" pitchFamily="34" charset="-122"/>
                <a:ea typeface="微软雅黑" panose="020B0503020204020204" pitchFamily="34" charset="-122"/>
              </a:rPr>
              <a:t>级</a:t>
            </a:r>
            <a:endParaRPr lang="zh-CN" altLang="en-US" sz="3200">
              <a:latin typeface="微软雅黑" panose="020B0503020204020204" pitchFamily="34" charset="-122"/>
              <a:ea typeface="微软雅黑" panose="020B0503020204020204" pitchFamily="34" charset="-122"/>
            </a:endParaRPr>
          </a:p>
        </p:txBody>
      </p:sp>
      <p:sp>
        <p:nvSpPr>
          <p:cNvPr id="5" name="文本框 4"/>
          <p:cNvSpPr txBox="1"/>
          <p:nvPr/>
        </p:nvSpPr>
        <p:spPr>
          <a:xfrm>
            <a:off x="1170305" y="2552700"/>
            <a:ext cx="1317625" cy="583565"/>
          </a:xfrm>
          <a:prstGeom prst="rect">
            <a:avLst/>
          </a:prstGeom>
          <a:noFill/>
        </p:spPr>
        <p:txBody>
          <a:bodyPr wrap="square" rtlCol="0">
            <a:spAutoFit/>
          </a:bodyPr>
          <a:lstStyle/>
          <a:p>
            <a:r>
              <a:rPr lang="en-US" altLang="zh-CN" sz="3200">
                <a:latin typeface="微软雅黑" panose="020B0503020204020204" pitchFamily="34" charset="-122"/>
                <a:ea typeface="微软雅黑" panose="020B0503020204020204" pitchFamily="34" charset="-122"/>
              </a:rPr>
              <a:t>2</a:t>
            </a:r>
            <a:r>
              <a:rPr lang="zh-CN" altLang="en-US" sz="3200">
                <a:latin typeface="微软雅黑" panose="020B0503020204020204" pitchFamily="34" charset="-122"/>
                <a:ea typeface="微软雅黑" panose="020B0503020204020204" pitchFamily="34" charset="-122"/>
              </a:rPr>
              <a:t>级</a:t>
            </a:r>
            <a:endParaRPr lang="zh-CN" altLang="en-US" sz="3200">
              <a:latin typeface="微软雅黑" panose="020B0503020204020204" pitchFamily="34" charset="-122"/>
              <a:ea typeface="微软雅黑" panose="020B0503020204020204" pitchFamily="34" charset="-122"/>
            </a:endParaRPr>
          </a:p>
        </p:txBody>
      </p:sp>
      <p:sp>
        <p:nvSpPr>
          <p:cNvPr id="6" name="文本框 5"/>
          <p:cNvSpPr txBox="1"/>
          <p:nvPr/>
        </p:nvSpPr>
        <p:spPr>
          <a:xfrm>
            <a:off x="1170305" y="3452495"/>
            <a:ext cx="1317625" cy="583565"/>
          </a:xfrm>
          <a:prstGeom prst="rect">
            <a:avLst/>
          </a:prstGeom>
          <a:noFill/>
        </p:spPr>
        <p:txBody>
          <a:bodyPr wrap="square" rtlCol="0">
            <a:spAutoFit/>
          </a:bodyPr>
          <a:lstStyle/>
          <a:p>
            <a:r>
              <a:rPr lang="en-US" altLang="zh-CN" sz="3200">
                <a:latin typeface="微软雅黑" panose="020B0503020204020204" pitchFamily="34" charset="-122"/>
                <a:ea typeface="微软雅黑" panose="020B0503020204020204" pitchFamily="34" charset="-122"/>
              </a:rPr>
              <a:t>3</a:t>
            </a:r>
            <a:r>
              <a:rPr lang="zh-CN" altLang="en-US" sz="3200">
                <a:latin typeface="微软雅黑" panose="020B0503020204020204" pitchFamily="34" charset="-122"/>
                <a:ea typeface="微软雅黑" panose="020B0503020204020204" pitchFamily="34" charset="-122"/>
              </a:rPr>
              <a:t>级</a:t>
            </a:r>
            <a:endParaRPr lang="zh-CN" altLang="en-US" sz="3200">
              <a:latin typeface="微软雅黑" panose="020B0503020204020204" pitchFamily="34" charset="-122"/>
              <a:ea typeface="微软雅黑" panose="020B0503020204020204" pitchFamily="34" charset="-122"/>
            </a:endParaRPr>
          </a:p>
        </p:txBody>
      </p:sp>
      <p:sp>
        <p:nvSpPr>
          <p:cNvPr id="7" name="文本框 6"/>
          <p:cNvSpPr txBox="1"/>
          <p:nvPr/>
        </p:nvSpPr>
        <p:spPr>
          <a:xfrm>
            <a:off x="1170305" y="4481195"/>
            <a:ext cx="1317625" cy="583565"/>
          </a:xfrm>
          <a:prstGeom prst="rect">
            <a:avLst/>
          </a:prstGeom>
          <a:noFill/>
        </p:spPr>
        <p:txBody>
          <a:bodyPr wrap="square" rtlCol="0">
            <a:spAutoFit/>
          </a:bodyPr>
          <a:lstStyle/>
          <a:p>
            <a:r>
              <a:rPr lang="en-US" altLang="zh-CN" sz="3200">
                <a:latin typeface="微软雅黑" panose="020B0503020204020204" pitchFamily="34" charset="-122"/>
                <a:ea typeface="微软雅黑" panose="020B0503020204020204" pitchFamily="34" charset="-122"/>
              </a:rPr>
              <a:t>4</a:t>
            </a:r>
            <a:r>
              <a:rPr lang="zh-CN" altLang="en-US" sz="3200">
                <a:latin typeface="微软雅黑" panose="020B0503020204020204" pitchFamily="34" charset="-122"/>
                <a:ea typeface="微软雅黑" panose="020B0503020204020204" pitchFamily="34" charset="-122"/>
              </a:rPr>
              <a:t>级</a:t>
            </a:r>
            <a:endParaRPr lang="zh-CN" altLang="en-US" sz="3200">
              <a:latin typeface="微软雅黑" panose="020B0503020204020204" pitchFamily="34" charset="-122"/>
              <a:ea typeface="微软雅黑" panose="020B0503020204020204" pitchFamily="34" charset="-122"/>
            </a:endParaRPr>
          </a:p>
        </p:txBody>
      </p:sp>
      <p:sp>
        <p:nvSpPr>
          <p:cNvPr id="8" name="文本框 7"/>
          <p:cNvSpPr txBox="1"/>
          <p:nvPr/>
        </p:nvSpPr>
        <p:spPr>
          <a:xfrm>
            <a:off x="1170305" y="5449570"/>
            <a:ext cx="1317625" cy="583565"/>
          </a:xfrm>
          <a:prstGeom prst="rect">
            <a:avLst/>
          </a:prstGeom>
          <a:noFill/>
        </p:spPr>
        <p:txBody>
          <a:bodyPr wrap="square" rtlCol="0">
            <a:spAutoFit/>
          </a:bodyPr>
          <a:lstStyle/>
          <a:p>
            <a:r>
              <a:rPr lang="en-US" altLang="zh-CN" sz="3200">
                <a:latin typeface="微软雅黑" panose="020B0503020204020204" pitchFamily="34" charset="-122"/>
                <a:ea typeface="微软雅黑" panose="020B0503020204020204" pitchFamily="34" charset="-122"/>
              </a:rPr>
              <a:t>5</a:t>
            </a:r>
            <a:r>
              <a:rPr lang="zh-CN" altLang="en-US" sz="3200">
                <a:latin typeface="微软雅黑" panose="020B0503020204020204" pitchFamily="34" charset="-122"/>
                <a:ea typeface="微软雅黑" panose="020B0503020204020204" pitchFamily="34" charset="-122"/>
              </a:rPr>
              <a:t>级</a:t>
            </a:r>
            <a:endParaRPr lang="zh-CN" altLang="en-US" sz="3200">
              <a:latin typeface="微软雅黑" panose="020B0503020204020204" pitchFamily="34" charset="-122"/>
              <a:ea typeface="微软雅黑" panose="020B0503020204020204" pitchFamily="34" charset="-122"/>
            </a:endParaRPr>
          </a:p>
        </p:txBody>
      </p:sp>
      <p:sp>
        <p:nvSpPr>
          <p:cNvPr id="9" name="文本框 8"/>
          <p:cNvSpPr txBox="1"/>
          <p:nvPr/>
        </p:nvSpPr>
        <p:spPr>
          <a:xfrm>
            <a:off x="2660015" y="2509520"/>
            <a:ext cx="551815" cy="2468880"/>
          </a:xfrm>
          <a:prstGeom prst="rect">
            <a:avLst/>
          </a:prstGeom>
          <a:noFill/>
        </p:spPr>
        <p:txBody>
          <a:bodyPr vert="eaVert" wrap="square" rtlCol="0">
            <a:spAutoFit/>
          </a:bodyPr>
          <a:lstStyle/>
          <a:p>
            <a:pPr algn="ctr"/>
            <a:r>
              <a:rPr lang="zh-CN" altLang="en-US" sz="2400">
                <a:latin typeface="微软雅黑" panose="020B0503020204020204" pitchFamily="34" charset="-122"/>
                <a:ea typeface="微软雅黑" panose="020B0503020204020204" pitchFamily="34" charset="-122"/>
              </a:rPr>
              <a:t>风险减小</a:t>
            </a:r>
            <a:endParaRPr lang="zh-CN" altLang="en-US" sz="2400">
              <a:latin typeface="微软雅黑" panose="020B0503020204020204" pitchFamily="34" charset="-122"/>
              <a:ea typeface="微软雅黑" panose="020B0503020204020204" pitchFamily="34" charset="-122"/>
            </a:endParaRPr>
          </a:p>
        </p:txBody>
      </p:sp>
      <p:sp>
        <p:nvSpPr>
          <p:cNvPr id="180" name=" 180"/>
          <p:cNvSpPr/>
          <p:nvPr/>
        </p:nvSpPr>
        <p:spPr>
          <a:xfrm>
            <a:off x="1530985" y="150495"/>
            <a:ext cx="9127490" cy="1111885"/>
          </a:xfrm>
          <a:prstGeom prst="snip2DiagRect">
            <a:avLst>
              <a:gd name="adj1" fmla="val 0"/>
              <a:gd name="adj2" fmla="val 2322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r>
              <a:rPr lang="zh-CN" altLang="en-US" sz="4800" b="1" dirty="0">
                <a:solidFill>
                  <a:srgbClr val="000066"/>
                </a:solidFill>
                <a:cs typeface="微软雅黑" panose="020B0503020204020204" pitchFamily="34" charset="-122"/>
                <a:sym typeface="+mn-ea"/>
              </a:rPr>
              <a:t>风险的分级</a:t>
            </a:r>
            <a:endParaRPr lang="zh-CN" altLang="en-US" sz="4800" b="1" dirty="0">
              <a:solidFill>
                <a:srgbClr val="000066"/>
              </a:solidFill>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335"/>
                                        </p:tgtEl>
                                        <p:attrNameLst>
                                          <p:attrName>style.visibility</p:attrName>
                                        </p:attrNameLst>
                                      </p:cBhvr>
                                      <p:to>
                                        <p:strVal val="visible"/>
                                      </p:to>
                                    </p:set>
                                    <p:anim calcmode="lin" valueType="num">
                                      <p:cBhvr>
                                        <p:cTn id="7" dur="500" fill="hold"/>
                                        <p:tgtEl>
                                          <p:spTgt spid="13335"/>
                                        </p:tgtEl>
                                        <p:attrNameLst>
                                          <p:attrName>ppt_x</p:attrName>
                                        </p:attrNameLst>
                                      </p:cBhvr>
                                      <p:tavLst>
                                        <p:tav tm="0">
                                          <p:val>
                                            <p:strVal val="#ppt_x"/>
                                          </p:val>
                                        </p:tav>
                                        <p:tav tm="100000">
                                          <p:val>
                                            <p:strVal val="#ppt_x"/>
                                          </p:val>
                                        </p:tav>
                                      </p:tavLst>
                                    </p:anim>
                                    <p:anim calcmode="lin" valueType="num">
                                      <p:cBhvr>
                                        <p:cTn id="8" dur="500" fill="hold"/>
                                        <p:tgtEl>
                                          <p:spTgt spid="133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3316"/>
                                        </p:tgtEl>
                                        <p:attrNameLst>
                                          <p:attrName>style.visibility</p:attrName>
                                        </p:attrNameLst>
                                      </p:cBhvr>
                                      <p:to>
                                        <p:strVal val="visible"/>
                                      </p:to>
                                    </p:set>
                                    <p:animEffect filter="barn(outVertical)">
                                      <p:cBhvr>
                                        <p:cTn id="12" dur="500"/>
                                        <p:tgtEl>
                                          <p:spTgt spid="1331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338"/>
                                        </p:tgtEl>
                                        <p:attrNameLst>
                                          <p:attrName>style.visibility</p:attrName>
                                        </p:attrNameLst>
                                      </p:cBhvr>
                                      <p:to>
                                        <p:strVal val="visible"/>
                                      </p:to>
                                    </p:set>
                                    <p:animEffect filter="wipe(left)">
                                      <p:cBhvr>
                                        <p:cTn id="16" dur="500"/>
                                        <p:tgtEl>
                                          <p:spTgt spid="1333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341"/>
                                        </p:tgtEl>
                                        <p:attrNameLst>
                                          <p:attrName>style.visibility</p:attrName>
                                        </p:attrNameLst>
                                      </p:cBhvr>
                                      <p:to>
                                        <p:strVal val="visible"/>
                                      </p:to>
                                    </p:set>
                                    <p:animEffect filter="wipe(left)">
                                      <p:cBhvr>
                                        <p:cTn id="20" dur="500"/>
                                        <p:tgtEl>
                                          <p:spTgt spid="13341"/>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340"/>
                                        </p:tgtEl>
                                        <p:attrNameLst>
                                          <p:attrName>style.visibility</p:attrName>
                                        </p:attrNameLst>
                                      </p:cBhvr>
                                      <p:to>
                                        <p:strVal val="visible"/>
                                      </p:to>
                                    </p:set>
                                    <p:animEffect filter="wipe(left)">
                                      <p:cBhvr>
                                        <p:cTn id="24" dur="500"/>
                                        <p:tgtEl>
                                          <p:spTgt spid="13340"/>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343"/>
                                        </p:tgtEl>
                                        <p:attrNameLst>
                                          <p:attrName>style.visibility</p:attrName>
                                        </p:attrNameLst>
                                      </p:cBhvr>
                                      <p:to>
                                        <p:strVal val="visible"/>
                                      </p:to>
                                    </p:set>
                                    <p:animEffect filter="wipe(left)">
                                      <p:cBhvr>
                                        <p:cTn id="28" dur="500"/>
                                        <p:tgtEl>
                                          <p:spTgt spid="1334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3342"/>
                                        </p:tgtEl>
                                        <p:attrNameLst>
                                          <p:attrName>style.visibility</p:attrName>
                                        </p:attrNameLst>
                                      </p:cBhvr>
                                      <p:to>
                                        <p:strVal val="visible"/>
                                      </p:to>
                                    </p:set>
                                    <p:animEffect filter="wipe(left)">
                                      <p:cBhvr>
                                        <p:cTn id="32"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5" grpId="0" bldLvl="0" animBg="1"/>
      <p:bldP spid="13338" grpId="0" bldLvl="0" animBg="1"/>
      <p:bldP spid="13340" grpId="0" bldLvl="0" animBg="1"/>
      <p:bldP spid="13341" grpId="0" bldLvl="0" animBg="1"/>
      <p:bldP spid="13342" grpId="0" bldLvl="0" animBg="1"/>
      <p:bldP spid="1334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1"/>
          <p:cNvGraphicFramePr/>
          <p:nvPr/>
        </p:nvGraphicFramePr>
        <p:xfrm>
          <a:off x="3548063" y="1936115"/>
          <a:ext cx="7639050" cy="4483101"/>
        </p:xfrm>
        <a:graphic>
          <a:graphicData uri="http://schemas.openxmlformats.org/drawingml/2006/table">
            <a:tbl>
              <a:tblPr firstRow="1" bandRow="1">
                <a:tableStyleId>{5940675A-B579-460E-94D1-54222C63F5DA}</a:tableStyleId>
              </a:tblPr>
              <a:tblGrid>
                <a:gridCol w="1273175"/>
                <a:gridCol w="1271905"/>
                <a:gridCol w="1273175"/>
                <a:gridCol w="1272540"/>
                <a:gridCol w="1273175"/>
                <a:gridCol w="1275080"/>
              </a:tblGrid>
              <a:tr h="822960">
                <a:tc>
                  <a:txBody>
                    <a:bodyPr/>
                    <a:lstStyle/>
                    <a:p>
                      <a:pPr marL="0" indent="0" algn="r">
                        <a:buNone/>
                      </a:pPr>
                      <a:r>
                        <a:rPr lang="en-US" altLang="zh-CN" sz="1800" b="0" u="none">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0" u="none">
                          <a:latin typeface="微软雅黑" panose="020B0503020204020204" pitchFamily="34" charset="-122"/>
                          <a:ea typeface="微软雅黑" panose="020B0503020204020204" pitchFamily="34" charset="-122"/>
                          <a:cs typeface="微软雅黑" panose="020B0503020204020204" pitchFamily="34" charset="-122"/>
                        </a:rPr>
                        <a:t>严 重 性</a:t>
                      </a:r>
                      <a:endParaRPr lang="zh-CN" altLang="en-US" sz="18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buNone/>
                      </a:pPr>
                      <a:endParaRPr lang="zh-CN" altLang="en-US" sz="1800" b="0" u="none">
                        <a:latin typeface="微软雅黑" panose="020B0503020204020204" pitchFamily="34" charset="-122"/>
                        <a:ea typeface="微软雅黑" panose="020B0503020204020204" pitchFamily="34" charset="-122"/>
                        <a:cs typeface="微软雅黑" panose="020B0503020204020204" pitchFamily="34" charset="-122"/>
                      </a:endParaRPr>
                    </a:p>
                    <a:p>
                      <a:pPr marL="0" indent="0" algn="l">
                        <a:buNone/>
                      </a:pPr>
                      <a:r>
                        <a:rPr lang="zh-CN" altLang="en-US" sz="1800" b="0" u="none">
                          <a:latin typeface="微软雅黑" panose="020B0503020204020204" pitchFamily="34" charset="-122"/>
                          <a:ea typeface="微软雅黑" panose="020B0503020204020204" pitchFamily="34" charset="-122"/>
                          <a:cs typeface="微软雅黑" panose="020B0503020204020204" pitchFamily="34" charset="-122"/>
                        </a:rPr>
                        <a:t>可 能 性</a:t>
                      </a:r>
                      <a:endParaRPr lang="zh-CN" altLang="en-US" sz="18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r>
              <a:tr h="666115">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r>
              <a:tr h="719455">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6</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8</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10</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r>
              <a:tr h="717550">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B0F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6</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9</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r>
              <a:tr h="718820">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8</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12</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16</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c>
                  <a:txBody>
                    <a:bodyPr/>
                    <a:lstStyle/>
                    <a:p>
                      <a:pPr marL="0" indent="0" algn="ctr">
                        <a:buNone/>
                      </a:pPr>
                      <a:r>
                        <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rPr>
                        <a:t>20</a:t>
                      </a:r>
                      <a:endPar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r>
              <a:tr h="838200">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10</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a:txBody>
                    <a:bodyPr/>
                    <a:lstStyle/>
                    <a:p>
                      <a:pPr marL="0" indent="0" algn="ctr">
                        <a:buNone/>
                      </a:pPr>
                      <a:r>
                        <a:rPr lang="en-US" altLang="zh-CN" sz="2400" b="0" u="none">
                          <a:latin typeface="微软雅黑" panose="020B0503020204020204" pitchFamily="34" charset="-122"/>
                          <a:ea typeface="微软雅黑" panose="020B0503020204020204" pitchFamily="34" charset="-122"/>
                          <a:cs typeface="微软雅黑" panose="020B0503020204020204" pitchFamily="34" charset="-122"/>
                        </a:rPr>
                        <a:t>15</a:t>
                      </a:r>
                      <a:endParaRPr lang="en-US" altLang="zh-CN" sz="2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c>
                  <a:txBody>
                    <a:bodyPr/>
                    <a:lstStyle/>
                    <a:p>
                      <a:pPr marL="0" indent="0" algn="ctr">
                        <a:buNone/>
                      </a:pPr>
                      <a:r>
                        <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rPr>
                        <a:t>20</a:t>
                      </a:r>
                      <a:endPar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c>
                  <a:txBody>
                    <a:bodyPr/>
                    <a:lstStyle/>
                    <a:p>
                      <a:pPr marL="0" indent="0" algn="ctr">
                        <a:buNone/>
                      </a:pPr>
                      <a:r>
                        <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rPr>
                        <a:t>25</a:t>
                      </a:r>
                      <a:endParaRPr lang="en-US" altLang="zh-CN" sz="2400" b="0" u="none">
                        <a:highlight>
                          <a:srgbClr val="D9D9D9"/>
                        </a:highligh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00"/>
                    </a:solidFill>
                  </a:tcPr>
                </a:tc>
              </a:tr>
            </a:tbl>
          </a:graphicData>
        </a:graphic>
      </p:graphicFrame>
      <p:cxnSp>
        <p:nvCxnSpPr>
          <p:cNvPr id="4" name="直接连接符 3"/>
          <p:cNvCxnSpPr/>
          <p:nvPr/>
        </p:nvCxnSpPr>
        <p:spPr>
          <a:xfrm>
            <a:off x="3548063" y="1936115"/>
            <a:ext cx="1271588" cy="806450"/>
          </a:xfrm>
          <a:prstGeom prst="line">
            <a:avLst/>
          </a:prstGeom>
        </p:spPr>
        <p:style>
          <a:lnRef idx="1">
            <a:schemeClr val="dk1"/>
          </a:lnRef>
          <a:fillRef idx="0">
            <a:schemeClr val="dk1"/>
          </a:fillRef>
          <a:effectRef idx="0">
            <a:schemeClr val="dk1"/>
          </a:effectRef>
          <a:fontRef idx="minor">
            <a:schemeClr val="tx1"/>
          </a:fontRef>
        </p:style>
      </p:cxnSp>
      <p:sp>
        <p:nvSpPr>
          <p:cNvPr id="180" name=" 180"/>
          <p:cNvSpPr/>
          <p:nvPr/>
        </p:nvSpPr>
        <p:spPr>
          <a:xfrm>
            <a:off x="1530985" y="150495"/>
            <a:ext cx="9127490" cy="1111885"/>
          </a:xfrm>
          <a:prstGeom prst="snip2DiagRect">
            <a:avLst>
              <a:gd name="adj1" fmla="val 0"/>
              <a:gd name="adj2" fmla="val 2322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r>
              <a:rPr lang="zh-CN" altLang="en-US" sz="4800" b="1" dirty="0">
                <a:solidFill>
                  <a:srgbClr val="000066"/>
                </a:solidFill>
                <a:cs typeface="微软雅黑" panose="020B0503020204020204" pitchFamily="34" charset="-122"/>
                <a:sym typeface="+mn-ea"/>
              </a:rPr>
              <a:t>风险的量化分析</a:t>
            </a:r>
            <a:endParaRPr lang="zh-CN" altLang="en-US" sz="4800" b="1" dirty="0">
              <a:solidFill>
                <a:srgbClr val="000066"/>
              </a:solidFill>
              <a:cs typeface="微软雅黑" panose="020B0503020204020204" pitchFamily="34" charset="-122"/>
              <a:sym typeface="+mn-ea"/>
            </a:endParaRPr>
          </a:p>
        </p:txBody>
      </p:sp>
      <p:sp>
        <p:nvSpPr>
          <p:cNvPr id="2" name="文本框 1"/>
          <p:cNvSpPr txBox="1"/>
          <p:nvPr/>
        </p:nvSpPr>
        <p:spPr>
          <a:xfrm>
            <a:off x="400050" y="1526540"/>
            <a:ext cx="2835275" cy="5077460"/>
          </a:xfrm>
          <a:prstGeom prst="rect">
            <a:avLst/>
          </a:prstGeom>
          <a:noFill/>
        </p:spPr>
        <p:txBody>
          <a:bodyPr wrap="square" rtlCol="0">
            <a:spAutoFit/>
          </a:bodyPr>
          <a:lstStyle/>
          <a:p>
            <a:r>
              <a:rPr lang="zh-CN" altLang="en-US" sz="3600">
                <a:latin typeface="微软雅黑" panose="020B0503020204020204" pitchFamily="34" charset="-122"/>
                <a:ea typeface="微软雅黑" panose="020B0503020204020204" pitchFamily="34" charset="-122"/>
              </a:rPr>
              <a:t>风险度</a:t>
            </a:r>
            <a:r>
              <a:rPr lang="en-US" altLang="zh-CN" sz="3600">
                <a:latin typeface="微软雅黑" panose="020B0503020204020204" pitchFamily="34" charset="-122"/>
                <a:ea typeface="微软雅黑" panose="020B0503020204020204" pitchFamily="34" charset="-122"/>
              </a:rPr>
              <a:t>=</a:t>
            </a:r>
            <a:r>
              <a:rPr lang="zh-CN" altLang="en-US" sz="3600">
                <a:latin typeface="微软雅黑" panose="020B0503020204020204" pitchFamily="34" charset="-122"/>
                <a:ea typeface="微软雅黑" panose="020B0503020204020204" pitchFamily="34" charset="-122"/>
              </a:rPr>
              <a:t>可能性</a:t>
            </a:r>
            <a:r>
              <a:rPr lang="en-US" altLang="zh-CN" sz="3600">
                <a:latin typeface="微软雅黑" panose="020B0503020204020204" pitchFamily="34" charset="-122"/>
                <a:ea typeface="微软雅黑" panose="020B0503020204020204" pitchFamily="34" charset="-122"/>
              </a:rPr>
              <a:t>X</a:t>
            </a:r>
            <a:r>
              <a:rPr lang="zh-CN" altLang="en-US" sz="3600">
                <a:latin typeface="微软雅黑" panose="020B0503020204020204" pitchFamily="34" charset="-122"/>
                <a:ea typeface="微软雅黑" panose="020B0503020204020204" pitchFamily="34" charset="-122"/>
              </a:rPr>
              <a:t>严重性</a:t>
            </a:r>
            <a:endParaRPr lang="zh-CN" altLang="en-US" sz="3600">
              <a:latin typeface="微软雅黑" panose="020B0503020204020204" pitchFamily="34" charset="-122"/>
              <a:ea typeface="微软雅黑" panose="020B0503020204020204" pitchFamily="34" charset="-122"/>
            </a:endParaRPr>
          </a:p>
          <a:p>
            <a:endParaRPr lang="zh-CN" altLang="en-US" sz="36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可能性从最小到最大分</a:t>
            </a:r>
            <a:r>
              <a:rPr lang="en-US" altLang="zh-CN" sz="2400">
                <a:latin typeface="微软雅黑" panose="020B0503020204020204" pitchFamily="34" charset="-122"/>
                <a:ea typeface="微软雅黑" panose="020B0503020204020204" pitchFamily="34" charset="-122"/>
              </a:rPr>
              <a:t>1-5</a:t>
            </a:r>
            <a:r>
              <a:rPr lang="zh-CN" altLang="en-US" sz="2400">
                <a:latin typeface="微软雅黑" panose="020B0503020204020204" pitchFamily="34" charset="-122"/>
                <a:ea typeface="微软雅黑" panose="020B0503020204020204" pitchFamily="34" charset="-122"/>
              </a:rPr>
              <a:t>级</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严重性从最小到最大分</a:t>
            </a:r>
            <a:r>
              <a:rPr lang="en-US" altLang="zh-CN" sz="2400">
                <a:latin typeface="微软雅黑" panose="020B0503020204020204" pitchFamily="34" charset="-122"/>
                <a:ea typeface="微软雅黑" panose="020B0503020204020204" pitchFamily="34" charset="-122"/>
              </a:rPr>
              <a:t>1-5</a:t>
            </a:r>
            <a:r>
              <a:rPr lang="zh-CN" altLang="en-US" sz="2400">
                <a:latin typeface="微软雅黑" panose="020B0503020204020204" pitchFamily="34" charset="-122"/>
                <a:ea typeface="微软雅黑" panose="020B0503020204020204" pitchFamily="34" charset="-122"/>
              </a:rPr>
              <a:t>级</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风险度：小 </a:t>
            </a:r>
            <a:r>
              <a:rPr lang="en-US" altLang="zh-CN" sz="2400">
                <a:latin typeface="微软雅黑" panose="020B0503020204020204" pitchFamily="34" charset="-122"/>
                <a:ea typeface="微软雅黑" panose="020B0503020204020204" pitchFamily="34" charset="-122"/>
              </a:rPr>
              <a:t>1-3</a:t>
            </a:r>
            <a:endParaRPr lang="en-US" altLang="zh-CN"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中 </a:t>
            </a:r>
            <a:r>
              <a:rPr lang="en-US" altLang="zh-CN" sz="2400">
                <a:latin typeface="微软雅黑" panose="020B0503020204020204" pitchFamily="34" charset="-122"/>
                <a:ea typeface="微软雅黑" panose="020B0503020204020204" pitchFamily="34" charset="-122"/>
              </a:rPr>
              <a:t>4-8 </a:t>
            </a:r>
            <a:endParaRPr lang="en-US" altLang="zh-CN"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大 </a:t>
            </a:r>
            <a:r>
              <a:rPr lang="en-US" altLang="zh-CN" sz="2400">
                <a:latin typeface="微软雅黑" panose="020B0503020204020204" pitchFamily="34" charset="-122"/>
                <a:ea typeface="微软雅黑" panose="020B0503020204020204" pitchFamily="34" charset="-122"/>
              </a:rPr>
              <a:t>9-12</a:t>
            </a:r>
            <a:endParaRPr lang="en-US" altLang="zh-CN"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很大 </a:t>
            </a:r>
            <a:r>
              <a:rPr lang="en-US" altLang="zh-CN" sz="2400">
                <a:latin typeface="微软雅黑" panose="020B0503020204020204" pitchFamily="34" charset="-122"/>
                <a:ea typeface="微软雅黑" panose="020B0503020204020204" pitchFamily="34" charset="-122"/>
              </a:rPr>
              <a:t>15-25</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19760" y="1357630"/>
          <a:ext cx="10873740" cy="5059680"/>
        </p:xfrm>
        <a:graphic>
          <a:graphicData uri="http://schemas.openxmlformats.org/drawingml/2006/table">
            <a:tbl>
              <a:tblPr/>
              <a:tblGrid>
                <a:gridCol w="1080135"/>
                <a:gridCol w="1496060"/>
                <a:gridCol w="1226185"/>
                <a:gridCol w="1075690"/>
                <a:gridCol w="4363720"/>
                <a:gridCol w="1631950"/>
              </a:tblGrid>
              <a:tr h="522605">
                <a:tc>
                  <a:txBody>
                    <a:bodyPr/>
                    <a:lstStyle/>
                    <a:p>
                      <a:pPr algn="ctr">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风险度</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等级</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色标</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应采取的行动</a:t>
                      </a:r>
                      <a:r>
                        <a:rPr lang="en-US" sz="2000" b="1" kern="100">
                          <a:latin typeface="微软雅黑" panose="020B0503020204020204" pitchFamily="34" charset="-122"/>
                          <a:ea typeface="微软雅黑" panose="020B0503020204020204" pitchFamily="34" charset="-122"/>
                          <a:cs typeface="微软雅黑" panose="020B0503020204020204" pitchFamily="34" charset="-122"/>
                        </a:rPr>
                        <a:t>/</a:t>
                      </a:r>
                      <a:r>
                        <a:rPr lang="zh-CN" sz="2000" b="1" kern="100">
                          <a:latin typeface="微软雅黑" panose="020B0503020204020204" pitchFamily="34" charset="-122"/>
                          <a:ea typeface="微软雅黑" panose="020B0503020204020204" pitchFamily="34" charset="-122"/>
                          <a:cs typeface="微软雅黑" panose="020B0503020204020204" pitchFamily="34" charset="-122"/>
                        </a:rPr>
                        <a:t>控制措施</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实施期限</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575">
                <a:tc>
                  <a:txBody>
                    <a:bodyPr/>
                    <a:lstStyle/>
                    <a:p>
                      <a:pPr algn="ctr">
                        <a:spcAft>
                          <a:spcPts val="0"/>
                        </a:spcAft>
                      </a:pPr>
                      <a:r>
                        <a:rPr lang="en-US" sz="2000" b="1" kern="100">
                          <a:latin typeface="微软雅黑" panose="020B0503020204020204" pitchFamily="34" charset="-122"/>
                          <a:ea typeface="微软雅黑" panose="020B0503020204020204" pitchFamily="34" charset="-122"/>
                          <a:cs typeface="微软雅黑" panose="020B0503020204020204" pitchFamily="34" charset="-122"/>
                        </a:rPr>
                        <a:t>20-25</a:t>
                      </a:r>
                      <a:endParaRPr lang="en-US"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巨大风险</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buNone/>
                      </a:pPr>
                      <a:r>
                        <a:rPr lang="zh-CN" altLang="en-US"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一级</a:t>
                      </a:r>
                      <a:endParaRPr lang="zh-CN" altLang="en-US"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zh-CN"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停止</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作业，</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与相关方共同</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防控</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措施</a:t>
                      </a: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进行评估</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立刻</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210">
                <a:tc>
                  <a:txBody>
                    <a:bodyPr/>
                    <a:lstStyle/>
                    <a:p>
                      <a:pPr algn="ctr">
                        <a:spcAft>
                          <a:spcPts val="0"/>
                        </a:spcAft>
                      </a:pPr>
                      <a:r>
                        <a:rPr lang="en-US" sz="2000" b="1" kern="100">
                          <a:latin typeface="微软雅黑" panose="020B0503020204020204" pitchFamily="34" charset="-122"/>
                          <a:ea typeface="微软雅黑" panose="020B0503020204020204" pitchFamily="34" charset="-122"/>
                          <a:cs typeface="微软雅黑" panose="020B0503020204020204" pitchFamily="34" charset="-122"/>
                        </a:rPr>
                        <a:t>15-16</a:t>
                      </a:r>
                      <a:endParaRPr lang="en-US"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重大风险</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暂停作业。审核相关方指定的防控措施和</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控制程序，</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模拟和修订。</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立即或近期整改</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345">
                <a:tc>
                  <a:txBody>
                    <a:bodyPr/>
                    <a:lstStyle/>
                    <a:p>
                      <a:pPr algn="ctr">
                        <a:spcAft>
                          <a:spcPts val="0"/>
                        </a:spcAft>
                      </a:pPr>
                      <a:r>
                        <a:rPr lang="en-US" sz="2000" b="1" kern="100">
                          <a:latin typeface="微软雅黑" panose="020B0503020204020204" pitchFamily="34" charset="-122"/>
                          <a:ea typeface="微软雅黑" panose="020B0503020204020204" pitchFamily="34" charset="-122"/>
                          <a:cs typeface="微软雅黑" panose="020B0503020204020204" pitchFamily="34" charset="-122"/>
                        </a:rPr>
                        <a:t>9-12</a:t>
                      </a:r>
                      <a:endParaRPr lang="en-US"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中等</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二级</a:t>
                      </a:r>
                      <a:endParaRPr lang="zh-CN" altLang="en-US" sz="20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altLang="en-US" sz="2000" b="1" kern="10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制订预案；</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建立</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控制</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目标</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和整改措施。局部停工或减负荷等限制措施下作业。</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立即落实防控措施</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040">
                <a:tc>
                  <a:txBody>
                    <a:bodyPr/>
                    <a:lstStyle/>
                    <a:p>
                      <a:pPr algn="ctr">
                        <a:spcAft>
                          <a:spcPts val="0"/>
                        </a:spcAft>
                      </a:pPr>
                      <a:r>
                        <a:rPr lang="en-US" sz="2000" b="1" kern="100">
                          <a:latin typeface="微软雅黑" panose="020B0503020204020204" pitchFamily="34" charset="-122"/>
                          <a:ea typeface="微软雅黑" panose="020B0503020204020204" pitchFamily="34" charset="-122"/>
                          <a:cs typeface="微软雅黑" panose="020B0503020204020204" pitchFamily="34" charset="-122"/>
                        </a:rPr>
                        <a:t>4-8</a:t>
                      </a:r>
                      <a:endParaRPr lang="en-US"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可接受</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20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三级</a:t>
                      </a:r>
                      <a:endParaRPr lang="zh-CN" altLang="en-US" sz="20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000" b="1" kern="1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定期或不定期检查相关方执行</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规程、</a:t>
                      </a: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制度绩效并反馈。</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提示相关方</a:t>
                      </a:r>
                      <a:r>
                        <a:rPr lang="zh-CN" sz="2000" b="1" kern="100" dirty="0" smtClean="0">
                          <a:latin typeface="微软雅黑" panose="020B0503020204020204" pitchFamily="34" charset="-122"/>
                          <a:ea typeface="微软雅黑" panose="020B0503020204020204" pitchFamily="34" charset="-122"/>
                          <a:cs typeface="微软雅黑" panose="020B0503020204020204" pitchFamily="34" charset="-122"/>
                        </a:rPr>
                        <a:t>有条件时治理</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905">
                <a:tc>
                  <a:txBody>
                    <a:bodyPr/>
                    <a:lstStyle/>
                    <a:p>
                      <a:pPr algn="ctr">
                        <a:spcAft>
                          <a:spcPts val="0"/>
                        </a:spcAft>
                      </a:pPr>
                      <a:r>
                        <a:rPr 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1-3</a:t>
                      </a:r>
                      <a:endParaRPr lang="en-US" sz="2000" b="1" kern="100" dirty="0" smtClean="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a:latin typeface="微软雅黑" panose="020B0503020204020204" pitchFamily="34" charset="-122"/>
                          <a:ea typeface="微软雅黑" panose="020B0503020204020204" pitchFamily="34" charset="-122"/>
                          <a:cs typeface="微软雅黑" panose="020B0503020204020204" pitchFamily="34" charset="-122"/>
                        </a:rPr>
                        <a:t>轻微或可忽略风险</a:t>
                      </a:r>
                      <a:endParaRPr lang="zh-CN" sz="2000" b="1" kern="1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None/>
                      </a:pPr>
                      <a:r>
                        <a:rPr lang="zh-CN" altLang="en-US" sz="20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四级</a:t>
                      </a:r>
                      <a:endParaRPr lang="zh-CN" altLang="en-US" sz="20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000" b="1" kern="10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dirty="0">
                          <a:latin typeface="微软雅黑" panose="020B0503020204020204" pitchFamily="34" charset="-122"/>
                          <a:ea typeface="微软雅黑" panose="020B0503020204020204" pitchFamily="34" charset="-122"/>
                          <a:cs typeface="微软雅黑" panose="020B0503020204020204" pitchFamily="34" charset="-122"/>
                        </a:rPr>
                        <a:t>无需采用控制措施，但需保存记录</a:t>
                      </a:r>
                      <a:endParaRPr 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微软雅黑" panose="020B0503020204020204" pitchFamily="34" charset="-122"/>
                          <a:ea typeface="微软雅黑" panose="020B0503020204020204" pitchFamily="34" charset="-122"/>
                          <a:cs typeface="微软雅黑" panose="020B0503020204020204" pitchFamily="34" charset="-122"/>
                        </a:rPr>
                        <a:t>日常隐患排查治理。</a:t>
                      </a:r>
                      <a:endParaRPr lang="en-US" sz="2000" b="1" kern="1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0" name=" 180"/>
          <p:cNvSpPr/>
          <p:nvPr/>
        </p:nvSpPr>
        <p:spPr>
          <a:xfrm>
            <a:off x="1530985" y="150495"/>
            <a:ext cx="9127490" cy="1111885"/>
          </a:xfrm>
          <a:prstGeom prst="snip2DiagRect">
            <a:avLst>
              <a:gd name="adj1" fmla="val 0"/>
              <a:gd name="adj2" fmla="val 2322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r>
              <a:rPr lang="zh-CN" altLang="en-US" sz="4800" b="1" dirty="0" smtClean="0">
                <a:solidFill>
                  <a:srgbClr val="000066"/>
                </a:solidFill>
                <a:cs typeface="微软雅黑" panose="020B0503020204020204" pitchFamily="34" charset="-122"/>
                <a:sym typeface="+mn-ea"/>
              </a:rPr>
              <a:t>相关方管理中的风险量化</a:t>
            </a:r>
            <a:endParaRPr lang="zh-CN" altLang="en-US" sz="4800" b="1" dirty="0">
              <a:solidFill>
                <a:srgbClr val="000066"/>
              </a:solidFill>
              <a:cs typeface="微软雅黑" panose="020B0503020204020204" pitchFamily="34" charset="-122"/>
              <a:sym typeface="+mn-ea"/>
            </a:endParaRPr>
          </a:p>
        </p:txBody>
      </p:sp>
      <p:sp>
        <p:nvSpPr>
          <p:cNvPr id="184" name=" 184"/>
          <p:cNvSpPr/>
          <p:nvPr/>
        </p:nvSpPr>
        <p:spPr>
          <a:xfrm>
            <a:off x="4785995" y="2769870"/>
            <a:ext cx="417195" cy="4495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
        <p:nvSpPr>
          <p:cNvPr id="3" name=" 184"/>
          <p:cNvSpPr/>
          <p:nvPr/>
        </p:nvSpPr>
        <p:spPr>
          <a:xfrm>
            <a:off x="4801760" y="4170812"/>
            <a:ext cx="417195" cy="4495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
        <p:nvSpPr>
          <p:cNvPr id="5" name=" 184"/>
          <p:cNvSpPr/>
          <p:nvPr/>
        </p:nvSpPr>
        <p:spPr>
          <a:xfrm>
            <a:off x="4770229" y="5060469"/>
            <a:ext cx="417195" cy="4495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
        <p:nvSpPr>
          <p:cNvPr id="7" name=" 184"/>
          <p:cNvSpPr/>
          <p:nvPr/>
        </p:nvSpPr>
        <p:spPr>
          <a:xfrm>
            <a:off x="4785995" y="5929368"/>
            <a:ext cx="417195" cy="449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grpId="0" nodeType="clickEffect">
                                  <p:stCondLst>
                                    <p:cond delay="0"/>
                                  </p:stCondLst>
                                  <p:childTnLst>
                                    <p:set>
                                      <p:cBhvr>
                                        <p:cTn id="23" dur="1000">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3" grpId="0" animBg="1"/>
      <p:bldP spid="5" grpId="0" animBg="1"/>
      <p:bldP spid="5"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p:nvPr/>
        </p:nvSpPr>
        <p:spPr>
          <a:xfrm>
            <a:off x="0" y="0"/>
            <a:ext cx="3611563" cy="6858000"/>
          </a:xfrm>
          <a:prstGeom prst="rect">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1" name="文本框 5"/>
          <p:cNvSpPr/>
          <p:nvPr/>
        </p:nvSpPr>
        <p:spPr>
          <a:xfrm>
            <a:off x="1008063" y="2646363"/>
            <a:ext cx="1595437" cy="829945"/>
          </a:xfrm>
          <a:prstGeom prst="rect">
            <a:avLst/>
          </a:prstGeom>
          <a:noFill/>
          <a:ln w="9525">
            <a:noFill/>
          </a:ln>
        </p:spPr>
        <p:txBody>
          <a:bodyPr>
            <a:spAutoFit/>
          </a:bodyPr>
          <a:lstStyle/>
          <a:p>
            <a:pPr lvl="0"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652" name="组合 22"/>
          <p:cNvGrpSpPr/>
          <p:nvPr/>
        </p:nvGrpSpPr>
        <p:grpSpPr>
          <a:xfrm>
            <a:off x="2506663" y="2762250"/>
            <a:ext cx="465137" cy="469900"/>
            <a:chOff x="0" y="0"/>
            <a:chExt cx="823123" cy="831130"/>
          </a:xfrm>
        </p:grpSpPr>
        <p:sp>
          <p:nvSpPr>
            <p:cNvPr id="27666" name="等腰三角形 23"/>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7" name="等腰三角形 24"/>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8" name="等腰三角形 25"/>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653" name="等腰三角形 7"/>
          <p:cNvSpPr/>
          <p:nvPr/>
        </p:nvSpPr>
        <p:spPr>
          <a:xfrm rot="5400000" flipH="1">
            <a:off x="4551363" y="1120775"/>
            <a:ext cx="519112" cy="452438"/>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14"/>
          <p:cNvSpPr/>
          <p:nvPr/>
        </p:nvSpPr>
        <p:spPr>
          <a:xfrm>
            <a:off x="5286375" y="1054100"/>
            <a:ext cx="1931988" cy="584200"/>
          </a:xfrm>
          <a:prstGeom prst="rect">
            <a:avLst/>
          </a:prstGeom>
          <a:noFill/>
          <a:ln w="9525">
            <a:noFill/>
          </a:ln>
        </p:spPr>
        <p:txBody>
          <a:bodyPr>
            <a:spAutoFit/>
          </a:bodyPr>
          <a:lstStyle/>
          <a:p>
            <a:pPr lvl="0" eaLnBrk="1" hangingPunct="1"/>
            <a:r>
              <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第一部分</a:t>
            </a:r>
            <a:endPar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5" name="文本框 18"/>
          <p:cNvSpPr/>
          <p:nvPr/>
        </p:nvSpPr>
        <p:spPr>
          <a:xfrm>
            <a:off x="7218680" y="1085850"/>
            <a:ext cx="4226560" cy="521970"/>
          </a:xfrm>
          <a:prstGeom prst="rect">
            <a:avLst/>
          </a:prstGeom>
          <a:noFill/>
          <a:ln w="9525">
            <a:noFill/>
          </a:ln>
        </p:spPr>
        <p:txBody>
          <a:bodyPr wrap="square">
            <a:spAutoFit/>
          </a:bodyPr>
          <a:lstStyle/>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从事故案例看相关方管理</a:t>
            </a:r>
            <a:endPar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6" name="文本框 15"/>
          <p:cNvSpPr/>
          <p:nvPr/>
        </p:nvSpPr>
        <p:spPr>
          <a:xfrm>
            <a:off x="5286375" y="2443163"/>
            <a:ext cx="1931988" cy="584200"/>
          </a:xfrm>
          <a:prstGeom prst="rect">
            <a:avLst/>
          </a:prstGeom>
          <a:noFill/>
          <a:ln w="9525">
            <a:noFill/>
          </a:ln>
        </p:spPr>
        <p:txBody>
          <a:bodyPr>
            <a:spAutoFit/>
          </a:bodyPr>
          <a:lstStyle/>
          <a:p>
            <a:pPr lvl="0" eaLnBrk="1" hangingPunct="1"/>
            <a:r>
              <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第二部分</a:t>
            </a:r>
            <a:endPar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7" name="文本框 19"/>
          <p:cNvSpPr/>
          <p:nvPr/>
        </p:nvSpPr>
        <p:spPr>
          <a:xfrm>
            <a:off x="7218680" y="2473325"/>
            <a:ext cx="3787775" cy="521970"/>
          </a:xfrm>
          <a:prstGeom prst="rect">
            <a:avLst/>
          </a:prstGeom>
          <a:noFill/>
          <a:ln w="9525">
            <a:noFill/>
          </a:ln>
        </p:spPr>
        <p:txBody>
          <a:bodyPr wrap="square">
            <a:spAutoFit/>
          </a:bodyPr>
          <a:lstStyle/>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相关方管理的基本知识</a:t>
            </a:r>
            <a:endParaRPr lang="zh-CN" altLang="en-US" dirty="0">
              <a:latin typeface="微软雅黑" panose="020B0503020204020204" pitchFamily="34" charset="-122"/>
              <a:ea typeface="微软雅黑" panose="020B0503020204020204" pitchFamily="34" charset="-122"/>
            </a:endParaRPr>
          </a:p>
        </p:txBody>
      </p:sp>
      <p:sp>
        <p:nvSpPr>
          <p:cNvPr id="27658" name="等腰三角形 26"/>
          <p:cNvSpPr/>
          <p:nvPr/>
        </p:nvSpPr>
        <p:spPr>
          <a:xfrm rot="5400000" flipH="1">
            <a:off x="4551363" y="2508250"/>
            <a:ext cx="519112" cy="452438"/>
          </a:xfrm>
          <a:prstGeom prst="triangle">
            <a:avLst>
              <a:gd name="adj" fmla="val 50000"/>
            </a:avLst>
          </a:prstGeom>
          <a:solidFill>
            <a:srgbClr val="93B784"/>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9" name="文本框 16"/>
          <p:cNvSpPr/>
          <p:nvPr/>
        </p:nvSpPr>
        <p:spPr>
          <a:xfrm>
            <a:off x="5286375" y="3830638"/>
            <a:ext cx="1931988" cy="584200"/>
          </a:xfrm>
          <a:prstGeom prst="rect">
            <a:avLst/>
          </a:prstGeom>
          <a:noFill/>
          <a:ln w="9525">
            <a:noFill/>
          </a:ln>
        </p:spPr>
        <p:txBody>
          <a:bodyPr>
            <a:spAutoFit/>
          </a:bodyPr>
          <a:lstStyle/>
          <a:p>
            <a:pPr lvl="0" eaLnBrk="1" hangingPunct="1"/>
            <a:r>
              <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第三部分</a:t>
            </a:r>
            <a:endPar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0" name="文本框 20"/>
          <p:cNvSpPr/>
          <p:nvPr/>
        </p:nvSpPr>
        <p:spPr>
          <a:xfrm>
            <a:off x="7218363" y="3860800"/>
            <a:ext cx="2820987" cy="953135"/>
          </a:xfrm>
          <a:prstGeom prst="rect">
            <a:avLst/>
          </a:prstGeom>
          <a:noFill/>
          <a:ln w="9525">
            <a:noFill/>
          </a:ln>
        </p:spPr>
        <p:txBody>
          <a:bodyPr>
            <a:spAutoFit/>
          </a:bodyPr>
          <a:lstStyle/>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风险管控基本知识</a:t>
            </a:r>
            <a:endParaRPr lang="zh-CN" altLang="en-US" dirty="0">
              <a:latin typeface="微软雅黑" panose="020B0503020204020204" pitchFamily="34" charset="-122"/>
              <a:ea typeface="微软雅黑" panose="020B0503020204020204" pitchFamily="34" charset="-122"/>
            </a:endParaRPr>
          </a:p>
        </p:txBody>
      </p:sp>
      <p:sp>
        <p:nvSpPr>
          <p:cNvPr id="27661" name="等腰三角形 28"/>
          <p:cNvSpPr/>
          <p:nvPr/>
        </p:nvSpPr>
        <p:spPr>
          <a:xfrm rot="5400000" flipH="1">
            <a:off x="4551363" y="3897313"/>
            <a:ext cx="519112" cy="452437"/>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2" name="文本框 17"/>
          <p:cNvSpPr/>
          <p:nvPr/>
        </p:nvSpPr>
        <p:spPr>
          <a:xfrm>
            <a:off x="5286375" y="5218113"/>
            <a:ext cx="1931988" cy="584200"/>
          </a:xfrm>
          <a:prstGeom prst="rect">
            <a:avLst/>
          </a:prstGeom>
          <a:noFill/>
          <a:ln w="9525">
            <a:noFill/>
          </a:ln>
        </p:spPr>
        <p:txBody>
          <a:bodyPr>
            <a:spAutoFit/>
          </a:bodyPr>
          <a:lstStyle/>
          <a:p>
            <a:pPr lvl="0" eaLnBrk="1" hangingPunct="1"/>
            <a:r>
              <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第四部分</a:t>
            </a:r>
            <a:endParaRPr lang="zh-CN" altLang="en-US" sz="3200" b="1"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3" name="文本框 21"/>
          <p:cNvSpPr/>
          <p:nvPr/>
        </p:nvSpPr>
        <p:spPr>
          <a:xfrm>
            <a:off x="7218363" y="5248275"/>
            <a:ext cx="2820987" cy="521970"/>
          </a:xfrm>
          <a:prstGeom prst="rect">
            <a:avLst/>
          </a:prstGeom>
          <a:noFill/>
          <a:ln w="9525">
            <a:noFill/>
          </a:ln>
        </p:spPr>
        <p:txBody>
          <a:bodyPr>
            <a:spAutoFit/>
          </a:bodyPr>
          <a:lstStyle/>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相关方管理要务</a:t>
            </a:r>
            <a:endParaRPr lang="zh-CN" altLang="en-US" dirty="0">
              <a:latin typeface="微软雅黑" panose="020B0503020204020204" pitchFamily="34" charset="-122"/>
              <a:ea typeface="微软雅黑" panose="020B0503020204020204" pitchFamily="34" charset="-122"/>
            </a:endParaRPr>
          </a:p>
        </p:txBody>
      </p:sp>
      <p:sp>
        <p:nvSpPr>
          <p:cNvPr id="27664" name="等腰三角形 29"/>
          <p:cNvSpPr/>
          <p:nvPr/>
        </p:nvSpPr>
        <p:spPr>
          <a:xfrm rot="5400000" flipH="1">
            <a:off x="4551363" y="5284788"/>
            <a:ext cx="519112" cy="452437"/>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4035425" y="244475"/>
            <a:ext cx="776288" cy="2301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模板下载：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www.1ppt.com/moban/     </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行业</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模板：</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www.1ppt.com/hangye/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节日</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模板：</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www.1ppt.com/jieri/           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素材下载：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www.1ppt.com/sucai/</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背景图片：</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www.1ppt.com/beijing/      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图表下载：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www.1ppt.com/tubiao/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优秀</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www.1ppt.com/xiazai/        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教程： </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Word</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教程： </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www.1ppt.com/word/              Excel</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教程：</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www.1ppt.com/excel/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资料下载：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www.1ppt.com/ziliao/                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课件下载：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www.1ppt.com/kejian/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范文下载：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www.1ppt.com/fanwen/             </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试卷下载：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www.1ppt.com/shiti/  </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教案下载：</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www.1ppt.com/jiaoan/        PPT</a:t>
            </a:r>
            <a:r>
              <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论坛：</a:t>
            </a: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www.1ppt.cn</a:t>
            </a:r>
            <a:endPar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50900" y="1143000"/>
          <a:ext cx="10441940" cy="5367020"/>
        </p:xfrm>
        <a:graphic>
          <a:graphicData uri="http://schemas.openxmlformats.org/drawingml/2006/table">
            <a:tbl>
              <a:tblPr/>
              <a:tblGrid>
                <a:gridCol w="532765"/>
                <a:gridCol w="561975"/>
                <a:gridCol w="756920"/>
                <a:gridCol w="1553210"/>
                <a:gridCol w="1229995"/>
                <a:gridCol w="773430"/>
                <a:gridCol w="1272540"/>
                <a:gridCol w="775335"/>
                <a:gridCol w="681355"/>
                <a:gridCol w="682625"/>
                <a:gridCol w="683260"/>
                <a:gridCol w="938530"/>
              </a:tblGrid>
              <a:tr h="1515110">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序号</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作业活动</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作业步骤</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风险点或潜在事件</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主要后果、危害</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以往</a:t>
                      </a: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发生频次</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现有安全控制措施</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危害发生可能性</a:t>
                      </a:r>
                      <a:r>
                        <a:rPr lang="en-US" altLang="zh-CN" sz="1800" b="1" i="0" u="none" strike="noStrike" dirty="0">
                          <a:solidFill>
                            <a:srgbClr val="000000"/>
                          </a:solidFill>
                          <a:latin typeface="微软雅黑" panose="020B0503020204020204" pitchFamily="34" charset="-122"/>
                          <a:cs typeface="微软雅黑" panose="020B0503020204020204" pitchFamily="34" charset="-122"/>
                        </a:rPr>
                        <a:t>/L</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危害后果严重性</a:t>
                      </a:r>
                      <a:r>
                        <a:rPr lang="en-US" altLang="zh-CN" sz="1800" b="1" i="0" u="none" strike="noStrike" dirty="0">
                          <a:solidFill>
                            <a:srgbClr val="000000"/>
                          </a:solidFill>
                          <a:latin typeface="微软雅黑" panose="020B0503020204020204" pitchFamily="34" charset="-122"/>
                          <a:cs typeface="微软雅黑" panose="020B0503020204020204" pitchFamily="34" charset="-122"/>
                        </a:rPr>
                        <a:t>/</a:t>
                      </a:r>
                      <a:r>
                        <a:rPr lang="en-US" sz="1800" b="1" i="0" u="none" strike="noStrike" dirty="0">
                          <a:solidFill>
                            <a:srgbClr val="000000"/>
                          </a:solidFill>
                          <a:latin typeface="微软雅黑" panose="020B0503020204020204" pitchFamily="34" charset="-122"/>
                          <a:cs typeface="微软雅黑" panose="020B0503020204020204" pitchFamily="34" charset="-122"/>
                        </a:rPr>
                        <a:t>S</a:t>
                      </a:r>
                      <a:endParaRPr 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风险</a:t>
                      </a: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度</a:t>
                      </a:r>
                      <a:r>
                        <a:rPr lang="en-US" sz="1800" b="1" i="0" u="none" strike="noStrike" dirty="0" smtClean="0">
                          <a:solidFill>
                            <a:srgbClr val="000000"/>
                          </a:solidFill>
                          <a:latin typeface="微软雅黑" panose="020B0503020204020204" pitchFamily="34" charset="-122"/>
                          <a:cs typeface="微软雅黑" panose="020B0503020204020204" pitchFamily="34" charset="-122"/>
                        </a:rPr>
                        <a:t>R=L*S</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风险等级</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建议改进</a:t>
                      </a:r>
                      <a:r>
                        <a:rPr lang="en-US" altLang="zh-CN" sz="1800" b="1" i="0" u="none" strike="noStrike" dirty="0">
                          <a:solidFill>
                            <a:srgbClr val="000000"/>
                          </a:solidFill>
                          <a:latin typeface="微软雅黑" panose="020B0503020204020204" pitchFamily="34" charset="-122"/>
                          <a:cs typeface="微软雅黑" panose="020B0503020204020204" pitchFamily="34" charset="-122"/>
                        </a:rPr>
                        <a:t>/</a:t>
                      </a:r>
                      <a:r>
                        <a:rPr lang="zh-CN" altLang="en-US" sz="1800" b="1" i="0" u="none" strike="noStrike" dirty="0">
                          <a:solidFill>
                            <a:srgbClr val="000000"/>
                          </a:solidFill>
                          <a:latin typeface="微软雅黑" panose="020B0503020204020204" pitchFamily="34" charset="-122"/>
                          <a:cs typeface="微软雅黑" panose="020B0503020204020204" pitchFamily="34" charset="-122"/>
                        </a:rPr>
                        <a:t>风险控制措施</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4230">
                <a:tc rowSpan="2">
                  <a:txBody>
                    <a:bodyPr/>
                    <a:lstStyle/>
                    <a:p>
                      <a:pPr algn="ctr" fontAlgn="ctr"/>
                      <a:r>
                        <a:rPr lang="en-US" altLang="zh-CN" sz="1800" b="1" i="0" u="none" strike="noStrike" dirty="0">
                          <a:solidFill>
                            <a:srgbClr val="000000"/>
                          </a:solidFill>
                          <a:latin typeface="微软雅黑" panose="020B0503020204020204" pitchFamily="34" charset="-122"/>
                          <a:cs typeface="微软雅黑" panose="020B0503020204020204" pitchFamily="34" charset="-122"/>
                        </a:rPr>
                        <a:t>1</a:t>
                      </a:r>
                      <a:endParaRPr lang="en-US" altLang="zh-CN"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fontAlgn="ct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热切割作业</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buNone/>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作业前的准备</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动火的设备管线清洗不合格</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800" b="1" i="0" u="none" strike="noStrike" dirty="0">
                          <a:solidFill>
                            <a:srgbClr val="000000"/>
                          </a:solidFill>
                          <a:latin typeface="微软雅黑" panose="020B0503020204020204" pitchFamily="34" charset="-122"/>
                          <a:cs typeface="微软雅黑" panose="020B0503020204020204" pitchFamily="34" charset="-122"/>
                        </a:rPr>
                        <a:t>火灾、爆炸</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曾经发生</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dirty="0" smtClean="0">
                          <a:cs typeface="微软雅黑" panose="020B0503020204020204" pitchFamily="34" charset="-122"/>
                        </a:rPr>
                        <a:t>耐高温手套</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3</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4</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12</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a:solidFill>
                            <a:srgbClr val="000000"/>
                          </a:solidFill>
                          <a:latin typeface="微软雅黑" panose="020B0503020204020204" pitchFamily="34" charset="-122"/>
                          <a:cs typeface="微软雅黑" panose="020B0503020204020204" pitchFamily="34" charset="-122"/>
                        </a:rPr>
                        <a:t>二级</a:t>
                      </a:r>
                      <a:endParaRPr lang="zh-CN" altLang="en-US" sz="1800" b="1" i="0" u="none" strike="noStrike" dirty="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zh-CN" altLang="en-US" sz="1800" b="1" dirty="0" smtClean="0">
                          <a:cs typeface="微软雅黑" panose="020B0503020204020204" pitchFamily="34" charset="-122"/>
                        </a:rPr>
                        <a:t>严格落实动火作业票管理</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695">
                <a:tc vMerge="1">
                  <a:tcPr/>
                </a:tc>
                <a:tc vMerge="1">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附近易燃物未清理</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800" b="1" dirty="0" smtClean="0">
                          <a:cs typeface="微软雅黑" panose="020B0503020204020204" pitchFamily="34" charset="-122"/>
                        </a:rPr>
                        <a:t>引发火灾</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800" b="1" dirty="0" smtClean="0">
                          <a:cs typeface="微软雅黑" panose="020B0503020204020204" pitchFamily="34" charset="-122"/>
                        </a:rPr>
                        <a:t>偶尔发生</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800" b="1" dirty="0" smtClean="0">
                          <a:cs typeface="微软雅黑" panose="020B0503020204020204" pitchFamily="34" charset="-122"/>
                        </a:rPr>
                        <a:t>易燃物清除干净、现场设灭火器</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2</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5</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10</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800" b="1" dirty="0">
                          <a:cs typeface="微软雅黑" panose="020B0503020204020204" pitchFamily="34" charset="-122"/>
                        </a:rPr>
                        <a:t>二级</a:t>
                      </a:r>
                      <a:endParaRPr lang="zh-CN" altLang="en-US" sz="1800" b="1" dirty="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315">
                <a:tc rowSpan="2">
                  <a:txBody>
                    <a:bodyPr/>
                    <a:lstStyle/>
                    <a:p>
                      <a:pPr algn="ctr" fontAlgn="ctr"/>
                      <a:r>
                        <a:rPr lang="en-US" altLang="zh-CN" sz="1800" b="1" i="0" u="none" strike="noStrike">
                          <a:solidFill>
                            <a:srgbClr val="000000"/>
                          </a:solidFill>
                          <a:latin typeface="微软雅黑" panose="020B0503020204020204" pitchFamily="34" charset="-122"/>
                          <a:cs typeface="微软雅黑" panose="020B0503020204020204" pitchFamily="34" charset="-122"/>
                        </a:rPr>
                        <a:t>2</a:t>
                      </a:r>
                      <a:endParaRPr lang="en-US" altLang="zh-CN" sz="1800" b="1" i="0" u="none" strike="noStrike">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225">
                <a:tc vMerge="1">
                  <a:tcPr/>
                </a:tc>
                <a:tc vMerge="1">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监护人不到位</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出现事故不能及时处置到时事故扩大</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曾经发生</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800" b="1" dirty="0" smtClean="0">
                          <a:cs typeface="微软雅黑" panose="020B0503020204020204" pitchFamily="34" charset="-122"/>
                        </a:rPr>
                        <a:t>耐高温手套</a:t>
                      </a:r>
                      <a:endParaRPr lang="zh-CN" altLang="en-US"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4</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2</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CN" sz="1800" b="1" dirty="0" smtClean="0">
                          <a:cs typeface="微软雅黑" panose="020B0503020204020204" pitchFamily="34" charset="-122"/>
                        </a:rPr>
                        <a:t>8</a:t>
                      </a:r>
                      <a:endParaRPr lang="en-US" altLang="zh-CN" sz="1800" b="1" dirty="0" smtClean="0">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三级</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3770">
                <a:tc>
                  <a:txBody>
                    <a:bodyPr/>
                    <a:lstStyle/>
                    <a:p>
                      <a:pPr algn="ctr" fontAlgn="ctr"/>
                      <a:r>
                        <a:rPr lang="en-US" altLang="zh-CN" sz="1800" b="1" i="0" u="none" strike="noStrike">
                          <a:solidFill>
                            <a:srgbClr val="000000"/>
                          </a:solidFill>
                          <a:latin typeface="微软雅黑" panose="020B0503020204020204" pitchFamily="34" charset="-122"/>
                          <a:cs typeface="微软雅黑" panose="020B0503020204020204" pitchFamily="34" charset="-122"/>
                        </a:rPr>
                        <a:t>3</a:t>
                      </a:r>
                      <a:endParaRPr lang="en-US" altLang="zh-CN" sz="1800" b="1" i="0" u="none" strike="noStrike">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675">
                <a:tc>
                  <a:txBody>
                    <a:bodyPr/>
                    <a:lstStyle/>
                    <a:p>
                      <a:pPr algn="ctr" fontAlgn="ctr"/>
                      <a:r>
                        <a:rPr lang="en-US" altLang="zh-CN" sz="1800" b="1" i="0" u="none" strike="noStrike">
                          <a:solidFill>
                            <a:srgbClr val="000000"/>
                          </a:solidFill>
                          <a:latin typeface="微软雅黑" panose="020B0503020204020204" pitchFamily="34" charset="-122"/>
                          <a:cs typeface="微软雅黑" panose="020B0503020204020204" pitchFamily="34" charset="-122"/>
                        </a:rPr>
                        <a:t>4</a:t>
                      </a:r>
                      <a:endParaRPr lang="en-US" altLang="zh-CN" sz="1800" b="1" i="0" u="none" strike="noStrike">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气瓶无防倾倒措施</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倾倒爆炸</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曾经发生</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防倾倒固定、保持安全间距</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2</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4</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微软雅黑" panose="020B0503020204020204" pitchFamily="34" charset="-122"/>
                          <a:cs typeface="微软雅黑" panose="020B0503020204020204" pitchFamily="34" charset="-122"/>
                        </a:rPr>
                        <a:t>8</a:t>
                      </a:r>
                      <a:endParaRPr lang="en-US" altLang="zh-CN"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800" b="1" i="0" u="none" strike="noStrike" dirty="0" smtClean="0">
                          <a:solidFill>
                            <a:srgbClr val="000000"/>
                          </a:solidFill>
                          <a:latin typeface="微软雅黑" panose="020B0503020204020204" pitchFamily="34" charset="-122"/>
                          <a:cs typeface="微软雅黑" panose="020B0503020204020204" pitchFamily="34" charset="-122"/>
                        </a:rPr>
                        <a:t>三级</a:t>
                      </a:r>
                      <a:endParaRPr lang="zh-CN" altLang="en-US" sz="1800" b="1" i="0" u="none" strike="noStrike" dirty="0" smtClean="0">
                        <a:solidFill>
                          <a:srgbClr val="000000"/>
                        </a:solidFill>
                        <a:latin typeface="微软雅黑" panose="020B0503020204020204" pitchFamily="34" charset="-122"/>
                        <a:cs typeface="微软雅黑" panose="020B0503020204020204" pitchFamily="34" charset="-122"/>
                      </a:endParaRPr>
                    </a:p>
                  </a:txBody>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5569" marR="5569" marT="55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942" name="TextBox 4"/>
          <p:cNvSpPr txBox="1"/>
          <p:nvPr/>
        </p:nvSpPr>
        <p:spPr>
          <a:xfrm>
            <a:off x="2452688" y="415925"/>
            <a:ext cx="7286625" cy="583565"/>
          </a:xfrm>
          <a:prstGeom prst="rect">
            <a:avLst/>
          </a:prstGeom>
          <a:noFill/>
          <a:ln w="9525">
            <a:noFill/>
          </a:ln>
        </p:spPr>
        <p:txBody>
          <a:bodyPr anchor="t">
            <a:spAutoFit/>
          </a:bodyPr>
          <a:lstStyle/>
          <a:p>
            <a:r>
              <a:rPr lang="zh-CN" altLang="en-US" sz="3200" b="1" dirty="0">
                <a:latin typeface="微软雅黑" panose="020B0503020204020204" pitchFamily="34" charset="-122"/>
                <a:ea typeface="微软雅黑" panose="020B0503020204020204" pitchFamily="34" charset="-122"/>
              </a:rPr>
              <a:t>动火（热切割）作业危险性分析（举例）</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内容占位符 13313"/>
          <p:cNvPicPr>
            <a:picLocks noGrp="1" noChangeAspect="1"/>
          </p:cNvPicPr>
          <p:nvPr>
            <p:ph sz="half" idx="1"/>
          </p:nvPr>
        </p:nvPicPr>
        <p:blipFill>
          <a:blip r:embed="rId1"/>
          <a:stretch>
            <a:fillRect/>
          </a:stretch>
        </p:blipFill>
        <p:spPr>
          <a:xfrm>
            <a:off x="3867785" y="175895"/>
            <a:ext cx="3731895" cy="4061460"/>
          </a:xfrm>
        </p:spPr>
      </p:pic>
      <p:pic>
        <p:nvPicPr>
          <p:cNvPr id="13315" name="内容占位符 13314" descr="20100724111458142838"/>
          <p:cNvPicPr>
            <a:picLocks noGrp="1" noChangeAspect="1"/>
          </p:cNvPicPr>
          <p:nvPr>
            <p:ph sz="half" idx="2"/>
          </p:nvPr>
        </p:nvPicPr>
        <p:blipFill>
          <a:blip r:embed="rId2"/>
          <a:stretch>
            <a:fillRect/>
          </a:stretch>
        </p:blipFill>
        <p:spPr>
          <a:xfrm>
            <a:off x="3517900" y="4237355"/>
            <a:ext cx="4553585" cy="2573655"/>
          </a:xfrm>
        </p:spPr>
      </p:pic>
      <p:sp>
        <p:nvSpPr>
          <p:cNvPr id="13316" name="文本框 13315"/>
          <p:cNvSpPr txBox="1"/>
          <p:nvPr/>
        </p:nvSpPr>
        <p:spPr>
          <a:xfrm>
            <a:off x="8204200" y="288925"/>
            <a:ext cx="1852613" cy="1814830"/>
          </a:xfrm>
          <a:prstGeom prst="rect">
            <a:avLst/>
          </a:prstGeom>
          <a:noFill/>
          <a:ln w="38100" cap="flat" cmpd="sng">
            <a:solidFill>
              <a:srgbClr val="000000"/>
            </a:solidFill>
            <a:prstDash val="solid"/>
            <a:miter/>
            <a:headEnd type="none" w="med" len="med"/>
            <a:tailEnd type="none" w="med" len="med"/>
          </a:ln>
        </p:spPr>
        <p:txBody>
          <a:bodyPr>
            <a:spAutoFit/>
          </a:bodyPr>
          <a:lstStyle/>
          <a:p>
            <a:r>
              <a:rPr lang="zh-CN" altLang="en-US" sz="2800" dirty="0">
                <a:latin typeface="微软雅黑" panose="020B0503020204020204" pitchFamily="34" charset="-122"/>
                <a:ea typeface="微软雅黑" panose="020B0503020204020204" pitchFamily="34" charset="-122"/>
              </a:rPr>
              <a:t>减少发生可能性：使用安全带</a:t>
            </a:r>
            <a:endParaRPr lang="zh-CN" altLang="en-US" sz="2800" dirty="0">
              <a:latin typeface="微软雅黑" panose="020B0503020204020204" pitchFamily="34" charset="-122"/>
              <a:ea typeface="微软雅黑" panose="020B0503020204020204" pitchFamily="34" charset="-122"/>
            </a:endParaRPr>
          </a:p>
        </p:txBody>
      </p:sp>
      <p:sp>
        <p:nvSpPr>
          <p:cNvPr id="13317" name="文本框 13316"/>
          <p:cNvSpPr txBox="1"/>
          <p:nvPr/>
        </p:nvSpPr>
        <p:spPr>
          <a:xfrm>
            <a:off x="8204200" y="4506595"/>
            <a:ext cx="1852613" cy="1814830"/>
          </a:xfrm>
          <a:prstGeom prst="rect">
            <a:avLst/>
          </a:prstGeom>
          <a:noFill/>
          <a:ln w="38100" cap="flat" cmpd="sng">
            <a:solidFill>
              <a:srgbClr val="000000"/>
            </a:solidFill>
            <a:prstDash val="solid"/>
            <a:miter/>
            <a:headEnd type="none" w="med" len="med"/>
            <a:tailEnd type="none" w="med" len="med"/>
          </a:ln>
        </p:spPr>
        <p:txBody>
          <a:bodyPr vert="horz" wrap="square" anchor="t">
            <a:spAutoFit/>
          </a:bodyPr>
          <a:lstStyle/>
          <a:p>
            <a:r>
              <a:rPr lang="zh-CN" altLang="en-US" sz="2800" dirty="0">
                <a:latin typeface="微软雅黑" panose="020B0503020204020204" pitchFamily="34" charset="-122"/>
                <a:ea typeface="微软雅黑" panose="020B0503020204020204" pitchFamily="34" charset="-122"/>
              </a:rPr>
              <a:t>减轻后果严重性：地面设置气囊</a:t>
            </a:r>
            <a:endParaRPr lang="zh-CN" altLang="en-US" sz="2800" dirty="0">
              <a:latin typeface="微软雅黑" panose="020B0503020204020204" pitchFamily="34" charset="-122"/>
              <a:ea typeface="微软雅黑" panose="020B0503020204020204" pitchFamily="34" charset="-122"/>
            </a:endParaRPr>
          </a:p>
        </p:txBody>
      </p:sp>
      <p:sp>
        <p:nvSpPr>
          <p:cNvPr id="13318" name="直接连接符 13317"/>
          <p:cNvSpPr/>
          <p:nvPr/>
        </p:nvSpPr>
        <p:spPr>
          <a:xfrm flipV="1">
            <a:off x="5756275" y="1030605"/>
            <a:ext cx="2447925" cy="720725"/>
          </a:xfrm>
          <a:prstGeom prst="line">
            <a:avLst/>
          </a:prstGeom>
          <a:ln w="38100" cap="flat" cmpd="sng">
            <a:solidFill>
              <a:srgbClr val="FF0000"/>
            </a:solidFill>
            <a:prstDash val="solid"/>
            <a:headEnd type="none" w="med" len="med"/>
            <a:tailEnd type="none" w="med" len="med"/>
          </a:ln>
        </p:spPr>
      </p:sp>
      <p:sp>
        <p:nvSpPr>
          <p:cNvPr id="13319" name="直接连接符 13318"/>
          <p:cNvSpPr/>
          <p:nvPr/>
        </p:nvSpPr>
        <p:spPr>
          <a:xfrm flipV="1">
            <a:off x="6980238" y="5092065"/>
            <a:ext cx="1223962" cy="288925"/>
          </a:xfrm>
          <a:prstGeom prst="line">
            <a:avLst/>
          </a:prstGeom>
          <a:ln w="38100" cap="flat" cmpd="sng">
            <a:solidFill>
              <a:srgbClr val="FF0000"/>
            </a:solidFill>
            <a:prstDash val="solid"/>
            <a:headEnd type="none" w="med" len="med"/>
            <a:tailEnd type="none" w="med" len="med"/>
          </a:ln>
        </p:spPr>
      </p:sp>
      <p:sp>
        <p:nvSpPr>
          <p:cNvPr id="2" name="文本框 1"/>
          <p:cNvSpPr txBox="1"/>
          <p:nvPr/>
        </p:nvSpPr>
        <p:spPr>
          <a:xfrm>
            <a:off x="949960" y="1059815"/>
            <a:ext cx="2435225" cy="3538220"/>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rPr>
              <a:t>管控风险</a:t>
            </a:r>
            <a:endParaRPr lang="zh-CN" altLang="en-US" sz="3200" b="1">
              <a:latin typeface="微软雅黑" panose="020B0503020204020204" pitchFamily="34" charset="-122"/>
              <a:ea typeface="微软雅黑" panose="020B0503020204020204" pitchFamily="34" charset="-122"/>
            </a:endParaRPr>
          </a:p>
          <a:p>
            <a:r>
              <a:rPr lang="zh-CN" altLang="en-US" sz="3200" b="1">
                <a:latin typeface="微软雅黑" panose="020B0503020204020204" pitchFamily="34" charset="-122"/>
                <a:ea typeface="微软雅黑" panose="020B0503020204020204" pitchFamily="34" charset="-122"/>
              </a:rPr>
              <a:t>只有两招</a:t>
            </a:r>
            <a:endParaRPr lang="zh-CN" altLang="en-US" sz="3200" b="1">
              <a:latin typeface="微软雅黑" panose="020B0503020204020204" pitchFamily="34" charset="-122"/>
              <a:ea typeface="微软雅黑" panose="020B0503020204020204" pitchFamily="34" charset="-122"/>
            </a:endParaRPr>
          </a:p>
          <a:p>
            <a:endParaRPr lang="zh-CN" altLang="en-US" sz="3200">
              <a:latin typeface="微软雅黑" panose="020B0503020204020204" pitchFamily="34" charset="-122"/>
              <a:ea typeface="微软雅黑" panose="020B0503020204020204" pitchFamily="34" charset="-122"/>
            </a:endParaRPr>
          </a:p>
          <a:p>
            <a:r>
              <a:rPr lang="en-US" altLang="zh-CN" sz="3200">
                <a:latin typeface="微软雅黑" panose="020B0503020204020204" pitchFamily="34" charset="-122"/>
                <a:ea typeface="微软雅黑" panose="020B0503020204020204" pitchFamily="34" charset="-122"/>
              </a:rPr>
              <a:t>1</a:t>
            </a:r>
            <a:r>
              <a:rPr lang="zh-CN" altLang="en-US" sz="3200">
                <a:latin typeface="微软雅黑" panose="020B0503020204020204" pitchFamily="34" charset="-122"/>
                <a:ea typeface="微软雅黑" panose="020B0503020204020204" pitchFamily="34" charset="-122"/>
              </a:rPr>
              <a:t>、减少发生可能性</a:t>
            </a:r>
            <a:endParaRPr lang="zh-CN" altLang="en-US" sz="3200">
              <a:latin typeface="微软雅黑" panose="020B0503020204020204" pitchFamily="34" charset="-122"/>
              <a:ea typeface="微软雅黑" panose="020B0503020204020204" pitchFamily="34" charset="-122"/>
            </a:endParaRPr>
          </a:p>
          <a:p>
            <a:r>
              <a:rPr lang="en-US" altLang="zh-CN" sz="3200">
                <a:latin typeface="微软雅黑" panose="020B0503020204020204" pitchFamily="34" charset="-122"/>
                <a:ea typeface="微软雅黑" panose="020B0503020204020204" pitchFamily="34" charset="-122"/>
              </a:rPr>
              <a:t>2</a:t>
            </a:r>
            <a:r>
              <a:rPr lang="zh-CN" altLang="en-US" sz="3200">
                <a:latin typeface="微软雅黑" panose="020B0503020204020204" pitchFamily="34" charset="-122"/>
                <a:ea typeface="微软雅黑" panose="020B0503020204020204" pitchFamily="34" charset="-122"/>
              </a:rPr>
              <a:t>、减轻后果严重性</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p:nvPr/>
        </p:nvSpPr>
        <p:spPr>
          <a:xfrm>
            <a:off x="0" y="0"/>
            <a:ext cx="3611563" cy="6858000"/>
          </a:xfrm>
          <a:prstGeom prst="rect">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5" name="文本框 5"/>
          <p:cNvSpPr/>
          <p:nvPr/>
        </p:nvSpPr>
        <p:spPr>
          <a:xfrm>
            <a:off x="1008063" y="2176463"/>
            <a:ext cx="1595437" cy="1568450"/>
          </a:xfrm>
          <a:prstGeom prst="rect">
            <a:avLst/>
          </a:prstGeom>
          <a:noFill/>
          <a:ln w="9525">
            <a:noFill/>
          </a:ln>
        </p:spPr>
        <p:txBody>
          <a:bodyPr>
            <a:spAutoFit/>
          </a:bodyPr>
          <a:lstStyle/>
          <a:p>
            <a:pPr lvl="0"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第四部分</a:t>
            </a:r>
            <a:endParaRPr lang="zh-CN" altLang="en-US" dirty="0">
              <a:latin typeface="微软雅黑" panose="020B0503020204020204" pitchFamily="34" charset="-122"/>
              <a:ea typeface="微软雅黑" panose="020B0503020204020204" pitchFamily="34" charset="-122"/>
            </a:endParaRPr>
          </a:p>
        </p:txBody>
      </p:sp>
      <p:grpSp>
        <p:nvGrpSpPr>
          <p:cNvPr id="28676" name="组合 22"/>
          <p:cNvGrpSpPr/>
          <p:nvPr/>
        </p:nvGrpSpPr>
        <p:grpSpPr>
          <a:xfrm>
            <a:off x="2506663" y="2762250"/>
            <a:ext cx="465137" cy="469900"/>
            <a:chOff x="0" y="0"/>
            <a:chExt cx="823123" cy="831130"/>
          </a:xfrm>
        </p:grpSpPr>
        <p:sp>
          <p:nvSpPr>
            <p:cNvPr id="28690" name="等腰三角形 23"/>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1" name="等腰三角形 24"/>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2" name="等腰三角形 25"/>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77" name="组合 1"/>
          <p:cNvGrpSpPr/>
          <p:nvPr/>
        </p:nvGrpSpPr>
        <p:grpSpPr>
          <a:xfrm>
            <a:off x="4329747" y="2714308"/>
            <a:ext cx="7542849" cy="706755"/>
            <a:chOff x="-287281" y="32449"/>
            <a:chExt cx="7541346" cy="708147"/>
          </a:xfrm>
        </p:grpSpPr>
        <p:sp>
          <p:nvSpPr>
            <p:cNvPr id="28687" name="等腰三角形 7"/>
            <p:cNvSpPr/>
            <p:nvPr/>
          </p:nvSpPr>
          <p:spPr>
            <a:xfrm rot="5400000" flipH="1">
              <a:off x="-383844" y="160825"/>
              <a:ext cx="644522" cy="451395"/>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文本框 18"/>
            <p:cNvSpPr/>
            <p:nvPr/>
          </p:nvSpPr>
          <p:spPr>
            <a:xfrm>
              <a:off x="898347" y="32449"/>
              <a:ext cx="6355718" cy="708147"/>
            </a:xfrm>
            <a:prstGeom prst="rect">
              <a:avLst/>
            </a:prstGeom>
            <a:noFill/>
            <a:ln w="9525">
              <a:noFill/>
            </a:ln>
          </p:spPr>
          <p:txBody>
            <a:bodyPr wrap="square">
              <a:spAutoFit/>
            </a:bodyPr>
            <a:lstStyle/>
            <a:p>
              <a:pPr lvl="0" eaLnBrk="1" hangingPunct="1"/>
              <a:r>
                <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相关方管理要务</a:t>
              </a:r>
              <a:endPar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 180"/>
          <p:cNvSpPr/>
          <p:nvPr/>
        </p:nvSpPr>
        <p:spPr>
          <a:xfrm>
            <a:off x="1530985" y="150495"/>
            <a:ext cx="9127490" cy="1111885"/>
          </a:xfrm>
          <a:prstGeom prst="snip2DiagRect">
            <a:avLst>
              <a:gd name="adj1" fmla="val 0"/>
              <a:gd name="adj2" fmla="val 23229"/>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r>
              <a:rPr lang="zh-CN" altLang="en-US" sz="4800" b="1" dirty="0" smtClean="0">
                <a:solidFill>
                  <a:srgbClr val="002060"/>
                </a:solidFill>
                <a:cs typeface="微软雅黑" panose="020B0503020204020204" pitchFamily="34" charset="-122"/>
              </a:rPr>
              <a:t>相关方管理的内容</a:t>
            </a:r>
            <a:endParaRPr lang="zh-CN" altLang="en-US" sz="4800" b="1" dirty="0">
              <a:solidFill>
                <a:srgbClr val="002060"/>
              </a:solidFill>
              <a:cs typeface="微软雅黑" panose="020B0503020204020204" pitchFamily="34" charset="-122"/>
              <a:sym typeface="+mn-ea"/>
            </a:endParaRPr>
          </a:p>
        </p:txBody>
      </p:sp>
      <p:sp>
        <p:nvSpPr>
          <p:cNvPr id="30" name="左弧形箭头 29"/>
          <p:cNvSpPr/>
          <p:nvPr/>
        </p:nvSpPr>
        <p:spPr bwMode="auto">
          <a:xfrm>
            <a:off x="-1925782" y="3078480"/>
            <a:ext cx="565266" cy="731520"/>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4" name="文本占位符 18434"/>
          <p:cNvSpPr txBox="1"/>
          <p:nvPr/>
        </p:nvSpPr>
        <p:spPr>
          <a:xfrm>
            <a:off x="838200" y="1825625"/>
            <a:ext cx="10515600" cy="4351338"/>
          </a:xfrm>
          <a:prstGeom prst="rect">
            <a:avLst/>
          </a:prstGeom>
          <a:noFill/>
          <a:ln w="9525">
            <a:noFill/>
          </a:ln>
        </p:spPr>
        <p: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1"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三同时原则——</a:t>
            </a:r>
            <a:endParaRPr kumimoji="0" lang="zh-CN" altLang="en-US" sz="2800" b="1"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资质审核——</a:t>
            </a:r>
            <a:endPar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提供产品或服务合法性审核</a:t>
            </a:r>
            <a:r>
              <a:rPr kumimoji="0" lang="en-US" altLang="zh-CN"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a:t>
            </a:r>
            <a:endParaRPr kumimoji="0" lang="en-US" altLang="zh-CN"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安全性审核——</a:t>
            </a:r>
            <a:r>
              <a:rPr kumimoji="0" lang="zh-CN" altLang="en-US" sz="2800" b="1"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风险管理</a:t>
            </a:r>
            <a:r>
              <a:rPr kumimoji="0" lang="en-US" altLang="zh-CN"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a:t>
            </a: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风险辨识、风险防控</a:t>
            </a:r>
            <a:endPar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技术方案审核——</a:t>
            </a:r>
            <a:endPar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施工安全措施审核——</a:t>
            </a:r>
            <a:endPar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rPr>
              <a:t>（共同编制应急预案）——</a:t>
            </a:r>
            <a:endParaRPr kumimoji="0" lang="zh-CN" altLang="en-US" sz="2800" b="0" i="0" u="none" strike="noStrike" kern="0" cap="none" spc="0" normalizeH="0" baseline="0" noProof="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签订安全协议——</a:t>
            </a:r>
            <a:endPar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rPr>
              <a:t>（危险作业许可管理）——</a:t>
            </a:r>
            <a:endParaRPr kumimoji="0" lang="zh-CN" altLang="en-US" sz="2800" b="0" i="0" u="none" strike="noStrike" kern="0" cap="none" spc="0" normalizeH="0" baseline="0" noProof="0" smtClean="0">
              <a:ln>
                <a:noFill/>
              </a:ln>
              <a:solidFill>
                <a:schemeClr val="tx1"/>
              </a:solidFill>
              <a:effectLst/>
              <a:uLnTx/>
              <a:uFillTx/>
              <a:latin typeface="+mn-lt"/>
              <a:ea typeface="+mn-ea"/>
              <a:cs typeface="微软雅黑" panose="020B0503020204020204" pitchFamily="34" charset="-122"/>
              <a:sym typeface="微软雅黑" panose="020B0503020204020204" pitchFamily="34" charset="-122"/>
            </a:endParaRP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defRPr/>
            </a:pPr>
            <a:r>
              <a:rPr kumimoji="0" lang="zh-CN" altLang="en-US" sz="2800" b="0" i="0" u="none" strike="noStrike" kern="0" cap="none" spc="0" normalizeH="0" baseline="0" noProof="0" smtClean="0">
                <a:ln>
                  <a:noFill/>
                </a:ln>
                <a:solidFill>
                  <a:srgbClr val="000066"/>
                </a:solidFill>
                <a:effectLst/>
                <a:uLnTx/>
                <a:uFillTx/>
                <a:latin typeface="+mn-lt"/>
                <a:ea typeface="+mn-ea"/>
                <a:cs typeface="微软雅黑" panose="020B0503020204020204" pitchFamily="34" charset="-122"/>
                <a:sym typeface="微软雅黑" panose="020B0503020204020204" pitchFamily="34" charset="-122"/>
              </a:rPr>
              <a:t>开工——全程监控</a:t>
            </a:r>
            <a:endParaRPr kumimoji="0" lang="zh-CN" altLang="en-US" sz="2800" b="0" i="0" u="none" strike="noStrike" kern="0" cap="none" spc="0" normalizeH="0" baseline="0" noProof="0" dirty="0">
              <a:ln>
                <a:noFill/>
              </a:ln>
              <a:solidFill>
                <a:srgbClr val="000066"/>
              </a:solidFill>
              <a:effectLst/>
              <a:uLnTx/>
              <a:uFillTx/>
              <a:latin typeface="+mn-lt"/>
              <a:ea typeface="+mn-ea"/>
              <a:cs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 180"/>
          <p:cNvSpPr/>
          <p:nvPr/>
        </p:nvSpPr>
        <p:spPr>
          <a:xfrm>
            <a:off x="1530985" y="150495"/>
            <a:ext cx="9127490" cy="1111885"/>
          </a:xfrm>
          <a:prstGeom prst="snip2DiagRect">
            <a:avLst>
              <a:gd name="adj1" fmla="val 0"/>
              <a:gd name="adj2" fmla="val 23229"/>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r>
              <a:rPr lang="zh-CN" altLang="en-US" sz="4800" b="1" dirty="0" smtClean="0">
                <a:solidFill>
                  <a:srgbClr val="002060"/>
                </a:solidFill>
                <a:cs typeface="微软雅黑" panose="020B0503020204020204" pitchFamily="34" charset="-122"/>
              </a:rPr>
              <a:t>相关方管理的程序</a:t>
            </a:r>
            <a:endParaRPr lang="zh-CN" altLang="en-US" sz="4800" b="1" dirty="0">
              <a:solidFill>
                <a:srgbClr val="002060"/>
              </a:solidFill>
              <a:cs typeface="微软雅黑" panose="020B0503020204020204" pitchFamily="34" charset="-122"/>
              <a:sym typeface="+mn-ea"/>
            </a:endParaRPr>
          </a:p>
        </p:txBody>
      </p:sp>
      <p:sp>
        <p:nvSpPr>
          <p:cNvPr id="4" name="圆角矩形 3"/>
          <p:cNvSpPr/>
          <p:nvPr/>
        </p:nvSpPr>
        <p:spPr>
          <a:xfrm>
            <a:off x="1380720" y="1543685"/>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mn-ea"/>
                <a:ea typeface="+mn-ea"/>
                <a:cs typeface="微软雅黑" panose="020B0503020204020204" pitchFamily="34" charset="-122"/>
                <a:sym typeface="+mn-ea"/>
              </a:rPr>
              <a:t>1</a:t>
            </a:r>
            <a:r>
              <a:rPr lang="zh-CN" altLang="en-US" sz="2800" b="1" dirty="0" smtClean="0">
                <a:solidFill>
                  <a:srgbClr val="C00000"/>
                </a:solidFill>
                <a:latin typeface="+mn-ea"/>
                <a:ea typeface="+mn-ea"/>
                <a:cs typeface="微软雅黑" panose="020B0503020204020204" pitchFamily="34" charset="-122"/>
                <a:sym typeface="+mn-ea"/>
              </a:rPr>
              <a:t>、采信</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：掌握承包商、供应商等相关方信息；</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圆角矩形 17"/>
          <p:cNvSpPr/>
          <p:nvPr/>
        </p:nvSpPr>
        <p:spPr>
          <a:xfrm>
            <a:off x="1366870" y="2444210"/>
            <a:ext cx="9693275" cy="1047135"/>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mj-ea"/>
                <a:ea typeface="+mj-ea"/>
                <a:cs typeface="微软雅黑" panose="020B0503020204020204" pitchFamily="34" charset="-122"/>
                <a:sym typeface="+mn-ea"/>
              </a:rPr>
              <a:t>2</a:t>
            </a:r>
            <a:r>
              <a:rPr lang="zh-CN" altLang="en-US" sz="2800" b="1" dirty="0" smtClean="0">
                <a:solidFill>
                  <a:srgbClr val="C00000"/>
                </a:solidFill>
                <a:latin typeface="+mj-ea"/>
                <a:ea typeface="+mj-ea"/>
                <a:cs typeface="微软雅黑" panose="020B0503020204020204" pitchFamily="34" charset="-122"/>
                <a:sym typeface="+mn-ea"/>
              </a:rPr>
              <a:t>、资格预审</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：承包商、供应商的生产经营资质、安全生产记录、提供产品和服务的合法性、合规性、有效性；</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3" name="圆角矩形 22"/>
          <p:cNvSpPr/>
          <p:nvPr/>
        </p:nvSpPr>
        <p:spPr>
          <a:xfrm>
            <a:off x="1339161" y="5342581"/>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mn-ea"/>
                <a:ea typeface="+mn-ea"/>
                <a:cs typeface="微软雅黑" panose="020B0503020204020204" pitchFamily="34" charset="-122"/>
                <a:sym typeface="+mn-ea"/>
              </a:rPr>
              <a:t>5</a:t>
            </a:r>
            <a:r>
              <a:rPr lang="zh-CN" altLang="en-US" sz="2800" b="1" dirty="0" smtClean="0">
                <a:solidFill>
                  <a:srgbClr val="C00000"/>
                </a:solidFill>
                <a:latin typeface="+mn-ea"/>
                <a:ea typeface="+mn-ea"/>
                <a:cs typeface="微软雅黑" panose="020B0503020204020204" pitchFamily="34" charset="-122"/>
                <a:sym typeface="+mn-ea"/>
              </a:rPr>
              <a:t>、审查</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：承包商、供应商的安全风险辨识和防控相关资料；</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圆角矩形 23"/>
          <p:cNvSpPr/>
          <p:nvPr/>
        </p:nvSpPr>
        <p:spPr>
          <a:xfrm>
            <a:off x="1358558" y="3632930"/>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mj-ea"/>
                <a:ea typeface="+mj-ea"/>
                <a:cs typeface="微软雅黑" panose="020B0503020204020204" pitchFamily="34" charset="-122"/>
                <a:sym typeface="+mn-ea"/>
              </a:rPr>
              <a:t>3</a:t>
            </a:r>
            <a:r>
              <a:rPr lang="zh-CN" altLang="en-US" sz="2800" b="1" dirty="0" smtClean="0">
                <a:solidFill>
                  <a:srgbClr val="C00000"/>
                </a:solidFill>
                <a:latin typeface="+mj-ea"/>
                <a:ea typeface="+mj-ea"/>
                <a:cs typeface="微软雅黑" panose="020B0503020204020204" pitchFamily="34" charset="-122"/>
                <a:sym typeface="+mn-ea"/>
              </a:rPr>
              <a:t>、资质评估</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选择和确定相关方，确定产品和服务；</a:t>
            </a: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5" name="圆角矩形 24"/>
          <p:cNvSpPr/>
          <p:nvPr/>
        </p:nvSpPr>
        <p:spPr>
          <a:xfrm>
            <a:off x="1361329" y="4466974"/>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mj-ea"/>
                <a:ea typeface="+mj-ea"/>
                <a:cs typeface="微软雅黑" panose="020B0503020204020204" pitchFamily="34" charset="-122"/>
                <a:sym typeface="+mn-ea"/>
              </a:rPr>
              <a:t>4</a:t>
            </a:r>
            <a:r>
              <a:rPr lang="zh-CN" altLang="en-US" sz="2800" b="1" dirty="0" smtClean="0">
                <a:solidFill>
                  <a:srgbClr val="C00000"/>
                </a:solidFill>
                <a:latin typeface="+mj-ea"/>
                <a:ea typeface="+mj-ea"/>
                <a:cs typeface="微软雅黑" panose="020B0503020204020204" pitchFamily="34" charset="-122"/>
                <a:sym typeface="+mn-ea"/>
              </a:rPr>
              <a:t>、前期准备</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：安全风险辨识和初评；</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9" name="左弧形箭头 28"/>
          <p:cNvSpPr/>
          <p:nvPr/>
        </p:nvSpPr>
        <p:spPr bwMode="auto">
          <a:xfrm>
            <a:off x="748141" y="1995053"/>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0" name="左弧形箭头 29"/>
          <p:cNvSpPr/>
          <p:nvPr/>
        </p:nvSpPr>
        <p:spPr bwMode="auto">
          <a:xfrm>
            <a:off x="-1925782" y="3078480"/>
            <a:ext cx="565266" cy="731520"/>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1" name="左弧形箭头 30"/>
          <p:cNvSpPr/>
          <p:nvPr/>
        </p:nvSpPr>
        <p:spPr bwMode="auto">
          <a:xfrm>
            <a:off x="753687" y="3197629"/>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2" name="左弧形箭头 31"/>
          <p:cNvSpPr/>
          <p:nvPr/>
        </p:nvSpPr>
        <p:spPr bwMode="auto">
          <a:xfrm>
            <a:off x="756458" y="4064924"/>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3" name="左弧形箭头 32"/>
          <p:cNvSpPr/>
          <p:nvPr/>
        </p:nvSpPr>
        <p:spPr bwMode="auto">
          <a:xfrm>
            <a:off x="725977" y="4898968"/>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4" name="左弧形箭头 33"/>
          <p:cNvSpPr/>
          <p:nvPr/>
        </p:nvSpPr>
        <p:spPr bwMode="auto">
          <a:xfrm>
            <a:off x="695589" y="5773522"/>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 180"/>
          <p:cNvSpPr/>
          <p:nvPr/>
        </p:nvSpPr>
        <p:spPr>
          <a:xfrm>
            <a:off x="1530985" y="150495"/>
            <a:ext cx="9127490" cy="1111885"/>
          </a:xfrm>
          <a:prstGeom prst="snip2DiagRect">
            <a:avLst>
              <a:gd name="adj1" fmla="val 0"/>
              <a:gd name="adj2" fmla="val 23229"/>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r>
              <a:rPr lang="zh-CN" altLang="en-US" sz="4800" b="1" dirty="0" smtClean="0">
                <a:solidFill>
                  <a:srgbClr val="002060"/>
                </a:solidFill>
                <a:cs typeface="微软雅黑" panose="020B0503020204020204" pitchFamily="34" charset="-122"/>
              </a:rPr>
              <a:t>相关方管理的程序</a:t>
            </a:r>
            <a:endParaRPr lang="zh-CN" altLang="en-US" sz="4800" b="1" dirty="0">
              <a:solidFill>
                <a:srgbClr val="002060"/>
              </a:solidFill>
              <a:cs typeface="微软雅黑" panose="020B0503020204020204" pitchFamily="34" charset="-122"/>
              <a:sym typeface="+mn-ea"/>
            </a:endParaRPr>
          </a:p>
        </p:txBody>
      </p:sp>
      <p:sp>
        <p:nvSpPr>
          <p:cNvPr id="4" name="圆角矩形 3"/>
          <p:cNvSpPr/>
          <p:nvPr/>
        </p:nvSpPr>
        <p:spPr>
          <a:xfrm>
            <a:off x="1380720" y="1543685"/>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、内部评审</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：相关方的安全风险辨识和评估文件和资料、作业。</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圆角矩形 17"/>
          <p:cNvSpPr/>
          <p:nvPr/>
        </p:nvSpPr>
        <p:spPr>
          <a:xfrm>
            <a:off x="1366870" y="2444210"/>
            <a:ext cx="9693275" cy="1047135"/>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、会商并质询</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：相关方的安全防控措施；完善风险辨识和防控文件。</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3" name="圆角矩形 22"/>
          <p:cNvSpPr/>
          <p:nvPr/>
        </p:nvSpPr>
        <p:spPr>
          <a:xfrm>
            <a:off x="1339161" y="5342581"/>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、闭环控制</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：定期检讨、修订、总结、处置。</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圆角矩形 23"/>
          <p:cNvSpPr/>
          <p:nvPr/>
        </p:nvSpPr>
        <p:spPr>
          <a:xfrm>
            <a:off x="1358558" y="3632930"/>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、签订安全协议</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：明确各方安全风险防控权利和义务</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5" name="圆角矩形 24"/>
          <p:cNvSpPr/>
          <p:nvPr/>
        </p:nvSpPr>
        <p:spPr>
          <a:xfrm>
            <a:off x="1361329" y="4466974"/>
            <a:ext cx="9693275" cy="663487"/>
          </a:xfrm>
          <a:prstGeom prst="roundRect">
            <a:avLst/>
          </a:prstGeom>
          <a:solidFill>
            <a:schemeClr val="bg1"/>
          </a:solidFill>
          <a:ln w="57150" cap="flat" cmpd="sng" algn="ctr">
            <a:solidFill>
              <a:schemeClr val="accent1">
                <a:lumMod val="50000"/>
              </a:schemeClr>
            </a:solidFill>
            <a:prstDash val="solid"/>
            <a:round/>
            <a:headEnd type="none" w="med" len="med"/>
            <a:tailEnd type="none" w="med" len="med"/>
          </a:ln>
        </p:spPr>
        <p:txBody>
          <a:bodyPr vert="horz" wrap="square" lIns="91440" tIns="45720" rIns="91440" bIns="45720" numCol="1" anchor="t" anchorCtr="0" compatLnSpc="1"/>
          <a:lstStyle/>
          <a:p>
            <a:r>
              <a:rPr lang="en-US" altLang="zh-CN"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28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、启动控制</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：全程按照协议实施风险防控职责。</a:t>
            </a:r>
            <a:endPar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9" name="左弧形箭头 28"/>
          <p:cNvSpPr/>
          <p:nvPr/>
        </p:nvSpPr>
        <p:spPr bwMode="auto">
          <a:xfrm>
            <a:off x="748141" y="1995053"/>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0" name="左弧形箭头 29"/>
          <p:cNvSpPr/>
          <p:nvPr/>
        </p:nvSpPr>
        <p:spPr bwMode="auto">
          <a:xfrm>
            <a:off x="-1925782" y="3078480"/>
            <a:ext cx="565266" cy="731520"/>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1" name="左弧形箭头 30"/>
          <p:cNvSpPr/>
          <p:nvPr/>
        </p:nvSpPr>
        <p:spPr bwMode="auto">
          <a:xfrm>
            <a:off x="753687" y="3197629"/>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2" name="左弧形箭头 31"/>
          <p:cNvSpPr/>
          <p:nvPr/>
        </p:nvSpPr>
        <p:spPr bwMode="auto">
          <a:xfrm>
            <a:off x="756458" y="4064924"/>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3" name="左弧形箭头 32"/>
          <p:cNvSpPr/>
          <p:nvPr/>
        </p:nvSpPr>
        <p:spPr bwMode="auto">
          <a:xfrm>
            <a:off x="725977" y="4898968"/>
            <a:ext cx="565266" cy="7315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文本占位符 3"/>
          <p:cNvSpPr>
            <a:spLocks noGrp="1"/>
          </p:cNvSpPr>
          <p:nvPr>
            <p:ph sz="quarter" idx="10"/>
          </p:nvPr>
        </p:nvSpPr>
        <p:spPr>
          <a:xfrm>
            <a:off x="5623560" y="1569085"/>
            <a:ext cx="5789930" cy="4802505"/>
          </a:xfrm>
        </p:spPr>
        <p:txBody>
          <a:bodyPr>
            <a:normAutofit fontScale="82500" lnSpcReduction="20000"/>
          </a:bodyPr>
          <a:lstStyle/>
          <a:p>
            <a:r>
              <a:rPr lang="zh-CN" altLang="en-US" sz="2400" b="1" dirty="0"/>
              <a:t>危险作业</a:t>
            </a:r>
            <a:endParaRPr lang="zh-CN" altLang="en-US" sz="2400" b="1" dirty="0"/>
          </a:p>
          <a:p>
            <a:endParaRPr lang="zh-CN" altLang="en-US" sz="2400" b="1" dirty="0"/>
          </a:p>
          <a:p>
            <a:r>
              <a:rPr lang="en-US" altLang="zh-CN" sz="2400" b="1" dirty="0"/>
              <a:t>1</a:t>
            </a:r>
            <a:r>
              <a:rPr lang="zh-CN" altLang="en-US" sz="2400" b="1" dirty="0"/>
              <a:t>、动火</a:t>
            </a:r>
            <a:endParaRPr lang="zh-CN" altLang="en-US" sz="2400" b="1" dirty="0"/>
          </a:p>
          <a:p>
            <a:r>
              <a:rPr lang="en-US" altLang="zh-CN" sz="2400" b="1" dirty="0"/>
              <a:t>2</a:t>
            </a:r>
            <a:r>
              <a:rPr lang="zh-CN" altLang="en-US" sz="2400" b="1" dirty="0"/>
              <a:t>、高处作业</a:t>
            </a:r>
            <a:endParaRPr lang="zh-CN" altLang="en-US" sz="2400" b="1" dirty="0"/>
          </a:p>
          <a:p>
            <a:r>
              <a:rPr lang="en-US" altLang="zh-CN" sz="2400" b="1" dirty="0"/>
              <a:t>3</a:t>
            </a:r>
            <a:r>
              <a:rPr lang="zh-CN" altLang="en-US" sz="2400" b="1" dirty="0"/>
              <a:t>、起重吊装</a:t>
            </a:r>
            <a:endParaRPr lang="zh-CN" altLang="en-US" sz="2400" b="1" dirty="0"/>
          </a:p>
          <a:p>
            <a:r>
              <a:rPr lang="en-US" altLang="zh-CN" sz="2400" b="1" dirty="0"/>
              <a:t>4</a:t>
            </a:r>
            <a:r>
              <a:rPr lang="zh-CN" altLang="en-US" sz="2400" b="1" dirty="0"/>
              <a:t>、受限空间作业</a:t>
            </a:r>
            <a:endParaRPr lang="zh-CN" altLang="en-US" sz="2400" b="1" dirty="0"/>
          </a:p>
          <a:p>
            <a:r>
              <a:rPr lang="en-US" altLang="zh-CN" sz="2400" b="1" dirty="0"/>
              <a:t>5</a:t>
            </a:r>
            <a:r>
              <a:rPr lang="zh-CN" altLang="en-US" sz="2400" b="1" dirty="0"/>
              <a:t>、检维修作业</a:t>
            </a:r>
            <a:endParaRPr lang="zh-CN" altLang="en-US" sz="2400" b="1" dirty="0"/>
          </a:p>
          <a:p>
            <a:r>
              <a:rPr lang="en-US" altLang="zh-CN" sz="2400" b="1" dirty="0"/>
              <a:t>6</a:t>
            </a:r>
            <a:r>
              <a:rPr lang="zh-CN" altLang="en-US" sz="2400" b="1" dirty="0"/>
              <a:t>、动土开挖作业</a:t>
            </a:r>
            <a:endParaRPr lang="en-US" altLang="zh-CN" sz="2400" b="1" dirty="0"/>
          </a:p>
          <a:p>
            <a:r>
              <a:rPr lang="en-US" altLang="zh-CN" sz="2400" b="1" dirty="0"/>
              <a:t>7</a:t>
            </a:r>
            <a:r>
              <a:rPr lang="zh-CN" altLang="en-US" sz="2400" b="1" dirty="0"/>
              <a:t>、抽堵盲板作业 </a:t>
            </a:r>
            <a:endParaRPr lang="zh-CN" altLang="en-US" sz="2400" b="1" dirty="0"/>
          </a:p>
          <a:p>
            <a:r>
              <a:rPr lang="en-US" altLang="zh-CN" sz="2400" b="1" dirty="0"/>
              <a:t>8</a:t>
            </a:r>
            <a:r>
              <a:rPr lang="zh-CN" altLang="en-US" sz="2400" b="1" dirty="0"/>
              <a:t>、断路作业</a:t>
            </a:r>
            <a:endParaRPr lang="zh-CN" altLang="en-US" sz="2400" b="1" dirty="0"/>
          </a:p>
          <a:p>
            <a:pPr marL="0" indent="0">
              <a:buNone/>
            </a:pPr>
            <a:r>
              <a:rPr lang="zh-CN" altLang="en-US" sz="2400" b="1" dirty="0"/>
              <a:t>     </a:t>
            </a:r>
            <a:endParaRPr lang="zh-CN" altLang="en-US" sz="2400" b="1" dirty="0"/>
          </a:p>
          <a:p>
            <a:r>
              <a:rPr lang="zh-CN" altLang="en-US" sz="3100" b="1" dirty="0"/>
              <a:t>在相关方安全协议中，应该明确危险作业审批权限，即哪些危险作业由谁负责审批？</a:t>
            </a:r>
            <a:endParaRPr lang="zh-CN" altLang="en-US" sz="3100" b="1" dirty="0"/>
          </a:p>
        </p:txBody>
      </p:sp>
      <p:sp>
        <p:nvSpPr>
          <p:cNvPr id="180" name=" 180"/>
          <p:cNvSpPr/>
          <p:nvPr/>
        </p:nvSpPr>
        <p:spPr>
          <a:xfrm>
            <a:off x="1530985" y="150495"/>
            <a:ext cx="9127490" cy="1111885"/>
          </a:xfrm>
          <a:prstGeom prst="snip2DiagRect">
            <a:avLst>
              <a:gd name="adj1" fmla="val 0"/>
              <a:gd name="adj2" fmla="val 2322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r>
              <a:rPr lang="zh-CN" altLang="en-US" sz="4800" b="1" dirty="0">
                <a:solidFill>
                  <a:srgbClr val="000066"/>
                </a:solidFill>
                <a:cs typeface="微软雅黑" panose="020B0503020204020204" pitchFamily="34" charset="-122"/>
                <a:sym typeface="+mn-ea"/>
              </a:rPr>
              <a:t>危险作业的审批制度</a:t>
            </a:r>
            <a:endParaRPr lang="zh-CN" altLang="en-US" sz="4800" b="1" dirty="0">
              <a:solidFill>
                <a:srgbClr val="000066"/>
              </a:solidFill>
              <a:cs typeface="微软雅黑" panose="020B0503020204020204" pitchFamily="34" charset="-122"/>
              <a:sym typeface="+mn-ea"/>
            </a:endParaRPr>
          </a:p>
        </p:txBody>
      </p:sp>
      <p:pic>
        <p:nvPicPr>
          <p:cNvPr id="2" name="图片 1" descr="有限空间作业"/>
          <p:cNvPicPr>
            <a:picLocks noChangeAspect="1"/>
          </p:cNvPicPr>
          <p:nvPr/>
        </p:nvPicPr>
        <p:blipFill>
          <a:blip r:embed="rId1"/>
          <a:stretch>
            <a:fillRect/>
          </a:stretch>
        </p:blipFill>
        <p:spPr>
          <a:xfrm>
            <a:off x="748030" y="2161540"/>
            <a:ext cx="4878070" cy="2743835"/>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reeform 12"/>
          <p:cNvSpPr/>
          <p:nvPr/>
        </p:nvSpPr>
        <p:spPr>
          <a:xfrm>
            <a:off x="3346450" y="1814513"/>
            <a:ext cx="1085850" cy="1157287"/>
          </a:xfrm>
          <a:custGeom>
            <a:avLst/>
            <a:gdLst>
              <a:gd name="txL" fmla="*/ 0 w 982"/>
              <a:gd name="txT" fmla="*/ 0 h 774"/>
              <a:gd name="txR" fmla="*/ 982 w 982"/>
              <a:gd name="txB" fmla="*/ 774 h 774"/>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txL" t="txT" r="txR" b="tx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66DB6">
                  <a:alpha val="100000"/>
                </a:srgbClr>
              </a:gs>
              <a:gs pos="100000">
                <a:srgbClr val="953734">
                  <a:alpha val="100000"/>
                </a:srgbClr>
              </a:gs>
            </a:gsLst>
            <a:lin ang="0" scaled="1"/>
            <a:tileRect/>
          </a:gradFill>
          <a:ln w="12700">
            <a:noFill/>
          </a:ln>
        </p:spPr>
        <p:txBody>
          <a:bodyPr/>
          <a:lstStyle/>
          <a:p>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9" name="Freeform 12"/>
          <p:cNvSpPr/>
          <p:nvPr/>
        </p:nvSpPr>
        <p:spPr>
          <a:xfrm>
            <a:off x="5453063" y="1422400"/>
            <a:ext cx="1084262" cy="1158875"/>
          </a:xfrm>
          <a:custGeom>
            <a:avLst/>
            <a:gdLst>
              <a:gd name="txL" fmla="*/ 0 w 982"/>
              <a:gd name="txT" fmla="*/ 0 h 774"/>
              <a:gd name="txR" fmla="*/ 982 w 982"/>
              <a:gd name="txB" fmla="*/ 774 h 774"/>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txL" t="txT" r="txR" b="tx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66DB6">
                  <a:alpha val="100000"/>
                </a:srgbClr>
              </a:gs>
              <a:gs pos="100000">
                <a:srgbClr val="76923C">
                  <a:alpha val="100000"/>
                </a:srgbClr>
              </a:gs>
            </a:gsLst>
            <a:lin ang="0" scaled="1"/>
            <a:tileRect/>
          </a:gradFill>
          <a:ln w="12700">
            <a:noFill/>
          </a:ln>
        </p:spPr>
        <p:txBody>
          <a:bodyPr/>
          <a:lstStyle/>
          <a:p>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0" name="Freeform 12"/>
          <p:cNvSpPr/>
          <p:nvPr/>
        </p:nvSpPr>
        <p:spPr>
          <a:xfrm>
            <a:off x="7340600" y="1008063"/>
            <a:ext cx="1084263" cy="1157287"/>
          </a:xfrm>
          <a:custGeom>
            <a:avLst/>
            <a:gdLst>
              <a:gd name="txL" fmla="*/ 0 w 982"/>
              <a:gd name="txT" fmla="*/ 0 h 774"/>
              <a:gd name="txR" fmla="*/ 982 w 982"/>
              <a:gd name="txB" fmla="*/ 774 h 774"/>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txL" t="txT" r="txR" b="tx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66DB6">
                  <a:alpha val="100000"/>
                </a:srgbClr>
              </a:gs>
              <a:gs pos="100000">
                <a:srgbClr val="E36C09">
                  <a:alpha val="100000"/>
                </a:srgbClr>
              </a:gs>
            </a:gsLst>
            <a:lin ang="0" scaled="1"/>
            <a:tileRect/>
          </a:gradFill>
          <a:ln w="12700">
            <a:noFill/>
          </a:ln>
        </p:spPr>
        <p:txBody>
          <a:bodyPr/>
          <a:lstStyle/>
          <a:p>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01" name="组合 33800"/>
          <p:cNvGrpSpPr/>
          <p:nvPr/>
        </p:nvGrpSpPr>
        <p:grpSpPr>
          <a:xfrm>
            <a:off x="6097588" y="2265363"/>
            <a:ext cx="1893887" cy="3395662"/>
            <a:chOff x="0" y="0"/>
            <a:chExt cx="1894202" cy="3396425"/>
          </a:xfrm>
        </p:grpSpPr>
        <p:grpSp>
          <p:nvGrpSpPr>
            <p:cNvPr id="33802" name="组合 33801"/>
            <p:cNvGrpSpPr/>
            <p:nvPr/>
          </p:nvGrpSpPr>
          <p:grpSpPr>
            <a:xfrm>
              <a:off x="0" y="0"/>
              <a:ext cx="1894202" cy="3396425"/>
              <a:chOff x="0" y="0"/>
              <a:chExt cx="1894202" cy="3396425"/>
            </a:xfrm>
          </p:grpSpPr>
          <p:sp>
            <p:nvSpPr>
              <p:cNvPr id="33803" name="TextBox 51"/>
              <p:cNvSpPr/>
              <p:nvPr/>
            </p:nvSpPr>
            <p:spPr>
              <a:xfrm>
                <a:off x="103324" y="781906"/>
                <a:ext cx="1786058" cy="2614519"/>
              </a:xfrm>
              <a:prstGeom prst="roundRect">
                <a:avLst>
                  <a:gd name="adj" fmla="val 3917"/>
                </a:avLst>
              </a:prstGeom>
              <a:gradFill rotWithShape="1">
                <a:gsLst>
                  <a:gs pos="0">
                    <a:srgbClr val="070C13">
                      <a:alpha val="100000"/>
                    </a:srgbClr>
                  </a:gs>
                  <a:gs pos="12000">
                    <a:srgbClr val="070C13">
                      <a:alpha val="100000"/>
                    </a:srgbClr>
                  </a:gs>
                  <a:gs pos="71999">
                    <a:srgbClr val="C00000">
                      <a:alpha val="100000"/>
                    </a:srgbClr>
                  </a:gs>
                  <a:gs pos="100000">
                    <a:srgbClr val="B2A0C7">
                      <a:alpha val="100000"/>
                    </a:srgbClr>
                  </a:gs>
                </a:gsLst>
                <a:lin ang="5400000" scaled="1"/>
                <a:tileRect/>
              </a:gradFill>
              <a:ln w="15875" cap="flat" cmpd="sng">
                <a:pattFill prst="horz">
                  <a:fgClr>
                    <a:srgbClr val="718841"/>
                  </a:fgClr>
                  <a:bgClr>
                    <a:srgbClr val="FFFFFF"/>
                  </a:bgClr>
                </a:pattFill>
                <a:prstDash val="solid"/>
                <a:bevel/>
                <a:headEnd type="none" w="med" len="med"/>
                <a:tailEnd type="none" w="med" len="med"/>
              </a:ln>
            </p:spPr>
            <p:txBody>
              <a:bodyPr wrap="square" lIns="182880" tIns="640080" rIns="365760"/>
              <a:lstStyle/>
              <a:p>
                <a:endParaRPr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04" name="组合 33803"/>
              <p:cNvGrpSpPr/>
              <p:nvPr/>
            </p:nvGrpSpPr>
            <p:grpSpPr>
              <a:xfrm>
                <a:off x="329824" y="48233"/>
                <a:ext cx="1328913" cy="1905000"/>
                <a:chOff x="0" y="0"/>
                <a:chExt cx="1905000" cy="1905000"/>
              </a:xfrm>
            </p:grpSpPr>
            <p:sp>
              <p:nvSpPr>
                <p:cNvPr id="33805" name="Rounded Rectangle 56"/>
                <p:cNvSpPr/>
                <p:nvPr/>
              </p:nvSpPr>
              <p:spPr>
                <a:xfrm>
                  <a:off x="36513" y="180396"/>
                  <a:ext cx="1857374" cy="1695451"/>
                </a:xfrm>
                <a:prstGeom prst="roundRect">
                  <a:avLst>
                    <a:gd name="adj" fmla="val 50000"/>
                  </a:avLst>
                </a:prstGeom>
                <a:gradFill rotWithShape="1">
                  <a:gsLst>
                    <a:gs pos="0">
                      <a:srgbClr val="122030">
                        <a:alpha val="100000"/>
                      </a:srgbClr>
                    </a:gs>
                    <a:gs pos="50000">
                      <a:srgbClr val="FFFFFF">
                        <a:alpha val="100000"/>
                      </a:srgbClr>
                    </a:gs>
                    <a:gs pos="100000">
                      <a:srgbClr val="FFFFFF">
                        <a:alpha val="100000"/>
                      </a:srgbClr>
                    </a:gs>
                  </a:gsLst>
                  <a:lin ang="5400000" scaled="1"/>
                  <a:tileRect/>
                </a:gradFill>
                <a:ln w="9525">
                  <a:noFill/>
                </a:ln>
              </p:spPr>
              <p:txBody>
                <a:bodyPr vert="horz" wrap="square" anchor="t"/>
                <a:lstStyle/>
                <a:p>
                  <a:pPr eaLnBrk="0" hangingPunct="0">
                    <a:buNone/>
                  </a:pPr>
                  <a:endParaRPr sz="2400" baseline="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6" name="Block Arc 58"/>
                <p:cNvSpPr/>
                <p:nvPr/>
              </p:nvSpPr>
              <p:spPr>
                <a:xfrm flipV="1">
                  <a:off x="0" y="0"/>
                  <a:ext cx="1905000" cy="1905000"/>
                </a:xfrm>
                <a:custGeom>
                  <a:avLst/>
                  <a:gdLst>
                    <a:gd name="txL" fmla="*/ 0 w 21600"/>
                    <a:gd name="txT" fmla="*/ 0 h 21600"/>
                    <a:gd name="txR" fmla="*/ 21600 w 21600"/>
                    <a:gd name="txB" fmla="*/ 10800 h 21600"/>
                  </a:gdLst>
                  <a:ahLst/>
                  <a:cxnLst>
                    <a:cxn ang="270">
                      <a:pos x="10800" y="0"/>
                    </a:cxn>
                    <a:cxn ang="180">
                      <a:pos x="532" y="10800"/>
                    </a:cxn>
                    <a:cxn ang="270">
                      <a:pos x="10800" y="1065"/>
                    </a:cxn>
                    <a:cxn ang="0">
                      <a:pos x="21067" y="10800"/>
                    </a:cxn>
                  </a:cxnLst>
                  <a:rect l="txL" t="txT" r="txR" b="txB"/>
                  <a:pathLst>
                    <a:path w="21600" h="21600">
                      <a:moveTo>
                        <a:pt x="1065" y="10800"/>
                      </a:moveTo>
                      <a:arcTo wR="9735" hR="9735" stAng="10800000" swAng="10800000"/>
                      <a:lnTo>
                        <a:pt x="21600" y="10800"/>
                      </a:lnTo>
                      <a:arcTo wR="10800" hR="10800" stAng="0" swAng="-10800000"/>
                      <a:close/>
                    </a:path>
                  </a:pathLst>
                </a:custGeom>
                <a:gradFill rotWithShape="1">
                  <a:gsLst>
                    <a:gs pos="0">
                      <a:srgbClr val="122030">
                        <a:alpha val="100000"/>
                      </a:srgbClr>
                    </a:gs>
                    <a:gs pos="50000">
                      <a:srgbClr val="244061">
                        <a:alpha val="100000"/>
                      </a:srgbClr>
                    </a:gs>
                    <a:gs pos="100000">
                      <a:srgbClr val="4680C5">
                        <a:alpha val="100000"/>
                      </a:srgbClr>
                    </a:gs>
                  </a:gsLst>
                  <a:lin ang="5400000" scaled="1"/>
                  <a:tileRect/>
                </a:gradFill>
                <a:ln w="9525">
                  <a:noFill/>
                </a:ln>
              </p:spPr>
              <p:txBody>
                <a:bodyPr vert="horz" wrap="square" anchor="t"/>
                <a:lstStyle/>
                <a:p>
                  <a:pPr eaLnBrk="0" hangingPunct="0"/>
                  <a:endParaRPr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07" name="Round Same Side Corner Rectangle 60"/>
              <p:cNvSpPr/>
              <p:nvPr/>
            </p:nvSpPr>
            <p:spPr>
              <a:xfrm rot="10800000" flipH="1" flipV="1">
                <a:off x="103325" y="0"/>
                <a:ext cx="1786058" cy="822960"/>
              </a:xfrm>
              <a:custGeom>
                <a:avLst/>
                <a:gdLst>
                  <a:gd name="txL" fmla="*/ 0 w 1786058"/>
                  <a:gd name="txT" fmla="*/ 0 h 822960"/>
                  <a:gd name="txR" fmla="*/ 1786058 w 1786058"/>
                  <a:gd name="txB" fmla="*/ 822960 h 822960"/>
                </a:gdLst>
                <a:ahLst/>
                <a:cxnLst/>
                <a:rect l="txL" t="txT" r="txR" b="txB"/>
                <a:pathLst>
                  <a:path w="1786058" h="822960">
                    <a:moveTo>
                      <a:pt x="137162" y="0"/>
                    </a:moveTo>
                    <a:lnTo>
                      <a:pt x="1648895" y="0"/>
                    </a:lnTo>
                    <a:arcTo wR="137162" hR="137162" stAng="-5400000" swAng="5400000"/>
                    <a:lnTo>
                      <a:pt x="1786058" y="822960"/>
                    </a:lnTo>
                    <a:arcTo wR="0" hR="0" stAng="-16200000" swAng="0"/>
                    <a:lnTo>
                      <a:pt x="0" y="822960"/>
                    </a:lnTo>
                    <a:arcTo wR="0" hR="0" stAng="-16200000" swAng="0"/>
                    <a:lnTo>
                      <a:pt x="0" y="137162"/>
                    </a:lnTo>
                    <a:arcTo wR="137162" hR="137162" stAng="-10800000" swAng="5400000"/>
                    <a:close/>
                  </a:path>
                </a:pathLst>
              </a:custGeom>
              <a:solidFill>
                <a:srgbClr val="C00000"/>
              </a:solidFill>
              <a:ln w="9525">
                <a:noFill/>
              </a:ln>
            </p:spPr>
            <p:txBody>
              <a:bodyPr vert="horz" wrap="square" lIns="91436" tIns="45718" rIns="91436" bIns="45718" anchor="ctr"/>
              <a:lstStyle/>
              <a:p>
                <a:pPr algn="ctr"/>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8" name="Rectangle 67"/>
              <p:cNvSpPr/>
              <p:nvPr/>
            </p:nvSpPr>
            <p:spPr>
              <a:xfrm>
                <a:off x="0" y="280798"/>
                <a:ext cx="1894202" cy="322017"/>
              </a:xfrm>
              <a:prstGeom prst="rect">
                <a:avLst/>
              </a:prstGeom>
              <a:noFill/>
              <a:ln w="9525">
                <a:noFill/>
              </a:ln>
            </p:spPr>
            <p:txBody>
              <a:bodyPr wrap="square">
                <a:spAutoFit/>
              </a:bodyPr>
              <a:lstStyle/>
              <a:p>
                <a:pPr algn="ctr">
                  <a:lnSpc>
                    <a:spcPts val="1800"/>
                  </a:lnSpc>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endParaRPr lang="en-US" altLang="x-none"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9" name="矩形 6"/>
              <p:cNvSpPr/>
              <p:nvPr/>
            </p:nvSpPr>
            <p:spPr>
              <a:xfrm>
                <a:off x="142007" y="2028273"/>
                <a:ext cx="1745366" cy="706914"/>
              </a:xfrm>
              <a:prstGeom prst="rect">
                <a:avLst/>
              </a:prstGeom>
              <a:noFill/>
              <a:ln w="9525">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作业风险</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防控措施</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3810" name="Picture 2" descr="E:\培训课件\图标\160.png"/>
            <p:cNvPicPr>
              <a:picLocks noChangeAspect="1"/>
            </p:cNvPicPr>
            <p:nvPr/>
          </p:nvPicPr>
          <p:blipFill>
            <a:blip r:embed="rId1"/>
            <a:stretch>
              <a:fillRect/>
            </a:stretch>
          </p:blipFill>
          <p:spPr>
            <a:xfrm>
              <a:off x="513319" y="756274"/>
              <a:ext cx="1002742" cy="1143051"/>
            </a:xfrm>
            <a:prstGeom prst="rect">
              <a:avLst/>
            </a:prstGeom>
            <a:noFill/>
            <a:ln w="9525">
              <a:noFill/>
            </a:ln>
          </p:spPr>
        </p:pic>
      </p:grpSp>
      <p:grpSp>
        <p:nvGrpSpPr>
          <p:cNvPr id="33811" name="组合 33810"/>
          <p:cNvGrpSpPr/>
          <p:nvPr/>
        </p:nvGrpSpPr>
        <p:grpSpPr>
          <a:xfrm>
            <a:off x="4105275" y="2609850"/>
            <a:ext cx="1895475" cy="3622666"/>
            <a:chOff x="0" y="0"/>
            <a:chExt cx="1894203" cy="3622192"/>
          </a:xfrm>
        </p:grpSpPr>
        <p:grpSp>
          <p:nvGrpSpPr>
            <p:cNvPr id="33812" name="组合 33811"/>
            <p:cNvGrpSpPr/>
            <p:nvPr/>
          </p:nvGrpSpPr>
          <p:grpSpPr>
            <a:xfrm>
              <a:off x="0" y="0"/>
              <a:ext cx="1894203" cy="3622192"/>
              <a:chOff x="0" y="0"/>
              <a:chExt cx="1894203" cy="3622192"/>
            </a:xfrm>
          </p:grpSpPr>
          <p:sp>
            <p:nvSpPr>
              <p:cNvPr id="33813" name="TextBox 45"/>
              <p:cNvSpPr/>
              <p:nvPr/>
            </p:nvSpPr>
            <p:spPr>
              <a:xfrm>
                <a:off x="96344" y="757144"/>
                <a:ext cx="1786058" cy="2557757"/>
              </a:xfrm>
              <a:prstGeom prst="roundRect">
                <a:avLst>
                  <a:gd name="adj" fmla="val 3917"/>
                </a:avLst>
              </a:prstGeom>
              <a:gradFill rotWithShape="1">
                <a:gsLst>
                  <a:gs pos="0">
                    <a:srgbClr val="070C13">
                      <a:alpha val="100000"/>
                    </a:srgbClr>
                  </a:gs>
                  <a:gs pos="12000">
                    <a:srgbClr val="070C13">
                      <a:alpha val="100000"/>
                    </a:srgbClr>
                  </a:gs>
                  <a:gs pos="71999">
                    <a:srgbClr val="76923C">
                      <a:alpha val="100000"/>
                    </a:srgbClr>
                  </a:gs>
                  <a:gs pos="100000">
                    <a:srgbClr val="9BBB59">
                      <a:alpha val="100000"/>
                    </a:srgbClr>
                  </a:gs>
                </a:gsLst>
                <a:lin ang="5400000" scaled="1"/>
                <a:tileRect/>
              </a:gradFill>
              <a:ln w="15875" cap="flat" cmpd="sng">
                <a:pattFill prst="horz">
                  <a:fgClr>
                    <a:srgbClr val="718841"/>
                  </a:fgClr>
                  <a:bgClr>
                    <a:srgbClr val="FFFFFF"/>
                  </a:bgClr>
                </a:pattFill>
                <a:prstDash val="solid"/>
                <a:bevel/>
                <a:headEnd type="none" w="med" len="med"/>
                <a:tailEnd type="none" w="med" len="med"/>
              </a:ln>
            </p:spPr>
            <p:txBody>
              <a:bodyPr wrap="square" lIns="182880" tIns="640080" rIns="365760"/>
              <a:lstStyle/>
              <a:p>
                <a:endParaRPr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14" name="组合 33813"/>
              <p:cNvGrpSpPr/>
              <p:nvPr/>
            </p:nvGrpSpPr>
            <p:grpSpPr>
              <a:xfrm>
                <a:off x="325477" y="48233"/>
                <a:ext cx="1328913" cy="1905000"/>
                <a:chOff x="0" y="0"/>
                <a:chExt cx="1905000" cy="1905000"/>
              </a:xfrm>
            </p:grpSpPr>
            <p:sp>
              <p:nvSpPr>
                <p:cNvPr id="33815" name="Rounded Rectangle 56"/>
                <p:cNvSpPr/>
                <p:nvPr/>
              </p:nvSpPr>
              <p:spPr>
                <a:xfrm>
                  <a:off x="36513" y="180396"/>
                  <a:ext cx="1857373" cy="1695451"/>
                </a:xfrm>
                <a:prstGeom prst="roundRect">
                  <a:avLst>
                    <a:gd name="adj" fmla="val 50000"/>
                  </a:avLst>
                </a:prstGeom>
                <a:gradFill rotWithShape="1">
                  <a:gsLst>
                    <a:gs pos="0">
                      <a:srgbClr val="122030">
                        <a:alpha val="100000"/>
                      </a:srgbClr>
                    </a:gs>
                    <a:gs pos="50000">
                      <a:srgbClr val="FFFFFF">
                        <a:alpha val="100000"/>
                      </a:srgbClr>
                    </a:gs>
                    <a:gs pos="100000">
                      <a:srgbClr val="FFFFFF">
                        <a:alpha val="100000"/>
                      </a:srgbClr>
                    </a:gs>
                  </a:gsLst>
                  <a:lin ang="5400000" scaled="1"/>
                  <a:tileRect/>
                </a:gradFill>
                <a:ln w="9525">
                  <a:noFill/>
                </a:ln>
              </p:spPr>
              <p:txBody>
                <a:bodyPr vert="horz" wrap="square" anchor="t"/>
                <a:lstStyle/>
                <a:p>
                  <a:pPr eaLnBrk="0" hangingPunct="0">
                    <a:buNone/>
                  </a:pPr>
                  <a:endParaRPr sz="2400" baseline="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16" name="Block Arc 58"/>
                <p:cNvSpPr/>
                <p:nvPr/>
              </p:nvSpPr>
              <p:spPr>
                <a:xfrm flipV="1">
                  <a:off x="0" y="0"/>
                  <a:ext cx="1905000" cy="1905000"/>
                </a:xfrm>
                <a:custGeom>
                  <a:avLst/>
                  <a:gdLst>
                    <a:gd name="txL" fmla="*/ 0 w 21600"/>
                    <a:gd name="txT" fmla="*/ 0 h 21600"/>
                    <a:gd name="txR" fmla="*/ 21600 w 21600"/>
                    <a:gd name="txB" fmla="*/ 10800 h 21600"/>
                  </a:gdLst>
                  <a:ahLst/>
                  <a:cxnLst>
                    <a:cxn ang="270">
                      <a:pos x="10800" y="0"/>
                    </a:cxn>
                    <a:cxn ang="180">
                      <a:pos x="532" y="10800"/>
                    </a:cxn>
                    <a:cxn ang="270">
                      <a:pos x="10800" y="1065"/>
                    </a:cxn>
                    <a:cxn ang="0">
                      <a:pos x="21067" y="10800"/>
                    </a:cxn>
                  </a:cxnLst>
                  <a:rect l="txL" t="txT" r="txR" b="txB"/>
                  <a:pathLst>
                    <a:path w="21600" h="21600">
                      <a:moveTo>
                        <a:pt x="1065" y="10800"/>
                      </a:moveTo>
                      <a:arcTo wR="9735" hR="9735" stAng="10800000" swAng="10800000"/>
                      <a:lnTo>
                        <a:pt x="21600" y="10800"/>
                      </a:lnTo>
                      <a:arcTo wR="10800" hR="10800" stAng="0" swAng="-10800000"/>
                      <a:close/>
                    </a:path>
                  </a:pathLst>
                </a:custGeom>
                <a:gradFill rotWithShape="1">
                  <a:gsLst>
                    <a:gs pos="0">
                      <a:srgbClr val="122030">
                        <a:alpha val="100000"/>
                      </a:srgbClr>
                    </a:gs>
                    <a:gs pos="50000">
                      <a:srgbClr val="244061">
                        <a:alpha val="100000"/>
                      </a:srgbClr>
                    </a:gs>
                    <a:gs pos="100000">
                      <a:srgbClr val="4680C5">
                        <a:alpha val="100000"/>
                      </a:srgbClr>
                    </a:gs>
                  </a:gsLst>
                  <a:lin ang="5400000" scaled="1"/>
                  <a:tileRect/>
                </a:gradFill>
                <a:ln w="9525">
                  <a:noFill/>
                </a:ln>
              </p:spPr>
              <p:txBody>
                <a:bodyPr vert="horz" wrap="square" anchor="t"/>
                <a:lstStyle/>
                <a:p>
                  <a:pPr eaLnBrk="0" hangingPunct="0"/>
                  <a:endParaRPr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17" name="Round Same Side Corner Rectangle 60"/>
              <p:cNvSpPr/>
              <p:nvPr/>
            </p:nvSpPr>
            <p:spPr>
              <a:xfrm rot="10800000" flipH="1" flipV="1">
                <a:off x="103325" y="0"/>
                <a:ext cx="1786058" cy="822960"/>
              </a:xfrm>
              <a:custGeom>
                <a:avLst/>
                <a:gdLst>
                  <a:gd name="txL" fmla="*/ 0 w 1786058"/>
                  <a:gd name="txT" fmla="*/ 0 h 822960"/>
                  <a:gd name="txR" fmla="*/ 1786058 w 1786058"/>
                  <a:gd name="txB" fmla="*/ 822960 h 822960"/>
                </a:gdLst>
                <a:ahLst/>
                <a:cxnLst/>
                <a:rect l="txL" t="txT" r="txR" b="txB"/>
                <a:pathLst>
                  <a:path w="1786058" h="822960">
                    <a:moveTo>
                      <a:pt x="137162" y="0"/>
                    </a:moveTo>
                    <a:lnTo>
                      <a:pt x="1648895" y="0"/>
                    </a:lnTo>
                    <a:arcTo wR="137162" hR="137162" stAng="-5400000" swAng="5400000"/>
                    <a:lnTo>
                      <a:pt x="1786058" y="822960"/>
                    </a:lnTo>
                    <a:arcTo wR="0" hR="0" stAng="-16200000" swAng="0"/>
                    <a:lnTo>
                      <a:pt x="0" y="822960"/>
                    </a:lnTo>
                    <a:arcTo wR="0" hR="0" stAng="-16200000" swAng="0"/>
                    <a:lnTo>
                      <a:pt x="0" y="137162"/>
                    </a:lnTo>
                    <a:arcTo wR="137162" hR="137162" stAng="-10800000" swAng="5400000"/>
                    <a:close/>
                  </a:path>
                </a:pathLst>
              </a:custGeom>
              <a:solidFill>
                <a:srgbClr val="9BBB59"/>
              </a:solidFill>
              <a:ln w="9525">
                <a:noFill/>
              </a:ln>
            </p:spPr>
            <p:txBody>
              <a:bodyPr vert="horz" wrap="square" lIns="91436" tIns="45718" rIns="91436" bIns="45718" anchor="ctr"/>
              <a:lstStyle/>
              <a:p>
                <a:pPr algn="ctr"/>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18" name="Rectangle 67"/>
              <p:cNvSpPr/>
              <p:nvPr/>
            </p:nvSpPr>
            <p:spPr>
              <a:xfrm>
                <a:off x="0" y="280798"/>
                <a:ext cx="1894202" cy="321903"/>
              </a:xfrm>
              <a:prstGeom prst="rect">
                <a:avLst/>
              </a:prstGeom>
              <a:noFill/>
              <a:ln w="9525">
                <a:noFill/>
              </a:ln>
            </p:spPr>
            <p:txBody>
              <a:bodyPr wrap="square">
                <a:spAutoFit/>
              </a:bodyPr>
              <a:lstStyle/>
              <a:p>
                <a:pPr algn="ctr">
                  <a:lnSpc>
                    <a:spcPts val="1800"/>
                  </a:lnSpc>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a:t>
                </a:r>
                <a:endParaRPr lang="en-US" altLang="x-none"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19" name="矩形 8"/>
              <p:cNvSpPr/>
              <p:nvPr/>
            </p:nvSpPr>
            <p:spPr>
              <a:xfrm>
                <a:off x="131447" y="1992360"/>
                <a:ext cx="1762756" cy="1629832"/>
              </a:xfrm>
              <a:prstGeom prst="rect">
                <a:avLst/>
              </a:prstGeom>
              <a:noFill/>
              <a:ln w="9525">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申请人</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作业人</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监护人</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批准人</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3820" name="Picture 2" descr="E:\培训课件\图标\6594.png"/>
            <p:cNvPicPr>
              <a:picLocks noChangeAspect="1"/>
            </p:cNvPicPr>
            <p:nvPr/>
          </p:nvPicPr>
          <p:blipFill>
            <a:blip r:embed="rId2"/>
            <a:stretch>
              <a:fillRect/>
            </a:stretch>
          </p:blipFill>
          <p:spPr>
            <a:xfrm>
              <a:off x="533930" y="853025"/>
              <a:ext cx="912005" cy="912005"/>
            </a:xfrm>
            <a:prstGeom prst="rect">
              <a:avLst/>
            </a:prstGeom>
            <a:noFill/>
            <a:ln w="9525">
              <a:noFill/>
            </a:ln>
          </p:spPr>
        </p:pic>
      </p:grpSp>
      <p:grpSp>
        <p:nvGrpSpPr>
          <p:cNvPr id="33821" name="组合 33820"/>
          <p:cNvGrpSpPr/>
          <p:nvPr/>
        </p:nvGrpSpPr>
        <p:grpSpPr>
          <a:xfrm>
            <a:off x="2087563" y="2913063"/>
            <a:ext cx="1992312" cy="3324225"/>
            <a:chOff x="0" y="0"/>
            <a:chExt cx="1992019" cy="3324285"/>
          </a:xfrm>
        </p:grpSpPr>
        <p:grpSp>
          <p:nvGrpSpPr>
            <p:cNvPr id="33822" name="组合 33821"/>
            <p:cNvGrpSpPr/>
            <p:nvPr/>
          </p:nvGrpSpPr>
          <p:grpSpPr>
            <a:xfrm>
              <a:off x="0" y="0"/>
              <a:ext cx="1992019" cy="3324285"/>
              <a:chOff x="0" y="0"/>
              <a:chExt cx="1992019" cy="3324285"/>
            </a:xfrm>
          </p:grpSpPr>
          <p:sp>
            <p:nvSpPr>
              <p:cNvPr id="33823" name="TextBox 34"/>
              <p:cNvSpPr/>
              <p:nvPr/>
            </p:nvSpPr>
            <p:spPr>
              <a:xfrm>
                <a:off x="103324" y="781906"/>
                <a:ext cx="1786058" cy="2542379"/>
              </a:xfrm>
              <a:prstGeom prst="roundRect">
                <a:avLst>
                  <a:gd name="adj" fmla="val 3917"/>
                </a:avLst>
              </a:prstGeom>
              <a:gradFill rotWithShape="1">
                <a:gsLst>
                  <a:gs pos="0">
                    <a:srgbClr val="070C13">
                      <a:alpha val="100000"/>
                    </a:srgbClr>
                  </a:gs>
                  <a:gs pos="12000">
                    <a:srgbClr val="070C13">
                      <a:alpha val="100000"/>
                    </a:srgbClr>
                  </a:gs>
                  <a:gs pos="71999">
                    <a:srgbClr val="953734">
                      <a:alpha val="100000"/>
                    </a:srgbClr>
                  </a:gs>
                  <a:gs pos="100000">
                    <a:srgbClr val="D99593">
                      <a:alpha val="100000"/>
                    </a:srgbClr>
                  </a:gs>
                </a:gsLst>
                <a:lin ang="5400000" scaled="1"/>
                <a:tileRect/>
              </a:gradFill>
              <a:ln w="15875" cap="flat" cmpd="sng">
                <a:pattFill prst="horz">
                  <a:fgClr>
                    <a:srgbClr val="718841"/>
                  </a:fgClr>
                  <a:bgClr>
                    <a:srgbClr val="FFFFFF"/>
                  </a:bgClr>
                </a:pattFill>
                <a:prstDash val="solid"/>
                <a:bevel/>
                <a:headEnd type="none" w="med" len="med"/>
                <a:tailEnd type="none" w="med" len="med"/>
              </a:ln>
            </p:spPr>
            <p:txBody>
              <a:bodyPr wrap="square" lIns="182880" tIns="640080" rIns="365760"/>
              <a:lstStyle/>
              <a:p>
                <a:endParaRPr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24" name="组合 33823"/>
              <p:cNvGrpSpPr/>
              <p:nvPr/>
            </p:nvGrpSpPr>
            <p:grpSpPr>
              <a:xfrm>
                <a:off x="308762" y="48233"/>
                <a:ext cx="1328913" cy="1905000"/>
                <a:chOff x="0" y="0"/>
                <a:chExt cx="1905000" cy="1905000"/>
              </a:xfrm>
            </p:grpSpPr>
            <p:sp>
              <p:nvSpPr>
                <p:cNvPr id="33825" name="Rounded Rectangle 56"/>
                <p:cNvSpPr/>
                <p:nvPr/>
              </p:nvSpPr>
              <p:spPr>
                <a:xfrm>
                  <a:off x="36513" y="180396"/>
                  <a:ext cx="1857374" cy="1695451"/>
                </a:xfrm>
                <a:prstGeom prst="roundRect">
                  <a:avLst>
                    <a:gd name="adj" fmla="val 50000"/>
                  </a:avLst>
                </a:prstGeom>
                <a:gradFill rotWithShape="1">
                  <a:gsLst>
                    <a:gs pos="0">
                      <a:srgbClr val="122030">
                        <a:alpha val="100000"/>
                      </a:srgbClr>
                    </a:gs>
                    <a:gs pos="50000">
                      <a:srgbClr val="FFFFFF">
                        <a:alpha val="100000"/>
                      </a:srgbClr>
                    </a:gs>
                    <a:gs pos="100000">
                      <a:srgbClr val="FFFFFF">
                        <a:alpha val="100000"/>
                      </a:srgbClr>
                    </a:gs>
                  </a:gsLst>
                  <a:lin ang="5400000" scaled="1"/>
                  <a:tileRect/>
                </a:gradFill>
                <a:ln w="9525">
                  <a:noFill/>
                </a:ln>
              </p:spPr>
              <p:txBody>
                <a:bodyPr vert="horz" wrap="square" anchor="t"/>
                <a:lstStyle/>
                <a:p>
                  <a:pPr eaLnBrk="0" hangingPunct="0">
                    <a:buNone/>
                  </a:pPr>
                  <a:endParaRPr sz="2400" baseline="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6" name="Block Arc 58"/>
                <p:cNvSpPr/>
                <p:nvPr/>
              </p:nvSpPr>
              <p:spPr>
                <a:xfrm flipV="1">
                  <a:off x="0" y="0"/>
                  <a:ext cx="1905000" cy="1905000"/>
                </a:xfrm>
                <a:custGeom>
                  <a:avLst/>
                  <a:gdLst>
                    <a:gd name="txL" fmla="*/ 0 w 21600"/>
                    <a:gd name="txT" fmla="*/ 0 h 21600"/>
                    <a:gd name="txR" fmla="*/ 21600 w 21600"/>
                    <a:gd name="txB" fmla="*/ 10800 h 21600"/>
                  </a:gdLst>
                  <a:ahLst/>
                  <a:cxnLst>
                    <a:cxn ang="270">
                      <a:pos x="10800" y="0"/>
                    </a:cxn>
                    <a:cxn ang="180">
                      <a:pos x="532" y="10800"/>
                    </a:cxn>
                    <a:cxn ang="270">
                      <a:pos x="10800" y="1065"/>
                    </a:cxn>
                    <a:cxn ang="0">
                      <a:pos x="21067" y="10800"/>
                    </a:cxn>
                  </a:cxnLst>
                  <a:rect l="txL" t="txT" r="txR" b="txB"/>
                  <a:pathLst>
                    <a:path w="21600" h="21600">
                      <a:moveTo>
                        <a:pt x="1065" y="10800"/>
                      </a:moveTo>
                      <a:arcTo wR="9735" hR="9735" stAng="10800000" swAng="10800000"/>
                      <a:lnTo>
                        <a:pt x="21600" y="10800"/>
                      </a:lnTo>
                      <a:arcTo wR="10800" hR="10800" stAng="0" swAng="-10800000"/>
                      <a:close/>
                    </a:path>
                  </a:pathLst>
                </a:custGeom>
                <a:gradFill rotWithShape="1">
                  <a:gsLst>
                    <a:gs pos="0">
                      <a:srgbClr val="122030">
                        <a:alpha val="100000"/>
                      </a:srgbClr>
                    </a:gs>
                    <a:gs pos="50000">
                      <a:srgbClr val="244061">
                        <a:alpha val="100000"/>
                      </a:srgbClr>
                    </a:gs>
                    <a:gs pos="100000">
                      <a:srgbClr val="4680C5">
                        <a:alpha val="100000"/>
                      </a:srgbClr>
                    </a:gs>
                  </a:gsLst>
                  <a:lin ang="5400000" scaled="1"/>
                  <a:tileRect/>
                </a:gradFill>
                <a:ln w="9525">
                  <a:noFill/>
                </a:ln>
              </p:spPr>
              <p:txBody>
                <a:bodyPr vert="horz" wrap="square" anchor="t"/>
                <a:lstStyle/>
                <a:p>
                  <a:pPr eaLnBrk="0" hangingPunct="0"/>
                  <a:endParaRPr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27" name="Round Same Side Corner Rectangle 60"/>
              <p:cNvSpPr/>
              <p:nvPr/>
            </p:nvSpPr>
            <p:spPr>
              <a:xfrm rot="10800000" flipH="1" flipV="1">
                <a:off x="103325" y="0"/>
                <a:ext cx="1786058" cy="822960"/>
              </a:xfrm>
              <a:custGeom>
                <a:avLst/>
                <a:gdLst>
                  <a:gd name="txL" fmla="*/ 0 w 1786058"/>
                  <a:gd name="txT" fmla="*/ 0 h 822960"/>
                  <a:gd name="txR" fmla="*/ 1786058 w 1786058"/>
                  <a:gd name="txB" fmla="*/ 822960 h 822960"/>
                </a:gdLst>
                <a:ahLst/>
                <a:cxnLst/>
                <a:rect l="txL" t="txT" r="txR" b="txB"/>
                <a:pathLst>
                  <a:path w="1786058" h="822960">
                    <a:moveTo>
                      <a:pt x="137162" y="0"/>
                    </a:moveTo>
                    <a:lnTo>
                      <a:pt x="1648895" y="0"/>
                    </a:lnTo>
                    <a:arcTo wR="137162" hR="137162" stAng="-5400000" swAng="5400000"/>
                    <a:lnTo>
                      <a:pt x="1786058" y="822960"/>
                    </a:lnTo>
                    <a:arcTo wR="0" hR="0" stAng="-16200000" swAng="0"/>
                    <a:lnTo>
                      <a:pt x="0" y="822960"/>
                    </a:lnTo>
                    <a:arcTo wR="0" hR="0" stAng="-16200000" swAng="0"/>
                    <a:lnTo>
                      <a:pt x="0" y="137162"/>
                    </a:lnTo>
                    <a:arcTo wR="137162" hR="137162" stAng="-10800000" swAng="5400000"/>
                    <a:close/>
                  </a:path>
                </a:pathLst>
              </a:custGeom>
              <a:solidFill>
                <a:srgbClr val="953734"/>
              </a:solidFill>
              <a:ln w="9525">
                <a:noFill/>
              </a:ln>
            </p:spPr>
            <p:txBody>
              <a:bodyPr vert="horz" wrap="square" lIns="91436" tIns="45718" rIns="91436" bIns="45718" anchor="ctr"/>
              <a:lstStyle/>
              <a:p>
                <a:pPr algn="ctr"/>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8" name="TextBox 39"/>
              <p:cNvSpPr>
                <a:spLocks noChangeAspect="1"/>
              </p:cNvSpPr>
              <p:nvPr/>
            </p:nvSpPr>
            <p:spPr>
              <a:xfrm>
                <a:off x="150440" y="2074519"/>
                <a:ext cx="1841579" cy="790423"/>
              </a:xfrm>
              <a:prstGeom prst="rect">
                <a:avLst/>
              </a:prstGeom>
              <a:noFill/>
              <a:ln w="9525">
                <a:noFill/>
              </a:ln>
            </p:spPr>
            <p:txBody>
              <a:bodyPr wrap="square" anchor="t"/>
              <a:lstStyle/>
              <a:p>
                <a:pPr marL="0" lvl="1" indent="0" algn="ctr" fontAlgn="base">
                  <a:lnSpc>
                    <a:spcPct val="50000"/>
                  </a:lnSpc>
                  <a:spcBef>
                    <a:spcPts val="600"/>
                  </a:spcBef>
                  <a:spcAft>
                    <a:spcPts val="600"/>
                  </a:spcAft>
                  <a:buClr>
                    <a:srgbClr val="3071C3"/>
                  </a:buClr>
                  <a:buSzPct val="120000"/>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作业开始</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lvl="1" indent="0" algn="ctr" fontAlgn="base">
                  <a:lnSpc>
                    <a:spcPct val="50000"/>
                  </a:lnSpc>
                  <a:spcBef>
                    <a:spcPts val="600"/>
                  </a:spcBef>
                  <a:spcAft>
                    <a:spcPts val="600"/>
                  </a:spcAft>
                  <a:buClr>
                    <a:srgbClr val="3071C3"/>
                  </a:buClr>
                  <a:buSzPct val="120000"/>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结束时间</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lvl="1" indent="0" algn="ctr" fontAlgn="base">
                  <a:lnSpc>
                    <a:spcPct val="50000"/>
                  </a:lnSpc>
                  <a:spcBef>
                    <a:spcPts val="600"/>
                  </a:spcBef>
                  <a:spcAft>
                    <a:spcPts val="600"/>
                  </a:spcAft>
                  <a:buClr>
                    <a:srgbClr val="3071C3"/>
                  </a:buClr>
                  <a:buSzPct val="120000"/>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精确到分</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9" name="Rectangle 67"/>
              <p:cNvSpPr/>
              <p:nvPr/>
            </p:nvSpPr>
            <p:spPr>
              <a:xfrm>
                <a:off x="0" y="280798"/>
                <a:ext cx="1894202" cy="321951"/>
              </a:xfrm>
              <a:prstGeom prst="rect">
                <a:avLst/>
              </a:prstGeom>
              <a:noFill/>
              <a:ln w="9525">
                <a:noFill/>
              </a:ln>
            </p:spPr>
            <p:txBody>
              <a:bodyPr wrap="square">
                <a:spAutoFit/>
              </a:bodyPr>
              <a:lstStyle/>
              <a:p>
                <a:pPr algn="ctr">
                  <a:lnSpc>
                    <a:spcPts val="1800"/>
                  </a:lnSpc>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a:t>
                </a:r>
                <a:endParaRPr lang="en-US" altLang="x-none"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830" name="组合 33829"/>
            <p:cNvGrpSpPr>
              <a:grpSpLocks noChangeAspect="1"/>
            </p:cNvGrpSpPr>
            <p:nvPr/>
          </p:nvGrpSpPr>
          <p:grpSpPr>
            <a:xfrm>
              <a:off x="574720" y="876013"/>
              <a:ext cx="744761" cy="813352"/>
              <a:chOff x="0" y="0"/>
              <a:chExt cx="744761" cy="813352"/>
            </a:xfrm>
          </p:grpSpPr>
          <p:pic>
            <p:nvPicPr>
              <p:cNvPr id="33831" name="Picture 4"/>
              <p:cNvPicPr>
                <a:picLocks noChangeAspect="1"/>
              </p:cNvPicPr>
              <p:nvPr/>
            </p:nvPicPr>
            <p:blipFill>
              <a:blip r:embed="rId3"/>
              <a:stretch>
                <a:fillRect/>
              </a:stretch>
            </p:blipFill>
            <p:spPr>
              <a:xfrm>
                <a:off x="0" y="0"/>
                <a:ext cx="744761" cy="746444"/>
              </a:xfrm>
              <a:prstGeom prst="rect">
                <a:avLst/>
              </a:prstGeom>
              <a:solidFill>
                <a:srgbClr val="F2DADA"/>
              </a:solidFill>
              <a:ln w="9525">
                <a:noFill/>
              </a:ln>
            </p:spPr>
          </p:pic>
          <p:pic>
            <p:nvPicPr>
              <p:cNvPr id="33832" name="Picture 7" descr="E:\培训课件\图标\2029.png"/>
              <p:cNvPicPr>
                <a:picLocks noChangeAspect="1"/>
              </p:cNvPicPr>
              <p:nvPr/>
            </p:nvPicPr>
            <p:blipFill>
              <a:blip r:embed="rId4"/>
              <a:stretch>
                <a:fillRect/>
              </a:stretch>
            </p:blipFill>
            <p:spPr>
              <a:xfrm>
                <a:off x="339075" y="373222"/>
                <a:ext cx="405686" cy="440130"/>
              </a:xfrm>
              <a:prstGeom prst="rect">
                <a:avLst/>
              </a:prstGeom>
              <a:solidFill>
                <a:srgbClr val="F2DADA"/>
              </a:solidFill>
              <a:ln w="9525">
                <a:noFill/>
              </a:ln>
            </p:spPr>
          </p:pic>
        </p:grpSp>
      </p:grpSp>
      <p:grpSp>
        <p:nvGrpSpPr>
          <p:cNvPr id="33833" name="组合 33832"/>
          <p:cNvGrpSpPr/>
          <p:nvPr/>
        </p:nvGrpSpPr>
        <p:grpSpPr>
          <a:xfrm>
            <a:off x="8089900" y="1773238"/>
            <a:ext cx="1895475" cy="3411537"/>
            <a:chOff x="0" y="0"/>
            <a:chExt cx="1894202" cy="3411671"/>
          </a:xfrm>
        </p:grpSpPr>
        <p:grpSp>
          <p:nvGrpSpPr>
            <p:cNvPr id="33834" name="组合 33833"/>
            <p:cNvGrpSpPr/>
            <p:nvPr/>
          </p:nvGrpSpPr>
          <p:grpSpPr>
            <a:xfrm>
              <a:off x="0" y="0"/>
              <a:ext cx="1894202" cy="3411671"/>
              <a:chOff x="0" y="0"/>
              <a:chExt cx="1894202" cy="3411671"/>
            </a:xfrm>
          </p:grpSpPr>
          <p:sp>
            <p:nvSpPr>
              <p:cNvPr id="33835" name="TextBox 57"/>
              <p:cNvSpPr/>
              <p:nvPr/>
            </p:nvSpPr>
            <p:spPr>
              <a:xfrm>
                <a:off x="103324" y="781906"/>
                <a:ext cx="1786058" cy="2629765"/>
              </a:xfrm>
              <a:prstGeom prst="roundRect">
                <a:avLst>
                  <a:gd name="adj" fmla="val 3917"/>
                </a:avLst>
              </a:prstGeom>
              <a:gradFill rotWithShape="1">
                <a:gsLst>
                  <a:gs pos="0">
                    <a:srgbClr val="070C13">
                      <a:alpha val="100000"/>
                    </a:srgbClr>
                  </a:gs>
                  <a:gs pos="12000">
                    <a:srgbClr val="070C13">
                      <a:alpha val="100000"/>
                    </a:srgbClr>
                  </a:gs>
                  <a:gs pos="71999">
                    <a:srgbClr val="31859B">
                      <a:alpha val="100000"/>
                    </a:srgbClr>
                  </a:gs>
                  <a:gs pos="100000">
                    <a:srgbClr val="92CCDC">
                      <a:alpha val="100000"/>
                    </a:srgbClr>
                  </a:gs>
                </a:gsLst>
                <a:lin ang="5400000" scaled="1"/>
                <a:tileRect/>
              </a:gradFill>
              <a:ln w="15875" cap="flat" cmpd="sng">
                <a:pattFill prst="horz">
                  <a:fgClr>
                    <a:srgbClr val="718841"/>
                  </a:fgClr>
                  <a:bgClr>
                    <a:srgbClr val="FFFFFF"/>
                  </a:bgClr>
                </a:pattFill>
                <a:prstDash val="solid"/>
                <a:bevel/>
                <a:headEnd type="none" w="med" len="med"/>
                <a:tailEnd type="none" w="med" len="med"/>
              </a:ln>
            </p:spPr>
            <p:txBody>
              <a:bodyPr wrap="square" lIns="182880" tIns="640080" rIns="365760"/>
              <a:lstStyle/>
              <a:p>
                <a:endParaRPr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36" name="组合 33835"/>
              <p:cNvGrpSpPr/>
              <p:nvPr/>
            </p:nvGrpSpPr>
            <p:grpSpPr>
              <a:xfrm>
                <a:off x="308762" y="48233"/>
                <a:ext cx="1328913" cy="1905000"/>
                <a:chOff x="0" y="0"/>
                <a:chExt cx="1905000" cy="1905000"/>
              </a:xfrm>
            </p:grpSpPr>
            <p:sp>
              <p:nvSpPr>
                <p:cNvPr id="33837" name="Rounded Rectangle 56"/>
                <p:cNvSpPr/>
                <p:nvPr/>
              </p:nvSpPr>
              <p:spPr>
                <a:xfrm>
                  <a:off x="36513" y="180396"/>
                  <a:ext cx="1857374" cy="1695451"/>
                </a:xfrm>
                <a:prstGeom prst="roundRect">
                  <a:avLst>
                    <a:gd name="adj" fmla="val 50000"/>
                  </a:avLst>
                </a:prstGeom>
                <a:gradFill rotWithShape="1">
                  <a:gsLst>
                    <a:gs pos="0">
                      <a:srgbClr val="122030">
                        <a:alpha val="100000"/>
                      </a:srgbClr>
                    </a:gs>
                    <a:gs pos="50000">
                      <a:srgbClr val="FFFFFF">
                        <a:alpha val="100000"/>
                      </a:srgbClr>
                    </a:gs>
                    <a:gs pos="100000">
                      <a:srgbClr val="FFFFFF">
                        <a:alpha val="100000"/>
                      </a:srgbClr>
                    </a:gs>
                  </a:gsLst>
                  <a:lin ang="5400000" scaled="1"/>
                  <a:tileRect/>
                </a:gradFill>
                <a:ln w="9525">
                  <a:noFill/>
                </a:ln>
              </p:spPr>
              <p:txBody>
                <a:bodyPr vert="horz" wrap="square" anchor="t"/>
                <a:lstStyle/>
                <a:p>
                  <a:pPr eaLnBrk="0" hangingPunct="0">
                    <a:buNone/>
                  </a:pPr>
                  <a:endParaRPr sz="2400" baseline="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38" name="Block Arc 58"/>
                <p:cNvSpPr/>
                <p:nvPr/>
              </p:nvSpPr>
              <p:spPr>
                <a:xfrm flipV="1">
                  <a:off x="0" y="0"/>
                  <a:ext cx="1905000" cy="1905000"/>
                </a:xfrm>
                <a:custGeom>
                  <a:avLst/>
                  <a:gdLst>
                    <a:gd name="txL" fmla="*/ 0 w 21600"/>
                    <a:gd name="txT" fmla="*/ 0 h 21600"/>
                    <a:gd name="txR" fmla="*/ 21600 w 21600"/>
                    <a:gd name="txB" fmla="*/ 10800 h 21600"/>
                  </a:gdLst>
                  <a:ahLst/>
                  <a:cxnLst>
                    <a:cxn ang="270">
                      <a:pos x="10800" y="0"/>
                    </a:cxn>
                    <a:cxn ang="180">
                      <a:pos x="532" y="10800"/>
                    </a:cxn>
                    <a:cxn ang="270">
                      <a:pos x="10800" y="1065"/>
                    </a:cxn>
                    <a:cxn ang="0">
                      <a:pos x="21067" y="10800"/>
                    </a:cxn>
                  </a:cxnLst>
                  <a:rect l="txL" t="txT" r="txR" b="txB"/>
                  <a:pathLst>
                    <a:path w="21600" h="21600">
                      <a:moveTo>
                        <a:pt x="1065" y="10800"/>
                      </a:moveTo>
                      <a:arcTo wR="9735" hR="9735" stAng="10800000" swAng="10800000"/>
                      <a:lnTo>
                        <a:pt x="21600" y="10800"/>
                      </a:lnTo>
                      <a:arcTo wR="10800" hR="10800" stAng="0" swAng="-10800000"/>
                      <a:close/>
                    </a:path>
                  </a:pathLst>
                </a:custGeom>
                <a:gradFill rotWithShape="1">
                  <a:gsLst>
                    <a:gs pos="0">
                      <a:srgbClr val="122030">
                        <a:alpha val="100000"/>
                      </a:srgbClr>
                    </a:gs>
                    <a:gs pos="50000">
                      <a:srgbClr val="244061">
                        <a:alpha val="100000"/>
                      </a:srgbClr>
                    </a:gs>
                    <a:gs pos="100000">
                      <a:srgbClr val="4680C5">
                        <a:alpha val="100000"/>
                      </a:srgbClr>
                    </a:gs>
                  </a:gsLst>
                  <a:lin ang="5400000" scaled="1"/>
                  <a:tileRect/>
                </a:gradFill>
                <a:ln w="9525">
                  <a:noFill/>
                </a:ln>
              </p:spPr>
              <p:txBody>
                <a:bodyPr vert="horz" wrap="square" anchor="t"/>
                <a:lstStyle/>
                <a:p>
                  <a:pPr eaLnBrk="0" hangingPunct="0"/>
                  <a:endParaRPr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39" name="Round Same Side Corner Rectangle 60"/>
              <p:cNvSpPr/>
              <p:nvPr/>
            </p:nvSpPr>
            <p:spPr>
              <a:xfrm rot="10800000" flipH="1" flipV="1">
                <a:off x="103325" y="0"/>
                <a:ext cx="1786058" cy="822960"/>
              </a:xfrm>
              <a:custGeom>
                <a:avLst/>
                <a:gdLst>
                  <a:gd name="txL" fmla="*/ 0 w 1786058"/>
                  <a:gd name="txT" fmla="*/ 0 h 822960"/>
                  <a:gd name="txR" fmla="*/ 1786058 w 1786058"/>
                  <a:gd name="txB" fmla="*/ 822960 h 822960"/>
                </a:gdLst>
                <a:ahLst/>
                <a:cxnLst/>
                <a:rect l="txL" t="txT" r="txR" b="txB"/>
                <a:pathLst>
                  <a:path w="1786058" h="822960">
                    <a:moveTo>
                      <a:pt x="137162" y="0"/>
                    </a:moveTo>
                    <a:lnTo>
                      <a:pt x="1648895" y="0"/>
                    </a:lnTo>
                    <a:arcTo wR="137162" hR="137162" stAng="-5400000" swAng="5400000"/>
                    <a:lnTo>
                      <a:pt x="1786058" y="822960"/>
                    </a:lnTo>
                    <a:arcTo wR="0" hR="0" stAng="-16200000" swAng="0"/>
                    <a:lnTo>
                      <a:pt x="0" y="822960"/>
                    </a:lnTo>
                    <a:arcTo wR="0" hR="0" stAng="-16200000" swAng="0"/>
                    <a:lnTo>
                      <a:pt x="0" y="137162"/>
                    </a:lnTo>
                    <a:arcTo wR="137162" hR="137162" stAng="-10800000" swAng="5400000"/>
                    <a:close/>
                  </a:path>
                </a:pathLst>
              </a:custGeom>
              <a:solidFill>
                <a:srgbClr val="31859B"/>
              </a:solidFill>
              <a:ln w="9525">
                <a:noFill/>
              </a:ln>
            </p:spPr>
            <p:txBody>
              <a:bodyPr vert="horz" wrap="square" lIns="91436" tIns="45718" rIns="91436" bIns="45718" anchor="ctr"/>
              <a:lstStyle/>
              <a:p>
                <a:pPr algn="ctr"/>
                <a:endPara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40" name="Rectangle 67"/>
              <p:cNvSpPr/>
              <p:nvPr/>
            </p:nvSpPr>
            <p:spPr>
              <a:xfrm>
                <a:off x="0" y="280798"/>
                <a:ext cx="1894202" cy="321958"/>
              </a:xfrm>
              <a:prstGeom prst="rect">
                <a:avLst/>
              </a:prstGeom>
              <a:noFill/>
              <a:ln w="9525">
                <a:noFill/>
              </a:ln>
            </p:spPr>
            <p:txBody>
              <a:bodyPr wrap="square">
                <a:spAutoFit/>
              </a:bodyPr>
              <a:lstStyle/>
              <a:p>
                <a:pPr algn="ctr">
                  <a:lnSpc>
                    <a:spcPts val="1800"/>
                  </a:lnSpc>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endParaRPr lang="en-US" altLang="x-none"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41" name="矩形 5"/>
              <p:cNvSpPr/>
              <p:nvPr/>
            </p:nvSpPr>
            <p:spPr>
              <a:xfrm>
                <a:off x="238018" y="2172434"/>
                <a:ext cx="1512168" cy="706783"/>
              </a:xfrm>
              <a:prstGeom prst="rect">
                <a:avLst/>
              </a:prstGeom>
              <a:noFill/>
              <a:ln w="9525">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措施落实</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确认</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3842" name="Picture 4" descr="E:\培训课件\图标\1384.png"/>
            <p:cNvPicPr>
              <a:picLocks noChangeAspect="1"/>
            </p:cNvPicPr>
            <p:nvPr/>
          </p:nvPicPr>
          <p:blipFill>
            <a:blip r:embed="rId5"/>
            <a:stretch>
              <a:fillRect/>
            </a:stretch>
          </p:blipFill>
          <p:spPr>
            <a:xfrm>
              <a:off x="558303" y="948270"/>
              <a:ext cx="914400" cy="914400"/>
            </a:xfrm>
            <a:prstGeom prst="rect">
              <a:avLst/>
            </a:prstGeom>
            <a:noFill/>
            <a:ln w="9525">
              <a:noFill/>
            </a:ln>
          </p:spPr>
        </p:pic>
      </p:grpSp>
      <p:sp>
        <p:nvSpPr>
          <p:cNvPr id="180" name=" 180"/>
          <p:cNvSpPr/>
          <p:nvPr/>
        </p:nvSpPr>
        <p:spPr>
          <a:xfrm>
            <a:off x="1532255" y="34290"/>
            <a:ext cx="9127490" cy="1111885"/>
          </a:xfrm>
          <a:prstGeom prst="snip2DiagRect">
            <a:avLst>
              <a:gd name="adj1" fmla="val 0"/>
              <a:gd name="adj2" fmla="val 23229"/>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r>
              <a:rPr lang="zh-CN" altLang="en-US" sz="4800" b="1" dirty="0">
                <a:solidFill>
                  <a:srgbClr val="000066"/>
                </a:solidFill>
                <a:cs typeface="微软雅黑" panose="020B0503020204020204" pitchFamily="34" charset="-122"/>
                <a:sym typeface="+mn-ea"/>
              </a:rPr>
              <a:t>危险作业的作业许可证四要点</a:t>
            </a:r>
            <a:endParaRPr lang="zh-CN" altLang="en-US" sz="4800" b="1" dirty="0">
              <a:solidFill>
                <a:srgbClr val="000066"/>
              </a:solidFill>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821"/>
                                        </p:tgtEl>
                                        <p:attrNameLst>
                                          <p:attrName>style.visibility</p:attrName>
                                        </p:attrNameLst>
                                      </p:cBhvr>
                                      <p:to>
                                        <p:strVal val="visible"/>
                                      </p:to>
                                    </p:set>
                                    <p:anim calcmode="lin" valueType="num">
                                      <p:cBhvr>
                                        <p:cTn id="7" dur="750" fill="hold"/>
                                        <p:tgtEl>
                                          <p:spTgt spid="33821"/>
                                        </p:tgtEl>
                                        <p:attrNameLst>
                                          <p:attrName>ppt_x</p:attrName>
                                        </p:attrNameLst>
                                      </p:cBhvr>
                                      <p:tavLst>
                                        <p:tav tm="0">
                                          <p:val>
                                            <p:strVal val="#ppt_x"/>
                                          </p:val>
                                        </p:tav>
                                        <p:tav tm="100000">
                                          <p:val>
                                            <p:strVal val="#ppt_x"/>
                                          </p:val>
                                        </p:tav>
                                      </p:tavLst>
                                    </p:anim>
                                    <p:anim calcmode="lin" valueType="num">
                                      <p:cBhvr>
                                        <p:cTn id="8" dur="750" fill="hold"/>
                                        <p:tgtEl>
                                          <p:spTgt spid="338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798"/>
                                        </p:tgtEl>
                                        <p:attrNameLst>
                                          <p:attrName>style.visibility</p:attrName>
                                        </p:attrNameLst>
                                      </p:cBhvr>
                                      <p:to>
                                        <p:strVal val="visible"/>
                                      </p:to>
                                    </p:set>
                                    <p:animEffect filter="wipe(left)">
                                      <p:cBhvr>
                                        <p:cTn id="12" dur="500"/>
                                        <p:tgtEl>
                                          <p:spTgt spid="33798"/>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33811"/>
                                        </p:tgtEl>
                                        <p:attrNameLst>
                                          <p:attrName>style.visibility</p:attrName>
                                        </p:attrNameLst>
                                      </p:cBhvr>
                                      <p:to>
                                        <p:strVal val="visible"/>
                                      </p:to>
                                    </p:set>
                                    <p:anim calcmode="lin" valueType="num">
                                      <p:cBhvr>
                                        <p:cTn id="16" dur="750" fill="hold"/>
                                        <p:tgtEl>
                                          <p:spTgt spid="33811"/>
                                        </p:tgtEl>
                                        <p:attrNameLst>
                                          <p:attrName>ppt_x</p:attrName>
                                        </p:attrNameLst>
                                      </p:cBhvr>
                                      <p:tavLst>
                                        <p:tav tm="0">
                                          <p:val>
                                            <p:strVal val="#ppt_x"/>
                                          </p:val>
                                        </p:tav>
                                        <p:tav tm="100000">
                                          <p:val>
                                            <p:strVal val="#ppt_x"/>
                                          </p:val>
                                        </p:tav>
                                      </p:tavLst>
                                    </p:anim>
                                    <p:anim calcmode="lin" valueType="num">
                                      <p:cBhvr>
                                        <p:cTn id="17" dur="750" fill="hold"/>
                                        <p:tgtEl>
                                          <p:spTgt spid="3381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3799"/>
                                        </p:tgtEl>
                                        <p:attrNameLst>
                                          <p:attrName>style.visibility</p:attrName>
                                        </p:attrNameLst>
                                      </p:cBhvr>
                                      <p:to>
                                        <p:strVal val="visible"/>
                                      </p:to>
                                    </p:set>
                                    <p:animEffect filter="wipe(left)">
                                      <p:cBhvr>
                                        <p:cTn id="21" dur="500"/>
                                        <p:tgtEl>
                                          <p:spTgt spid="33799"/>
                                        </p:tgtEl>
                                      </p:cBhvr>
                                    </p:animEffect>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33801"/>
                                        </p:tgtEl>
                                        <p:attrNameLst>
                                          <p:attrName>style.visibility</p:attrName>
                                        </p:attrNameLst>
                                      </p:cBhvr>
                                      <p:to>
                                        <p:strVal val="visible"/>
                                      </p:to>
                                    </p:set>
                                    <p:anim calcmode="lin" valueType="num">
                                      <p:cBhvr>
                                        <p:cTn id="25" dur="750" fill="hold"/>
                                        <p:tgtEl>
                                          <p:spTgt spid="33801"/>
                                        </p:tgtEl>
                                        <p:attrNameLst>
                                          <p:attrName>ppt_x</p:attrName>
                                        </p:attrNameLst>
                                      </p:cBhvr>
                                      <p:tavLst>
                                        <p:tav tm="0">
                                          <p:val>
                                            <p:strVal val="#ppt_x"/>
                                          </p:val>
                                        </p:tav>
                                        <p:tav tm="100000">
                                          <p:val>
                                            <p:strVal val="#ppt_x"/>
                                          </p:val>
                                        </p:tav>
                                      </p:tavLst>
                                    </p:anim>
                                    <p:anim calcmode="lin" valueType="num">
                                      <p:cBhvr>
                                        <p:cTn id="26" dur="750" fill="hold"/>
                                        <p:tgtEl>
                                          <p:spTgt spid="3380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3800"/>
                                        </p:tgtEl>
                                        <p:attrNameLst>
                                          <p:attrName>style.visibility</p:attrName>
                                        </p:attrNameLst>
                                      </p:cBhvr>
                                      <p:to>
                                        <p:strVal val="visible"/>
                                      </p:to>
                                    </p:set>
                                    <p:animEffect filter="wipe(left)">
                                      <p:cBhvr>
                                        <p:cTn id="30" dur="500"/>
                                        <p:tgtEl>
                                          <p:spTgt spid="33800"/>
                                        </p:tgtEl>
                                      </p:cBhvr>
                                    </p:animEffect>
                                  </p:childTnLst>
                                </p:cTn>
                              </p:par>
                            </p:childTnLst>
                          </p:cTn>
                        </p:par>
                        <p:par>
                          <p:cTn id="31" fill="hold">
                            <p:stCondLst>
                              <p:cond delay="4500"/>
                            </p:stCondLst>
                            <p:childTnLst>
                              <p:par>
                                <p:cTn id="32" presetID="2" presetClass="entr" presetSubtype="4" fill="hold" nodeType="afterEffect">
                                  <p:stCondLst>
                                    <p:cond delay="0"/>
                                  </p:stCondLst>
                                  <p:childTnLst>
                                    <p:set>
                                      <p:cBhvr>
                                        <p:cTn id="33" dur="1" fill="hold">
                                          <p:stCondLst>
                                            <p:cond delay="0"/>
                                          </p:stCondLst>
                                        </p:cTn>
                                        <p:tgtEl>
                                          <p:spTgt spid="33833"/>
                                        </p:tgtEl>
                                        <p:attrNameLst>
                                          <p:attrName>style.visibility</p:attrName>
                                        </p:attrNameLst>
                                      </p:cBhvr>
                                      <p:to>
                                        <p:strVal val="visible"/>
                                      </p:to>
                                    </p:set>
                                    <p:anim calcmode="lin" valueType="num">
                                      <p:cBhvr>
                                        <p:cTn id="34" dur="750" fill="hold"/>
                                        <p:tgtEl>
                                          <p:spTgt spid="33833"/>
                                        </p:tgtEl>
                                        <p:attrNameLst>
                                          <p:attrName>ppt_x</p:attrName>
                                        </p:attrNameLst>
                                      </p:cBhvr>
                                      <p:tavLst>
                                        <p:tav tm="0">
                                          <p:val>
                                            <p:strVal val="#ppt_x"/>
                                          </p:val>
                                        </p:tav>
                                        <p:tav tm="100000">
                                          <p:val>
                                            <p:strVal val="#ppt_x"/>
                                          </p:val>
                                        </p:tav>
                                      </p:tavLst>
                                    </p:anim>
                                    <p:anim calcmode="lin" valueType="num">
                                      <p:cBhvr>
                                        <p:cTn id="35" dur="750" fill="hold"/>
                                        <p:tgtEl>
                                          <p:spTgt spid="33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ldLvl="0" animBg="1"/>
      <p:bldP spid="33799" grpId="0" bldLvl="0" animBg="1"/>
      <p:bldP spid="3380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26"/>
          <p:cNvGrpSpPr/>
          <p:nvPr/>
        </p:nvGrpSpPr>
        <p:grpSpPr>
          <a:xfrm>
            <a:off x="-900112" y="-7489825"/>
            <a:ext cx="13993812" cy="14398625"/>
            <a:chOff x="0" y="0"/>
            <a:chExt cx="13994746" cy="14398984"/>
          </a:xfrm>
        </p:grpSpPr>
        <p:sp>
          <p:nvSpPr>
            <p:cNvPr id="46106" name="矩形 12"/>
            <p:cNvSpPr/>
            <p:nvPr/>
          </p:nvSpPr>
          <p:spPr>
            <a:xfrm>
              <a:off x="901373" y="7540984"/>
              <a:ext cx="12192000" cy="6858000"/>
            </a:xfrm>
            <a:prstGeom prst="rect">
              <a:avLst/>
            </a:prstGeom>
            <a:solidFill>
              <a:srgbClr val="1B90A2"/>
            </a:solidFill>
            <a:ln w="12700" cap="flat" cmpd="sng">
              <a:solidFill>
                <a:srgbClr val="42719B"/>
              </a:solidFill>
              <a:prstDash val="solid"/>
              <a:miter/>
              <a:headEnd type="none" w="med" len="med"/>
              <a:tailEnd type="none" w="med" len="med"/>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083" name="等腰三角形 11"/>
          <p:cNvSpPr/>
          <p:nvPr/>
        </p:nvSpPr>
        <p:spPr>
          <a:xfrm rot="-3600000" flipH="1">
            <a:off x="8264525" y="2786063"/>
            <a:ext cx="442913" cy="385762"/>
          </a:xfrm>
          <a:prstGeom prst="triangle">
            <a:avLst>
              <a:gd name="adj" fmla="val 50000"/>
            </a:avLst>
          </a:prstGeom>
          <a:solidFill>
            <a:schemeClr val="bg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4" name="等腰三角形 13"/>
          <p:cNvSpPr/>
          <p:nvPr/>
        </p:nvSpPr>
        <p:spPr>
          <a:xfrm rot="-1786459" flipH="1">
            <a:off x="4935538" y="1487488"/>
            <a:ext cx="442912" cy="385762"/>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5" name="等腰三角形 14"/>
          <p:cNvSpPr/>
          <p:nvPr/>
        </p:nvSpPr>
        <p:spPr>
          <a:xfrm rot="-3600000" flipH="1">
            <a:off x="3033713" y="6243638"/>
            <a:ext cx="442912" cy="385762"/>
          </a:xfrm>
          <a:prstGeom prst="triangle">
            <a:avLst>
              <a:gd name="adj" fmla="val 50000"/>
            </a:avLst>
          </a:prstGeom>
          <a:solidFill>
            <a:schemeClr val="bg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6" name="等腰三角形 15"/>
          <p:cNvSpPr/>
          <p:nvPr/>
        </p:nvSpPr>
        <p:spPr>
          <a:xfrm rot="-1786459" flipH="1">
            <a:off x="2247900" y="1046163"/>
            <a:ext cx="444500" cy="385762"/>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7" name="等腰三角形 16"/>
          <p:cNvSpPr/>
          <p:nvPr/>
        </p:nvSpPr>
        <p:spPr>
          <a:xfrm rot="-3600000" flipH="1">
            <a:off x="3590925" y="5172075"/>
            <a:ext cx="442913" cy="385763"/>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8" name="等腰三角形 17"/>
          <p:cNvSpPr/>
          <p:nvPr/>
        </p:nvSpPr>
        <p:spPr>
          <a:xfrm rot="-3600000" flipH="1">
            <a:off x="1358900" y="2497138"/>
            <a:ext cx="442913" cy="385762"/>
          </a:xfrm>
          <a:prstGeom prst="triangle">
            <a:avLst>
              <a:gd name="adj" fmla="val 50000"/>
            </a:avLst>
          </a:prstGeom>
          <a:solidFill>
            <a:schemeClr val="bg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090" name="组合 2"/>
          <p:cNvGrpSpPr/>
          <p:nvPr/>
        </p:nvGrpSpPr>
        <p:grpSpPr>
          <a:xfrm>
            <a:off x="1758950" y="3341688"/>
            <a:ext cx="1201738" cy="830262"/>
            <a:chOff x="0" y="0"/>
            <a:chExt cx="1202722" cy="831130"/>
          </a:xfrm>
        </p:grpSpPr>
        <p:sp>
          <p:nvSpPr>
            <p:cNvPr id="46102" name="等腰三角形 6"/>
            <p:cNvSpPr/>
            <p:nvPr/>
          </p:nvSpPr>
          <p:spPr>
            <a:xfrm rot="-1786459" flipH="1">
              <a:off x="379599" y="0"/>
              <a:ext cx="443524" cy="386081"/>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3" name="等腰三角形 7"/>
            <p:cNvSpPr/>
            <p:nvPr/>
          </p:nvSpPr>
          <p:spPr>
            <a:xfrm rot="-1786459" flipH="1">
              <a:off x="379601" y="445049"/>
              <a:ext cx="443524" cy="386081"/>
            </a:xfrm>
            <a:prstGeom prst="triangle">
              <a:avLst>
                <a:gd name="adj" fmla="val 50000"/>
              </a:avLst>
            </a:prstGeom>
            <a:solidFill>
              <a:srgbClr val="93B784"/>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4" name="等腰三角形 8"/>
            <p:cNvSpPr/>
            <p:nvPr/>
          </p:nvSpPr>
          <p:spPr>
            <a:xfrm rot="-1786459" flipH="1">
              <a:off x="759198" y="222524"/>
              <a:ext cx="443524" cy="386081"/>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5" name="等腰三角形 36"/>
            <p:cNvSpPr/>
            <p:nvPr/>
          </p:nvSpPr>
          <p:spPr>
            <a:xfrm rot="-1786459" flipH="1">
              <a:off x="0" y="222524"/>
              <a:ext cx="443524" cy="386081"/>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091" name="组合 25"/>
          <p:cNvGrpSpPr/>
          <p:nvPr/>
        </p:nvGrpSpPr>
        <p:grpSpPr>
          <a:xfrm flipH="1">
            <a:off x="9231313" y="3341688"/>
            <a:ext cx="1201737" cy="830262"/>
            <a:chOff x="0" y="0"/>
            <a:chExt cx="1202722" cy="831130"/>
          </a:xfrm>
        </p:grpSpPr>
        <p:sp>
          <p:nvSpPr>
            <p:cNvPr id="46098" name="等腰三角形 27"/>
            <p:cNvSpPr/>
            <p:nvPr/>
          </p:nvSpPr>
          <p:spPr>
            <a:xfrm rot="-1786459" flipH="1">
              <a:off x="379599" y="0"/>
              <a:ext cx="443524" cy="386081"/>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9" name="等腰三角形 28"/>
            <p:cNvSpPr/>
            <p:nvPr/>
          </p:nvSpPr>
          <p:spPr>
            <a:xfrm rot="-1786459" flipH="1">
              <a:off x="379601" y="445049"/>
              <a:ext cx="443524" cy="386081"/>
            </a:xfrm>
            <a:prstGeom prst="triangle">
              <a:avLst>
                <a:gd name="adj" fmla="val 50000"/>
              </a:avLst>
            </a:prstGeom>
            <a:solidFill>
              <a:srgbClr val="93B784"/>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0" name="等腰三角形 29"/>
            <p:cNvSpPr/>
            <p:nvPr/>
          </p:nvSpPr>
          <p:spPr>
            <a:xfrm rot="-1786459" flipH="1">
              <a:off x="759198" y="222524"/>
              <a:ext cx="443524" cy="386081"/>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1" name="等腰三角形 37"/>
            <p:cNvSpPr/>
            <p:nvPr/>
          </p:nvSpPr>
          <p:spPr>
            <a:xfrm rot="-1786459" flipH="1">
              <a:off x="0" y="222524"/>
              <a:ext cx="443524" cy="386081"/>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092" name="等腰三角形 30"/>
          <p:cNvSpPr/>
          <p:nvPr/>
        </p:nvSpPr>
        <p:spPr>
          <a:xfrm rot="6300000" flipH="1">
            <a:off x="10683875" y="5145088"/>
            <a:ext cx="442913" cy="385762"/>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3" name="等腰三角形 31"/>
          <p:cNvSpPr/>
          <p:nvPr/>
        </p:nvSpPr>
        <p:spPr>
          <a:xfrm rot="-342979" flipH="1">
            <a:off x="603250" y="5434013"/>
            <a:ext cx="444500" cy="385762"/>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4" name="等腰三角形 32"/>
          <p:cNvSpPr/>
          <p:nvPr/>
        </p:nvSpPr>
        <p:spPr>
          <a:xfrm rot="1539679" flipH="1">
            <a:off x="1079500" y="5562600"/>
            <a:ext cx="444500" cy="387350"/>
          </a:xfrm>
          <a:prstGeom prst="triangle">
            <a:avLst>
              <a:gd name="adj" fmla="val 50000"/>
            </a:avLst>
          </a:prstGeom>
          <a:solidFill>
            <a:srgbClr val="55C1E7"/>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5" name="等腰三角形 33"/>
          <p:cNvSpPr/>
          <p:nvPr/>
        </p:nvSpPr>
        <p:spPr>
          <a:xfrm rot="-1059136" flipH="1">
            <a:off x="1849438" y="6280150"/>
            <a:ext cx="442912" cy="387350"/>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6" name="等腰三角形 34"/>
          <p:cNvSpPr/>
          <p:nvPr/>
        </p:nvSpPr>
        <p:spPr>
          <a:xfrm rot="-1059136" flipH="1">
            <a:off x="9661525" y="6280150"/>
            <a:ext cx="444500" cy="387350"/>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7" name="等腰三角形 35"/>
          <p:cNvSpPr/>
          <p:nvPr/>
        </p:nvSpPr>
        <p:spPr>
          <a:xfrm flipH="1">
            <a:off x="11331575" y="6167438"/>
            <a:ext cx="442913" cy="385762"/>
          </a:xfrm>
          <a:prstGeom prst="triangle">
            <a:avLst>
              <a:gd name="adj" fmla="val 50000"/>
            </a:avLst>
          </a:prstGeom>
          <a:solidFill>
            <a:srgbClr val="FDCD5F"/>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标题 5"/>
          <p:cNvSpPr>
            <a:spLocks noGrp="1"/>
          </p:cNvSpPr>
          <p:nvPr>
            <p:ph type="title"/>
            <p:custDataLst>
              <p:tags r:id="rId1"/>
            </p:custDataLst>
          </p:nvPr>
        </p:nvSpPr>
        <p:spPr>
          <a:xfrm>
            <a:off x="2647859" y="1484741"/>
            <a:ext cx="5284399" cy="1179607"/>
          </a:xfrm>
        </p:spPr>
        <p:txBody>
          <a:bodyPr>
            <a:noAutofit/>
          </a:bodyPr>
          <a:p>
            <a:pPr algn="ctr"/>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765415" y="4149090"/>
            <a:ext cx="400621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3147316"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3583941" y="2992507"/>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p:nvPr/>
        </p:nvSpPr>
        <p:spPr>
          <a:xfrm>
            <a:off x="0" y="0"/>
            <a:ext cx="3611563" cy="6858000"/>
          </a:xfrm>
          <a:prstGeom prst="rect">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5" name="文本框 5"/>
          <p:cNvSpPr/>
          <p:nvPr/>
        </p:nvSpPr>
        <p:spPr>
          <a:xfrm>
            <a:off x="1008063" y="2176463"/>
            <a:ext cx="1595437" cy="1568450"/>
          </a:xfrm>
          <a:prstGeom prst="rect">
            <a:avLst/>
          </a:prstGeom>
          <a:noFill/>
          <a:ln w="9525">
            <a:noFill/>
          </a:ln>
        </p:spPr>
        <p:txBody>
          <a:bodyPr>
            <a:spAutoFit/>
          </a:bodyPr>
          <a:lstStyle/>
          <a:p>
            <a:pPr lvl="0"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第一部分</a:t>
            </a:r>
            <a:endParaRPr lang="zh-CN" altLang="en-US" dirty="0">
              <a:latin typeface="微软雅黑" panose="020B0503020204020204" pitchFamily="34" charset="-122"/>
              <a:ea typeface="微软雅黑" panose="020B0503020204020204" pitchFamily="34" charset="-122"/>
            </a:endParaRPr>
          </a:p>
        </p:txBody>
      </p:sp>
      <p:grpSp>
        <p:nvGrpSpPr>
          <p:cNvPr id="28676" name="组合 22"/>
          <p:cNvGrpSpPr/>
          <p:nvPr/>
        </p:nvGrpSpPr>
        <p:grpSpPr>
          <a:xfrm>
            <a:off x="2506663" y="2762250"/>
            <a:ext cx="465137" cy="469900"/>
            <a:chOff x="0" y="0"/>
            <a:chExt cx="823123" cy="831130"/>
          </a:xfrm>
        </p:grpSpPr>
        <p:sp>
          <p:nvSpPr>
            <p:cNvPr id="28690" name="等腰三角形 23"/>
            <p:cNvSpPr/>
            <p:nvPr/>
          </p:nvSpPr>
          <p:spPr>
            <a:xfrm rot="-1786459" flipH="1">
              <a:off x="0" y="0"/>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1" name="等腰三角形 24"/>
            <p:cNvSpPr/>
            <p:nvPr/>
          </p:nvSpPr>
          <p:spPr>
            <a:xfrm rot="-1786459" flipH="1">
              <a:off x="2" y="445049"/>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2" name="等腰三角形 25"/>
            <p:cNvSpPr/>
            <p:nvPr/>
          </p:nvSpPr>
          <p:spPr>
            <a:xfrm rot="-1786459" flipH="1">
              <a:off x="379599" y="222524"/>
              <a:ext cx="443524" cy="386081"/>
            </a:xfrm>
            <a:prstGeom prst="triangle">
              <a:avLst>
                <a:gd name="adj" fmla="val 50000"/>
              </a:avLst>
            </a:prstGeom>
            <a:solidFill>
              <a:schemeClr val="bg1"/>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77" name="组合 1"/>
          <p:cNvGrpSpPr/>
          <p:nvPr/>
        </p:nvGrpSpPr>
        <p:grpSpPr>
          <a:xfrm>
            <a:off x="4346257" y="2701608"/>
            <a:ext cx="7542849" cy="706755"/>
            <a:chOff x="-287281" y="32449"/>
            <a:chExt cx="7541346" cy="708147"/>
          </a:xfrm>
        </p:grpSpPr>
        <p:sp>
          <p:nvSpPr>
            <p:cNvPr id="28687" name="等腰三角形 7"/>
            <p:cNvSpPr/>
            <p:nvPr/>
          </p:nvSpPr>
          <p:spPr>
            <a:xfrm rot="5400000" flipH="1">
              <a:off x="-383844" y="160825"/>
              <a:ext cx="644522" cy="451395"/>
            </a:xfrm>
            <a:prstGeom prst="triangle">
              <a:avLst>
                <a:gd name="adj" fmla="val 50000"/>
              </a:avLst>
            </a:prstGeom>
            <a:solidFill>
              <a:srgbClr val="1B90A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文本框 18"/>
            <p:cNvSpPr/>
            <p:nvPr/>
          </p:nvSpPr>
          <p:spPr>
            <a:xfrm>
              <a:off x="898347" y="32449"/>
              <a:ext cx="6355718" cy="708147"/>
            </a:xfrm>
            <a:prstGeom prst="rect">
              <a:avLst/>
            </a:prstGeom>
            <a:noFill/>
            <a:ln w="9525">
              <a:noFill/>
            </a:ln>
          </p:spPr>
          <p:txBody>
            <a:bodyPr wrap="square">
              <a:spAutoFit/>
            </a:bodyPr>
            <a:lstStyle/>
            <a:p>
              <a:pPr lvl="0" eaLnBrk="1" hangingPunct="1"/>
              <a:r>
                <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从事故案例看相关方管理</a:t>
              </a:r>
              <a:endParaRPr lang="zh-CN" altLang="en-US" sz="40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78" name="组合 3"/>
          <p:cNvGrpSpPr/>
          <p:nvPr/>
        </p:nvGrpSpPr>
        <p:grpSpPr>
          <a:xfrm>
            <a:off x="5532120" y="4146550"/>
            <a:ext cx="5721985" cy="953135"/>
            <a:chOff x="1" y="0"/>
            <a:chExt cx="6522236" cy="951943"/>
          </a:xfrm>
        </p:grpSpPr>
        <p:sp>
          <p:nvSpPr>
            <p:cNvPr id="28685" name="等腰三角形 30"/>
            <p:cNvSpPr/>
            <p:nvPr/>
          </p:nvSpPr>
          <p:spPr>
            <a:xfrm rot="5400000" flipH="1">
              <a:off x="-33634" y="35550"/>
              <a:ext cx="519388" cy="452119"/>
            </a:xfrm>
            <a:prstGeom prst="triangle">
              <a:avLst>
                <a:gd name="adj" fmla="val 50000"/>
              </a:avLst>
            </a:prstGeom>
            <a:solidFill>
              <a:schemeClr val="bg2"/>
            </a:solidFill>
            <a:ln w="12700">
              <a:noFill/>
            </a:ln>
          </p:spPr>
          <p:txBody>
            <a:bodyPr anchor="ctr"/>
            <a:lstStyle/>
            <a:p>
              <a:pPr lvl="0" algn="ctr" eaLnBrk="1" hangingPunct="1"/>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6" name="文本框 32"/>
            <p:cNvSpPr/>
            <p:nvPr/>
          </p:nvSpPr>
          <p:spPr>
            <a:xfrm>
              <a:off x="623525" y="0"/>
              <a:ext cx="5898712" cy="951943"/>
            </a:xfrm>
            <a:prstGeom prst="rect">
              <a:avLst/>
            </a:prstGeom>
            <a:noFill/>
            <a:ln w="9525">
              <a:noFill/>
            </a:ln>
          </p:spPr>
          <p:txBody>
            <a:bodyPr wrap="square">
              <a:spAutoFit/>
            </a:bodyPr>
            <a:lstStyle/>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大连中石油储运</a:t>
              </a:r>
              <a:r>
                <a:rPr lang="en-US" altLang="zh-CN"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2010“716”</a:t>
              </a:r>
              <a:endParaRPr lang="en-US" altLang="zh-CN"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rPr>
                <a:t>事故回放</a:t>
              </a:r>
              <a:endParaRPr lang="zh-CN" altLang="en-US" sz="2800" dirty="0">
                <a:solidFill>
                  <a:srgbClr val="595E6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2"/>
          </p:nvPr>
        </p:nvSpPr>
        <p:spPr/>
        <p:txBody>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B184F7-18D6-412A-9AA2-7901DA4F3025}" type="datetime1">
              <a:rPr kumimoji="0" lang="zh-CN" altLang="en-US" b="0" i="0"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大连中石油国际储运有限公司事故动画">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28905" y="33655"/>
            <a:ext cx="12007850" cy="681990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9217"/>
          <p:cNvSpPr>
            <a:spLocks noGrp="1"/>
          </p:cNvSpPr>
          <p:nvPr>
            <p:ph type="title"/>
          </p:nvPr>
        </p:nvSpPr>
        <p:spPr/>
        <p:txBody>
          <a:bodyPr anchor="ctr"/>
          <a:lstStyle/>
          <a:p>
            <a:r>
              <a:rPr lang="zh-CN" altLang="en-US">
                <a:solidFill>
                  <a:srgbClr val="002060"/>
                </a:solidFill>
              </a:rPr>
              <a:t>国务院认定：责任事故</a:t>
            </a:r>
            <a:endParaRPr lang="zh-CN" altLang="en-US">
              <a:solidFill>
                <a:srgbClr val="002060"/>
              </a:solidFill>
            </a:endParaRPr>
          </a:p>
        </p:txBody>
      </p:sp>
      <p:sp>
        <p:nvSpPr>
          <p:cNvPr id="9219" name="文本占位符 9218"/>
          <p:cNvSpPr>
            <a:spLocks noGrp="1"/>
          </p:cNvSpPr>
          <p:nvPr>
            <p:ph type="body" idx="1"/>
          </p:nvPr>
        </p:nvSpPr>
        <p:spPr/>
        <p:txBody>
          <a:bodyPr/>
          <a:lstStyle/>
          <a:p>
            <a:r>
              <a:rPr lang="en-US" altLang="zh-CN" sz="2800"/>
              <a:t>2010</a:t>
            </a:r>
            <a:r>
              <a:rPr lang="zh-CN" altLang="en-US" sz="2800"/>
              <a:t>年</a:t>
            </a:r>
            <a:r>
              <a:rPr lang="en-US" altLang="zh-CN" sz="2800"/>
              <a:t>7</a:t>
            </a:r>
            <a:r>
              <a:rPr lang="zh-CN" altLang="en-US" sz="2800"/>
              <a:t>月</a:t>
            </a:r>
            <a:r>
              <a:rPr lang="en-US" altLang="zh-CN" sz="2800"/>
              <a:t>16</a:t>
            </a:r>
            <a:r>
              <a:rPr lang="zh-CN" altLang="en-US" sz="2800"/>
              <a:t>日，大连中石油国际储运有限公司原油库输油管道发生爆炸，</a:t>
            </a:r>
            <a:endParaRPr lang="zh-CN" altLang="en-US" sz="2800"/>
          </a:p>
          <a:p>
            <a:r>
              <a:rPr lang="zh-CN" altLang="en-US" sz="2800"/>
              <a:t>引发大火并造成大量原油泄漏，导致部分原油、管道和设备烧损，</a:t>
            </a:r>
            <a:endParaRPr lang="zh-CN" altLang="en-US" sz="2800"/>
          </a:p>
          <a:p>
            <a:r>
              <a:rPr lang="zh-CN" altLang="en-US" sz="2800"/>
              <a:t>部分泄漏原油流入附近海域造成污染。</a:t>
            </a:r>
            <a:endParaRPr lang="zh-CN" altLang="en-US" sz="2800"/>
          </a:p>
          <a:p>
            <a:r>
              <a:rPr lang="zh-CN" altLang="en-US" sz="2800"/>
              <a:t>事故造成</a:t>
            </a:r>
            <a:r>
              <a:rPr lang="en-US" altLang="zh-CN" sz="2800"/>
              <a:t>1</a:t>
            </a:r>
            <a:r>
              <a:rPr lang="zh-CN" altLang="en-US" sz="2800"/>
              <a:t>名作业人员轻伤、</a:t>
            </a:r>
            <a:r>
              <a:rPr lang="en-US" altLang="zh-CN" sz="2800"/>
              <a:t>1</a:t>
            </a:r>
            <a:r>
              <a:rPr lang="zh-CN" altLang="en-US" sz="2800"/>
              <a:t>名失踪；在灭火过程中，</a:t>
            </a:r>
            <a:r>
              <a:rPr lang="en-US" altLang="zh-CN" sz="2800"/>
              <a:t>1</a:t>
            </a:r>
            <a:r>
              <a:rPr lang="zh-CN" altLang="en-US" sz="2800"/>
              <a:t>名消防战士牺牲、</a:t>
            </a:r>
            <a:r>
              <a:rPr lang="en-US" altLang="zh-CN" sz="2800"/>
              <a:t>1</a:t>
            </a:r>
            <a:r>
              <a:rPr lang="zh-CN" altLang="en-US" sz="2800"/>
              <a:t>名受重伤。事故造成的直接财产损失为</a:t>
            </a:r>
            <a:r>
              <a:rPr lang="en-US" altLang="zh-CN" sz="2800"/>
              <a:t>22330.19</a:t>
            </a:r>
            <a:r>
              <a:rPr lang="zh-CN" altLang="en-US" sz="2800"/>
              <a:t>万元。</a:t>
            </a: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0241"/>
          <p:cNvSpPr>
            <a:spLocks noGrp="1"/>
          </p:cNvSpPr>
          <p:nvPr>
            <p:ph type="title"/>
          </p:nvPr>
        </p:nvSpPr>
        <p:spPr/>
        <p:txBody>
          <a:bodyPr anchor="ctr"/>
          <a:lstStyle/>
          <a:p>
            <a:r>
              <a:rPr lang="zh-CN" altLang="en-US">
                <a:solidFill>
                  <a:srgbClr val="002060"/>
                </a:solidFill>
              </a:rPr>
              <a:t>大连“</a:t>
            </a:r>
            <a:r>
              <a:rPr lang="en-US" altLang="zh-CN">
                <a:solidFill>
                  <a:srgbClr val="002060"/>
                </a:solidFill>
              </a:rPr>
              <a:t>716”</a:t>
            </a:r>
            <a:r>
              <a:rPr lang="zh-CN" altLang="en-US">
                <a:solidFill>
                  <a:srgbClr val="002060"/>
                </a:solidFill>
              </a:rPr>
              <a:t>事故直接原因</a:t>
            </a:r>
            <a:endParaRPr lang="zh-CN" altLang="en-US">
              <a:solidFill>
                <a:srgbClr val="002060"/>
              </a:solidFill>
            </a:endParaRPr>
          </a:p>
        </p:txBody>
      </p:sp>
      <p:sp>
        <p:nvSpPr>
          <p:cNvPr id="10243" name="文本占位符 10242"/>
          <p:cNvSpPr>
            <a:spLocks noGrp="1"/>
          </p:cNvSpPr>
          <p:nvPr>
            <p:ph type="body" idx="1"/>
          </p:nvPr>
        </p:nvSpPr>
        <p:spPr/>
        <p:txBody>
          <a:bodyPr/>
          <a:lstStyle/>
          <a:p>
            <a:pPr>
              <a:lnSpc>
                <a:spcPct val="90000"/>
              </a:lnSpc>
            </a:pPr>
            <a:r>
              <a:rPr lang="zh-CN" altLang="en-US" b="1">
                <a:solidFill>
                  <a:schemeClr val="tx1"/>
                </a:solidFill>
              </a:rPr>
              <a:t>中石油国际事业有限公司下属企业委托上海祥诚公司使用天津辉盛达公司生产的含有强氧化剂过氧化氢的“脱硫化氢剂”，违规在原油库输油管道上进行加注“脱硫化氢剂”作业，</a:t>
            </a:r>
            <a:endParaRPr lang="zh-CN" altLang="en-US" b="1">
              <a:solidFill>
                <a:schemeClr val="tx1"/>
              </a:solidFill>
            </a:endParaRPr>
          </a:p>
          <a:p>
            <a:pPr>
              <a:lnSpc>
                <a:spcPct val="90000"/>
              </a:lnSpc>
            </a:pPr>
            <a:r>
              <a:rPr lang="zh-CN" altLang="en-US"/>
              <a:t>并在油轮停止卸油的情况下继续加注，造成“脱硫化氢剂”在输油管道内</a:t>
            </a:r>
            <a:r>
              <a:rPr lang="zh-CN" altLang="en-US">
                <a:solidFill>
                  <a:srgbClr val="FF3300"/>
                </a:solidFill>
              </a:rPr>
              <a:t>局部富集</a:t>
            </a:r>
            <a:r>
              <a:rPr lang="zh-CN" altLang="en-US"/>
              <a:t>，</a:t>
            </a:r>
            <a:r>
              <a:rPr lang="zh-CN" altLang="en-US">
                <a:solidFill>
                  <a:srgbClr val="FF3300"/>
                </a:solidFill>
              </a:rPr>
              <a:t>发生强氧化反应</a:t>
            </a:r>
            <a:r>
              <a:rPr lang="zh-CN" altLang="en-US"/>
              <a:t>，导致输油管道发生爆炸，引发火灾和原油泄漏。</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p:txBody>
          <a:bodyPr anchor="ctr"/>
          <a:lstStyle/>
          <a:p>
            <a:r>
              <a:rPr lang="zh-CN" altLang="en-US">
                <a:solidFill>
                  <a:srgbClr val="002060"/>
                </a:solidFill>
              </a:rPr>
              <a:t>大连“</a:t>
            </a:r>
            <a:r>
              <a:rPr lang="en-US" altLang="zh-CN">
                <a:solidFill>
                  <a:srgbClr val="002060"/>
                </a:solidFill>
              </a:rPr>
              <a:t>716”</a:t>
            </a:r>
            <a:r>
              <a:rPr lang="zh-CN" altLang="en-US">
                <a:solidFill>
                  <a:srgbClr val="002060"/>
                </a:solidFill>
              </a:rPr>
              <a:t>事故间接原因</a:t>
            </a:r>
            <a:endParaRPr lang="zh-CN" altLang="en-US">
              <a:solidFill>
                <a:srgbClr val="002060"/>
              </a:solidFill>
            </a:endParaRPr>
          </a:p>
        </p:txBody>
      </p:sp>
      <p:sp>
        <p:nvSpPr>
          <p:cNvPr id="11267" name="文本占位符 11266"/>
          <p:cNvSpPr>
            <a:spLocks noGrp="1"/>
          </p:cNvSpPr>
          <p:nvPr>
            <p:ph type="body" idx="1"/>
          </p:nvPr>
        </p:nvSpPr>
        <p:spPr/>
        <p:txBody>
          <a:bodyPr/>
          <a:lstStyle/>
          <a:p>
            <a:pPr>
              <a:lnSpc>
                <a:spcPct val="80000"/>
              </a:lnSpc>
            </a:pPr>
            <a:r>
              <a:rPr lang="zh-CN" altLang="en-US" sz="2800" b="1">
                <a:solidFill>
                  <a:schemeClr val="tx1"/>
                </a:solidFill>
              </a:rPr>
              <a:t>上海祥诚公司违规承揽加剂业务；</a:t>
            </a:r>
            <a:endParaRPr lang="zh-CN" altLang="en-US" sz="2800" b="1">
              <a:solidFill>
                <a:schemeClr val="tx1"/>
              </a:solidFill>
            </a:endParaRPr>
          </a:p>
          <a:p>
            <a:pPr>
              <a:lnSpc>
                <a:spcPct val="80000"/>
              </a:lnSpc>
            </a:pPr>
            <a:r>
              <a:rPr lang="zh-CN" altLang="en-US" sz="2800" b="1">
                <a:solidFill>
                  <a:schemeClr val="tx1"/>
                </a:solidFill>
              </a:rPr>
              <a:t>天津辉盛达公司违法生产“脱硫化氢剂”，并隐瞒其危险特性；</a:t>
            </a:r>
            <a:endParaRPr lang="zh-CN" altLang="en-US" sz="2800" b="1">
              <a:solidFill>
                <a:schemeClr val="tx1"/>
              </a:solidFill>
            </a:endParaRPr>
          </a:p>
          <a:p>
            <a:pPr>
              <a:lnSpc>
                <a:spcPct val="80000"/>
              </a:lnSpc>
            </a:pPr>
            <a:r>
              <a:rPr lang="zh-CN" altLang="en-US" sz="2800" b="1">
                <a:solidFill>
                  <a:schemeClr val="tx1"/>
                </a:solidFill>
              </a:rPr>
              <a:t>中国石油国际事业有限公司及其下属公司安全生产管理制度不健全，</a:t>
            </a:r>
            <a:endParaRPr lang="zh-CN" altLang="en-US" sz="2800" b="1">
              <a:solidFill>
                <a:schemeClr val="tx1"/>
              </a:solidFill>
            </a:endParaRPr>
          </a:p>
          <a:p>
            <a:pPr>
              <a:lnSpc>
                <a:spcPct val="80000"/>
              </a:lnSpc>
            </a:pPr>
            <a:r>
              <a:rPr lang="zh-CN" altLang="en-US" sz="2800" b="1">
                <a:solidFill>
                  <a:schemeClr val="tx1"/>
                </a:solidFill>
              </a:rPr>
              <a:t>未认真执行承包商施工作业安全审核制度；</a:t>
            </a:r>
            <a:endParaRPr lang="zh-CN" altLang="en-US" sz="2800" b="1">
              <a:solidFill>
                <a:schemeClr val="tx1"/>
              </a:solidFill>
            </a:endParaRPr>
          </a:p>
          <a:p>
            <a:pPr>
              <a:lnSpc>
                <a:spcPct val="80000"/>
              </a:lnSpc>
            </a:pPr>
            <a:r>
              <a:rPr lang="zh-CN" altLang="en-US" sz="2800" b="1">
                <a:solidFill>
                  <a:schemeClr val="tx1"/>
                </a:solidFill>
              </a:rPr>
              <a:t>中油燃料油股份有限公司未经安全审核就签订原油硫化氢脱除处理服务协议；</a:t>
            </a:r>
            <a:endParaRPr lang="zh-CN" altLang="en-US" sz="2800" b="1">
              <a:solidFill>
                <a:schemeClr val="tx1"/>
              </a:solidFill>
            </a:endParaRPr>
          </a:p>
          <a:p>
            <a:pPr>
              <a:lnSpc>
                <a:spcPct val="80000"/>
              </a:lnSpc>
            </a:pPr>
            <a:r>
              <a:rPr lang="zh-CN" altLang="en-US" sz="2800" b="1">
                <a:solidFill>
                  <a:schemeClr val="tx1"/>
                </a:solidFill>
              </a:rPr>
              <a:t>中石油大连石化分公司及其下属石油储运公司未提出硫化氢脱除作业存在安全隐患的意见；</a:t>
            </a:r>
            <a:endParaRPr lang="zh-CN" altLang="en-US" sz="2800" b="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2289"/>
          <p:cNvSpPr>
            <a:spLocks noGrp="1"/>
          </p:cNvSpPr>
          <p:nvPr>
            <p:ph type="title"/>
          </p:nvPr>
        </p:nvSpPr>
        <p:spPr/>
        <p:txBody>
          <a:bodyPr anchor="ctr"/>
          <a:lstStyle/>
          <a:p>
            <a:r>
              <a:rPr lang="zh-CN" altLang="en-US">
                <a:solidFill>
                  <a:srgbClr val="002060"/>
                </a:solidFill>
              </a:rPr>
              <a:t>大连“</a:t>
            </a:r>
            <a:r>
              <a:rPr lang="en-US" altLang="zh-CN">
                <a:solidFill>
                  <a:srgbClr val="002060"/>
                </a:solidFill>
              </a:rPr>
              <a:t>716”</a:t>
            </a:r>
            <a:r>
              <a:rPr lang="zh-CN" altLang="en-US">
                <a:solidFill>
                  <a:srgbClr val="002060"/>
                </a:solidFill>
              </a:rPr>
              <a:t>事故间接原因</a:t>
            </a:r>
            <a:endParaRPr lang="zh-CN" altLang="en-US">
              <a:solidFill>
                <a:srgbClr val="002060"/>
              </a:solidFill>
            </a:endParaRPr>
          </a:p>
        </p:txBody>
      </p:sp>
      <p:sp>
        <p:nvSpPr>
          <p:cNvPr id="12291" name="文本占位符 12290"/>
          <p:cNvSpPr>
            <a:spLocks noGrp="1"/>
          </p:cNvSpPr>
          <p:nvPr>
            <p:ph type="body" idx="1"/>
          </p:nvPr>
        </p:nvSpPr>
        <p:spPr/>
        <p:txBody>
          <a:bodyPr/>
          <a:lstStyle/>
          <a:p>
            <a:pPr>
              <a:lnSpc>
                <a:spcPct val="80000"/>
              </a:lnSpc>
            </a:pPr>
            <a:r>
              <a:rPr lang="zh-CN" altLang="en-US"/>
              <a:t>中国石油天然气集团公司和中国石油天然气股份有限公司对下属企业的安全生产工作</a:t>
            </a:r>
            <a:r>
              <a:rPr lang="zh-CN" altLang="en-US">
                <a:solidFill>
                  <a:srgbClr val="FF3300"/>
                </a:solidFill>
              </a:rPr>
              <a:t>监督检查</a:t>
            </a:r>
            <a:r>
              <a:rPr lang="zh-CN" altLang="en-US"/>
              <a:t>不到位；</a:t>
            </a:r>
            <a:endParaRPr lang="zh-CN" altLang="en-US"/>
          </a:p>
          <a:p>
            <a:pPr>
              <a:lnSpc>
                <a:spcPct val="80000"/>
              </a:lnSpc>
            </a:pPr>
            <a:r>
              <a:rPr lang="zh-CN" altLang="en-US"/>
              <a:t>大连市安全监管局对大连中石油国际储运有限公司的安全生产工作</a:t>
            </a:r>
            <a:r>
              <a:rPr lang="zh-CN" altLang="en-US">
                <a:solidFill>
                  <a:srgbClr val="FF3300"/>
                </a:solidFill>
              </a:rPr>
              <a:t>监管检查</a:t>
            </a:r>
            <a:r>
              <a:rPr lang="zh-CN" altLang="en-US"/>
              <a:t>不到位。</a:t>
            </a:r>
            <a:endParaRPr lang="zh-CN" altLang="en-US"/>
          </a:p>
          <a:p>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博富特">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5910</Words>
  <Application>WPS 演示</Application>
  <PresentationFormat>自定义</PresentationFormat>
  <Paragraphs>728</Paragraphs>
  <Slides>38</Slides>
  <Notes>8</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38</vt:i4>
      </vt:variant>
    </vt:vector>
  </HeadingPairs>
  <TitlesOfParts>
    <vt:vector size="51" baseType="lpstr">
      <vt:lpstr>Arial</vt:lpstr>
      <vt:lpstr>宋体</vt:lpstr>
      <vt:lpstr>Wingdings</vt:lpstr>
      <vt:lpstr>微软雅黑</vt:lpstr>
      <vt:lpstr>Calibri Light</vt:lpstr>
      <vt:lpstr>Calibri</vt:lpstr>
      <vt:lpstr>Calibri</vt:lpstr>
      <vt:lpstr>Arial Unicode MS</vt:lpstr>
      <vt:lpstr>楷体</vt:lpstr>
      <vt:lpstr>汉仪旗黑-85S</vt:lpstr>
      <vt:lpstr>黑体</vt:lpstr>
      <vt:lpstr>博富特</vt:lpstr>
      <vt:lpstr>bofety</vt:lpstr>
      <vt:lpstr>PowerPoint 演示文稿</vt:lpstr>
      <vt:lpstr>PowerPoint 演示文稿</vt:lpstr>
      <vt:lpstr>PowerPoint 演示文稿</vt:lpstr>
      <vt:lpstr>PowerPoint 演示文稿</vt:lpstr>
      <vt:lpstr>PowerPoint 演示文稿</vt:lpstr>
      <vt:lpstr>国务院认定：责任事故</vt:lpstr>
      <vt:lpstr>大连“716”事故直接原因</vt:lpstr>
      <vt:lpstr>大连“716”事故间接原因</vt:lpstr>
      <vt:lpstr>大连“716”事故间接原因</vt:lpstr>
      <vt:lpstr>PowerPoint 演示文稿</vt:lpstr>
      <vt:lpstr>PowerPoint 演示文稿</vt:lpstr>
      <vt:lpstr>什么是相关方管理？</vt:lpstr>
      <vt:lpstr>本单位与相关方</vt:lpstr>
      <vt:lpstr>国企的“相关方管理”问题很突出</vt:lpstr>
      <vt:lpstr>大连案例事故的相关方管理的缺失</vt:lpstr>
      <vt:lpstr>涉及相关方管理的主要法律和规范</vt:lpstr>
      <vt:lpstr>涉及相关方管理的主要法律和规范</vt:lpstr>
      <vt:lpstr>涉及相关方管理的主要法律和规范</vt:lpstr>
      <vt:lpstr>涉及相关方管理的主要法律和规范</vt:lpstr>
      <vt:lpstr>涉及相关方管理的主要法律和规范</vt:lpstr>
      <vt:lpstr>涉及相关方管理的主要法律和规范</vt:lpstr>
      <vt:lpstr>涉及相关方管理的主要法律和规范 </vt:lpstr>
      <vt:lpstr>PowerPoint 演示文稿</vt:lpstr>
      <vt:lpstr>《深圳市安全隐患自查巡查指引》 （八）相关方管理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little fairy</cp:lastModifiedBy>
  <cp:revision>199</cp:revision>
  <dcterms:created xsi:type="dcterms:W3CDTF">2014-10-16T08:35:00Z</dcterms:created>
  <dcterms:modified xsi:type="dcterms:W3CDTF">2024-04-15T07:22:10Z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D43DBB65939543FF8DC3E1E929A45822_13</vt:lpwstr>
  </property>
</Properties>
</file>