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74" r:id="rId3"/>
    <p:sldId id="312" r:id="rId5"/>
    <p:sldId id="275" r:id="rId6"/>
    <p:sldId id="300" r:id="rId7"/>
    <p:sldId id="301" r:id="rId8"/>
    <p:sldId id="302" r:id="rId9"/>
    <p:sldId id="304" r:id="rId10"/>
    <p:sldId id="303" r:id="rId11"/>
    <p:sldId id="308" r:id="rId12"/>
    <p:sldId id="307" r:id="rId13"/>
    <p:sldId id="306" r:id="rId14"/>
    <p:sldId id="305" r:id="rId15"/>
    <p:sldId id="314" r:id="rId16"/>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B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28" autoAdjust="0"/>
  </p:normalViewPr>
  <p:slideViewPr>
    <p:cSldViewPr>
      <p:cViewPr varScale="1">
        <p:scale>
          <a:sx n="87" d="100"/>
          <a:sy n="87" d="100"/>
        </p:scale>
        <p:origin x="608" y="56"/>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50.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34A11395-C13D-427B-863F-4839329563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342C1729-70CC-42F6-AA32-33F3EE96ED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42C1729-70CC-42F6-AA32-33F3EE96ED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2C1729-70CC-42F6-AA32-33F3EE96ED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9" name="矩形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8" name="矩形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6" name="矩形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2" name="矩形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9" name="副标题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7" name="直接连接符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0" name="矩形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13" name="椭圆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4" name="椭圆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29" name="灯片编号占位符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8" name="标题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zh-CN" altLang="en-US"/>
              <a:t>单击此处编辑母版标题样式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7" name="矩形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8" name="矩形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9" name="矩形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0" name="矩形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1" name="矩形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2" name="矩形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13" name="直接连接符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4" name="椭圆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5" name="椭圆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6" name="灯片编号占位符 5"/>
          <p:cNvSpPr>
            <a:spLocks noGrp="1"/>
          </p:cNvSpPr>
          <p:nvPr>
            <p:ph type="sldNum" sz="quarter" idx="12"/>
          </p:nvPr>
        </p:nvSpPr>
        <p:spPr>
          <a:xfrm>
            <a:off x="6915912" y="2257426"/>
            <a:ext cx="457200" cy="330994"/>
          </a:xfrm>
        </p:spPr>
        <p:txBody>
          <a:bodyPr/>
          <a:lstStyle/>
          <a:p>
            <a:fld id="{0C913308-F349-4B6D-A68A-DD1791B4A57B}" type="slidenum">
              <a:rPr lang="zh-CN" altLang="en-US" smtClean="0"/>
            </a:fld>
            <a:endParaRPr lang="zh-CN" altLang="en-US"/>
          </a:p>
        </p:txBody>
      </p:sp>
      <p:sp>
        <p:nvSpPr>
          <p:cNvPr id="3" name="竖排文字占位符 2"/>
          <p:cNvSpPr>
            <a:spLocks noGrp="1"/>
          </p:cNvSpPr>
          <p:nvPr>
            <p:ph type="body" orient="vert" idx="1"/>
          </p:nvPr>
        </p:nvSpPr>
        <p:spPr>
          <a:xfrm>
            <a:off x="304800" y="228600"/>
            <a:ext cx="6553200" cy="4366025"/>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2" name="竖排标题 1"/>
          <p:cNvSpPr>
            <a:spLocks noGrp="1"/>
          </p:cNvSpPr>
          <p:nvPr>
            <p:ph type="title" orient="vert"/>
          </p:nvPr>
        </p:nvSpPr>
        <p:spPr>
          <a:xfrm>
            <a:off x="7391400" y="228601"/>
            <a:ext cx="1447800" cy="4388644"/>
          </a:xfrm>
        </p:spPr>
        <p:txBody>
          <a:bodyPr vert="eaVert"/>
          <a:lstStyle/>
          <a:p>
            <a:r>
              <a:rPr kumimoji="0" lang="zh-CN" altLang="en-US"/>
              <a:t>单击此处编辑母版标题样式</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3">
                    <a:shade val="75000"/>
                  </a:schemeClr>
                </a:solidFill>
              </a:defRPr>
            </a:lvl1pPr>
          </a:lstStyle>
          <a:p>
            <a:r>
              <a:rPr kumimoji="0" lang="zh-CN" altLang="en-US"/>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361688" y="769779"/>
            <a:ext cx="457200" cy="330994"/>
          </a:xfrm>
        </p:spPr>
        <p:txBody>
          <a:bodyPr/>
          <a:lstStyle/>
          <a:p>
            <a:fld id="{0C913308-F349-4B6D-A68A-DD1791B4A57B}" type="slidenum">
              <a:rPr lang="zh-CN" altLang="en-US" smtClean="0"/>
            </a:fld>
            <a:endParaRPr lang="zh-CN" altLang="en-US"/>
          </a:p>
        </p:txBody>
      </p:sp>
      <p:sp>
        <p:nvSpPr>
          <p:cNvPr id="8" name="内容占位符 7"/>
          <p:cNvSpPr>
            <a:spLocks noGrp="1"/>
          </p:cNvSpPr>
          <p:nvPr>
            <p:ph sz="quarter" idx="1"/>
          </p:nvPr>
        </p:nvSpPr>
        <p:spPr>
          <a:xfrm>
            <a:off x="301752" y="1145286"/>
            <a:ext cx="8503920" cy="342900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6" name="矩形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8" name="矩形 17"/>
          <p:cNvSpPr>
            <a:spLocks noChangeArrowheads="1"/>
          </p:cNvSpPr>
          <p:nvPr/>
        </p:nvSpPr>
        <p:spPr bwMode="white">
          <a:xfrm>
            <a:off x="8991600" y="14287"/>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9" name="矩形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2" name="矩形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3" name="文本占位符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endParaRPr kumimoji="0" lang="zh-CN" altLang="en-US"/>
          </a:p>
        </p:txBody>
      </p:sp>
      <p:sp>
        <p:nvSpPr>
          <p:cNvPr id="13" name="矩形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4" name="矩形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5" name="页脚占位符 4"/>
          <p:cNvSpPr>
            <a:spLocks noGrp="1"/>
          </p:cNvSpPr>
          <p:nvPr>
            <p:ph type="ftr" sz="quarter" idx="11"/>
          </p:nvPr>
        </p:nvSpPr>
        <p:spPr/>
        <p:txBody>
          <a:bodyPr/>
          <a:lstStyle/>
          <a:p>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直接连接符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0" name="椭圆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1" name="椭圆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6" name="灯片编号占位符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zh-CN" altLang="en-US"/>
              <a:t>单击此处编辑母版标题样式</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01752" y="171450"/>
            <a:ext cx="8534400" cy="569214"/>
          </a:xfrm>
        </p:spPr>
        <p:txBody>
          <a:bodyPr/>
          <a:lstStyle/>
          <a:p>
            <a:r>
              <a:rPr kumimoji="0" lang="zh-CN" altLang="en-US"/>
              <a:t>单击此处编辑母版标题样式</a:t>
            </a:r>
            <a:endParaRPr kumimoji="0" lang="en-US"/>
          </a:p>
        </p:txBody>
      </p:sp>
      <p:sp>
        <p:nvSpPr>
          <p:cNvPr id="5" name="日期占位符 4"/>
          <p:cNvSpPr>
            <a:spLocks noGrp="1"/>
          </p:cNvSpPr>
          <p:nvPr>
            <p:ph type="dt" sz="half" idx="10"/>
          </p:nvPr>
        </p:nvSpPr>
        <p:spPr>
          <a:xfrm>
            <a:off x="5791200" y="4807458"/>
            <a:ext cx="3044952" cy="27432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直接连接符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0" name="内容占位符 9"/>
          <p:cNvSpPr>
            <a:spLocks noGrp="1"/>
          </p:cNvSpPr>
          <p:nvPr>
            <p:ph sz="half" idx="1"/>
          </p:nvPr>
        </p:nvSpPr>
        <p:spPr>
          <a:xfrm>
            <a:off x="301752" y="1028700"/>
            <a:ext cx="4038600" cy="3511296"/>
          </a:xfrm>
        </p:spPr>
        <p:txBody>
          <a:bodyPr/>
          <a:lstStyle>
            <a:lvl1pPr>
              <a:defRPr sz="2500"/>
            </a:lvl1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12" name="内容占位符 11"/>
          <p:cNvSpPr>
            <a:spLocks noGrp="1"/>
          </p:cNvSpPr>
          <p:nvPr>
            <p:ph sz="half" idx="2"/>
          </p:nvPr>
        </p:nvSpPr>
        <p:spPr>
          <a:xfrm>
            <a:off x="4800600" y="1028700"/>
            <a:ext cx="4038600" cy="3511296"/>
          </a:xfrm>
        </p:spPr>
        <p:txBody>
          <a:bodyPr/>
          <a:lstStyle>
            <a:lvl1pPr>
              <a:defRPr sz="2500"/>
            </a:lvl1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10" name="直接连接符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20" name="矩形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9" name="矩形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21" name="矩形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22" name="矩形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1" name="矩形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3" name="矩形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3" name="文本占位符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cs typeface="微软雅黑" panose="020B0503020204020204"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4" name="文本占位符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cs typeface="微软雅黑" panose="020B0503020204020204"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endParaRPr kumimoji="0"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04800" y="4807458"/>
            <a:ext cx="3581400" cy="274320"/>
          </a:xfrm>
        </p:spPr>
        <p:txBody>
          <a:bodyPr/>
          <a:lstStyle/>
          <a:p>
            <a:endParaRPr lang="zh-CN" altLang="en-US"/>
          </a:p>
        </p:txBody>
      </p:sp>
      <p:sp>
        <p:nvSpPr>
          <p:cNvPr id="15" name="直接连接符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8" name="矩形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24" name="内容占位符 23"/>
          <p:cNvSpPr>
            <a:spLocks noGrp="1"/>
          </p:cNvSpPr>
          <p:nvPr>
            <p:ph sz="quarter" idx="2"/>
          </p:nvPr>
        </p:nvSpPr>
        <p:spPr>
          <a:xfrm>
            <a:off x="301752" y="1853537"/>
            <a:ext cx="4041648" cy="2863803"/>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26" name="内容占位符 25"/>
          <p:cNvSpPr>
            <a:spLocks noGrp="1"/>
          </p:cNvSpPr>
          <p:nvPr>
            <p:ph sz="quarter" idx="4"/>
          </p:nvPr>
        </p:nvSpPr>
        <p:spPr>
          <a:xfrm>
            <a:off x="4800600" y="1853537"/>
            <a:ext cx="4038600" cy="2866644"/>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25" name="椭圆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27" name="椭圆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9" name="灯片编号占位符 8"/>
          <p:cNvSpPr>
            <a:spLocks noGrp="1"/>
          </p:cNvSpPr>
          <p:nvPr>
            <p:ph type="sldNum" sz="quarter" idx="12"/>
          </p:nvPr>
        </p:nvSpPr>
        <p:spPr>
          <a:xfrm>
            <a:off x="4343400" y="781812"/>
            <a:ext cx="457200" cy="330994"/>
          </a:xfrm>
        </p:spPr>
        <p:txBody>
          <a:bodyPr/>
          <a:lstStyle>
            <a:lvl1pPr algn="ctr">
              <a:defRPr/>
            </a:lvl1pPr>
          </a:lstStyle>
          <a:p>
            <a:fld id="{0C913308-F349-4B6D-A68A-DD1791B4A57B}" type="slidenum">
              <a:rPr lang="zh-CN" altLang="en-US" smtClean="0"/>
            </a:fld>
            <a:endParaRPr lang="zh-CN" altLang="en-US"/>
          </a:p>
        </p:txBody>
      </p:sp>
      <p:sp>
        <p:nvSpPr>
          <p:cNvPr id="23" name="标题 22"/>
          <p:cNvSpPr>
            <a:spLocks noGrp="1"/>
          </p:cNvSpPr>
          <p:nvPr>
            <p:ph type="title"/>
          </p:nvPr>
        </p:nvSpPr>
        <p:spPr/>
        <p:txBody>
          <a:bodyPr rtlCol="0" anchor="b" anchorCtr="0"/>
          <a:lstStyle/>
          <a:p>
            <a:r>
              <a:rPr kumimoji="0" lang="zh-CN" altLang="en-US"/>
              <a:t>单击此处编辑母版标题样式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4343400" y="777015"/>
            <a:ext cx="457200" cy="330994"/>
          </a:xfr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8" name="矩形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0" name="矩形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9" name="矩形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5" name="矩形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6" name="矩形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4267200" y="4743450"/>
            <a:ext cx="609600" cy="330993"/>
          </a:xfrm>
        </p:spPr>
        <p:txBody>
          <a:bodyPr/>
          <a:lstStyle>
            <a:lvl1pPr>
              <a:defRPr>
                <a:solidFill>
                  <a:srgbClr val="FFFFFF"/>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5" name="矩形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8" name="矩形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6" name="矩形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7" name="矩形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3" name="矩形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2" name="标题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endParaRPr kumimoji="0" lang="zh-CN" altLang="en-US"/>
          </a:p>
        </p:txBody>
      </p:sp>
      <p:sp>
        <p:nvSpPr>
          <p:cNvPr id="8" name="矩形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9" name="直接连接符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20" name="内容占位符 19"/>
          <p:cNvSpPr>
            <a:spLocks noGrp="1"/>
          </p:cNvSpPr>
          <p:nvPr>
            <p:ph sz="quarter" idx="1"/>
          </p:nvPr>
        </p:nvSpPr>
        <p:spPr>
          <a:xfrm>
            <a:off x="3124200" y="514350"/>
            <a:ext cx="5638800" cy="4057650"/>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10" name="椭圆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1" name="椭圆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7" name="灯片编号占位符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0C913308-F349-4B6D-A68A-DD1791B4A57B}" type="slidenum">
              <a:rPr lang="zh-CN" altLang="en-US" smtClean="0"/>
            </a:fld>
            <a:endParaRPr lang="zh-CN" altLang="en-US"/>
          </a:p>
        </p:txBody>
      </p:sp>
      <p:sp>
        <p:nvSpPr>
          <p:cNvPr id="21" name="矩形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4808136"/>
            <a:ext cx="3383280" cy="274320"/>
          </a:xfr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1" name="直接连接符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9" name="矩形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6" name="矩形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7" name="矩形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18" name="矩形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20" name="矩形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8" name="矩形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5" name="矩形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ea typeface="微软雅黑" panose="020B0503020204020204" charset="-122"/>
              <a:cs typeface="微软雅黑" panose="020B0503020204020204" charset="-122"/>
            </a:endParaRPr>
          </a:p>
        </p:txBody>
      </p:sp>
      <p:sp>
        <p:nvSpPr>
          <p:cNvPr id="12" name="椭圆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13" name="椭圆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ea typeface="微软雅黑" panose="020B0503020204020204" charset="-122"/>
              <a:cs typeface="微软雅黑" panose="020B0503020204020204" charset="-122"/>
            </a:endParaRPr>
          </a:p>
        </p:txBody>
      </p:sp>
      <p:sp>
        <p:nvSpPr>
          <p:cNvPr id="7" name="灯片编号占位符 6"/>
          <p:cNvSpPr>
            <a:spLocks noGrp="1"/>
          </p:cNvSpPr>
          <p:nvPr>
            <p:ph type="sldNum" sz="quarter" idx="12"/>
          </p:nvPr>
        </p:nvSpPr>
        <p:spPr>
          <a:xfrm>
            <a:off x="1371600" y="234554"/>
            <a:ext cx="457200" cy="330994"/>
          </a:xfrm>
        </p:spPr>
        <p:txBody>
          <a:body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3000375" y="457200"/>
            <a:ext cx="5867400" cy="3200400"/>
          </a:xfrm>
        </p:spPr>
        <p:txBody>
          <a:bodyPr/>
          <a:lstStyle>
            <a:lvl1pPr marL="0" indent="0">
              <a:buNone/>
              <a:defRPr sz="3200"/>
            </a:lvl1pPr>
          </a:lstStyle>
          <a:p>
            <a:r>
              <a:rPr kumimoji="0" lang="zh-CN" altLang="en-US"/>
              <a:t>单击图标添加图片</a:t>
            </a:r>
            <a:endParaRPr kumimoji="0" lang="en-US" dirty="0"/>
          </a:p>
        </p:txBody>
      </p:sp>
      <p:sp>
        <p:nvSpPr>
          <p:cNvPr id="4" name="文本占位符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endParaRPr kumimoji="0" lang="zh-CN" altLang="en-US"/>
          </a:p>
        </p:txBody>
      </p:sp>
      <p:sp>
        <p:nvSpPr>
          <p:cNvPr id="22" name="矩形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ea typeface="微软雅黑" panose="020B0503020204020204" charset="-122"/>
              <a:cs typeface="微软雅黑" panose="020B0503020204020204" charset="-122"/>
            </a:endParaRPr>
          </a:p>
        </p:txBody>
      </p:sp>
      <p:sp>
        <p:nvSpPr>
          <p:cNvPr id="5" name="日期占位符 4"/>
          <p:cNvSpPr>
            <a:spLocks noGrp="1"/>
          </p:cNvSpPr>
          <p:nvPr>
            <p:ph type="dt" sz="half" idx="10"/>
          </p:nvPr>
        </p:nvSpPr>
        <p:spPr>
          <a:xfrm>
            <a:off x="5788152" y="4803738"/>
            <a:ext cx="3044952" cy="274320"/>
          </a:xfr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01752" y="4808136"/>
            <a:ext cx="3584448" cy="274320"/>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矩形 16"/>
          <p:cNvSpPr>
            <a:spLocks noChangeArrowheads="1"/>
          </p:cNvSpPr>
          <p:nvPr userDrawn="1"/>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16" name="矩形 15"/>
          <p:cNvSpPr>
            <a:spLocks noChangeArrowheads="1"/>
          </p:cNvSpPr>
          <p:nvPr userDrawn="1"/>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18" name="矩形 17"/>
          <p:cNvSpPr>
            <a:spLocks noChangeArrowheads="1"/>
          </p:cNvSpPr>
          <p:nvPr userDrawn="1"/>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19" name="矩形 18"/>
          <p:cNvSpPr>
            <a:spLocks noChangeArrowheads="1"/>
          </p:cNvSpPr>
          <p:nvPr userDrawn="1"/>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9" name="矩形 8"/>
          <p:cNvSpPr>
            <a:spLocks noChangeArrowheads="1"/>
          </p:cNvSpPr>
          <p:nvPr userDrawn="1"/>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14" name="日期占位符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latin typeface="微软雅黑" panose="020B0503020204020204" charset="-122"/>
                <a:ea typeface="微软雅黑" panose="020B0503020204020204" charset="-122"/>
                <a:cs typeface="微软雅黑" panose="020B0503020204020204" charset="-122"/>
              </a:defRPr>
            </a:lvl1pPr>
          </a:lstStyle>
          <a:p>
            <a:fld id="{530820CF-B880-4189-942D-D702A7CBA730}" type="datetimeFigureOut">
              <a:rPr lang="zh-CN" altLang="en-US" smtClean="0"/>
            </a:fld>
            <a:endParaRPr lang="zh-CN" altLang="en-US"/>
          </a:p>
        </p:txBody>
      </p:sp>
      <p:sp>
        <p:nvSpPr>
          <p:cNvPr id="3" name="页脚占位符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8" name="矩形 7"/>
          <p:cNvSpPr>
            <a:spLocks noChangeArrowheads="1"/>
          </p:cNvSpPr>
          <p:nvPr userDrawn="1"/>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latin typeface="微软雅黑" panose="020B0503020204020204" charset="-122"/>
              <a:ea typeface="微软雅黑" panose="020B0503020204020204" charset="-122"/>
              <a:cs typeface="微软雅黑" panose="020B0503020204020204" charset="-122"/>
            </a:endParaRPr>
          </a:p>
        </p:txBody>
      </p:sp>
      <p:sp>
        <p:nvSpPr>
          <p:cNvPr id="10" name="直接连接符 9"/>
          <p:cNvSpPr>
            <a:spLocks noChangeShapeType="1"/>
          </p:cNvSpPr>
          <p:nvPr userDrawn="1"/>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latin typeface="微软雅黑" panose="020B0503020204020204" charset="-122"/>
              <a:ea typeface="微软雅黑" panose="020B0503020204020204" charset="-122"/>
              <a:cs typeface="微软雅黑" panose="020B0503020204020204" charset="-122"/>
            </a:endParaRPr>
          </a:p>
        </p:txBody>
      </p:sp>
      <p:sp>
        <p:nvSpPr>
          <p:cNvPr id="12" name="椭圆 11"/>
          <p:cNvSpPr/>
          <p:nvPr userDrawn="1"/>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微软雅黑" panose="020B0503020204020204" charset="-122"/>
              <a:ea typeface="微软雅黑" panose="020B0503020204020204" charset="-122"/>
              <a:cs typeface="微软雅黑" panose="020B0503020204020204" charset="-122"/>
            </a:endParaRPr>
          </a:p>
        </p:txBody>
      </p:sp>
      <p:sp>
        <p:nvSpPr>
          <p:cNvPr id="15" name="椭圆 14"/>
          <p:cNvSpPr/>
          <p:nvPr userDrawn="1"/>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微软雅黑" panose="020B0503020204020204" charset="-122"/>
              <a:ea typeface="微软雅黑" panose="020B0503020204020204" charset="-122"/>
              <a:cs typeface="微软雅黑" panose="020B0503020204020204" charset="-122"/>
            </a:endParaRPr>
          </a:p>
        </p:txBody>
      </p:sp>
      <p:sp>
        <p:nvSpPr>
          <p:cNvPr id="23" name="灯片编号占位符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微软雅黑" panose="020B0503020204020204" charset="-122"/>
                <a:ea typeface="微软雅黑" panose="020B0503020204020204" charset="-122"/>
                <a:cs typeface="微软雅黑" panose="020B0503020204020204" charset="-122"/>
              </a:defRPr>
            </a:lvl1pPr>
          </a:lstStyle>
          <a:p>
            <a:fld id="{0C913308-F349-4B6D-A68A-DD1791B4A57B}" type="slidenum">
              <a:rPr lang="zh-CN" altLang="en-US" smtClean="0"/>
            </a:fld>
            <a:endParaRPr lang="zh-CN" altLang="en-US"/>
          </a:p>
        </p:txBody>
      </p:sp>
      <p:sp>
        <p:nvSpPr>
          <p:cNvPr id="22" name="标题占位符 21"/>
          <p:cNvSpPr>
            <a:spLocks noGrp="1"/>
          </p:cNvSpPr>
          <p:nvPr>
            <p:ph type="title"/>
          </p:nvPr>
        </p:nvSpPr>
        <p:spPr>
          <a:xfrm>
            <a:off x="301752" y="171450"/>
            <a:ext cx="8534400" cy="569214"/>
          </a:xfrm>
          <a:prstGeom prst="rect">
            <a:avLst/>
          </a:prstGeom>
        </p:spPr>
        <p:txBody>
          <a:bodyPr vert="horz" anchor="b">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latinLnBrk="0" hangingPunct="1">
        <a:spcBef>
          <a:spcPct val="0"/>
        </a:spcBef>
        <a:buNone/>
        <a:defRPr kumimoji="0" sz="3300" kern="1200">
          <a:solidFill>
            <a:schemeClr val="accent3">
              <a:shade val="75000"/>
            </a:schemeClr>
          </a:solidFill>
          <a:latin typeface="微软雅黑" panose="020B0503020204020204" charset="-122"/>
          <a:ea typeface="+mj-ea"/>
          <a:cs typeface="微软雅黑" panose="020B0503020204020204" charset="-122"/>
        </a:defRPr>
      </a:lvl1pPr>
    </p:titleStyle>
    <p:bodyStyle>
      <a:lvl1pPr marL="274320" indent="-274320" algn="l" rtl="0" eaLnBrk="1" latinLnBrk="0" hangingPunct="1">
        <a:spcBef>
          <a:spcPct val="20000"/>
        </a:spcBef>
        <a:buClr>
          <a:schemeClr val="accent1"/>
        </a:buClr>
        <a:buSzPct val="85000"/>
        <a:buFont typeface="Wingdings 2" panose="05020102010507070707"/>
        <a:buChar char=""/>
        <a:defRPr kumimoji="0" sz="2700" kern="1200">
          <a:solidFill>
            <a:schemeClr val="tx1"/>
          </a:solidFill>
          <a:latin typeface="微软雅黑" panose="020B0503020204020204" charset="-122"/>
          <a:ea typeface="微软雅黑" panose="020B0503020204020204" charset="-122"/>
          <a:cs typeface="微软雅黑" panose="020B0503020204020204" charset="-122"/>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微软雅黑" panose="020B0503020204020204" charset="-122"/>
          <a:ea typeface="微软雅黑" panose="020B0503020204020204" charset="-122"/>
          <a:cs typeface="微软雅黑" panose="020B0503020204020204" charset="-122"/>
        </a:defRPr>
      </a:lvl2pPr>
      <a:lvl3pPr marL="822960" indent="-228600" algn="l" rtl="0" eaLnBrk="1" latinLnBrk="0" hangingPunct="1">
        <a:spcBef>
          <a:spcPct val="20000"/>
        </a:spcBef>
        <a:buClr>
          <a:schemeClr val="accent3"/>
        </a:buClr>
        <a:buSzPct val="75000"/>
        <a:buFont typeface="Wingdings 2" panose="05020102010507070707"/>
        <a:buChar char=""/>
        <a:defRPr kumimoji="0"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微软雅黑" panose="020B0503020204020204" charset="-122"/>
          <a:ea typeface="微软雅黑" panose="020B0503020204020204" charset="-122"/>
          <a:cs typeface="微软雅黑" panose="020B0503020204020204" charset="-122"/>
        </a:defRPr>
      </a:lvl4pPr>
      <a:lvl5pPr marL="1371600" indent="-228600" algn="l" rtl="0" eaLnBrk="1" latinLnBrk="0" hangingPunct="1">
        <a:spcBef>
          <a:spcPct val="20000"/>
        </a:spcBef>
        <a:buClr>
          <a:schemeClr val="accent5"/>
        </a:buClr>
        <a:buFontTx/>
        <a:buChar char="•"/>
        <a:defRPr kumimoji="0" sz="1800" kern="1200">
          <a:solidFill>
            <a:schemeClr val="tx1"/>
          </a:solidFill>
          <a:latin typeface="微软雅黑" panose="020B0503020204020204" charset="-122"/>
          <a:ea typeface="微软雅黑" panose="020B0503020204020204" charset="-122"/>
          <a:cs typeface="微软雅黑" panose="020B0503020204020204" charset="-122"/>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49.xml"/><Relationship Id="rId7" Type="http://schemas.openxmlformats.org/officeDocument/2006/relationships/hyperlink" Target="http://www.bofety.com/" TargetMode="External"/><Relationship Id="rId6" Type="http://schemas.openxmlformats.org/officeDocument/2006/relationships/tags" Target="../tags/tag48.xml"/><Relationship Id="rId5" Type="http://schemas.openxmlformats.org/officeDocument/2006/relationships/image" Target="../media/image18.jpeg"/><Relationship Id="rId4" Type="http://schemas.openxmlformats.org/officeDocument/2006/relationships/tags" Target="../tags/tag47.xml"/><Relationship Id="rId3" Type="http://schemas.openxmlformats.org/officeDocument/2006/relationships/image" Target="../media/image17.jpeg"/><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643755" y="148590"/>
            <a:ext cx="4248785" cy="4566285"/>
          </a:xfrm>
          <a:prstGeom prst="rect">
            <a:avLst/>
          </a:prstGeom>
          <a:pattFill prst="dotGrid">
            <a:fgClr>
              <a:schemeClr val="bg1">
                <a:lumMod val="75000"/>
              </a:schemeClr>
            </a:fgClr>
            <a:bgClr>
              <a:schemeClr val="bg1"/>
            </a:bgClr>
          </a:pattFill>
        </p:spPr>
        <p:txBody>
          <a:bodyPr wrap="square" rtlCol="0">
            <a:noAutofit/>
          </a:bodyPr>
          <a:lstStyle/>
          <a:p>
            <a:r>
              <a:rPr lang="en-US" altLang="zh-CN" sz="3600" dirty="0">
                <a:solidFill>
                  <a:srgbClr val="FF0000"/>
                </a:solidFill>
                <a:latin typeface="微软雅黑" panose="020B0503020204020204" charset="-122"/>
                <a:ea typeface="微软雅黑" panose="020B0503020204020204" charset="-122"/>
                <a:cs typeface="微软雅黑" panose="020B0503020204020204" charset="-122"/>
              </a:rPr>
              <a:t> 10</a:t>
            </a:r>
            <a:r>
              <a:rPr lang="zh-CN" altLang="en-US" sz="3600" dirty="0">
                <a:solidFill>
                  <a:srgbClr val="FF0000"/>
                </a:solidFill>
                <a:latin typeface="微软雅黑" panose="020B0503020204020204" charset="-122"/>
                <a:ea typeface="微软雅黑" panose="020B0503020204020204" charset="-122"/>
                <a:cs typeface="微软雅黑" panose="020B0503020204020204" charset="-122"/>
              </a:rPr>
              <a:t>个简单步骤</a:t>
            </a:r>
            <a:endParaRPr lang="en-US" altLang="zh-CN" sz="3600" dirty="0">
              <a:solidFill>
                <a:srgbClr val="FF0000"/>
              </a:solidFill>
              <a:latin typeface="微软雅黑" panose="020B0503020204020204" charset="-122"/>
              <a:ea typeface="微软雅黑" panose="020B0503020204020204" charset="-122"/>
              <a:cs typeface="微软雅黑" panose="020B0503020204020204" charset="-122"/>
            </a:endParaRPr>
          </a:p>
          <a:p>
            <a:pPr marL="180975"/>
            <a:r>
              <a:rPr lang="en-US" altLang="zh-CN" sz="2000" spc="400" dirty="0">
                <a:solidFill>
                  <a:srgbClr val="00B050"/>
                </a:solidFill>
                <a:latin typeface="微软雅黑" panose="020B0503020204020204" charset="-122"/>
                <a:ea typeface="微软雅黑" panose="020B0503020204020204" charset="-122"/>
                <a:cs typeface="微软雅黑" panose="020B0503020204020204" charset="-122"/>
              </a:rPr>
              <a:t>Ten Simple steps</a:t>
            </a:r>
            <a:endParaRPr lang="en-US" altLang="zh-CN" sz="2000" spc="400" dirty="0">
              <a:solidFill>
                <a:srgbClr val="00B050"/>
              </a:solidFill>
              <a:latin typeface="微软雅黑" panose="020B0503020204020204" charset="-122"/>
              <a:ea typeface="微软雅黑" panose="020B0503020204020204" charset="-122"/>
              <a:cs typeface="微软雅黑" panose="020B0503020204020204" charset="-122"/>
            </a:endParaRPr>
          </a:p>
          <a:p>
            <a:pPr marL="180975"/>
            <a:endParaRPr lang="en-US" altLang="zh-CN" sz="3600" dirty="0">
              <a:solidFill>
                <a:srgbClr val="FF0000"/>
              </a:solidFill>
              <a:latin typeface="微软雅黑" panose="020B0503020204020204" charset="-122"/>
              <a:ea typeface="微软雅黑" panose="020B0503020204020204" charset="-122"/>
              <a:cs typeface="微软雅黑" panose="020B0503020204020204" charset="-122"/>
            </a:endParaRPr>
          </a:p>
          <a:p>
            <a:pPr marL="180975"/>
            <a:r>
              <a:rPr lang="zh-CN" altLang="en-US" sz="3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让安全会议更有效</a:t>
            </a:r>
            <a:endParaRPr lang="zh-CN" altLang="en-US" sz="36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80975">
              <a:defRPr/>
            </a:pPr>
            <a:r>
              <a:rPr lang="en-US" altLang="zh-CN" sz="2000" spc="400" dirty="0">
                <a:solidFill>
                  <a:srgbClr val="00B050"/>
                </a:solidFill>
                <a:latin typeface="微软雅黑" panose="020B0503020204020204" charset="-122"/>
                <a:ea typeface="微软雅黑" panose="020B0503020204020204" charset="-122"/>
                <a:cs typeface="微软雅黑" panose="020B0503020204020204" charset="-122"/>
              </a:rPr>
              <a:t>For successful </a:t>
            </a:r>
            <a:endParaRPr lang="en-US" altLang="zh-CN" sz="2000" spc="400" dirty="0">
              <a:solidFill>
                <a:srgbClr val="00B050"/>
              </a:solidFill>
              <a:latin typeface="微软雅黑" panose="020B0503020204020204" charset="-122"/>
              <a:ea typeface="微软雅黑" panose="020B0503020204020204" charset="-122"/>
              <a:cs typeface="微软雅黑" panose="020B0503020204020204" charset="-122"/>
            </a:endParaRPr>
          </a:p>
          <a:p>
            <a:pPr marL="180975">
              <a:defRPr/>
            </a:pPr>
            <a:r>
              <a:rPr lang="en-US" altLang="zh-CN" sz="2000" spc="400" dirty="0">
                <a:solidFill>
                  <a:srgbClr val="00B050"/>
                </a:solidFill>
                <a:latin typeface="微软雅黑" panose="020B0503020204020204" charset="-122"/>
                <a:ea typeface="微软雅黑" panose="020B0503020204020204" charset="-122"/>
                <a:cs typeface="微软雅黑" panose="020B0503020204020204" charset="-122"/>
              </a:rPr>
              <a:t>safety meetings</a:t>
            </a:r>
            <a:endParaRPr lang="zh-CN" altLang="en-US" sz="2000" spc="400" dirty="0">
              <a:solidFill>
                <a:srgbClr val="00B050"/>
              </a:solidFill>
              <a:latin typeface="微软雅黑" panose="020B0503020204020204" charset="-122"/>
              <a:ea typeface="微软雅黑" panose="020B0503020204020204" charset="-122"/>
              <a:cs typeface="微软雅黑" panose="020B0503020204020204" charset="-122"/>
            </a:endParaRPr>
          </a:p>
          <a:p>
            <a:endParaRPr lang="en-US" altLang="zh-CN" spc="400" dirty="0">
              <a:solidFill>
                <a:srgbClr val="00B050"/>
              </a:solidFill>
              <a:latin typeface="微软雅黑" panose="020B0503020204020204" charset="-122"/>
              <a:ea typeface="微软雅黑" panose="020B0503020204020204" charset="-122"/>
              <a:cs typeface="微软雅黑" panose="020B0503020204020204" charset="-122"/>
            </a:endParaRPr>
          </a:p>
          <a:p>
            <a:endParaRPr lang="zh-CN" altLang="en-US" spc="400" dirty="0">
              <a:solidFill>
                <a:srgbClr val="00B050"/>
              </a:solidFill>
              <a:latin typeface="微软雅黑" panose="020B0503020204020204" charset="-122"/>
              <a:ea typeface="微软雅黑" panose="020B0503020204020204" charset="-122"/>
              <a:cs typeface="微软雅黑" panose="020B0503020204020204" charset="-122"/>
            </a:endParaRPr>
          </a:p>
          <a:p>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1833119"/>
            <a:ext cx="4211960" cy="2945081"/>
          </a:xfrm>
          <a:prstGeom prst="rect">
            <a:avLst/>
          </a:prstGeom>
        </p:spPr>
      </p:pic>
      <p:pic>
        <p:nvPicPr>
          <p:cNvPr id="7" name="图片 6"/>
          <p:cNvPicPr>
            <a:picLocks noChangeAspect="1"/>
          </p:cNvPicPr>
          <p:nvPr/>
        </p:nvPicPr>
        <p:blipFill>
          <a:blip r:embed="rId2"/>
          <a:stretch>
            <a:fillRect/>
          </a:stretch>
        </p:blipFill>
        <p:spPr>
          <a:xfrm>
            <a:off x="8358877" y="45893"/>
            <a:ext cx="560881" cy="560881"/>
          </a:xfrm>
          <a:prstGeom prst="rect">
            <a:avLst/>
          </a:prstGeom>
        </p:spPr>
      </p:pic>
      <p:sp>
        <p:nvSpPr>
          <p:cNvPr id="3" name="文本框 2" descr="7b0a2020202022776f7264617274223a20227b5c2269645c223a32353030343531362c5c227469645c223a31333439377d220a7d0a"/>
          <p:cNvSpPr txBox="1"/>
          <p:nvPr>
            <p:custDataLst>
              <p:tags r:id="rId3"/>
            </p:custDataLst>
          </p:nvPr>
        </p:nvSpPr>
        <p:spPr>
          <a:xfrm>
            <a:off x="6516529" y="300329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6179029" y="393923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7111365" y="393969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8043701" y="393923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3579862"/>
            <a:ext cx="1619019" cy="1214264"/>
          </a:xfrm>
          <a:prstGeom prst="rect">
            <a:avLst/>
          </a:prstGeom>
        </p:spPr>
      </p:pic>
      <p:sp>
        <p:nvSpPr>
          <p:cNvPr id="5" name="矩形 4"/>
          <p:cNvSpPr/>
          <p:nvPr/>
        </p:nvSpPr>
        <p:spPr>
          <a:xfrm>
            <a:off x="1263011" y="1392190"/>
            <a:ext cx="6696744" cy="2862322"/>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仅仅是叫“安全会议”的话，听起来十分乏味</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Just the name ‘safety meeting’ sounds somewhat drab.</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60680" algn="just"/>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42900" lvl="0" indent="-342900" algn="just">
              <a:buFont typeface="Arial" panose="020B0604020202020204" pitchFamily="34" charset="0"/>
              <a:buChar char="•"/>
            </a:pPr>
            <a:r>
              <a:rPr lang="zh-CN" altLang="en-US" sz="2000" b="1" kern="100" dirty="0">
                <a:solidFill>
                  <a:prstClr val="black"/>
                </a:solidFill>
                <a:latin typeface="微软雅黑" panose="020B0503020204020204" charset="-122"/>
                <a:ea typeface="微软雅黑" panose="020B0503020204020204" charset="-122"/>
                <a:cs typeface="微软雅黑" panose="020B0503020204020204" charset="-122"/>
              </a:rPr>
              <a:t>相反地，“安全会谈”或是“安全探秘”就很不错</a:t>
            </a:r>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Instead, call the something like ’safety conversations’ or ‘safety hints’.</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只要稍微改下名称，就会带来很大不同，人们会因为名称的改变而抛弃对“安全会议”的成见</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Just a little bit name variety goes a long way and people will lose some of the negative stigma associated with same old boring term ‘safety meeting’.</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8</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latin typeface="微软雅黑" panose="020B0503020204020204" charset="-122"/>
                  <a:ea typeface="微软雅黑" panose="020B0503020204020204" charset="-122"/>
                  <a:cs typeface="微软雅黑" panose="020B0503020204020204" charset="-122"/>
                </a:rPr>
                <a:t>改变名称</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/Change the Name</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48264" y="2859782"/>
            <a:ext cx="1923678" cy="1923678"/>
          </a:xfrm>
          <a:prstGeom prst="rect">
            <a:avLst/>
          </a:prstGeom>
        </p:spPr>
      </p:pic>
      <p:sp>
        <p:nvSpPr>
          <p:cNvPr id="5" name="矩形 4"/>
          <p:cNvSpPr/>
          <p:nvPr/>
        </p:nvSpPr>
        <p:spPr>
          <a:xfrm>
            <a:off x="827584" y="1707654"/>
            <a:ext cx="6696744" cy="2000548"/>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演讲者应语调丰富，并在室内适时走动</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The speaker should use a variety of different vocal tones to present material and also move about the room.</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语调总是一成不变的演讲者，总是容易让人昏昏欲睡</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A speaker who simply stands in one spot with a monotone voice will just put employees to sleep.</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9</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增加会议趣味性</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/Entertain to Engage</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520" y="2802618"/>
            <a:ext cx="2579125" cy="1934344"/>
          </a:xfrm>
          <a:prstGeom prst="rect">
            <a:avLst/>
          </a:prstGeom>
        </p:spPr>
      </p:pic>
      <p:sp>
        <p:nvSpPr>
          <p:cNvPr id="5" name="矩形 4"/>
          <p:cNvSpPr/>
          <p:nvPr/>
        </p:nvSpPr>
        <p:spPr>
          <a:xfrm>
            <a:off x="1115616" y="1275606"/>
            <a:ext cx="6696744" cy="3170099"/>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不管你喜欢与否，他人的观点很重要。当与会人员感到自己的时间被浪费在了没必要的会议上，他们会开始反感这种会议</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Whether you like it or not, opinions do matter and when employees feel that their time is being wasted often on unnecessary meetings they will begin to dread such gatherings.</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会议快结束时，收集大家的反馈，广泛听取建议，用作改进下一次会议的参考</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Ask for feedback at the end of each meeting and be open to suggestions for improvement.</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10</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反馈非常重要</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/Feedback is Critical</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7385" y="3111500"/>
            <a:ext cx="30816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87720" y="337375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0390" y="4050665"/>
            <a:ext cx="82804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69785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1117" y="2859782"/>
            <a:ext cx="1231754" cy="1798454"/>
          </a:xfrm>
          <a:prstGeom prst="rect">
            <a:avLst/>
          </a:prstGeom>
        </p:spPr>
      </p:pic>
      <p:sp>
        <p:nvSpPr>
          <p:cNvPr id="5" name="矩形 4"/>
          <p:cNvSpPr/>
          <p:nvPr/>
        </p:nvSpPr>
        <p:spPr>
          <a:xfrm>
            <a:off x="1212937" y="1635351"/>
            <a:ext cx="7001506" cy="2123658"/>
          </a:xfrm>
          <a:prstGeom prst="rect">
            <a:avLst/>
          </a:prstGeom>
        </p:spPr>
        <p:txBody>
          <a:bodyPr wrap="square">
            <a:spAutoFit/>
          </a:bodyPr>
          <a:lstStyle/>
          <a:p>
            <a:pPr marL="342900" indent="-342900" algn="just">
              <a:buFont typeface="Arial" panose="020B0604020202020204" pitchFamily="34" charset="0"/>
              <a:buChar char="•"/>
            </a:pPr>
            <a:r>
              <a:rPr lang="zh-CN" altLang="zh-CN" sz="2000" b="1" kern="100" dirty="0">
                <a:latin typeface="微软雅黑" panose="020B0503020204020204" charset="-122"/>
                <a:ea typeface="微软雅黑" panose="020B0503020204020204" charset="-122"/>
                <a:cs typeface="微软雅黑" panose="020B0503020204020204" charset="-122"/>
              </a:rPr>
              <a:t>平均来说，</a:t>
            </a:r>
            <a:r>
              <a:rPr lang="zh-CN" altLang="en-US" sz="2000" b="1" kern="100" dirty="0">
                <a:latin typeface="微软雅黑" panose="020B0503020204020204" charset="-122"/>
                <a:ea typeface="微软雅黑" panose="020B0503020204020204" charset="-122"/>
                <a:cs typeface="微软雅黑" panose="020B0503020204020204" charset="-122"/>
              </a:rPr>
              <a:t>一</a:t>
            </a:r>
            <a:r>
              <a:rPr lang="zh-CN" altLang="zh-CN" sz="2000" b="1" kern="100" dirty="0">
                <a:latin typeface="微软雅黑" panose="020B0503020204020204" charset="-122"/>
                <a:ea typeface="微软雅黑" panose="020B0503020204020204" charset="-122"/>
                <a:cs typeface="微软雅黑" panose="020B0503020204020204" charset="-122"/>
              </a:rPr>
              <a:t>个成年人能保持注意力集中的时间是</a:t>
            </a:r>
            <a:r>
              <a:rPr lang="en-US" altLang="zh-CN" sz="2000" b="1" kern="100" dirty="0">
                <a:latin typeface="微软雅黑" panose="020B0503020204020204" charset="-122"/>
                <a:ea typeface="微软雅黑" panose="020B0503020204020204" charset="-122"/>
                <a:cs typeface="微软雅黑" panose="020B0503020204020204" charset="-122"/>
              </a:rPr>
              <a:t>20</a:t>
            </a:r>
            <a:r>
              <a:rPr lang="zh-CN" altLang="zh-CN" sz="2000" b="1" kern="100" dirty="0">
                <a:latin typeface="微软雅黑" panose="020B0503020204020204" charset="-122"/>
                <a:ea typeface="微软雅黑" panose="020B0503020204020204" charset="-122"/>
                <a:cs typeface="微软雅黑" panose="020B0503020204020204" charset="-122"/>
              </a:rPr>
              <a:t>分钟</a:t>
            </a:r>
            <a:endParaRPr lang="zh-CN" altLang="zh-CN" sz="2000" b="1" kern="100" dirty="0">
              <a:latin typeface="微软雅黑" panose="020B0503020204020204" charset="-122"/>
              <a:ea typeface="微软雅黑" panose="020B0503020204020204" charset="-122"/>
              <a:cs typeface="微软雅黑" panose="020B0503020204020204" charset="-122"/>
            </a:endParaRPr>
          </a:p>
          <a:p>
            <a:pPr algn="just">
              <a:spcAft>
                <a:spcPts val="0"/>
              </a:spcAft>
            </a:pPr>
            <a:r>
              <a:rPr lang="en-US" altLang="zh-CN" sz="20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      </a:t>
            </a:r>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The average adult has an attention span of 20 minutes.</a:t>
            </a:r>
            <a:endParaRPr lang="zh-CN"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L="358775"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zh-CN" sz="2000" b="1" kern="100" dirty="0">
                <a:latin typeface="微软雅黑" panose="020B0503020204020204" charset="-122"/>
                <a:ea typeface="微软雅黑" panose="020B0503020204020204" charset="-122"/>
                <a:cs typeface="微软雅黑" panose="020B0503020204020204" charset="-122"/>
              </a:rPr>
              <a:t>尽可能</a:t>
            </a:r>
            <a:r>
              <a:rPr lang="zh-CN" altLang="en-US" sz="2000" b="1" kern="100" dirty="0">
                <a:latin typeface="微软雅黑" panose="020B0503020204020204" charset="-122"/>
                <a:ea typeface="微软雅黑" panose="020B0503020204020204" charset="-122"/>
                <a:cs typeface="微软雅黑" panose="020B0503020204020204" charset="-122"/>
              </a:rPr>
              <a:t>把</a:t>
            </a:r>
            <a:r>
              <a:rPr lang="zh-CN" altLang="zh-CN" sz="2000" b="1" kern="100" dirty="0">
                <a:latin typeface="微软雅黑" panose="020B0503020204020204" charset="-122"/>
                <a:ea typeface="微软雅黑" panose="020B0503020204020204" charset="-122"/>
                <a:cs typeface="微软雅黑" panose="020B0503020204020204" charset="-122"/>
              </a:rPr>
              <a:t>会议时间</a:t>
            </a:r>
            <a:r>
              <a:rPr lang="zh-CN" altLang="en-US" sz="2000" b="1" kern="100" dirty="0">
                <a:latin typeface="微软雅黑" panose="020B0503020204020204" charset="-122"/>
                <a:ea typeface="微软雅黑" panose="020B0503020204020204" charset="-122"/>
                <a:cs typeface="微软雅黑" panose="020B0503020204020204" charset="-122"/>
              </a:rPr>
              <a:t>控制在</a:t>
            </a:r>
            <a:r>
              <a:rPr lang="en-US" altLang="zh-CN" sz="2000" b="1" kern="100" dirty="0">
                <a:latin typeface="微软雅黑" panose="020B0503020204020204" charset="-122"/>
                <a:ea typeface="微软雅黑" panose="020B0503020204020204" charset="-122"/>
                <a:cs typeface="微软雅黑" panose="020B0503020204020204" charset="-122"/>
              </a:rPr>
              <a:t>20</a:t>
            </a:r>
            <a:r>
              <a:rPr lang="zh-CN" altLang="zh-CN" sz="2000" b="1" kern="100" dirty="0">
                <a:latin typeface="微软雅黑" panose="020B0503020204020204" charset="-122"/>
                <a:ea typeface="微软雅黑" panose="020B0503020204020204" charset="-122"/>
                <a:cs typeface="微软雅黑" panose="020B0503020204020204" charset="-122"/>
              </a:rPr>
              <a:t>分钟</a:t>
            </a:r>
            <a:r>
              <a:rPr lang="zh-CN" altLang="en-US" sz="2000" b="1" kern="100" dirty="0">
                <a:latin typeface="微软雅黑" panose="020B0503020204020204" charset="-122"/>
                <a:ea typeface="微软雅黑" panose="020B0503020204020204" charset="-122"/>
                <a:cs typeface="微软雅黑" panose="020B0503020204020204" charset="-122"/>
              </a:rPr>
              <a:t>内</a:t>
            </a:r>
            <a:r>
              <a:rPr lang="zh-CN" altLang="zh-CN" sz="2000" b="1" kern="100" dirty="0">
                <a:latin typeface="微软雅黑" panose="020B0503020204020204" charset="-122"/>
                <a:ea typeface="微软雅黑" panose="020B0503020204020204" charset="-122"/>
                <a:cs typeface="微软雅黑" panose="020B0503020204020204" charset="-122"/>
              </a:rPr>
              <a:t>，这样</a:t>
            </a:r>
            <a:r>
              <a:rPr lang="zh-CN" altLang="en-US" sz="2000" b="1" kern="100" dirty="0">
                <a:latin typeface="微软雅黑" panose="020B0503020204020204" charset="-122"/>
                <a:ea typeface="微软雅黑" panose="020B0503020204020204" charset="-122"/>
                <a:cs typeface="微软雅黑" panose="020B0503020204020204" charset="-122"/>
              </a:rPr>
              <a:t>，</a:t>
            </a:r>
            <a:r>
              <a:rPr lang="zh-CN" altLang="zh-CN" sz="2000" b="1" kern="100" dirty="0">
                <a:latin typeface="微软雅黑" panose="020B0503020204020204" charset="-122"/>
                <a:ea typeface="微软雅黑" panose="020B0503020204020204" charset="-122"/>
                <a:cs typeface="微软雅黑" panose="020B0503020204020204" charset="-122"/>
              </a:rPr>
              <a:t>在讲到重要内容时，员工</a:t>
            </a:r>
            <a:r>
              <a:rPr lang="zh-CN" altLang="en-US" sz="2000" b="1" kern="100" dirty="0">
                <a:latin typeface="微软雅黑" panose="020B0503020204020204" charset="-122"/>
                <a:ea typeface="微软雅黑" panose="020B0503020204020204" charset="-122"/>
                <a:cs typeface="微软雅黑" panose="020B0503020204020204" charset="-122"/>
              </a:rPr>
              <a:t>才能</a:t>
            </a:r>
            <a:r>
              <a:rPr lang="zh-CN" altLang="zh-CN" sz="2000" b="1" kern="100" dirty="0">
                <a:latin typeface="微软雅黑" panose="020B0503020204020204" charset="-122"/>
                <a:ea typeface="微软雅黑" panose="020B0503020204020204" charset="-122"/>
                <a:cs typeface="微软雅黑" panose="020B0503020204020204" charset="-122"/>
              </a:rPr>
              <a:t>保持投入和警觉</a:t>
            </a:r>
            <a:endParaRPr lang="zh-CN" altLang="zh-CN" sz="2000" b="1" kern="100" dirty="0">
              <a:latin typeface="微软雅黑" panose="020B0503020204020204" charset="-122"/>
              <a:ea typeface="微软雅黑" panose="020B0503020204020204" charset="-122"/>
              <a:cs typeface="微软雅黑" panose="020B0503020204020204" charset="-122"/>
            </a:endParaRPr>
          </a:p>
          <a:p>
            <a:pPr marL="354330" algn="just">
              <a:spcAft>
                <a:spcPts val="0"/>
              </a:spcAft>
            </a:pPr>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Try to keep meetings to 20 mins or less when able and appropriate, so you can keep employees fully alert and engaged when important material is presented.</a:t>
            </a:r>
            <a:endParaRPr lang="zh-CN"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zh-CN" sz="2400" b="1" kern="100" dirty="0">
                  <a:solidFill>
                    <a:srgbClr val="00B050"/>
                  </a:solidFill>
                  <a:latin typeface="微软雅黑" panose="020B0503020204020204" charset="-122"/>
                  <a:ea typeface="微软雅黑" panose="020B0503020204020204" charset="-122"/>
                  <a:cs typeface="微软雅黑" panose="020B0503020204020204" charset="-122"/>
                </a:rPr>
                <a:t>使会议短而精</a:t>
              </a:r>
              <a:r>
                <a:rPr lang="en-US" altLang="zh-CN" sz="1100" b="1" kern="100" dirty="0">
                  <a:solidFill>
                    <a:srgbClr val="00B050"/>
                  </a:solidFill>
                  <a:latin typeface="微软雅黑" panose="020B0503020204020204" charset="-122"/>
                  <a:ea typeface="微软雅黑" panose="020B0503020204020204" charset="-122"/>
                  <a:cs typeface="微软雅黑" panose="020B0503020204020204" charset="-122"/>
                </a:rPr>
                <a:t>/</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Keep it Short and Snappy</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20272" y="2643758"/>
            <a:ext cx="1800200" cy="2088070"/>
          </a:xfrm>
          <a:prstGeom prst="rect">
            <a:avLst/>
          </a:prstGeom>
        </p:spPr>
      </p:pic>
      <p:sp>
        <p:nvSpPr>
          <p:cNvPr id="5" name="矩形 4"/>
          <p:cNvSpPr/>
          <p:nvPr/>
        </p:nvSpPr>
        <p:spPr>
          <a:xfrm>
            <a:off x="827584" y="1403803"/>
            <a:ext cx="6696744" cy="2616101"/>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不要因为顾及与会的每个人，而试图在一次会议中涵盖五个不同的安全话题</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Don’t try to fit five different safety topics into one safety meeting just because everyone is in one room.</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L="360680"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最好让每个与会的员工都能专注于一个重要的话题，</a:t>
            </a:r>
            <a:endParaRPr lang="en-US" altLang="zh-CN" sz="2000" b="1" kern="100" dirty="0">
              <a:latin typeface="微软雅黑" panose="020B0503020204020204" charset="-122"/>
              <a:ea typeface="微软雅黑" panose="020B0503020204020204" charset="-122"/>
              <a:cs typeface="微软雅黑" panose="020B0503020204020204" charset="-122"/>
            </a:endParaRPr>
          </a:p>
          <a:p>
            <a:pPr algn="just"/>
            <a:r>
              <a:rPr lang="en-US" altLang="zh-CN" sz="2000" b="1" kern="100" dirty="0">
                <a:latin typeface="微软雅黑" panose="020B0503020204020204" charset="-122"/>
                <a:ea typeface="微软雅黑" panose="020B0503020204020204" charset="-122"/>
                <a:cs typeface="微软雅黑" panose="020B0503020204020204" charset="-122"/>
              </a:rPr>
              <a:t>   </a:t>
            </a:r>
            <a:r>
              <a:rPr lang="zh-CN" altLang="en-US" sz="2000" b="1" kern="100" dirty="0">
                <a:latin typeface="微软雅黑" panose="020B0503020204020204" charset="-122"/>
                <a:ea typeface="微软雅黑" panose="020B0503020204020204" charset="-122"/>
                <a:cs typeface="微软雅黑" panose="020B0503020204020204" charset="-122"/>
              </a:rPr>
              <a:t>并一直围绕着这个话题</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It is better to keep employees focused on one important pertinent </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topic and to stay on that topic.</a:t>
            </a:r>
            <a:endParaRPr lang="zh-CN"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2</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围绕主题</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/Get to the Point</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46598" y="143421"/>
            <a:ext cx="1754817" cy="1565895"/>
          </a:xfrm>
          <a:prstGeom prst="rect">
            <a:avLst/>
          </a:prstGeom>
        </p:spPr>
      </p:pic>
      <p:sp>
        <p:nvSpPr>
          <p:cNvPr id="5" name="矩形 4"/>
          <p:cNvSpPr/>
          <p:nvPr/>
        </p:nvSpPr>
        <p:spPr>
          <a:xfrm>
            <a:off x="949868" y="1253846"/>
            <a:ext cx="6696744" cy="3170099"/>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演讲人或发言人不能仅仅只是“读”</a:t>
            </a:r>
            <a:r>
              <a:rPr lang="en-US" altLang="zh-CN" sz="2000" b="1" kern="100" dirty="0">
                <a:latin typeface="微软雅黑" panose="020B0503020204020204" charset="-122"/>
                <a:ea typeface="微软雅黑" panose="020B0503020204020204" charset="-122"/>
                <a:cs typeface="微软雅黑" panose="020B0503020204020204" charset="-122"/>
              </a:rPr>
              <a:t>PPT</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lvl="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Presenters or speakers should never just ‘read’ a presentation to people.</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相反，展示过程要吸引人，可以使用实例照片或视频，以及其他的互动技术</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Instead, presentations should be engaging and feature real life photos and/or videos along with other interactive forms of technology.</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L="360680"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演讲者应该通过一些独特有趣的方法来推动会议的进程</a:t>
            </a:r>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The presenter should utilize unique and interesting methods and tools to keep the momentum of the meeting flowing.</a:t>
            </a:r>
            <a:endParaRPr lang="zh-CN"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3</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吸引听众</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/Engage People</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36" y="120978"/>
            <a:ext cx="3163116" cy="2211710"/>
          </a:xfrm>
          <a:prstGeom prst="rect">
            <a:avLst/>
          </a:prstGeom>
        </p:spPr>
      </p:pic>
      <p:sp>
        <p:nvSpPr>
          <p:cNvPr id="5" name="矩形 4"/>
          <p:cNvSpPr/>
          <p:nvPr/>
        </p:nvSpPr>
        <p:spPr>
          <a:xfrm>
            <a:off x="1115616" y="1491630"/>
            <a:ext cx="6696744" cy="2923877"/>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人们爱和他人交际，这是天性使然</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By human nature people like to socialize with one another.</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即便一个会议的时间很短，也要让与会人员有机会分享自己的相关经历</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Even if a meeting is short, build an opportunity into the meeting for people to share stories or experiences pertaining to the safety topic.</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关于会议主题的故事分享和交际，使得会议更人性化。</a:t>
            </a:r>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Story sharing and socializing about the topic humanizes it.</a:t>
            </a:r>
            <a:endParaRPr lang="zh-CN"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4</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社交</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/Socialize</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4621" y="3363838"/>
            <a:ext cx="1811040" cy="1358280"/>
          </a:xfrm>
          <a:prstGeom prst="rect">
            <a:avLst/>
          </a:prstGeom>
        </p:spPr>
      </p:pic>
      <p:sp>
        <p:nvSpPr>
          <p:cNvPr id="5" name="矩形 4"/>
          <p:cNvSpPr/>
          <p:nvPr/>
        </p:nvSpPr>
        <p:spPr>
          <a:xfrm>
            <a:off x="1547664" y="1635646"/>
            <a:ext cx="6696744" cy="2308324"/>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不要把会议时间浪费在不重要的事情上</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Don’t waste time holding meetings about unimportant and insignificant things.</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60680"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选择一个经常对员工有影响，或者对员工职责有所帮助的安全话题</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Choose safety topics that affect employees on a regular basis or that are the most helpful based upon their job positions.</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5</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确保会议的相关性</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/Make it pertinent</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5906" y="3435846"/>
            <a:ext cx="1848367" cy="1292413"/>
          </a:xfrm>
          <a:prstGeom prst="rect">
            <a:avLst/>
          </a:prstGeom>
        </p:spPr>
      </p:pic>
      <p:sp>
        <p:nvSpPr>
          <p:cNvPr id="5" name="矩形 4"/>
          <p:cNvSpPr/>
          <p:nvPr/>
        </p:nvSpPr>
        <p:spPr>
          <a:xfrm>
            <a:off x="1475656" y="1371132"/>
            <a:ext cx="6696744" cy="2616101"/>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限制出席条件，安全会议经常能达到最好的效果，发挥最大的影响力</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Safety meetings are often best and make the most impact when attendance is limited.</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algn="just"/>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如果有太多人参加会议，与会人员可能会因为害羞而不敢问问题，不能够参与到会议中来</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When too many people are present, people tend to shy away from asking questions or being truly engaged..</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6</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solidFill>
                    <a:srgbClr val="00B050"/>
                  </a:solidFill>
                  <a:latin typeface="微软雅黑" panose="020B0503020204020204" charset="-122"/>
                  <a:ea typeface="微软雅黑" panose="020B0503020204020204" charset="-122"/>
                  <a:cs typeface="微软雅黑" panose="020B0503020204020204" charset="-122"/>
                </a:rPr>
                <a:t>不要邀请他人参会</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/Don’t Invite Everyone</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42690" y="267494"/>
            <a:ext cx="2194209" cy="1645657"/>
          </a:xfrm>
          <a:prstGeom prst="rect">
            <a:avLst/>
          </a:prstGeom>
        </p:spPr>
      </p:pic>
      <p:sp>
        <p:nvSpPr>
          <p:cNvPr id="5" name="矩形 4"/>
          <p:cNvSpPr/>
          <p:nvPr/>
        </p:nvSpPr>
        <p:spPr>
          <a:xfrm>
            <a:off x="916767" y="1266720"/>
            <a:ext cx="6696744" cy="3170099"/>
          </a:xfrm>
          <a:prstGeom prst="rect">
            <a:avLst/>
          </a:prstGeom>
        </p:spPr>
        <p:txBody>
          <a:bodyPr wrap="square">
            <a:spAutoFit/>
          </a:bodyPr>
          <a:lstStyle/>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把所有人集中在一起，就是为了回顾一件已经了解过的事情，这没有太大意义</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57505" algn="just"/>
            <a:r>
              <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rPr>
              <a:t>Gathering everyone together just to review something that everyone already knows doesn’t really make much sense.</a:t>
            </a:r>
            <a:endParaRPr lang="en-US" altLang="zh-CN" sz="1600" kern="100" dirty="0">
              <a:solidFill>
                <a:prstClr val="white">
                  <a:lumMod val="50000"/>
                </a:prst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zh-CN" altLang="en-US" sz="2000" b="1" kern="100" dirty="0">
                <a:latin typeface="微软雅黑" panose="020B0503020204020204" charset="-122"/>
                <a:ea typeface="微软雅黑" panose="020B0503020204020204" charset="-122"/>
                <a:cs typeface="微软雅黑" panose="020B0503020204020204" charset="-122"/>
              </a:rPr>
              <a:t>向员工传达有教育价值的信息非常重要。我们的目标是对员工进行安全教育，不是向他们重复那些已经熟知的内容</a:t>
            </a:r>
            <a:endParaRPr lang="en-US" altLang="zh-CN" sz="2000" b="1" kern="100" dirty="0">
              <a:latin typeface="微软雅黑" panose="020B0503020204020204" charset="-122"/>
              <a:ea typeface="微软雅黑" panose="020B0503020204020204" charset="-122"/>
              <a:cs typeface="微软雅黑" panose="020B0503020204020204" charset="-122"/>
            </a:endParaRPr>
          </a:p>
          <a:p>
            <a:pPr marL="360680" algn="just"/>
            <a:r>
              <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It is important to present valuable information that is one of some educational value. The goal is to educate the employee on safety not remind they about something they already know and do.</a:t>
            </a:r>
            <a:endParaRPr lang="en-US" altLang="zh-CN" sz="1600"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395536" y="483518"/>
            <a:ext cx="6285841" cy="472463"/>
            <a:chOff x="395536" y="483518"/>
            <a:chExt cx="6285841" cy="472463"/>
          </a:xfrm>
        </p:grpSpPr>
        <p:grpSp>
          <p:nvGrpSpPr>
            <p:cNvPr id="4" name="组合 3"/>
            <p:cNvGrpSpPr/>
            <p:nvPr/>
          </p:nvGrpSpPr>
          <p:grpSpPr>
            <a:xfrm>
              <a:off x="395536" y="483518"/>
              <a:ext cx="1553347" cy="472463"/>
              <a:chOff x="1985108" y="2044211"/>
              <a:chExt cx="5935330" cy="553916"/>
            </a:xfrm>
          </p:grpSpPr>
          <p:sp>
            <p:nvSpPr>
              <p:cNvPr id="2" name="MH_Title"/>
              <p:cNvSpPr/>
              <p:nvPr>
                <p:custDataLst>
                  <p:tags r:id="rId2"/>
                </p:custDataLst>
              </p:nvPr>
            </p:nvSpPr>
            <p:spPr>
              <a:xfrm>
                <a:off x="2679016" y="2044211"/>
                <a:ext cx="5241422" cy="553916"/>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26B597"/>
              </a:solidFill>
              <a:ln w="12700" cap="flat" cmpd="sng" algn="ctr">
                <a:noFill/>
                <a:prstDash val="solid"/>
                <a:miter lim="800000"/>
              </a:ln>
              <a:effectLst/>
            </p:spPr>
            <p:txBody>
              <a:bodyPr wrap="square" lIns="180000" tIns="36000" rIns="36000" bIns="36000"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rPr>
                  <a:t>步骤</a:t>
                </a:r>
                <a:r>
                  <a:rPr lang="en-US" altLang="zh-CN" sz="2000" b="1" kern="0" dirty="0">
                    <a:solidFill>
                      <a:srgbClr val="FFFFFF"/>
                    </a:solidFill>
                    <a:latin typeface="微软雅黑" panose="020B0503020204020204" charset="-122"/>
                    <a:ea typeface="微软雅黑" panose="020B0503020204020204" charset="-122"/>
                    <a:cs typeface="微软雅黑" panose="020B0503020204020204" charset="-122"/>
                  </a:rPr>
                  <a:t>7</a:t>
                </a:r>
                <a:endParaRPr lang="zh-CN" altLang="en-US" sz="2000" b="1" kern="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MH_Number"/>
              <p:cNvSpPr/>
              <p:nvPr>
                <p:custDataLst>
                  <p:tags r:id="rId3"/>
                </p:custDataLst>
              </p:nvPr>
            </p:nvSpPr>
            <p:spPr>
              <a:xfrm>
                <a:off x="1985108" y="2078930"/>
                <a:ext cx="645973" cy="484479"/>
              </a:xfrm>
              <a:prstGeom prst="ellipse">
                <a:avLst/>
              </a:prstGeom>
              <a:solidFill>
                <a:srgbClr val="B2B2B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600" kern="0" dirty="0">
                    <a:solidFill>
                      <a:srgbClr val="FFFFFF"/>
                    </a:solidFill>
                    <a:latin typeface="微软雅黑" panose="020B0503020204020204" charset="-122"/>
                    <a:ea typeface="微软雅黑" panose="020B0503020204020204" charset="-122"/>
                    <a:cs typeface="微软雅黑" panose="020B0503020204020204" charset="-122"/>
                  </a:rPr>
                  <a:t>1</a:t>
                </a:r>
                <a:endParaRPr lang="zh-CN" altLang="en-US" sz="3600" kern="0" dirty="0">
                  <a:solidFill>
                    <a:srgbClr val="FFFFFF"/>
                  </a:solidFill>
                  <a:latin typeface="微软雅黑" panose="020B0503020204020204" charset="-122"/>
                  <a:ea typeface="微软雅黑" panose="020B0503020204020204" charset="-122"/>
                  <a:cs typeface="微软雅黑" panose="020B0503020204020204" charset="-122"/>
                </a:endParaRPr>
              </a:p>
            </p:txBody>
          </p:sp>
        </p:grpSp>
        <p:sp>
          <p:nvSpPr>
            <p:cNvPr id="6" name="矩形 5"/>
            <p:cNvSpPr/>
            <p:nvPr/>
          </p:nvSpPr>
          <p:spPr>
            <a:xfrm>
              <a:off x="2109377" y="494316"/>
              <a:ext cx="4572000" cy="461665"/>
            </a:xfrm>
            <a:prstGeom prst="rect">
              <a:avLst/>
            </a:prstGeom>
          </p:spPr>
          <p:txBody>
            <a:bodyPr>
              <a:spAutoFit/>
            </a:bodyPr>
            <a:lstStyle/>
            <a:p>
              <a:pPr algn="just"/>
              <a:r>
                <a:rPr lang="zh-CN" altLang="en-US" sz="2400" b="1" kern="100" dirty="0">
                  <a:latin typeface="微软雅黑" panose="020B0503020204020204" charset="-122"/>
                  <a:ea typeface="微软雅黑" panose="020B0503020204020204" charset="-122"/>
                  <a:cs typeface="微软雅黑" panose="020B0503020204020204" charset="-122"/>
                </a:rPr>
                <a:t>使会议具有教育性</a:t>
              </a:r>
              <a:r>
                <a:rPr lang="en-US"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rPr>
                <a:t>/Make it Educational</a:t>
              </a:r>
              <a:endParaRPr lang="zh-CN" altLang="zh-CN" sz="1100" b="1" kern="1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8" name="直接连接符 7"/>
            <p:cNvCxnSpPr/>
            <p:nvPr/>
          </p:nvCxnSpPr>
          <p:spPr>
            <a:xfrm>
              <a:off x="2135661" y="948642"/>
              <a:ext cx="4258956" cy="835"/>
            </a:xfrm>
            <a:prstGeom prst="line">
              <a:avLst/>
            </a:prstGeom>
          </p:spPr>
          <p:style>
            <a:lnRef idx="1">
              <a:schemeClr val="accent5"/>
            </a:lnRef>
            <a:fillRef idx="0">
              <a:schemeClr val="accent5"/>
            </a:fillRef>
            <a:effectRef idx="0">
              <a:schemeClr val="accent5"/>
            </a:effectRef>
            <a:fontRef idx="minor">
              <a:schemeClr val="tx1"/>
            </a:fontRef>
          </p:style>
        </p:cxnSp>
      </p:gr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MH" val="20170728111203"/>
  <p:tag name="MH_LIBRARY" val="CONTENTS"/>
  <p:tag name="MH_AUTOCOLOR" val="FALSE"/>
  <p:tag name="MH_TYPE" val="CONTENTS"/>
  <p:tag name="ID" val="547106"/>
  <p:tag name="ARTICULATE_SLIDE_THUMBNAIL_REFRESH"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MH" val="20170728111203"/>
  <p:tag name="MH_LIBRARY" val="CONTENTS"/>
  <p:tag name="MH_TYPE" val="TITLE"/>
  <p:tag name="ID" val="547106"/>
</p:tagLst>
</file>

<file path=ppt/tags/tag16.xml><?xml version="1.0" encoding="utf-8"?>
<p:tagLst xmlns:p="http://schemas.openxmlformats.org/presentationml/2006/main">
  <p:tag name="MH" val="20170728111203"/>
  <p:tag name="MH_LIBRARY" val="CONTENTS"/>
  <p:tag name="MH_TYPE" val="NUMBER"/>
  <p:tag name="ID" val="547106"/>
  <p:tag name="MH_ORDER" val="NUMBER"/>
</p:tagLst>
</file>

<file path=ppt/tags/tag17.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18.xml><?xml version="1.0" encoding="utf-8"?>
<p:tagLst xmlns:p="http://schemas.openxmlformats.org/presentationml/2006/main">
  <p:tag name="MH" val="20170728111203"/>
  <p:tag name="MH_LIBRARY" val="CONTENTS"/>
  <p:tag name="MH_TYPE" val="TITLE"/>
  <p:tag name="ID" val="547106"/>
</p:tagLst>
</file>

<file path=ppt/tags/tag19.xml><?xml version="1.0" encoding="utf-8"?>
<p:tagLst xmlns:p="http://schemas.openxmlformats.org/presentationml/2006/main">
  <p:tag name="MH" val="20170728111203"/>
  <p:tag name="MH_LIBRARY" val="CONTENTS"/>
  <p:tag name="MH_TYPE" val="NUMBER"/>
  <p:tag name="ID" val="547106"/>
  <p:tag name="MH_ORDER" val="NUMBER"/>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21.xml><?xml version="1.0" encoding="utf-8"?>
<p:tagLst xmlns:p="http://schemas.openxmlformats.org/presentationml/2006/main">
  <p:tag name="MH" val="20170728111203"/>
  <p:tag name="MH_LIBRARY" val="CONTENTS"/>
  <p:tag name="MH_TYPE" val="TITLE"/>
  <p:tag name="ID" val="547106"/>
</p:tagLst>
</file>

<file path=ppt/tags/tag22.xml><?xml version="1.0" encoding="utf-8"?>
<p:tagLst xmlns:p="http://schemas.openxmlformats.org/presentationml/2006/main">
  <p:tag name="MH" val="20170728111203"/>
  <p:tag name="MH_LIBRARY" val="CONTENTS"/>
  <p:tag name="MH_TYPE" val="NUMBER"/>
  <p:tag name="ID" val="547106"/>
  <p:tag name="MH_ORDER" val="NUMBER"/>
</p:tagLst>
</file>

<file path=ppt/tags/tag23.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24.xml><?xml version="1.0" encoding="utf-8"?>
<p:tagLst xmlns:p="http://schemas.openxmlformats.org/presentationml/2006/main">
  <p:tag name="MH" val="20170728111203"/>
  <p:tag name="MH_LIBRARY" val="CONTENTS"/>
  <p:tag name="MH_TYPE" val="TITLE"/>
  <p:tag name="ID" val="547106"/>
</p:tagLst>
</file>

<file path=ppt/tags/tag25.xml><?xml version="1.0" encoding="utf-8"?>
<p:tagLst xmlns:p="http://schemas.openxmlformats.org/presentationml/2006/main">
  <p:tag name="MH" val="20170728111203"/>
  <p:tag name="MH_LIBRARY" val="CONTENTS"/>
  <p:tag name="MH_TYPE" val="NUMBER"/>
  <p:tag name="ID" val="547106"/>
  <p:tag name="MH_ORDER" val="NUMBER"/>
</p:tagLst>
</file>

<file path=ppt/tags/tag26.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27.xml><?xml version="1.0" encoding="utf-8"?>
<p:tagLst xmlns:p="http://schemas.openxmlformats.org/presentationml/2006/main">
  <p:tag name="MH" val="20170728111203"/>
  <p:tag name="MH_LIBRARY" val="CONTENTS"/>
  <p:tag name="MH_TYPE" val="TITLE"/>
  <p:tag name="ID" val="547106"/>
</p:tagLst>
</file>

<file path=ppt/tags/tag28.xml><?xml version="1.0" encoding="utf-8"?>
<p:tagLst xmlns:p="http://schemas.openxmlformats.org/presentationml/2006/main">
  <p:tag name="MH" val="20170728111203"/>
  <p:tag name="MH_LIBRARY" val="CONTENTS"/>
  <p:tag name="MH_TYPE" val="NUMBER"/>
  <p:tag name="ID" val="547106"/>
  <p:tag name="MH_ORDER" val="NUMBER"/>
</p:tagLst>
</file>

<file path=ppt/tags/tag29.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MH" val="20170728111203"/>
  <p:tag name="MH_LIBRARY" val="CONTENTS"/>
  <p:tag name="MH_TYPE" val="TITLE"/>
  <p:tag name="ID" val="547106"/>
</p:tagLst>
</file>

<file path=ppt/tags/tag31.xml><?xml version="1.0" encoding="utf-8"?>
<p:tagLst xmlns:p="http://schemas.openxmlformats.org/presentationml/2006/main">
  <p:tag name="MH" val="20170728111203"/>
  <p:tag name="MH_LIBRARY" val="CONTENTS"/>
  <p:tag name="MH_TYPE" val="NUMBER"/>
  <p:tag name="ID" val="547106"/>
  <p:tag name="MH_ORDER" val="NUMBER"/>
</p:tagLst>
</file>

<file path=ppt/tags/tag32.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33.xml><?xml version="1.0" encoding="utf-8"?>
<p:tagLst xmlns:p="http://schemas.openxmlformats.org/presentationml/2006/main">
  <p:tag name="MH" val="20170728111203"/>
  <p:tag name="MH_LIBRARY" val="CONTENTS"/>
  <p:tag name="MH_TYPE" val="TITLE"/>
  <p:tag name="ID" val="547106"/>
</p:tagLst>
</file>

<file path=ppt/tags/tag34.xml><?xml version="1.0" encoding="utf-8"?>
<p:tagLst xmlns:p="http://schemas.openxmlformats.org/presentationml/2006/main">
  <p:tag name="MH" val="20170728111203"/>
  <p:tag name="MH_LIBRARY" val="CONTENTS"/>
  <p:tag name="MH_TYPE" val="NUMBER"/>
  <p:tag name="ID" val="547106"/>
  <p:tag name="MH_ORDER" val="NUMBER"/>
</p:tagLst>
</file>

<file path=ppt/tags/tag35.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36.xml><?xml version="1.0" encoding="utf-8"?>
<p:tagLst xmlns:p="http://schemas.openxmlformats.org/presentationml/2006/main">
  <p:tag name="MH" val="20170728111203"/>
  <p:tag name="MH_LIBRARY" val="CONTENTS"/>
  <p:tag name="MH_TYPE" val="TITLE"/>
  <p:tag name="ID" val="547106"/>
</p:tagLst>
</file>

<file path=ppt/tags/tag37.xml><?xml version="1.0" encoding="utf-8"?>
<p:tagLst xmlns:p="http://schemas.openxmlformats.org/presentationml/2006/main">
  <p:tag name="MH" val="20170728111203"/>
  <p:tag name="MH_LIBRARY" val="CONTENTS"/>
  <p:tag name="MH_TYPE" val="NUMBER"/>
  <p:tag name="ID" val="547106"/>
  <p:tag name="MH_ORDER" val="NUMBER"/>
</p:tagLst>
</file>

<file path=ppt/tags/tag38.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39.xml><?xml version="1.0" encoding="utf-8"?>
<p:tagLst xmlns:p="http://schemas.openxmlformats.org/presentationml/2006/main">
  <p:tag name="MH" val="20170728111203"/>
  <p:tag name="MH_LIBRARY" val="CONTENTS"/>
  <p:tag name="MH_TYPE" val="TITLE"/>
  <p:tag name="ID" val="54710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MH" val="20170728111203"/>
  <p:tag name="MH_LIBRARY" val="CONTENTS"/>
  <p:tag name="MH_TYPE" val="NUMBER"/>
  <p:tag name="ID" val="547106"/>
  <p:tag name="MH_ORDER" val="NUMBER"/>
</p:tagLst>
</file>

<file path=ppt/tags/tag41.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42.xml><?xml version="1.0" encoding="utf-8"?>
<p:tagLst xmlns:p="http://schemas.openxmlformats.org/presentationml/2006/main">
  <p:tag name="MH" val="20170728111203"/>
  <p:tag name="MH_LIBRARY" val="CONTENTS"/>
  <p:tag name="MH_TYPE" val="TITLE"/>
  <p:tag name="ID" val="547106"/>
</p:tagLst>
</file>

<file path=ppt/tags/tag43.xml><?xml version="1.0" encoding="utf-8"?>
<p:tagLst xmlns:p="http://schemas.openxmlformats.org/presentationml/2006/main">
  <p:tag name="MH" val="20170728111203"/>
  <p:tag name="MH_LIBRARY" val="CONTENTS"/>
  <p:tag name="MH_TYPE" val="NUMBER"/>
  <p:tag name="ID" val="547106"/>
  <p:tag name="MH_ORDER" val="NUMBER"/>
</p:tagLst>
</file>

<file path=ppt/tags/tag44.xml><?xml version="1.0" encoding="utf-8"?>
<p:tagLst xmlns:p="http://schemas.openxmlformats.org/presentationml/2006/main">
  <p:tag name="MH" val="20170728111203"/>
  <p:tag name="MH_LIBRARY" val="CONTENTS"/>
  <p:tag name="MH_AUTOCOLOR" val="FALSE"/>
  <p:tag name="MH_TYPE" val="SECTION"/>
  <p:tag name="ID" val="547106"/>
  <p:tag name="ARTICULATE_SLIDE_THUMBNAIL_REFRESH" val="1"/>
</p:tagLst>
</file>

<file path=ppt/tags/tag4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commondata" val="eyJoZGlkIjoiZTVlNmE2ZmI1ZjYwNzY0MzcxMzc3ZmQ0YThkN2JhMWY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市镇">
  <a:themeElements>
    <a:clrScheme name="自定义 1">
      <a:dk1>
        <a:sysClr val="windowText" lastClr="000000"/>
      </a:dk1>
      <a:lt1>
        <a:sysClr val="window" lastClr="FFFFFF"/>
      </a:lt1>
      <a:dk2>
        <a:srgbClr val="323232"/>
      </a:dk2>
      <a:lt2>
        <a:srgbClr val="FFFFFF"/>
      </a:lt2>
      <a:accent1>
        <a:srgbClr val="F07F09"/>
      </a:accent1>
      <a:accent2>
        <a:srgbClr val="9F2936"/>
      </a:accent2>
      <a:accent3>
        <a:srgbClr val="656565"/>
      </a:accent3>
      <a:accent4>
        <a:srgbClr val="4E8542"/>
      </a:accent4>
      <a:accent5>
        <a:srgbClr val="604878"/>
      </a:accent5>
      <a:accent6>
        <a:srgbClr val="C19859"/>
      </a:accent6>
      <a:hlink>
        <a:srgbClr val="6B9F25"/>
      </a:hlink>
      <a:folHlink>
        <a:srgbClr val="B26B02"/>
      </a:folHlink>
    </a:clrScheme>
    <a:fontScheme name="暗香扑面">
      <a:majorFont>
        <a:latin typeface="微软雅黑"/>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微软雅黑"/>
        <a:ea typeface=""/>
        <a:cs typeface=""/>
        <a:font script="Jpan" typeface="HG創英角ｺﾞｼｯｸUB"/>
        <a:font script="Hang" typeface="맑은 고딕"/>
        <a:font script="Hans" typeface="微软雅黑"/>
        <a:font script="Hant" typeface="新細明體"/>
        <a:font script="Arab" typeface="微软雅黑"/>
        <a:font script="Hebr" typeface="微软雅黑"/>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0</TotalTime>
  <Words>3817</Words>
  <Application>WPS 演示</Application>
  <PresentationFormat>全屏显示(16:9)</PresentationFormat>
  <Paragraphs>170</Paragraphs>
  <Slides>13</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微软雅黑</vt:lpstr>
      <vt:lpstr>Wingdings 2</vt:lpstr>
      <vt:lpstr>Wingdings</vt:lpstr>
      <vt:lpstr>Wingdings</vt:lpstr>
      <vt:lpstr>Arial Unicode MS</vt:lpstr>
      <vt:lpstr>楷体</vt:lpstr>
      <vt:lpstr>汉仪旗黑-85S</vt:lpstr>
      <vt:lpstr>黑体</vt:lpstr>
      <vt:lpstr>市镇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安全意识培训</dc:title>
  <dc:creator>123</dc:creator>
  <cp:lastModifiedBy>little fairy</cp:lastModifiedBy>
  <cp:revision>120</cp:revision>
  <dcterms:created xsi:type="dcterms:W3CDTF">2016-03-07T03:57:00Z</dcterms:created>
  <dcterms:modified xsi:type="dcterms:W3CDTF">2024-04-11T07:51:20Z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FD926DB7-C7AE-4CCF-3F3F-4E673F3F203F</vt:lpwstr>
  </property>
  <property fmtid="{D5CDD505-2E9C-101B-9397-08002B2CF9AE}" pid="3" name="ArticulatePath">
    <vt:lpwstr>课程格式</vt:lpwstr>
  </property>
  <property fmtid="{D5CDD505-2E9C-101B-9397-08002B2CF9AE}" pid="4" name="KSOProductBuildVer">
    <vt:lpwstr>2052-12.1.0.16417</vt:lpwstr>
  </property>
  <property fmtid="{D5CDD505-2E9C-101B-9397-08002B2CF9AE}" pid="5" name="ICV">
    <vt:lpwstr>59D15A6D668A47528C611F958F48FA50_13</vt:lpwstr>
  </property>
</Properties>
</file>