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5"/>
  </p:handoutMasterIdLst>
  <p:sldIdLst>
    <p:sldId id="256" r:id="rId3"/>
    <p:sldId id="4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369" r:id="rId22"/>
    <p:sldId id="370" r:id="rId23"/>
    <p:sldId id="371" r:id="rId24"/>
    <p:sldId id="372" r:id="rId25"/>
    <p:sldId id="373" r:id="rId26"/>
    <p:sldId id="374"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375"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79" r:id="rId88"/>
    <p:sldId id="380"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473" r:id="rId124"/>
  </p:sldIdLst>
  <p:sldSz cx="9144000" cy="6858000" type="screen4x3"/>
  <p:notesSz cx="6724650" cy="9866630"/>
  <p:custDataLst>
    <p:tags r:id="rId130"/>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080" userDrawn="1">
          <p15:clr>
            <a:srgbClr val="A4A3A4"/>
          </p15:clr>
        </p15:guide>
        <p15:guide id="2" pos="4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程玉河" initials="程" lastIdx="3"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F35D9"/>
    <a:srgbClr val="9D75F5"/>
    <a:srgbClr val="4D37D3"/>
    <a:srgbClr val="6495EE"/>
    <a:srgbClr val="FF0000"/>
    <a:srgbClr val="00FF00"/>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7"/>
    <p:restoredTop sz="99659"/>
  </p:normalViewPr>
  <p:slideViewPr>
    <p:cSldViewPr showGuides="1">
      <p:cViewPr varScale="1">
        <p:scale>
          <a:sx n="83" d="100"/>
          <a:sy n="83" d="100"/>
        </p:scale>
        <p:origin x="-1188" y="-78"/>
      </p:cViewPr>
      <p:guideLst>
        <p:guide orient="horz" pos="4080"/>
        <p:guide pos="4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0" Type="http://schemas.openxmlformats.org/officeDocument/2006/relationships/tags" Target="tags/tag19.xml"/><Relationship Id="rId13" Type="http://schemas.openxmlformats.org/officeDocument/2006/relationships/slide" Target="slides/slide10.xml"/><Relationship Id="rId129" Type="http://schemas.openxmlformats.org/officeDocument/2006/relationships/commentAuthors" Target="commentAuthors.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2-04T15:45:25.687" idx="1">
    <p:pos x="10" y="10"/>
    <p:text>此处标准及其内容已更新</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02-04T15:50:12.640" idx="2">
    <p:pos x="10" y="10"/>
    <p:text>分析程序有修改</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0-02-04T15:52:09.500" idx="3">
    <p:pos x="10" y="10"/>
    <p:text>分析程序有修改</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0770" name="Rectangle 2"/>
          <p:cNvSpPr>
            <a:spLocks noGrp="1" noChangeArrowheads="1"/>
          </p:cNvSpPr>
          <p:nvPr>
            <p:ph type="hdr" sz="quarter"/>
          </p:nvPr>
        </p:nvSpPr>
        <p:spPr bwMode="auto">
          <a:xfrm>
            <a:off x="0" y="0"/>
            <a:ext cx="2922588"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1" name="Rectangle 3"/>
          <p:cNvSpPr>
            <a:spLocks noGrp="1" noChangeArrowheads="1"/>
          </p:cNvSpPr>
          <p:nvPr>
            <p:ph type="dt" sz="quarter" idx="1"/>
          </p:nvPr>
        </p:nvSpPr>
        <p:spPr bwMode="auto">
          <a:xfrm>
            <a:off x="3844925" y="0"/>
            <a:ext cx="2846388"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2" name="Rectangle 4"/>
          <p:cNvSpPr>
            <a:spLocks noGrp="1" noChangeArrowheads="1"/>
          </p:cNvSpPr>
          <p:nvPr>
            <p:ph type="ftr" sz="quarter" idx="2"/>
          </p:nvPr>
        </p:nvSpPr>
        <p:spPr bwMode="auto">
          <a:xfrm>
            <a:off x="0" y="9372600"/>
            <a:ext cx="2922588"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3" name="Rectangle 5"/>
          <p:cNvSpPr>
            <a:spLocks noGrp="1" noChangeArrowheads="1"/>
          </p:cNvSpPr>
          <p:nvPr>
            <p:ph type="sldNum" sz="quarter" idx="3"/>
          </p:nvPr>
        </p:nvSpPr>
        <p:spPr bwMode="auto">
          <a:xfrm>
            <a:off x="3844925" y="9372600"/>
            <a:ext cx="2846388"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506" name="Rectangle 2"/>
          <p:cNvSpPr>
            <a:spLocks noGrp="1" noChangeArrowheads="1"/>
          </p:cNvSpPr>
          <p:nvPr>
            <p:ph type="hdr" sz="quarter"/>
          </p:nvPr>
        </p:nvSpPr>
        <p:spPr bwMode="auto">
          <a:xfrm>
            <a:off x="0" y="0"/>
            <a:ext cx="2914650" cy="493713"/>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07" name="Rectangle 3"/>
          <p:cNvSpPr>
            <a:spLocks noGrp="1" noChangeArrowheads="1"/>
          </p:cNvSpPr>
          <p:nvPr>
            <p:ph type="dt" idx="1"/>
          </p:nvPr>
        </p:nvSpPr>
        <p:spPr bwMode="auto">
          <a:xfrm>
            <a:off x="3810000" y="0"/>
            <a:ext cx="2914650" cy="4937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4932" name="Rectangle 4"/>
          <p:cNvSpPr>
            <a:spLocks noTextEdit="1"/>
          </p:cNvSpPr>
          <p:nvPr>
            <p:ph type="sldImg" idx="2"/>
          </p:nvPr>
        </p:nvSpPr>
        <p:spPr>
          <a:xfrm>
            <a:off x="896938" y="739775"/>
            <a:ext cx="4933950" cy="3700463"/>
          </a:xfrm>
          <a:prstGeom prst="rect">
            <a:avLst/>
          </a:prstGeom>
          <a:noFill/>
          <a:ln w="9525" cap="flat" cmpd="sng">
            <a:solidFill>
              <a:srgbClr val="000000"/>
            </a:solidFill>
            <a:prstDash val="solid"/>
            <a:miter/>
            <a:headEnd type="none" w="med" len="med"/>
            <a:tailEnd type="none" w="med" len="med"/>
          </a:ln>
        </p:spPr>
      </p:sp>
      <p:sp>
        <p:nvSpPr>
          <p:cNvPr id="21509" name="Rectangle 5"/>
          <p:cNvSpPr>
            <a:spLocks noGrp="1" noChangeArrowheads="1"/>
          </p:cNvSpPr>
          <p:nvPr>
            <p:ph type="body" sz="quarter" idx="3"/>
          </p:nvPr>
        </p:nvSpPr>
        <p:spPr bwMode="auto">
          <a:xfrm>
            <a:off x="896938" y="4686300"/>
            <a:ext cx="4930775" cy="444023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0" name="Rectangle 6"/>
          <p:cNvSpPr>
            <a:spLocks noGrp="1" noChangeArrowheads="1"/>
          </p:cNvSpPr>
          <p:nvPr>
            <p:ph type="ftr" sz="quarter" idx="4"/>
          </p:nvPr>
        </p:nvSpPr>
        <p:spPr bwMode="auto">
          <a:xfrm>
            <a:off x="0" y="9372600"/>
            <a:ext cx="2914650" cy="493713"/>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1" name="Rectangle 7"/>
          <p:cNvSpPr>
            <a:spLocks noGrp="1" noChangeArrowheads="1"/>
          </p:cNvSpPr>
          <p:nvPr>
            <p:ph type="sldNum" sz="quarter" idx="5"/>
          </p:nvPr>
        </p:nvSpPr>
        <p:spPr bwMode="auto">
          <a:xfrm>
            <a:off x="3810000" y="9372600"/>
            <a:ext cx="2914650" cy="493713"/>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25955" name="Rectangle 2"/>
          <p:cNvSpPr>
            <a:spLocks noTextEdit="1"/>
          </p:cNvSpPr>
          <p:nvPr>
            <p:ph type="sldImg"/>
          </p:nvPr>
        </p:nvSpPr>
        <p:spPr>
          <a:ln/>
        </p:spPr>
      </p:sp>
      <p:sp>
        <p:nvSpPr>
          <p:cNvPr id="1259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5171" name="Rectangle 2"/>
          <p:cNvSpPr>
            <a:spLocks noTextEdit="1"/>
          </p:cNvSpPr>
          <p:nvPr>
            <p:ph type="sldImg"/>
          </p:nvPr>
        </p:nvSpPr>
        <p:spPr>
          <a:ln/>
        </p:spPr>
      </p:sp>
      <p:sp>
        <p:nvSpPr>
          <p:cNvPr id="1351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7331" name="Rectangle 2"/>
          <p:cNvSpPr>
            <a:spLocks noTextEdit="1"/>
          </p:cNvSpPr>
          <p:nvPr>
            <p:ph type="sldImg"/>
          </p:nvPr>
        </p:nvSpPr>
        <p:spPr>
          <a:xfrm>
            <a:off x="895350" y="739775"/>
            <a:ext cx="4933950" cy="3700463"/>
          </a:xfrm>
          <a:solidFill>
            <a:srgbClr val="FFFFFF">
              <a:alpha val="100000"/>
            </a:srgbClr>
          </a:solidFill>
          <a:ln/>
        </p:spPr>
      </p:sp>
      <p:sp>
        <p:nvSpPr>
          <p:cNvPr id="227332"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英文引导词的中文意义。</a:t>
            </a:r>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8355" name="Rectangle 2"/>
          <p:cNvSpPr>
            <a:spLocks noTextEdit="1"/>
          </p:cNvSpPr>
          <p:nvPr>
            <p:ph type="sldImg"/>
          </p:nvPr>
        </p:nvSpPr>
        <p:spPr>
          <a:ln/>
        </p:spPr>
      </p:sp>
      <p:sp>
        <p:nvSpPr>
          <p:cNvPr id="2283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9379" name="Rectangle 2"/>
          <p:cNvSpPr>
            <a:spLocks noTextEdit="1"/>
          </p:cNvSpPr>
          <p:nvPr>
            <p:ph type="sldImg"/>
          </p:nvPr>
        </p:nvSpPr>
        <p:spPr>
          <a:ln/>
        </p:spPr>
      </p:sp>
      <p:sp>
        <p:nvSpPr>
          <p:cNvPr id="2293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0403" name="Rectangle 2"/>
          <p:cNvSpPr>
            <a:spLocks noTextEdit="1"/>
          </p:cNvSpPr>
          <p:nvPr>
            <p:ph type="sldImg"/>
          </p:nvPr>
        </p:nvSpPr>
        <p:spPr>
          <a:xfrm>
            <a:off x="895350" y="739775"/>
            <a:ext cx="4933950" cy="3700463"/>
          </a:xfrm>
          <a:solidFill>
            <a:srgbClr val="FFFFFF">
              <a:alpha val="100000"/>
            </a:srgbClr>
          </a:solidFill>
          <a:ln/>
        </p:spPr>
      </p:sp>
      <p:sp>
        <p:nvSpPr>
          <p:cNvPr id="230404"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资料要全，不能缺。</a:t>
            </a:r>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1427" name="Rectangle 2"/>
          <p:cNvSpPr>
            <a:spLocks noTextEdit="1"/>
          </p:cNvSpPr>
          <p:nvPr>
            <p:ph type="sldImg"/>
          </p:nvPr>
        </p:nvSpPr>
        <p:spPr>
          <a:xfrm>
            <a:off x="895350" y="739775"/>
            <a:ext cx="4933950" cy="3700463"/>
          </a:xfrm>
          <a:solidFill>
            <a:srgbClr val="FFFFFF">
              <a:alpha val="100000"/>
            </a:srgbClr>
          </a:solidFill>
          <a:ln/>
        </p:spPr>
      </p:sp>
      <p:sp>
        <p:nvSpPr>
          <p:cNvPr id="231428"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这些人员不一定懂</a:t>
            </a:r>
            <a:r>
              <a:rPr lang="en-US" altLang="en-US" dirty="0"/>
              <a:t>HAZOP</a:t>
            </a:r>
            <a:r>
              <a:rPr lang="zh-CN" altLang="en-US" dirty="0"/>
              <a:t>，</a:t>
            </a:r>
            <a:endParaRPr lang="zh-CN" altLang="en-US" dirty="0"/>
          </a:p>
          <a:p>
            <a:pPr lvl="0" eaLnBrk="1" hangingPunct="1"/>
            <a:r>
              <a:rPr lang="zh-CN" altLang="en-US" dirty="0"/>
              <a:t>只要求回答问题。</a:t>
            </a:r>
            <a:endParaRPr lang="zh-CN" altLang="en-US" dirty="0"/>
          </a:p>
          <a:p>
            <a:pPr lvl="0" eaLnBrk="1" hangingPunct="1"/>
            <a:r>
              <a:rPr lang="zh-CN" altLang="en-US" dirty="0"/>
              <a:t>有一两个人懂，能提出问题即可。</a:t>
            </a:r>
            <a:endParaRPr lang="zh-CN" altLang="en-US" dirty="0"/>
          </a:p>
          <a:p>
            <a:pPr lvl="0" eaLnBrk="1" hangingPunct="1"/>
            <a:r>
              <a:rPr lang="zh-CN" altLang="en-US" dirty="0"/>
              <a:t>设计人员可能找不到。</a:t>
            </a:r>
            <a:endParaRPr lang="en-US" altLang="en-US" dirty="0"/>
          </a:p>
          <a:p>
            <a:pPr lvl="0" eaLnBrk="1" hangingPunct="1"/>
            <a:endParaRPr lang="en-US" altLang="zh-CN"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2451" name="Rectangle 2"/>
          <p:cNvSpPr>
            <a:spLocks noTextEdit="1"/>
          </p:cNvSpPr>
          <p:nvPr>
            <p:ph type="sldImg"/>
          </p:nvPr>
        </p:nvSpPr>
        <p:spPr>
          <a:ln/>
        </p:spPr>
      </p:sp>
      <p:sp>
        <p:nvSpPr>
          <p:cNvPr id="2324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3475" name="Rectangle 2"/>
          <p:cNvSpPr>
            <a:spLocks noTextEdit="1"/>
          </p:cNvSpPr>
          <p:nvPr>
            <p:ph type="sldImg"/>
          </p:nvPr>
        </p:nvSpPr>
        <p:spPr>
          <a:xfrm>
            <a:off x="895350" y="739775"/>
            <a:ext cx="4933950" cy="3700463"/>
          </a:xfrm>
          <a:solidFill>
            <a:srgbClr val="FFFFFF">
              <a:alpha val="100000"/>
            </a:srgbClr>
          </a:solidFill>
          <a:ln/>
        </p:spPr>
      </p:sp>
      <p:sp>
        <p:nvSpPr>
          <p:cNvPr id="233476"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只要有一个工艺参数不同，即可划分为不同的节点。</a:t>
            </a:r>
            <a:endParaRPr lang="zh-CN" altLang="en-US" dirty="0"/>
          </a:p>
          <a:p>
            <a:pPr lvl="0" eaLnBrk="1" hangingPunct="1"/>
            <a:r>
              <a:rPr lang="zh-CN" altLang="en-US" dirty="0"/>
              <a:t>两个容器如不一样，可属于同一节点。</a:t>
            </a:r>
            <a:endParaRPr lang="zh-CN" altLang="en-US" dirty="0"/>
          </a:p>
          <a:p>
            <a:pPr lvl="0" eaLnBrk="1" hangingPunct="1"/>
            <a:r>
              <a:rPr lang="zh-CN" altLang="en-US" dirty="0"/>
              <a:t>一个节点</a:t>
            </a:r>
            <a:r>
              <a:rPr lang="en-US" altLang="zh-CN" dirty="0"/>
              <a:t>30</a:t>
            </a:r>
            <a:r>
              <a:rPr lang="zh-CN" altLang="en-US" dirty="0"/>
              <a:t>分钟。</a:t>
            </a:r>
            <a:endParaRPr lang="zh-CN" altLang="en-US" dirty="0"/>
          </a:p>
          <a:p>
            <a:pPr lvl="0" eaLnBrk="1" hangingPunct="1"/>
            <a:r>
              <a:rPr lang="zh-CN" altLang="en-US" dirty="0"/>
              <a:t>一资料，二人员（大于等于</a:t>
            </a:r>
            <a:r>
              <a:rPr lang="en-US" altLang="zh-CN" dirty="0"/>
              <a:t>10</a:t>
            </a:r>
            <a:r>
              <a:rPr lang="zh-CN" altLang="en-US" dirty="0"/>
              <a:t>人），三，节点划分，四</a:t>
            </a:r>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4499" name="Rectangle 1026"/>
          <p:cNvSpPr>
            <a:spLocks noTextEdit="1"/>
          </p:cNvSpPr>
          <p:nvPr>
            <p:ph type="sldImg"/>
          </p:nvPr>
        </p:nvSpPr>
        <p:spPr>
          <a:xfrm>
            <a:off x="895350" y="739775"/>
            <a:ext cx="4933950" cy="3700463"/>
          </a:xfrm>
          <a:solidFill>
            <a:srgbClr val="FFFFFF">
              <a:alpha val="100000"/>
            </a:srgbClr>
          </a:solidFill>
          <a:ln/>
        </p:spPr>
      </p:sp>
      <p:sp>
        <p:nvSpPr>
          <p:cNvPr id="234500" name="Rectangle 1027"/>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至少</a:t>
            </a:r>
            <a:r>
              <a:rPr lang="en-US" altLang="zh-CN" dirty="0"/>
              <a:t>3</a:t>
            </a:r>
            <a:r>
              <a:rPr lang="zh-CN" altLang="en-US" dirty="0"/>
              <a:t>个节点，也可能</a:t>
            </a:r>
            <a:r>
              <a:rPr lang="en-US" altLang="zh-CN" dirty="0"/>
              <a:t>4</a:t>
            </a:r>
            <a:r>
              <a:rPr lang="zh-CN" altLang="en-US" dirty="0"/>
              <a:t>个</a:t>
            </a:r>
            <a:r>
              <a:rPr lang="en-US" altLang="zh-CN" dirty="0"/>
              <a:t>5 </a:t>
            </a:r>
            <a:r>
              <a:rPr lang="zh-CN" altLang="en-US" dirty="0"/>
              <a:t>个。</a:t>
            </a:r>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5523" name="Rectangle 2"/>
          <p:cNvSpPr>
            <a:spLocks noTextEdit="1"/>
          </p:cNvSpPr>
          <p:nvPr>
            <p:ph type="sldImg"/>
          </p:nvPr>
        </p:nvSpPr>
        <p:spPr>
          <a:ln/>
        </p:spPr>
      </p:sp>
      <p:sp>
        <p:nvSpPr>
          <p:cNvPr id="2355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6547" name="Rectangle 2"/>
          <p:cNvSpPr>
            <a:spLocks noTextEdit="1"/>
          </p:cNvSpPr>
          <p:nvPr>
            <p:ph type="sldImg"/>
          </p:nvPr>
        </p:nvSpPr>
        <p:spPr>
          <a:xfrm>
            <a:off x="898525" y="741363"/>
            <a:ext cx="4932363" cy="3698875"/>
          </a:xfrm>
          <a:solidFill>
            <a:srgbClr val="FFFFFF">
              <a:alpha val="100000"/>
            </a:srgbClr>
          </a:solidFill>
          <a:ln/>
        </p:spPr>
      </p:sp>
      <p:sp>
        <p:nvSpPr>
          <p:cNvPr id="236548" name="Rectangle 3"/>
          <p:cNvSpPr/>
          <p:nvPr>
            <p:ph type="body" idx="1"/>
          </p:nvPr>
        </p:nvSpPr>
        <p:spPr>
          <a:xfrm>
            <a:off x="896938" y="4686300"/>
            <a:ext cx="4930775" cy="4438650"/>
          </a:xfrm>
          <a:solidFill>
            <a:srgbClr val="FFFFFF">
              <a:alpha val="100000"/>
            </a:srgbClr>
          </a:solidFill>
          <a:ln>
            <a:solidFill>
              <a:srgbClr val="000000">
                <a:alpha val="100000"/>
              </a:srgbClr>
            </a:solidFill>
            <a:miter/>
          </a:ln>
        </p:spPr>
        <p:txBody>
          <a:bodyPr wrap="square" lIns="90077" tIns="45038" rIns="90077" bIns="45038" anchor="t" anchorCtr="0"/>
          <a:p>
            <a:pPr lvl="0" eaLnBrk="1" hangingPunct="1"/>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6195" name="Rectangle 2"/>
          <p:cNvSpPr>
            <a:spLocks noTextEdit="1"/>
          </p:cNvSpPr>
          <p:nvPr>
            <p:ph type="sldImg"/>
          </p:nvPr>
        </p:nvSpPr>
        <p:spPr>
          <a:ln/>
        </p:spPr>
      </p:sp>
      <p:sp>
        <p:nvSpPr>
          <p:cNvPr id="1361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7571" name="Rectangle 2"/>
          <p:cNvSpPr>
            <a:spLocks noTextEdit="1"/>
          </p:cNvSpPr>
          <p:nvPr>
            <p:ph type="sldImg"/>
          </p:nvPr>
        </p:nvSpPr>
        <p:spPr>
          <a:solidFill>
            <a:srgbClr val="FFFFFF">
              <a:alpha val="100000"/>
            </a:srgbClr>
          </a:solidFill>
          <a:ln/>
        </p:spPr>
      </p:sp>
      <p:sp>
        <p:nvSpPr>
          <p:cNvPr id="237572" name="Rectangle 3"/>
          <p:cNvSpPr/>
          <p:nvPr>
            <p:ph type="body" idx="1"/>
          </p:nvPr>
        </p:nvSpPr>
        <p:spPr>
          <a:solidFill>
            <a:srgbClr val="FFFFFF">
              <a:alpha val="100000"/>
            </a:srgbClr>
          </a:solidFill>
          <a:ln>
            <a:solidFill>
              <a:srgbClr val="000000">
                <a:alpha val="100000"/>
              </a:srgbClr>
            </a:solidFill>
            <a:miter/>
          </a:ln>
        </p:spPr>
        <p:txBody>
          <a:bodyPr wrap="square" lIns="88609" tIns="44303" rIns="88609" bIns="44303" anchor="t" anchorCtr="0"/>
          <a:p>
            <a:pPr lvl="0" eaLnBrk="1" hangingPunct="1"/>
            <a:endParaRPr lang="en-US" altLang="zh-CN"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8595" name="Rectangle 2"/>
          <p:cNvSpPr>
            <a:spLocks noTextEdit="1"/>
          </p:cNvSpPr>
          <p:nvPr>
            <p:ph type="sldImg"/>
          </p:nvPr>
        </p:nvSpPr>
        <p:spPr>
          <a:ln/>
        </p:spPr>
      </p:sp>
      <p:sp>
        <p:nvSpPr>
          <p:cNvPr id="2385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39619" name="Rectangle 2"/>
          <p:cNvSpPr>
            <a:spLocks noTextEdit="1"/>
          </p:cNvSpPr>
          <p:nvPr>
            <p:ph type="sldImg"/>
          </p:nvPr>
        </p:nvSpPr>
        <p:spPr>
          <a:ln/>
        </p:spPr>
      </p:sp>
      <p:sp>
        <p:nvSpPr>
          <p:cNvPr id="2396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40643" name="Rectangle 2"/>
          <p:cNvSpPr>
            <a:spLocks noTextEdit="1"/>
          </p:cNvSpPr>
          <p:nvPr>
            <p:ph type="sldImg"/>
          </p:nvPr>
        </p:nvSpPr>
        <p:spPr>
          <a:ln/>
        </p:spPr>
      </p:sp>
      <p:sp>
        <p:nvSpPr>
          <p:cNvPr id="2406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41667" name="Rectangle 2"/>
          <p:cNvSpPr>
            <a:spLocks noTextEdit="1"/>
          </p:cNvSpPr>
          <p:nvPr>
            <p:ph type="sldImg"/>
          </p:nvPr>
        </p:nvSpPr>
        <p:spPr>
          <a:ln/>
        </p:spPr>
      </p:sp>
      <p:sp>
        <p:nvSpPr>
          <p:cNvPr id="2416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42691" name="Rectangle 2"/>
          <p:cNvSpPr>
            <a:spLocks noTextEdit="1"/>
          </p:cNvSpPr>
          <p:nvPr>
            <p:ph type="sldImg"/>
          </p:nvPr>
        </p:nvSpPr>
        <p:spPr>
          <a:ln/>
        </p:spPr>
      </p:sp>
      <p:sp>
        <p:nvSpPr>
          <p:cNvPr id="2426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43715" name="Rectangle 2"/>
          <p:cNvSpPr>
            <a:spLocks noTextEdit="1"/>
          </p:cNvSpPr>
          <p:nvPr>
            <p:ph type="sldImg"/>
          </p:nvPr>
        </p:nvSpPr>
        <p:spPr>
          <a:ln/>
        </p:spPr>
      </p:sp>
      <p:sp>
        <p:nvSpPr>
          <p:cNvPr id="2437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44739" name="Rectangle 2"/>
          <p:cNvSpPr>
            <a:spLocks noTextEdit="1"/>
          </p:cNvSpPr>
          <p:nvPr>
            <p:ph type="sldImg"/>
          </p:nvPr>
        </p:nvSpPr>
        <p:spPr>
          <a:ln/>
        </p:spPr>
      </p:sp>
      <p:sp>
        <p:nvSpPr>
          <p:cNvPr id="2447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7219" name="Rectangle 2"/>
          <p:cNvSpPr>
            <a:spLocks noTextEdit="1"/>
          </p:cNvSpPr>
          <p:nvPr>
            <p:ph type="sldImg"/>
          </p:nvPr>
        </p:nvSpPr>
        <p:spPr>
          <a:ln/>
        </p:spPr>
      </p:sp>
      <p:sp>
        <p:nvSpPr>
          <p:cNvPr id="1372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8243" name="Rectangle 2"/>
          <p:cNvSpPr>
            <a:spLocks noTextEdit="1"/>
          </p:cNvSpPr>
          <p:nvPr>
            <p:ph type="sldImg"/>
          </p:nvPr>
        </p:nvSpPr>
        <p:spPr>
          <a:ln/>
        </p:spPr>
      </p:sp>
      <p:sp>
        <p:nvSpPr>
          <p:cNvPr id="1382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9267" name="Rectangle 2"/>
          <p:cNvSpPr>
            <a:spLocks noTextEdit="1"/>
          </p:cNvSpPr>
          <p:nvPr>
            <p:ph type="sldImg"/>
          </p:nvPr>
        </p:nvSpPr>
        <p:spPr>
          <a:ln/>
        </p:spPr>
      </p:sp>
      <p:sp>
        <p:nvSpPr>
          <p:cNvPr id="1392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0291" name="Rectangle 2"/>
          <p:cNvSpPr>
            <a:spLocks noTextEdit="1"/>
          </p:cNvSpPr>
          <p:nvPr>
            <p:ph type="sldImg"/>
          </p:nvPr>
        </p:nvSpPr>
        <p:spPr>
          <a:ln/>
        </p:spPr>
      </p:sp>
      <p:sp>
        <p:nvSpPr>
          <p:cNvPr id="1402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3"/>
          <p:cNvSpPr txBox="1">
            <a:spLocks noGrp="1"/>
          </p:cNvSpPr>
          <p:nvPr/>
        </p:nvSpPr>
        <p:spPr>
          <a:xfrm>
            <a:off x="3810000" y="0"/>
            <a:ext cx="2914650" cy="493713"/>
          </a:xfrm>
          <a:prstGeom prst="rect">
            <a:avLst/>
          </a:prstGeom>
          <a:noFill/>
          <a:ln w="9525">
            <a:noFill/>
          </a:ln>
        </p:spPr>
        <p:txBody>
          <a:bodyPr/>
          <a:p>
            <a:pPr lvl="0" algn="r"/>
            <a:fld id="{BB962C8B-B14F-4D97-AF65-F5344CB8AC3E}" type="datetime1">
              <a:rPr lang="zh-CN" altLang="en-US" sz="1200" dirty="0"/>
            </a:fld>
            <a:endParaRPr lang="zh-CN" altLang="en-US" sz="1200" dirty="0"/>
          </a:p>
        </p:txBody>
      </p:sp>
      <p:sp>
        <p:nvSpPr>
          <p:cNvPr id="141315" name="Rectangle 7"/>
          <p:cNvSpPr txBox="1">
            <a:spLocks noGrp="1"/>
          </p:cNvSpPr>
          <p:nvPr/>
        </p:nvSpPr>
        <p:spPr>
          <a:xfrm>
            <a:off x="3810000" y="9372600"/>
            <a:ext cx="2914650" cy="493713"/>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
        <p:nvSpPr>
          <p:cNvPr id="141316" name="Rectangle 2"/>
          <p:cNvSpPr>
            <a:spLocks noGrp="1" noRot="1" noChangeAspect="1" noTextEdit="1"/>
          </p:cNvSpPr>
          <p:nvPr>
            <p:ph type="sldImg"/>
          </p:nvPr>
        </p:nvSpPr>
        <p:spPr>
          <a:ln/>
        </p:spPr>
      </p:sp>
      <p:sp>
        <p:nvSpPr>
          <p:cNvPr id="141317"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2339" name="Rectangle 2"/>
          <p:cNvSpPr>
            <a:spLocks noTextEdit="1"/>
          </p:cNvSpPr>
          <p:nvPr>
            <p:ph type="sldImg"/>
          </p:nvPr>
        </p:nvSpPr>
        <p:spPr>
          <a:ln/>
        </p:spPr>
      </p:sp>
      <p:sp>
        <p:nvSpPr>
          <p:cNvPr id="1423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3363" name="Rectangle 2"/>
          <p:cNvSpPr>
            <a:spLocks noGrp="1" noRot="1" noChangeAspect="1" noTextEdit="1"/>
          </p:cNvSpPr>
          <p:nvPr>
            <p:ph type="sldImg"/>
          </p:nvPr>
        </p:nvSpPr>
        <p:spPr>
          <a:ln/>
        </p:spPr>
      </p:sp>
      <p:sp>
        <p:nvSpPr>
          <p:cNvPr id="1433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4387" name="Rectangle 2"/>
          <p:cNvSpPr>
            <a:spLocks noGrp="1" noRot="1" noChangeAspect="1" noTextEdit="1"/>
          </p:cNvSpPr>
          <p:nvPr>
            <p:ph type="sldImg"/>
          </p:nvPr>
        </p:nvSpPr>
        <p:spPr>
          <a:ln/>
        </p:spPr>
      </p:sp>
      <p:sp>
        <p:nvSpPr>
          <p:cNvPr id="1443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26979" name="Rectangle 2"/>
          <p:cNvSpPr>
            <a:spLocks noTextEdit="1"/>
          </p:cNvSpPr>
          <p:nvPr>
            <p:ph type="sldImg"/>
          </p:nvPr>
        </p:nvSpPr>
        <p:spPr>
          <a:ln/>
        </p:spPr>
      </p:sp>
      <p:sp>
        <p:nvSpPr>
          <p:cNvPr id="1269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5411" name="Rectangle 2"/>
          <p:cNvSpPr>
            <a:spLocks noGrp="1" noRot="1" noChangeAspect="1" noTextEdit="1"/>
          </p:cNvSpPr>
          <p:nvPr>
            <p:ph type="sldImg"/>
          </p:nvPr>
        </p:nvSpPr>
        <p:spPr>
          <a:ln/>
        </p:spPr>
      </p:sp>
      <p:sp>
        <p:nvSpPr>
          <p:cNvPr id="1454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6435" name="Rectangle 2"/>
          <p:cNvSpPr>
            <a:spLocks noGrp="1" noRot="1" noChangeAspect="1" noTextEdit="1"/>
          </p:cNvSpPr>
          <p:nvPr>
            <p:ph type="sldImg"/>
          </p:nvPr>
        </p:nvSpPr>
        <p:spPr>
          <a:ln/>
        </p:spPr>
      </p:sp>
      <p:sp>
        <p:nvSpPr>
          <p:cNvPr id="1464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7459" name="Rectangle 2"/>
          <p:cNvSpPr>
            <a:spLocks noGrp="1" noRot="1" noChangeAspect="1" noTextEdit="1"/>
          </p:cNvSpPr>
          <p:nvPr>
            <p:ph type="sldImg"/>
          </p:nvPr>
        </p:nvSpPr>
        <p:spPr>
          <a:ln/>
        </p:spPr>
      </p:sp>
      <p:sp>
        <p:nvSpPr>
          <p:cNvPr id="1474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8483" name="Rectangle 2"/>
          <p:cNvSpPr>
            <a:spLocks noGrp="1" noRot="1" noChangeAspect="1" noTextEdit="1"/>
          </p:cNvSpPr>
          <p:nvPr>
            <p:ph type="sldImg"/>
          </p:nvPr>
        </p:nvSpPr>
        <p:spPr>
          <a:ln/>
        </p:spPr>
      </p:sp>
      <p:sp>
        <p:nvSpPr>
          <p:cNvPr id="1484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49507" name="Rectangle 2"/>
          <p:cNvSpPr>
            <a:spLocks noTextEdit="1"/>
          </p:cNvSpPr>
          <p:nvPr>
            <p:ph type="sldImg"/>
          </p:nvPr>
        </p:nvSpPr>
        <p:spPr>
          <a:ln/>
        </p:spPr>
      </p:sp>
      <p:sp>
        <p:nvSpPr>
          <p:cNvPr id="1495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0531" name="Rectangle 2"/>
          <p:cNvSpPr>
            <a:spLocks noTextEdit="1"/>
          </p:cNvSpPr>
          <p:nvPr>
            <p:ph type="sldImg"/>
          </p:nvPr>
        </p:nvSpPr>
        <p:spPr>
          <a:ln/>
        </p:spPr>
      </p:sp>
      <p:sp>
        <p:nvSpPr>
          <p:cNvPr id="1505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1555" name="Rectangle 2"/>
          <p:cNvSpPr>
            <a:spLocks noTextEdit="1"/>
          </p:cNvSpPr>
          <p:nvPr>
            <p:ph type="sldImg"/>
          </p:nvPr>
        </p:nvSpPr>
        <p:spPr>
          <a:ln/>
        </p:spPr>
      </p:sp>
      <p:sp>
        <p:nvSpPr>
          <p:cNvPr id="1515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3"/>
          <p:cNvSpPr txBox="1">
            <a:spLocks noGrp="1"/>
          </p:cNvSpPr>
          <p:nvPr/>
        </p:nvSpPr>
        <p:spPr>
          <a:xfrm>
            <a:off x="3810000" y="0"/>
            <a:ext cx="2914650" cy="493713"/>
          </a:xfrm>
          <a:prstGeom prst="rect">
            <a:avLst/>
          </a:prstGeom>
          <a:noFill/>
          <a:ln w="9525">
            <a:noFill/>
          </a:ln>
        </p:spPr>
        <p:txBody>
          <a:bodyPr/>
          <a:p>
            <a:pPr lvl="0" algn="r"/>
            <a:fld id="{BB962C8B-B14F-4D97-AF65-F5344CB8AC3E}" type="datetime1">
              <a:rPr lang="zh-CN" altLang="en-US" sz="1200" dirty="0"/>
            </a:fld>
            <a:endParaRPr lang="zh-CN" altLang="en-US" sz="1200" dirty="0"/>
          </a:p>
        </p:txBody>
      </p:sp>
      <p:sp>
        <p:nvSpPr>
          <p:cNvPr id="152579" name="Rectangle 7"/>
          <p:cNvSpPr txBox="1">
            <a:spLocks noGrp="1"/>
          </p:cNvSpPr>
          <p:nvPr/>
        </p:nvSpPr>
        <p:spPr>
          <a:xfrm>
            <a:off x="3810000" y="9372600"/>
            <a:ext cx="2914650" cy="493713"/>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
        <p:nvSpPr>
          <p:cNvPr id="152580" name="Rectangle 2"/>
          <p:cNvSpPr>
            <a:spLocks noGrp="1" noRot="1" noChangeAspect="1" noTextEdit="1"/>
          </p:cNvSpPr>
          <p:nvPr>
            <p:ph type="sldImg"/>
          </p:nvPr>
        </p:nvSpPr>
        <p:spPr>
          <a:ln/>
        </p:spPr>
      </p:sp>
      <p:sp>
        <p:nvSpPr>
          <p:cNvPr id="15258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3603" name="Rectangle 2"/>
          <p:cNvSpPr>
            <a:spLocks noTextEdit="1"/>
          </p:cNvSpPr>
          <p:nvPr>
            <p:ph type="sldImg"/>
          </p:nvPr>
        </p:nvSpPr>
        <p:spPr>
          <a:ln/>
        </p:spPr>
      </p:sp>
      <p:sp>
        <p:nvSpPr>
          <p:cNvPr id="1536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4627" name="Rectangle 2"/>
          <p:cNvSpPr>
            <a:spLocks noTextEdit="1"/>
          </p:cNvSpPr>
          <p:nvPr>
            <p:ph type="sldImg"/>
          </p:nvPr>
        </p:nvSpPr>
        <p:spPr>
          <a:ln/>
        </p:spPr>
      </p:sp>
      <p:sp>
        <p:nvSpPr>
          <p:cNvPr id="1546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28003" name="Rectangle 2"/>
          <p:cNvSpPr>
            <a:spLocks noTextEdit="1"/>
          </p:cNvSpPr>
          <p:nvPr>
            <p:ph type="sldImg"/>
          </p:nvPr>
        </p:nvSpPr>
        <p:spPr>
          <a:ln/>
        </p:spPr>
      </p:sp>
      <p:sp>
        <p:nvSpPr>
          <p:cNvPr id="1280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5651" name="Rectangle 2"/>
          <p:cNvSpPr>
            <a:spLocks noTextEdit="1"/>
          </p:cNvSpPr>
          <p:nvPr>
            <p:ph type="sldImg"/>
          </p:nvPr>
        </p:nvSpPr>
        <p:spPr>
          <a:ln/>
        </p:spPr>
      </p:sp>
      <p:sp>
        <p:nvSpPr>
          <p:cNvPr id="1556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6675" name="Rectangle 2"/>
          <p:cNvSpPr>
            <a:spLocks noTextEdit="1"/>
          </p:cNvSpPr>
          <p:nvPr>
            <p:ph type="sldImg"/>
          </p:nvPr>
        </p:nvSpPr>
        <p:spPr>
          <a:ln/>
        </p:spPr>
      </p:sp>
      <p:sp>
        <p:nvSpPr>
          <p:cNvPr id="1566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7699" name="Rectangle 2"/>
          <p:cNvSpPr>
            <a:spLocks noTextEdit="1"/>
          </p:cNvSpPr>
          <p:nvPr>
            <p:ph type="sldImg"/>
          </p:nvPr>
        </p:nvSpPr>
        <p:spPr>
          <a:ln/>
        </p:spPr>
      </p:sp>
      <p:sp>
        <p:nvSpPr>
          <p:cNvPr id="1577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8723" name="Rectangle 2"/>
          <p:cNvSpPr>
            <a:spLocks noTextEdit="1"/>
          </p:cNvSpPr>
          <p:nvPr>
            <p:ph type="sldImg"/>
          </p:nvPr>
        </p:nvSpPr>
        <p:spPr>
          <a:ln/>
        </p:spPr>
      </p:sp>
      <p:sp>
        <p:nvSpPr>
          <p:cNvPr id="1587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59747" name="Rectangle 2"/>
          <p:cNvSpPr>
            <a:spLocks noTextEdit="1"/>
          </p:cNvSpPr>
          <p:nvPr>
            <p:ph type="sldImg"/>
          </p:nvPr>
        </p:nvSpPr>
        <p:spPr>
          <a:ln/>
        </p:spPr>
      </p:sp>
      <p:sp>
        <p:nvSpPr>
          <p:cNvPr id="1597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0771" name="Rectangle 2"/>
          <p:cNvSpPr>
            <a:spLocks noTextEdit="1"/>
          </p:cNvSpPr>
          <p:nvPr>
            <p:ph type="sldImg"/>
          </p:nvPr>
        </p:nvSpPr>
        <p:spPr>
          <a:ln/>
        </p:spPr>
      </p:sp>
      <p:sp>
        <p:nvSpPr>
          <p:cNvPr id="1607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1795" name="Rectangle 2"/>
          <p:cNvSpPr>
            <a:spLocks noTextEdit="1"/>
          </p:cNvSpPr>
          <p:nvPr>
            <p:ph type="sldImg"/>
          </p:nvPr>
        </p:nvSpPr>
        <p:spPr>
          <a:ln/>
        </p:spPr>
      </p:sp>
      <p:sp>
        <p:nvSpPr>
          <p:cNvPr id="1617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2819" name="Rectangle 2"/>
          <p:cNvSpPr>
            <a:spLocks noTextEdit="1"/>
          </p:cNvSpPr>
          <p:nvPr>
            <p:ph type="sldImg"/>
          </p:nvPr>
        </p:nvSpPr>
        <p:spPr>
          <a:ln/>
        </p:spPr>
      </p:sp>
      <p:sp>
        <p:nvSpPr>
          <p:cNvPr id="1628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3843" name="Rectangle 2"/>
          <p:cNvSpPr>
            <a:spLocks noTextEdit="1"/>
          </p:cNvSpPr>
          <p:nvPr>
            <p:ph type="sldImg"/>
          </p:nvPr>
        </p:nvSpPr>
        <p:spPr>
          <a:ln/>
        </p:spPr>
      </p:sp>
      <p:sp>
        <p:nvSpPr>
          <p:cNvPr id="1638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4867" name="Rectangle 2"/>
          <p:cNvSpPr>
            <a:spLocks noGrp="1" noRot="1" noChangeAspect="1" noTextEdit="1"/>
          </p:cNvSpPr>
          <p:nvPr>
            <p:ph type="sldImg"/>
          </p:nvPr>
        </p:nvSpPr>
        <p:spPr>
          <a:ln/>
        </p:spPr>
      </p:sp>
      <p:sp>
        <p:nvSpPr>
          <p:cNvPr id="1648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29027" name="Rectangle 2"/>
          <p:cNvSpPr>
            <a:spLocks noTextEdit="1"/>
          </p:cNvSpPr>
          <p:nvPr>
            <p:ph type="sldImg"/>
          </p:nvPr>
        </p:nvSpPr>
        <p:spPr>
          <a:ln/>
        </p:spPr>
      </p:sp>
      <p:sp>
        <p:nvSpPr>
          <p:cNvPr id="1290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5891" name="Rectangle 2"/>
          <p:cNvSpPr>
            <a:spLocks noTextEdit="1"/>
          </p:cNvSpPr>
          <p:nvPr>
            <p:ph type="sldImg"/>
          </p:nvPr>
        </p:nvSpPr>
        <p:spPr>
          <a:ln/>
        </p:spPr>
      </p:sp>
      <p:sp>
        <p:nvSpPr>
          <p:cNvPr id="1658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6915" name="Rectangle 2"/>
          <p:cNvSpPr>
            <a:spLocks noTextEdit="1"/>
          </p:cNvSpPr>
          <p:nvPr>
            <p:ph type="sldImg"/>
          </p:nvPr>
        </p:nvSpPr>
        <p:spPr>
          <a:ln/>
        </p:spPr>
      </p:sp>
      <p:sp>
        <p:nvSpPr>
          <p:cNvPr id="1669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7939" name="Rectangle 2"/>
          <p:cNvSpPr>
            <a:spLocks noTextEdit="1"/>
          </p:cNvSpPr>
          <p:nvPr>
            <p:ph type="sldImg"/>
          </p:nvPr>
        </p:nvSpPr>
        <p:spPr>
          <a:ln/>
        </p:spPr>
      </p:sp>
      <p:sp>
        <p:nvSpPr>
          <p:cNvPr id="1679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8963" name="Rectangle 2"/>
          <p:cNvSpPr>
            <a:spLocks noTextEdit="1"/>
          </p:cNvSpPr>
          <p:nvPr>
            <p:ph type="sldImg"/>
          </p:nvPr>
        </p:nvSpPr>
        <p:spPr>
          <a:ln/>
        </p:spPr>
      </p:sp>
      <p:sp>
        <p:nvSpPr>
          <p:cNvPr id="1689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69987" name="Rectangle 2"/>
          <p:cNvSpPr>
            <a:spLocks noTextEdit="1"/>
          </p:cNvSpPr>
          <p:nvPr>
            <p:ph type="sldImg"/>
          </p:nvPr>
        </p:nvSpPr>
        <p:spPr>
          <a:ln/>
        </p:spPr>
      </p:sp>
      <p:sp>
        <p:nvSpPr>
          <p:cNvPr id="1699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1011" name="Rectangle 2"/>
          <p:cNvSpPr>
            <a:spLocks noTextEdit="1"/>
          </p:cNvSpPr>
          <p:nvPr>
            <p:ph type="sldImg"/>
          </p:nvPr>
        </p:nvSpPr>
        <p:spPr>
          <a:ln/>
        </p:spPr>
      </p:sp>
      <p:sp>
        <p:nvSpPr>
          <p:cNvPr id="1710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2035" name="Rectangle 2"/>
          <p:cNvSpPr>
            <a:spLocks noTextEdit="1"/>
          </p:cNvSpPr>
          <p:nvPr>
            <p:ph type="sldImg"/>
          </p:nvPr>
        </p:nvSpPr>
        <p:spPr>
          <a:ln/>
        </p:spPr>
      </p:sp>
      <p:sp>
        <p:nvSpPr>
          <p:cNvPr id="1720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3059" name="Rectangle 2"/>
          <p:cNvSpPr>
            <a:spLocks noTextEdit="1"/>
          </p:cNvSpPr>
          <p:nvPr>
            <p:ph type="sldImg"/>
          </p:nvPr>
        </p:nvSpPr>
        <p:spPr>
          <a:ln/>
        </p:spPr>
      </p:sp>
      <p:sp>
        <p:nvSpPr>
          <p:cNvPr id="1730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4083" name="Rectangle 2"/>
          <p:cNvSpPr>
            <a:spLocks noTextEdit="1"/>
          </p:cNvSpPr>
          <p:nvPr>
            <p:ph type="sldImg"/>
          </p:nvPr>
        </p:nvSpPr>
        <p:spPr>
          <a:ln/>
        </p:spPr>
      </p:sp>
      <p:sp>
        <p:nvSpPr>
          <p:cNvPr id="1740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5107" name="Rectangle 2"/>
          <p:cNvSpPr>
            <a:spLocks noTextEdit="1"/>
          </p:cNvSpPr>
          <p:nvPr>
            <p:ph type="sldImg"/>
          </p:nvPr>
        </p:nvSpPr>
        <p:spPr>
          <a:ln/>
        </p:spPr>
      </p:sp>
      <p:sp>
        <p:nvSpPr>
          <p:cNvPr id="1751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0051" name="Rectangle 2"/>
          <p:cNvSpPr>
            <a:spLocks noTextEdit="1"/>
          </p:cNvSpPr>
          <p:nvPr>
            <p:ph type="sldImg"/>
          </p:nvPr>
        </p:nvSpPr>
        <p:spPr>
          <a:ln/>
        </p:spPr>
      </p:sp>
      <p:sp>
        <p:nvSpPr>
          <p:cNvPr id="1300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6131" name="Rectangle 2"/>
          <p:cNvSpPr>
            <a:spLocks noTextEdit="1"/>
          </p:cNvSpPr>
          <p:nvPr>
            <p:ph type="sldImg"/>
          </p:nvPr>
        </p:nvSpPr>
        <p:spPr>
          <a:ln/>
        </p:spPr>
      </p:sp>
      <p:sp>
        <p:nvSpPr>
          <p:cNvPr id="1761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7155" name="Rectangle 2"/>
          <p:cNvSpPr>
            <a:spLocks noTextEdit="1"/>
          </p:cNvSpPr>
          <p:nvPr>
            <p:ph type="sldImg"/>
          </p:nvPr>
        </p:nvSpPr>
        <p:spPr>
          <a:ln/>
        </p:spPr>
      </p:sp>
      <p:sp>
        <p:nvSpPr>
          <p:cNvPr id="17715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8179" name="Rectangle 2"/>
          <p:cNvSpPr>
            <a:spLocks noTextEdit="1"/>
          </p:cNvSpPr>
          <p:nvPr>
            <p:ph type="sldImg"/>
          </p:nvPr>
        </p:nvSpPr>
        <p:spPr>
          <a:ln/>
        </p:spPr>
      </p:sp>
      <p:sp>
        <p:nvSpPr>
          <p:cNvPr id="1781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79203" name="Rectangle 2"/>
          <p:cNvSpPr>
            <a:spLocks noTextEdit="1"/>
          </p:cNvSpPr>
          <p:nvPr>
            <p:ph type="sldImg"/>
          </p:nvPr>
        </p:nvSpPr>
        <p:spPr>
          <a:ln/>
        </p:spPr>
      </p:sp>
      <p:sp>
        <p:nvSpPr>
          <p:cNvPr id="1792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0227" name="Rectangle 2"/>
          <p:cNvSpPr>
            <a:spLocks noTextEdit="1"/>
          </p:cNvSpPr>
          <p:nvPr>
            <p:ph type="sldImg"/>
          </p:nvPr>
        </p:nvSpPr>
        <p:spPr>
          <a:ln/>
        </p:spPr>
      </p:sp>
      <p:sp>
        <p:nvSpPr>
          <p:cNvPr id="18022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1251" name="Rectangle 2"/>
          <p:cNvSpPr>
            <a:spLocks noTextEdit="1"/>
          </p:cNvSpPr>
          <p:nvPr>
            <p:ph type="sldImg"/>
          </p:nvPr>
        </p:nvSpPr>
        <p:spPr>
          <a:ln/>
        </p:spPr>
      </p:sp>
      <p:sp>
        <p:nvSpPr>
          <p:cNvPr id="18125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2275" name="Rectangle 2"/>
          <p:cNvSpPr>
            <a:spLocks noTextEdit="1"/>
          </p:cNvSpPr>
          <p:nvPr>
            <p:ph type="sldImg"/>
          </p:nvPr>
        </p:nvSpPr>
        <p:spPr>
          <a:ln/>
        </p:spPr>
      </p:sp>
      <p:sp>
        <p:nvSpPr>
          <p:cNvPr id="1822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3299" name="Rectangle 2"/>
          <p:cNvSpPr>
            <a:spLocks noTextEdit="1"/>
          </p:cNvSpPr>
          <p:nvPr>
            <p:ph type="sldImg"/>
          </p:nvPr>
        </p:nvSpPr>
        <p:spPr>
          <a:ln/>
        </p:spPr>
      </p:sp>
      <p:sp>
        <p:nvSpPr>
          <p:cNvPr id="1833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4323" name="Rectangle 2"/>
          <p:cNvSpPr>
            <a:spLocks noTextEdit="1"/>
          </p:cNvSpPr>
          <p:nvPr>
            <p:ph type="sldImg"/>
          </p:nvPr>
        </p:nvSpPr>
        <p:spPr>
          <a:xfrm>
            <a:off x="895350" y="739775"/>
            <a:ext cx="4933950" cy="3700463"/>
          </a:xfrm>
          <a:solidFill>
            <a:srgbClr val="FFFFFF">
              <a:alpha val="100000"/>
            </a:srgbClr>
          </a:solidFill>
          <a:ln/>
        </p:spPr>
      </p:sp>
      <p:sp>
        <p:nvSpPr>
          <p:cNvPr id="184324"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危害一栏可拿掉。</a:t>
            </a:r>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5347" name="Rectangle 2"/>
          <p:cNvSpPr>
            <a:spLocks noTextEdit="1"/>
          </p:cNvSpPr>
          <p:nvPr>
            <p:ph type="sldImg"/>
          </p:nvPr>
        </p:nvSpPr>
        <p:spPr>
          <a:ln/>
        </p:spPr>
      </p:sp>
      <p:sp>
        <p:nvSpPr>
          <p:cNvPr id="1853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1075" name="Rectangle 2"/>
          <p:cNvSpPr>
            <a:spLocks noTextEdit="1"/>
          </p:cNvSpPr>
          <p:nvPr>
            <p:ph type="sldImg"/>
          </p:nvPr>
        </p:nvSpPr>
        <p:spPr>
          <a:ln/>
        </p:spPr>
      </p:sp>
      <p:sp>
        <p:nvSpPr>
          <p:cNvPr id="1310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6371" name="Rectangle 2"/>
          <p:cNvSpPr>
            <a:spLocks noTextEdit="1"/>
          </p:cNvSpPr>
          <p:nvPr>
            <p:ph type="sldImg"/>
          </p:nvPr>
        </p:nvSpPr>
        <p:spPr>
          <a:ln/>
        </p:spPr>
      </p:sp>
      <p:sp>
        <p:nvSpPr>
          <p:cNvPr id="1863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7395" name="Rectangle 2"/>
          <p:cNvSpPr>
            <a:spLocks noTextEdit="1"/>
          </p:cNvSpPr>
          <p:nvPr>
            <p:ph type="sldImg"/>
          </p:nvPr>
        </p:nvSpPr>
        <p:spPr>
          <a:ln/>
        </p:spPr>
      </p:sp>
      <p:sp>
        <p:nvSpPr>
          <p:cNvPr id="18739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8419" name="Rectangle 2"/>
          <p:cNvSpPr>
            <a:spLocks noTextEdit="1"/>
          </p:cNvSpPr>
          <p:nvPr>
            <p:ph type="sldImg"/>
          </p:nvPr>
        </p:nvSpPr>
        <p:spPr>
          <a:ln/>
        </p:spPr>
      </p:sp>
      <p:sp>
        <p:nvSpPr>
          <p:cNvPr id="18842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89443" name="Rectangle 2"/>
          <p:cNvSpPr>
            <a:spLocks noTextEdit="1"/>
          </p:cNvSpPr>
          <p:nvPr>
            <p:ph type="sldImg"/>
          </p:nvPr>
        </p:nvSpPr>
        <p:spPr>
          <a:ln/>
        </p:spPr>
      </p:sp>
      <p:sp>
        <p:nvSpPr>
          <p:cNvPr id="1894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0467" name="Rectangle 2"/>
          <p:cNvSpPr>
            <a:spLocks noTextEdit="1"/>
          </p:cNvSpPr>
          <p:nvPr>
            <p:ph type="sldImg"/>
          </p:nvPr>
        </p:nvSpPr>
        <p:spPr>
          <a:ln/>
        </p:spPr>
      </p:sp>
      <p:sp>
        <p:nvSpPr>
          <p:cNvPr id="1904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1491" name="Rectangle 2"/>
          <p:cNvSpPr>
            <a:spLocks noTextEdit="1"/>
          </p:cNvSpPr>
          <p:nvPr>
            <p:ph type="sldImg"/>
          </p:nvPr>
        </p:nvSpPr>
        <p:spPr>
          <a:ln/>
        </p:spPr>
      </p:sp>
      <p:sp>
        <p:nvSpPr>
          <p:cNvPr id="1914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2515" name="Rectangle 2"/>
          <p:cNvSpPr>
            <a:spLocks noTextEdit="1"/>
          </p:cNvSpPr>
          <p:nvPr>
            <p:ph type="sldImg"/>
          </p:nvPr>
        </p:nvSpPr>
        <p:spPr>
          <a:ln/>
        </p:spPr>
      </p:sp>
      <p:sp>
        <p:nvSpPr>
          <p:cNvPr id="1925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3539" name="Rectangle 2"/>
          <p:cNvSpPr>
            <a:spLocks noTextEdit="1"/>
          </p:cNvSpPr>
          <p:nvPr>
            <p:ph type="sldImg"/>
          </p:nvPr>
        </p:nvSpPr>
        <p:spPr>
          <a:ln/>
        </p:spPr>
      </p:sp>
      <p:sp>
        <p:nvSpPr>
          <p:cNvPr id="1935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4563" name="Rectangle 2"/>
          <p:cNvSpPr>
            <a:spLocks noTextEdit="1"/>
          </p:cNvSpPr>
          <p:nvPr>
            <p:ph type="sldImg"/>
          </p:nvPr>
        </p:nvSpPr>
        <p:spPr>
          <a:ln/>
        </p:spPr>
      </p:sp>
      <p:sp>
        <p:nvSpPr>
          <p:cNvPr id="19456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5587" name="Rectangle 2"/>
          <p:cNvSpPr>
            <a:spLocks noTextEdit="1"/>
          </p:cNvSpPr>
          <p:nvPr>
            <p:ph type="sldImg"/>
          </p:nvPr>
        </p:nvSpPr>
        <p:spPr>
          <a:ln/>
        </p:spPr>
      </p:sp>
      <p:sp>
        <p:nvSpPr>
          <p:cNvPr id="1955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2099" name="Rectangle 2"/>
          <p:cNvSpPr>
            <a:spLocks noTextEdit="1"/>
          </p:cNvSpPr>
          <p:nvPr>
            <p:ph type="sldImg"/>
          </p:nvPr>
        </p:nvSpPr>
        <p:spPr>
          <a:ln/>
        </p:spPr>
      </p:sp>
      <p:sp>
        <p:nvSpPr>
          <p:cNvPr id="1321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6611" name="Rectangle 2"/>
          <p:cNvSpPr>
            <a:spLocks noTextEdit="1"/>
          </p:cNvSpPr>
          <p:nvPr>
            <p:ph type="sldImg"/>
          </p:nvPr>
        </p:nvSpPr>
        <p:spPr>
          <a:ln/>
        </p:spPr>
      </p:sp>
      <p:sp>
        <p:nvSpPr>
          <p:cNvPr id="1966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7635" name="Rectangle 2"/>
          <p:cNvSpPr>
            <a:spLocks noTextEdit="1"/>
          </p:cNvSpPr>
          <p:nvPr>
            <p:ph type="sldImg"/>
          </p:nvPr>
        </p:nvSpPr>
        <p:spPr>
          <a:ln/>
        </p:spPr>
      </p:sp>
      <p:sp>
        <p:nvSpPr>
          <p:cNvPr id="1976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8659" name="Rectangle 2"/>
          <p:cNvSpPr>
            <a:spLocks noTextEdit="1"/>
          </p:cNvSpPr>
          <p:nvPr>
            <p:ph type="sldImg"/>
          </p:nvPr>
        </p:nvSpPr>
        <p:spPr>
          <a:ln/>
        </p:spPr>
      </p:sp>
      <p:sp>
        <p:nvSpPr>
          <p:cNvPr id="1986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99683" name="Rectangle 2"/>
          <p:cNvSpPr>
            <a:spLocks noTextEdit="1"/>
          </p:cNvSpPr>
          <p:nvPr>
            <p:ph type="sldImg"/>
          </p:nvPr>
        </p:nvSpPr>
        <p:spPr>
          <a:ln/>
        </p:spPr>
      </p:sp>
      <p:sp>
        <p:nvSpPr>
          <p:cNvPr id="19968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0707" name="Rectangle 2"/>
          <p:cNvSpPr>
            <a:spLocks noTextEdit="1"/>
          </p:cNvSpPr>
          <p:nvPr>
            <p:ph type="sldImg"/>
          </p:nvPr>
        </p:nvSpPr>
        <p:spPr>
          <a:ln/>
        </p:spPr>
      </p:sp>
      <p:sp>
        <p:nvSpPr>
          <p:cNvPr id="20070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1731" name="Rectangle 2"/>
          <p:cNvSpPr>
            <a:spLocks noTextEdit="1"/>
          </p:cNvSpPr>
          <p:nvPr>
            <p:ph type="sldImg"/>
          </p:nvPr>
        </p:nvSpPr>
        <p:spPr>
          <a:ln/>
        </p:spPr>
      </p:sp>
      <p:sp>
        <p:nvSpPr>
          <p:cNvPr id="20173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2755" name="Rectangle 2"/>
          <p:cNvSpPr>
            <a:spLocks noTextEdit="1"/>
          </p:cNvSpPr>
          <p:nvPr>
            <p:ph type="sldImg"/>
          </p:nvPr>
        </p:nvSpPr>
        <p:spPr>
          <a:xfrm>
            <a:off x="895350" y="739775"/>
            <a:ext cx="4933950" cy="3700463"/>
          </a:xfrm>
          <a:solidFill>
            <a:srgbClr val="FFFFFF">
              <a:alpha val="100000"/>
            </a:srgbClr>
          </a:solidFill>
          <a:ln/>
        </p:spPr>
      </p:sp>
      <p:sp>
        <p:nvSpPr>
          <p:cNvPr id="202756"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3779" name="Rectangle 2"/>
          <p:cNvSpPr>
            <a:spLocks noTextEdit="1"/>
          </p:cNvSpPr>
          <p:nvPr>
            <p:ph type="sldImg"/>
          </p:nvPr>
        </p:nvSpPr>
        <p:spPr>
          <a:ln/>
        </p:spPr>
      </p:sp>
      <p:sp>
        <p:nvSpPr>
          <p:cNvPr id="20378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4803" name="Rectangle 2"/>
          <p:cNvSpPr>
            <a:spLocks noTextEdit="1"/>
          </p:cNvSpPr>
          <p:nvPr>
            <p:ph type="sldImg"/>
          </p:nvPr>
        </p:nvSpPr>
        <p:spPr>
          <a:ln/>
        </p:spPr>
      </p:sp>
      <p:sp>
        <p:nvSpPr>
          <p:cNvPr id="20480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5827" name="Rectangle 2"/>
          <p:cNvSpPr>
            <a:spLocks noTextEdit="1"/>
          </p:cNvSpPr>
          <p:nvPr>
            <p:ph type="sldImg"/>
          </p:nvPr>
        </p:nvSpPr>
        <p:spPr>
          <a:xfrm>
            <a:off x="895350" y="739775"/>
            <a:ext cx="4933950" cy="3700463"/>
          </a:xfrm>
          <a:solidFill>
            <a:srgbClr val="FFFFFF">
              <a:alpha val="100000"/>
            </a:srgbClr>
          </a:solidFill>
          <a:ln/>
        </p:spPr>
      </p:sp>
      <p:sp>
        <p:nvSpPr>
          <p:cNvPr id="205828"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en-US" altLang="zh-CN" dirty="0"/>
              <a:t>Job Hazard Analysis Job</a:t>
            </a:r>
            <a:r>
              <a:rPr lang="zh-CN" altLang="en-US" dirty="0"/>
              <a:t>指的就是工人干的活</a:t>
            </a:r>
            <a:endParaRPr lang="zh-CN" altLang="en-US" dirty="0"/>
          </a:p>
          <a:p>
            <a:pPr lvl="0" eaLnBrk="1" hangingPunct="1"/>
            <a:r>
              <a:rPr lang="zh-CN" altLang="en-US" dirty="0"/>
              <a:t>也指作业。也叫</a:t>
            </a:r>
            <a:r>
              <a:rPr lang="en-US" altLang="zh-CN" dirty="0"/>
              <a:t>JSA </a:t>
            </a:r>
            <a:r>
              <a:rPr lang="zh-CN" altLang="en-US" dirty="0"/>
              <a:t>英文为</a:t>
            </a:r>
            <a:r>
              <a:rPr lang="en-US" altLang="zh-CN" dirty="0"/>
              <a:t>Job Safety Analysis</a:t>
            </a:r>
            <a:r>
              <a:rPr lang="zh-CN" altLang="en-US" dirty="0"/>
              <a:t>。对检修、维修很有用。</a:t>
            </a:r>
            <a:endParaRPr lang="zh-CN" altLang="en-US" dirty="0"/>
          </a:p>
          <a:p>
            <a:pPr lvl="0" eaLnBrk="1" hangingPunct="1"/>
            <a:r>
              <a:rPr lang="zh-CN" altLang="en-US" dirty="0"/>
              <a:t>各岗位都应该进行这项分析。</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3123" name="Rectangle 2"/>
          <p:cNvSpPr>
            <a:spLocks noTextEdit="1"/>
          </p:cNvSpPr>
          <p:nvPr>
            <p:ph type="sldImg"/>
          </p:nvPr>
        </p:nvSpPr>
        <p:spPr>
          <a:ln/>
        </p:spPr>
      </p:sp>
      <p:sp>
        <p:nvSpPr>
          <p:cNvPr id="1331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6851" name="Rectangle 2"/>
          <p:cNvSpPr>
            <a:spLocks noTextEdit="1"/>
          </p:cNvSpPr>
          <p:nvPr>
            <p:ph type="sldImg"/>
          </p:nvPr>
        </p:nvSpPr>
        <p:spPr>
          <a:xfrm>
            <a:off x="895350" y="739775"/>
            <a:ext cx="4933950" cy="3700463"/>
          </a:xfrm>
          <a:solidFill>
            <a:srgbClr val="FFFFFF">
              <a:alpha val="100000"/>
            </a:srgbClr>
          </a:solidFill>
          <a:ln/>
        </p:spPr>
      </p:sp>
      <p:sp>
        <p:nvSpPr>
          <p:cNvPr id="206852"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en-US" altLang="zh-CN" dirty="0"/>
              <a:t>Job Hazard Analysis Job</a:t>
            </a:r>
            <a:r>
              <a:rPr lang="zh-CN" altLang="en-US" dirty="0"/>
              <a:t>指的就是工人干的活</a:t>
            </a:r>
            <a:endParaRPr lang="zh-CN" altLang="en-US" dirty="0"/>
          </a:p>
          <a:p>
            <a:pPr lvl="0" eaLnBrk="1" hangingPunct="1"/>
            <a:r>
              <a:rPr lang="zh-CN" altLang="en-US" dirty="0"/>
              <a:t>也指作业。也叫</a:t>
            </a:r>
            <a:r>
              <a:rPr lang="en-US" altLang="zh-CN" dirty="0"/>
              <a:t>JSA </a:t>
            </a:r>
            <a:r>
              <a:rPr lang="zh-CN" altLang="en-US" dirty="0"/>
              <a:t>英文为</a:t>
            </a:r>
            <a:r>
              <a:rPr lang="en-US" altLang="zh-CN" dirty="0"/>
              <a:t>Job Safety Analysis</a:t>
            </a:r>
            <a:r>
              <a:rPr lang="zh-CN" altLang="en-US" dirty="0"/>
              <a:t>。对检修、维修很有用。</a:t>
            </a:r>
            <a:endParaRPr lang="zh-CN" altLang="en-US" dirty="0"/>
          </a:p>
          <a:p>
            <a:pPr lvl="0" eaLnBrk="1" hangingPunct="1"/>
            <a:r>
              <a:rPr lang="zh-CN" altLang="en-US" dirty="0"/>
              <a:t>各岗位都应该进行这项分析。</a:t>
            </a:r>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7875" name="Rectangle 2"/>
          <p:cNvSpPr>
            <a:spLocks noTextEdit="1"/>
          </p:cNvSpPr>
          <p:nvPr>
            <p:ph type="sldImg"/>
          </p:nvPr>
        </p:nvSpPr>
        <p:spPr>
          <a:ln/>
        </p:spPr>
      </p:sp>
      <p:sp>
        <p:nvSpPr>
          <p:cNvPr id="20787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8899" name="Rectangle 2"/>
          <p:cNvSpPr>
            <a:spLocks noTextEdit="1"/>
          </p:cNvSpPr>
          <p:nvPr>
            <p:ph type="sldImg"/>
          </p:nvPr>
        </p:nvSpPr>
        <p:spPr>
          <a:ln/>
        </p:spPr>
      </p:sp>
      <p:sp>
        <p:nvSpPr>
          <p:cNvPr id="20890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09923" name="Rectangle 2"/>
          <p:cNvSpPr>
            <a:spLocks noTextEdit="1"/>
          </p:cNvSpPr>
          <p:nvPr>
            <p:ph type="sldImg"/>
          </p:nvPr>
        </p:nvSpPr>
        <p:spPr>
          <a:ln/>
        </p:spPr>
      </p:sp>
      <p:sp>
        <p:nvSpPr>
          <p:cNvPr id="20992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0947" name="Rectangle 2"/>
          <p:cNvSpPr>
            <a:spLocks noTextEdit="1"/>
          </p:cNvSpPr>
          <p:nvPr>
            <p:ph type="sldImg"/>
          </p:nvPr>
        </p:nvSpPr>
        <p:spPr>
          <a:ln/>
        </p:spPr>
      </p:sp>
      <p:sp>
        <p:nvSpPr>
          <p:cNvPr id="2109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1971" name="Rectangle 2"/>
          <p:cNvSpPr>
            <a:spLocks noTextEdit="1"/>
          </p:cNvSpPr>
          <p:nvPr>
            <p:ph type="sldImg"/>
          </p:nvPr>
        </p:nvSpPr>
        <p:spPr>
          <a:ln/>
        </p:spPr>
      </p:sp>
      <p:sp>
        <p:nvSpPr>
          <p:cNvPr id="21197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2995" name="Rectangle 2"/>
          <p:cNvSpPr>
            <a:spLocks noTextEdit="1"/>
          </p:cNvSpPr>
          <p:nvPr>
            <p:ph type="sldImg"/>
          </p:nvPr>
        </p:nvSpPr>
        <p:spPr>
          <a:xfrm>
            <a:off x="895350" y="739775"/>
            <a:ext cx="4933950" cy="3700463"/>
          </a:xfrm>
          <a:solidFill>
            <a:srgbClr val="FFFFFF">
              <a:alpha val="100000"/>
            </a:srgbClr>
          </a:solidFill>
          <a:ln/>
        </p:spPr>
      </p:sp>
      <p:sp>
        <p:nvSpPr>
          <p:cNvPr id="212996"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先建表，可参照现有表格，企业以前一般都有检查表可参照，</a:t>
            </a:r>
            <a:endParaRPr lang="zh-CN" altLang="en-US" dirty="0"/>
          </a:p>
          <a:p>
            <a:pPr lvl="0" eaLnBrk="1" hangingPunct="1"/>
            <a:r>
              <a:rPr lang="zh-CN" altLang="en-US" dirty="0"/>
              <a:t>我们现在用此表不是为了打分，而是为了找危害。</a:t>
            </a:r>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4019" name="Rectangle 2"/>
          <p:cNvSpPr>
            <a:spLocks noTextEdit="1"/>
          </p:cNvSpPr>
          <p:nvPr>
            <p:ph type="sldImg"/>
          </p:nvPr>
        </p:nvSpPr>
        <p:spPr>
          <a:xfrm>
            <a:off x="895350" y="739775"/>
            <a:ext cx="4933950" cy="3700463"/>
          </a:xfrm>
          <a:solidFill>
            <a:srgbClr val="FFFFFF">
              <a:alpha val="100000"/>
            </a:srgbClr>
          </a:solidFill>
          <a:ln/>
        </p:spPr>
      </p:sp>
      <p:sp>
        <p:nvSpPr>
          <p:cNvPr id="1280003" name="Rectangle 3"/>
          <p:cNvSpPr>
            <a:spLocks noGrp="1" noChangeArrowheads="1"/>
          </p:cNvSpPr>
          <p:nvPr>
            <p:ph type="body" idx="1"/>
          </p:nvPr>
        </p:nvSpPr>
        <p:spPr>
          <a:solidFill>
            <a:srgbClr val="FFFFFF"/>
          </a:solidFill>
          <a:ln>
            <a:solidFill>
              <a:srgbClr val="000000"/>
            </a:solidFill>
          </a:ln>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安全检查表一般用来检查静态的东西。</a:t>
            </a:r>
            <a:r>
              <a:rPr kumimoji="1" lang="zh-CN" altLang="en-US" sz="2800" b="1" i="0" u="none" strike="noStrike" kern="1200" cap="none" spc="0" normalizeH="0" baseline="0" noProof="0" smtClean="0">
                <a:ln>
                  <a:noFill/>
                </a:ln>
                <a:solidFill>
                  <a:srgbClr val="0F35D9"/>
                </a:solidFill>
                <a:effectLst/>
                <a:uLnTx/>
                <a:uFillTx/>
                <a:latin typeface="宋体" panose="02010600030101010101" pitchFamily="2" charset="-122"/>
                <a:ea typeface="宋体" panose="02010600030101010101" pitchFamily="2" charset="-122"/>
                <a:cs typeface="+mn-cs"/>
              </a:rPr>
              <a:t> </a:t>
            </a:r>
            <a:r>
              <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p39</a:t>
            </a:r>
            <a:endParaRPr kumimoji="1" lang="en-US" alt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5043" name="Rectangle 2"/>
          <p:cNvSpPr>
            <a:spLocks noTextEdit="1"/>
          </p:cNvSpPr>
          <p:nvPr>
            <p:ph type="sldImg"/>
          </p:nvPr>
        </p:nvSpPr>
        <p:spPr>
          <a:ln/>
        </p:spPr>
      </p:sp>
      <p:sp>
        <p:nvSpPr>
          <p:cNvPr id="215044"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6067" name="Rectangle 2"/>
          <p:cNvSpPr>
            <a:spLocks noTextEdit="1"/>
          </p:cNvSpPr>
          <p:nvPr>
            <p:ph type="sldImg"/>
          </p:nvPr>
        </p:nvSpPr>
        <p:spPr>
          <a:ln/>
        </p:spPr>
      </p:sp>
      <p:sp>
        <p:nvSpPr>
          <p:cNvPr id="21606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134147" name="Rectangle 2"/>
          <p:cNvSpPr>
            <a:spLocks noTextEdit="1"/>
          </p:cNvSpPr>
          <p:nvPr>
            <p:ph type="sldImg"/>
          </p:nvPr>
        </p:nvSpPr>
        <p:spPr>
          <a:ln/>
        </p:spPr>
      </p:sp>
      <p:sp>
        <p:nvSpPr>
          <p:cNvPr id="13414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7091" name="Rectangle 2"/>
          <p:cNvSpPr>
            <a:spLocks noTextEdit="1"/>
          </p:cNvSpPr>
          <p:nvPr>
            <p:ph type="sldImg"/>
          </p:nvPr>
        </p:nvSpPr>
        <p:spPr>
          <a:ln/>
        </p:spPr>
      </p:sp>
      <p:sp>
        <p:nvSpPr>
          <p:cNvPr id="21709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8115" name="Rectangle 2"/>
          <p:cNvSpPr>
            <a:spLocks noTextEdit="1"/>
          </p:cNvSpPr>
          <p:nvPr>
            <p:ph type="sldImg"/>
          </p:nvPr>
        </p:nvSpPr>
        <p:spPr>
          <a:ln/>
        </p:spPr>
      </p:sp>
      <p:sp>
        <p:nvSpPr>
          <p:cNvPr id="21811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19139" name="Rectangle 2"/>
          <p:cNvSpPr>
            <a:spLocks noTextEdit="1"/>
          </p:cNvSpPr>
          <p:nvPr>
            <p:ph type="sldImg"/>
          </p:nvPr>
        </p:nvSpPr>
        <p:spPr>
          <a:ln/>
        </p:spPr>
      </p:sp>
      <p:sp>
        <p:nvSpPr>
          <p:cNvPr id="21914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0163" name="Rectangle 2"/>
          <p:cNvSpPr>
            <a:spLocks noTextEdit="1"/>
          </p:cNvSpPr>
          <p:nvPr>
            <p:ph type="sldImg"/>
          </p:nvPr>
        </p:nvSpPr>
        <p:spPr>
          <a:xfrm>
            <a:off x="895350" y="739775"/>
            <a:ext cx="4933950" cy="3700463"/>
          </a:xfrm>
          <a:solidFill>
            <a:srgbClr val="FFFFFF">
              <a:alpha val="100000"/>
            </a:srgbClr>
          </a:solidFill>
          <a:ln/>
        </p:spPr>
      </p:sp>
      <p:sp>
        <p:nvSpPr>
          <p:cNvPr id="220164"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该停不停，该关不关。</a:t>
            </a:r>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1187" name="Rectangle 2"/>
          <p:cNvSpPr>
            <a:spLocks noTextEdit="1"/>
          </p:cNvSpPr>
          <p:nvPr>
            <p:ph type="sldImg"/>
          </p:nvPr>
        </p:nvSpPr>
        <p:spPr>
          <a:ln/>
        </p:spPr>
      </p:sp>
      <p:sp>
        <p:nvSpPr>
          <p:cNvPr id="221188"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2211" name="Rectangle 2"/>
          <p:cNvSpPr>
            <a:spLocks noTextEdit="1"/>
          </p:cNvSpPr>
          <p:nvPr>
            <p:ph type="sldImg"/>
          </p:nvPr>
        </p:nvSpPr>
        <p:spPr>
          <a:ln/>
        </p:spPr>
      </p:sp>
      <p:sp>
        <p:nvSpPr>
          <p:cNvPr id="222212"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3235" name="Rectangle 2"/>
          <p:cNvSpPr>
            <a:spLocks noTextEdit="1"/>
          </p:cNvSpPr>
          <p:nvPr>
            <p:ph type="sldImg"/>
          </p:nvPr>
        </p:nvSpPr>
        <p:spPr>
          <a:ln/>
        </p:spPr>
      </p:sp>
      <p:sp>
        <p:nvSpPr>
          <p:cNvPr id="223236"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4259" name="Rectangle 2"/>
          <p:cNvSpPr>
            <a:spLocks noTextEdit="1"/>
          </p:cNvSpPr>
          <p:nvPr>
            <p:ph type="sldImg"/>
          </p:nvPr>
        </p:nvSpPr>
        <p:spPr>
          <a:ln/>
        </p:spPr>
      </p:sp>
      <p:sp>
        <p:nvSpPr>
          <p:cNvPr id="224260" name="Rectangle 3"/>
          <p:cNvSpPr>
            <a:spLocks noGrp="1"/>
          </p:cNvSpPr>
          <p:nvPr>
            <p:ph type="body" idx="1"/>
          </p:nvPr>
        </p:nvSpPr>
        <p:spPr>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5283" name="Rectangle 2"/>
          <p:cNvSpPr>
            <a:spLocks noTextEdit="1"/>
          </p:cNvSpPr>
          <p:nvPr>
            <p:ph type="sldImg"/>
          </p:nvPr>
        </p:nvSpPr>
        <p:spPr>
          <a:xfrm>
            <a:off x="895350" y="739775"/>
            <a:ext cx="4933950" cy="3700463"/>
          </a:xfrm>
          <a:solidFill>
            <a:srgbClr val="FFFFFF">
              <a:alpha val="100000"/>
            </a:srgbClr>
          </a:solidFill>
          <a:ln/>
        </p:spPr>
      </p:sp>
      <p:sp>
        <p:nvSpPr>
          <p:cNvPr id="225284"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r>
              <a:rPr lang="zh-CN" altLang="en-US" dirty="0"/>
              <a:t>关键词即提示词，引导词，可以防止遗漏。</a:t>
            </a:r>
            <a:endParaRPr lang="zh-CN" altLang="en-US" dirty="0"/>
          </a:p>
          <a:p>
            <a:pPr lvl="0" eaLnBrk="1" hangingPunct="1"/>
            <a:r>
              <a:rPr lang="zh-CN" altLang="en-US" dirty="0"/>
              <a:t>看跟原设计有何偏差？对照原设计找偏差。</a:t>
            </a:r>
            <a:endParaRPr lang="zh-CN" altLang="en-US" dirty="0"/>
          </a:p>
          <a:p>
            <a:pPr lvl="0" eaLnBrk="1" hangingPunct="1"/>
            <a:r>
              <a:rPr lang="en-US" altLang="zh-CN" dirty="0"/>
              <a:t>1994</a:t>
            </a:r>
            <a:r>
              <a:rPr lang="zh-CN" altLang="en-US" dirty="0"/>
              <a:t>年研制出来。</a:t>
            </a:r>
            <a:endParaRPr lang="zh-CN" altLang="en-US" dirty="0"/>
          </a:p>
          <a:p>
            <a:pPr lvl="0" eaLnBrk="1" hangingPunct="1"/>
            <a:r>
              <a:rPr lang="zh-CN" altLang="en-US" dirty="0"/>
              <a:t>石化系统很有用。</a:t>
            </a:r>
            <a:endParaRPr lang="zh-CN" altLang="en-US" dirty="0"/>
          </a:p>
          <a:p>
            <a:pPr lvl="0" eaLnBrk="1" hangingPunct="1"/>
            <a:r>
              <a:rPr lang="zh-CN" altLang="en-US" dirty="0"/>
              <a:t>一般一次</a:t>
            </a:r>
            <a:r>
              <a:rPr lang="en-US" altLang="zh-CN" dirty="0"/>
              <a:t>2</a:t>
            </a:r>
            <a:r>
              <a:rPr lang="zh-CN" altLang="en-US" dirty="0"/>
              <a:t>至</a:t>
            </a:r>
            <a:r>
              <a:rPr lang="en-US" altLang="zh-CN" dirty="0"/>
              <a:t>3</a:t>
            </a:r>
            <a:r>
              <a:rPr lang="zh-CN" altLang="en-US" dirty="0"/>
              <a:t>小时。</a:t>
            </a:r>
            <a:endParaRPr lang="zh-CN" altLang="en-US" dirty="0"/>
          </a:p>
          <a:p>
            <a:pPr lvl="0" eaLnBrk="1" hangingPunct="1"/>
            <a:r>
              <a:rPr lang="en-US" altLang="zh-CN" dirty="0"/>
              <a:t>6</a:t>
            </a:r>
            <a:r>
              <a:rPr lang="zh-CN" altLang="en-US" dirty="0"/>
              <a:t>至</a:t>
            </a:r>
            <a:r>
              <a:rPr lang="en-US" altLang="zh-CN" dirty="0"/>
              <a:t>8</a:t>
            </a:r>
            <a:r>
              <a:rPr lang="zh-CN" altLang="en-US" dirty="0"/>
              <a:t>人</a:t>
            </a:r>
            <a:endParaRPr lang="zh-CN" altLang="en-US" dirty="0"/>
          </a:p>
          <a:p>
            <a:pPr lvl="0" eaLnBrk="1" hangingPunct="1"/>
            <a:r>
              <a:rPr lang="en-US" altLang="zh-CN" dirty="0"/>
              <a:t>7</a:t>
            </a:r>
            <a:r>
              <a:rPr lang="zh-CN" altLang="en-US" dirty="0"/>
              <a:t>个引导词乘以</a:t>
            </a:r>
            <a:r>
              <a:rPr lang="en-US" altLang="zh-CN" dirty="0"/>
              <a:t>5</a:t>
            </a:r>
            <a:r>
              <a:rPr lang="zh-CN" altLang="en-US" dirty="0"/>
              <a:t>参数等于</a:t>
            </a:r>
            <a:r>
              <a:rPr lang="en-US" altLang="zh-CN" dirty="0"/>
              <a:t>35</a:t>
            </a:r>
            <a:r>
              <a:rPr lang="zh-CN" altLang="en-US" dirty="0"/>
              <a:t>偏差（但有意义的可能只有</a:t>
            </a:r>
            <a:r>
              <a:rPr lang="en-US" altLang="zh-CN" dirty="0"/>
              <a:t>20</a:t>
            </a:r>
            <a:r>
              <a:rPr lang="zh-CN" altLang="en-US" dirty="0"/>
              <a:t>个）</a:t>
            </a:r>
            <a:endParaRPr lang="zh-CN" altLang="en-US" dirty="0"/>
          </a:p>
          <a:p>
            <a:pPr lvl="0" eaLnBrk="1" hangingPunct="1"/>
            <a:r>
              <a:rPr lang="zh-CN" altLang="en-US" dirty="0"/>
              <a:t>很费时间，</a:t>
            </a:r>
            <a:r>
              <a:rPr lang="en-US" altLang="zh-CN" dirty="0"/>
              <a:t>20</a:t>
            </a:r>
            <a:r>
              <a:rPr lang="zh-CN" altLang="en-US" dirty="0"/>
              <a:t>偏差乘以</a:t>
            </a:r>
            <a:r>
              <a:rPr lang="en-US" altLang="zh-CN" dirty="0"/>
              <a:t>50</a:t>
            </a:r>
            <a:r>
              <a:rPr lang="zh-CN" altLang="en-US" dirty="0"/>
              <a:t>节点等于</a:t>
            </a:r>
            <a:r>
              <a:rPr lang="en-US" altLang="zh-CN" dirty="0"/>
              <a:t>1000</a:t>
            </a:r>
            <a:r>
              <a:rPr lang="zh-CN" altLang="en-US" dirty="0"/>
              <a:t>偏差，</a:t>
            </a:r>
            <a:endParaRPr lang="zh-CN" altLang="en-US" dirty="0"/>
          </a:p>
          <a:p>
            <a:pPr lvl="0" eaLnBrk="1" hangingPunct="1"/>
            <a:r>
              <a:rPr lang="en-US" altLang="zh-CN" dirty="0"/>
              <a:t>1000</a:t>
            </a:r>
            <a:r>
              <a:rPr lang="zh-CN" altLang="en-US" dirty="0"/>
              <a:t>乘以</a:t>
            </a:r>
            <a:r>
              <a:rPr lang="en-US" altLang="zh-CN" dirty="0"/>
              <a:t>25</a:t>
            </a:r>
            <a:r>
              <a:rPr lang="zh-CN" altLang="en-US" dirty="0"/>
              <a:t>分等于</a:t>
            </a:r>
            <a:r>
              <a:rPr lang="en-US" altLang="zh-CN" dirty="0"/>
              <a:t>2500</a:t>
            </a:r>
            <a:r>
              <a:rPr lang="zh-CN" altLang="en-US" dirty="0"/>
              <a:t>分钟，</a:t>
            </a:r>
            <a:endParaRPr lang="zh-CN" altLang="en-US" dirty="0"/>
          </a:p>
          <a:p>
            <a:pPr lvl="0" eaLnBrk="1" hangingPunct="1"/>
            <a:r>
              <a:rPr lang="zh-CN" altLang="en-US" dirty="0"/>
              <a:t>一天</a:t>
            </a:r>
            <a:r>
              <a:rPr lang="en-US" altLang="zh-CN" dirty="0"/>
              <a:t>4</a:t>
            </a:r>
            <a:r>
              <a:rPr lang="zh-CN" altLang="en-US" dirty="0"/>
              <a:t>小时约为</a:t>
            </a:r>
            <a:r>
              <a:rPr lang="en-US" altLang="zh-CN" dirty="0"/>
              <a:t>100</a:t>
            </a:r>
            <a:r>
              <a:rPr lang="zh-CN" altLang="en-US" dirty="0"/>
              <a:t>天（</a:t>
            </a:r>
            <a:r>
              <a:rPr lang="en-US" altLang="zh-CN" dirty="0"/>
              <a:t>6--8</a:t>
            </a:r>
            <a:r>
              <a:rPr lang="zh-CN" altLang="en-US" dirty="0"/>
              <a:t>人）</a:t>
            </a:r>
            <a:endParaRPr lang="zh-CN" altLang="en-US" dirty="0"/>
          </a:p>
          <a:p>
            <a:pPr lvl="0" eaLnBrk="1" hangingPunct="1"/>
            <a:endParaRPr lang="en-US" altLang="zh-CN"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7"/>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
        <p:nvSpPr>
          <p:cNvPr id="226307" name="Rectangle 2"/>
          <p:cNvSpPr>
            <a:spLocks noTextEdit="1"/>
          </p:cNvSpPr>
          <p:nvPr>
            <p:ph type="sldImg"/>
          </p:nvPr>
        </p:nvSpPr>
        <p:spPr>
          <a:xfrm>
            <a:off x="895350" y="739775"/>
            <a:ext cx="4933950" cy="3700463"/>
          </a:xfrm>
          <a:solidFill>
            <a:srgbClr val="FFFFFF">
              <a:alpha val="100000"/>
            </a:srgbClr>
          </a:solidFill>
          <a:ln/>
        </p:spPr>
      </p:sp>
      <p:sp>
        <p:nvSpPr>
          <p:cNvPr id="226308" name="Rectangle 3"/>
          <p:cNvSpPr/>
          <p:nvPr>
            <p:ph type="body" idx="1"/>
          </p:nvPr>
        </p:nvSpPr>
        <p:spPr>
          <a:solidFill>
            <a:srgbClr val="FFFFFF">
              <a:alpha val="100000"/>
            </a:srgbClr>
          </a:solidFill>
          <a:ln>
            <a:solidFill>
              <a:srgbClr val="000000">
                <a:alpha val="100000"/>
              </a:srgbClr>
            </a:solidFill>
            <a:miter/>
          </a:ln>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solidFill>
          <a:schemeClr val="bg1"/>
        </a:solidFill>
        <a:effectLst/>
      </p:bgPr>
    </p:bg>
    <p:spTree>
      <p:nvGrpSpPr>
        <p:cNvPr id="1" name=""/>
        <p:cNvGrpSpPr/>
        <p:nvPr/>
      </p:nvGrpSpPr>
      <p:grpSpPr>
        <a:xfrm>
          <a:off x="0" y="0"/>
          <a:ext cx="0" cy="0"/>
          <a:chOff x="0" y="0"/>
          <a:chExt cx="0" cy="0"/>
        </a:xfrm>
      </p:grpSpPr>
      <p:sp>
        <p:nvSpPr>
          <p:cNvPr id="12" name="Line 12"/>
          <p:cNvSpPr>
            <a:spLocks noChangeShapeType="1"/>
          </p:cNvSpPr>
          <p:nvPr userDrawn="1"/>
        </p:nvSpPr>
        <p:spPr bwMode="auto">
          <a:xfrm flipH="1">
            <a:off x="6823075" y="6500813"/>
            <a:ext cx="1905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 name="Rectangle 13"/>
          <p:cNvSpPr>
            <a:spLocks noChangeArrowheads="1"/>
          </p:cNvSpPr>
          <p:nvPr userDrawn="1"/>
        </p:nvSpPr>
        <p:spPr bwMode="auto">
          <a:xfrm>
            <a:off x="2571750" y="6319838"/>
            <a:ext cx="4214813" cy="395288"/>
          </a:xfrm>
          <a:prstGeom prst="rect">
            <a:avLst/>
          </a:prstGeom>
          <a:noFill/>
          <a:ln>
            <a:noFill/>
          </a:ln>
        </p:spPr>
        <p:txBody>
          <a:bodyPr/>
          <a:lstStyle>
            <a:lvl1pPr algn="ctr">
              <a:defRPr kumimoji="1" sz="3200" b="1">
                <a:solidFill>
                  <a:schemeClr val="tx1"/>
                </a:solidFill>
                <a:latin typeface="Times New Roman" panose="02020603050405020304" pitchFamily="18" charset="0"/>
                <a:ea typeface="宋体" panose="02010600030101010101" pitchFamily="2" charset="-122"/>
              </a:defRPr>
            </a:lvl1pPr>
            <a:lvl2pPr marL="742950" indent="-285750" algn="ctr">
              <a:defRPr kumimoji="1" sz="3200" b="1">
                <a:solidFill>
                  <a:schemeClr val="tx1"/>
                </a:solidFill>
                <a:latin typeface="Times New Roman" panose="02020603050405020304" pitchFamily="18" charset="0"/>
                <a:ea typeface="宋体" panose="02010600030101010101" pitchFamily="2" charset="-122"/>
              </a:defRPr>
            </a:lvl2pPr>
            <a:lvl3pPr marL="1143000" indent="-228600" algn="ctr">
              <a:defRPr kumimoji="1" sz="3200" b="1">
                <a:solidFill>
                  <a:schemeClr val="tx1"/>
                </a:solidFill>
                <a:latin typeface="Times New Roman" panose="02020603050405020304" pitchFamily="18" charset="0"/>
                <a:ea typeface="宋体" panose="02010600030101010101" pitchFamily="2" charset="-122"/>
              </a:defRPr>
            </a:lvl3pPr>
            <a:lvl4pPr marL="1600200" indent="-228600" algn="ctr">
              <a:defRPr kumimoji="1" sz="3200" b="1">
                <a:solidFill>
                  <a:schemeClr val="tx1"/>
                </a:solidFill>
                <a:latin typeface="Times New Roman" panose="02020603050405020304" pitchFamily="18" charset="0"/>
                <a:ea typeface="宋体" panose="02010600030101010101" pitchFamily="2" charset="-122"/>
              </a:defRPr>
            </a:lvl4pPr>
            <a:lvl5pPr marL="2057400" indent="-228600" algn="ctr">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smtClean="0">
                <a:ln>
                  <a:noFill/>
                </a:ln>
                <a:solidFill>
                  <a:srgbClr val="3333CC"/>
                </a:solidFill>
                <a:effectLst/>
                <a:uLnTx/>
                <a:uFillTx/>
                <a:latin typeface="华文细黑" pitchFamily="2" charset="-122"/>
                <a:ea typeface="华文细黑" pitchFamily="2" charset="-122"/>
                <a:cs typeface="+mn-cs"/>
              </a:rPr>
              <a:t>国家安全生产监督管理总局化学品登记中心</a:t>
            </a:r>
            <a:endParaRPr kumimoji="0" lang="zh-CN" altLang="en-US" sz="1600" b="1" i="0" u="none" strike="noStrike" kern="1200" cap="none" spc="0" normalizeH="0" baseline="0" noProof="0" smtClean="0">
              <a:ln>
                <a:noFill/>
              </a:ln>
              <a:solidFill>
                <a:srgbClr val="3333CC"/>
              </a:solidFill>
              <a:effectLst/>
              <a:uLnTx/>
              <a:uFillTx/>
              <a:latin typeface="华文细黑" pitchFamily="2" charset="-122"/>
              <a:ea typeface="华文细黑" pitchFamily="2" charset="-122"/>
              <a:cs typeface="+mn-cs"/>
            </a:endParaRPr>
          </a:p>
        </p:txBody>
      </p:sp>
      <p:sp>
        <p:nvSpPr>
          <p:cNvPr id="14" name="Line 14"/>
          <p:cNvSpPr>
            <a:spLocks noChangeShapeType="1"/>
          </p:cNvSpPr>
          <p:nvPr userDrawn="1"/>
        </p:nvSpPr>
        <p:spPr bwMode="auto">
          <a:xfrm>
            <a:off x="304800" y="6500813"/>
            <a:ext cx="2286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AutoShape 4"/>
          <p:cNvSpPr>
            <a:spLocks noChangeArrowheads="1"/>
          </p:cNvSpPr>
          <p:nvPr userDrawn="1"/>
        </p:nvSpPr>
        <p:spPr bwMode="auto">
          <a:xfrm>
            <a:off x="571500" y="11430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46" y="33258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066800"/>
            <a:ext cx="1943100" cy="5037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1066800"/>
            <a:ext cx="5678487" cy="5037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noChangeArrowheads="1"/>
          </p:cNvSpPr>
          <p:nvPr>
            <p:ph type="title"/>
          </p:nvPr>
        </p:nvSpPr>
        <p:spPr bwMode="auto">
          <a:xfrm>
            <a:off x="685800" y="1066800"/>
            <a:ext cx="7772400" cy="685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43" name="Rectangle 3"/>
          <p:cNvSpPr>
            <a:spLocks noGrp="1"/>
          </p:cNvSpPr>
          <p:nvPr>
            <p:ph type="body" idx="1"/>
          </p:nvPr>
        </p:nvSpPr>
        <p:spPr>
          <a:xfrm>
            <a:off x="684213" y="1989138"/>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Line 35"/>
          <p:cNvSpPr>
            <a:spLocks noChangeShapeType="1"/>
          </p:cNvSpPr>
          <p:nvPr userDrawn="1"/>
        </p:nvSpPr>
        <p:spPr bwMode="auto">
          <a:xfrm>
            <a:off x="323850" y="6453188"/>
            <a:ext cx="2303463"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36"/>
          <p:cNvSpPr>
            <a:spLocks noChangeShapeType="1"/>
          </p:cNvSpPr>
          <p:nvPr userDrawn="1"/>
        </p:nvSpPr>
        <p:spPr bwMode="auto">
          <a:xfrm flipV="1">
            <a:off x="6659563" y="6453188"/>
            <a:ext cx="2016125"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Line 38"/>
          <p:cNvSpPr>
            <a:spLocks noChangeShapeType="1"/>
          </p:cNvSpPr>
          <p:nvPr userDrawn="1"/>
        </p:nvSpPr>
        <p:spPr bwMode="auto">
          <a:xfrm flipV="1">
            <a:off x="4846638" y="549275"/>
            <a:ext cx="3829050"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3" name="Rectangle 42"/>
          <p:cNvSpPr>
            <a:spLocks noChangeArrowheads="1"/>
          </p:cNvSpPr>
          <p:nvPr userDrawn="1"/>
        </p:nvSpPr>
        <p:spPr bwMode="auto">
          <a:xfrm>
            <a:off x="1692275" y="404813"/>
            <a:ext cx="3079750" cy="338138"/>
          </a:xfrm>
          <a:prstGeom prst="rect">
            <a:avLst/>
          </a:prstGeom>
          <a:noFill/>
          <a:ln>
            <a:noFill/>
          </a:ln>
        </p:spPr>
        <p:txBody>
          <a:bodyPr wrap="none">
            <a:spAutoFit/>
          </a:bodyPr>
          <a:lstStyle>
            <a:lvl1pPr algn="ctr">
              <a:defRPr kumimoji="1" sz="3200" b="1">
                <a:solidFill>
                  <a:schemeClr val="tx1"/>
                </a:solidFill>
                <a:latin typeface="Times New Roman" panose="02020603050405020304" pitchFamily="18" charset="0"/>
                <a:ea typeface="宋体" panose="02010600030101010101" pitchFamily="2" charset="-122"/>
              </a:defRPr>
            </a:lvl1pPr>
            <a:lvl2pPr marL="742950" indent="-285750" algn="ctr">
              <a:defRPr kumimoji="1" sz="3200" b="1">
                <a:solidFill>
                  <a:schemeClr val="tx1"/>
                </a:solidFill>
                <a:latin typeface="Times New Roman" panose="02020603050405020304" pitchFamily="18" charset="0"/>
                <a:ea typeface="宋体" panose="02010600030101010101" pitchFamily="2" charset="-122"/>
              </a:defRPr>
            </a:lvl2pPr>
            <a:lvl3pPr marL="1143000" indent="-228600" algn="ctr">
              <a:defRPr kumimoji="1" sz="3200" b="1">
                <a:solidFill>
                  <a:schemeClr val="tx1"/>
                </a:solidFill>
                <a:latin typeface="Times New Roman" panose="02020603050405020304" pitchFamily="18" charset="0"/>
                <a:ea typeface="宋体" panose="02010600030101010101" pitchFamily="2" charset="-122"/>
              </a:defRPr>
            </a:lvl3pPr>
            <a:lvl4pPr marL="1600200" indent="-228600" algn="ctr">
              <a:defRPr kumimoji="1" sz="3200" b="1">
                <a:solidFill>
                  <a:schemeClr val="tx1"/>
                </a:solidFill>
                <a:latin typeface="Times New Roman" panose="02020603050405020304" pitchFamily="18" charset="0"/>
                <a:ea typeface="宋体" panose="02010600030101010101" pitchFamily="2" charset="-122"/>
              </a:defRPr>
            </a:lvl4pPr>
            <a:lvl5pPr marL="2057400" indent="-228600" algn="ctr">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smtClean="0">
                <a:ln>
                  <a:noFill/>
                </a:ln>
                <a:solidFill>
                  <a:schemeClr val="accent2"/>
                </a:solidFill>
                <a:effectLst/>
                <a:uLnTx/>
                <a:uFillTx/>
                <a:latin typeface="Times New Roman" panose="02020603050405020304" pitchFamily="18" charset="0"/>
                <a:ea typeface="宋体" panose="02010600030101010101" pitchFamily="2" charset="-122"/>
                <a:cs typeface="+mn-cs"/>
              </a:rPr>
              <a:t>危险化学品安全生产标准化培训</a:t>
            </a:r>
            <a:endParaRPr kumimoji="1" lang="zh-CN" altLang="en-US" sz="1600" b="1" i="0" u="none" strike="noStrike" kern="1200" cap="none" spc="0" normalizeH="0" baseline="0" noProof="0" smtClean="0">
              <a:ln>
                <a:noFill/>
              </a:ln>
              <a:solidFill>
                <a:schemeClr val="accent2"/>
              </a:solidFill>
              <a:effectLst/>
              <a:uLnTx/>
              <a:uFillTx/>
              <a:latin typeface="Times New Roman" panose="02020603050405020304" pitchFamily="18" charset="0"/>
              <a:ea typeface="宋体" panose="02010600030101010101" pitchFamily="2" charset="-122"/>
              <a:cs typeface="+mn-cs"/>
            </a:endParaRPr>
          </a:p>
        </p:txBody>
      </p:sp>
      <p:sp>
        <p:nvSpPr>
          <p:cNvPr id="1034" name="Line 43"/>
          <p:cNvSpPr>
            <a:spLocks noChangeShapeType="1"/>
          </p:cNvSpPr>
          <p:nvPr userDrawn="1"/>
        </p:nvSpPr>
        <p:spPr bwMode="auto">
          <a:xfrm>
            <a:off x="323850" y="549275"/>
            <a:ext cx="2159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56346" y="1166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5" Type="http://schemas.openxmlformats.org/officeDocument/2006/relationships/notesSlide" Target="../notesSlides/notesSlide97.xml"/><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9.emf"/><Relationship Id="rId1" Type="http://schemas.openxmlformats.org/officeDocument/2006/relationships/oleObject" Target="../embeddings/oleObject4.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5" Type="http://schemas.openxmlformats.org/officeDocument/2006/relationships/notesSlide" Target="../notesSlides/notesSlide100.xml"/><Relationship Id="rId4" Type="http://schemas.openxmlformats.org/officeDocument/2006/relationships/vmlDrawing" Target="../drawings/vmlDrawing5.vml"/><Relationship Id="rId3" Type="http://schemas.openxmlformats.org/officeDocument/2006/relationships/slideLayout" Target="../slideLayouts/slideLayout12.xml"/><Relationship Id="rId2" Type="http://schemas.openxmlformats.org/officeDocument/2006/relationships/image" Target="../media/image10.emf"/><Relationship Id="rId1" Type="http://schemas.openxmlformats.org/officeDocument/2006/relationships/oleObject" Target="../embeddings/oleObject5.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108.xml"/><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11.emf"/><Relationship Id="rId1" Type="http://schemas.openxmlformats.org/officeDocument/2006/relationships/oleObject" Target="../embeddings/oleObject6.bin"/></Relationships>
</file>

<file path=ppt/slides/_rels/slide112.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12.wmf"/><Relationship Id="rId1" Type="http://schemas.openxmlformats.org/officeDocument/2006/relationships/oleObject" Target="../embeddings/oleObject7.bin"/></Relationships>
</file>

<file path=ppt/slides/_rels/slide113.xml.rels><?xml version="1.0" encoding="UTF-8" standalone="yes"?>
<Relationships xmlns="http://schemas.openxmlformats.org/package/2006/relationships"><Relationship Id="rId5" Type="http://schemas.openxmlformats.org/officeDocument/2006/relationships/notesSlide" Target="../notesSlides/notesSlide110.xml"/><Relationship Id="rId4" Type="http://schemas.openxmlformats.org/officeDocument/2006/relationships/vmlDrawing" Target="../drawings/vmlDrawing8.vml"/><Relationship Id="rId3" Type="http://schemas.openxmlformats.org/officeDocument/2006/relationships/slideLayout" Target="../slideLayouts/slideLayout6.xml"/><Relationship Id="rId2" Type="http://schemas.openxmlformats.org/officeDocument/2006/relationships/image" Target="../media/image12.wmf"/><Relationship Id="rId1" Type="http://schemas.openxmlformats.org/officeDocument/2006/relationships/oleObject" Target="../embeddings/oleObject8.bin"/></Relationships>
</file>

<file path=ppt/slides/_rels/slide114.xml.rels><?xml version="1.0" encoding="UTF-8" standalone="yes"?>
<Relationships xmlns="http://schemas.openxmlformats.org/package/2006/relationships"><Relationship Id="rId5" Type="http://schemas.openxmlformats.org/officeDocument/2006/relationships/notesSlide" Target="../notesSlides/notesSlide111.xml"/><Relationship Id="rId4" Type="http://schemas.openxmlformats.org/officeDocument/2006/relationships/vmlDrawing" Target="../drawings/vmlDrawing9.vml"/><Relationship Id="rId3" Type="http://schemas.openxmlformats.org/officeDocument/2006/relationships/slideLayout" Target="../slideLayouts/slideLayout6.xml"/><Relationship Id="rId2" Type="http://schemas.openxmlformats.org/officeDocument/2006/relationships/image" Target="../media/image12.wmf"/><Relationship Id="rId1" Type="http://schemas.openxmlformats.org/officeDocument/2006/relationships/oleObject" Target="../embeddings/oleObject9.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2.xml"/><Relationship Id="rId1" Type="http://schemas.openxmlformats.org/officeDocument/2006/relationships/image" Target="../media/image13.wmf"/></Relationships>
</file>

<file path=ppt/slides/_rels/slide1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4" Type="http://schemas.openxmlformats.org/officeDocument/2006/relationships/notesSlide" Target="../notesSlides/notesSlide116.xml"/><Relationship Id="rId3" Type="http://schemas.openxmlformats.org/officeDocument/2006/relationships/slideLayout" Target="../slideLayouts/slideLayout12.xml"/><Relationship Id="rId2" Type="http://schemas.openxmlformats.org/officeDocument/2006/relationships/image" Target="C:/Users/Administrator/AppData/Local/Temp/HZ$D.176.554/HZ$D.176.555/&#24453;&#25913;&#21892;PPT/24&#24180;4&#26376;&#29579;&#38745;&#24453;&#25913;&#21892;/http:/www.iee.org/Policy/Areas/Health/fig1.gif" TargetMode="Externa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6.jpeg"/><Relationship Id="rId4" Type="http://schemas.openxmlformats.org/officeDocument/2006/relationships/tags" Target="../tags/tag16.xml"/><Relationship Id="rId3" Type="http://schemas.openxmlformats.org/officeDocument/2006/relationships/image" Target="../media/image15.jpeg"/><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57.xml"/><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9.xml"/><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7.emf"/><Relationship Id="rId1"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0.xml"/><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8.emf"/><Relationship Id="rId1"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8690" name="Rectangle 1026"/>
          <p:cNvSpPr>
            <a:spLocks noGrp="1" noChangeArrowheads="1"/>
          </p:cNvSpPr>
          <p:nvPr>
            <p:ph type="ctr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1" lang="en-US" altLang="zh-CN" sz="5400" b="0" i="0" u="none" strike="noStrike" kern="0" cap="none" spc="0" normalizeH="0" baseline="0" noProof="0" smtClean="0">
                <a:ln>
                  <a:noFill/>
                </a:ln>
                <a:solidFill>
                  <a:srgbClr val="0000CC"/>
                </a:solidFill>
                <a:effectLst>
                  <a:outerShdw blurRad="38100" dist="38100" dir="2700000" algn="tl">
                    <a:srgbClr val="C0C0C0"/>
                  </a:outerShdw>
                </a:effectLst>
                <a:uLnTx/>
                <a:uFillTx/>
                <a:latin typeface="+mj-lt"/>
                <a:ea typeface="楷体_GB2312" pitchFamily="49" charset="-122"/>
                <a:cs typeface="+mj-cs"/>
              </a:rPr>
            </a:br>
            <a:br>
              <a:rPr kumimoji="1" lang="en-US" altLang="zh-CN" sz="5400" b="0" i="0" u="none" strike="noStrike" kern="0" cap="none" spc="0" normalizeH="0" baseline="0" noProof="0" smtClean="0">
                <a:ln>
                  <a:noFill/>
                </a:ln>
                <a:solidFill>
                  <a:srgbClr val="0000CC"/>
                </a:solidFill>
                <a:effectLst>
                  <a:outerShdw blurRad="38100" dist="38100" dir="2700000" algn="tl">
                    <a:srgbClr val="C0C0C0"/>
                  </a:outerShdw>
                </a:effectLst>
                <a:uLnTx/>
                <a:uFillTx/>
                <a:latin typeface="+mj-lt"/>
                <a:ea typeface="楷体_GB2312" pitchFamily="49" charset="-122"/>
                <a:cs typeface="+mj-cs"/>
              </a:rPr>
            </a:br>
            <a:br>
              <a:rPr kumimoji="1" lang="en-US" altLang="zh-CN" sz="5400" b="0" i="0" u="none" strike="noStrike" kern="0" cap="none" spc="0" normalizeH="0" baseline="0" noProof="0" smtClean="0">
                <a:ln>
                  <a:noFill/>
                </a:ln>
                <a:solidFill>
                  <a:srgbClr val="0000CC"/>
                </a:solidFill>
                <a:effectLst>
                  <a:outerShdw blurRad="38100" dist="38100" dir="2700000" algn="tl">
                    <a:srgbClr val="C0C0C0"/>
                  </a:outerShdw>
                </a:effectLst>
                <a:uLnTx/>
                <a:uFillTx/>
                <a:latin typeface="+mj-lt"/>
                <a:ea typeface="楷体_GB2312" pitchFamily="49" charset="-122"/>
                <a:cs typeface="+mj-cs"/>
              </a:rPr>
            </a:br>
            <a:br>
              <a:rPr kumimoji="1" lang="en-US" altLang="zh-CN" sz="5400" b="0" i="0" u="none" strike="noStrike" kern="0" cap="none" spc="0" normalizeH="0" baseline="0" noProof="0" smtClean="0">
                <a:ln>
                  <a:noFill/>
                </a:ln>
                <a:solidFill>
                  <a:srgbClr val="0000CC"/>
                </a:solidFill>
                <a:effectLst>
                  <a:outerShdw blurRad="38100" dist="38100" dir="2700000" algn="tl">
                    <a:srgbClr val="C0C0C0"/>
                  </a:outerShdw>
                </a:effectLst>
                <a:uLnTx/>
                <a:uFillTx/>
                <a:latin typeface="+mj-lt"/>
                <a:ea typeface="楷体_GB2312" pitchFamily="49" charset="-122"/>
                <a:cs typeface="+mj-cs"/>
              </a:rPr>
            </a:br>
            <a:endParaRPr kumimoji="1" lang="en-US" altLang="zh-CN" sz="5400" b="0" i="0" u="none" strike="noStrike" kern="0" cap="none" spc="0" normalizeH="0" baseline="0" noProof="0" smtClean="0">
              <a:ln>
                <a:noFill/>
              </a:ln>
              <a:solidFill>
                <a:srgbClr val="0000CC"/>
              </a:solidFill>
              <a:effectLst>
                <a:outerShdw blurRad="38100" dist="38100" dir="2700000" algn="tl">
                  <a:srgbClr val="C0C0C0"/>
                </a:outerShdw>
              </a:effectLst>
              <a:uLnTx/>
              <a:uFillTx/>
              <a:latin typeface="+mj-lt"/>
              <a:ea typeface="楷体_GB2312" pitchFamily="49" charset="-122"/>
              <a:cs typeface="+mj-cs"/>
            </a:endParaRPr>
          </a:p>
        </p:txBody>
      </p:sp>
      <p:sp>
        <p:nvSpPr>
          <p:cNvPr id="498691" name="Rectangle 1027"/>
          <p:cNvSpPr>
            <a:spLocks noGrp="1" noChangeArrowheads="1"/>
          </p:cNvSpPr>
          <p:nvPr>
            <p:ph type="subTitle" idx="1"/>
          </p:nvPr>
        </p:nvSpPr>
        <p:spPr>
          <a:xfrm>
            <a:off x="1371600" y="2786063"/>
            <a:ext cx="6400800" cy="1752600"/>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72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华文行楷" pitchFamily="2" charset="-122"/>
                <a:ea typeface="华文行楷" pitchFamily="2" charset="-122"/>
                <a:cs typeface="+mn-cs"/>
              </a:rPr>
              <a:t>风 险 管 理</a:t>
            </a:r>
            <a:endParaRPr kumimoji="1" lang="zh-CN" altLang="en-US" sz="7200" b="1" i="0" u="none" strike="noStrike" kern="0" cap="none" spc="0" normalizeH="0" baseline="0" noProof="0" dirty="0" smtClean="0">
              <a:ln>
                <a:noFill/>
              </a:ln>
              <a:solidFill>
                <a:schemeClr val="tx1"/>
              </a:solidFill>
              <a:effectLst/>
              <a:uLnTx/>
              <a:uFillTx/>
              <a:latin typeface="华文行楷" pitchFamily="2" charset="-122"/>
              <a:ea typeface="华文行楷" pitchFamily="2"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436394" y="40764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098894" y="501238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031230" y="50128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6963566" y="50123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0483" name="Text Box 3"/>
          <p:cNvSpPr txBox="1"/>
          <p:nvPr/>
        </p:nvSpPr>
        <p:spPr>
          <a:xfrm>
            <a:off x="755650" y="1935163"/>
            <a:ext cx="7416800" cy="3046412"/>
          </a:xfrm>
          <a:prstGeom prst="rect">
            <a:avLst/>
          </a:prstGeom>
          <a:noFill/>
          <a:ln w="9525">
            <a:noFill/>
          </a:ln>
        </p:spPr>
        <p:txBody>
          <a:bodyPr anchor="ctr" anchorCtr="0">
            <a:spAutoFit/>
          </a:bodyPr>
          <a:p>
            <a:pPr>
              <a:lnSpc>
                <a:spcPct val="140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pPr>
              <a:lnSpc>
                <a:spcPct val="140000"/>
              </a:lnSpc>
            </a:pPr>
            <a:r>
              <a:rPr lang="en-US" altLang="zh-CN" sz="2000" dirty="0">
                <a:latin typeface="幼圆" pitchFamily="49" charset="-122"/>
                <a:ea typeface="幼圆" pitchFamily="49" charset="-122"/>
              </a:rPr>
              <a:t>5.2.2.2 </a:t>
            </a:r>
            <a:r>
              <a:rPr lang="zh-CN" altLang="en-US" sz="2000" dirty="0">
                <a:latin typeface="幼圆" pitchFamily="49" charset="-122"/>
                <a:ea typeface="幼圆" pitchFamily="49" charset="-122"/>
              </a:rPr>
              <a:t>企业各级管理人员应参与风险评价工作，鼓励从业人员积极参与风险评价和风险控制。</a:t>
            </a:r>
            <a:endParaRPr lang="zh-CN" altLang="en-US" sz="2000" dirty="0">
              <a:latin typeface="幼圆" pitchFamily="49" charset="-122"/>
              <a:ea typeface="幼圆" pitchFamily="49" charset="-122"/>
            </a:endParaRPr>
          </a:p>
          <a:p>
            <a:pPr>
              <a:lnSpc>
                <a:spcPct val="140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厂级评价组织应有企业负责人参加；</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车间级评价组织应有车间负责人参加；</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所有从业人员应参与风险评价和风险控制。 </a:t>
            </a:r>
            <a:endParaRPr lang="zh-CN" altLang="en-US" sz="2000" dirty="0">
              <a:latin typeface="仿宋_GB2312" pitchFamily="49" charset="-122"/>
              <a:ea typeface="仿宋_GB2312" pitchFamily="49" charset="-122"/>
            </a:endParaRPr>
          </a:p>
        </p:txBody>
      </p:sp>
      <p:sp>
        <p:nvSpPr>
          <p:cNvPr id="20484"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2"/>
          <p:cNvGraphicFramePr/>
          <p:nvPr/>
        </p:nvGraphicFramePr>
        <p:xfrm>
          <a:off x="330200" y="1193800"/>
          <a:ext cx="9461500" cy="5486400"/>
        </p:xfrm>
        <a:graphic>
          <a:graphicData uri="http://schemas.openxmlformats.org/presentationml/2006/ole">
            <mc:AlternateContent xmlns:mc="http://schemas.openxmlformats.org/markup-compatibility/2006">
              <mc:Choice xmlns:v="urn:schemas-microsoft-com:vml" Requires="v">
                <p:oleObj spid="_x0000_s3077" name="" r:id="rId1" imgW="10001885" imgH="5790565" progId="Word.Document.8">
                  <p:embed/>
                </p:oleObj>
              </mc:Choice>
              <mc:Fallback>
                <p:oleObj name="" r:id="rId1" imgW="10001885" imgH="5790565" progId="Word.Document.8">
                  <p:embed/>
                  <p:pic>
                    <p:nvPicPr>
                      <p:cNvPr id="0" name="图片 3076"/>
                      <p:cNvPicPr/>
                      <p:nvPr/>
                    </p:nvPicPr>
                    <p:blipFill>
                      <a:blip r:embed="rId2"/>
                      <a:stretch>
                        <a:fillRect/>
                      </a:stretch>
                    </p:blipFill>
                    <p:spPr>
                      <a:xfrm>
                        <a:off x="330200" y="1193800"/>
                        <a:ext cx="9461500" cy="5486400"/>
                      </a:xfrm>
                      <a:prstGeom prst="rect">
                        <a:avLst/>
                      </a:prstGeom>
                      <a:noFill/>
                      <a:ln w="38100">
                        <a:noFill/>
                        <a:miter/>
                      </a:ln>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ChangeArrowheads="1"/>
          </p:cNvSpPr>
          <p:nvPr/>
        </p:nvSpPr>
        <p:spPr bwMode="auto">
          <a:xfrm>
            <a:off x="357188" y="908050"/>
            <a:ext cx="8358188"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5</a:t>
            </a:r>
            <a:r>
              <a:rPr kumimoji="1" lang="en-US" altLang="en-GB" sz="4000" b="1" i="0" u="none" strike="noStrike" kern="1200" cap="none" spc="0" normalizeH="0" baseline="0" noProof="0" dirty="0">
                <a:ln>
                  <a:noFill/>
                </a:ln>
                <a:solidFill>
                  <a:srgbClr val="FF3300"/>
                </a:solidFill>
                <a:effectLst/>
                <a:uLnTx/>
                <a:uFillTx/>
                <a:latin typeface="+mn-ea"/>
                <a:ea typeface="+mn-ea"/>
                <a:cs typeface="+mn-cs"/>
              </a:rPr>
              <a:t>.5 危</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险</a:t>
            </a:r>
            <a:r>
              <a:rPr kumimoji="1" lang="en-US" altLang="en-GB" sz="4000" b="1" i="0" u="none" strike="noStrike" kern="1200" cap="none" spc="0" normalizeH="0" baseline="0" noProof="0" dirty="0" err="1">
                <a:ln>
                  <a:noFill/>
                </a:ln>
                <a:solidFill>
                  <a:srgbClr val="FF3300"/>
                </a:solidFill>
                <a:effectLst/>
                <a:uLnTx/>
                <a:uFillTx/>
                <a:latin typeface="+mn-ea"/>
                <a:ea typeface="+mn-ea"/>
                <a:cs typeface="+mn-cs"/>
              </a:rPr>
              <a:t>与可操作性分析</a:t>
            </a:r>
            <a:r>
              <a:rPr kumimoji="1" lang="en-US" altLang="en-GB" sz="4000" b="1" i="0" u="none" strike="noStrike" kern="1200" cap="none" spc="0" normalizeH="0" baseline="0" noProof="0" dirty="0">
                <a:ln>
                  <a:noFill/>
                </a:ln>
                <a:solidFill>
                  <a:srgbClr val="FF3300"/>
                </a:solidFill>
                <a:effectLst/>
                <a:uLnTx/>
                <a:uFillTx/>
                <a:latin typeface="+mn-ea"/>
                <a:ea typeface="+mn-ea"/>
                <a:cs typeface="+mn-cs"/>
              </a:rPr>
              <a:t>（</a:t>
            </a:r>
            <a:r>
              <a:rPr kumimoji="1" lang="en-GB" altLang="zh-CN" sz="4000" b="1" i="0" u="none" strike="noStrike" kern="1200" cap="none" spc="0" normalizeH="0" baseline="0" noProof="0" dirty="0">
                <a:ln>
                  <a:noFill/>
                </a:ln>
                <a:solidFill>
                  <a:srgbClr val="FF3300"/>
                </a:solidFill>
                <a:effectLst/>
                <a:uLnTx/>
                <a:uFillTx/>
                <a:latin typeface="+mn-ea"/>
                <a:ea typeface="+mn-ea"/>
                <a:cs typeface="+mn-cs"/>
              </a:rPr>
              <a:t>HAZOP）</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109571" name="Rectangle 3"/>
          <p:cNvSpPr/>
          <p:nvPr/>
        </p:nvSpPr>
        <p:spPr>
          <a:xfrm>
            <a:off x="609600" y="1828800"/>
            <a:ext cx="7923213" cy="4408488"/>
          </a:xfrm>
          <a:prstGeom prst="rect">
            <a:avLst/>
          </a:prstGeom>
          <a:noFill/>
          <a:ln w="9525">
            <a:noFill/>
          </a:ln>
        </p:spPr>
        <p:txBody>
          <a:bodyPr/>
          <a:p>
            <a:pPr marL="342900" indent="-342900" algn="just">
              <a:lnSpc>
                <a:spcPct val="120000"/>
              </a:lnSpc>
              <a:spcBef>
                <a:spcPct val="20000"/>
              </a:spcBef>
              <a:buClr>
                <a:schemeClr val="tx1"/>
              </a:buClr>
              <a:buFont typeface="Wingdings" panose="05000000000000000000" pitchFamily="2" charset="2"/>
              <a:buChar char="Ø"/>
            </a:pPr>
            <a:r>
              <a:rPr lang="en-US" altLang="zh-CN" sz="2400" dirty="0">
                <a:latin typeface="幼圆" pitchFamily="49" charset="-122"/>
                <a:ea typeface="幼圆" pitchFamily="49" charset="-122"/>
              </a:rPr>
              <a:t>HAZOP</a:t>
            </a:r>
            <a:r>
              <a:rPr lang="zh-CN" altLang="en-US" sz="2400" dirty="0">
                <a:latin typeface="幼圆" pitchFamily="49" charset="-122"/>
                <a:ea typeface="幼圆" pitchFamily="49" charset="-122"/>
              </a:rPr>
              <a:t>分析是系统、详细地对工艺过程和操作进行检查，以确定过程的偏差是否导致不希望的后果。该方法可用于连续或间歇过程，还可以对拟定的操作规程进行分析。</a:t>
            </a:r>
            <a:endParaRPr lang="zh-CN" altLang="en-US" sz="2400" dirty="0">
              <a:latin typeface="幼圆" pitchFamily="49" charset="-122"/>
              <a:ea typeface="幼圆" pitchFamily="49" charset="-122"/>
            </a:endParaRPr>
          </a:p>
          <a:p>
            <a:pPr marL="342900" indent="-342900" algn="just">
              <a:lnSpc>
                <a:spcPct val="120000"/>
              </a:lnSpc>
              <a:spcBef>
                <a:spcPct val="20000"/>
              </a:spcBef>
              <a:buClr>
                <a:schemeClr val="tx1"/>
              </a:buClr>
              <a:buFont typeface="Wingdings" panose="05000000000000000000" pitchFamily="2" charset="2"/>
              <a:buChar char="Ø"/>
            </a:pPr>
            <a:r>
              <a:rPr lang="en-US" altLang="zh-CN" sz="2400" dirty="0">
                <a:latin typeface="幼圆" pitchFamily="49" charset="-122"/>
                <a:ea typeface="幼圆" pitchFamily="49" charset="-122"/>
              </a:rPr>
              <a:t>HAZOP</a:t>
            </a:r>
            <a:r>
              <a:rPr lang="zh-CN" altLang="en-US" sz="2400" dirty="0">
                <a:latin typeface="幼圆" pitchFamily="49" charset="-122"/>
                <a:ea typeface="幼圆" pitchFamily="49" charset="-122"/>
              </a:rPr>
              <a:t>的基本过程以关键词为引导，找出工作系统中工艺过程或状态的变化（即偏差），然后继续分析造成偏差的原因、后果以及可以采取的对策。</a:t>
            </a:r>
            <a:endParaRPr lang="zh-CN" altLang="en-US" sz="2400" dirty="0">
              <a:latin typeface="幼圆" pitchFamily="49" charset="-122"/>
              <a:ea typeface="幼圆" pitchFamily="49" charset="-122"/>
            </a:endParaRPr>
          </a:p>
          <a:p>
            <a:pPr marL="342900" indent="-342900" algn="just">
              <a:lnSpc>
                <a:spcPct val="120000"/>
              </a:lnSpc>
              <a:spcBef>
                <a:spcPct val="20000"/>
              </a:spcBef>
              <a:buClr>
                <a:schemeClr val="tx1"/>
              </a:buClr>
              <a:buFont typeface="Wingdings" panose="05000000000000000000" pitchFamily="2" charset="2"/>
              <a:buChar char="Ø"/>
            </a:pPr>
            <a:r>
              <a:rPr lang="en-US" altLang="zh-CN" sz="2400" dirty="0">
                <a:latin typeface="幼圆" pitchFamily="49" charset="-122"/>
                <a:ea typeface="幼圆" pitchFamily="49" charset="-122"/>
              </a:rPr>
              <a:t>HAZOP</a:t>
            </a:r>
            <a:r>
              <a:rPr lang="zh-CN" altLang="en-US" sz="2400" dirty="0">
                <a:latin typeface="幼圆" pitchFamily="49" charset="-122"/>
                <a:ea typeface="幼圆" pitchFamily="49" charset="-122"/>
              </a:rPr>
              <a:t>分析需要准确、最新的管道仪表图（</a:t>
            </a:r>
            <a:r>
              <a:rPr lang="en-US" altLang="zh-CN" sz="2400" dirty="0">
                <a:latin typeface="幼圆" pitchFamily="49" charset="-122"/>
                <a:ea typeface="幼圆" pitchFamily="49" charset="-122"/>
              </a:rPr>
              <a:t>P&amp;ID)</a:t>
            </a:r>
            <a:r>
              <a:rPr lang="zh-CN" altLang="en-US" sz="2400" dirty="0">
                <a:latin typeface="幼圆" pitchFamily="49" charset="-122"/>
                <a:ea typeface="幼圆" pitchFamily="49" charset="-122"/>
              </a:rPr>
              <a:t>、生产流程图（</a:t>
            </a:r>
            <a:r>
              <a:rPr lang="en-US" altLang="zh-CN" sz="2400" dirty="0">
                <a:latin typeface="幼圆" pitchFamily="49" charset="-122"/>
                <a:ea typeface="幼圆" pitchFamily="49" charset="-122"/>
              </a:rPr>
              <a:t>PFD</a:t>
            </a:r>
            <a:r>
              <a:rPr lang="zh-CN" altLang="en-US" sz="2400" dirty="0">
                <a:latin typeface="幼圆" pitchFamily="49" charset="-122"/>
                <a:ea typeface="幼圆" pitchFamily="49" charset="-122"/>
              </a:rPr>
              <a:t>）、设计意图及参数、过程描述。 </a:t>
            </a:r>
            <a:endParaRPr lang="zh-CN" altLang="en-US" sz="2400" dirty="0">
              <a:latin typeface="幼圆" pitchFamily="49" charset="-122"/>
              <a:ea typeface="幼圆" pitchFamily="49" charset="-122"/>
            </a:endParaRPr>
          </a:p>
          <a:p>
            <a:pPr marL="342900" indent="-342900">
              <a:spcBef>
                <a:spcPct val="20000"/>
              </a:spcBef>
            </a:pPr>
            <a:endParaRPr lang="en-US" altLang="zh-CN" sz="2400" b="0" dirty="0">
              <a:latin typeface="幼圆" pitchFamily="49" charset="-122"/>
              <a:ea typeface="幼圆" pitchFamily="49"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2770" name="Rectangle 2"/>
          <p:cNvSpPr>
            <a:spLocks noChangeArrowheads="1"/>
          </p:cNvSpPr>
          <p:nvPr/>
        </p:nvSpPr>
        <p:spPr bwMode="auto">
          <a:xfrm>
            <a:off x="685800" y="1981200"/>
            <a:ext cx="8229600" cy="4114800"/>
          </a:xfrm>
          <a:prstGeom prst="rect">
            <a:avLst/>
          </a:prstGeom>
          <a:noFill/>
          <a:ln w="9525">
            <a:noFill/>
            <a:miter lim="800000"/>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1" lang="en-US" altLang="en-GB"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概念</a:t>
            </a:r>
            <a:endPar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742950" marR="0" lvl="1" indent="-285750" algn="l" defTabSz="914400" rtl="0" eaLnBrk="0" fontAlgn="base" latinLnBrk="0" hangingPunct="0">
              <a:lnSpc>
                <a:spcPct val="100000"/>
              </a:lnSpc>
              <a:spcBef>
                <a:spcPct val="20000"/>
              </a:spcBef>
              <a:spcAft>
                <a:spcPct val="0"/>
              </a:spcAft>
              <a:buClrTx/>
              <a:buSzTx/>
              <a:buFont typeface="Monotype Sorts" pitchFamily="2" charset="2"/>
              <a:buChar char="á"/>
              <a:defRPr/>
            </a:pPr>
            <a:r>
              <a:rPr kumimoji="1" lang="zh-CN" altLang="en-US"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 </a:t>
            </a:r>
            <a:r>
              <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在设计状况下工作时，系统运作正常</a:t>
            </a:r>
            <a:endPar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742950" marR="0" lvl="1" indent="-285750" algn="l" defTabSz="914400" rtl="0" eaLnBrk="0" fontAlgn="base" latinLnBrk="0" hangingPunct="0">
              <a:lnSpc>
                <a:spcPct val="100000"/>
              </a:lnSpc>
              <a:spcBef>
                <a:spcPct val="20000"/>
              </a:spcBef>
              <a:spcAft>
                <a:spcPct val="0"/>
              </a:spcAft>
              <a:buClrTx/>
              <a:buSzTx/>
              <a:buFont typeface="Monotype Sorts" pitchFamily="2" charset="2"/>
              <a:buChar char="á"/>
              <a:defRPr/>
            </a:pPr>
            <a:r>
              <a:rPr kumimoji="1" lang="zh-CN" altLang="en-US"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 </a:t>
            </a:r>
            <a:r>
              <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当偏离设计状况时，问题就发生</a:t>
            </a:r>
            <a:endPar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1" lang="en-US" altLang="en-GB"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方法</a:t>
            </a:r>
            <a:endPar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742950" marR="0" lvl="1" indent="-285750" algn="l" defTabSz="914400" rtl="0" eaLnBrk="0" fontAlgn="base" latinLnBrk="0" hangingPunct="0">
              <a:lnSpc>
                <a:spcPct val="100000"/>
              </a:lnSpc>
              <a:spcBef>
                <a:spcPct val="20000"/>
              </a:spcBef>
              <a:spcAft>
                <a:spcPct val="0"/>
              </a:spcAft>
              <a:buClrTx/>
              <a:buSzTx/>
              <a:buFont typeface="Monotype Sorts" pitchFamily="2" charset="2"/>
              <a:buChar char="á"/>
              <a:defRPr/>
            </a:pPr>
            <a:r>
              <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使用向导文字来考虑偏离设计状况时的后果</a:t>
            </a:r>
            <a:endParaRPr kumimoji="1" lang="en-US" altLang="en-GB"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742950" marR="0" lvl="1" indent="-285750" algn="l" defTabSz="914400" rtl="0" eaLnBrk="0" fontAlgn="base" latinLnBrk="0" hangingPunct="0">
              <a:lnSpc>
                <a:spcPct val="100000"/>
              </a:lnSpc>
              <a:spcBef>
                <a:spcPct val="20000"/>
              </a:spcBef>
              <a:spcAft>
                <a:spcPct val="0"/>
              </a:spcAft>
              <a:buClrTx/>
              <a:buSzTx/>
              <a:buFont typeface="Monotype Sorts" pitchFamily="2" charset="2"/>
              <a:buNone/>
              <a:defRPr/>
            </a:pPr>
            <a:endParaRPr kumimoji="1" lang="en-US" altLang="en-GB" sz="2400" b="0"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742950" marR="0" lvl="1" indent="-285750" algn="ctr" defTabSz="914400" rtl="0" eaLnBrk="0" fontAlgn="base" latinLnBrk="0" hangingPunct="0">
              <a:lnSpc>
                <a:spcPct val="100000"/>
              </a:lnSpc>
              <a:spcBef>
                <a:spcPct val="20000"/>
              </a:spcBef>
              <a:spcAft>
                <a:spcPct val="0"/>
              </a:spcAft>
              <a:buClrTx/>
              <a:buSzTx/>
              <a:buFont typeface="Monotype Sorts" pitchFamily="2" charset="2"/>
              <a:buNone/>
              <a:defRPr/>
            </a:pPr>
            <a:r>
              <a:rPr kumimoji="1" lang="en-US" altLang="en-GB"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导</a:t>
            </a:r>
            <a:r>
              <a:rPr kumimoji="1" lang="en-GB" altLang="en-US"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向文字 ＋</a:t>
            </a:r>
            <a:r>
              <a:rPr kumimoji="1" lang="en-US" altLang="en-GB"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设计</a:t>
            </a:r>
            <a:r>
              <a:rPr kumimoji="1" lang="en-GB" altLang="en-US"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参</a:t>
            </a:r>
            <a:r>
              <a:rPr kumimoji="1" lang="en-US" altLang="en-GB"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数 ＝ 偏</a:t>
            </a:r>
            <a:r>
              <a:rPr kumimoji="1" lang="zh-CN" altLang="en-US"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差</a:t>
            </a:r>
            <a:endParaRPr kumimoji="1" lang="en-US" altLang="en-GB"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endParaRPr>
          </a:p>
          <a:p>
            <a:pPr marL="742950" marR="0" lvl="1" indent="-285750" algn="l" defTabSz="914400" rtl="0" eaLnBrk="0" fontAlgn="base" latinLnBrk="0" hangingPunct="0">
              <a:lnSpc>
                <a:spcPct val="100000"/>
              </a:lnSpc>
              <a:spcBef>
                <a:spcPct val="20000"/>
              </a:spcBef>
              <a:spcAft>
                <a:spcPct val="0"/>
              </a:spcAft>
              <a:buClrTx/>
              <a:buSzTx/>
              <a:buFont typeface="Monotype Sorts" pitchFamily="2" charset="2"/>
              <a:buChar char="á"/>
              <a:defRPr/>
            </a:pPr>
            <a:endParaRPr kumimoji="1" lang="en-US" altLang="en-GB" sz="2400" b="0"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p:txBody>
      </p:sp>
      <p:sp>
        <p:nvSpPr>
          <p:cNvPr id="110595" name="Rectangle 3"/>
          <p:cNvSpPr/>
          <p:nvPr/>
        </p:nvSpPr>
        <p:spPr>
          <a:xfrm>
            <a:off x="609600" y="990600"/>
            <a:ext cx="7772400" cy="685800"/>
          </a:xfrm>
          <a:prstGeom prst="rect">
            <a:avLst/>
          </a:prstGeom>
          <a:noFill/>
          <a:ln w="9525">
            <a:noFill/>
          </a:ln>
        </p:spPr>
        <p:txBody>
          <a:bodyPr anchor="ctr" anchorCtr="0"/>
          <a:p>
            <a:pPr algn="ctr"/>
            <a:r>
              <a:rPr lang="en-US" altLang="en-GB" dirty="0">
                <a:solidFill>
                  <a:srgbClr val="FF0000"/>
                </a:solidFill>
                <a:latin typeface="幼圆" pitchFamily="49" charset="-122"/>
                <a:ea typeface="幼圆" pitchFamily="49" charset="-122"/>
              </a:rPr>
              <a:t>危</a:t>
            </a:r>
            <a:r>
              <a:rPr lang="zh-CN" altLang="en-US" dirty="0">
                <a:solidFill>
                  <a:srgbClr val="FF0000"/>
                </a:solidFill>
                <a:latin typeface="幼圆" pitchFamily="49" charset="-122"/>
                <a:ea typeface="幼圆" pitchFamily="49" charset="-122"/>
              </a:rPr>
              <a:t>险</a:t>
            </a:r>
            <a:r>
              <a:rPr lang="en-US" altLang="en-GB" dirty="0">
                <a:solidFill>
                  <a:srgbClr val="FF0000"/>
                </a:solidFill>
                <a:latin typeface="幼圆" pitchFamily="49" charset="-122"/>
                <a:ea typeface="幼圆" pitchFamily="49" charset="-122"/>
              </a:rPr>
              <a:t>与可操作性分析（</a:t>
            </a:r>
            <a:r>
              <a:rPr lang="en-GB" altLang="zh-CN" dirty="0">
                <a:solidFill>
                  <a:srgbClr val="FF0000"/>
                </a:solidFill>
                <a:latin typeface="幼圆" pitchFamily="49" charset="-122"/>
                <a:ea typeface="幼圆" pitchFamily="49" charset="-122"/>
              </a:rPr>
              <a:t>HAZOP）</a:t>
            </a:r>
            <a:endParaRPr lang="zh-CN" altLang="en-US" dirty="0">
              <a:solidFill>
                <a:srgbClr val="FF0000"/>
              </a:solidFill>
              <a:latin typeface="幼圆" pitchFamily="49" charset="-122"/>
              <a:ea typeface="幼圆" pitchFamily="49"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2" name="Object 2"/>
          <p:cNvGraphicFramePr/>
          <p:nvPr/>
        </p:nvGraphicFramePr>
        <p:xfrm>
          <a:off x="1143000" y="533400"/>
          <a:ext cx="6985000" cy="6540500"/>
        </p:xfrm>
        <a:graphic>
          <a:graphicData uri="http://schemas.openxmlformats.org/presentationml/2006/ole">
            <mc:AlternateContent xmlns:mc="http://schemas.openxmlformats.org/markup-compatibility/2006">
              <mc:Choice xmlns:v="urn:schemas-microsoft-com:vml" Requires="v">
                <p:oleObj spid="_x0000_s3084" name="" r:id="rId1" imgW="6991985" imgH="6537960" progId="Word.Document.8">
                  <p:embed/>
                </p:oleObj>
              </mc:Choice>
              <mc:Fallback>
                <p:oleObj name="" r:id="rId1" imgW="6991985" imgH="6537960" progId="Word.Document.8">
                  <p:embed/>
                  <p:pic>
                    <p:nvPicPr>
                      <p:cNvPr id="0" name="图片 3083"/>
                      <p:cNvPicPr/>
                      <p:nvPr/>
                    </p:nvPicPr>
                    <p:blipFill>
                      <a:blip r:embed="rId2"/>
                      <a:stretch>
                        <a:fillRect/>
                      </a:stretch>
                    </p:blipFill>
                    <p:spPr>
                      <a:xfrm>
                        <a:off x="1143000" y="533400"/>
                        <a:ext cx="6985000" cy="6540500"/>
                      </a:xfrm>
                      <a:prstGeom prst="rect">
                        <a:avLst/>
                      </a:prstGeom>
                      <a:noFill/>
                      <a:ln w="38100">
                        <a:noFill/>
                        <a:miter/>
                      </a:ln>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p:nvPr/>
        </p:nvSpPr>
        <p:spPr>
          <a:xfrm>
            <a:off x="1692275" y="1268413"/>
            <a:ext cx="4464050" cy="457200"/>
          </a:xfrm>
          <a:prstGeom prst="rect">
            <a:avLst/>
          </a:prstGeom>
          <a:noFill/>
          <a:ln w="9525">
            <a:noFill/>
          </a:ln>
        </p:spPr>
        <p:txBody>
          <a:bodyPr anchor="ctr" anchorCtr="0"/>
          <a:p>
            <a:pPr algn="ctr"/>
            <a:br>
              <a:rPr lang="en-US" altLang="zh-CN" sz="6000" dirty="0">
                <a:solidFill>
                  <a:schemeClr val="tx2"/>
                </a:solidFill>
                <a:latin typeface="Times New Roman" panose="02020603050405020304" pitchFamily="18" charset="0"/>
              </a:rPr>
            </a:br>
            <a:r>
              <a:rPr lang="zh-CN" altLang="en-US" sz="3600" dirty="0">
                <a:solidFill>
                  <a:srgbClr val="FF3300"/>
                </a:solidFill>
                <a:latin typeface="Times New Roman" panose="02020603050405020304" pitchFamily="18" charset="0"/>
                <a:ea typeface="幼圆" pitchFamily="49" charset="-122"/>
              </a:rPr>
              <a:t>工艺、</a:t>
            </a:r>
            <a:r>
              <a:rPr lang="en-US" altLang="en-GB" sz="3600" dirty="0">
                <a:solidFill>
                  <a:srgbClr val="FF3300"/>
                </a:solidFill>
                <a:latin typeface="Times New Roman" panose="02020603050405020304" pitchFamily="18" charset="0"/>
                <a:ea typeface="幼圆" pitchFamily="49" charset="-122"/>
              </a:rPr>
              <a:t>设计</a:t>
            </a:r>
            <a:r>
              <a:rPr lang="zh-CN" altLang="en-US" sz="3600" dirty="0">
                <a:solidFill>
                  <a:srgbClr val="FF3300"/>
                </a:solidFill>
                <a:latin typeface="Times New Roman" panose="02020603050405020304" pitchFamily="18" charset="0"/>
                <a:ea typeface="幼圆" pitchFamily="49" charset="-122"/>
              </a:rPr>
              <a:t>参数</a:t>
            </a:r>
            <a:br>
              <a:rPr lang="zh-CN" altLang="en-US" sz="6000" dirty="0">
                <a:solidFill>
                  <a:schemeClr val="tx2"/>
                </a:solidFill>
                <a:latin typeface="Times New Roman" panose="02020603050405020304" pitchFamily="18" charset="0"/>
              </a:rPr>
            </a:br>
            <a:endParaRPr lang="zh-CN" altLang="en-US" sz="6000" dirty="0">
              <a:solidFill>
                <a:schemeClr val="tx2"/>
              </a:solidFill>
              <a:latin typeface="Times New Roman" panose="02020603050405020304" pitchFamily="18" charset="0"/>
            </a:endParaRPr>
          </a:p>
        </p:txBody>
      </p:sp>
      <p:sp>
        <p:nvSpPr>
          <p:cNvPr id="1316867" name="Rectangle 3"/>
          <p:cNvSpPr>
            <a:spLocks noChangeArrowheads="1"/>
          </p:cNvSpPr>
          <p:nvPr/>
        </p:nvSpPr>
        <p:spPr bwMode="auto">
          <a:xfrm>
            <a:off x="2286000" y="2133600"/>
            <a:ext cx="6858000" cy="4114800"/>
          </a:xfrm>
          <a:prstGeom prst="rect">
            <a:avLst/>
          </a:prstGeom>
          <a:noFill/>
          <a:ln w="9525">
            <a:noFill/>
            <a:miter lim="800000"/>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流量、温度、压力、</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浓度、液位、速度、</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时间、粘度、</a:t>
            </a: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pH</a:t>
            </a: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电压、分离、信号、</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rPr>
              <a:t>频率、添加剂、反应</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p:nvPr/>
        </p:nvSpPr>
        <p:spPr>
          <a:xfrm>
            <a:off x="533400" y="990600"/>
            <a:ext cx="8001000" cy="685800"/>
          </a:xfrm>
          <a:prstGeom prst="rect">
            <a:avLst/>
          </a:prstGeom>
          <a:noFill/>
          <a:ln w="9525">
            <a:noFill/>
          </a:ln>
        </p:spPr>
        <p:txBody>
          <a:bodyPr anchor="ctr" anchorCtr="0"/>
          <a:p>
            <a:pPr algn="ctr"/>
            <a:r>
              <a:rPr lang="en-US" altLang="en-GB" dirty="0">
                <a:solidFill>
                  <a:srgbClr val="FF0000"/>
                </a:solidFill>
                <a:latin typeface="幼圆" pitchFamily="49" charset="-122"/>
                <a:ea typeface="幼圆" pitchFamily="49" charset="-122"/>
              </a:rPr>
              <a:t>导 </a:t>
            </a:r>
            <a:r>
              <a:rPr lang="en-GB" altLang="en-US" dirty="0">
                <a:solidFill>
                  <a:srgbClr val="FF0000"/>
                </a:solidFill>
                <a:latin typeface="幼圆" pitchFamily="49" charset="-122"/>
                <a:ea typeface="幼圆" pitchFamily="49" charset="-122"/>
              </a:rPr>
              <a:t>向 文字 ＋</a:t>
            </a:r>
            <a:r>
              <a:rPr lang="en-US" altLang="en-GB" dirty="0">
                <a:solidFill>
                  <a:srgbClr val="FF0000"/>
                </a:solidFill>
                <a:latin typeface="幼圆" pitchFamily="49" charset="-122"/>
                <a:ea typeface="幼圆" pitchFamily="49" charset="-122"/>
              </a:rPr>
              <a:t>设 计 </a:t>
            </a:r>
            <a:r>
              <a:rPr lang="en-GB" altLang="en-US" dirty="0">
                <a:solidFill>
                  <a:srgbClr val="FF0000"/>
                </a:solidFill>
                <a:latin typeface="幼圆" pitchFamily="49" charset="-122"/>
                <a:ea typeface="幼圆" pitchFamily="49" charset="-122"/>
              </a:rPr>
              <a:t>参 </a:t>
            </a:r>
            <a:r>
              <a:rPr lang="en-US" altLang="en-GB" dirty="0">
                <a:solidFill>
                  <a:srgbClr val="FF0000"/>
                </a:solidFill>
                <a:latin typeface="幼圆" pitchFamily="49" charset="-122"/>
                <a:ea typeface="幼圆" pitchFamily="49" charset="-122"/>
              </a:rPr>
              <a:t>数 ＝ 偏 </a:t>
            </a:r>
            <a:r>
              <a:rPr lang="zh-CN" altLang="en-GB" dirty="0">
                <a:solidFill>
                  <a:srgbClr val="FF0000"/>
                </a:solidFill>
                <a:latin typeface="幼圆" pitchFamily="49" charset="-122"/>
                <a:ea typeface="幼圆" pitchFamily="49" charset="-122"/>
              </a:rPr>
              <a:t>差</a:t>
            </a:r>
            <a:endParaRPr lang="zh-CN" altLang="en-US" dirty="0">
              <a:solidFill>
                <a:srgbClr val="FF0000"/>
              </a:solidFill>
              <a:latin typeface="幼圆" pitchFamily="49" charset="-122"/>
              <a:ea typeface="幼圆" pitchFamily="49" charset="-122"/>
            </a:endParaRPr>
          </a:p>
        </p:txBody>
      </p:sp>
      <p:grpSp>
        <p:nvGrpSpPr>
          <p:cNvPr id="112643" name="Group 3"/>
          <p:cNvGrpSpPr/>
          <p:nvPr/>
        </p:nvGrpSpPr>
        <p:grpSpPr>
          <a:xfrm>
            <a:off x="684213" y="2565400"/>
            <a:ext cx="7939087" cy="2955925"/>
            <a:chOff x="144" y="1392"/>
            <a:chExt cx="5546" cy="1862"/>
          </a:xfrm>
        </p:grpSpPr>
        <p:sp>
          <p:nvSpPr>
            <p:cNvPr id="112644" name="Text Box 4"/>
            <p:cNvSpPr txBox="1"/>
            <p:nvPr/>
          </p:nvSpPr>
          <p:spPr>
            <a:xfrm>
              <a:off x="144" y="1392"/>
              <a:ext cx="1056" cy="294"/>
            </a:xfrm>
            <a:prstGeom prst="rect">
              <a:avLst/>
            </a:prstGeom>
            <a:solidFill>
              <a:schemeClr val="accent1"/>
            </a:solidFill>
            <a:ln w="9525" cap="flat" cmpd="sng">
              <a:solidFill>
                <a:srgbClr val="3366FF"/>
              </a:solidFill>
              <a:prstDash val="solid"/>
              <a:miter/>
              <a:headEnd type="none" w="med" len="med"/>
              <a:tailEnd type="none" w="med" len="med"/>
            </a:ln>
          </p:spPr>
          <p:txBody>
            <a:bodyPr>
              <a:spAutoFit/>
            </a:bodyPr>
            <a:p>
              <a:pPr algn="ctr"/>
              <a:r>
                <a:rPr lang="zh-CN" altLang="en-US" sz="2400" dirty="0">
                  <a:latin typeface="Times New Roman" panose="02020603050405020304" pitchFamily="18" charset="0"/>
                </a:rPr>
                <a:t>导向文字</a:t>
              </a:r>
              <a:endParaRPr lang="zh-CN" altLang="en-US" sz="2400" b="0" dirty="0">
                <a:latin typeface="Times New Roman" panose="02020603050405020304" pitchFamily="18" charset="0"/>
              </a:endParaRPr>
            </a:p>
          </p:txBody>
        </p:sp>
        <p:sp>
          <p:nvSpPr>
            <p:cNvPr id="112645" name="Text Box 5"/>
            <p:cNvSpPr txBox="1"/>
            <p:nvPr/>
          </p:nvSpPr>
          <p:spPr>
            <a:xfrm>
              <a:off x="1200" y="1392"/>
              <a:ext cx="960" cy="294"/>
            </a:xfrm>
            <a:prstGeom prst="rect">
              <a:avLst/>
            </a:prstGeom>
            <a:solidFill>
              <a:schemeClr val="accent1"/>
            </a:solidFill>
            <a:ln w="9525" cap="flat" cmpd="sng">
              <a:solidFill>
                <a:srgbClr val="3366FF"/>
              </a:solidFill>
              <a:prstDash val="solid"/>
              <a:miter/>
              <a:headEnd type="none" w="med" len="med"/>
              <a:tailEnd type="none" w="med" len="med"/>
            </a:ln>
          </p:spPr>
          <p:txBody>
            <a:bodyPr>
              <a:spAutoFit/>
            </a:bodyPr>
            <a:p>
              <a:pPr algn="ctr"/>
              <a:r>
                <a:rPr lang="zh-CN" altLang="en-US" sz="2400" dirty="0">
                  <a:solidFill>
                    <a:srgbClr val="FF0000"/>
                  </a:solidFill>
                  <a:latin typeface="Times New Roman" panose="02020603050405020304" pitchFamily="18" charset="0"/>
                </a:rPr>
                <a:t>参数</a:t>
              </a:r>
              <a:endParaRPr lang="zh-CN" altLang="en-US" sz="2400" b="0" dirty="0">
                <a:solidFill>
                  <a:srgbClr val="FF0000"/>
                </a:solidFill>
                <a:latin typeface="Times New Roman" panose="02020603050405020304" pitchFamily="18" charset="0"/>
              </a:endParaRPr>
            </a:p>
          </p:txBody>
        </p:sp>
        <p:sp>
          <p:nvSpPr>
            <p:cNvPr id="112646" name="Text Box 6"/>
            <p:cNvSpPr txBox="1"/>
            <p:nvPr/>
          </p:nvSpPr>
          <p:spPr>
            <a:xfrm>
              <a:off x="192" y="1776"/>
              <a:ext cx="1056" cy="1408"/>
            </a:xfrm>
            <a:prstGeom prst="rect">
              <a:avLst/>
            </a:prstGeom>
            <a:solidFill>
              <a:srgbClr val="99CCFF"/>
            </a:solidFill>
            <a:ln w="9525" cap="flat" cmpd="sng">
              <a:solidFill>
                <a:srgbClr val="3366FF"/>
              </a:solidFill>
              <a:prstDash val="solid"/>
              <a:miter/>
              <a:headEnd type="none" w="med" len="med"/>
              <a:tailEnd type="none" w="med" len="med"/>
            </a:ln>
          </p:spPr>
          <p:txBody>
            <a:bodyPr>
              <a:spAutoFit/>
            </a:bodyPr>
            <a:p>
              <a:pPr algn="ctr"/>
              <a:r>
                <a:rPr lang="zh-CN" altLang="en-US" sz="2000" b="0" dirty="0">
                  <a:latin typeface="Times New Roman" panose="02020603050405020304" pitchFamily="18" charset="0"/>
                </a:rPr>
                <a:t>无</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更多</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少于</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一部分</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也 </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相反</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比 </a:t>
              </a:r>
              <a:endParaRPr lang="zh-CN" altLang="en-US" sz="2000" b="0" dirty="0">
                <a:latin typeface="Times New Roman" panose="02020603050405020304" pitchFamily="18" charset="0"/>
              </a:endParaRPr>
            </a:p>
          </p:txBody>
        </p:sp>
        <p:sp>
          <p:nvSpPr>
            <p:cNvPr id="112647" name="Text Box 7"/>
            <p:cNvSpPr txBox="1"/>
            <p:nvPr/>
          </p:nvSpPr>
          <p:spPr>
            <a:xfrm>
              <a:off x="1248" y="1776"/>
              <a:ext cx="960" cy="1446"/>
            </a:xfrm>
            <a:prstGeom prst="rect">
              <a:avLst/>
            </a:prstGeom>
            <a:solidFill>
              <a:srgbClr val="99CCFF"/>
            </a:solidFill>
            <a:ln w="9525" cap="flat" cmpd="sng">
              <a:solidFill>
                <a:srgbClr val="3366FF"/>
              </a:solidFill>
              <a:prstDash val="solid"/>
              <a:miter/>
              <a:headEnd type="none" w="med" len="med"/>
              <a:tailEnd type="none" w="med" len="med"/>
            </a:ln>
          </p:spPr>
          <p:txBody>
            <a:bodyPr>
              <a:spAutoFit/>
            </a:bodyPr>
            <a:p>
              <a:pPr algn="ctr"/>
              <a:r>
                <a:rPr lang="zh-CN" altLang="en-US" sz="2000" b="0" dirty="0">
                  <a:latin typeface="Times New Roman" panose="02020603050405020304" pitchFamily="18" charset="0"/>
                </a:rPr>
                <a:t>流动</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压力</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温度</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粘度</a:t>
              </a:r>
              <a:endParaRPr lang="zh-CN" altLang="en-US" sz="2000" b="0" dirty="0">
                <a:latin typeface="Times New Roman" panose="02020603050405020304" pitchFamily="18" charset="0"/>
              </a:endParaRPr>
            </a:p>
            <a:p>
              <a:pPr algn="ctr"/>
              <a:r>
                <a:rPr lang="zh-CN" altLang="en-US" sz="2000" b="0" dirty="0">
                  <a:latin typeface="Times New Roman" panose="02020603050405020304" pitchFamily="18" charset="0"/>
                </a:rPr>
                <a:t>时间</a:t>
              </a:r>
              <a:endParaRPr lang="zh-CN" altLang="en-US" sz="2000" b="0" dirty="0">
                <a:latin typeface="Times New Roman" panose="02020603050405020304" pitchFamily="18" charset="0"/>
              </a:endParaRPr>
            </a:p>
            <a:p>
              <a:pPr algn="ctr"/>
              <a:r>
                <a:rPr lang="en-US" altLang="zh-CN" sz="2000" b="0" dirty="0">
                  <a:latin typeface="Times New Roman" panose="02020603050405020304" pitchFamily="18" charset="0"/>
                </a:rPr>
                <a:t>(</a:t>
              </a:r>
              <a:r>
                <a:rPr lang="zh-CN" altLang="en-US" sz="2000" b="0" dirty="0">
                  <a:latin typeface="Times New Roman" panose="02020603050405020304" pitchFamily="18" charset="0"/>
                </a:rPr>
                <a:t>等</a:t>
              </a:r>
              <a:r>
                <a:rPr lang="en-US" altLang="zh-CN" sz="2000" b="0" dirty="0">
                  <a:latin typeface="Times New Roman" panose="02020603050405020304" pitchFamily="18" charset="0"/>
                </a:rPr>
                <a:t>.)</a:t>
              </a:r>
              <a:endParaRPr lang="en-US" altLang="zh-CN" sz="2000" b="0" dirty="0">
                <a:latin typeface="Times New Roman" panose="02020603050405020304" pitchFamily="18" charset="0"/>
              </a:endParaRPr>
            </a:p>
            <a:p>
              <a:pPr algn="ctr"/>
              <a:endParaRPr lang="en-US" altLang="en-GB" sz="2400" b="0" dirty="0">
                <a:latin typeface="Times New Roman" panose="02020603050405020304" pitchFamily="18" charset="0"/>
              </a:endParaRPr>
            </a:p>
          </p:txBody>
        </p:sp>
        <p:sp>
          <p:nvSpPr>
            <p:cNvPr id="112648" name="Text Box 8"/>
            <p:cNvSpPr txBox="1"/>
            <p:nvPr/>
          </p:nvSpPr>
          <p:spPr>
            <a:xfrm>
              <a:off x="2304" y="2475"/>
              <a:ext cx="890" cy="442"/>
            </a:xfrm>
            <a:prstGeom prst="rect">
              <a:avLst/>
            </a:prstGeom>
            <a:noFill/>
            <a:ln w="9525">
              <a:noFill/>
            </a:ln>
          </p:spPr>
          <p:txBody>
            <a:bodyPr wrap="none">
              <a:spAutoFit/>
            </a:bodyPr>
            <a:p>
              <a:r>
                <a:rPr lang="zh-CN" altLang="en-US" sz="2000" dirty="0">
                  <a:solidFill>
                    <a:srgbClr val="0F35D9"/>
                  </a:solidFill>
                  <a:latin typeface="Times New Roman" panose="02020603050405020304" pitchFamily="18" charset="0"/>
                </a:rPr>
                <a:t>偏离</a:t>
              </a:r>
              <a:endParaRPr lang="zh-CN" altLang="en-US" sz="2000" dirty="0">
                <a:solidFill>
                  <a:srgbClr val="0F35D9"/>
                </a:solidFill>
                <a:latin typeface="Times New Roman" panose="02020603050405020304" pitchFamily="18" charset="0"/>
              </a:endParaRPr>
            </a:p>
            <a:p>
              <a:r>
                <a:rPr lang="en-US" altLang="zh-CN" sz="2000" b="0" dirty="0">
                  <a:solidFill>
                    <a:srgbClr val="FF6600"/>
                  </a:solidFill>
                  <a:latin typeface="Times New Roman" panose="02020603050405020304" pitchFamily="18" charset="0"/>
                </a:rPr>
                <a:t>(</a:t>
              </a:r>
              <a:r>
                <a:rPr lang="zh-CN" altLang="en-US" sz="1800" dirty="0">
                  <a:solidFill>
                    <a:srgbClr val="FF6600"/>
                  </a:solidFill>
                  <a:latin typeface="Times New Roman" panose="02020603050405020304" pitchFamily="18" charset="0"/>
                </a:rPr>
                <a:t>标准状况</a:t>
              </a:r>
              <a:r>
                <a:rPr lang="en-US" altLang="zh-CN" sz="2000" b="0" dirty="0">
                  <a:solidFill>
                    <a:srgbClr val="FF6600"/>
                  </a:solidFill>
                  <a:latin typeface="Times New Roman" panose="02020603050405020304" pitchFamily="18" charset="0"/>
                </a:rPr>
                <a:t>)</a:t>
              </a:r>
              <a:endParaRPr lang="en-US" altLang="zh-CN" sz="2000" b="0" dirty="0">
                <a:solidFill>
                  <a:srgbClr val="FF6600"/>
                </a:solidFill>
                <a:latin typeface="Times New Roman" panose="02020603050405020304" pitchFamily="18" charset="0"/>
              </a:endParaRPr>
            </a:p>
          </p:txBody>
        </p:sp>
        <p:sp>
          <p:nvSpPr>
            <p:cNvPr id="112649" name="Text Box 9"/>
            <p:cNvSpPr txBox="1"/>
            <p:nvPr/>
          </p:nvSpPr>
          <p:spPr>
            <a:xfrm>
              <a:off x="3025" y="2485"/>
              <a:ext cx="986" cy="769"/>
            </a:xfrm>
            <a:prstGeom prst="rect">
              <a:avLst/>
            </a:prstGeom>
            <a:noFill/>
            <a:ln w="9525">
              <a:noFill/>
            </a:ln>
          </p:spPr>
          <p:txBody>
            <a:bodyPr wrap="none">
              <a:spAutoFit/>
            </a:bodyPr>
            <a:p>
              <a:r>
                <a:rPr lang="zh-CN" altLang="en-US" sz="2000" dirty="0">
                  <a:solidFill>
                    <a:srgbClr val="0F35D9"/>
                  </a:solidFill>
                  <a:latin typeface="Times New Roman" panose="02020603050405020304" pitchFamily="18" charset="0"/>
                </a:rPr>
                <a:t>原因</a:t>
              </a:r>
              <a:endParaRPr lang="zh-CN" altLang="en-US" sz="2000" dirty="0">
                <a:solidFill>
                  <a:srgbClr val="0F35D9"/>
                </a:solidFill>
                <a:latin typeface="Times New Roman" panose="02020603050405020304" pitchFamily="18" charset="0"/>
              </a:endParaRPr>
            </a:p>
            <a:p>
              <a:r>
                <a:rPr lang="en-US" altLang="zh-CN" sz="1800" dirty="0">
                  <a:solidFill>
                    <a:schemeClr val="accent1"/>
                  </a:solidFill>
                  <a:latin typeface="Times New Roman" panose="02020603050405020304" pitchFamily="18" charset="0"/>
                </a:rPr>
                <a:t>(</a:t>
              </a:r>
              <a:r>
                <a:rPr lang="zh-CN" altLang="en-US" sz="1800" dirty="0">
                  <a:solidFill>
                    <a:schemeClr val="accent1"/>
                  </a:solidFill>
                  <a:latin typeface="Times New Roman" panose="02020603050405020304" pitchFamily="18" charset="0"/>
                </a:rPr>
                <a:t>设备失灵、</a:t>
              </a:r>
              <a:endParaRPr lang="zh-CN" altLang="en-US" sz="1800" dirty="0">
                <a:solidFill>
                  <a:schemeClr val="accent1"/>
                </a:solidFill>
                <a:latin typeface="Times New Roman" panose="02020603050405020304" pitchFamily="18" charset="0"/>
              </a:endParaRPr>
            </a:p>
            <a:p>
              <a:r>
                <a:rPr lang="zh-CN" altLang="en-US" sz="1800" dirty="0">
                  <a:solidFill>
                    <a:schemeClr val="accent1"/>
                  </a:solidFill>
                  <a:latin typeface="Times New Roman" panose="02020603050405020304" pitchFamily="18" charset="0"/>
                </a:rPr>
                <a:t>人为错误</a:t>
              </a:r>
              <a:endParaRPr lang="zh-CN" altLang="en-US" sz="1800" dirty="0">
                <a:solidFill>
                  <a:schemeClr val="accent1"/>
                </a:solidFill>
                <a:latin typeface="Times New Roman" panose="02020603050405020304" pitchFamily="18" charset="0"/>
              </a:endParaRPr>
            </a:p>
            <a:p>
              <a:r>
                <a:rPr lang="zh-CN" altLang="en-US" sz="1800" dirty="0">
                  <a:solidFill>
                    <a:schemeClr val="accent1"/>
                  </a:solidFill>
                  <a:latin typeface="Times New Roman" panose="02020603050405020304" pitchFamily="18" charset="0"/>
                </a:rPr>
                <a:t>等等</a:t>
              </a:r>
              <a:r>
                <a:rPr lang="en-US" altLang="zh-CN" sz="1800" dirty="0">
                  <a:solidFill>
                    <a:schemeClr val="accent1"/>
                  </a:solidFill>
                  <a:latin typeface="Times New Roman" panose="02020603050405020304" pitchFamily="18" charset="0"/>
                </a:rPr>
                <a:t>.)</a:t>
              </a:r>
              <a:endParaRPr lang="en-US" altLang="zh-CN" sz="1800" dirty="0">
                <a:solidFill>
                  <a:schemeClr val="accent1"/>
                </a:solidFill>
                <a:latin typeface="Times New Roman" panose="02020603050405020304" pitchFamily="18" charset="0"/>
              </a:endParaRPr>
            </a:p>
          </p:txBody>
        </p:sp>
        <p:sp>
          <p:nvSpPr>
            <p:cNvPr id="112650" name="Text Box 10"/>
            <p:cNvSpPr txBox="1"/>
            <p:nvPr/>
          </p:nvSpPr>
          <p:spPr>
            <a:xfrm>
              <a:off x="3840" y="2485"/>
              <a:ext cx="890" cy="442"/>
            </a:xfrm>
            <a:prstGeom prst="rect">
              <a:avLst/>
            </a:prstGeom>
            <a:noFill/>
            <a:ln w="9525">
              <a:noFill/>
            </a:ln>
          </p:spPr>
          <p:txBody>
            <a:bodyPr wrap="none">
              <a:spAutoFit/>
            </a:bodyPr>
            <a:p>
              <a:r>
                <a:rPr lang="zh-CN" altLang="en-US" sz="2000" dirty="0">
                  <a:solidFill>
                    <a:srgbClr val="0F35D9"/>
                  </a:solidFill>
                  <a:latin typeface="Times New Roman" panose="02020603050405020304" pitchFamily="18" charset="0"/>
                </a:rPr>
                <a:t>后果</a:t>
              </a:r>
              <a:endParaRPr lang="zh-CN" altLang="en-US" sz="2000" dirty="0">
                <a:solidFill>
                  <a:srgbClr val="0F35D9"/>
                </a:solidFill>
                <a:latin typeface="Times New Roman" panose="02020603050405020304" pitchFamily="18" charset="0"/>
              </a:endParaRPr>
            </a:p>
            <a:p>
              <a:r>
                <a:rPr lang="en-US" altLang="zh-CN" sz="2000" b="0" dirty="0">
                  <a:solidFill>
                    <a:srgbClr val="FF6600"/>
                  </a:solidFill>
                  <a:latin typeface="Times New Roman" panose="02020603050405020304" pitchFamily="18" charset="0"/>
                </a:rPr>
                <a:t>(</a:t>
              </a:r>
              <a:r>
                <a:rPr lang="zh-CN" altLang="en-US" sz="1800" dirty="0">
                  <a:solidFill>
                    <a:srgbClr val="FF6600"/>
                  </a:solidFill>
                  <a:latin typeface="Times New Roman" panose="02020603050405020304" pitchFamily="18" charset="0"/>
                </a:rPr>
                <a:t>没有保护</a:t>
              </a:r>
              <a:r>
                <a:rPr lang="en-US" altLang="zh-CN" sz="2000" b="0" dirty="0">
                  <a:solidFill>
                    <a:srgbClr val="FF6600"/>
                  </a:solidFill>
                  <a:latin typeface="Times New Roman" panose="02020603050405020304" pitchFamily="18" charset="0"/>
                </a:rPr>
                <a:t>)</a:t>
              </a:r>
              <a:endParaRPr lang="en-US" altLang="zh-CN" sz="2000" b="0" dirty="0">
                <a:solidFill>
                  <a:srgbClr val="FF6600"/>
                </a:solidFill>
                <a:latin typeface="Times New Roman" panose="02020603050405020304" pitchFamily="18" charset="0"/>
              </a:endParaRPr>
            </a:p>
          </p:txBody>
        </p:sp>
        <p:sp>
          <p:nvSpPr>
            <p:cNvPr id="112651" name="Text Box 11"/>
            <p:cNvSpPr txBox="1"/>
            <p:nvPr/>
          </p:nvSpPr>
          <p:spPr>
            <a:xfrm>
              <a:off x="4847" y="2485"/>
              <a:ext cx="843" cy="442"/>
            </a:xfrm>
            <a:prstGeom prst="rect">
              <a:avLst/>
            </a:prstGeom>
            <a:noFill/>
            <a:ln w="9525">
              <a:noFill/>
            </a:ln>
          </p:spPr>
          <p:txBody>
            <a:bodyPr wrap="none">
              <a:spAutoFit/>
            </a:bodyPr>
            <a:p>
              <a:r>
                <a:rPr lang="zh-CN" altLang="en-US" sz="2000" dirty="0">
                  <a:solidFill>
                    <a:srgbClr val="0F35D9"/>
                  </a:solidFill>
                  <a:latin typeface="Times New Roman" panose="02020603050405020304" pitchFamily="18" charset="0"/>
                </a:rPr>
                <a:t>保护措施</a:t>
              </a:r>
              <a:endParaRPr lang="zh-CN" altLang="en-US" sz="2000" dirty="0">
                <a:solidFill>
                  <a:srgbClr val="0F35D9"/>
                </a:solidFill>
                <a:latin typeface="Times New Roman" panose="02020603050405020304" pitchFamily="18" charset="0"/>
              </a:endParaRPr>
            </a:p>
            <a:p>
              <a:r>
                <a:rPr lang="en-US" altLang="zh-CN" sz="2000" dirty="0">
                  <a:solidFill>
                    <a:schemeClr val="accent1"/>
                  </a:solidFill>
                  <a:latin typeface="Times New Roman" panose="02020603050405020304" pitchFamily="18" charset="0"/>
                </a:rPr>
                <a:t>(</a:t>
              </a:r>
              <a:r>
                <a:rPr lang="zh-CN" altLang="en-US" sz="2000" dirty="0">
                  <a:solidFill>
                    <a:schemeClr val="accent1"/>
                  </a:solidFill>
                  <a:latin typeface="Times New Roman" panose="02020603050405020304" pitchFamily="18" charset="0"/>
                </a:rPr>
                <a:t>减缓</a:t>
              </a:r>
              <a:r>
                <a:rPr lang="en-US" altLang="zh-CN" sz="2000" dirty="0">
                  <a:solidFill>
                    <a:schemeClr val="accent1"/>
                  </a:solidFill>
                  <a:latin typeface="Times New Roman" panose="02020603050405020304" pitchFamily="18" charset="0"/>
                </a:rPr>
                <a:t>)</a:t>
              </a:r>
              <a:endParaRPr lang="en-US" altLang="zh-CN" sz="2000" dirty="0">
                <a:solidFill>
                  <a:schemeClr val="accent1"/>
                </a:solidFill>
                <a:latin typeface="Times New Roman" panose="02020603050405020304" pitchFamily="18" charset="0"/>
              </a:endParaRPr>
            </a:p>
          </p:txBody>
        </p:sp>
        <p:sp>
          <p:nvSpPr>
            <p:cNvPr id="1317900" name="Text Box 12"/>
            <p:cNvSpPr txBox="1">
              <a:spLocks noChangeArrowheads="1"/>
            </p:cNvSpPr>
            <p:nvPr/>
          </p:nvSpPr>
          <p:spPr bwMode="auto">
            <a:xfrm>
              <a:off x="960" y="2609"/>
              <a:ext cx="733" cy="288"/>
            </a:xfrm>
            <a:prstGeom prst="rect">
              <a:avLst/>
            </a:prstGeom>
            <a:noFill/>
            <a:ln w="9525">
              <a:noFill/>
              <a:miter lim="800000"/>
            </a:ln>
            <a:effectLst/>
          </p:spPr>
          <p:txBody>
            <a:bodyPr wrap="none">
              <a:spAutoFit/>
            </a:bodyPr>
            <a:lstStyle/>
            <a:p>
              <a:pPr marR="0" defTabSz="914400">
                <a:buClrTx/>
                <a:buSzTx/>
                <a:buFontTx/>
                <a:buNone/>
                <a:defRPr/>
              </a:pPr>
              <a:r>
                <a:rPr kumimoji="1" lang="en-US" altLang="en-GB" sz="24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1" lang="en-US" altLang="zh-CN" sz="2400"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AND)</a:t>
              </a:r>
              <a:endParaRPr kumimoji="1" lang="en-US" altLang="zh-CN" sz="2000" b="0" kern="1200" cap="none" spc="0" normalizeH="0" baseline="0" noProof="0">
                <a:latin typeface="Times New Roman" panose="02020603050405020304" pitchFamily="18" charset="0"/>
                <a:ea typeface="宋体" panose="02010600030101010101" pitchFamily="2" charset="-122"/>
                <a:cs typeface="+mn-cs"/>
              </a:endParaRPr>
            </a:p>
          </p:txBody>
        </p:sp>
        <p:sp>
          <p:nvSpPr>
            <p:cNvPr id="112653" name="Line 13"/>
            <p:cNvSpPr/>
            <p:nvPr/>
          </p:nvSpPr>
          <p:spPr>
            <a:xfrm>
              <a:off x="2400" y="2400"/>
              <a:ext cx="192" cy="0"/>
            </a:xfrm>
            <a:prstGeom prst="line">
              <a:avLst/>
            </a:prstGeom>
            <a:ln w="9525" cap="flat" cmpd="sng">
              <a:solidFill>
                <a:schemeClr val="tx1"/>
              </a:solidFill>
              <a:prstDash val="solid"/>
              <a:headEnd type="none" w="med" len="med"/>
              <a:tailEnd type="triangle" w="med" len="med"/>
            </a:ln>
          </p:spPr>
        </p:sp>
        <p:sp>
          <p:nvSpPr>
            <p:cNvPr id="112654" name="Line 14"/>
            <p:cNvSpPr/>
            <p:nvPr/>
          </p:nvSpPr>
          <p:spPr>
            <a:xfrm>
              <a:off x="3072" y="2448"/>
              <a:ext cx="192" cy="0"/>
            </a:xfrm>
            <a:prstGeom prst="line">
              <a:avLst/>
            </a:prstGeom>
            <a:ln w="9525" cap="flat" cmpd="sng">
              <a:solidFill>
                <a:schemeClr val="tx1"/>
              </a:solidFill>
              <a:prstDash val="solid"/>
              <a:headEnd type="none" w="med" len="med"/>
              <a:tailEnd type="triangle" w="med" len="med"/>
            </a:ln>
          </p:spPr>
        </p:sp>
        <p:sp>
          <p:nvSpPr>
            <p:cNvPr id="112655" name="Line 15"/>
            <p:cNvSpPr/>
            <p:nvPr/>
          </p:nvSpPr>
          <p:spPr>
            <a:xfrm>
              <a:off x="3792" y="2448"/>
              <a:ext cx="192" cy="0"/>
            </a:xfrm>
            <a:prstGeom prst="line">
              <a:avLst/>
            </a:prstGeom>
            <a:ln w="9525" cap="flat" cmpd="sng">
              <a:solidFill>
                <a:schemeClr val="tx1"/>
              </a:solidFill>
              <a:prstDash val="solid"/>
              <a:headEnd type="none" w="med" len="med"/>
              <a:tailEnd type="triangle" w="med" len="med"/>
            </a:ln>
          </p:spPr>
        </p:sp>
        <p:sp>
          <p:nvSpPr>
            <p:cNvPr id="112656" name="Line 16"/>
            <p:cNvSpPr/>
            <p:nvPr/>
          </p:nvSpPr>
          <p:spPr>
            <a:xfrm>
              <a:off x="4752" y="2448"/>
              <a:ext cx="192" cy="0"/>
            </a:xfrm>
            <a:prstGeom prst="line">
              <a:avLst/>
            </a:prstGeom>
            <a:ln w="9525" cap="flat" cmpd="sng">
              <a:solidFill>
                <a:schemeClr val="tx1"/>
              </a:solidFill>
              <a:prstDash val="solid"/>
              <a:headEnd type="none" w="med" len="med"/>
              <a:tailEnd type="triangle" w="med" len="med"/>
            </a:ln>
          </p:spPr>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p:nvPr/>
        </p:nvSpPr>
        <p:spPr>
          <a:xfrm>
            <a:off x="2339975" y="836613"/>
            <a:ext cx="4321175" cy="685800"/>
          </a:xfrm>
          <a:prstGeom prst="rect">
            <a:avLst/>
          </a:prstGeom>
          <a:noFill/>
          <a:ln w="9525">
            <a:noFill/>
          </a:ln>
        </p:spPr>
        <p:txBody>
          <a:bodyPr anchor="ctr" anchorCtr="0"/>
          <a:p>
            <a:pPr algn="ctr"/>
            <a:r>
              <a:rPr lang="en-US" altLang="zh-CN" sz="3600" dirty="0">
                <a:solidFill>
                  <a:srgbClr val="FF0000"/>
                </a:solidFill>
                <a:latin typeface="幼圆" pitchFamily="49" charset="-122"/>
                <a:ea typeface="幼圆" pitchFamily="49" charset="-122"/>
              </a:rPr>
              <a:t>HAZOP</a:t>
            </a:r>
            <a:r>
              <a:rPr lang="zh-CN" altLang="en-US" sz="3600" dirty="0">
                <a:solidFill>
                  <a:srgbClr val="FF0000"/>
                </a:solidFill>
                <a:latin typeface="幼圆" pitchFamily="49" charset="-122"/>
                <a:ea typeface="幼圆" pitchFamily="49" charset="-122"/>
              </a:rPr>
              <a:t>所需资料</a:t>
            </a:r>
            <a:endParaRPr lang="zh-CN" altLang="en-US" sz="3600" dirty="0">
              <a:solidFill>
                <a:srgbClr val="FF0000"/>
              </a:solidFill>
              <a:latin typeface="幼圆" pitchFamily="49" charset="-122"/>
              <a:ea typeface="幼圆" pitchFamily="49" charset="-122"/>
            </a:endParaRPr>
          </a:p>
        </p:txBody>
      </p:sp>
      <p:sp>
        <p:nvSpPr>
          <p:cNvPr id="113667" name="Rectangle 3"/>
          <p:cNvSpPr/>
          <p:nvPr/>
        </p:nvSpPr>
        <p:spPr>
          <a:xfrm>
            <a:off x="2771775" y="1916113"/>
            <a:ext cx="4343400" cy="4114800"/>
          </a:xfrm>
          <a:prstGeom prst="rect">
            <a:avLst/>
          </a:prstGeom>
          <a:noFill/>
          <a:ln w="9525">
            <a:noFill/>
          </a:ln>
        </p:spPr>
        <p:txBody>
          <a:bodyPr/>
          <a:p>
            <a:pPr marL="342900" indent="-342900">
              <a:lnSpc>
                <a:spcPct val="120000"/>
              </a:lnSpc>
              <a:buClr>
                <a:schemeClr val="tx1"/>
              </a:buClr>
              <a:buFont typeface="Wingdings" panose="05000000000000000000" pitchFamily="2" charset="2"/>
              <a:buChar char="Ø"/>
            </a:pPr>
            <a:r>
              <a:rPr lang="en-US" altLang="zh-CN" sz="2800" dirty="0">
                <a:latin typeface="幼圆" pitchFamily="49" charset="-122"/>
                <a:ea typeface="幼圆" pitchFamily="49" charset="-122"/>
              </a:rPr>
              <a:t>P&amp;ID</a:t>
            </a:r>
            <a:r>
              <a:rPr lang="zh-CN" altLang="en-US" sz="2800" dirty="0">
                <a:latin typeface="幼圆" pitchFamily="49" charset="-122"/>
                <a:ea typeface="幼圆" pitchFamily="49" charset="-122"/>
              </a:rPr>
              <a:t>图（管道仪表图）</a:t>
            </a:r>
            <a:endParaRPr lang="zh-CN" altLang="en-US" sz="2800" dirty="0">
              <a:latin typeface="幼圆" pitchFamily="49" charset="-122"/>
              <a:ea typeface="幼圆" pitchFamily="49" charset="-122"/>
            </a:endParaRPr>
          </a:p>
          <a:p>
            <a:pPr marL="342900" indent="-342900">
              <a:lnSpc>
                <a:spcPct val="120000"/>
              </a:lnSpc>
              <a:buClr>
                <a:schemeClr val="tx1"/>
              </a:buClr>
              <a:buFont typeface="Wingdings" panose="05000000000000000000" pitchFamily="2" charset="2"/>
              <a:buChar char="Ø"/>
            </a:pPr>
            <a:r>
              <a:rPr lang="en-US" altLang="zh-CN" sz="2800" dirty="0">
                <a:latin typeface="幼圆" pitchFamily="49" charset="-122"/>
                <a:ea typeface="幼圆" pitchFamily="49" charset="-122"/>
              </a:rPr>
              <a:t>PFD</a:t>
            </a:r>
            <a:r>
              <a:rPr lang="zh-CN" altLang="en-US" sz="2800" dirty="0">
                <a:latin typeface="幼圆" pitchFamily="49" charset="-122"/>
                <a:ea typeface="幼圆" pitchFamily="49" charset="-122"/>
              </a:rPr>
              <a:t>图（工艺流程图）</a:t>
            </a:r>
            <a:endParaRPr lang="zh-CN" altLang="en-US" sz="2800" dirty="0">
              <a:latin typeface="幼圆" pitchFamily="49" charset="-122"/>
              <a:ea typeface="幼圆" pitchFamily="49" charset="-122"/>
            </a:endParaRPr>
          </a:p>
          <a:p>
            <a:pPr marL="342900" indent="-342900">
              <a:lnSpc>
                <a:spcPct val="120000"/>
              </a:lnSpc>
              <a:buClr>
                <a:schemeClr val="tx1"/>
              </a:buClr>
              <a:buFont typeface="Wingdings" panose="05000000000000000000" pitchFamily="2" charset="2"/>
              <a:buChar char="Ø"/>
            </a:pPr>
            <a:r>
              <a:rPr lang="zh-CN" altLang="en-US" sz="2800" dirty="0">
                <a:latin typeface="幼圆" pitchFamily="49" charset="-122"/>
                <a:ea typeface="幼圆" pitchFamily="49" charset="-122"/>
              </a:rPr>
              <a:t>设计参数</a:t>
            </a:r>
            <a:endParaRPr lang="zh-CN" altLang="en-US" sz="2800" dirty="0">
              <a:latin typeface="幼圆" pitchFamily="49" charset="-122"/>
              <a:ea typeface="幼圆" pitchFamily="49" charset="-122"/>
            </a:endParaRPr>
          </a:p>
          <a:p>
            <a:pPr marL="342900" indent="-342900">
              <a:lnSpc>
                <a:spcPct val="120000"/>
              </a:lnSpc>
              <a:buClr>
                <a:schemeClr val="tx1"/>
              </a:buClr>
              <a:buFont typeface="Wingdings" panose="05000000000000000000" pitchFamily="2" charset="2"/>
              <a:buChar char="Ø"/>
            </a:pPr>
            <a:r>
              <a:rPr lang="zh-CN" altLang="en-US" sz="2800" dirty="0">
                <a:latin typeface="幼圆" pitchFamily="49" charset="-122"/>
                <a:ea typeface="幼圆" pitchFamily="49" charset="-122"/>
              </a:rPr>
              <a:t>设计说明书</a:t>
            </a:r>
            <a:endParaRPr lang="zh-CN" altLang="en-US" sz="2800" dirty="0">
              <a:latin typeface="幼圆" pitchFamily="49" charset="-122"/>
              <a:ea typeface="幼圆" pitchFamily="49" charset="-122"/>
            </a:endParaRPr>
          </a:p>
          <a:p>
            <a:pPr marL="342900" indent="-342900">
              <a:lnSpc>
                <a:spcPct val="120000"/>
              </a:lnSpc>
              <a:buClr>
                <a:schemeClr val="tx1"/>
              </a:buClr>
              <a:buFont typeface="Wingdings" panose="05000000000000000000" pitchFamily="2" charset="2"/>
              <a:buChar char="Ø"/>
            </a:pPr>
            <a:r>
              <a:rPr lang="zh-CN" altLang="en-US" sz="2800" dirty="0">
                <a:latin typeface="幼圆" pitchFamily="49" charset="-122"/>
                <a:ea typeface="幼圆" pitchFamily="49" charset="-122"/>
              </a:rPr>
              <a:t>工艺过程说明</a:t>
            </a:r>
            <a:endParaRPr lang="zh-CN" altLang="en-US" sz="2800" dirty="0">
              <a:latin typeface="幼圆" pitchFamily="49" charset="-122"/>
              <a:ea typeface="幼圆" pitchFamily="49" charset="-122"/>
            </a:endParaRPr>
          </a:p>
          <a:p>
            <a:pPr marL="342900" indent="-342900">
              <a:lnSpc>
                <a:spcPct val="120000"/>
              </a:lnSpc>
              <a:buClr>
                <a:schemeClr val="tx1"/>
              </a:buClr>
              <a:buFont typeface="Wingdings" panose="05000000000000000000" pitchFamily="2" charset="2"/>
              <a:buChar char="Ø"/>
            </a:pPr>
            <a:r>
              <a:rPr lang="zh-CN" altLang="en-US" sz="2800" dirty="0">
                <a:latin typeface="幼圆" pitchFamily="49" charset="-122"/>
                <a:ea typeface="幼圆" pitchFamily="49" charset="-122"/>
              </a:rPr>
              <a:t>操作规程</a:t>
            </a:r>
            <a:endParaRPr lang="zh-CN" altLang="en-US" sz="2800" dirty="0">
              <a:latin typeface="幼圆" pitchFamily="49" charset="-122"/>
              <a:ea typeface="幼圆" pitchFamily="49" charset="-122"/>
            </a:endParaRPr>
          </a:p>
          <a:p>
            <a:pPr marL="342900" indent="-342900">
              <a:lnSpc>
                <a:spcPct val="90000"/>
              </a:lnSpc>
              <a:spcBef>
                <a:spcPct val="20000"/>
              </a:spcBef>
              <a:buChar char="•"/>
            </a:pPr>
            <a:endParaRPr lang="zh-CN" altLang="en-US" sz="2800" b="0" dirty="0">
              <a:latin typeface="幼圆" pitchFamily="49" charset="-122"/>
              <a:ea typeface="幼圆" pitchFamily="49" charset="-122"/>
            </a:endParaRPr>
          </a:p>
          <a:p>
            <a:pPr marL="342900" indent="-342900">
              <a:lnSpc>
                <a:spcPct val="90000"/>
              </a:lnSpc>
              <a:spcBef>
                <a:spcPct val="20000"/>
              </a:spcBef>
            </a:pPr>
            <a:endParaRPr lang="en-US" altLang="zh-CN" b="0" dirty="0">
              <a:latin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p:nvPr/>
        </p:nvSpPr>
        <p:spPr>
          <a:xfrm>
            <a:off x="762000" y="762000"/>
            <a:ext cx="7772400" cy="685800"/>
          </a:xfrm>
          <a:prstGeom prst="rect">
            <a:avLst/>
          </a:prstGeom>
          <a:noFill/>
          <a:ln w="9525">
            <a:noFill/>
          </a:ln>
        </p:spPr>
        <p:txBody>
          <a:bodyPr anchor="ctr" anchorCtr="0"/>
          <a:p>
            <a:r>
              <a:rPr lang="zh-CN" altLang="en-US" sz="3600" dirty="0">
                <a:solidFill>
                  <a:srgbClr val="FF3300"/>
                </a:solidFill>
                <a:latin typeface="幼圆" pitchFamily="49" charset="-122"/>
                <a:ea typeface="幼圆" pitchFamily="49" charset="-122"/>
              </a:rPr>
              <a:t>所需人员 ：</a:t>
            </a:r>
            <a:r>
              <a:rPr lang="en-US" altLang="zh-CN" sz="3600" dirty="0">
                <a:solidFill>
                  <a:srgbClr val="FF3300"/>
                </a:solidFill>
                <a:latin typeface="幼圆" pitchFamily="49" charset="-122"/>
                <a:ea typeface="幼圆" pitchFamily="49" charset="-122"/>
              </a:rPr>
              <a:t>4</a:t>
            </a:r>
            <a:r>
              <a:rPr lang="zh-CN" altLang="en-US" sz="3600" dirty="0">
                <a:solidFill>
                  <a:srgbClr val="FF3300"/>
                </a:solidFill>
                <a:latin typeface="幼圆" pitchFamily="49" charset="-122"/>
                <a:ea typeface="幼圆" pitchFamily="49" charset="-122"/>
              </a:rPr>
              <a:t>－</a:t>
            </a:r>
            <a:r>
              <a:rPr lang="en-US" altLang="zh-CN" sz="3600" dirty="0">
                <a:solidFill>
                  <a:srgbClr val="FF3300"/>
                </a:solidFill>
                <a:latin typeface="幼圆" pitchFamily="49" charset="-122"/>
                <a:ea typeface="幼圆" pitchFamily="49" charset="-122"/>
              </a:rPr>
              <a:t>6</a:t>
            </a:r>
            <a:r>
              <a:rPr lang="zh-CN" altLang="en-US" sz="3600" dirty="0">
                <a:solidFill>
                  <a:srgbClr val="FF3300"/>
                </a:solidFill>
                <a:latin typeface="幼圆" pitchFamily="49" charset="-122"/>
                <a:ea typeface="幼圆" pitchFamily="49" charset="-122"/>
              </a:rPr>
              <a:t>人或更多</a:t>
            </a:r>
            <a:endParaRPr lang="zh-CN" altLang="en-US" sz="3600" dirty="0">
              <a:solidFill>
                <a:schemeClr val="accent2"/>
              </a:solidFill>
              <a:latin typeface="幼圆" pitchFamily="49" charset="-122"/>
              <a:ea typeface="幼圆" pitchFamily="49" charset="-122"/>
            </a:endParaRPr>
          </a:p>
        </p:txBody>
      </p:sp>
      <p:sp>
        <p:nvSpPr>
          <p:cNvPr id="1328131" name="Rectangle 3"/>
          <p:cNvSpPr>
            <a:spLocks noChangeArrowheads="1"/>
          </p:cNvSpPr>
          <p:nvPr/>
        </p:nvSpPr>
        <p:spPr bwMode="auto">
          <a:xfrm>
            <a:off x="1143000" y="1905000"/>
            <a:ext cx="5029200" cy="3505200"/>
          </a:xfrm>
          <a:prstGeom prst="rect">
            <a:avLst/>
          </a:prstGeom>
          <a:solidFill>
            <a:schemeClr val="bg1"/>
          </a:solidFill>
          <a:ln w="9525">
            <a:solidFill>
              <a:schemeClr val="bg1"/>
            </a:solidFill>
            <a:miter lim="800000"/>
          </a:ln>
          <a:effectLst/>
        </p:spPr>
        <p:txBody>
          <a:bodyPr/>
          <a:lstStyle/>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工艺人员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设备人员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操作人员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仪表人员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维修人员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安全人员</a:t>
            </a:r>
            <a:endParaRPr kumimoji="1"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设计人员</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110000"/>
              </a:lnSpc>
              <a:spcBef>
                <a:spcPct val="20000"/>
              </a:spcBef>
              <a:spcAft>
                <a:spcPct val="0"/>
              </a:spcAft>
              <a:buClrTx/>
              <a:buSzPct val="130000"/>
              <a:buFontTx/>
              <a:buChar char="•"/>
              <a:defRPr/>
            </a:pPr>
            <a:r>
              <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rPr>
              <a:t>公用工程</a:t>
            </a:r>
            <a:endParaRPr kumimoji="1"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90000"/>
              </a:lnSpc>
              <a:spcBef>
                <a:spcPct val="20000"/>
              </a:spcBef>
              <a:spcAft>
                <a:spcPct val="0"/>
              </a:spcAft>
              <a:buClrTx/>
              <a:buSzPct val="130000"/>
              <a:buFontTx/>
              <a:buChar char="•"/>
              <a:defRPr/>
            </a:pPr>
            <a:endParaRPr kumimoji="1"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幼圆" pitchFamily="49" charset="-122"/>
              <a:cs typeface="+mn-cs"/>
            </a:endParaRPr>
          </a:p>
          <a:p>
            <a:pPr marL="400050" marR="0" lvl="0" indent="-400050" algn="l" defTabSz="914400" rtl="0" eaLnBrk="0" fontAlgn="base" latinLnBrk="0" hangingPunct="0">
              <a:lnSpc>
                <a:spcPct val="90000"/>
              </a:lnSpc>
              <a:spcBef>
                <a:spcPct val="20000"/>
              </a:spcBef>
              <a:spcAft>
                <a:spcPct val="0"/>
              </a:spcAft>
              <a:buClrTx/>
              <a:buSzTx/>
              <a:buFontTx/>
              <a:buChar char="•"/>
              <a:defRPr/>
            </a:pPr>
            <a:endParaRPr kumimoji="1" lang="en-US" altLang="zh-CN" sz="3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4692" name="Text Box 4"/>
          <p:cNvSpPr txBox="1"/>
          <p:nvPr/>
        </p:nvSpPr>
        <p:spPr>
          <a:xfrm>
            <a:off x="3040063" y="3063875"/>
            <a:ext cx="5240337" cy="2470150"/>
          </a:xfrm>
          <a:prstGeom prst="rect">
            <a:avLst/>
          </a:prstGeom>
          <a:noFill/>
          <a:ln w="9525">
            <a:noFill/>
          </a:ln>
        </p:spPr>
        <p:txBody>
          <a:bodyPr wrap="none">
            <a:spAutoFit/>
          </a:bodyPr>
          <a:p>
            <a:r>
              <a:rPr lang="zh-CN" altLang="en-US" sz="4000" dirty="0">
                <a:solidFill>
                  <a:srgbClr val="0F35D9"/>
                </a:solidFill>
                <a:latin typeface="楷体_GB2312" pitchFamily="49" charset="-122"/>
                <a:ea typeface="楷体_GB2312" pitchFamily="49" charset="-122"/>
              </a:rPr>
              <a:t>＋ </a:t>
            </a:r>
            <a:r>
              <a:rPr lang="zh-CN" altLang="en-US" sz="2400" dirty="0">
                <a:solidFill>
                  <a:srgbClr val="0F35D9"/>
                </a:solidFill>
                <a:latin typeface="幼圆" pitchFamily="49" charset="-122"/>
                <a:ea typeface="幼圆" pitchFamily="49" charset="-122"/>
              </a:rPr>
              <a:t>（组织者或协调员 ＋ 记录员）</a:t>
            </a:r>
            <a:endParaRPr lang="zh-CN" altLang="en-US" sz="2400" dirty="0">
              <a:solidFill>
                <a:srgbClr val="0F35D9"/>
              </a:solidFill>
              <a:latin typeface="幼圆" pitchFamily="49" charset="-122"/>
              <a:ea typeface="幼圆" pitchFamily="49" charset="-122"/>
            </a:endParaRPr>
          </a:p>
          <a:p>
            <a:endParaRPr lang="zh-CN" altLang="en-US" sz="3600" dirty="0">
              <a:solidFill>
                <a:srgbClr val="0F35D9"/>
              </a:solidFill>
              <a:latin typeface="幼圆" pitchFamily="49" charset="-122"/>
              <a:ea typeface="幼圆" pitchFamily="49" charset="-122"/>
            </a:endParaRPr>
          </a:p>
          <a:p>
            <a:endParaRPr lang="zh-CN" altLang="en-US" sz="3600" dirty="0">
              <a:solidFill>
                <a:srgbClr val="0F35D9"/>
              </a:solidFill>
              <a:latin typeface="幼圆" pitchFamily="49" charset="-122"/>
              <a:ea typeface="幼圆" pitchFamily="49" charset="-122"/>
            </a:endParaRPr>
          </a:p>
          <a:p>
            <a:endParaRPr lang="en-US" altLang="zh-CN" sz="4400" dirty="0">
              <a:solidFill>
                <a:srgbClr val="0F35D9"/>
              </a:solidFill>
              <a:latin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ChangeArrowheads="1"/>
          </p:cNvSpPr>
          <p:nvPr/>
        </p:nvSpPr>
        <p:spPr bwMode="auto">
          <a:xfrm>
            <a:off x="1116013" y="765175"/>
            <a:ext cx="5546725"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HAZOP</a:t>
            </a:r>
            <a:r>
              <a:rPr kumimoji="1" lang="en-US" altLang="zh-CN" sz="4000" b="1" i="0" u="none" strike="noStrike" kern="1200" cap="none" spc="0" normalizeH="0" baseline="0" noProof="0" dirty="0">
                <a:ln>
                  <a:noFill/>
                </a:ln>
                <a:solidFill>
                  <a:schemeClr val="tx2"/>
                </a:solidFill>
                <a:effectLst/>
                <a:uLnTx/>
                <a:uFillTx/>
                <a:latin typeface="+mn-ea"/>
                <a:ea typeface="+mn-ea"/>
                <a:cs typeface="+mn-cs"/>
              </a:rPr>
              <a:t> </a:t>
            </a:r>
            <a:r>
              <a:rPr kumimoji="1" lang="zh-CN" altLang="en-US" sz="4000" b="1" i="0" u="none" strike="noStrike" kern="1200" cap="none" spc="0" normalizeH="0" baseline="0" noProof="0" dirty="0">
                <a:ln>
                  <a:noFill/>
                </a:ln>
                <a:solidFill>
                  <a:srgbClr val="0F35D9"/>
                </a:solidFill>
                <a:effectLst/>
                <a:uLnTx/>
                <a:uFillTx/>
                <a:latin typeface="+mn-ea"/>
                <a:ea typeface="+mn-ea"/>
                <a:cs typeface="+mn-cs"/>
              </a:rPr>
              <a:t>分 析 步 骤</a:t>
            </a:r>
            <a:endParaRPr kumimoji="1" lang="zh-CN" altLang="en-US" sz="3200" b="1" i="0" u="none" strike="noStrike" kern="1200" cap="none" spc="0" normalizeH="0" baseline="0" noProof="0" dirty="0">
              <a:ln>
                <a:noFill/>
              </a:ln>
              <a:solidFill>
                <a:schemeClr val="tx2"/>
              </a:solidFill>
              <a:effectLst/>
              <a:uLnTx/>
              <a:uFillTx/>
              <a:latin typeface="+mn-ea"/>
              <a:ea typeface="+mn-ea"/>
              <a:cs typeface="+mn-cs"/>
            </a:endParaRPr>
          </a:p>
        </p:txBody>
      </p:sp>
      <p:grpSp>
        <p:nvGrpSpPr>
          <p:cNvPr id="115715" name="Group 3"/>
          <p:cNvGrpSpPr/>
          <p:nvPr/>
        </p:nvGrpSpPr>
        <p:grpSpPr>
          <a:xfrm>
            <a:off x="684213" y="1557338"/>
            <a:ext cx="7847012" cy="4518025"/>
            <a:chOff x="432" y="1159"/>
            <a:chExt cx="5184" cy="2695"/>
          </a:xfrm>
        </p:grpSpPr>
        <p:sp>
          <p:nvSpPr>
            <p:cNvPr id="115717" name="Text Box 4"/>
            <p:cNvSpPr txBox="1"/>
            <p:nvPr/>
          </p:nvSpPr>
          <p:spPr>
            <a:xfrm>
              <a:off x="432" y="2983"/>
              <a:ext cx="2784" cy="248"/>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列出原因、后果和现有保护措施</a:t>
              </a:r>
              <a:endParaRPr lang="zh-CN" altLang="en-US" sz="2000" dirty="0">
                <a:latin typeface="Times New Roman" panose="02020603050405020304" pitchFamily="18" charset="0"/>
                <a:ea typeface="幼圆" pitchFamily="49" charset="-122"/>
              </a:endParaRPr>
            </a:p>
          </p:txBody>
        </p:sp>
        <p:sp>
          <p:nvSpPr>
            <p:cNvPr id="115718" name="Text Box 5"/>
            <p:cNvSpPr txBox="1"/>
            <p:nvPr/>
          </p:nvSpPr>
          <p:spPr>
            <a:xfrm>
              <a:off x="432" y="1159"/>
              <a:ext cx="2736" cy="248"/>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研究要点</a:t>
              </a:r>
              <a:endParaRPr lang="zh-CN" altLang="en-US" sz="2000" dirty="0">
                <a:latin typeface="Times New Roman" panose="02020603050405020304" pitchFamily="18" charset="0"/>
                <a:ea typeface="幼圆" pitchFamily="49" charset="-122"/>
              </a:endParaRPr>
            </a:p>
          </p:txBody>
        </p:sp>
        <p:sp>
          <p:nvSpPr>
            <p:cNvPr id="115719" name="Text Box 6"/>
            <p:cNvSpPr txBox="1"/>
            <p:nvPr/>
          </p:nvSpPr>
          <p:spPr>
            <a:xfrm>
              <a:off x="432" y="1591"/>
              <a:ext cx="2736" cy="248"/>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为研究要点评审查设计原方案</a:t>
              </a:r>
              <a:endParaRPr lang="zh-CN" altLang="en-US" sz="2000" dirty="0">
                <a:latin typeface="Times New Roman" panose="02020603050405020304" pitchFamily="18" charset="0"/>
                <a:ea typeface="幼圆" pitchFamily="49" charset="-122"/>
              </a:endParaRPr>
            </a:p>
          </p:txBody>
        </p:sp>
        <p:sp>
          <p:nvSpPr>
            <p:cNvPr id="115720" name="Text Box 7"/>
            <p:cNvSpPr txBox="1"/>
            <p:nvPr/>
          </p:nvSpPr>
          <p:spPr>
            <a:xfrm>
              <a:off x="432" y="3606"/>
              <a:ext cx="2784" cy="248"/>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评价风险控制并提出建议</a:t>
              </a:r>
              <a:endParaRPr lang="zh-CN" altLang="en-US" sz="2000" dirty="0">
                <a:latin typeface="Times New Roman" panose="02020603050405020304" pitchFamily="18" charset="0"/>
                <a:ea typeface="幼圆" pitchFamily="49" charset="-122"/>
              </a:endParaRPr>
            </a:p>
          </p:txBody>
        </p:sp>
        <p:sp>
          <p:nvSpPr>
            <p:cNvPr id="115721" name="Text Box 8"/>
            <p:cNvSpPr txBox="1"/>
            <p:nvPr/>
          </p:nvSpPr>
          <p:spPr>
            <a:xfrm>
              <a:off x="3744" y="3420"/>
              <a:ext cx="1872" cy="430"/>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重复所有的偏离，然后给出所有的文字向导</a:t>
              </a:r>
              <a:endParaRPr lang="zh-CN" altLang="en-US" sz="2000" dirty="0">
                <a:latin typeface="Times New Roman" panose="02020603050405020304" pitchFamily="18" charset="0"/>
                <a:ea typeface="幼圆" pitchFamily="49" charset="-122"/>
              </a:endParaRPr>
            </a:p>
          </p:txBody>
        </p:sp>
        <p:sp>
          <p:nvSpPr>
            <p:cNvPr id="115722" name="AutoShape 9"/>
            <p:cNvSpPr/>
            <p:nvPr/>
          </p:nvSpPr>
          <p:spPr>
            <a:xfrm>
              <a:off x="1680" y="1392"/>
              <a:ext cx="192" cy="192"/>
            </a:xfrm>
            <a:prstGeom prst="downArrow">
              <a:avLst>
                <a:gd name="adj1" fmla="val 50000"/>
                <a:gd name="adj2" fmla="val 25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3" name="AutoShape 10"/>
            <p:cNvSpPr/>
            <p:nvPr/>
          </p:nvSpPr>
          <p:spPr>
            <a:xfrm>
              <a:off x="1680" y="1824"/>
              <a:ext cx="192" cy="192"/>
            </a:xfrm>
            <a:prstGeom prst="downArrow">
              <a:avLst>
                <a:gd name="adj1" fmla="val 50000"/>
                <a:gd name="adj2" fmla="val 25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4" name="AutoShape 11"/>
            <p:cNvSpPr/>
            <p:nvPr/>
          </p:nvSpPr>
          <p:spPr>
            <a:xfrm>
              <a:off x="1680" y="2256"/>
              <a:ext cx="192" cy="192"/>
            </a:xfrm>
            <a:prstGeom prst="downArrow">
              <a:avLst>
                <a:gd name="adj1" fmla="val 50000"/>
                <a:gd name="adj2" fmla="val 25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5" name="AutoShape 12"/>
            <p:cNvSpPr/>
            <p:nvPr/>
          </p:nvSpPr>
          <p:spPr>
            <a:xfrm>
              <a:off x="1680" y="2688"/>
              <a:ext cx="192" cy="192"/>
            </a:xfrm>
            <a:prstGeom prst="downArrow">
              <a:avLst>
                <a:gd name="adj1" fmla="val 50000"/>
                <a:gd name="adj2" fmla="val 25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6" name="AutoShape 13"/>
            <p:cNvSpPr/>
            <p:nvPr/>
          </p:nvSpPr>
          <p:spPr>
            <a:xfrm>
              <a:off x="1680" y="3312"/>
              <a:ext cx="192" cy="192"/>
            </a:xfrm>
            <a:prstGeom prst="downArrow">
              <a:avLst>
                <a:gd name="adj1" fmla="val 50000"/>
                <a:gd name="adj2" fmla="val 25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7" name="AutoShape 14"/>
            <p:cNvSpPr/>
            <p:nvPr/>
          </p:nvSpPr>
          <p:spPr>
            <a:xfrm>
              <a:off x="3264" y="3552"/>
              <a:ext cx="384" cy="192"/>
            </a:xfrm>
            <a:prstGeom prst="rightArrow">
              <a:avLst>
                <a:gd name="adj1" fmla="val 50000"/>
                <a:gd name="adj2" fmla="val 50000"/>
              </a:avLst>
            </a:prstGeom>
            <a:solidFill>
              <a:srgbClr val="FFFF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8" name="AutoShape 15"/>
            <p:cNvSpPr/>
            <p:nvPr/>
          </p:nvSpPr>
          <p:spPr>
            <a:xfrm rot="10800000">
              <a:off x="4032" y="3120"/>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29" name="AutoShape 16"/>
            <p:cNvSpPr/>
            <p:nvPr/>
          </p:nvSpPr>
          <p:spPr>
            <a:xfrm rot="10800000">
              <a:off x="4032" y="2832"/>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0" name="AutoShape 17"/>
            <p:cNvSpPr/>
            <p:nvPr/>
          </p:nvSpPr>
          <p:spPr>
            <a:xfrm rot="10800000">
              <a:off x="4032" y="2544"/>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1" name="AutoShape 18"/>
            <p:cNvSpPr/>
            <p:nvPr/>
          </p:nvSpPr>
          <p:spPr>
            <a:xfrm rot="10800000">
              <a:off x="4656" y="3120"/>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2" name="AutoShape 19"/>
            <p:cNvSpPr/>
            <p:nvPr/>
          </p:nvSpPr>
          <p:spPr>
            <a:xfrm rot="10800000">
              <a:off x="4656" y="2832"/>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3" name="AutoShape 20"/>
            <p:cNvSpPr/>
            <p:nvPr/>
          </p:nvSpPr>
          <p:spPr>
            <a:xfrm rot="10800000">
              <a:off x="4656" y="2496"/>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4" name="AutoShape 21"/>
            <p:cNvSpPr/>
            <p:nvPr/>
          </p:nvSpPr>
          <p:spPr>
            <a:xfrm rot="10800000">
              <a:off x="4656" y="2160"/>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5" name="AutoShape 22"/>
            <p:cNvSpPr/>
            <p:nvPr/>
          </p:nvSpPr>
          <p:spPr>
            <a:xfrm rot="5400000">
              <a:off x="3744" y="2496"/>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6" name="AutoShape 23"/>
            <p:cNvSpPr/>
            <p:nvPr/>
          </p:nvSpPr>
          <p:spPr>
            <a:xfrm rot="5400000">
              <a:off x="3456" y="2496"/>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7" name="AutoShape 24"/>
            <p:cNvSpPr/>
            <p:nvPr/>
          </p:nvSpPr>
          <p:spPr>
            <a:xfrm rot="5400000">
              <a:off x="4368" y="2064"/>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8" name="AutoShape 25"/>
            <p:cNvSpPr/>
            <p:nvPr/>
          </p:nvSpPr>
          <p:spPr>
            <a:xfrm rot="5400000">
              <a:off x="4032" y="2064"/>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39" name="AutoShape 26"/>
            <p:cNvSpPr/>
            <p:nvPr/>
          </p:nvSpPr>
          <p:spPr>
            <a:xfrm rot="5400000">
              <a:off x="3696" y="2064"/>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40" name="AutoShape 27"/>
            <p:cNvSpPr/>
            <p:nvPr/>
          </p:nvSpPr>
          <p:spPr>
            <a:xfrm rot="5400000">
              <a:off x="3360" y="2064"/>
              <a:ext cx="192" cy="192"/>
            </a:xfrm>
            <a:prstGeom prst="downArrow">
              <a:avLst>
                <a:gd name="adj1" fmla="val 50000"/>
                <a:gd name="adj2" fmla="val 25000"/>
              </a:avLst>
            </a:prstGeom>
            <a:solidFill>
              <a:srgbClr val="00CC00"/>
            </a:solidFill>
            <a:ln w="9525"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115741" name="Text Box 28"/>
            <p:cNvSpPr txBox="1"/>
            <p:nvPr/>
          </p:nvSpPr>
          <p:spPr>
            <a:xfrm>
              <a:off x="432" y="2454"/>
              <a:ext cx="2736" cy="249"/>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endParaRPr lang="zh-CN" altLang="zh-CN" sz="2000" b="0" dirty="0">
                <a:latin typeface="Times New Roman" panose="02020603050405020304" pitchFamily="18" charset="0"/>
              </a:endParaRPr>
            </a:p>
          </p:txBody>
        </p:sp>
        <p:sp>
          <p:nvSpPr>
            <p:cNvPr id="115742" name="Text Box 29"/>
            <p:cNvSpPr txBox="1"/>
            <p:nvPr/>
          </p:nvSpPr>
          <p:spPr>
            <a:xfrm>
              <a:off x="432" y="2022"/>
              <a:ext cx="2736" cy="248"/>
            </a:xfrm>
            <a:prstGeom prst="rect">
              <a:avLst/>
            </a:prstGeom>
            <a:noFill/>
            <a:ln w="19050" cap="flat" cmpd="sng">
              <a:solidFill>
                <a:srgbClr val="9999FF"/>
              </a:solidFill>
              <a:prstDash val="solid"/>
              <a:miter/>
              <a:headEnd type="none" w="med" len="med"/>
              <a:tailEnd type="none" w="med" len="med"/>
            </a:ln>
          </p:spPr>
          <p:txBody>
            <a:bodyPr anchor="ctr" anchorCtr="0">
              <a:spAutoFit/>
            </a:bodyPr>
            <a:p>
              <a:pPr algn="ctr"/>
              <a:r>
                <a:rPr lang="zh-CN" altLang="en-US" sz="2000" dirty="0">
                  <a:latin typeface="Times New Roman" panose="02020603050405020304" pitchFamily="18" charset="0"/>
                  <a:ea typeface="幼圆" pitchFamily="49" charset="-122"/>
                </a:rPr>
                <a:t>选择向导性文字</a:t>
              </a:r>
              <a:endParaRPr lang="zh-CN" altLang="en-US" sz="2000" dirty="0">
                <a:latin typeface="Times New Roman" panose="02020603050405020304" pitchFamily="18" charset="0"/>
                <a:ea typeface="幼圆" pitchFamily="49" charset="-122"/>
              </a:endParaRPr>
            </a:p>
          </p:txBody>
        </p:sp>
      </p:grpSp>
      <p:sp>
        <p:nvSpPr>
          <p:cNvPr id="115716" name="Rectangle 31"/>
          <p:cNvSpPr/>
          <p:nvPr/>
        </p:nvSpPr>
        <p:spPr>
          <a:xfrm>
            <a:off x="1403350" y="3716338"/>
            <a:ext cx="3251200" cy="396875"/>
          </a:xfrm>
          <a:prstGeom prst="rect">
            <a:avLst/>
          </a:prstGeom>
          <a:noFill/>
          <a:ln w="9525">
            <a:noFill/>
          </a:ln>
        </p:spPr>
        <p:txBody>
          <a:bodyPr wrap="none">
            <a:spAutoFit/>
          </a:bodyPr>
          <a:p>
            <a:r>
              <a:rPr lang="zh-CN" altLang="en-US" sz="2000" dirty="0">
                <a:latin typeface="Times New Roman" panose="02020603050405020304" pitchFamily="18" charset="0"/>
                <a:ea typeface="幼圆" pitchFamily="49" charset="-122"/>
              </a:rPr>
              <a:t>列出可能出现有意义的偏差</a:t>
            </a:r>
            <a:endParaRPr lang="zh-CN" altLang="en-US" sz="2000" dirty="0">
              <a:latin typeface="Times New Roman" panose="02020603050405020304" pitchFamily="18" charset="0"/>
              <a:ea typeface="幼圆" pitchFamily="49"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p:nvPr/>
        </p:nvSpPr>
        <p:spPr>
          <a:xfrm>
            <a:off x="685800" y="762000"/>
            <a:ext cx="8229600" cy="304800"/>
          </a:xfrm>
          <a:prstGeom prst="rect">
            <a:avLst/>
          </a:prstGeom>
          <a:noFill/>
          <a:ln w="9525">
            <a:noFill/>
          </a:ln>
        </p:spPr>
        <p:txBody>
          <a:bodyPr anchor="ctr" anchorCtr="0"/>
          <a:p>
            <a:pPr algn="ctr"/>
            <a:r>
              <a:rPr lang="zh-CN" altLang="en-US" dirty="0">
                <a:solidFill>
                  <a:srgbClr val="FF3300"/>
                </a:solidFill>
                <a:latin typeface="Times New Roman" panose="02020603050405020304" pitchFamily="18" charset="0"/>
                <a:ea typeface="幼圆" pitchFamily="49" charset="-122"/>
              </a:rPr>
              <a:t>确定研究要点：工艺单元或分析节点</a:t>
            </a:r>
            <a:endParaRPr lang="zh-CN" altLang="en-US" dirty="0">
              <a:solidFill>
                <a:srgbClr val="FF3300"/>
              </a:solidFill>
              <a:latin typeface="Times New Roman" panose="02020603050405020304" pitchFamily="18" charset="0"/>
              <a:ea typeface="幼圆" pitchFamily="49" charset="-122"/>
            </a:endParaRPr>
          </a:p>
        </p:txBody>
      </p:sp>
      <p:sp>
        <p:nvSpPr>
          <p:cNvPr id="1331203" name="Rectangle 3"/>
          <p:cNvSpPr>
            <a:spLocks noChangeArrowheads="1"/>
          </p:cNvSpPr>
          <p:nvPr/>
        </p:nvSpPr>
        <p:spPr bwMode="auto">
          <a:xfrm>
            <a:off x="685800" y="1524000"/>
            <a:ext cx="7772400" cy="4641850"/>
          </a:xfrm>
          <a:prstGeom prst="rect">
            <a:avLst/>
          </a:prstGeom>
          <a:noFill/>
          <a:ln w="9525">
            <a:noFill/>
            <a:miter lim="800000"/>
          </a:ln>
          <a:effectLst/>
        </p:spPr>
        <p:txBody>
          <a:bodyPr/>
          <a:lstStyle/>
          <a:p>
            <a:pPr marL="285750" marR="0" lvl="0" indent="-285750" algn="l" defTabSz="914400" rtl="0" eaLnBrk="0" fontAlgn="base" latinLnBrk="0" hangingPunct="0">
              <a:lnSpc>
                <a:spcPct val="100000"/>
              </a:lnSpc>
              <a:spcBef>
                <a:spcPct val="20000"/>
              </a:spcBef>
              <a:spcAft>
                <a:spcPct val="0"/>
              </a:spcAft>
              <a:buClrTx/>
              <a:buSzTx/>
              <a:buFontTx/>
              <a:buNone/>
              <a:defRPr/>
            </a:pPr>
            <a:r>
              <a:rPr kumimoji="1" lang="zh-CN" altLang="en-US" sz="3200" b="1" i="0" u="none" strike="noStrike" kern="1200" cap="none" spc="0" normalizeH="0" baseline="0" noProof="0">
                <a:ln>
                  <a:noFill/>
                </a:ln>
                <a:solidFill>
                  <a:srgbClr val="4D37D3"/>
                </a:solidFill>
                <a:effectLst>
                  <a:outerShdw blurRad="38100" dist="38100" dir="2700000" algn="tl">
                    <a:srgbClr val="C0C0C0"/>
                  </a:outerShdw>
                </a:effectLst>
                <a:uLnTx/>
                <a:uFillTx/>
                <a:latin typeface="幼圆" pitchFamily="49" charset="-122"/>
                <a:ea typeface="幼圆" pitchFamily="49" charset="-122"/>
                <a:cs typeface="+mn-cs"/>
              </a:rPr>
              <a:t>原 理</a:t>
            </a:r>
            <a:r>
              <a:rPr kumimoji="1" lang="zh-CN" altLang="en-US" sz="2800" b="1" i="0" u="none" strike="noStrike" kern="1200" cap="none" spc="0" normalizeH="0" baseline="0" noProof="0">
                <a:ln>
                  <a:noFill/>
                </a:ln>
                <a:solidFill>
                  <a:schemeClr val="accent2"/>
                </a:solidFill>
                <a:effectLst/>
                <a:uLnTx/>
                <a:uFillTx/>
                <a:latin typeface="幼圆" pitchFamily="49" charset="-122"/>
                <a:ea typeface="幼圆" pitchFamily="49" charset="-122"/>
                <a:cs typeface="+mn-cs"/>
              </a:rPr>
              <a:t> </a:t>
            </a:r>
            <a:endParaRPr kumimoji="1" lang="zh-CN" altLang="en-US" sz="2800" b="1" i="0" u="none" strike="noStrike" kern="1200" cap="none" spc="0" normalizeH="0" baseline="0" noProof="0">
              <a:ln>
                <a:noFill/>
              </a:ln>
              <a:solidFill>
                <a:schemeClr val="accent2"/>
              </a:solidFill>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选择研究要点 </a:t>
            </a:r>
            <a:r>
              <a:rPr kumimoji="1" lang="en-US" altLang="zh-CN"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a:t>
            </a:r>
            <a:r>
              <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类似研究范围</a:t>
            </a:r>
            <a:r>
              <a:rPr kumimoji="1" lang="en-US" altLang="zh-CN"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                          </a:t>
            </a:r>
            <a:endParaRPr kumimoji="1" lang="en-US" altLang="zh-CN"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在每一个容器或管道                                      </a:t>
            </a:r>
            <a:endPar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在每一转换或连接线</a:t>
            </a:r>
            <a:endPar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285750" marR="0" lvl="0" indent="-285750" algn="l" defTabSz="914400" rtl="0" eaLnBrk="0" fontAlgn="base" latinLnBrk="0" hangingPunct="0">
              <a:lnSpc>
                <a:spcPct val="100000"/>
              </a:lnSpc>
              <a:spcBef>
                <a:spcPct val="20000"/>
              </a:spcBef>
              <a:spcAft>
                <a:spcPct val="0"/>
              </a:spcAft>
              <a:buClrTx/>
              <a:buSzTx/>
              <a:buFontTx/>
              <a:buNone/>
              <a:defRPr/>
            </a:pPr>
            <a:r>
              <a:rPr kumimoji="1" lang="zh-CN" altLang="en-US" sz="3200" b="1" i="0" u="none" strike="noStrike" kern="1200" cap="none" spc="0" normalizeH="0" baseline="0" noProof="0">
                <a:ln>
                  <a:noFill/>
                </a:ln>
                <a:solidFill>
                  <a:srgbClr val="4D37D3"/>
                </a:solidFill>
                <a:effectLst>
                  <a:outerShdw blurRad="38100" dist="38100" dir="2700000" algn="tl">
                    <a:srgbClr val="C0C0C0"/>
                  </a:outerShdw>
                </a:effectLst>
                <a:uLnTx/>
                <a:uFillTx/>
                <a:latin typeface="幼圆" pitchFamily="49" charset="-122"/>
                <a:ea typeface="幼圆" pitchFamily="49" charset="-122"/>
                <a:cs typeface="+mn-cs"/>
              </a:rPr>
              <a:t>节点类型</a:t>
            </a:r>
            <a:endParaRPr kumimoji="1" lang="zh-CN" altLang="en-US" sz="28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rPr>
              <a:t>塔、储槽、容器、管线、泵、阀门、热交换器</a:t>
            </a:r>
            <a:endPar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None/>
              <a:defRPr/>
            </a:pP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每个节点平均：</a:t>
            </a:r>
            <a:r>
              <a:rPr kumimoji="1" lang="en-US" altLang="zh-CN"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20 </a:t>
            </a: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 </a:t>
            </a:r>
            <a:r>
              <a:rPr kumimoji="1" lang="en-US" altLang="zh-CN"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30</a:t>
            </a: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分钟</a:t>
            </a:r>
            <a:endPar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endParaRPr>
          </a:p>
          <a:p>
            <a:pPr marL="1028700" marR="0" lvl="1" indent="-571500" algn="l" defTabSz="914400" rtl="0" eaLnBrk="0" fontAlgn="base" latinLnBrk="0" hangingPunct="0">
              <a:lnSpc>
                <a:spcPct val="100000"/>
              </a:lnSpc>
              <a:spcBef>
                <a:spcPct val="20000"/>
              </a:spcBef>
              <a:spcAft>
                <a:spcPct val="0"/>
              </a:spcAft>
              <a:buClrTx/>
              <a:buSzTx/>
              <a:buFontTx/>
              <a:buNone/>
              <a:defRPr/>
            </a:pP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每次会议持续时间不要超过</a:t>
            </a:r>
            <a:r>
              <a:rPr kumimoji="1" lang="en-US" altLang="zh-CN"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4</a:t>
            </a: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a:t>
            </a:r>
            <a:r>
              <a:rPr kumimoji="1" lang="en-US" altLang="zh-CN"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6</a:t>
            </a:r>
            <a:r>
              <a:rPr kumimoji="1" lang="zh-CN" altLang="en-US" sz="24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rPr>
              <a:t>小时</a:t>
            </a:r>
            <a:endParaRPr kumimoji="1" lang="zh-CN" altLang="en-US" sz="1800" b="1" i="0" u="none" strike="noStrike" kern="1200" cap="none" spc="0" normalizeH="0" baseline="0" noProof="0">
              <a:ln>
                <a:noFill/>
              </a:ln>
              <a:solidFill>
                <a:srgbClr val="FF33CC"/>
              </a:solidFill>
              <a:effectLst>
                <a:outerShdw blurRad="38100" dist="38100" dir="2700000" algn="tl">
                  <a:srgbClr val="C0C0C0"/>
                </a:outerShdw>
              </a:effectLst>
              <a:uLnTx/>
              <a:uFillTx/>
              <a:latin typeface="幼圆" pitchFamily="49" charset="-122"/>
              <a:ea typeface="幼圆" pitchFamily="49" charset="-122"/>
              <a:cs typeface="+mn-cs"/>
            </a:endParaRPr>
          </a:p>
          <a:p>
            <a:pPr marL="285750" marR="0" lvl="0" indent="-285750" algn="l" defTabSz="914400" rtl="0" eaLnBrk="0" fontAlgn="base" latinLnBrk="0" hangingPunct="0">
              <a:lnSpc>
                <a:spcPct val="100000"/>
              </a:lnSpc>
              <a:spcBef>
                <a:spcPct val="20000"/>
              </a:spcBef>
              <a:spcAft>
                <a:spcPct val="0"/>
              </a:spcAft>
              <a:buClrTx/>
              <a:buSzTx/>
              <a:buFontTx/>
              <a:buNone/>
              <a:defRPr/>
            </a:pPr>
            <a:r>
              <a:rPr kumimoji="1" lang="zh-CN" altLang="en-US" sz="3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1" lang="zh-CN" altLang="en-US" sz="3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331203">
                                            <p:txEl>
                                              <p:charRg st="0" end="5"/>
                                            </p:txEl>
                                          </p:spTgt>
                                        </p:tgtEl>
                                        <p:attrNameLst>
                                          <p:attrName>style.visibility</p:attrName>
                                        </p:attrNameLst>
                                      </p:cBhvr>
                                      <p:to>
                                        <p:strVal val="visible"/>
                                      </p:to>
                                    </p:set>
                                    <p:animEffect transition="in" filter="checkerboard(down)">
                                      <p:cBhvr>
                                        <p:cTn id="7" dur="500"/>
                                        <p:tgtEl>
                                          <p:spTgt spid="1331203">
                                            <p:txEl>
                                              <p:charRg st="0" end="5"/>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331203">
                                            <p:txEl>
                                              <p:charRg st="5" end="47"/>
                                            </p:txEl>
                                          </p:spTgt>
                                        </p:tgtEl>
                                        <p:attrNameLst>
                                          <p:attrName>style.visibility</p:attrName>
                                        </p:attrNameLst>
                                      </p:cBhvr>
                                      <p:to>
                                        <p:strVal val="visible"/>
                                      </p:to>
                                    </p:set>
                                    <p:animEffect transition="in" filter="checkerboard(down)">
                                      <p:cBhvr>
                                        <p:cTn id="10" dur="500"/>
                                        <p:tgtEl>
                                          <p:spTgt spid="1331203">
                                            <p:txEl>
                                              <p:charRg st="5" end="47"/>
                                            </p:txEl>
                                          </p:spTgt>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1331203">
                                            <p:txEl>
                                              <p:charRg st="47" end="95"/>
                                            </p:txEl>
                                          </p:spTgt>
                                        </p:tgtEl>
                                        <p:attrNameLst>
                                          <p:attrName>style.visibility</p:attrName>
                                        </p:attrNameLst>
                                      </p:cBhvr>
                                      <p:to>
                                        <p:strVal val="visible"/>
                                      </p:to>
                                    </p:set>
                                    <p:animEffect transition="in" filter="checkerboard(down)">
                                      <p:cBhvr>
                                        <p:cTn id="13" dur="500"/>
                                        <p:tgtEl>
                                          <p:spTgt spid="1331203">
                                            <p:txEl>
                                              <p:charRg st="47" end="95"/>
                                            </p:txEl>
                                          </p:spTgt>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1331203">
                                            <p:txEl>
                                              <p:charRg st="95" end="105"/>
                                            </p:txEl>
                                          </p:spTgt>
                                        </p:tgtEl>
                                        <p:attrNameLst>
                                          <p:attrName>style.visibility</p:attrName>
                                        </p:attrNameLst>
                                      </p:cBhvr>
                                      <p:to>
                                        <p:strVal val="visible"/>
                                      </p:to>
                                    </p:set>
                                    <p:animEffect transition="in" filter="checkerboard(down)">
                                      <p:cBhvr>
                                        <p:cTn id="16" dur="500"/>
                                        <p:tgtEl>
                                          <p:spTgt spid="1331203">
                                            <p:txEl>
                                              <p:charRg st="95" end="105"/>
                                            </p:txEl>
                                          </p:spTgt>
                                        </p:tgtEl>
                                      </p:cBhvr>
                                    </p:animEffect>
                                  </p:childTnLst>
                                </p:cTn>
                              </p:par>
                            </p:childTnLst>
                          </p:cTn>
                        </p:par>
                        <p:par>
                          <p:cTn id="17" fill="hold">
                            <p:stCondLst>
                              <p:cond delay="500"/>
                            </p:stCondLst>
                            <p:childTnLst>
                              <p:par>
                                <p:cTn id="18" presetID="5" presetClass="entr" presetSubtype="5" fill="hold" grpId="0" nodeType="afterEffect">
                                  <p:stCondLst>
                                    <p:cond delay="0"/>
                                  </p:stCondLst>
                                  <p:childTnLst>
                                    <p:set>
                                      <p:cBhvr>
                                        <p:cTn id="19" dur="1" fill="hold">
                                          <p:stCondLst>
                                            <p:cond delay="0"/>
                                          </p:stCondLst>
                                        </p:cTn>
                                        <p:tgtEl>
                                          <p:spTgt spid="1331203">
                                            <p:txEl>
                                              <p:charRg st="105" end="110"/>
                                            </p:txEl>
                                          </p:spTgt>
                                        </p:tgtEl>
                                        <p:attrNameLst>
                                          <p:attrName>style.visibility</p:attrName>
                                        </p:attrNameLst>
                                      </p:cBhvr>
                                      <p:to>
                                        <p:strVal val="visible"/>
                                      </p:to>
                                    </p:set>
                                    <p:animEffect transition="in" filter="checkerboard(down)">
                                      <p:cBhvr>
                                        <p:cTn id="20" dur="500"/>
                                        <p:tgtEl>
                                          <p:spTgt spid="1331203">
                                            <p:txEl>
                                              <p:charRg st="105" end="110"/>
                                            </p:txEl>
                                          </p:spTgt>
                                        </p:tgtEl>
                                      </p:cBhvr>
                                    </p:animEffect>
                                  </p:childTnLst>
                                </p:cTn>
                              </p:par>
                              <p:par>
                                <p:cTn id="21" presetID="5" presetClass="entr" presetSubtype="5" fill="hold" grpId="0" nodeType="withEffect">
                                  <p:stCondLst>
                                    <p:cond delay="0"/>
                                  </p:stCondLst>
                                  <p:childTnLst>
                                    <p:set>
                                      <p:cBhvr>
                                        <p:cTn id="22" dur="1" fill="hold">
                                          <p:stCondLst>
                                            <p:cond delay="0"/>
                                          </p:stCondLst>
                                        </p:cTn>
                                        <p:tgtEl>
                                          <p:spTgt spid="1331203">
                                            <p:txEl>
                                              <p:charRg st="110" end="131"/>
                                            </p:txEl>
                                          </p:spTgt>
                                        </p:tgtEl>
                                        <p:attrNameLst>
                                          <p:attrName>style.visibility</p:attrName>
                                        </p:attrNameLst>
                                      </p:cBhvr>
                                      <p:to>
                                        <p:strVal val="visible"/>
                                      </p:to>
                                    </p:set>
                                    <p:animEffect transition="in" filter="checkerboard(down)">
                                      <p:cBhvr>
                                        <p:cTn id="23" dur="500"/>
                                        <p:tgtEl>
                                          <p:spTgt spid="1331203">
                                            <p:txEl>
                                              <p:charRg st="110" end="131"/>
                                            </p:txEl>
                                          </p:spTgt>
                                        </p:tgtEl>
                                      </p:cBhvr>
                                    </p:animEffect>
                                  </p:childTnLst>
                                </p:cTn>
                              </p:par>
                              <p:par>
                                <p:cTn id="24" presetID="5" presetClass="entr" presetSubtype="5" fill="hold" grpId="0" nodeType="withEffect">
                                  <p:stCondLst>
                                    <p:cond delay="0"/>
                                  </p:stCondLst>
                                  <p:childTnLst>
                                    <p:set>
                                      <p:cBhvr>
                                        <p:cTn id="25" dur="1" fill="hold">
                                          <p:stCondLst>
                                            <p:cond delay="0"/>
                                          </p:stCondLst>
                                        </p:cTn>
                                        <p:tgtEl>
                                          <p:spTgt spid="1331203">
                                            <p:txEl>
                                              <p:charRg st="131" end="148"/>
                                            </p:txEl>
                                          </p:spTgt>
                                        </p:tgtEl>
                                        <p:attrNameLst>
                                          <p:attrName>style.visibility</p:attrName>
                                        </p:attrNameLst>
                                      </p:cBhvr>
                                      <p:to>
                                        <p:strVal val="visible"/>
                                      </p:to>
                                    </p:set>
                                    <p:animEffect transition="in" filter="checkerboard(down)">
                                      <p:cBhvr>
                                        <p:cTn id="26" dur="500"/>
                                        <p:tgtEl>
                                          <p:spTgt spid="1331203">
                                            <p:txEl>
                                              <p:charRg st="131" end="148"/>
                                            </p:txEl>
                                          </p:spTgt>
                                        </p:tgtEl>
                                      </p:cBhvr>
                                    </p:animEffect>
                                  </p:childTnLst>
                                </p:cTn>
                              </p:par>
                              <p:par>
                                <p:cTn id="27" presetID="5" presetClass="entr" presetSubtype="5" fill="hold" grpId="0" nodeType="withEffect">
                                  <p:stCondLst>
                                    <p:cond delay="0"/>
                                  </p:stCondLst>
                                  <p:childTnLst>
                                    <p:set>
                                      <p:cBhvr>
                                        <p:cTn id="28" dur="1" fill="hold">
                                          <p:stCondLst>
                                            <p:cond delay="0"/>
                                          </p:stCondLst>
                                        </p:cTn>
                                        <p:tgtEl>
                                          <p:spTgt spid="1331203">
                                            <p:txEl>
                                              <p:charRg st="148" end="166"/>
                                            </p:txEl>
                                          </p:spTgt>
                                        </p:tgtEl>
                                        <p:attrNameLst>
                                          <p:attrName>style.visibility</p:attrName>
                                        </p:attrNameLst>
                                      </p:cBhvr>
                                      <p:to>
                                        <p:strVal val="visible"/>
                                      </p:to>
                                    </p:set>
                                    <p:animEffect transition="in" filter="checkerboard(down)">
                                      <p:cBhvr>
                                        <p:cTn id="29" dur="500"/>
                                        <p:tgtEl>
                                          <p:spTgt spid="1331203">
                                            <p:txEl>
                                              <p:charRg st="148" end="166"/>
                                            </p:txEl>
                                          </p:spTgt>
                                        </p:tgtEl>
                                      </p:cBhvr>
                                    </p:animEffect>
                                  </p:childTnLst>
                                </p:cTn>
                              </p:par>
                            </p:childTnLst>
                          </p:cTn>
                        </p:par>
                        <p:par>
                          <p:cTn id="30" fill="hold">
                            <p:stCondLst>
                              <p:cond delay="1000"/>
                            </p:stCondLst>
                            <p:childTnLst>
                              <p:par>
                                <p:cTn id="31" presetID="5" presetClass="entr" presetSubtype="5" fill="hold" grpId="0" nodeType="afterEffect">
                                  <p:stCondLst>
                                    <p:cond delay="0"/>
                                  </p:stCondLst>
                                  <p:childTnLst>
                                    <p:set>
                                      <p:cBhvr>
                                        <p:cTn id="32" dur="1" fill="hold">
                                          <p:stCondLst>
                                            <p:cond delay="0"/>
                                          </p:stCondLst>
                                        </p:cTn>
                                        <p:tgtEl>
                                          <p:spTgt spid="1331203">
                                            <p:txEl>
                                              <p:charRg st="166" end="171"/>
                                            </p:txEl>
                                          </p:spTgt>
                                        </p:tgtEl>
                                        <p:attrNameLst>
                                          <p:attrName>style.visibility</p:attrName>
                                        </p:attrNameLst>
                                      </p:cBhvr>
                                      <p:to>
                                        <p:strVal val="visible"/>
                                      </p:to>
                                    </p:set>
                                    <p:animEffect transition="in" filter="checkerboard(down)">
                                      <p:cBhvr>
                                        <p:cTn id="33" dur="500"/>
                                        <p:tgtEl>
                                          <p:spTgt spid="1331203">
                                            <p:txEl>
                                              <p:charRg st="166" end="1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3" grpId="0" advAuto="100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1507" name="Text Box 3"/>
          <p:cNvSpPr txBox="1"/>
          <p:nvPr/>
        </p:nvSpPr>
        <p:spPr>
          <a:xfrm>
            <a:off x="684213" y="1196975"/>
            <a:ext cx="7632700" cy="4832350"/>
          </a:xfrm>
          <a:prstGeom prst="rect">
            <a:avLst/>
          </a:prstGeom>
          <a:noFill/>
          <a:ln w="9525">
            <a:noFill/>
          </a:ln>
        </p:spPr>
        <p:txBody>
          <a:bodyPr anchor="ctr" anchorCtr="0">
            <a:spAutoFit/>
          </a:bodyPr>
          <a:p>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r>
              <a:rPr lang="en-US" altLang="zh-CN" sz="2400" dirty="0">
                <a:latin typeface="幼圆" pitchFamily="49" charset="-122"/>
                <a:ea typeface="幼圆" pitchFamily="49" charset="-122"/>
              </a:rPr>
              <a:t>5.2.3  </a:t>
            </a:r>
            <a:r>
              <a:rPr lang="zh-CN" altLang="en-US" sz="2400" dirty="0">
                <a:latin typeface="幼圆" pitchFamily="49" charset="-122"/>
                <a:ea typeface="幼圆" pitchFamily="49" charset="-122"/>
              </a:rPr>
              <a:t>风险控制</a:t>
            </a:r>
            <a:endParaRPr lang="zh-CN" altLang="en-US" sz="2400" dirty="0">
              <a:latin typeface="幼圆" pitchFamily="49" charset="-122"/>
              <a:ea typeface="幼圆" pitchFamily="49" charset="-122"/>
            </a:endParaRPr>
          </a:p>
          <a:p>
            <a:r>
              <a:rPr lang="en-US" altLang="zh-CN" sz="2000" dirty="0">
                <a:latin typeface="幼圆" pitchFamily="49" charset="-122"/>
                <a:ea typeface="幼圆" pitchFamily="49" charset="-122"/>
              </a:rPr>
              <a:t>5.2.3.1  </a:t>
            </a:r>
            <a:r>
              <a:rPr lang="zh-CN" altLang="en-US" sz="2000" dirty="0">
                <a:latin typeface="幼圆" pitchFamily="49" charset="-122"/>
                <a:ea typeface="幼圆" pitchFamily="49" charset="-122"/>
              </a:rPr>
              <a:t>企业应根据风险评价结果及经营运行情况等，确定不可接受的风险，制定并落实控制措施，将风险尤其是重大风险控制在可以接受的程度。企业在选择风险控制措施时：</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）应考虑：⑴可行性；⑵安全性；⑶可靠性。</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）应包括：⑴工程技术措施；⑵管理措施；⑶培训教育措施；</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⑷个体防护措施。</a:t>
            </a:r>
            <a:endParaRPr lang="zh-CN" altLang="en-US" sz="2000" dirty="0">
              <a:latin typeface="幼圆" pitchFamily="49" charset="-122"/>
              <a:ea typeface="幼圆" pitchFamily="49" charset="-122"/>
            </a:endParaRPr>
          </a:p>
          <a:p>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根据风险评价的结果，建立重大风险清单；</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结合实际情况，确定优先顺序，制定措施消减风险，将风险控制在可以接受的程度；</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风险控制措施符合标准要求。</a:t>
            </a:r>
            <a:endParaRPr lang="en-US" altLang="zh-CN" sz="2000" dirty="0">
              <a:latin typeface="仿宋_GB2312" pitchFamily="49" charset="-122"/>
              <a:ea typeface="仿宋_GB2312" pitchFamily="49" charset="-122"/>
            </a:endParaRPr>
          </a:p>
          <a:p>
            <a:r>
              <a:rPr lang="zh-CN" altLang="en-US" sz="1800" dirty="0">
                <a:solidFill>
                  <a:srgbClr val="00FF00"/>
                </a:solidFill>
                <a:latin typeface="Times New Roman" panose="02020603050405020304" pitchFamily="18" charset="0"/>
              </a:rPr>
              <a:t>  </a:t>
            </a:r>
            <a:endParaRPr lang="en-US" altLang="zh-CN" sz="1800" dirty="0">
              <a:solidFill>
                <a:srgbClr val="00FF00"/>
              </a:solidFill>
              <a:latin typeface="Times New Roman" panose="02020603050405020304" pitchFamily="18" charset="0"/>
            </a:endParaRPr>
          </a:p>
          <a:p>
            <a:r>
              <a:rPr lang="en-US" altLang="zh-CN" sz="1800" dirty="0">
                <a:solidFill>
                  <a:srgbClr val="00FF00"/>
                </a:solidFill>
                <a:latin typeface="Times New Roman" panose="02020603050405020304" pitchFamily="18" charset="0"/>
              </a:rPr>
              <a:t>       </a:t>
            </a:r>
            <a:r>
              <a:rPr lang="zh-CN" altLang="en-US" sz="1800" dirty="0">
                <a:solidFill>
                  <a:srgbClr val="00FF00"/>
                </a:solidFill>
                <a:latin typeface="Times New Roman" panose="02020603050405020304" pitchFamily="18" charset="0"/>
              </a:rPr>
              <a:t>未将重大风险降到可以接受的程度，扣</a:t>
            </a:r>
            <a:r>
              <a:rPr lang="en-US" altLang="zh-CN" sz="1800" dirty="0">
                <a:solidFill>
                  <a:srgbClr val="00FF00"/>
                </a:solidFill>
                <a:latin typeface="Times New Roman" panose="02020603050405020304" pitchFamily="18" charset="0"/>
              </a:rPr>
              <a:t>15</a:t>
            </a:r>
            <a:r>
              <a:rPr lang="zh-CN" altLang="en-US" sz="1800" dirty="0">
                <a:solidFill>
                  <a:srgbClr val="00FF00"/>
                </a:solidFill>
                <a:latin typeface="Times New Roman" panose="02020603050405020304" pitchFamily="18" charset="0"/>
              </a:rPr>
              <a:t>分（</a:t>
            </a:r>
            <a:r>
              <a:rPr lang="en-US" altLang="zh-CN" sz="1800" dirty="0">
                <a:solidFill>
                  <a:srgbClr val="00FF00"/>
                </a:solidFill>
                <a:latin typeface="Times New Roman" panose="02020603050405020304" pitchFamily="18" charset="0"/>
              </a:rPr>
              <a:t>B</a:t>
            </a:r>
            <a:r>
              <a:rPr lang="zh-CN" altLang="en-US" sz="1800" dirty="0">
                <a:solidFill>
                  <a:srgbClr val="00FF00"/>
                </a:solidFill>
                <a:latin typeface="Times New Roman" panose="02020603050405020304" pitchFamily="18" charset="0"/>
              </a:rPr>
              <a:t>级否决项）。 </a:t>
            </a:r>
            <a:endParaRPr lang="zh-CN" altLang="en-US" sz="1800" dirty="0">
              <a:solidFill>
                <a:srgbClr val="00FF00"/>
              </a:solidFill>
              <a:latin typeface="Times New Roman" panose="02020603050405020304" pitchFamily="18" charset="0"/>
            </a:endParaRPr>
          </a:p>
        </p:txBody>
      </p:sp>
      <p:sp>
        <p:nvSpPr>
          <p:cNvPr id="2150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21509" name="AutoShape 5"/>
          <p:cNvSpPr/>
          <p:nvPr/>
        </p:nvSpPr>
        <p:spPr>
          <a:xfrm>
            <a:off x="357188" y="5500688"/>
            <a:ext cx="576262" cy="554037"/>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ChangeArrowheads="1"/>
          </p:cNvSpPr>
          <p:nvPr/>
        </p:nvSpPr>
        <p:spPr bwMode="auto">
          <a:xfrm>
            <a:off x="762000" y="838200"/>
            <a:ext cx="77724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研究要点</a:t>
            </a: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 </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设计意图举例</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grpSp>
        <p:nvGrpSpPr>
          <p:cNvPr id="117763" name="Group 3"/>
          <p:cNvGrpSpPr/>
          <p:nvPr/>
        </p:nvGrpSpPr>
        <p:grpSpPr>
          <a:xfrm>
            <a:off x="539750" y="3213100"/>
            <a:ext cx="7610475" cy="2219325"/>
            <a:chOff x="336" y="2016"/>
            <a:chExt cx="4794" cy="1398"/>
          </a:xfrm>
        </p:grpSpPr>
        <p:sp>
          <p:nvSpPr>
            <p:cNvPr id="117764" name="AutoShape 4"/>
            <p:cNvSpPr/>
            <p:nvPr/>
          </p:nvSpPr>
          <p:spPr>
            <a:xfrm>
              <a:off x="336" y="2016"/>
              <a:ext cx="1344" cy="1104"/>
            </a:xfrm>
            <a:prstGeom prst="pentagon">
              <a:avLst/>
            </a:prstGeom>
            <a:solidFill>
              <a:srgbClr val="FF5050"/>
            </a:solidFill>
            <a:ln w="19050" cap="flat" cmpd="sng">
              <a:solidFill>
                <a:srgbClr val="FF0000"/>
              </a:solidFill>
              <a:prstDash val="solid"/>
              <a:miter/>
              <a:headEnd type="none" w="med" len="med"/>
              <a:tailEnd type="none" w="med" len="med"/>
            </a:ln>
          </p:spPr>
          <p:txBody>
            <a:bodyPr wrap="none" anchor="ctr" anchorCtr="0"/>
            <a:p>
              <a:pPr algn="ctr"/>
              <a:r>
                <a:rPr lang="zh-CN" altLang="en-US" sz="2800" dirty="0">
                  <a:latin typeface="Times New Roman" panose="02020603050405020304" pitchFamily="18" charset="0"/>
                </a:rPr>
                <a:t>燃料储存罐</a:t>
              </a:r>
              <a:endParaRPr lang="zh-CN" altLang="en-US" b="0" dirty="0">
                <a:latin typeface="Times New Roman" panose="02020603050405020304" pitchFamily="18" charset="0"/>
              </a:endParaRPr>
            </a:p>
          </p:txBody>
        </p:sp>
        <p:sp>
          <p:nvSpPr>
            <p:cNvPr id="117765" name="Line 5"/>
            <p:cNvSpPr/>
            <p:nvPr/>
          </p:nvSpPr>
          <p:spPr>
            <a:xfrm>
              <a:off x="1392" y="3120"/>
              <a:ext cx="1248" cy="0"/>
            </a:xfrm>
            <a:prstGeom prst="line">
              <a:avLst/>
            </a:prstGeom>
            <a:ln w="38100" cap="flat" cmpd="sng">
              <a:solidFill>
                <a:srgbClr val="FFCC00"/>
              </a:solidFill>
              <a:prstDash val="solid"/>
              <a:headEnd type="none" w="med" len="med"/>
              <a:tailEnd type="triangle" w="med" len="med"/>
            </a:ln>
          </p:spPr>
        </p:sp>
        <p:sp>
          <p:nvSpPr>
            <p:cNvPr id="117766" name="AutoShape 6"/>
            <p:cNvSpPr/>
            <p:nvPr/>
          </p:nvSpPr>
          <p:spPr>
            <a:xfrm rot="-5383963" flipV="1">
              <a:off x="4137" y="2421"/>
              <a:ext cx="1081" cy="904"/>
            </a:xfrm>
            <a:prstGeom prst="flowChartDelay">
              <a:avLst/>
            </a:prstGeom>
            <a:solidFill>
              <a:srgbClr val="FF3300"/>
            </a:solidFill>
            <a:ln w="9525" cap="flat" cmpd="sng">
              <a:solidFill>
                <a:srgbClr val="FF0000"/>
              </a:solidFill>
              <a:prstDash val="solid"/>
              <a:miter/>
              <a:headEnd type="none" w="med" len="med"/>
              <a:tailEnd type="none" w="med" len="med"/>
            </a:ln>
          </p:spPr>
          <p:txBody>
            <a:bodyPr rot="10800000" vert="eaVert" wrap="none" anchor="ctr" anchorCtr="0"/>
            <a:p>
              <a:pPr algn="ctr">
                <a:buNone/>
              </a:pPr>
              <a:r>
                <a:rPr lang="zh-CN" altLang="en-US" dirty="0">
                  <a:latin typeface="Times New Roman" panose="02020603050405020304" pitchFamily="18" charset="0"/>
                </a:rPr>
                <a:t>反应器</a:t>
              </a:r>
              <a:endParaRPr lang="zh-CN" altLang="en-US" dirty="0">
                <a:latin typeface="Times New Roman" panose="02020603050405020304" pitchFamily="18" charset="0"/>
              </a:endParaRPr>
            </a:p>
          </p:txBody>
        </p:sp>
        <p:sp>
          <p:nvSpPr>
            <p:cNvPr id="117767" name="Line 7"/>
            <p:cNvSpPr/>
            <p:nvPr/>
          </p:nvSpPr>
          <p:spPr>
            <a:xfrm>
              <a:off x="2880" y="2976"/>
              <a:ext cx="1329" cy="0"/>
            </a:xfrm>
            <a:prstGeom prst="line">
              <a:avLst/>
            </a:prstGeom>
            <a:ln w="38100" cap="flat" cmpd="sng">
              <a:solidFill>
                <a:srgbClr val="FFCC00"/>
              </a:solidFill>
              <a:prstDash val="solid"/>
              <a:headEnd type="none" w="med" len="med"/>
              <a:tailEnd type="triangle" w="med" len="med"/>
            </a:ln>
          </p:spPr>
        </p:sp>
        <p:grpSp>
          <p:nvGrpSpPr>
            <p:cNvPr id="117768" name="Group 8"/>
            <p:cNvGrpSpPr/>
            <p:nvPr/>
          </p:nvGrpSpPr>
          <p:grpSpPr>
            <a:xfrm>
              <a:off x="2614" y="2928"/>
              <a:ext cx="442" cy="432"/>
              <a:chOff x="2496" y="1777"/>
              <a:chExt cx="479" cy="432"/>
            </a:xfrm>
          </p:grpSpPr>
          <p:sp>
            <p:nvSpPr>
              <p:cNvPr id="117769" name="Oval 9"/>
              <p:cNvSpPr/>
              <p:nvPr/>
            </p:nvSpPr>
            <p:spPr>
              <a:xfrm rot="5363156" flipV="1">
                <a:off x="2436" y="1837"/>
                <a:ext cx="432" cy="312"/>
              </a:xfrm>
              <a:prstGeom prst="ellipse">
                <a:avLst/>
              </a:prstGeom>
              <a:solidFill>
                <a:srgbClr val="FF3300"/>
              </a:solidFill>
              <a:ln w="9525" cap="flat" cmpd="sng">
                <a:solidFill>
                  <a:srgbClr val="FF0000"/>
                </a:solidFill>
                <a:prstDash val="solid"/>
                <a:headEnd type="none" w="med" len="med"/>
                <a:tailEnd type="none" w="med" len="med"/>
              </a:ln>
            </p:spPr>
            <p:txBody>
              <a:bodyPr vert="eaVert" wrap="none" anchor="ctr" anchorCtr="0"/>
              <a:p>
                <a:endParaRPr lang="zh-CN" altLang="en-US" dirty="0">
                  <a:latin typeface="Times New Roman" panose="02020603050405020304" pitchFamily="18" charset="0"/>
                </a:endParaRPr>
              </a:p>
            </p:txBody>
          </p:sp>
          <p:sp>
            <p:nvSpPr>
              <p:cNvPr id="117770" name="Rectangle 10"/>
              <p:cNvSpPr/>
              <p:nvPr/>
            </p:nvSpPr>
            <p:spPr>
              <a:xfrm>
                <a:off x="2591" y="1781"/>
                <a:ext cx="384" cy="288"/>
              </a:xfrm>
              <a:prstGeom prst="rect">
                <a:avLst/>
              </a:prstGeom>
              <a:solidFill>
                <a:srgbClr val="FF3300"/>
              </a:solidFill>
              <a:ln w="12700" cap="flat" cmpd="sng">
                <a:solidFill>
                  <a:srgbClr val="FF3300"/>
                </a:solidFill>
                <a:prstDash val="solid"/>
                <a:miter/>
                <a:headEnd type="none" w="sm" len="sm"/>
                <a:tailEnd type="none" w="sm" len="sm"/>
              </a:ln>
            </p:spPr>
            <p:txBody>
              <a:bodyPr wrap="none" anchor="ctr" anchorCtr="0"/>
              <a:p>
                <a:endParaRPr lang="zh-CN" altLang="en-US" dirty="0">
                  <a:latin typeface="Times New Roman" panose="02020603050405020304" pitchFamily="18" charset="0"/>
                </a:endParaRPr>
              </a:p>
            </p:txBody>
          </p:sp>
        </p:gr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Rectangle 2"/>
          <p:cNvSpPr/>
          <p:nvPr/>
        </p:nvSpPr>
        <p:spPr>
          <a:xfrm>
            <a:off x="1835150" y="692150"/>
            <a:ext cx="4605338" cy="685800"/>
          </a:xfrm>
          <a:prstGeom prst="rect">
            <a:avLst/>
          </a:prstGeom>
          <a:noFill/>
          <a:ln w="9525">
            <a:noFill/>
          </a:ln>
        </p:spPr>
        <p:txBody>
          <a:bodyPr anchor="ctr" anchorCtr="0"/>
          <a:p>
            <a:pPr algn="ctr"/>
            <a:r>
              <a:rPr lang="zh-CN" altLang="en-US" dirty="0">
                <a:solidFill>
                  <a:srgbClr val="FF0000"/>
                </a:solidFill>
                <a:latin typeface="Times New Roman" panose="02020603050405020304" pitchFamily="18" charset="0"/>
                <a:ea typeface="幼圆" pitchFamily="49" charset="-122"/>
              </a:rPr>
              <a:t>节 点 与 参 数</a:t>
            </a:r>
            <a:endParaRPr lang="zh-CN" altLang="en-US" dirty="0">
              <a:solidFill>
                <a:srgbClr val="FF0000"/>
              </a:solidFill>
              <a:latin typeface="Times New Roman" panose="02020603050405020304" pitchFamily="18" charset="0"/>
              <a:ea typeface="幼圆" pitchFamily="49" charset="-122"/>
            </a:endParaRPr>
          </a:p>
        </p:txBody>
      </p:sp>
      <p:graphicFrame>
        <p:nvGraphicFramePr>
          <p:cNvPr id="6146" name="Object 4"/>
          <p:cNvGraphicFramePr>
            <a:graphicFrameLocks noChangeAspect="1"/>
          </p:cNvGraphicFramePr>
          <p:nvPr/>
        </p:nvGraphicFramePr>
        <p:xfrm>
          <a:off x="1473200" y="1333500"/>
          <a:ext cx="6997700" cy="5143500"/>
        </p:xfrm>
        <a:graphic>
          <a:graphicData uri="http://schemas.openxmlformats.org/presentationml/2006/ole">
            <mc:AlternateContent xmlns:mc="http://schemas.openxmlformats.org/markup-compatibility/2006">
              <mc:Choice xmlns:v="urn:schemas-microsoft-com:vml" Requires="v">
                <p:oleObj spid="_x0000_s3078" name="" r:id="rId1" imgW="6369050" imgH="4853305" progId="Word.Document.8">
                  <p:embed/>
                </p:oleObj>
              </mc:Choice>
              <mc:Fallback>
                <p:oleObj name="" r:id="rId1" imgW="6369050" imgH="4853305" progId="Word.Document.8">
                  <p:embed/>
                  <p:pic>
                    <p:nvPicPr>
                      <p:cNvPr id="0" name="图片 3077"/>
                      <p:cNvPicPr/>
                      <p:nvPr/>
                    </p:nvPicPr>
                    <p:blipFill>
                      <a:blip r:embed="rId2"/>
                      <a:stretch>
                        <a:fillRect/>
                      </a:stretch>
                    </p:blipFill>
                    <p:spPr>
                      <a:xfrm>
                        <a:off x="1473200" y="1333500"/>
                        <a:ext cx="6997700" cy="5143500"/>
                      </a:xfrm>
                      <a:prstGeom prst="rect">
                        <a:avLst/>
                      </a:prstGeom>
                      <a:noFill/>
                      <a:ln w="38100">
                        <a:noFill/>
                        <a:miter/>
                      </a:ln>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0" name="Object 2"/>
          <p:cNvGraphicFramePr/>
          <p:nvPr/>
        </p:nvGraphicFramePr>
        <p:xfrm>
          <a:off x="6189663" y="2819400"/>
          <a:ext cx="2640012" cy="3505200"/>
        </p:xfrm>
        <a:graphic>
          <a:graphicData uri="http://schemas.openxmlformats.org/presentationml/2006/ole">
            <mc:AlternateContent xmlns:mc="http://schemas.openxmlformats.org/markup-compatibility/2006">
              <mc:Choice xmlns:v="urn:schemas-microsoft-com:vml" Requires="v">
                <p:oleObj spid="_x0000_s3079" name="" r:id="rId1" imgW="3543300" imgH="3390900" progId="MS_ClipArt_Gallery.2">
                  <p:embed/>
                </p:oleObj>
              </mc:Choice>
              <mc:Fallback>
                <p:oleObj name="" r:id="rId1" imgW="3543300" imgH="3390900" progId="MS_ClipArt_Gallery.2">
                  <p:embed/>
                  <p:pic>
                    <p:nvPicPr>
                      <p:cNvPr id="0" name="图片 3078"/>
                      <p:cNvPicPr/>
                      <p:nvPr/>
                    </p:nvPicPr>
                    <p:blipFill>
                      <a:blip r:embed="rId2">
                        <a:lum bright="70001" contrast="-70000"/>
                      </a:blip>
                      <a:stretch>
                        <a:fillRect/>
                      </a:stretch>
                    </p:blipFill>
                    <p:spPr>
                      <a:xfrm>
                        <a:off x="6189663" y="2819400"/>
                        <a:ext cx="2640012" cy="3505200"/>
                      </a:xfrm>
                      <a:prstGeom prst="rect">
                        <a:avLst/>
                      </a:prstGeom>
                      <a:noFill/>
                      <a:ln w="38100">
                        <a:noFill/>
                        <a:miter/>
                      </a:ln>
                    </p:spPr>
                  </p:pic>
                </p:oleObj>
              </mc:Fallback>
            </mc:AlternateContent>
          </a:graphicData>
        </a:graphic>
      </p:graphicFrame>
      <p:sp>
        <p:nvSpPr>
          <p:cNvPr id="7171" name="Rectangle 3"/>
          <p:cNvSpPr>
            <a:spLocks noGrp="1"/>
          </p:cNvSpPr>
          <p:nvPr>
            <p:ph idx="1"/>
          </p:nvPr>
        </p:nvSpPr>
        <p:spPr>
          <a:xfrm>
            <a:off x="762000" y="1600200"/>
            <a:ext cx="7696200" cy="3962400"/>
          </a:xfrm>
          <a:ln/>
        </p:spPr>
        <p:txBody>
          <a:bodyPr vert="horz" wrap="square" lIns="91440" tIns="45720" rIns="91440" bIns="45720" anchor="t" anchorCtr="0"/>
          <a:p>
            <a:pPr marL="228600" indent="-228600" eaLnBrk="1" hangingPunct="1">
              <a:lnSpc>
                <a:spcPct val="120000"/>
              </a:lnSpc>
              <a:spcBef>
                <a:spcPct val="0"/>
              </a:spcBef>
              <a:buClr>
                <a:schemeClr val="tx1"/>
              </a:buClr>
              <a:buFont typeface="Wingdings" panose="05000000000000000000" pitchFamily="2" charset="2"/>
              <a:buChar char="Ø"/>
            </a:pPr>
            <a:r>
              <a:rPr lang="zh-CN" altLang="en-US" sz="2400" b="1" dirty="0">
                <a:ea typeface="幼圆" pitchFamily="49" charset="-122"/>
              </a:rPr>
              <a:t>是一种描述事故因果关系的有方向的“树”。是对既定的生产系统或作业中可能出现的事故条件及可能导致的灾难后果，按工艺流程、先后次序和因果关系绘成的程序方框图，表示导致灾害、伤害事故的各种因素之间的逻辑关系。也称事故树。</a:t>
            </a:r>
            <a:endParaRPr lang="zh-CN" altLang="en-US" sz="2400" b="1" dirty="0">
              <a:ea typeface="幼圆" pitchFamily="49" charset="-122"/>
            </a:endParaRPr>
          </a:p>
          <a:p>
            <a:pPr marL="228600" indent="-228600" eaLnBrk="1" hangingPunct="1">
              <a:lnSpc>
                <a:spcPct val="120000"/>
              </a:lnSpc>
              <a:spcBef>
                <a:spcPct val="0"/>
              </a:spcBef>
              <a:buClr>
                <a:schemeClr val="tx1"/>
              </a:buClr>
              <a:buFont typeface="Wingdings" panose="05000000000000000000" pitchFamily="2" charset="2"/>
              <a:buChar char="Ø"/>
            </a:pPr>
            <a:r>
              <a:rPr lang="zh-CN" altLang="en-US" sz="2400" b="1" dirty="0">
                <a:ea typeface="幼圆" pitchFamily="49" charset="-122"/>
              </a:rPr>
              <a:t>是一种根据系统可能发生的或已经发生的事故结果，去寻找与事故发生有关的原因、条件和规律的方法。</a:t>
            </a:r>
            <a:endParaRPr lang="zh-CN" altLang="en-US" sz="2400" b="1" dirty="0">
              <a:ea typeface="幼圆" pitchFamily="49" charset="-122"/>
            </a:endParaRPr>
          </a:p>
          <a:p>
            <a:pPr marL="228600" indent="-228600" eaLnBrk="1" hangingPunct="1">
              <a:lnSpc>
                <a:spcPct val="120000"/>
              </a:lnSpc>
              <a:spcBef>
                <a:spcPct val="0"/>
              </a:spcBef>
              <a:buClr>
                <a:schemeClr val="tx1"/>
              </a:buClr>
              <a:buFont typeface="Wingdings" panose="05000000000000000000" pitchFamily="2" charset="2"/>
              <a:buChar char="Ø"/>
            </a:pPr>
            <a:r>
              <a:rPr lang="zh-CN" altLang="en-US" sz="2400" b="1" dirty="0">
                <a:ea typeface="幼圆" pitchFamily="49" charset="-122"/>
              </a:rPr>
              <a:t>通过图表、数学计算进行定性及定量评估。</a:t>
            </a:r>
            <a:endParaRPr lang="zh-CN" altLang="en-US" sz="2400" b="1" dirty="0">
              <a:ea typeface="幼圆" pitchFamily="49" charset="-122"/>
            </a:endParaRPr>
          </a:p>
          <a:p>
            <a:pPr marL="228600" indent="-228600" eaLnBrk="1" hangingPunct="1">
              <a:lnSpc>
                <a:spcPct val="120000"/>
              </a:lnSpc>
              <a:spcBef>
                <a:spcPct val="0"/>
              </a:spcBef>
              <a:buClr>
                <a:schemeClr val="tx1"/>
              </a:buClr>
              <a:buFont typeface="Wingdings" panose="05000000000000000000" pitchFamily="2" charset="2"/>
              <a:buChar char="Ø"/>
            </a:pPr>
            <a:r>
              <a:rPr lang="zh-CN" altLang="en-US" sz="2400" b="1" dirty="0">
                <a:ea typeface="幼圆" pitchFamily="49" charset="-122"/>
              </a:rPr>
              <a:t>适用于事故的调查分析。</a:t>
            </a:r>
            <a:endParaRPr lang="en-US" altLang="en-GB" sz="2400" b="1" dirty="0">
              <a:ea typeface="幼圆" pitchFamily="49" charset="-122"/>
            </a:endParaRPr>
          </a:p>
        </p:txBody>
      </p:sp>
      <p:sp>
        <p:nvSpPr>
          <p:cNvPr id="1343492" name="Rectangle 4"/>
          <p:cNvSpPr>
            <a:spLocks noGrp="1" noChangeArrowheads="1"/>
          </p:cNvSpPr>
          <p:nvPr>
            <p:ph type="title"/>
          </p:nvPr>
        </p:nvSpPr>
        <p:spPr>
          <a:xfrm>
            <a:off x="609600" y="7620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400" b="0"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 </a:t>
            </a: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5.6</a:t>
            </a:r>
            <a:r>
              <a:rPr kumimoji="1" lang="en-US" altLang="zh-CN" sz="40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n-ea"/>
                <a:ea typeface="+mn-ea"/>
                <a:cs typeface="+mj-cs"/>
              </a:rPr>
              <a:t>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故 障 树 分析（</a:t>
            </a: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FTA</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2"/>
          <p:cNvSpPr>
            <a:spLocks noGrp="1"/>
          </p:cNvSpPr>
          <p:nvPr>
            <p:ph type="title"/>
          </p:nvPr>
        </p:nvSpPr>
        <p:spPr>
          <a:xfrm>
            <a:off x="1403350" y="836613"/>
            <a:ext cx="5254625" cy="411162"/>
          </a:xfrm>
          <a:ln/>
        </p:spPr>
        <p:txBody>
          <a:bodyPr vert="horz" wrap="square" lIns="91440" tIns="45720" rIns="91440" bIns="45720" anchor="ctr" anchorCtr="0"/>
          <a:p>
            <a:pPr eaLnBrk="1" hangingPunct="1"/>
            <a:r>
              <a:rPr lang="zh-CN" altLang="en-US" sz="3200" dirty="0">
                <a:effectLst/>
                <a:ea typeface="幼圆" pitchFamily="49" charset="-122"/>
              </a:rPr>
              <a:t>故障树基本符号</a:t>
            </a:r>
            <a:endParaRPr lang="zh-CN" altLang="en-US" sz="3200" dirty="0">
              <a:effectLst/>
              <a:ea typeface="幼圆" pitchFamily="49" charset="-122"/>
            </a:endParaRPr>
          </a:p>
        </p:txBody>
      </p:sp>
      <p:grpSp>
        <p:nvGrpSpPr>
          <p:cNvPr id="8196" name="Group 3"/>
          <p:cNvGrpSpPr/>
          <p:nvPr/>
        </p:nvGrpSpPr>
        <p:grpSpPr>
          <a:xfrm>
            <a:off x="684213" y="1658938"/>
            <a:ext cx="7715250" cy="4791075"/>
            <a:chOff x="288" y="1152"/>
            <a:chExt cx="5282" cy="2832"/>
          </a:xfrm>
        </p:grpSpPr>
        <p:graphicFrame>
          <p:nvGraphicFramePr>
            <p:cNvPr id="8194" name="Object 4"/>
            <p:cNvGraphicFramePr/>
            <p:nvPr/>
          </p:nvGraphicFramePr>
          <p:xfrm>
            <a:off x="3899" y="1776"/>
            <a:ext cx="1663" cy="2208"/>
          </p:xfrm>
          <a:graphic>
            <a:graphicData uri="http://schemas.openxmlformats.org/presentationml/2006/ole">
              <mc:AlternateContent xmlns:mc="http://schemas.openxmlformats.org/markup-compatibility/2006">
                <mc:Choice xmlns:v="urn:schemas-microsoft-com:vml" Requires="v">
                  <p:oleObj spid="_x0000_s3080" name="" r:id="rId1" imgW="3543300" imgH="3390900" progId="MS_ClipArt_Gallery.5">
                    <p:embed/>
                  </p:oleObj>
                </mc:Choice>
                <mc:Fallback>
                  <p:oleObj name="" r:id="rId1" imgW="3543300" imgH="3390900" progId="MS_ClipArt_Gallery.5">
                    <p:embed/>
                    <p:pic>
                      <p:nvPicPr>
                        <p:cNvPr id="0" name="图片 3079"/>
                        <p:cNvPicPr/>
                        <p:nvPr/>
                      </p:nvPicPr>
                      <p:blipFill>
                        <a:blip r:embed="rId2">
                          <a:lum bright="70001" contrast="-70000"/>
                        </a:blip>
                        <a:stretch>
                          <a:fillRect/>
                        </a:stretch>
                      </p:blipFill>
                      <p:spPr>
                        <a:xfrm>
                          <a:off x="3899" y="1776"/>
                          <a:ext cx="1663" cy="2208"/>
                        </a:xfrm>
                        <a:prstGeom prst="rect">
                          <a:avLst/>
                        </a:prstGeom>
                        <a:noFill/>
                        <a:ln w="38100">
                          <a:noFill/>
                          <a:miter/>
                        </a:ln>
                      </p:spPr>
                    </p:pic>
                  </p:oleObj>
                </mc:Fallback>
              </mc:AlternateContent>
            </a:graphicData>
          </a:graphic>
        </p:graphicFrame>
        <p:sp>
          <p:nvSpPr>
            <p:cNvPr id="8197" name="AutoShape 5"/>
            <p:cNvSpPr/>
            <p:nvPr/>
          </p:nvSpPr>
          <p:spPr>
            <a:xfrm rot="-5400000">
              <a:off x="359" y="1236"/>
              <a:ext cx="576" cy="408"/>
            </a:xfrm>
            <a:prstGeom prst="flowChartDelay">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198" name="Text Box 6"/>
            <p:cNvSpPr txBox="1"/>
            <p:nvPr/>
          </p:nvSpPr>
          <p:spPr>
            <a:xfrm>
              <a:off x="1064" y="1248"/>
              <a:ext cx="1683" cy="488"/>
            </a:xfrm>
            <a:prstGeom prst="rect">
              <a:avLst/>
            </a:prstGeom>
            <a:noFill/>
            <a:ln w="6350">
              <a:noFill/>
            </a:ln>
          </p:spPr>
          <p:txBody>
            <a:bodyPr>
              <a:spAutoFit/>
            </a:bodyPr>
            <a:p>
              <a:r>
                <a:rPr lang="zh-CN" altLang="en-US" sz="1600" dirty="0">
                  <a:latin typeface="幼圆" pitchFamily="49" charset="-122"/>
                  <a:ea typeface="幼圆" pitchFamily="49" charset="-122"/>
                </a:rPr>
                <a:t>与门</a:t>
              </a:r>
              <a:r>
                <a:rPr lang="en-US" altLang="zh-CN" sz="1600" dirty="0">
                  <a:latin typeface="幼圆" pitchFamily="49" charset="-122"/>
                  <a:ea typeface="幼圆" pitchFamily="49" charset="-122"/>
                </a:rPr>
                <a:t>(</a:t>
              </a:r>
              <a:r>
                <a:rPr lang="en-US" altLang="zh-CN" sz="1600" dirty="0">
                  <a:latin typeface="Arial" panose="020B0604020202020204" pitchFamily="34" charset="0"/>
                  <a:ea typeface="幼圆" pitchFamily="49" charset="-122"/>
                </a:rPr>
                <a:t>·</a:t>
              </a:r>
              <a:r>
                <a:rPr lang="en-US" altLang="zh-CN" sz="1600" dirty="0">
                  <a:latin typeface="幼圆" pitchFamily="49" charset="-122"/>
                  <a:ea typeface="幼圆" pitchFamily="49" charset="-122"/>
                </a:rPr>
                <a:t>) </a:t>
              </a:r>
              <a:endParaRPr lang="en-US" altLang="zh-CN" sz="1600" dirty="0">
                <a:latin typeface="幼圆" pitchFamily="49" charset="-122"/>
                <a:ea typeface="幼圆" pitchFamily="49" charset="-122"/>
              </a:endParaRPr>
            </a:p>
            <a:p>
              <a:r>
                <a:rPr lang="zh-CN" altLang="en-US" sz="1600" dirty="0">
                  <a:latin typeface="幼圆" pitchFamily="49" charset="-122"/>
                  <a:ea typeface="幼圆" pitchFamily="49" charset="-122"/>
                </a:rPr>
                <a:t>如果所有输入是正确的，输出就是正确的</a:t>
              </a:r>
              <a:endParaRPr lang="zh-CN" altLang="en-US" sz="1600" dirty="0">
                <a:latin typeface="幼圆" pitchFamily="49" charset="-122"/>
                <a:ea typeface="幼圆" pitchFamily="49" charset="-122"/>
              </a:endParaRPr>
            </a:p>
          </p:txBody>
        </p:sp>
        <p:sp>
          <p:nvSpPr>
            <p:cNvPr id="8199" name="AutoShape 7"/>
            <p:cNvSpPr/>
            <p:nvPr/>
          </p:nvSpPr>
          <p:spPr>
            <a:xfrm rot="5400000">
              <a:off x="323" y="1944"/>
              <a:ext cx="672" cy="432"/>
            </a:xfrm>
            <a:prstGeom prst="flowChartOnlineStorage">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00" name="Text Box 8"/>
            <p:cNvSpPr txBox="1"/>
            <p:nvPr/>
          </p:nvSpPr>
          <p:spPr>
            <a:xfrm>
              <a:off x="1104" y="1824"/>
              <a:ext cx="1731" cy="488"/>
            </a:xfrm>
            <a:prstGeom prst="rect">
              <a:avLst/>
            </a:prstGeom>
            <a:noFill/>
            <a:ln w="6350">
              <a:noFill/>
            </a:ln>
          </p:spPr>
          <p:txBody>
            <a:bodyPr>
              <a:spAutoFit/>
            </a:bodyPr>
            <a:p>
              <a:r>
                <a:rPr lang="zh-CN" altLang="en-US" sz="1600" dirty="0">
                  <a:latin typeface="幼圆" pitchFamily="49" charset="-122"/>
                  <a:ea typeface="幼圆" pitchFamily="49" charset="-122"/>
                </a:rPr>
                <a:t>或门</a:t>
              </a:r>
              <a:r>
                <a:rPr lang="en-US" altLang="zh-CN" sz="1600" dirty="0">
                  <a:latin typeface="幼圆" pitchFamily="49" charset="-122"/>
                  <a:ea typeface="幼圆" pitchFamily="49" charset="-122"/>
                </a:rPr>
                <a:t>(+) </a:t>
              </a:r>
              <a:endParaRPr lang="en-US" altLang="zh-CN" sz="1600" dirty="0">
                <a:latin typeface="幼圆" pitchFamily="49" charset="-122"/>
                <a:ea typeface="幼圆" pitchFamily="49" charset="-122"/>
              </a:endParaRPr>
            </a:p>
            <a:p>
              <a:r>
                <a:rPr lang="zh-CN" altLang="en-US" sz="1600" dirty="0">
                  <a:latin typeface="幼圆" pitchFamily="49" charset="-122"/>
                  <a:ea typeface="幼圆" pitchFamily="49" charset="-122"/>
                </a:rPr>
                <a:t>假如一个或多个输入是正确的，输出就是正确的</a:t>
              </a:r>
              <a:endParaRPr lang="zh-CN" altLang="en-US" sz="1600" dirty="0">
                <a:latin typeface="幼圆" pitchFamily="49" charset="-122"/>
                <a:ea typeface="幼圆" pitchFamily="49" charset="-122"/>
              </a:endParaRPr>
            </a:p>
          </p:txBody>
        </p:sp>
        <p:sp>
          <p:nvSpPr>
            <p:cNvPr id="8201" name="AutoShape 9"/>
            <p:cNvSpPr/>
            <p:nvPr/>
          </p:nvSpPr>
          <p:spPr>
            <a:xfrm>
              <a:off x="288" y="2640"/>
              <a:ext cx="768" cy="432"/>
            </a:xfrm>
            <a:prstGeom prst="flowChartProcess">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02" name="Text Box 10"/>
            <p:cNvSpPr txBox="1"/>
            <p:nvPr/>
          </p:nvSpPr>
          <p:spPr>
            <a:xfrm>
              <a:off x="1104" y="2544"/>
              <a:ext cx="1687" cy="488"/>
            </a:xfrm>
            <a:prstGeom prst="rect">
              <a:avLst/>
            </a:prstGeom>
            <a:noFill/>
            <a:ln w="6350">
              <a:noFill/>
            </a:ln>
          </p:spPr>
          <p:txBody>
            <a:bodyPr>
              <a:spAutoFit/>
            </a:bodyPr>
            <a:p>
              <a:r>
                <a:rPr lang="zh-CN" altLang="en-US" sz="1600" dirty="0">
                  <a:latin typeface="幼圆" pitchFamily="49" charset="-122"/>
                  <a:ea typeface="幼圆" pitchFamily="49" charset="-122"/>
                </a:rPr>
                <a:t>顶上事件、中间事件</a:t>
              </a:r>
              <a:r>
                <a:rPr lang="en-US" altLang="zh-CN" sz="1600" dirty="0">
                  <a:latin typeface="幼圆" pitchFamily="49" charset="-122"/>
                  <a:ea typeface="幼圆" pitchFamily="49" charset="-122"/>
                </a:rPr>
                <a:t>:</a:t>
              </a:r>
              <a:endParaRPr lang="en-US" altLang="zh-CN" sz="1600" dirty="0">
                <a:latin typeface="幼圆" pitchFamily="49" charset="-122"/>
                <a:ea typeface="幼圆" pitchFamily="49" charset="-122"/>
              </a:endParaRPr>
            </a:p>
            <a:p>
              <a:r>
                <a:rPr lang="zh-CN" altLang="en-US" sz="1600" dirty="0">
                  <a:latin typeface="幼圆" pitchFamily="49" charset="-122"/>
                  <a:ea typeface="幼圆" pitchFamily="49" charset="-122"/>
                </a:rPr>
                <a:t>需要进一步往下分析的事件</a:t>
              </a:r>
              <a:endParaRPr lang="zh-CN" altLang="en-US" sz="1600" dirty="0">
                <a:latin typeface="幼圆" pitchFamily="49" charset="-122"/>
                <a:ea typeface="幼圆" pitchFamily="49" charset="-122"/>
              </a:endParaRPr>
            </a:p>
          </p:txBody>
        </p:sp>
        <p:sp>
          <p:nvSpPr>
            <p:cNvPr id="8203" name="Oval 11"/>
            <p:cNvSpPr/>
            <p:nvPr/>
          </p:nvSpPr>
          <p:spPr>
            <a:xfrm>
              <a:off x="443" y="3360"/>
              <a:ext cx="432" cy="480"/>
            </a:xfrm>
            <a:prstGeom prst="ellipse">
              <a:avLst/>
            </a:prstGeom>
            <a:solidFill>
              <a:srgbClr val="FFFFFF"/>
            </a:solidFill>
            <a:ln w="6350" cap="flat" cmpd="sng">
              <a:solidFill>
                <a:srgbClr val="000000"/>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04" name="Text Box 12"/>
            <p:cNvSpPr txBox="1"/>
            <p:nvPr/>
          </p:nvSpPr>
          <p:spPr>
            <a:xfrm>
              <a:off x="1053" y="3216"/>
              <a:ext cx="1871" cy="344"/>
            </a:xfrm>
            <a:prstGeom prst="rect">
              <a:avLst/>
            </a:prstGeom>
            <a:noFill/>
            <a:ln w="6350">
              <a:noFill/>
            </a:ln>
          </p:spPr>
          <p:txBody>
            <a:bodyPr>
              <a:spAutoFit/>
            </a:bodyPr>
            <a:p>
              <a:r>
                <a:rPr lang="zh-CN" altLang="en-US" sz="1600" dirty="0">
                  <a:latin typeface="幼圆" pitchFamily="49" charset="-122"/>
                  <a:ea typeface="幼圆" pitchFamily="49" charset="-122"/>
                </a:rPr>
                <a:t>基本事件</a:t>
              </a:r>
              <a:r>
                <a:rPr lang="en-US" altLang="zh-CN" sz="1600" dirty="0">
                  <a:latin typeface="幼圆" pitchFamily="49" charset="-122"/>
                  <a:ea typeface="幼圆" pitchFamily="49" charset="-122"/>
                </a:rPr>
                <a:t>:</a:t>
              </a:r>
              <a:r>
                <a:rPr lang="zh-CN" altLang="en-US" sz="1600" dirty="0">
                  <a:latin typeface="幼圆" pitchFamily="49" charset="-122"/>
                  <a:ea typeface="幼圆" pitchFamily="49" charset="-122"/>
                </a:rPr>
                <a:t>不能再往下分析的事件</a:t>
              </a:r>
              <a:endParaRPr lang="zh-CN" altLang="en-US" sz="1600" dirty="0">
                <a:latin typeface="幼圆" pitchFamily="49" charset="-122"/>
                <a:ea typeface="幼圆" pitchFamily="49" charset="-122"/>
              </a:endParaRPr>
            </a:p>
          </p:txBody>
        </p:sp>
        <p:sp>
          <p:nvSpPr>
            <p:cNvPr id="8205" name="AutoShape 13"/>
            <p:cNvSpPr/>
            <p:nvPr/>
          </p:nvSpPr>
          <p:spPr>
            <a:xfrm>
              <a:off x="2969" y="1248"/>
              <a:ext cx="1008" cy="576"/>
            </a:xfrm>
            <a:prstGeom prst="flowChartDecision">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06" name="Text Box 14"/>
            <p:cNvSpPr txBox="1"/>
            <p:nvPr/>
          </p:nvSpPr>
          <p:spPr>
            <a:xfrm>
              <a:off x="3986" y="1165"/>
              <a:ext cx="1529" cy="632"/>
            </a:xfrm>
            <a:prstGeom prst="rect">
              <a:avLst/>
            </a:prstGeom>
            <a:noFill/>
            <a:ln w="6350">
              <a:noFill/>
            </a:ln>
          </p:spPr>
          <p:txBody>
            <a:bodyPr wrap="none">
              <a:spAutoFit/>
            </a:bodyPr>
            <a:p>
              <a:r>
                <a:rPr lang="zh-CN" altLang="en-US" sz="1600" dirty="0">
                  <a:solidFill>
                    <a:srgbClr val="3366FF"/>
                  </a:solidFill>
                  <a:latin typeface="幼圆" pitchFamily="49" charset="-122"/>
                  <a:ea typeface="幼圆" pitchFamily="49" charset="-122"/>
                </a:rPr>
                <a:t>省略事件</a:t>
              </a:r>
              <a:r>
                <a:rPr lang="en-US" altLang="zh-CN" sz="1600" dirty="0">
                  <a:solidFill>
                    <a:srgbClr val="3366FF"/>
                  </a:solidFill>
                  <a:latin typeface="幼圆" pitchFamily="49" charset="-122"/>
                  <a:ea typeface="幼圆" pitchFamily="49" charset="-122"/>
                </a:rPr>
                <a:t>:</a:t>
              </a:r>
              <a:r>
                <a:rPr lang="zh-CN" altLang="en-US" sz="1600" dirty="0">
                  <a:solidFill>
                    <a:srgbClr val="3366FF"/>
                  </a:solidFill>
                  <a:latin typeface="幼圆" pitchFamily="49" charset="-122"/>
                  <a:ea typeface="幼圆" pitchFamily="49" charset="-122"/>
                </a:rPr>
                <a:t>不必进一步</a:t>
              </a:r>
              <a:endParaRPr lang="zh-CN" altLang="en-US" sz="1600" dirty="0">
                <a:solidFill>
                  <a:srgbClr val="3366FF"/>
                </a:solidFill>
                <a:latin typeface="幼圆" pitchFamily="49" charset="-122"/>
                <a:ea typeface="幼圆" pitchFamily="49" charset="-122"/>
              </a:endParaRPr>
            </a:p>
            <a:p>
              <a:r>
                <a:rPr lang="zh-CN" altLang="en-US" sz="1600" dirty="0">
                  <a:solidFill>
                    <a:srgbClr val="3366FF"/>
                  </a:solidFill>
                  <a:latin typeface="幼圆" pitchFamily="49" charset="-122"/>
                  <a:ea typeface="幼圆" pitchFamily="49" charset="-122"/>
                </a:rPr>
                <a:t>剖析的事件和由于信息</a:t>
              </a:r>
              <a:endParaRPr lang="zh-CN" altLang="en-US" sz="1600" dirty="0">
                <a:solidFill>
                  <a:srgbClr val="3366FF"/>
                </a:solidFill>
                <a:latin typeface="幼圆" pitchFamily="49" charset="-122"/>
                <a:ea typeface="幼圆" pitchFamily="49" charset="-122"/>
              </a:endParaRPr>
            </a:p>
            <a:p>
              <a:r>
                <a:rPr lang="zh-CN" altLang="en-US" sz="1600" dirty="0">
                  <a:solidFill>
                    <a:srgbClr val="3366FF"/>
                  </a:solidFill>
                  <a:latin typeface="幼圆" pitchFamily="49" charset="-122"/>
                  <a:ea typeface="幼圆" pitchFamily="49" charset="-122"/>
                </a:rPr>
                <a:t>不足而不能进一步分析</a:t>
              </a:r>
              <a:endParaRPr lang="zh-CN" altLang="en-US" sz="1600" dirty="0">
                <a:solidFill>
                  <a:srgbClr val="3366FF"/>
                </a:solidFill>
                <a:latin typeface="幼圆" pitchFamily="49" charset="-122"/>
                <a:ea typeface="幼圆" pitchFamily="49" charset="-122"/>
              </a:endParaRPr>
            </a:p>
            <a:p>
              <a:r>
                <a:rPr lang="zh-CN" altLang="en-US" sz="1600" dirty="0">
                  <a:solidFill>
                    <a:srgbClr val="3366FF"/>
                  </a:solidFill>
                  <a:latin typeface="幼圆" pitchFamily="49" charset="-122"/>
                  <a:ea typeface="幼圆" pitchFamily="49" charset="-122"/>
                </a:rPr>
                <a:t>的事件</a:t>
              </a:r>
              <a:endParaRPr lang="zh-CN" altLang="en-US" sz="1600" dirty="0">
                <a:solidFill>
                  <a:srgbClr val="3366FF"/>
                </a:solidFill>
                <a:latin typeface="幼圆" pitchFamily="49" charset="-122"/>
                <a:ea typeface="幼圆" pitchFamily="49" charset="-122"/>
              </a:endParaRPr>
            </a:p>
          </p:txBody>
        </p:sp>
        <p:sp>
          <p:nvSpPr>
            <p:cNvPr id="8207" name="AutoShape 15"/>
            <p:cNvSpPr/>
            <p:nvPr/>
          </p:nvSpPr>
          <p:spPr>
            <a:xfrm>
              <a:off x="4209" y="2976"/>
              <a:ext cx="384" cy="48"/>
            </a:xfrm>
            <a:prstGeom prst="flowChartProcess">
              <a:avLst/>
            </a:prstGeom>
            <a:solidFill>
              <a:srgbClr val="FFFFFF"/>
            </a:solidFill>
            <a:ln w="6350">
              <a:noFill/>
            </a:ln>
          </p:spPr>
          <p:txBody>
            <a:bodyPr wrap="none" anchor="ctr" anchorCtr="0"/>
            <a:p>
              <a:endParaRPr lang="zh-CN" altLang="en-US" dirty="0">
                <a:latin typeface="Times New Roman" panose="02020603050405020304" pitchFamily="18" charset="0"/>
              </a:endParaRPr>
            </a:p>
          </p:txBody>
        </p:sp>
        <p:sp>
          <p:nvSpPr>
            <p:cNvPr id="8208" name="AutoShape 16"/>
            <p:cNvSpPr/>
            <p:nvPr/>
          </p:nvSpPr>
          <p:spPr>
            <a:xfrm rot="-5400000">
              <a:off x="3087" y="2256"/>
              <a:ext cx="768" cy="384"/>
            </a:xfrm>
            <a:prstGeom prst="homePlate">
              <a:avLst>
                <a:gd name="adj" fmla="val 50000"/>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09" name="Text Box 17"/>
            <p:cNvSpPr txBox="1"/>
            <p:nvPr/>
          </p:nvSpPr>
          <p:spPr>
            <a:xfrm>
              <a:off x="3988" y="2221"/>
              <a:ext cx="1458" cy="343"/>
            </a:xfrm>
            <a:prstGeom prst="rect">
              <a:avLst/>
            </a:prstGeom>
            <a:noFill/>
            <a:ln w="6350">
              <a:noFill/>
            </a:ln>
          </p:spPr>
          <p:txBody>
            <a:bodyPr wrap="none">
              <a:spAutoFit/>
            </a:bodyPr>
            <a:p>
              <a:r>
                <a:rPr lang="zh-CN" altLang="en-US" sz="1600" dirty="0">
                  <a:solidFill>
                    <a:srgbClr val="3366FF"/>
                  </a:solidFill>
                  <a:latin typeface="幼圆" pitchFamily="49" charset="-122"/>
                  <a:ea typeface="幼圆" pitchFamily="49" charset="-122"/>
                </a:rPr>
                <a:t>正常事件</a:t>
              </a:r>
              <a:r>
                <a:rPr lang="en-US" altLang="zh-CN" sz="1600" dirty="0">
                  <a:solidFill>
                    <a:srgbClr val="3366FF"/>
                  </a:solidFill>
                  <a:latin typeface="幼圆" pitchFamily="49" charset="-122"/>
                  <a:ea typeface="幼圆" pitchFamily="49" charset="-122"/>
                </a:rPr>
                <a:t>:</a:t>
              </a:r>
              <a:r>
                <a:rPr lang="zh-CN" altLang="en-US" sz="1600" dirty="0">
                  <a:solidFill>
                    <a:srgbClr val="3366FF"/>
                  </a:solidFill>
                  <a:latin typeface="幼圆" pitchFamily="49" charset="-122"/>
                  <a:ea typeface="幼圆" pitchFamily="49" charset="-122"/>
                </a:rPr>
                <a:t>正常情况下</a:t>
              </a:r>
              <a:endParaRPr lang="zh-CN" altLang="en-US" sz="1600" dirty="0">
                <a:solidFill>
                  <a:srgbClr val="3366FF"/>
                </a:solidFill>
                <a:latin typeface="幼圆" pitchFamily="49" charset="-122"/>
                <a:ea typeface="幼圆" pitchFamily="49" charset="-122"/>
              </a:endParaRPr>
            </a:p>
            <a:p>
              <a:r>
                <a:rPr lang="zh-CN" altLang="en-US" sz="1600" dirty="0">
                  <a:solidFill>
                    <a:srgbClr val="3366FF"/>
                  </a:solidFill>
                  <a:latin typeface="幼圆" pitchFamily="49" charset="-122"/>
                  <a:ea typeface="幼圆" pitchFamily="49" charset="-122"/>
                </a:rPr>
                <a:t>存在的事件</a:t>
              </a:r>
              <a:endParaRPr lang="zh-CN" altLang="en-US" sz="1600" b="0" dirty="0">
                <a:solidFill>
                  <a:srgbClr val="3366FF"/>
                </a:solidFill>
                <a:latin typeface="幼圆" pitchFamily="49" charset="-122"/>
                <a:ea typeface="幼圆" pitchFamily="49" charset="-122"/>
              </a:endParaRPr>
            </a:p>
          </p:txBody>
        </p:sp>
        <p:grpSp>
          <p:nvGrpSpPr>
            <p:cNvPr id="8210" name="Group 18"/>
            <p:cNvGrpSpPr/>
            <p:nvPr/>
          </p:nvGrpSpPr>
          <p:grpSpPr>
            <a:xfrm>
              <a:off x="3234" y="3024"/>
              <a:ext cx="624" cy="912"/>
              <a:chOff x="3072" y="2928"/>
              <a:chExt cx="624" cy="912"/>
            </a:xfrm>
          </p:grpSpPr>
          <p:grpSp>
            <p:nvGrpSpPr>
              <p:cNvPr id="8212" name="Group 19"/>
              <p:cNvGrpSpPr/>
              <p:nvPr/>
            </p:nvGrpSpPr>
            <p:grpSpPr>
              <a:xfrm>
                <a:off x="3072" y="2928"/>
                <a:ext cx="384" cy="528"/>
                <a:chOff x="3168" y="3072"/>
                <a:chExt cx="384" cy="528"/>
              </a:xfrm>
            </p:grpSpPr>
            <p:sp>
              <p:nvSpPr>
                <p:cNvPr id="8216" name="AutoShape 20"/>
                <p:cNvSpPr/>
                <p:nvPr/>
              </p:nvSpPr>
              <p:spPr>
                <a:xfrm>
                  <a:off x="3168" y="3264"/>
                  <a:ext cx="384" cy="336"/>
                </a:xfrm>
                <a:prstGeom prst="triangle">
                  <a:avLst>
                    <a:gd name="adj" fmla="val 50000"/>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17" name="Line 21"/>
                <p:cNvSpPr/>
                <p:nvPr/>
              </p:nvSpPr>
              <p:spPr>
                <a:xfrm>
                  <a:off x="3360" y="3072"/>
                  <a:ext cx="0" cy="240"/>
                </a:xfrm>
                <a:prstGeom prst="line">
                  <a:avLst/>
                </a:prstGeom>
                <a:ln w="6350" cap="flat" cmpd="sng">
                  <a:solidFill>
                    <a:srgbClr val="000000"/>
                  </a:solidFill>
                  <a:prstDash val="solid"/>
                  <a:headEnd type="none" w="med" len="med"/>
                  <a:tailEnd type="none" w="med" len="med"/>
                </a:ln>
              </p:spPr>
            </p:sp>
          </p:grpSp>
          <p:grpSp>
            <p:nvGrpSpPr>
              <p:cNvPr id="8213" name="Group 22"/>
              <p:cNvGrpSpPr/>
              <p:nvPr/>
            </p:nvGrpSpPr>
            <p:grpSpPr>
              <a:xfrm>
                <a:off x="3168" y="3504"/>
                <a:ext cx="528" cy="336"/>
                <a:chOff x="3888" y="3408"/>
                <a:chExt cx="528" cy="336"/>
              </a:xfrm>
            </p:grpSpPr>
            <p:sp>
              <p:nvSpPr>
                <p:cNvPr id="8214" name="AutoShape 23"/>
                <p:cNvSpPr/>
                <p:nvPr/>
              </p:nvSpPr>
              <p:spPr>
                <a:xfrm>
                  <a:off x="3888" y="3408"/>
                  <a:ext cx="384" cy="336"/>
                </a:xfrm>
                <a:prstGeom prst="triangle">
                  <a:avLst>
                    <a:gd name="adj" fmla="val 50000"/>
                  </a:avLst>
                </a:prstGeom>
                <a:solidFill>
                  <a:srgbClr val="FFFFFF"/>
                </a:solidFill>
                <a:ln w="635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8215" name="Line 24"/>
                <p:cNvSpPr/>
                <p:nvPr/>
              </p:nvSpPr>
              <p:spPr>
                <a:xfrm rot="5400000">
                  <a:off x="4296" y="3480"/>
                  <a:ext cx="0" cy="240"/>
                </a:xfrm>
                <a:prstGeom prst="line">
                  <a:avLst/>
                </a:prstGeom>
                <a:ln w="6350" cap="flat" cmpd="sng">
                  <a:solidFill>
                    <a:srgbClr val="000000"/>
                  </a:solidFill>
                  <a:prstDash val="solid"/>
                  <a:headEnd type="none" w="med" len="med"/>
                  <a:tailEnd type="none" w="med" len="med"/>
                </a:ln>
              </p:spPr>
            </p:sp>
          </p:grpSp>
        </p:grpSp>
        <p:sp>
          <p:nvSpPr>
            <p:cNvPr id="8211" name="Text Box 25"/>
            <p:cNvSpPr txBox="1"/>
            <p:nvPr/>
          </p:nvSpPr>
          <p:spPr>
            <a:xfrm>
              <a:off x="3972" y="3239"/>
              <a:ext cx="1598" cy="343"/>
            </a:xfrm>
            <a:prstGeom prst="rect">
              <a:avLst/>
            </a:prstGeom>
            <a:noFill/>
            <a:ln w="6350">
              <a:noFill/>
            </a:ln>
          </p:spPr>
          <p:txBody>
            <a:bodyPr wrap="none">
              <a:spAutoFit/>
            </a:bodyPr>
            <a:p>
              <a:r>
                <a:rPr lang="zh-CN" altLang="en-US" sz="1600" dirty="0">
                  <a:solidFill>
                    <a:srgbClr val="3366FF"/>
                  </a:solidFill>
                  <a:latin typeface="幼圆" pitchFamily="49" charset="-122"/>
                  <a:ea typeface="幼圆" pitchFamily="49" charset="-122"/>
                </a:rPr>
                <a:t>转移符号</a:t>
              </a:r>
              <a:r>
                <a:rPr lang="en-US" altLang="zh-CN" sz="1600" dirty="0">
                  <a:solidFill>
                    <a:srgbClr val="3366FF"/>
                  </a:solidFill>
                  <a:latin typeface="幼圆" pitchFamily="49" charset="-122"/>
                  <a:ea typeface="幼圆" pitchFamily="49" charset="-122"/>
                </a:rPr>
                <a:t>: </a:t>
              </a:r>
              <a:endParaRPr lang="en-US" altLang="zh-CN" sz="1600" dirty="0">
                <a:solidFill>
                  <a:srgbClr val="3366FF"/>
                </a:solidFill>
                <a:latin typeface="幼圆" pitchFamily="49" charset="-122"/>
                <a:ea typeface="幼圆" pitchFamily="49" charset="-122"/>
              </a:endParaRPr>
            </a:p>
            <a:p>
              <a:r>
                <a:rPr lang="zh-CN" altLang="en-US" sz="1600" dirty="0">
                  <a:solidFill>
                    <a:srgbClr val="3366FF"/>
                  </a:solidFill>
                  <a:latin typeface="幼圆" pitchFamily="49" charset="-122"/>
                  <a:ea typeface="幼圆" pitchFamily="49" charset="-122"/>
                </a:rPr>
                <a:t>在另外场合的逻辑发展</a:t>
              </a:r>
              <a:r>
                <a:rPr lang="zh-CN" altLang="en-US" sz="1600" b="0" dirty="0">
                  <a:solidFill>
                    <a:srgbClr val="3366FF"/>
                  </a:solidFill>
                  <a:latin typeface="幼圆" pitchFamily="49" charset="-122"/>
                  <a:ea typeface="幼圆" pitchFamily="49" charset="-122"/>
                </a:rPr>
                <a:t> </a:t>
              </a:r>
              <a:endParaRPr lang="zh-CN" altLang="en-US" sz="1600" b="0" dirty="0">
                <a:solidFill>
                  <a:srgbClr val="3366FF"/>
                </a:solidFill>
                <a:latin typeface="幼圆" pitchFamily="49" charset="-122"/>
                <a:ea typeface="幼圆" pitchFamily="49" charset="-122"/>
              </a:endParaRPr>
            </a:p>
          </p:txBody>
        </p:sp>
      </p:gr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Text Box 2"/>
          <p:cNvSpPr txBox="1"/>
          <p:nvPr/>
        </p:nvSpPr>
        <p:spPr>
          <a:xfrm>
            <a:off x="3124200" y="1143000"/>
            <a:ext cx="2228850" cy="457200"/>
          </a:xfrm>
          <a:prstGeom prst="rect">
            <a:avLst/>
          </a:prstGeom>
          <a:noFill/>
          <a:ln w="9525">
            <a:noFill/>
          </a:ln>
        </p:spPr>
        <p:txBody>
          <a:bodyPr>
            <a:spAutoFit/>
          </a:bodyPr>
          <a:p>
            <a:pPr algn="ctr">
              <a:spcBef>
                <a:spcPct val="50000"/>
              </a:spcBef>
            </a:pPr>
            <a:r>
              <a:rPr lang="en-US" altLang="zh-CN" sz="2400" b="0" dirty="0">
                <a:latin typeface="Times New Roman" panose="02020603050405020304" pitchFamily="18" charset="0"/>
              </a:rPr>
              <a:t>HF acid burn</a:t>
            </a:r>
            <a:endParaRPr lang="en-US" altLang="zh-CN" sz="2400" b="0" dirty="0">
              <a:latin typeface="Times New Roman" panose="02020603050405020304" pitchFamily="18" charset="0"/>
            </a:endParaRPr>
          </a:p>
        </p:txBody>
      </p:sp>
      <p:sp>
        <p:nvSpPr>
          <p:cNvPr id="9220" name="Rectangle 3"/>
          <p:cNvSpPr>
            <a:spLocks noGrp="1" noChangeArrowheads="1"/>
          </p:cNvSpPr>
          <p:nvPr>
            <p:ph type="title"/>
          </p:nvPr>
        </p:nvSpPr>
        <p:spPr>
          <a:xfrm>
            <a:off x="1295400" y="609600"/>
            <a:ext cx="6477000" cy="6096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FF0000"/>
                </a:solidFill>
                <a:effectLst/>
                <a:uLnTx/>
                <a:uFillTx/>
                <a:latin typeface="+mn-ea"/>
                <a:ea typeface="+mn-ea"/>
                <a:cs typeface="+mj-cs"/>
              </a:rPr>
              <a:t>故障树</a:t>
            </a:r>
            <a:r>
              <a:rPr kumimoji="1" lang="en-US" altLang="zh-CN" sz="3200" b="1" i="0" u="none" strike="noStrike" kern="0" cap="none" spc="0" normalizeH="0" baseline="0" noProof="0" dirty="0" smtClean="0">
                <a:ln>
                  <a:noFill/>
                </a:ln>
                <a:solidFill>
                  <a:srgbClr val="FF0000"/>
                </a:solidFill>
                <a:effectLst/>
                <a:uLnTx/>
                <a:uFillTx/>
                <a:latin typeface="+mn-ea"/>
                <a:ea typeface="+mn-ea"/>
                <a:cs typeface="+mj-cs"/>
              </a:rPr>
              <a:t>FTA</a:t>
            </a:r>
            <a:r>
              <a:rPr kumimoji="1" lang="zh-CN" altLang="en-US" sz="3200" b="1" i="0" u="none" strike="noStrike" kern="0" cap="none" spc="0" normalizeH="0" baseline="0" noProof="0" dirty="0" smtClean="0">
                <a:ln>
                  <a:noFill/>
                </a:ln>
                <a:solidFill>
                  <a:srgbClr val="FF0000"/>
                </a:solidFill>
                <a:effectLst/>
                <a:uLnTx/>
                <a:uFillTx/>
                <a:latin typeface="+mn-ea"/>
                <a:ea typeface="+mn-ea"/>
                <a:cs typeface="+mj-cs"/>
              </a:rPr>
              <a:t>分析 </a:t>
            </a:r>
            <a:r>
              <a:rPr kumimoji="1" lang="en-US" altLang="zh-CN" sz="3200" b="1" i="0" u="none" strike="noStrike" kern="0" cap="none" spc="0" normalizeH="0" baseline="0" noProof="0" dirty="0" smtClean="0">
                <a:ln>
                  <a:noFill/>
                </a:ln>
                <a:solidFill>
                  <a:srgbClr val="FF0000"/>
                </a:solidFill>
                <a:effectLst/>
                <a:uLnTx/>
                <a:uFillTx/>
                <a:latin typeface="+mn-ea"/>
                <a:ea typeface="+mn-ea"/>
                <a:cs typeface="+mj-cs"/>
              </a:rPr>
              <a:t>- </a:t>
            </a:r>
            <a:r>
              <a:rPr kumimoji="1" lang="zh-CN" altLang="en-US" sz="3200" b="1" i="0" u="none" strike="noStrike" kern="0" cap="none" spc="0" normalizeH="0" baseline="0" noProof="0" dirty="0" smtClean="0">
                <a:ln>
                  <a:noFill/>
                </a:ln>
                <a:solidFill>
                  <a:srgbClr val="FF0000"/>
                </a:solidFill>
                <a:effectLst/>
                <a:uLnTx/>
                <a:uFillTx/>
                <a:latin typeface="+mn-ea"/>
                <a:ea typeface="+mn-ea"/>
                <a:cs typeface="+mj-cs"/>
              </a:rPr>
              <a:t>酸</a:t>
            </a:r>
            <a:r>
              <a:rPr kumimoji="1" lang="en-US" altLang="en-GB" sz="3200" b="1" i="0" u="none" strike="noStrike" kern="0" cap="none" spc="0" normalizeH="0" baseline="0" noProof="0" dirty="0" err="1" smtClean="0">
                <a:ln>
                  <a:noFill/>
                </a:ln>
                <a:solidFill>
                  <a:srgbClr val="FF0000"/>
                </a:solidFill>
                <a:effectLst/>
                <a:uLnTx/>
                <a:uFillTx/>
                <a:latin typeface="+mn-ea"/>
                <a:ea typeface="+mn-ea"/>
                <a:cs typeface="+mj-cs"/>
              </a:rPr>
              <a:t>类灼伤</a:t>
            </a:r>
            <a:endParaRPr kumimoji="1" lang="en-US" altLang="en-GB" sz="3200" b="1" i="0" u="none" strike="noStrike" kern="0" cap="none" spc="0" normalizeH="0" baseline="0" noProof="0" dirty="0" smtClean="0">
              <a:ln>
                <a:noFill/>
              </a:ln>
              <a:solidFill>
                <a:srgbClr val="FF0000"/>
              </a:solidFill>
              <a:effectLst/>
              <a:uLnTx/>
              <a:uFillTx/>
              <a:latin typeface="+mn-ea"/>
              <a:ea typeface="+mn-ea"/>
              <a:cs typeface="+mj-cs"/>
            </a:endParaRPr>
          </a:p>
        </p:txBody>
      </p:sp>
      <p:graphicFrame>
        <p:nvGraphicFramePr>
          <p:cNvPr id="9218" name="Object 4"/>
          <p:cNvGraphicFramePr/>
          <p:nvPr/>
        </p:nvGraphicFramePr>
        <p:xfrm>
          <a:off x="6313488" y="2819400"/>
          <a:ext cx="2640012" cy="3505200"/>
        </p:xfrm>
        <a:graphic>
          <a:graphicData uri="http://schemas.openxmlformats.org/presentationml/2006/ole">
            <mc:AlternateContent xmlns:mc="http://schemas.openxmlformats.org/markup-compatibility/2006">
              <mc:Choice xmlns:v="urn:schemas-microsoft-com:vml" Requires="v">
                <p:oleObj spid="_x0000_s3081" name="" r:id="rId1" imgW="3543300" imgH="3390900" progId="MS_ClipArt_Gallery.5">
                  <p:embed/>
                </p:oleObj>
              </mc:Choice>
              <mc:Fallback>
                <p:oleObj name="" r:id="rId1" imgW="3543300" imgH="3390900" progId="MS_ClipArt_Gallery.5">
                  <p:embed/>
                  <p:pic>
                    <p:nvPicPr>
                      <p:cNvPr id="0" name="图片 3080"/>
                      <p:cNvPicPr/>
                      <p:nvPr/>
                    </p:nvPicPr>
                    <p:blipFill>
                      <a:blip r:embed="rId2">
                        <a:lum bright="70001" contrast="-70000"/>
                      </a:blip>
                      <a:stretch>
                        <a:fillRect/>
                      </a:stretch>
                    </p:blipFill>
                    <p:spPr>
                      <a:xfrm>
                        <a:off x="6313488" y="2819400"/>
                        <a:ext cx="2640012" cy="3505200"/>
                      </a:xfrm>
                      <a:prstGeom prst="rect">
                        <a:avLst/>
                      </a:prstGeom>
                      <a:noFill/>
                      <a:ln w="38100">
                        <a:noFill/>
                        <a:miter/>
                      </a:ln>
                    </p:spPr>
                  </p:pic>
                </p:oleObj>
              </mc:Fallback>
            </mc:AlternateContent>
          </a:graphicData>
        </a:graphic>
      </p:graphicFrame>
      <p:sp>
        <p:nvSpPr>
          <p:cNvPr id="9221" name="AutoShape 5"/>
          <p:cNvSpPr/>
          <p:nvPr/>
        </p:nvSpPr>
        <p:spPr>
          <a:xfrm rot="-5400000">
            <a:off x="4181475" y="1733550"/>
            <a:ext cx="304800" cy="342900"/>
          </a:xfrm>
          <a:prstGeom prst="flowChartDelay">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22" name="Rectangle 6"/>
          <p:cNvSpPr/>
          <p:nvPr/>
        </p:nvSpPr>
        <p:spPr>
          <a:xfrm>
            <a:off x="5153025" y="2057400"/>
            <a:ext cx="2590800" cy="5715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23" name="AutoShape 7"/>
          <p:cNvSpPr/>
          <p:nvPr/>
        </p:nvSpPr>
        <p:spPr>
          <a:xfrm rot="5400000">
            <a:off x="2190750" y="3038475"/>
            <a:ext cx="419100" cy="285750"/>
          </a:xfrm>
          <a:prstGeom prst="flowChartOnlineStorage">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24" name="Rectangle 8"/>
          <p:cNvSpPr/>
          <p:nvPr/>
        </p:nvSpPr>
        <p:spPr>
          <a:xfrm>
            <a:off x="1495425" y="2133600"/>
            <a:ext cx="1752600" cy="5524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25" name="Text Box 9"/>
          <p:cNvSpPr txBox="1"/>
          <p:nvPr/>
        </p:nvSpPr>
        <p:spPr>
          <a:xfrm>
            <a:off x="1495425" y="2133600"/>
            <a:ext cx="3048000" cy="457200"/>
          </a:xfrm>
          <a:prstGeom prst="rect">
            <a:avLst/>
          </a:prstGeom>
          <a:noFill/>
          <a:ln w="9525">
            <a:noFill/>
          </a:ln>
        </p:spPr>
        <p:txBody>
          <a:bodyPr>
            <a:spAutoFit/>
          </a:bodyPr>
          <a:p>
            <a:pPr>
              <a:spcBef>
                <a:spcPct val="50000"/>
              </a:spcBef>
            </a:pPr>
            <a:r>
              <a:rPr lang="en-US" altLang="en-GB" sz="2400" b="0" dirty="0">
                <a:latin typeface="Times New Roman" panose="02020603050405020304" pitchFamily="18" charset="0"/>
              </a:rPr>
              <a:t> </a:t>
            </a:r>
            <a:r>
              <a:rPr lang="en-US" altLang="zh-CN" sz="2400" dirty="0">
                <a:latin typeface="楷体_GB2312" pitchFamily="49" charset="-122"/>
                <a:ea typeface="楷体_GB2312" pitchFamily="49" charset="-122"/>
              </a:rPr>
              <a:t>HF </a:t>
            </a:r>
            <a:r>
              <a:rPr lang="zh-CN" altLang="en-US" sz="2400" dirty="0">
                <a:latin typeface="楷体_GB2312" pitchFamily="49" charset="-122"/>
                <a:ea typeface="楷体_GB2312" pitchFamily="49" charset="-122"/>
              </a:rPr>
              <a:t>溶液</a:t>
            </a:r>
            <a:endParaRPr lang="zh-CN" altLang="en-US" sz="2400" dirty="0">
              <a:latin typeface="楷体_GB2312" pitchFamily="49" charset="-122"/>
              <a:ea typeface="楷体_GB2312" pitchFamily="49" charset="-122"/>
            </a:endParaRPr>
          </a:p>
        </p:txBody>
      </p:sp>
      <p:sp>
        <p:nvSpPr>
          <p:cNvPr id="9226" name="Text Box 10"/>
          <p:cNvSpPr txBox="1"/>
          <p:nvPr/>
        </p:nvSpPr>
        <p:spPr>
          <a:xfrm>
            <a:off x="5229225" y="2133600"/>
            <a:ext cx="1998663" cy="457200"/>
          </a:xfrm>
          <a:prstGeom prst="rect">
            <a:avLst/>
          </a:prstGeom>
          <a:noFill/>
          <a:ln w="9525">
            <a:noFill/>
          </a:ln>
        </p:spPr>
        <p:txBody>
          <a:bodyPr>
            <a:spAutoFit/>
          </a:bodyPr>
          <a:p>
            <a:pPr>
              <a:spcBef>
                <a:spcPct val="50000"/>
              </a:spcBef>
            </a:pPr>
            <a:r>
              <a:rPr lang="zh-CN" altLang="en-US" sz="2400" dirty="0">
                <a:latin typeface="Times New Roman" panose="02020603050405020304" pitchFamily="18" charset="0"/>
                <a:ea typeface="楷体_GB2312" pitchFamily="49" charset="-122"/>
              </a:rPr>
              <a:t>操作者接触</a:t>
            </a:r>
            <a:endParaRPr lang="zh-CN" altLang="en-US" sz="2400" dirty="0">
              <a:latin typeface="Times New Roman" panose="02020603050405020304" pitchFamily="18" charset="0"/>
              <a:ea typeface="楷体_GB2312" pitchFamily="49" charset="-122"/>
            </a:endParaRPr>
          </a:p>
        </p:txBody>
      </p:sp>
      <p:sp>
        <p:nvSpPr>
          <p:cNvPr id="9227" name="AutoShape 11"/>
          <p:cNvSpPr/>
          <p:nvPr/>
        </p:nvSpPr>
        <p:spPr>
          <a:xfrm rot="5400000">
            <a:off x="6153150" y="2962275"/>
            <a:ext cx="419100" cy="285750"/>
          </a:xfrm>
          <a:prstGeom prst="flowChartOnlineStorage">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28" name="Line 12"/>
          <p:cNvSpPr/>
          <p:nvPr/>
        </p:nvSpPr>
        <p:spPr>
          <a:xfrm>
            <a:off x="4314825" y="1600200"/>
            <a:ext cx="0" cy="228600"/>
          </a:xfrm>
          <a:prstGeom prst="line">
            <a:avLst/>
          </a:prstGeom>
          <a:ln w="9525" cap="flat" cmpd="sng">
            <a:solidFill>
              <a:schemeClr val="tx1"/>
            </a:solidFill>
            <a:prstDash val="solid"/>
            <a:headEnd type="none" w="med" len="med"/>
            <a:tailEnd type="triangle" w="med" len="med"/>
          </a:ln>
        </p:spPr>
      </p:sp>
      <p:sp>
        <p:nvSpPr>
          <p:cNvPr id="9229" name="Line 13"/>
          <p:cNvSpPr/>
          <p:nvPr/>
        </p:nvSpPr>
        <p:spPr>
          <a:xfrm flipH="1">
            <a:off x="4162425" y="2057400"/>
            <a:ext cx="0" cy="438150"/>
          </a:xfrm>
          <a:prstGeom prst="line">
            <a:avLst/>
          </a:prstGeom>
          <a:ln w="9525" cap="flat" cmpd="sng">
            <a:solidFill>
              <a:schemeClr val="tx1"/>
            </a:solidFill>
            <a:prstDash val="solid"/>
            <a:headEnd type="none" w="med" len="med"/>
            <a:tailEnd type="triangle" w="med" len="med"/>
          </a:ln>
        </p:spPr>
      </p:sp>
      <p:sp>
        <p:nvSpPr>
          <p:cNvPr id="9230" name="Line 14"/>
          <p:cNvSpPr/>
          <p:nvPr/>
        </p:nvSpPr>
        <p:spPr>
          <a:xfrm flipH="1">
            <a:off x="4467225" y="2057400"/>
            <a:ext cx="0" cy="438150"/>
          </a:xfrm>
          <a:prstGeom prst="line">
            <a:avLst/>
          </a:prstGeom>
          <a:ln w="9525" cap="flat" cmpd="sng">
            <a:solidFill>
              <a:schemeClr val="tx1"/>
            </a:solidFill>
            <a:prstDash val="solid"/>
            <a:headEnd type="none" w="med" len="med"/>
            <a:tailEnd type="triangle" w="med" len="med"/>
          </a:ln>
        </p:spPr>
      </p:sp>
      <p:sp>
        <p:nvSpPr>
          <p:cNvPr id="9231" name="Line 15"/>
          <p:cNvSpPr/>
          <p:nvPr/>
        </p:nvSpPr>
        <p:spPr>
          <a:xfrm flipH="1">
            <a:off x="3248025" y="2438400"/>
            <a:ext cx="914400" cy="0"/>
          </a:xfrm>
          <a:prstGeom prst="line">
            <a:avLst/>
          </a:prstGeom>
          <a:ln w="9525" cap="flat" cmpd="sng">
            <a:solidFill>
              <a:schemeClr val="tx1"/>
            </a:solidFill>
            <a:prstDash val="solid"/>
            <a:headEnd type="none" w="med" len="med"/>
            <a:tailEnd type="triangle" w="med" len="med"/>
          </a:ln>
        </p:spPr>
      </p:sp>
      <p:sp>
        <p:nvSpPr>
          <p:cNvPr id="9232" name="Line 16"/>
          <p:cNvSpPr/>
          <p:nvPr/>
        </p:nvSpPr>
        <p:spPr>
          <a:xfrm>
            <a:off x="4467225" y="2438400"/>
            <a:ext cx="685800" cy="0"/>
          </a:xfrm>
          <a:prstGeom prst="line">
            <a:avLst/>
          </a:prstGeom>
          <a:ln w="9525" cap="flat" cmpd="sng">
            <a:solidFill>
              <a:schemeClr val="tx1"/>
            </a:solidFill>
            <a:prstDash val="solid"/>
            <a:headEnd type="none" w="med" len="med"/>
            <a:tailEnd type="triangle" w="med" len="med"/>
          </a:ln>
        </p:spPr>
      </p:sp>
      <p:sp>
        <p:nvSpPr>
          <p:cNvPr id="9233" name="Line 17"/>
          <p:cNvSpPr/>
          <p:nvPr/>
        </p:nvSpPr>
        <p:spPr>
          <a:xfrm>
            <a:off x="2409825" y="2743200"/>
            <a:ext cx="0" cy="228600"/>
          </a:xfrm>
          <a:prstGeom prst="line">
            <a:avLst/>
          </a:prstGeom>
          <a:ln w="9525" cap="flat" cmpd="sng">
            <a:solidFill>
              <a:schemeClr val="tx1"/>
            </a:solidFill>
            <a:prstDash val="solid"/>
            <a:headEnd type="none" w="med" len="med"/>
            <a:tailEnd type="triangle" w="med" len="med"/>
          </a:ln>
        </p:spPr>
      </p:sp>
      <p:sp>
        <p:nvSpPr>
          <p:cNvPr id="9234" name="Line 18"/>
          <p:cNvSpPr/>
          <p:nvPr/>
        </p:nvSpPr>
        <p:spPr>
          <a:xfrm>
            <a:off x="2257425" y="3352800"/>
            <a:ext cx="0" cy="552450"/>
          </a:xfrm>
          <a:prstGeom prst="line">
            <a:avLst/>
          </a:prstGeom>
          <a:ln w="9525" cap="flat" cmpd="sng">
            <a:solidFill>
              <a:schemeClr val="tx1"/>
            </a:solidFill>
            <a:prstDash val="solid"/>
            <a:headEnd type="none" w="med" len="med"/>
            <a:tailEnd type="triangle" w="med" len="med"/>
          </a:ln>
        </p:spPr>
      </p:sp>
      <p:sp>
        <p:nvSpPr>
          <p:cNvPr id="9235" name="Line 19"/>
          <p:cNvSpPr/>
          <p:nvPr/>
        </p:nvSpPr>
        <p:spPr>
          <a:xfrm flipH="1">
            <a:off x="1724025" y="3810000"/>
            <a:ext cx="533400" cy="0"/>
          </a:xfrm>
          <a:prstGeom prst="line">
            <a:avLst/>
          </a:prstGeom>
          <a:ln w="9525" cap="flat" cmpd="sng">
            <a:solidFill>
              <a:schemeClr val="tx1"/>
            </a:solidFill>
            <a:prstDash val="solid"/>
            <a:headEnd type="none" w="med" len="med"/>
            <a:tailEnd type="triangle" w="med" len="med"/>
          </a:ln>
        </p:spPr>
      </p:sp>
      <p:sp>
        <p:nvSpPr>
          <p:cNvPr id="9236" name="Line 20"/>
          <p:cNvSpPr/>
          <p:nvPr/>
        </p:nvSpPr>
        <p:spPr>
          <a:xfrm>
            <a:off x="2562225" y="3352800"/>
            <a:ext cx="0" cy="381000"/>
          </a:xfrm>
          <a:prstGeom prst="line">
            <a:avLst/>
          </a:prstGeom>
          <a:ln w="9525" cap="flat" cmpd="sng">
            <a:solidFill>
              <a:schemeClr val="tx1"/>
            </a:solidFill>
            <a:prstDash val="solid"/>
            <a:headEnd type="none" w="med" len="med"/>
            <a:tailEnd type="triangle" w="med" len="med"/>
          </a:ln>
        </p:spPr>
      </p:sp>
      <p:sp>
        <p:nvSpPr>
          <p:cNvPr id="9237" name="Line 21"/>
          <p:cNvSpPr/>
          <p:nvPr/>
        </p:nvSpPr>
        <p:spPr>
          <a:xfrm>
            <a:off x="6296025" y="2667000"/>
            <a:ext cx="19050" cy="209550"/>
          </a:xfrm>
          <a:prstGeom prst="line">
            <a:avLst/>
          </a:prstGeom>
          <a:ln w="9525" cap="flat" cmpd="sng">
            <a:solidFill>
              <a:schemeClr val="tx1"/>
            </a:solidFill>
            <a:prstDash val="solid"/>
            <a:headEnd type="none" w="med" len="med"/>
            <a:tailEnd type="triangle" w="med" len="med"/>
          </a:ln>
        </p:spPr>
      </p:sp>
      <p:sp>
        <p:nvSpPr>
          <p:cNvPr id="9238" name="Rectangle 22"/>
          <p:cNvSpPr/>
          <p:nvPr/>
        </p:nvSpPr>
        <p:spPr>
          <a:xfrm>
            <a:off x="381000" y="3505200"/>
            <a:ext cx="1419225" cy="533400"/>
          </a:xfrm>
          <a:prstGeom prst="rect">
            <a:avLst/>
          </a:prstGeom>
          <a:solidFill>
            <a:srgbClr val="FFFFFF"/>
          </a:solidFill>
          <a:ln w="6350" cap="flat" cmpd="sng">
            <a:solidFill>
              <a:srgbClr val="000000"/>
            </a:solidFill>
            <a:prstDash val="solid"/>
            <a:miter/>
            <a:headEnd type="none" w="med" len="med"/>
            <a:tailEnd type="none" w="med" len="med"/>
          </a:ln>
        </p:spPr>
        <p:txBody>
          <a:bodyPr wrap="none" anchor="ctr" anchorCtr="0"/>
          <a:p>
            <a:pPr algn="ctr"/>
            <a:endParaRPr lang="en-US" altLang="en-GB" sz="2400" b="0" dirty="0">
              <a:solidFill>
                <a:srgbClr val="3366FF"/>
              </a:solidFill>
              <a:latin typeface="Times New Roman" panose="02020603050405020304" pitchFamily="18" charset="0"/>
            </a:endParaRPr>
          </a:p>
          <a:p>
            <a:pPr algn="ctr"/>
            <a:endParaRPr lang="en-US" altLang="en-GB" sz="2400" b="0" dirty="0">
              <a:solidFill>
                <a:srgbClr val="3366FF"/>
              </a:solidFill>
              <a:latin typeface="Times New Roman" panose="02020603050405020304" pitchFamily="18" charset="0"/>
            </a:endParaRPr>
          </a:p>
        </p:txBody>
      </p:sp>
      <p:sp>
        <p:nvSpPr>
          <p:cNvPr id="9239" name="Rectangle 23"/>
          <p:cNvSpPr/>
          <p:nvPr/>
        </p:nvSpPr>
        <p:spPr>
          <a:xfrm>
            <a:off x="2486025" y="3733800"/>
            <a:ext cx="1725613" cy="762000"/>
          </a:xfrm>
          <a:prstGeom prst="rect">
            <a:avLst/>
          </a:prstGeom>
          <a:solidFill>
            <a:srgbClr val="FFFFFF"/>
          </a:solidFill>
          <a:ln w="6350" cap="flat" cmpd="sng">
            <a:solidFill>
              <a:srgbClr val="000000"/>
            </a:solidFill>
            <a:prstDash val="solid"/>
            <a:miter/>
            <a:headEnd type="none" w="med" len="med"/>
            <a:tailEnd type="none" w="med" len="med"/>
          </a:ln>
        </p:spPr>
        <p:txBody>
          <a:bodyPr wrap="none" anchor="ctr" anchorCtr="0"/>
          <a:p>
            <a:pPr algn="ctr"/>
            <a:r>
              <a:rPr lang="zh-CN" altLang="en-US" sz="2400" dirty="0">
                <a:latin typeface="Times New Roman" panose="02020603050405020304" pitchFamily="18" charset="0"/>
              </a:rPr>
              <a:t>溢出</a:t>
            </a:r>
            <a:endParaRPr lang="zh-CN" altLang="en-US" sz="2400" dirty="0">
              <a:latin typeface="Times New Roman" panose="02020603050405020304" pitchFamily="18" charset="0"/>
            </a:endParaRPr>
          </a:p>
        </p:txBody>
      </p:sp>
      <p:sp>
        <p:nvSpPr>
          <p:cNvPr id="9240" name="AutoShape 24"/>
          <p:cNvSpPr/>
          <p:nvPr/>
        </p:nvSpPr>
        <p:spPr>
          <a:xfrm rot="5400000">
            <a:off x="971550" y="4410075"/>
            <a:ext cx="419100" cy="285750"/>
          </a:xfrm>
          <a:prstGeom prst="flowChartOnlineStorage">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41" name="Line 25"/>
          <p:cNvSpPr/>
          <p:nvPr/>
        </p:nvSpPr>
        <p:spPr>
          <a:xfrm>
            <a:off x="1038225" y="4724400"/>
            <a:ext cx="0" cy="1143000"/>
          </a:xfrm>
          <a:prstGeom prst="line">
            <a:avLst/>
          </a:prstGeom>
          <a:ln w="6350" cap="flat" cmpd="sng">
            <a:solidFill>
              <a:srgbClr val="000000"/>
            </a:solidFill>
            <a:prstDash val="solid"/>
            <a:headEnd type="none" w="med" len="med"/>
            <a:tailEnd type="triangle" w="med" len="med"/>
          </a:ln>
        </p:spPr>
      </p:sp>
      <p:sp>
        <p:nvSpPr>
          <p:cNvPr id="9242" name="Line 26"/>
          <p:cNvSpPr/>
          <p:nvPr/>
        </p:nvSpPr>
        <p:spPr>
          <a:xfrm>
            <a:off x="1343025" y="4724400"/>
            <a:ext cx="0" cy="304800"/>
          </a:xfrm>
          <a:prstGeom prst="line">
            <a:avLst/>
          </a:prstGeom>
          <a:ln w="6350" cap="flat" cmpd="sng">
            <a:solidFill>
              <a:srgbClr val="000000"/>
            </a:solidFill>
            <a:prstDash val="solid"/>
            <a:headEnd type="none" w="med" len="med"/>
            <a:tailEnd type="triangle" w="med" len="med"/>
          </a:ln>
        </p:spPr>
      </p:sp>
      <p:sp>
        <p:nvSpPr>
          <p:cNvPr id="9243" name="Text Box 27"/>
          <p:cNvSpPr txBox="1"/>
          <p:nvPr/>
        </p:nvSpPr>
        <p:spPr>
          <a:xfrm>
            <a:off x="619125" y="5694363"/>
            <a:ext cx="928688" cy="457200"/>
          </a:xfrm>
          <a:prstGeom prst="rect">
            <a:avLst/>
          </a:prstGeom>
          <a:noFill/>
          <a:ln w="6350">
            <a:noFill/>
          </a:ln>
        </p:spPr>
        <p:txBody>
          <a:bodyPr>
            <a:spAutoFit/>
          </a:bodyPr>
          <a:p>
            <a:pPr algn="ctr"/>
            <a:r>
              <a:rPr lang="zh-CN" altLang="en-US" sz="2400" dirty="0">
                <a:latin typeface="Times New Roman" panose="02020603050405020304" pitchFamily="18" charset="0"/>
                <a:ea typeface="楷体_GB2312" pitchFamily="49" charset="-122"/>
              </a:rPr>
              <a:t>腐蚀</a:t>
            </a:r>
            <a:endParaRPr lang="zh-CN" altLang="en-US" sz="2400" dirty="0">
              <a:latin typeface="Times New Roman" panose="02020603050405020304" pitchFamily="18" charset="0"/>
              <a:ea typeface="楷体_GB2312" pitchFamily="49" charset="-122"/>
            </a:endParaRPr>
          </a:p>
        </p:txBody>
      </p:sp>
      <p:sp>
        <p:nvSpPr>
          <p:cNvPr id="9244" name="Text Box 28"/>
          <p:cNvSpPr txBox="1"/>
          <p:nvPr/>
        </p:nvSpPr>
        <p:spPr>
          <a:xfrm>
            <a:off x="990600" y="4953000"/>
            <a:ext cx="2333625" cy="457200"/>
          </a:xfrm>
          <a:prstGeom prst="rect">
            <a:avLst/>
          </a:prstGeom>
          <a:noFill/>
          <a:ln w="6350">
            <a:noFill/>
          </a:ln>
        </p:spPr>
        <p:txBody>
          <a:bodyPr>
            <a:spAutoFit/>
          </a:bodyPr>
          <a:p>
            <a:pPr algn="ctr">
              <a:spcBef>
                <a:spcPct val="50000"/>
              </a:spcBef>
            </a:pPr>
            <a:r>
              <a:rPr lang="en-US" altLang="en-GB" sz="2400" dirty="0">
                <a:latin typeface="Times New Roman" panose="02020603050405020304" pitchFamily="18" charset="0"/>
                <a:ea typeface="楷体_GB2312" pitchFamily="49" charset="-122"/>
              </a:rPr>
              <a:t>传输工具的影响</a:t>
            </a:r>
            <a:endParaRPr lang="en-US" altLang="en-GB" sz="2400" dirty="0">
              <a:latin typeface="Times New Roman" panose="02020603050405020304" pitchFamily="18" charset="0"/>
              <a:ea typeface="楷体_GB2312" pitchFamily="49" charset="-122"/>
            </a:endParaRPr>
          </a:p>
        </p:txBody>
      </p:sp>
      <p:sp>
        <p:nvSpPr>
          <p:cNvPr id="9245" name="Rectangle 29"/>
          <p:cNvSpPr/>
          <p:nvPr/>
        </p:nvSpPr>
        <p:spPr>
          <a:xfrm>
            <a:off x="3324225" y="1219200"/>
            <a:ext cx="2111375" cy="381000"/>
          </a:xfrm>
          <a:prstGeom prst="rect">
            <a:avLst/>
          </a:prstGeom>
          <a:solidFill>
            <a:srgbClr val="FFFFFF"/>
          </a:solidFill>
          <a:ln w="6350" cap="flat" cmpd="sng">
            <a:solidFill>
              <a:srgbClr val="000000"/>
            </a:solidFill>
            <a:prstDash val="solid"/>
            <a:miter/>
            <a:headEnd type="none" w="med" len="med"/>
            <a:tailEnd type="none" w="med" len="med"/>
          </a:ln>
        </p:spPr>
        <p:txBody>
          <a:bodyPr wrap="none" anchor="ctr" anchorCtr="0"/>
          <a:p>
            <a:pPr algn="ctr"/>
            <a:r>
              <a:rPr lang="en-GB" altLang="zh-CN" sz="2400" dirty="0">
                <a:solidFill>
                  <a:srgbClr val="FF0000"/>
                </a:solidFill>
                <a:latin typeface="楷体_GB2312" pitchFamily="49" charset="-122"/>
                <a:ea typeface="楷体_GB2312" pitchFamily="49" charset="-122"/>
              </a:rPr>
              <a:t>HF </a:t>
            </a:r>
            <a:r>
              <a:rPr lang="en-US" altLang="en-GB" sz="2400" dirty="0">
                <a:solidFill>
                  <a:srgbClr val="FF0000"/>
                </a:solidFill>
                <a:latin typeface="楷体_GB2312" pitchFamily="49" charset="-122"/>
                <a:ea typeface="楷体_GB2312" pitchFamily="49" charset="-122"/>
              </a:rPr>
              <a:t>酸灼伤</a:t>
            </a:r>
            <a:endParaRPr lang="en-US" altLang="en-GB" sz="2400" dirty="0">
              <a:solidFill>
                <a:srgbClr val="FF0000"/>
              </a:solidFill>
              <a:latin typeface="楷体_GB2312" pitchFamily="49" charset="-122"/>
              <a:ea typeface="楷体_GB2312" pitchFamily="49" charset="-122"/>
            </a:endParaRPr>
          </a:p>
        </p:txBody>
      </p:sp>
      <p:sp>
        <p:nvSpPr>
          <p:cNvPr id="9246" name="Line 30"/>
          <p:cNvSpPr/>
          <p:nvPr/>
        </p:nvSpPr>
        <p:spPr>
          <a:xfrm>
            <a:off x="1190625" y="4038600"/>
            <a:ext cx="0" cy="304800"/>
          </a:xfrm>
          <a:prstGeom prst="line">
            <a:avLst/>
          </a:prstGeom>
          <a:ln w="6350" cap="flat" cmpd="sng">
            <a:solidFill>
              <a:srgbClr val="000000"/>
            </a:solidFill>
            <a:prstDash val="solid"/>
            <a:headEnd type="none" w="med" len="med"/>
            <a:tailEnd type="triangle" w="med" len="med"/>
          </a:ln>
        </p:spPr>
      </p:sp>
      <p:sp>
        <p:nvSpPr>
          <p:cNvPr id="9247" name="Line 31"/>
          <p:cNvSpPr/>
          <p:nvPr/>
        </p:nvSpPr>
        <p:spPr>
          <a:xfrm>
            <a:off x="3629025" y="4572000"/>
            <a:ext cx="0" cy="228600"/>
          </a:xfrm>
          <a:prstGeom prst="line">
            <a:avLst/>
          </a:prstGeom>
          <a:ln w="6350" cap="flat" cmpd="sng">
            <a:solidFill>
              <a:srgbClr val="000000"/>
            </a:solidFill>
            <a:prstDash val="solid"/>
            <a:headEnd type="none" w="med" len="med"/>
            <a:tailEnd type="triangle" w="med" len="med"/>
          </a:ln>
        </p:spPr>
      </p:sp>
      <p:sp>
        <p:nvSpPr>
          <p:cNvPr id="9248" name="AutoShape 32"/>
          <p:cNvSpPr/>
          <p:nvPr/>
        </p:nvSpPr>
        <p:spPr>
          <a:xfrm rot="5400000">
            <a:off x="3409950" y="4867275"/>
            <a:ext cx="419100" cy="285750"/>
          </a:xfrm>
          <a:prstGeom prst="flowChartOnlineStorage">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9249" name="Line 33"/>
          <p:cNvSpPr/>
          <p:nvPr/>
        </p:nvSpPr>
        <p:spPr>
          <a:xfrm>
            <a:off x="3476625" y="5257800"/>
            <a:ext cx="0" cy="457200"/>
          </a:xfrm>
          <a:prstGeom prst="line">
            <a:avLst/>
          </a:prstGeom>
          <a:ln w="6350" cap="flat" cmpd="sng">
            <a:solidFill>
              <a:srgbClr val="000000"/>
            </a:solidFill>
            <a:prstDash val="solid"/>
            <a:headEnd type="none" w="med" len="med"/>
            <a:tailEnd type="triangle" w="med" len="med"/>
          </a:ln>
        </p:spPr>
      </p:sp>
      <p:sp>
        <p:nvSpPr>
          <p:cNvPr id="9250" name="Text Box 34"/>
          <p:cNvSpPr txBox="1"/>
          <p:nvPr/>
        </p:nvSpPr>
        <p:spPr>
          <a:xfrm>
            <a:off x="2286000" y="5562600"/>
            <a:ext cx="1400175" cy="457200"/>
          </a:xfrm>
          <a:prstGeom prst="rect">
            <a:avLst/>
          </a:prstGeom>
          <a:noFill/>
          <a:ln w="6350">
            <a:noFill/>
          </a:ln>
        </p:spPr>
        <p:txBody>
          <a:bodyPr>
            <a:spAutoFit/>
          </a:bodyPr>
          <a:p>
            <a:pPr algn="ctr"/>
            <a:r>
              <a:rPr lang="en-US" altLang="en-GB" sz="2400" dirty="0">
                <a:latin typeface="Times New Roman" panose="02020603050405020304" pitchFamily="18" charset="0"/>
                <a:ea typeface="楷体_GB2312" pitchFamily="49" charset="-122"/>
              </a:rPr>
              <a:t>泵故障</a:t>
            </a:r>
            <a:endParaRPr lang="en-US" altLang="en-GB" sz="2400" dirty="0">
              <a:latin typeface="Times New Roman" panose="02020603050405020304" pitchFamily="18" charset="0"/>
              <a:ea typeface="楷体_GB2312" pitchFamily="49" charset="-122"/>
            </a:endParaRPr>
          </a:p>
        </p:txBody>
      </p:sp>
      <p:sp>
        <p:nvSpPr>
          <p:cNvPr id="9251" name="Line 35"/>
          <p:cNvSpPr/>
          <p:nvPr/>
        </p:nvSpPr>
        <p:spPr>
          <a:xfrm>
            <a:off x="3781425" y="5181600"/>
            <a:ext cx="0" cy="762000"/>
          </a:xfrm>
          <a:prstGeom prst="line">
            <a:avLst/>
          </a:prstGeom>
          <a:ln w="6350" cap="flat" cmpd="sng">
            <a:solidFill>
              <a:srgbClr val="000000"/>
            </a:solidFill>
            <a:prstDash val="solid"/>
            <a:headEnd type="none" w="med" len="med"/>
            <a:tailEnd type="triangle" w="med" len="med"/>
          </a:ln>
        </p:spPr>
      </p:sp>
      <p:sp>
        <p:nvSpPr>
          <p:cNvPr id="9252" name="Text Box 36"/>
          <p:cNvSpPr txBox="1"/>
          <p:nvPr/>
        </p:nvSpPr>
        <p:spPr>
          <a:xfrm>
            <a:off x="3429000" y="5791200"/>
            <a:ext cx="3048000" cy="457200"/>
          </a:xfrm>
          <a:prstGeom prst="rect">
            <a:avLst/>
          </a:prstGeom>
          <a:noFill/>
          <a:ln w="6350">
            <a:noFill/>
          </a:ln>
        </p:spPr>
        <p:txBody>
          <a:bodyPr>
            <a:spAutoFit/>
          </a:bodyPr>
          <a:p>
            <a:pPr algn="ctr">
              <a:spcBef>
                <a:spcPct val="50000"/>
              </a:spcBef>
            </a:pPr>
            <a:r>
              <a:rPr lang="en-US" altLang="en-GB" sz="2400" dirty="0">
                <a:latin typeface="Times New Roman" panose="02020603050405020304" pitchFamily="18" charset="0"/>
                <a:ea typeface="楷体_GB2312" pitchFamily="49" charset="-122"/>
              </a:rPr>
              <a:t>水平传感器故障</a:t>
            </a:r>
            <a:endParaRPr lang="en-US" altLang="en-GB" sz="2400" dirty="0">
              <a:latin typeface="Times New Roman" panose="02020603050405020304" pitchFamily="18" charset="0"/>
              <a:ea typeface="楷体_GB2312" pitchFamily="49" charset="-122"/>
            </a:endParaRPr>
          </a:p>
        </p:txBody>
      </p:sp>
      <p:sp>
        <p:nvSpPr>
          <p:cNvPr id="9253" name="Line 37"/>
          <p:cNvSpPr/>
          <p:nvPr/>
        </p:nvSpPr>
        <p:spPr>
          <a:xfrm>
            <a:off x="6219825" y="3276600"/>
            <a:ext cx="0" cy="1371600"/>
          </a:xfrm>
          <a:prstGeom prst="line">
            <a:avLst/>
          </a:prstGeom>
          <a:ln w="6350" cap="flat" cmpd="sng">
            <a:solidFill>
              <a:srgbClr val="000000"/>
            </a:solidFill>
            <a:prstDash val="solid"/>
            <a:headEnd type="none" w="med" len="med"/>
            <a:tailEnd type="triangle" w="med" len="med"/>
          </a:ln>
        </p:spPr>
      </p:sp>
      <p:sp>
        <p:nvSpPr>
          <p:cNvPr id="9254" name="Rectangle 38"/>
          <p:cNvSpPr/>
          <p:nvPr/>
        </p:nvSpPr>
        <p:spPr>
          <a:xfrm>
            <a:off x="4391025" y="4343400"/>
            <a:ext cx="3048000" cy="990600"/>
          </a:xfrm>
          <a:prstGeom prst="rect">
            <a:avLst/>
          </a:prstGeom>
          <a:solidFill>
            <a:srgbClr val="FFFFFF"/>
          </a:solidFill>
          <a:ln w="6350" cap="flat" cmpd="sng">
            <a:solidFill>
              <a:srgbClr val="000000"/>
            </a:solidFill>
            <a:prstDash val="solid"/>
            <a:miter/>
            <a:headEnd type="none" w="med" len="med"/>
            <a:tailEnd type="none" w="med" len="med"/>
          </a:ln>
        </p:spPr>
        <p:txBody>
          <a:bodyPr wrap="none" anchor="ctr" anchorCtr="0"/>
          <a:p>
            <a:pPr algn="ctr"/>
            <a:endParaRPr lang="en-US" altLang="zh-CN" sz="2400" b="0" dirty="0">
              <a:solidFill>
                <a:srgbClr val="3366FF"/>
              </a:solidFill>
              <a:latin typeface="Times New Roman" panose="02020603050405020304" pitchFamily="18" charset="0"/>
            </a:endParaRPr>
          </a:p>
        </p:txBody>
      </p:sp>
      <p:sp>
        <p:nvSpPr>
          <p:cNvPr id="9255" name="Text Box 39"/>
          <p:cNvSpPr txBox="1"/>
          <p:nvPr/>
        </p:nvSpPr>
        <p:spPr>
          <a:xfrm>
            <a:off x="4695825" y="4495800"/>
            <a:ext cx="2390775" cy="822325"/>
          </a:xfrm>
          <a:prstGeom prst="rect">
            <a:avLst/>
          </a:prstGeom>
          <a:noFill/>
          <a:ln w="6350">
            <a:noFill/>
          </a:ln>
        </p:spPr>
        <p:txBody>
          <a:bodyPr>
            <a:spAutoFit/>
          </a:bodyPr>
          <a:p>
            <a:pPr algn="ctr"/>
            <a:r>
              <a:rPr lang="en-US" altLang="en-GB" sz="2400" dirty="0">
                <a:latin typeface="Times New Roman" panose="02020603050405020304" pitchFamily="18" charset="0"/>
                <a:ea typeface="楷体_GB2312" pitchFamily="49" charset="-122"/>
              </a:rPr>
              <a:t>没有足够的个人防护用具</a:t>
            </a:r>
            <a:endParaRPr lang="en-US" altLang="en-GB" sz="2400" dirty="0">
              <a:latin typeface="Times New Roman" panose="02020603050405020304" pitchFamily="18" charset="0"/>
              <a:ea typeface="楷体_GB2312" pitchFamily="49" charset="-122"/>
            </a:endParaRPr>
          </a:p>
        </p:txBody>
      </p:sp>
      <p:sp>
        <p:nvSpPr>
          <p:cNvPr id="9256" name="Line 40"/>
          <p:cNvSpPr/>
          <p:nvPr/>
        </p:nvSpPr>
        <p:spPr>
          <a:xfrm>
            <a:off x="6448425" y="3276600"/>
            <a:ext cx="0" cy="381000"/>
          </a:xfrm>
          <a:prstGeom prst="line">
            <a:avLst/>
          </a:prstGeom>
          <a:ln w="6350" cap="flat" cmpd="sng">
            <a:solidFill>
              <a:srgbClr val="000000"/>
            </a:solidFill>
            <a:prstDash val="solid"/>
            <a:headEnd type="none" w="med" len="med"/>
            <a:tailEnd type="triangle" w="med" len="med"/>
          </a:ln>
        </p:spPr>
      </p:sp>
      <p:sp>
        <p:nvSpPr>
          <p:cNvPr id="9257" name="Line 41"/>
          <p:cNvSpPr/>
          <p:nvPr/>
        </p:nvSpPr>
        <p:spPr>
          <a:xfrm>
            <a:off x="6372225" y="3581400"/>
            <a:ext cx="762000" cy="0"/>
          </a:xfrm>
          <a:prstGeom prst="line">
            <a:avLst/>
          </a:prstGeom>
          <a:ln w="6350" cap="flat" cmpd="sng">
            <a:solidFill>
              <a:srgbClr val="000000"/>
            </a:solidFill>
            <a:prstDash val="solid"/>
            <a:headEnd type="none" w="med" len="med"/>
            <a:tailEnd type="triangle" w="med" len="med"/>
          </a:ln>
        </p:spPr>
      </p:sp>
      <p:sp>
        <p:nvSpPr>
          <p:cNvPr id="9258" name="Rectangle 42"/>
          <p:cNvSpPr/>
          <p:nvPr/>
        </p:nvSpPr>
        <p:spPr>
          <a:xfrm>
            <a:off x="7010400" y="3276600"/>
            <a:ext cx="1676400" cy="762000"/>
          </a:xfrm>
          <a:prstGeom prst="rect">
            <a:avLst/>
          </a:prstGeom>
          <a:solidFill>
            <a:srgbClr val="FFFFFF"/>
          </a:solidFill>
          <a:ln w="6350" cap="flat" cmpd="sng">
            <a:solidFill>
              <a:srgbClr val="000000"/>
            </a:solidFill>
            <a:prstDash val="solid"/>
            <a:miter/>
            <a:headEnd type="none" w="med" len="med"/>
            <a:tailEnd type="none" w="med" len="med"/>
          </a:ln>
        </p:spPr>
        <p:txBody>
          <a:bodyPr wrap="none" anchor="ctr" anchorCtr="0"/>
          <a:p>
            <a:pPr algn="ctr"/>
            <a:r>
              <a:rPr lang="en-US" altLang="en-GB" sz="2400" dirty="0">
                <a:latin typeface="Times New Roman" panose="02020603050405020304" pitchFamily="18" charset="0"/>
                <a:ea typeface="楷体_GB2312" pitchFamily="49" charset="-122"/>
              </a:rPr>
              <a:t>未经许可的</a:t>
            </a:r>
            <a:endParaRPr lang="en-US" altLang="en-GB" sz="2400" dirty="0">
              <a:latin typeface="Times New Roman" panose="02020603050405020304" pitchFamily="18" charset="0"/>
              <a:ea typeface="楷体_GB2312" pitchFamily="49" charset="-122"/>
            </a:endParaRPr>
          </a:p>
          <a:p>
            <a:pPr algn="ctr"/>
            <a:r>
              <a:rPr lang="en-US" altLang="en-GB" sz="2400" dirty="0">
                <a:latin typeface="Times New Roman" panose="02020603050405020304" pitchFamily="18" charset="0"/>
                <a:ea typeface="楷体_GB2312" pitchFamily="49" charset="-122"/>
              </a:rPr>
              <a:t>人员进入</a:t>
            </a:r>
            <a:endParaRPr lang="en-US" altLang="en-GB" sz="2400" dirty="0">
              <a:latin typeface="Times New Roman" panose="02020603050405020304" pitchFamily="18" charset="0"/>
              <a:ea typeface="楷体_GB2312" pitchFamily="49" charset="-122"/>
            </a:endParaRPr>
          </a:p>
        </p:txBody>
      </p:sp>
      <p:sp>
        <p:nvSpPr>
          <p:cNvPr id="9259" name="Text Box 43"/>
          <p:cNvSpPr txBox="1"/>
          <p:nvPr/>
        </p:nvSpPr>
        <p:spPr>
          <a:xfrm>
            <a:off x="260350" y="3449638"/>
            <a:ext cx="1431925" cy="457200"/>
          </a:xfrm>
          <a:prstGeom prst="rect">
            <a:avLst/>
          </a:prstGeom>
          <a:noFill/>
          <a:ln w="6350">
            <a:noFill/>
          </a:ln>
        </p:spPr>
        <p:txBody>
          <a:bodyPr>
            <a:spAutoFit/>
          </a:bodyPr>
          <a:p>
            <a:pPr algn="ctr"/>
            <a:r>
              <a:rPr lang="zh-CN" altLang="en-US" sz="2400" dirty="0">
                <a:latin typeface="Times New Roman" panose="02020603050405020304" pitchFamily="18" charset="0"/>
                <a:ea typeface="楷体_GB2312" pitchFamily="49" charset="-122"/>
              </a:rPr>
              <a:t>容器泄漏</a:t>
            </a:r>
            <a:endParaRPr lang="zh-CN" altLang="en-US" sz="2400" dirty="0">
              <a:latin typeface="Times New Roman" panose="02020603050405020304" pitchFamily="18" charset="0"/>
              <a:ea typeface="楷体_GB2312" pitchFamily="49" charset="-122"/>
            </a:endParaRPr>
          </a:p>
        </p:txBody>
      </p:sp>
      <p:sp>
        <p:nvSpPr>
          <p:cNvPr id="9260" name="Line 44"/>
          <p:cNvSpPr/>
          <p:nvPr/>
        </p:nvSpPr>
        <p:spPr>
          <a:xfrm>
            <a:off x="3276600" y="2438400"/>
            <a:ext cx="381000" cy="0"/>
          </a:xfrm>
          <a:prstGeom prst="line">
            <a:avLst/>
          </a:prstGeom>
          <a:ln w="9525" cap="flat" cmpd="sng">
            <a:solidFill>
              <a:schemeClr val="tx1"/>
            </a:solidFill>
            <a:prstDash val="solid"/>
            <a:headEnd type="none" w="med" len="med"/>
            <a:tailEnd type="none" w="med" len="med"/>
          </a:ln>
        </p:spPr>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ChangeArrowheads="1"/>
          </p:cNvSpPr>
          <p:nvPr/>
        </p:nvSpPr>
        <p:spPr bwMode="auto">
          <a:xfrm>
            <a:off x="609600" y="838200"/>
            <a:ext cx="77724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5.7  </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事件树</a:t>
            </a: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ETA</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分析</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118787" name="Rectangle 3"/>
          <p:cNvSpPr/>
          <p:nvPr/>
        </p:nvSpPr>
        <p:spPr>
          <a:xfrm>
            <a:off x="762000" y="1524000"/>
            <a:ext cx="7772400" cy="4281488"/>
          </a:xfrm>
          <a:prstGeom prst="rect">
            <a:avLst/>
          </a:prstGeom>
          <a:noFill/>
          <a:ln w="9525">
            <a:noFill/>
          </a:ln>
        </p:spPr>
        <p:txBody>
          <a:bodyPr/>
          <a:p>
            <a:pPr marL="285750" indent="-285750">
              <a:lnSpc>
                <a:spcPct val="125000"/>
              </a:lnSpc>
              <a:buFont typeface="Wingdings" panose="05000000000000000000" pitchFamily="2" charset="2"/>
              <a:buChar char="Ø"/>
            </a:pPr>
            <a:r>
              <a:rPr lang="zh-CN" altLang="en-US" sz="2000" dirty="0">
                <a:latin typeface="幼圆" pitchFamily="49" charset="-122"/>
                <a:ea typeface="幼圆" pitchFamily="49" charset="-122"/>
              </a:rPr>
              <a:t>该方法是一种动态的分析方法，按照实践进程分析初始事件发生后，到发生严重后果前，各个中间控制环节或系统的安全防护功能的状态（成功、失败）是否能有效控制危害的进一步发展，从而判定事故发生的可能途径及后果的大小。</a:t>
            </a:r>
            <a:endParaRPr lang="zh-CN" altLang="en-US" sz="2000" dirty="0">
              <a:latin typeface="幼圆" pitchFamily="49" charset="-122"/>
              <a:ea typeface="幼圆" pitchFamily="49" charset="-122"/>
            </a:endParaRPr>
          </a:p>
          <a:p>
            <a:pPr marL="285750" indent="-285750">
              <a:lnSpc>
                <a:spcPct val="125000"/>
              </a:lnSpc>
              <a:buFont typeface="Wingdings" panose="05000000000000000000" pitchFamily="2" charset="2"/>
              <a:buChar char="Ø"/>
            </a:pPr>
            <a:r>
              <a:rPr lang="zh-CN" altLang="en-US" sz="2000" dirty="0">
                <a:latin typeface="幼圆" pitchFamily="49" charset="-122"/>
                <a:ea typeface="幼圆" pitchFamily="49" charset="-122"/>
              </a:rPr>
              <a:t>根据系统中各个环节或安全功能的故障概率，可以计算出成功率和失败率。</a:t>
            </a:r>
            <a:endParaRPr lang="zh-CN" altLang="en-US" sz="2000" dirty="0">
              <a:latin typeface="幼圆" pitchFamily="49" charset="-122"/>
              <a:ea typeface="幼圆" pitchFamily="49" charset="-122"/>
            </a:endParaRPr>
          </a:p>
          <a:p>
            <a:pPr marL="285750" indent="-285750">
              <a:lnSpc>
                <a:spcPct val="125000"/>
              </a:lnSpc>
              <a:buFont typeface="Wingdings" panose="05000000000000000000" pitchFamily="2" charset="2"/>
              <a:buChar char="Ø"/>
            </a:pPr>
            <a:r>
              <a:rPr lang="zh-CN" altLang="en-US" sz="2000" dirty="0">
                <a:latin typeface="幼圆" pitchFamily="49" charset="-122"/>
                <a:ea typeface="幼圆" pitchFamily="49" charset="-122"/>
              </a:rPr>
              <a:t>适用于事故原因的分析，为故障树确定顶上事件，为制定应急预案、检查应急管理状况提供参考。</a:t>
            </a:r>
            <a:endParaRPr lang="zh-CN" altLang="en-US" sz="2000" dirty="0">
              <a:latin typeface="幼圆" pitchFamily="49" charset="-122"/>
              <a:ea typeface="幼圆" pitchFamily="49" charset="-122"/>
            </a:endParaRPr>
          </a:p>
          <a:p>
            <a:pPr marL="285750" indent="-285750">
              <a:lnSpc>
                <a:spcPct val="125000"/>
              </a:lnSpc>
              <a:buFont typeface="Wingdings" panose="05000000000000000000" pitchFamily="2" charset="2"/>
              <a:buChar char="Ø"/>
            </a:pPr>
            <a:r>
              <a:rPr lang="zh-CN" altLang="en-US" sz="2000" dirty="0">
                <a:latin typeface="幼圆" pitchFamily="49" charset="-122"/>
                <a:ea typeface="幼圆" pitchFamily="49" charset="-122"/>
              </a:rPr>
              <a:t>它与</a:t>
            </a:r>
            <a:r>
              <a:rPr lang="en-US" altLang="zh-CN" sz="2000" dirty="0">
                <a:latin typeface="幼圆" pitchFamily="49" charset="-122"/>
                <a:ea typeface="幼圆" pitchFamily="49" charset="-122"/>
              </a:rPr>
              <a:t>FTA</a:t>
            </a:r>
            <a:r>
              <a:rPr lang="zh-CN" altLang="en-US" sz="2000" dirty="0">
                <a:latin typeface="幼圆" pitchFamily="49" charset="-122"/>
                <a:ea typeface="幼圆" pitchFamily="49" charset="-122"/>
              </a:rPr>
              <a:t>正好相反，是一种从原因到结果的自下而上的分析方法。每一事件都按</a:t>
            </a:r>
            <a:r>
              <a:rPr lang="zh-CN" altLang="en-US" sz="2000" dirty="0">
                <a:latin typeface="Times New Roman" panose="02020603050405020304" pitchFamily="18" charset="0"/>
                <a:ea typeface="幼圆" pitchFamily="49" charset="-122"/>
              </a:rPr>
              <a:t>“</a:t>
            </a:r>
            <a:r>
              <a:rPr lang="zh-CN" altLang="en-US" sz="2000" dirty="0">
                <a:latin typeface="幼圆" pitchFamily="49" charset="-122"/>
                <a:ea typeface="幼圆" pitchFamily="49" charset="-122"/>
              </a:rPr>
              <a:t>成功（</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a:t>
            </a:r>
            <a:r>
              <a:rPr lang="zh-CN" altLang="en-US" sz="2000" dirty="0">
                <a:latin typeface="Times New Roman" panose="02020603050405020304" pitchFamily="18" charset="0"/>
                <a:ea typeface="幼圆" pitchFamily="49" charset="-122"/>
              </a:rPr>
              <a:t>”</a:t>
            </a:r>
            <a:r>
              <a:rPr lang="zh-CN" altLang="en-US" sz="2000" dirty="0">
                <a:latin typeface="幼圆" pitchFamily="49" charset="-122"/>
                <a:ea typeface="幼圆" pitchFamily="49" charset="-122"/>
              </a:rPr>
              <a:t>和</a:t>
            </a:r>
            <a:r>
              <a:rPr lang="zh-CN" altLang="en-US" sz="2000" dirty="0">
                <a:latin typeface="Times New Roman" panose="02020603050405020304" pitchFamily="18" charset="0"/>
                <a:ea typeface="幼圆" pitchFamily="49" charset="-122"/>
              </a:rPr>
              <a:t>“</a:t>
            </a:r>
            <a:r>
              <a:rPr lang="zh-CN" altLang="en-US" sz="2000" dirty="0">
                <a:latin typeface="幼圆" pitchFamily="49" charset="-122"/>
                <a:ea typeface="幼圆" pitchFamily="49" charset="-122"/>
              </a:rPr>
              <a:t>失败（</a:t>
            </a:r>
            <a:r>
              <a:rPr lang="en-US" altLang="zh-CN" sz="2000" dirty="0">
                <a:latin typeface="幼圆" pitchFamily="49" charset="-122"/>
                <a:ea typeface="幼圆" pitchFamily="49" charset="-122"/>
              </a:rPr>
              <a:t>0</a:t>
            </a:r>
            <a:r>
              <a:rPr lang="zh-CN" altLang="en-US" sz="2000" dirty="0">
                <a:latin typeface="幼圆" pitchFamily="49" charset="-122"/>
                <a:ea typeface="幼圆" pitchFamily="49" charset="-122"/>
              </a:rPr>
              <a:t>）</a:t>
            </a:r>
            <a:r>
              <a:rPr lang="zh-CN" altLang="en-US" sz="2000" dirty="0">
                <a:latin typeface="Times New Roman" panose="02020603050405020304" pitchFamily="18" charset="0"/>
                <a:ea typeface="幼圆" pitchFamily="49" charset="-122"/>
              </a:rPr>
              <a:t>”</a:t>
            </a:r>
            <a:r>
              <a:rPr lang="zh-CN" altLang="en-US" sz="2000" dirty="0">
                <a:latin typeface="幼圆" pitchFamily="49" charset="-122"/>
                <a:ea typeface="幼圆" pitchFamily="49" charset="-122"/>
              </a:rPr>
              <a:t>两种状态进行分析。</a:t>
            </a:r>
            <a:endParaRPr lang="en-US" altLang="en-GB" sz="2000" dirty="0">
              <a:latin typeface="幼圆" pitchFamily="49" charset="-122"/>
              <a:ea typeface="幼圆" pitchFamily="49"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1026"/>
          <p:cNvSpPr/>
          <p:nvPr/>
        </p:nvSpPr>
        <p:spPr>
          <a:xfrm>
            <a:off x="685800" y="1981200"/>
            <a:ext cx="7772400" cy="1295400"/>
          </a:xfrm>
          <a:prstGeom prst="rect">
            <a:avLst/>
          </a:prstGeom>
          <a:noFill/>
          <a:ln w="9525">
            <a:noFill/>
          </a:ln>
        </p:spPr>
        <p:txBody>
          <a:bodyPr/>
          <a:p>
            <a:pPr marL="342900" indent="-342900">
              <a:spcBef>
                <a:spcPct val="20000"/>
              </a:spcBef>
              <a:buClr>
                <a:schemeClr val="tx1"/>
              </a:buClr>
              <a:buFont typeface="Wingdings" panose="05000000000000000000" pitchFamily="2" charset="2"/>
              <a:buChar char="Ø"/>
            </a:pPr>
            <a:r>
              <a:rPr lang="en-US" altLang="zh-CN" b="0" dirty="0">
                <a:latin typeface="Times New Roman" panose="02020603050405020304" pitchFamily="18" charset="0"/>
              </a:rPr>
              <a:t> </a:t>
            </a:r>
            <a:r>
              <a:rPr lang="zh-CN" altLang="en-US" sz="2800" dirty="0">
                <a:latin typeface="幼圆" pitchFamily="49" charset="-122"/>
                <a:ea typeface="幼圆" pitchFamily="49" charset="-122"/>
              </a:rPr>
              <a:t>从初发事件开始、跟踪事故级数</a:t>
            </a:r>
            <a:r>
              <a:rPr lang="en-US" altLang="zh-CN" sz="2800" dirty="0">
                <a:latin typeface="幼圆" pitchFamily="49" charset="-122"/>
                <a:ea typeface="幼圆" pitchFamily="49" charset="-122"/>
              </a:rPr>
              <a:t>/ </a:t>
            </a:r>
            <a:r>
              <a:rPr lang="zh-CN" altLang="en-US" sz="2800" dirty="0">
                <a:latin typeface="幼圆" pitchFamily="49" charset="-122"/>
                <a:ea typeface="幼圆" pitchFamily="49" charset="-122"/>
              </a:rPr>
              <a:t>进展</a:t>
            </a:r>
            <a:endParaRPr lang="zh-CN" altLang="en-US" sz="2800" dirty="0">
              <a:latin typeface="幼圆" pitchFamily="49" charset="-122"/>
              <a:ea typeface="幼圆" pitchFamily="49" charset="-122"/>
            </a:endParaRPr>
          </a:p>
          <a:p>
            <a:pPr marL="342900" indent="-342900">
              <a:spcBef>
                <a:spcPct val="20000"/>
              </a:spcBef>
              <a:buClr>
                <a:schemeClr val="tx1"/>
              </a:buClr>
              <a:buFont typeface="Wingdings" panose="05000000000000000000" pitchFamily="2" charset="2"/>
              <a:buChar char="Ø"/>
            </a:pPr>
            <a:r>
              <a:rPr lang="zh-CN" altLang="en-US" sz="2800" dirty="0">
                <a:latin typeface="幼圆" pitchFamily="49" charset="-122"/>
                <a:ea typeface="幼圆" pitchFamily="49" charset="-122"/>
              </a:rPr>
              <a:t> 事件树步骤</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marL="342900" indent="-342900">
              <a:spcBef>
                <a:spcPct val="20000"/>
              </a:spcBef>
              <a:buClr>
                <a:schemeClr val="tx1"/>
              </a:buClr>
              <a:buFont typeface="Wingdings" panose="05000000000000000000" pitchFamily="2" charset="2"/>
            </a:pPr>
            <a:endParaRPr lang="en-US" altLang="zh-CN" sz="2800" dirty="0">
              <a:latin typeface="幼圆" pitchFamily="49" charset="-122"/>
              <a:ea typeface="幼圆" pitchFamily="49" charset="-122"/>
            </a:endParaRPr>
          </a:p>
        </p:txBody>
      </p:sp>
      <p:pic>
        <p:nvPicPr>
          <p:cNvPr id="119811" name="Picture 1027"/>
          <p:cNvPicPr>
            <a:picLocks noChangeAspect="1"/>
          </p:cNvPicPr>
          <p:nvPr/>
        </p:nvPicPr>
        <p:blipFill>
          <a:blip r:embed="rId1"/>
          <a:stretch>
            <a:fillRect/>
          </a:stretch>
        </p:blipFill>
        <p:spPr>
          <a:xfrm>
            <a:off x="1295400" y="3352800"/>
            <a:ext cx="749300" cy="746125"/>
          </a:xfrm>
          <a:prstGeom prst="rect">
            <a:avLst/>
          </a:prstGeom>
          <a:noFill/>
          <a:ln w="6350">
            <a:noFill/>
          </a:ln>
        </p:spPr>
      </p:pic>
      <p:sp>
        <p:nvSpPr>
          <p:cNvPr id="119812" name="Text Box 1028"/>
          <p:cNvSpPr txBox="1"/>
          <p:nvPr/>
        </p:nvSpPr>
        <p:spPr>
          <a:xfrm>
            <a:off x="2700338" y="3500438"/>
            <a:ext cx="2239962" cy="457200"/>
          </a:xfrm>
          <a:prstGeom prst="rect">
            <a:avLst/>
          </a:prstGeom>
          <a:noFill/>
          <a:ln w="6350">
            <a:noFill/>
          </a:ln>
        </p:spPr>
        <p:txBody>
          <a:bodyPr>
            <a:spAutoFit/>
          </a:bodyPr>
          <a:p>
            <a:pPr algn="ctr"/>
            <a:r>
              <a:rPr lang="zh-CN" altLang="en-US" sz="2400" dirty="0">
                <a:solidFill>
                  <a:srgbClr val="3366FF"/>
                </a:solidFill>
                <a:latin typeface="Arial" panose="020B0604020202020204" pitchFamily="34" charset="0"/>
                <a:ea typeface="幼圆" pitchFamily="49" charset="-122"/>
              </a:rPr>
              <a:t>识别初始事件</a:t>
            </a:r>
            <a:endParaRPr lang="zh-CN" altLang="en-US" sz="2400" dirty="0">
              <a:solidFill>
                <a:srgbClr val="3366FF"/>
              </a:solidFill>
              <a:latin typeface="Arial" panose="020B0604020202020204" pitchFamily="34" charset="0"/>
              <a:ea typeface="幼圆" pitchFamily="49" charset="-122"/>
            </a:endParaRPr>
          </a:p>
        </p:txBody>
      </p:sp>
      <p:sp>
        <p:nvSpPr>
          <p:cNvPr id="119813" name="Text Box 1029"/>
          <p:cNvSpPr txBox="1"/>
          <p:nvPr/>
        </p:nvSpPr>
        <p:spPr>
          <a:xfrm>
            <a:off x="2771775" y="4149725"/>
            <a:ext cx="3971925" cy="457200"/>
          </a:xfrm>
          <a:prstGeom prst="rect">
            <a:avLst/>
          </a:prstGeom>
          <a:noFill/>
          <a:ln w="6350">
            <a:noFill/>
          </a:ln>
        </p:spPr>
        <p:txBody>
          <a:bodyPr>
            <a:spAutoFit/>
          </a:bodyPr>
          <a:p>
            <a:r>
              <a:rPr lang="zh-CN" altLang="en-US" sz="2400" dirty="0">
                <a:solidFill>
                  <a:srgbClr val="3366FF"/>
                </a:solidFill>
                <a:latin typeface="幼圆" pitchFamily="49" charset="-122"/>
                <a:ea typeface="幼圆" pitchFamily="49" charset="-122"/>
              </a:rPr>
              <a:t>识别影响后果的安全功能</a:t>
            </a:r>
            <a:endParaRPr lang="zh-CN" altLang="en-US" sz="2400" dirty="0">
              <a:solidFill>
                <a:srgbClr val="3366FF"/>
              </a:solidFill>
              <a:latin typeface="幼圆" pitchFamily="49" charset="-122"/>
              <a:ea typeface="幼圆" pitchFamily="49" charset="-122"/>
            </a:endParaRPr>
          </a:p>
        </p:txBody>
      </p:sp>
      <p:pic>
        <p:nvPicPr>
          <p:cNvPr id="119814" name="Picture 1030"/>
          <p:cNvPicPr>
            <a:picLocks noChangeAspect="1"/>
          </p:cNvPicPr>
          <p:nvPr/>
        </p:nvPicPr>
        <p:blipFill>
          <a:blip r:embed="rId1"/>
          <a:stretch>
            <a:fillRect/>
          </a:stretch>
        </p:blipFill>
        <p:spPr>
          <a:xfrm>
            <a:off x="1295400" y="4130675"/>
            <a:ext cx="749300" cy="746125"/>
          </a:xfrm>
          <a:prstGeom prst="rect">
            <a:avLst/>
          </a:prstGeom>
          <a:noFill/>
          <a:ln w="6350">
            <a:noFill/>
          </a:ln>
        </p:spPr>
      </p:pic>
      <p:pic>
        <p:nvPicPr>
          <p:cNvPr id="119815" name="Picture 1031"/>
          <p:cNvPicPr>
            <a:picLocks noChangeAspect="1"/>
          </p:cNvPicPr>
          <p:nvPr/>
        </p:nvPicPr>
        <p:blipFill>
          <a:blip r:embed="rId1"/>
          <a:stretch>
            <a:fillRect/>
          </a:stretch>
        </p:blipFill>
        <p:spPr>
          <a:xfrm>
            <a:off x="1295400" y="5654675"/>
            <a:ext cx="749300" cy="746125"/>
          </a:xfrm>
          <a:prstGeom prst="rect">
            <a:avLst/>
          </a:prstGeom>
          <a:noFill/>
          <a:ln w="6350">
            <a:noFill/>
          </a:ln>
        </p:spPr>
      </p:pic>
      <p:sp>
        <p:nvSpPr>
          <p:cNvPr id="119816" name="Text Box 1032"/>
          <p:cNvSpPr txBox="1"/>
          <p:nvPr/>
        </p:nvSpPr>
        <p:spPr>
          <a:xfrm>
            <a:off x="2700338" y="4868863"/>
            <a:ext cx="2016125" cy="457200"/>
          </a:xfrm>
          <a:prstGeom prst="rect">
            <a:avLst/>
          </a:prstGeom>
          <a:noFill/>
          <a:ln w="6350">
            <a:noFill/>
          </a:ln>
        </p:spPr>
        <p:txBody>
          <a:bodyPr>
            <a:spAutoFit/>
          </a:bodyPr>
          <a:p>
            <a:pPr algn="ctr"/>
            <a:r>
              <a:rPr lang="zh-CN" altLang="en-US" sz="2400" dirty="0">
                <a:solidFill>
                  <a:schemeClr val="accent2"/>
                </a:solidFill>
                <a:latin typeface="Arial" panose="020B0604020202020204" pitchFamily="34" charset="0"/>
                <a:ea typeface="幼圆" pitchFamily="49" charset="-122"/>
              </a:rPr>
              <a:t>建立事件树</a:t>
            </a:r>
            <a:endParaRPr lang="zh-CN" altLang="en-US" sz="2400" dirty="0">
              <a:solidFill>
                <a:schemeClr val="accent2"/>
              </a:solidFill>
              <a:latin typeface="Arial" panose="020B0604020202020204" pitchFamily="34" charset="0"/>
              <a:ea typeface="幼圆" pitchFamily="49" charset="-122"/>
            </a:endParaRPr>
          </a:p>
        </p:txBody>
      </p:sp>
      <p:sp>
        <p:nvSpPr>
          <p:cNvPr id="119817" name="Text Box 1033"/>
          <p:cNvSpPr txBox="1"/>
          <p:nvPr/>
        </p:nvSpPr>
        <p:spPr>
          <a:xfrm>
            <a:off x="2743200" y="5562600"/>
            <a:ext cx="3438525" cy="457200"/>
          </a:xfrm>
          <a:prstGeom prst="rect">
            <a:avLst/>
          </a:prstGeom>
          <a:noFill/>
          <a:ln w="6350">
            <a:noFill/>
          </a:ln>
        </p:spPr>
        <p:txBody>
          <a:bodyPr>
            <a:spAutoFit/>
          </a:bodyPr>
          <a:p>
            <a:pPr algn="ctr"/>
            <a:r>
              <a:rPr lang="zh-CN" altLang="en-US" sz="2400" dirty="0">
                <a:solidFill>
                  <a:schemeClr val="accent2"/>
                </a:solidFill>
                <a:latin typeface="Arial" panose="020B0604020202020204" pitchFamily="34" charset="0"/>
                <a:ea typeface="幼圆" pitchFamily="49" charset="-122"/>
              </a:rPr>
              <a:t>描述所导致的事故后果</a:t>
            </a:r>
            <a:r>
              <a:rPr lang="zh-CN" altLang="en-US" sz="2400" b="0" dirty="0">
                <a:solidFill>
                  <a:srgbClr val="3366FF"/>
                </a:solidFill>
                <a:latin typeface="Arial" panose="020B0604020202020204" pitchFamily="34" charset="0"/>
              </a:rPr>
              <a:t> </a:t>
            </a:r>
            <a:endParaRPr lang="zh-CN" altLang="en-US" sz="2400" b="0" dirty="0">
              <a:solidFill>
                <a:srgbClr val="3366FF"/>
              </a:solidFill>
              <a:latin typeface="Arial" panose="020B0604020202020204" pitchFamily="34" charset="0"/>
            </a:endParaRPr>
          </a:p>
        </p:txBody>
      </p:sp>
      <p:sp>
        <p:nvSpPr>
          <p:cNvPr id="119818" name="Rectangle 1034"/>
          <p:cNvSpPr/>
          <p:nvPr/>
        </p:nvSpPr>
        <p:spPr>
          <a:xfrm>
            <a:off x="762000" y="914400"/>
            <a:ext cx="7772400" cy="685800"/>
          </a:xfrm>
          <a:prstGeom prst="rect">
            <a:avLst/>
          </a:prstGeom>
          <a:noFill/>
          <a:ln w="9525">
            <a:noFill/>
          </a:ln>
        </p:spPr>
        <p:txBody>
          <a:bodyPr lIns="92075" tIns="46038" rIns="92075" bIns="46038" anchor="b" anchorCtr="0"/>
          <a:p>
            <a:pPr algn="ctr"/>
            <a:r>
              <a:rPr lang="en-US" altLang="zh-CN" dirty="0">
                <a:solidFill>
                  <a:srgbClr val="FF3300"/>
                </a:solidFill>
                <a:latin typeface="幼圆" pitchFamily="49" charset="-122"/>
                <a:ea typeface="幼圆" pitchFamily="49" charset="-122"/>
              </a:rPr>
              <a:t>5.7  </a:t>
            </a:r>
            <a:r>
              <a:rPr lang="zh-CN" altLang="en-US" dirty="0">
                <a:solidFill>
                  <a:srgbClr val="FF3300"/>
                </a:solidFill>
                <a:latin typeface="幼圆" pitchFamily="49" charset="-122"/>
                <a:ea typeface="幼圆" pitchFamily="49" charset="-122"/>
              </a:rPr>
              <a:t>事件树</a:t>
            </a:r>
            <a:r>
              <a:rPr lang="en-US" altLang="zh-CN" dirty="0">
                <a:solidFill>
                  <a:srgbClr val="FF3300"/>
                </a:solidFill>
                <a:latin typeface="幼圆" pitchFamily="49" charset="-122"/>
                <a:ea typeface="幼圆" pitchFamily="49" charset="-122"/>
              </a:rPr>
              <a:t>ETA</a:t>
            </a:r>
            <a:r>
              <a:rPr lang="zh-CN" altLang="en-US" dirty="0">
                <a:solidFill>
                  <a:srgbClr val="FF3300"/>
                </a:solidFill>
                <a:latin typeface="幼圆" pitchFamily="49" charset="-122"/>
                <a:ea typeface="幼圆" pitchFamily="49" charset="-122"/>
              </a:rPr>
              <a:t>分析</a:t>
            </a:r>
            <a:endParaRPr lang="zh-CN" altLang="en-US" dirty="0">
              <a:solidFill>
                <a:srgbClr val="FF3300"/>
              </a:solidFill>
              <a:latin typeface="幼圆" pitchFamily="49" charset="-122"/>
              <a:ea typeface="幼圆" pitchFamily="49" charset="-122"/>
            </a:endParaRPr>
          </a:p>
        </p:txBody>
      </p:sp>
      <p:pic>
        <p:nvPicPr>
          <p:cNvPr id="119819" name="Picture 1035"/>
          <p:cNvPicPr>
            <a:picLocks noChangeAspect="1"/>
          </p:cNvPicPr>
          <p:nvPr/>
        </p:nvPicPr>
        <p:blipFill>
          <a:blip r:embed="rId1"/>
          <a:stretch>
            <a:fillRect/>
          </a:stretch>
        </p:blipFill>
        <p:spPr>
          <a:xfrm>
            <a:off x="1295400" y="4800600"/>
            <a:ext cx="749300" cy="746125"/>
          </a:xfrm>
          <a:prstGeom prst="rect">
            <a:avLst/>
          </a:prstGeom>
          <a:noFill/>
          <a:ln w="6350">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1026"/>
          <p:cNvSpPr/>
          <p:nvPr/>
        </p:nvSpPr>
        <p:spPr>
          <a:xfrm>
            <a:off x="762000" y="762000"/>
            <a:ext cx="7772400" cy="685800"/>
          </a:xfrm>
          <a:prstGeom prst="rect">
            <a:avLst/>
          </a:prstGeom>
          <a:noFill/>
          <a:ln w="9525">
            <a:noFill/>
          </a:ln>
        </p:spPr>
        <p:txBody>
          <a:bodyPr anchor="ctr" anchorCtr="0"/>
          <a:p>
            <a:pPr algn="ctr"/>
            <a:r>
              <a:rPr lang="en-US" altLang="zh-CN" dirty="0">
                <a:solidFill>
                  <a:srgbClr val="FF3300"/>
                </a:solidFill>
                <a:latin typeface="幼圆" pitchFamily="49" charset="-122"/>
                <a:ea typeface="幼圆" pitchFamily="49" charset="-122"/>
              </a:rPr>
              <a:t>5.7  ETA</a:t>
            </a:r>
            <a:r>
              <a:rPr lang="zh-CN" altLang="en-US" dirty="0">
                <a:solidFill>
                  <a:srgbClr val="FF3300"/>
                </a:solidFill>
                <a:latin typeface="幼圆" pitchFamily="49" charset="-122"/>
                <a:ea typeface="幼圆" pitchFamily="49" charset="-122"/>
              </a:rPr>
              <a:t>分析</a:t>
            </a:r>
            <a:r>
              <a:rPr lang="en-US" altLang="zh-CN" dirty="0">
                <a:solidFill>
                  <a:srgbClr val="FF3300"/>
                </a:solidFill>
                <a:latin typeface="幼圆" pitchFamily="49" charset="-122"/>
                <a:ea typeface="幼圆" pitchFamily="49" charset="-122"/>
              </a:rPr>
              <a:t>--- </a:t>
            </a:r>
            <a:r>
              <a:rPr lang="zh-CN" altLang="en-US" dirty="0">
                <a:solidFill>
                  <a:srgbClr val="FF3300"/>
                </a:solidFill>
                <a:latin typeface="幼圆" pitchFamily="49" charset="-122"/>
                <a:ea typeface="幼圆" pitchFamily="49" charset="-122"/>
              </a:rPr>
              <a:t>步骤</a:t>
            </a:r>
            <a:endParaRPr lang="zh-CN" altLang="en-US" b="0" dirty="0">
              <a:solidFill>
                <a:srgbClr val="FF3300"/>
              </a:solidFill>
              <a:latin typeface="幼圆" pitchFamily="49" charset="-122"/>
              <a:ea typeface="幼圆" pitchFamily="49" charset="-122"/>
            </a:endParaRPr>
          </a:p>
        </p:txBody>
      </p:sp>
      <p:sp>
        <p:nvSpPr>
          <p:cNvPr id="120835" name="Rectangle 1027"/>
          <p:cNvSpPr/>
          <p:nvPr/>
        </p:nvSpPr>
        <p:spPr>
          <a:xfrm>
            <a:off x="755650" y="1557338"/>
            <a:ext cx="7543800" cy="4464050"/>
          </a:xfrm>
          <a:prstGeom prst="rect">
            <a:avLst/>
          </a:prstGeom>
          <a:noFill/>
          <a:ln w="9525">
            <a:noFill/>
          </a:ln>
        </p:spPr>
        <p:txBody>
          <a:bodyPr/>
          <a:p>
            <a:pPr marL="342900" indent="-342900">
              <a:spcBef>
                <a:spcPct val="20000"/>
              </a:spcBef>
              <a:buFont typeface="Wingdings" panose="05000000000000000000" pitchFamily="2" charset="2"/>
              <a:buChar char="Ø"/>
            </a:pPr>
            <a:r>
              <a:rPr lang="zh-CN" altLang="en-US" sz="2800" dirty="0">
                <a:latin typeface="幼圆" pitchFamily="49" charset="-122"/>
                <a:ea typeface="幼圆" pitchFamily="49" charset="-122"/>
              </a:rPr>
              <a:t>识别初始事件</a:t>
            </a:r>
            <a:endParaRPr lang="zh-CN" altLang="en-US" sz="2800" dirty="0">
              <a:latin typeface="幼圆" pitchFamily="49" charset="-122"/>
              <a:ea typeface="幼圆" pitchFamily="49" charset="-122"/>
            </a:endParaRPr>
          </a:p>
          <a:p>
            <a:pPr marL="533400" lvl="1" indent="38100">
              <a:spcBef>
                <a:spcPct val="20000"/>
              </a:spcBef>
              <a:buFont typeface="Wingdings" panose="05000000000000000000" pitchFamily="2" charset="2"/>
            </a:pPr>
            <a:r>
              <a:rPr lang="zh-CN" altLang="en-US" sz="2000" dirty="0">
                <a:latin typeface="幼圆" pitchFamily="49" charset="-122"/>
                <a:ea typeface="幼圆" pitchFamily="49" charset="-122"/>
              </a:rPr>
              <a:t>初始事件应当是系统故障、设备故障、人为失误或者是工艺异常</a:t>
            </a:r>
            <a:endParaRPr lang="zh-CN" altLang="en-US" sz="2000" dirty="0">
              <a:latin typeface="幼圆" pitchFamily="49" charset="-122"/>
              <a:ea typeface="幼圆" pitchFamily="49" charset="-122"/>
            </a:endParaRPr>
          </a:p>
          <a:p>
            <a:pPr marL="533400" lvl="1" indent="38100">
              <a:spcBef>
                <a:spcPct val="20000"/>
              </a:spcBef>
              <a:buFont typeface="Wingdings" panose="05000000000000000000" pitchFamily="2" charset="2"/>
            </a:pPr>
            <a:r>
              <a:rPr lang="zh-CN" altLang="en-US" sz="2000" dirty="0">
                <a:latin typeface="幼圆" pitchFamily="49" charset="-122"/>
                <a:ea typeface="幼圆" pitchFamily="49" charset="-122"/>
              </a:rPr>
              <a:t>初始事件是预想的</a:t>
            </a:r>
            <a:endParaRPr lang="zh-CN" altLang="en-US" sz="2000" dirty="0">
              <a:latin typeface="幼圆" pitchFamily="49" charset="-122"/>
              <a:ea typeface="幼圆" pitchFamily="49" charset="-122"/>
            </a:endParaRPr>
          </a:p>
          <a:p>
            <a:pPr marL="533400" lvl="1" indent="38100">
              <a:spcBef>
                <a:spcPct val="20000"/>
              </a:spcBef>
              <a:buFont typeface="Wingdings" panose="05000000000000000000" pitchFamily="2" charset="2"/>
            </a:pPr>
            <a:r>
              <a:rPr lang="zh-CN" altLang="en-US" sz="2000" dirty="0">
                <a:latin typeface="幼圆" pitchFamily="49" charset="-122"/>
                <a:ea typeface="幼圆" pitchFamily="49" charset="-122"/>
              </a:rPr>
              <a:t>例如：质量缺陷、冷却水断流、着火等</a:t>
            </a:r>
            <a:endParaRPr lang="zh-CN" altLang="en-US" sz="2000" dirty="0">
              <a:latin typeface="幼圆" pitchFamily="49" charset="-122"/>
              <a:ea typeface="幼圆" pitchFamily="49" charset="-122"/>
            </a:endParaRPr>
          </a:p>
          <a:p>
            <a:pPr marL="342900" indent="-342900">
              <a:spcBef>
                <a:spcPct val="20000"/>
              </a:spcBef>
              <a:buFont typeface="Wingdings" panose="05000000000000000000" pitchFamily="2" charset="2"/>
              <a:buChar char="Ø"/>
            </a:pPr>
            <a:r>
              <a:rPr lang="zh-CN" altLang="en-US" sz="2800" dirty="0">
                <a:latin typeface="幼圆" pitchFamily="49" charset="-122"/>
                <a:ea typeface="幼圆" pitchFamily="49" charset="-122"/>
              </a:rPr>
              <a:t>识别影响后果的安全功能</a:t>
            </a:r>
            <a:endParaRPr lang="zh-CN" altLang="en-US" sz="2800" dirty="0">
              <a:latin typeface="幼圆" pitchFamily="49" charset="-122"/>
              <a:ea typeface="幼圆" pitchFamily="49" charset="-122"/>
            </a:endParaRPr>
          </a:p>
          <a:p>
            <a:pPr marL="342900" indent="-342900">
              <a:spcBef>
                <a:spcPct val="20000"/>
              </a:spcBef>
              <a:buFont typeface="Wingdings" panose="05000000000000000000" pitchFamily="2" charset="2"/>
            </a:pPr>
            <a:r>
              <a:rPr lang="zh-CN" altLang="en-US" sz="2800" dirty="0">
                <a:latin typeface="幼圆" pitchFamily="49" charset="-122"/>
                <a:ea typeface="幼圆" pitchFamily="49" charset="-122"/>
              </a:rPr>
              <a:t>   </a:t>
            </a:r>
            <a:r>
              <a:rPr lang="zh-CN" altLang="en-US" sz="2000" dirty="0">
                <a:latin typeface="幼圆" pitchFamily="49" charset="-122"/>
                <a:ea typeface="幼圆" pitchFamily="49" charset="-122"/>
              </a:rPr>
              <a:t>安全功能可被看成为防止初始事件造成后果的预防措施</a:t>
            </a:r>
            <a:endParaRPr lang="zh-CN" altLang="en-US" sz="2000" dirty="0">
              <a:latin typeface="幼圆" pitchFamily="49" charset="-122"/>
              <a:ea typeface="幼圆" pitchFamily="49" charset="-122"/>
            </a:endParaRPr>
          </a:p>
          <a:p>
            <a:pPr marL="533400" lvl="1" indent="38100">
              <a:spcBef>
                <a:spcPct val="20000"/>
              </a:spcBef>
              <a:buChar char="–"/>
            </a:pPr>
            <a:r>
              <a:rPr lang="zh-CN" altLang="en-US" sz="2000" dirty="0">
                <a:latin typeface="幼圆" pitchFamily="49" charset="-122"/>
                <a:ea typeface="幼圆" pitchFamily="49" charset="-122"/>
              </a:rPr>
              <a:t>自动安全系统（如自动停车系统）</a:t>
            </a:r>
            <a:endParaRPr lang="zh-CN" altLang="en-US" sz="2000" dirty="0">
              <a:latin typeface="幼圆" pitchFamily="49" charset="-122"/>
              <a:ea typeface="幼圆" pitchFamily="49" charset="-122"/>
            </a:endParaRPr>
          </a:p>
          <a:p>
            <a:pPr marL="533400" lvl="1" indent="38100">
              <a:spcBef>
                <a:spcPct val="20000"/>
              </a:spcBef>
              <a:buChar char="–"/>
            </a:pPr>
            <a:r>
              <a:rPr lang="zh-CN" altLang="en-US" sz="2000" dirty="0">
                <a:latin typeface="幼圆" pitchFamily="49" charset="-122"/>
                <a:ea typeface="幼圆" pitchFamily="49" charset="-122"/>
              </a:rPr>
              <a:t>报警</a:t>
            </a:r>
            <a:endParaRPr lang="zh-CN" altLang="en-US" sz="2000" dirty="0">
              <a:latin typeface="幼圆" pitchFamily="49" charset="-122"/>
              <a:ea typeface="幼圆" pitchFamily="49" charset="-122"/>
            </a:endParaRPr>
          </a:p>
          <a:p>
            <a:pPr marL="533400" lvl="1" indent="38100">
              <a:spcBef>
                <a:spcPct val="20000"/>
              </a:spcBef>
              <a:buChar char="–"/>
            </a:pPr>
            <a:r>
              <a:rPr lang="zh-CN" altLang="en-US" sz="2000" dirty="0">
                <a:latin typeface="幼圆" pitchFamily="49" charset="-122"/>
                <a:ea typeface="幼圆" pitchFamily="49" charset="-122"/>
              </a:rPr>
              <a:t>操作行为（如操作人员对报警做出的响应）</a:t>
            </a:r>
            <a:endParaRPr lang="zh-CN" altLang="en-US" sz="2000" dirty="0">
              <a:latin typeface="幼圆" pitchFamily="49" charset="-122"/>
              <a:ea typeface="幼圆" pitchFamily="49" charset="-122"/>
            </a:endParaRPr>
          </a:p>
          <a:p>
            <a:pPr marL="533400" lvl="1" indent="38100">
              <a:spcBef>
                <a:spcPct val="20000"/>
              </a:spcBef>
              <a:buChar char="–"/>
            </a:pPr>
            <a:r>
              <a:rPr lang="zh-CN" altLang="en-US" sz="2000" dirty="0">
                <a:latin typeface="幼圆" pitchFamily="49" charset="-122"/>
                <a:ea typeface="幼圆" pitchFamily="49" charset="-122"/>
              </a:rPr>
              <a:t>限制影响的障碍（如启动冷却系统、压力释放系统）</a:t>
            </a:r>
            <a:endParaRPr lang="zh-CN" altLang="en-US" sz="2000" dirty="0">
              <a:latin typeface="幼圆" pitchFamily="49" charset="-122"/>
              <a:ea typeface="幼圆" pitchFamily="49" charset="-122"/>
            </a:endParaRPr>
          </a:p>
          <a:p>
            <a:pPr marL="342900" indent="-342900">
              <a:spcBef>
                <a:spcPct val="20000"/>
              </a:spcBef>
              <a:buFont typeface="Monotype Sorts" pitchFamily="2" charset="2"/>
              <a:buChar char="ê"/>
            </a:pPr>
            <a:endParaRPr lang="en-US" altLang="en-GB" sz="2400" dirty="0">
              <a:latin typeface="幼圆" pitchFamily="49" charset="-122"/>
              <a:ea typeface="幼圆" pitchFamily="49"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p:nvPr/>
        </p:nvSpPr>
        <p:spPr>
          <a:xfrm>
            <a:off x="457200" y="1066800"/>
            <a:ext cx="7772400" cy="533400"/>
          </a:xfrm>
          <a:prstGeom prst="rect">
            <a:avLst/>
          </a:prstGeom>
          <a:noFill/>
          <a:ln w="9525">
            <a:noFill/>
          </a:ln>
        </p:spPr>
        <p:txBody>
          <a:bodyPr anchor="ctr" anchorCtr="0"/>
          <a:p>
            <a:pPr algn="ctr"/>
            <a:r>
              <a:rPr lang="en-US" altLang="zh-CN" dirty="0">
                <a:solidFill>
                  <a:srgbClr val="FF3300"/>
                </a:solidFill>
                <a:latin typeface="幼圆" pitchFamily="49" charset="-122"/>
                <a:ea typeface="幼圆" pitchFamily="49" charset="-122"/>
              </a:rPr>
              <a:t>5.7  ETA</a:t>
            </a:r>
            <a:r>
              <a:rPr lang="zh-CN" altLang="en-US" dirty="0">
                <a:solidFill>
                  <a:srgbClr val="FF3300"/>
                </a:solidFill>
                <a:latin typeface="幼圆" pitchFamily="49" charset="-122"/>
                <a:ea typeface="幼圆" pitchFamily="49" charset="-122"/>
              </a:rPr>
              <a:t>分析</a:t>
            </a:r>
            <a:r>
              <a:rPr lang="en-US" altLang="zh-CN" dirty="0">
                <a:solidFill>
                  <a:srgbClr val="FF3300"/>
                </a:solidFill>
                <a:latin typeface="幼圆" pitchFamily="49" charset="-122"/>
                <a:ea typeface="幼圆" pitchFamily="49" charset="-122"/>
              </a:rPr>
              <a:t>--- </a:t>
            </a:r>
            <a:r>
              <a:rPr lang="zh-CN" altLang="en-US" dirty="0">
                <a:solidFill>
                  <a:srgbClr val="FF3300"/>
                </a:solidFill>
                <a:latin typeface="幼圆" pitchFamily="49" charset="-122"/>
                <a:ea typeface="幼圆" pitchFamily="49" charset="-122"/>
              </a:rPr>
              <a:t>步骤</a:t>
            </a:r>
            <a:endParaRPr lang="zh-CN" altLang="en-US" dirty="0">
              <a:solidFill>
                <a:srgbClr val="FF3300"/>
              </a:solidFill>
              <a:latin typeface="幼圆" pitchFamily="49" charset="-122"/>
              <a:ea typeface="幼圆" pitchFamily="49" charset="-122"/>
            </a:endParaRPr>
          </a:p>
        </p:txBody>
      </p:sp>
      <p:sp>
        <p:nvSpPr>
          <p:cNvPr id="1368067" name="Rectangle 3"/>
          <p:cNvSpPr>
            <a:spLocks noChangeArrowheads="1"/>
          </p:cNvSpPr>
          <p:nvPr/>
        </p:nvSpPr>
        <p:spPr bwMode="auto">
          <a:xfrm>
            <a:off x="685800" y="2133600"/>
            <a:ext cx="7697788" cy="3816350"/>
          </a:xfrm>
          <a:prstGeom prst="rect">
            <a:avLst/>
          </a:prstGeom>
          <a:noFill/>
          <a:ln w="9525">
            <a:noFill/>
            <a:miter lim="800000"/>
          </a:ln>
          <a:effectLst/>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Ø"/>
              <a:defRPr/>
            </a:pPr>
            <a:r>
              <a:rPr kumimoji="1"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建立事件树</a:t>
            </a:r>
            <a:endParaRPr kumimoji="1" lang="zh-CN" altLang="en-US" sz="2800" b="0"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857250" marR="0" lvl="1" indent="-28575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rPr>
              <a:t>从左到右的流水顺序展示文件</a:t>
            </a:r>
            <a:endPar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endParaRPr>
          </a:p>
          <a:p>
            <a:pPr marL="857250" marR="0" lvl="1" indent="-28575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rPr>
              <a:t>向上的路径为成功，向下的路径为失败</a:t>
            </a:r>
            <a:endPar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endParaRPr>
          </a:p>
          <a:p>
            <a:pPr marL="857250" marR="0" lvl="1" indent="-28575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rPr>
              <a:t>按事件发展顺序不断继续分析，直到最后结果</a:t>
            </a:r>
            <a:endPar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endParaRPr>
          </a:p>
          <a:p>
            <a:pPr marL="857250" marR="0" lvl="1" indent="-285750" algn="l" defTabSz="914400" rtl="0" eaLnBrk="0" fontAlgn="base" latinLnBrk="0" hangingPunct="0">
              <a:lnSpc>
                <a:spcPct val="100000"/>
              </a:lnSpc>
              <a:spcBef>
                <a:spcPct val="20000"/>
              </a:spcBef>
              <a:spcAft>
                <a:spcPct val="0"/>
              </a:spcAft>
              <a:buClrTx/>
              <a:buSzTx/>
              <a:buFontTx/>
              <a:buNone/>
              <a:defRPr/>
            </a:pPr>
            <a:endParaRPr kumimoji="1" lang="zh-CN" altLang="en-US" sz="2400" b="1"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Char char="Ø"/>
              <a:defRPr/>
            </a:pPr>
            <a:r>
              <a:rPr kumimoji="1"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描述所导致的事件结果</a:t>
            </a:r>
            <a:r>
              <a:rPr kumimoji="1" lang="zh-CN" altLang="en-US"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 </a:t>
            </a:r>
            <a:endParaRPr kumimoji="1" lang="zh-CN" altLang="en-US" sz="3200" b="0" i="0" u="none" strike="noStrike" kern="1200" cap="none" spc="0" normalizeH="0" baseline="0" noProof="0">
              <a:ln>
                <a:noFill/>
              </a:ln>
              <a:solidFill>
                <a:schemeClr val="tx1"/>
              </a:solidFill>
              <a:effectLst/>
              <a:uLnTx/>
              <a:uFillTx/>
              <a:latin typeface="幼圆" pitchFamily="49" charset="-122"/>
              <a:ea typeface="幼圆" pitchFamily="49" charset="-122"/>
              <a:cs typeface="+mn-cs"/>
            </a:endParaRPr>
          </a:p>
          <a:p>
            <a:pPr marL="857250" marR="0" lvl="1" indent="-285750" algn="l" defTabSz="914400" rtl="0" eaLnBrk="0" fontAlgn="base" latinLnBrk="0" hangingPunct="0">
              <a:lnSpc>
                <a:spcPct val="100000"/>
              </a:lnSpc>
              <a:spcBef>
                <a:spcPct val="20000"/>
              </a:spcBef>
              <a:spcAft>
                <a:spcPct val="0"/>
              </a:spcAft>
              <a:buClrTx/>
              <a:buSzTx/>
              <a:buFontTx/>
              <a:buChar char="–"/>
              <a:defRPr/>
            </a:pPr>
            <a:r>
              <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rPr>
              <a:t>初始事件导出的各种事故结果，如火灾、财产损失等</a:t>
            </a:r>
            <a:endParaRPr kumimoji="1" lang="zh-CN" altLang="en-US" sz="2400" b="1" i="0" u="none" strike="noStrike" kern="1200" cap="none" spc="0" normalizeH="0" baseline="0" noProof="0">
              <a:ln>
                <a:noFill/>
              </a:ln>
              <a:solidFill>
                <a:schemeClr val="accent2"/>
              </a:solidFill>
              <a:effectLst/>
              <a:uLnTx/>
              <a:uFillTx/>
              <a:latin typeface="幼圆" pitchFamily="49" charset="-122"/>
              <a:ea typeface="幼圆" pitchFamily="49" charset="-122"/>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82" name="Picture 2" descr="http://www.iee.org/Policy/Areas/Health/fig1.gif"/>
          <p:cNvPicPr>
            <a:picLocks noChangeAspect="1"/>
          </p:cNvPicPr>
          <p:nvPr/>
        </p:nvPicPr>
        <p:blipFill>
          <a:blip r:embed="rId1" r:link="rId2"/>
          <a:stretch>
            <a:fillRect/>
          </a:stretch>
        </p:blipFill>
        <p:spPr>
          <a:xfrm>
            <a:off x="395288" y="981075"/>
            <a:ext cx="8172450" cy="5478463"/>
          </a:xfrm>
          <a:prstGeom prst="rect">
            <a:avLst/>
          </a:prstGeom>
          <a:noFill/>
          <a:ln w="9525">
            <a:noFill/>
          </a:ln>
        </p:spPr>
      </p:pic>
      <p:sp>
        <p:nvSpPr>
          <p:cNvPr id="1369091" name="Rectangle 3"/>
          <p:cNvSpPr>
            <a:spLocks noChangeArrowheads="1"/>
          </p:cNvSpPr>
          <p:nvPr/>
        </p:nvSpPr>
        <p:spPr bwMode="auto">
          <a:xfrm>
            <a:off x="685800" y="1981200"/>
            <a:ext cx="7772400" cy="4114800"/>
          </a:xfrm>
          <a:prstGeom prst="rect">
            <a:avLst/>
          </a:prstGeom>
          <a:noFill/>
          <a:ln w="9525">
            <a:noFill/>
            <a:miter lim="800000"/>
          </a:ln>
          <a:effectLst/>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defRPr/>
            </a:pPr>
            <a:endParaRPr kumimoji="1" lang="zh-CN" altLang="zh-CN" sz="3200" b="1" i="0" u="none" strike="noStrike" kern="1200" cap="none" spc="0" normalizeH="0" baseline="0" noProof="0">
              <a:ln>
                <a:noFill/>
              </a:ln>
              <a:solidFill>
                <a:srgbClr val="FF66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22884" name="Rectangle 4"/>
          <p:cNvSpPr/>
          <p:nvPr/>
        </p:nvSpPr>
        <p:spPr>
          <a:xfrm>
            <a:off x="1738313" y="1752600"/>
            <a:ext cx="9144000" cy="0"/>
          </a:xfrm>
          <a:prstGeom prst="rect">
            <a:avLst/>
          </a:prstGeom>
          <a:noFill/>
          <a:ln w="9525">
            <a:noFill/>
          </a:ln>
        </p:spPr>
        <p:txBody>
          <a:bodyPr>
            <a:spAutoFit/>
          </a:bodyPr>
          <a:p>
            <a:endParaRPr lang="zh-CN" altLang="en-US"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2531" name="Text Box 3"/>
          <p:cNvSpPr txBox="1"/>
          <p:nvPr/>
        </p:nvSpPr>
        <p:spPr>
          <a:xfrm>
            <a:off x="755650" y="1819275"/>
            <a:ext cx="7489825" cy="3125788"/>
          </a:xfrm>
          <a:prstGeom prst="rect">
            <a:avLst/>
          </a:prstGeom>
          <a:noFill/>
          <a:ln w="9525">
            <a:noFill/>
          </a:ln>
        </p:spPr>
        <p:txBody>
          <a:bodyPr anchor="ctr" anchorCtr="0">
            <a:spAutoFit/>
          </a:bodyPr>
          <a:p>
            <a:pPr>
              <a:lnSpc>
                <a:spcPct val="14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40000"/>
              </a:lnSpc>
            </a:pPr>
            <a:r>
              <a:rPr lang="en-US" altLang="zh-CN" sz="2000" dirty="0">
                <a:latin typeface="幼圆" pitchFamily="49" charset="-122"/>
                <a:ea typeface="幼圆" pitchFamily="49" charset="-122"/>
              </a:rPr>
              <a:t>5.2.3.2  </a:t>
            </a:r>
            <a:r>
              <a:rPr lang="zh-CN" altLang="en-US" sz="2000" dirty="0">
                <a:latin typeface="幼圆" pitchFamily="49" charset="-122"/>
                <a:ea typeface="幼圆" pitchFamily="49" charset="-122"/>
              </a:rPr>
              <a:t>企业应将风险评价的结果及所采取的控制措施对从业人员进行宣传、培训，使其熟悉工作岗位和作业环境中存在的危险、有害因素，掌握、落实应采取的控制措施。</a:t>
            </a:r>
            <a:endParaRPr lang="zh-CN" altLang="en-US" sz="2000" dirty="0">
              <a:latin typeface="幼圆" pitchFamily="49" charset="-122"/>
              <a:ea typeface="幼圆" pitchFamily="49" charset="-122"/>
            </a:endParaRPr>
          </a:p>
          <a:p>
            <a:pPr>
              <a:lnSpc>
                <a:spcPct val="14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制定风险管理培训计划；</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按计划开展宣传、培训。 </a:t>
            </a:r>
            <a:endParaRPr lang="zh-CN" altLang="en-US" sz="2000" dirty="0">
              <a:latin typeface="仿宋_GB2312" pitchFamily="49" charset="-122"/>
              <a:ea typeface="仿宋_GB2312" pitchFamily="49" charset="-122"/>
            </a:endParaRPr>
          </a:p>
        </p:txBody>
      </p:sp>
      <p:sp>
        <p:nvSpPr>
          <p:cNvPr id="22532"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3"/>
          <p:cNvSpPr>
            <a:spLocks noGrp="1" noChangeArrowheads="1"/>
          </p:cNvSpPr>
          <p:nvPr>
            <p:ph type="title"/>
          </p:nvPr>
        </p:nvSpPr>
        <p:spPr>
          <a:xfrm>
            <a:off x="0" y="685800"/>
            <a:ext cx="8915400" cy="762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0" cap="none" spc="0" normalizeH="0" baseline="0" noProof="0" dirty="0" smtClean="0">
                <a:ln>
                  <a:noFill/>
                </a:ln>
                <a:solidFill>
                  <a:srgbClr val="FF6600"/>
                </a:solidFill>
                <a:effectLst/>
                <a:uLnTx/>
                <a:uFillTx/>
                <a:latin typeface="+mn-ea"/>
                <a:ea typeface="+mn-ea"/>
                <a:cs typeface="+mj-cs"/>
              </a:rPr>
              <a:t>ETA</a:t>
            </a:r>
            <a:r>
              <a:rPr kumimoji="1" lang="zh-CN" altLang="en-US" sz="3600" b="1" i="0" u="none" strike="noStrike" kern="0" cap="none" spc="0" normalizeH="0" baseline="0" noProof="0" dirty="0" smtClean="0">
                <a:ln>
                  <a:noFill/>
                </a:ln>
                <a:solidFill>
                  <a:srgbClr val="FF6600"/>
                </a:solidFill>
                <a:effectLst/>
                <a:uLnTx/>
                <a:uFillTx/>
                <a:latin typeface="+mn-ea"/>
                <a:ea typeface="+mn-ea"/>
                <a:cs typeface="+mj-cs"/>
              </a:rPr>
              <a:t>分析</a:t>
            </a:r>
            <a:r>
              <a:rPr kumimoji="1" lang="en-US" altLang="zh-CN" sz="3600" b="1" i="0" u="none" strike="noStrike" kern="0" cap="none" spc="0" normalizeH="0" baseline="0" noProof="0" dirty="0" smtClean="0">
                <a:ln>
                  <a:noFill/>
                </a:ln>
                <a:solidFill>
                  <a:srgbClr val="FF6600"/>
                </a:solidFill>
                <a:effectLst/>
                <a:uLnTx/>
                <a:uFillTx/>
                <a:latin typeface="+mn-ea"/>
                <a:ea typeface="+mn-ea"/>
                <a:cs typeface="+mj-cs"/>
              </a:rPr>
              <a:t>- </a:t>
            </a:r>
            <a:r>
              <a:rPr kumimoji="1" lang="zh-CN" altLang="en-US" sz="3600" b="1" i="0" u="none" strike="noStrike" kern="0" cap="none" spc="0" normalizeH="0" baseline="0" noProof="0" dirty="0" smtClean="0">
                <a:ln>
                  <a:noFill/>
                </a:ln>
                <a:solidFill>
                  <a:srgbClr val="FF6600"/>
                </a:solidFill>
                <a:effectLst/>
                <a:uLnTx/>
                <a:uFillTx/>
                <a:latin typeface="+mn-ea"/>
                <a:ea typeface="+mn-ea"/>
                <a:cs typeface="+mj-cs"/>
              </a:rPr>
              <a:t>举例</a:t>
            </a:r>
            <a:endParaRPr kumimoji="1" lang="zh-CN" altLang="en-US" sz="36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123907" name="Line 4"/>
          <p:cNvSpPr/>
          <p:nvPr/>
        </p:nvSpPr>
        <p:spPr>
          <a:xfrm>
            <a:off x="4876800" y="2362200"/>
            <a:ext cx="1295400" cy="0"/>
          </a:xfrm>
          <a:prstGeom prst="line">
            <a:avLst/>
          </a:prstGeom>
          <a:ln w="28575" cap="flat" cmpd="sng">
            <a:solidFill>
              <a:schemeClr val="tx1"/>
            </a:solidFill>
            <a:prstDash val="solid"/>
            <a:headEnd type="none" w="med" len="med"/>
            <a:tailEnd type="none" w="med" len="med"/>
          </a:ln>
        </p:spPr>
      </p:sp>
      <p:sp>
        <p:nvSpPr>
          <p:cNvPr id="123908" name="Line 5"/>
          <p:cNvSpPr/>
          <p:nvPr/>
        </p:nvSpPr>
        <p:spPr>
          <a:xfrm>
            <a:off x="4876800" y="2362200"/>
            <a:ext cx="0" cy="914400"/>
          </a:xfrm>
          <a:prstGeom prst="line">
            <a:avLst/>
          </a:prstGeom>
          <a:ln w="28575" cap="flat" cmpd="sng">
            <a:solidFill>
              <a:schemeClr val="tx1"/>
            </a:solidFill>
            <a:prstDash val="solid"/>
            <a:headEnd type="none" w="med" len="med"/>
            <a:tailEnd type="none" w="med" len="med"/>
          </a:ln>
        </p:spPr>
      </p:sp>
      <p:sp>
        <p:nvSpPr>
          <p:cNvPr id="123909" name="Line 6"/>
          <p:cNvSpPr/>
          <p:nvPr/>
        </p:nvSpPr>
        <p:spPr>
          <a:xfrm>
            <a:off x="4876800" y="3257550"/>
            <a:ext cx="1295400" cy="0"/>
          </a:xfrm>
          <a:prstGeom prst="line">
            <a:avLst/>
          </a:prstGeom>
          <a:ln w="28575" cap="flat" cmpd="sng">
            <a:solidFill>
              <a:schemeClr val="tx1"/>
            </a:solidFill>
            <a:prstDash val="solid"/>
            <a:headEnd type="none" w="med" len="med"/>
            <a:tailEnd type="none" w="med" len="med"/>
          </a:ln>
        </p:spPr>
      </p:sp>
      <p:sp>
        <p:nvSpPr>
          <p:cNvPr id="123910" name="Line 7"/>
          <p:cNvSpPr/>
          <p:nvPr/>
        </p:nvSpPr>
        <p:spPr>
          <a:xfrm>
            <a:off x="4876800" y="3886200"/>
            <a:ext cx="1295400" cy="0"/>
          </a:xfrm>
          <a:prstGeom prst="line">
            <a:avLst/>
          </a:prstGeom>
          <a:ln w="28575" cap="flat" cmpd="sng">
            <a:solidFill>
              <a:schemeClr val="tx1"/>
            </a:solidFill>
            <a:prstDash val="solid"/>
            <a:headEnd type="none" w="med" len="med"/>
            <a:tailEnd type="none" w="med" len="med"/>
          </a:ln>
        </p:spPr>
      </p:sp>
      <p:sp>
        <p:nvSpPr>
          <p:cNvPr id="123911" name="Line 8"/>
          <p:cNvSpPr/>
          <p:nvPr/>
        </p:nvSpPr>
        <p:spPr>
          <a:xfrm>
            <a:off x="4876800" y="3886200"/>
            <a:ext cx="0" cy="914400"/>
          </a:xfrm>
          <a:prstGeom prst="line">
            <a:avLst/>
          </a:prstGeom>
          <a:ln w="28575" cap="flat" cmpd="sng">
            <a:solidFill>
              <a:schemeClr val="tx1"/>
            </a:solidFill>
            <a:prstDash val="solid"/>
            <a:headEnd type="none" w="med" len="med"/>
            <a:tailEnd type="none" w="med" len="med"/>
          </a:ln>
        </p:spPr>
      </p:sp>
      <p:sp>
        <p:nvSpPr>
          <p:cNvPr id="123912" name="Line 9"/>
          <p:cNvSpPr/>
          <p:nvPr/>
        </p:nvSpPr>
        <p:spPr>
          <a:xfrm>
            <a:off x="4876800" y="4781550"/>
            <a:ext cx="1295400" cy="0"/>
          </a:xfrm>
          <a:prstGeom prst="line">
            <a:avLst/>
          </a:prstGeom>
          <a:ln w="28575" cap="flat" cmpd="sng">
            <a:solidFill>
              <a:schemeClr val="tx1"/>
            </a:solidFill>
            <a:prstDash val="solid"/>
            <a:headEnd type="none" w="med" len="med"/>
            <a:tailEnd type="none" w="med" len="med"/>
          </a:ln>
        </p:spPr>
      </p:sp>
      <p:sp>
        <p:nvSpPr>
          <p:cNvPr id="123913" name="Line 10"/>
          <p:cNvSpPr/>
          <p:nvPr/>
        </p:nvSpPr>
        <p:spPr>
          <a:xfrm flipH="1">
            <a:off x="3505200" y="2819400"/>
            <a:ext cx="1371600" cy="0"/>
          </a:xfrm>
          <a:prstGeom prst="line">
            <a:avLst/>
          </a:prstGeom>
          <a:ln w="28575" cap="flat" cmpd="sng">
            <a:solidFill>
              <a:schemeClr val="tx1"/>
            </a:solidFill>
            <a:prstDash val="solid"/>
            <a:headEnd type="none" w="med" len="med"/>
            <a:tailEnd type="none" w="med" len="med"/>
          </a:ln>
        </p:spPr>
      </p:sp>
      <p:sp>
        <p:nvSpPr>
          <p:cNvPr id="123914" name="Line 11"/>
          <p:cNvSpPr/>
          <p:nvPr/>
        </p:nvSpPr>
        <p:spPr>
          <a:xfrm>
            <a:off x="3505200" y="2819400"/>
            <a:ext cx="0" cy="1524000"/>
          </a:xfrm>
          <a:prstGeom prst="line">
            <a:avLst/>
          </a:prstGeom>
          <a:ln w="28575" cap="flat" cmpd="sng">
            <a:solidFill>
              <a:schemeClr val="tx1"/>
            </a:solidFill>
            <a:prstDash val="solid"/>
            <a:headEnd type="none" w="med" len="med"/>
            <a:tailEnd type="none" w="med" len="med"/>
          </a:ln>
        </p:spPr>
      </p:sp>
      <p:sp>
        <p:nvSpPr>
          <p:cNvPr id="123915" name="Line 12"/>
          <p:cNvSpPr/>
          <p:nvPr/>
        </p:nvSpPr>
        <p:spPr>
          <a:xfrm>
            <a:off x="3505200" y="4343400"/>
            <a:ext cx="1371600" cy="0"/>
          </a:xfrm>
          <a:prstGeom prst="line">
            <a:avLst/>
          </a:prstGeom>
          <a:ln w="28575" cap="flat" cmpd="sng">
            <a:solidFill>
              <a:schemeClr val="tx1"/>
            </a:solidFill>
            <a:prstDash val="solid"/>
            <a:headEnd type="none" w="med" len="med"/>
            <a:tailEnd type="none" w="med" len="med"/>
          </a:ln>
        </p:spPr>
      </p:sp>
      <p:sp>
        <p:nvSpPr>
          <p:cNvPr id="123916" name="Line 13"/>
          <p:cNvSpPr/>
          <p:nvPr/>
        </p:nvSpPr>
        <p:spPr>
          <a:xfrm>
            <a:off x="6172200" y="2057400"/>
            <a:ext cx="0" cy="533400"/>
          </a:xfrm>
          <a:prstGeom prst="line">
            <a:avLst/>
          </a:prstGeom>
          <a:ln w="57150" cap="flat" cmpd="sng">
            <a:solidFill>
              <a:schemeClr val="tx1"/>
            </a:solidFill>
            <a:prstDash val="solid"/>
            <a:headEnd type="none" w="med" len="med"/>
            <a:tailEnd type="none" w="med" len="med"/>
          </a:ln>
        </p:spPr>
      </p:sp>
      <p:sp>
        <p:nvSpPr>
          <p:cNvPr id="123917" name="Line 14"/>
          <p:cNvSpPr/>
          <p:nvPr/>
        </p:nvSpPr>
        <p:spPr>
          <a:xfrm>
            <a:off x="6172200" y="2971800"/>
            <a:ext cx="0" cy="533400"/>
          </a:xfrm>
          <a:prstGeom prst="line">
            <a:avLst/>
          </a:prstGeom>
          <a:ln w="57150" cap="flat" cmpd="sng">
            <a:solidFill>
              <a:schemeClr val="tx1"/>
            </a:solidFill>
            <a:prstDash val="solid"/>
            <a:headEnd type="none" w="med" len="med"/>
            <a:tailEnd type="none" w="med" len="med"/>
          </a:ln>
        </p:spPr>
      </p:sp>
      <p:sp>
        <p:nvSpPr>
          <p:cNvPr id="123918" name="Line 15"/>
          <p:cNvSpPr/>
          <p:nvPr/>
        </p:nvSpPr>
        <p:spPr>
          <a:xfrm>
            <a:off x="6172200" y="3657600"/>
            <a:ext cx="0" cy="533400"/>
          </a:xfrm>
          <a:prstGeom prst="line">
            <a:avLst/>
          </a:prstGeom>
          <a:ln w="57150" cap="flat" cmpd="sng">
            <a:solidFill>
              <a:schemeClr val="tx1"/>
            </a:solidFill>
            <a:prstDash val="solid"/>
            <a:headEnd type="none" w="med" len="med"/>
            <a:tailEnd type="none" w="med" len="med"/>
          </a:ln>
        </p:spPr>
      </p:sp>
      <p:sp>
        <p:nvSpPr>
          <p:cNvPr id="123919" name="Line 16"/>
          <p:cNvSpPr/>
          <p:nvPr/>
        </p:nvSpPr>
        <p:spPr>
          <a:xfrm>
            <a:off x="6153150" y="4495800"/>
            <a:ext cx="0" cy="1447800"/>
          </a:xfrm>
          <a:prstGeom prst="line">
            <a:avLst/>
          </a:prstGeom>
          <a:ln w="57150" cap="flat" cmpd="sng">
            <a:solidFill>
              <a:schemeClr val="tx1"/>
            </a:solidFill>
            <a:prstDash val="solid"/>
            <a:headEnd type="none" w="med" len="med"/>
            <a:tailEnd type="none" w="med" len="med"/>
          </a:ln>
        </p:spPr>
      </p:sp>
      <p:sp>
        <p:nvSpPr>
          <p:cNvPr id="123920" name="Line 17"/>
          <p:cNvSpPr/>
          <p:nvPr/>
        </p:nvSpPr>
        <p:spPr>
          <a:xfrm flipH="1">
            <a:off x="2209800" y="3581400"/>
            <a:ext cx="1295400" cy="0"/>
          </a:xfrm>
          <a:prstGeom prst="line">
            <a:avLst/>
          </a:prstGeom>
          <a:ln w="28575" cap="flat" cmpd="sng">
            <a:solidFill>
              <a:schemeClr val="tx1"/>
            </a:solidFill>
            <a:prstDash val="solid"/>
            <a:headEnd type="none" w="med" len="med"/>
            <a:tailEnd type="none" w="med" len="med"/>
          </a:ln>
        </p:spPr>
      </p:sp>
      <p:sp>
        <p:nvSpPr>
          <p:cNvPr id="123921" name="Line 18"/>
          <p:cNvSpPr/>
          <p:nvPr/>
        </p:nvSpPr>
        <p:spPr>
          <a:xfrm>
            <a:off x="2209800" y="5638800"/>
            <a:ext cx="3962400" cy="0"/>
          </a:xfrm>
          <a:prstGeom prst="line">
            <a:avLst/>
          </a:prstGeom>
          <a:ln w="28575" cap="flat" cmpd="sng">
            <a:solidFill>
              <a:schemeClr val="tx1"/>
            </a:solidFill>
            <a:prstDash val="solid"/>
            <a:headEnd type="none" w="med" len="med"/>
            <a:tailEnd type="none" w="med" len="med"/>
          </a:ln>
        </p:spPr>
      </p:sp>
      <p:sp>
        <p:nvSpPr>
          <p:cNvPr id="123922" name="Line 19"/>
          <p:cNvSpPr/>
          <p:nvPr/>
        </p:nvSpPr>
        <p:spPr>
          <a:xfrm>
            <a:off x="2209800" y="3581400"/>
            <a:ext cx="0" cy="2057400"/>
          </a:xfrm>
          <a:prstGeom prst="line">
            <a:avLst/>
          </a:prstGeom>
          <a:ln w="28575" cap="flat" cmpd="sng">
            <a:solidFill>
              <a:schemeClr val="tx1"/>
            </a:solidFill>
            <a:prstDash val="solid"/>
            <a:headEnd type="none" w="med" len="med"/>
            <a:tailEnd type="none" w="med" len="med"/>
          </a:ln>
        </p:spPr>
      </p:sp>
      <p:sp>
        <p:nvSpPr>
          <p:cNvPr id="123923" name="Line 20"/>
          <p:cNvSpPr/>
          <p:nvPr/>
        </p:nvSpPr>
        <p:spPr>
          <a:xfrm>
            <a:off x="609600" y="4572000"/>
            <a:ext cx="1600200" cy="0"/>
          </a:xfrm>
          <a:prstGeom prst="line">
            <a:avLst/>
          </a:prstGeom>
          <a:ln w="57150" cap="flat" cmpd="sng">
            <a:solidFill>
              <a:schemeClr val="tx1"/>
            </a:solidFill>
            <a:prstDash val="solid"/>
            <a:headEnd type="none" w="med" len="med"/>
            <a:tailEnd type="none" w="med" len="med"/>
          </a:ln>
        </p:spPr>
      </p:sp>
      <p:sp>
        <p:nvSpPr>
          <p:cNvPr id="123924" name="Text Box 21"/>
          <p:cNvSpPr txBox="1"/>
          <p:nvPr/>
        </p:nvSpPr>
        <p:spPr>
          <a:xfrm>
            <a:off x="6248400" y="2133600"/>
            <a:ext cx="1995488" cy="3968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损失有限</a:t>
            </a:r>
            <a:endParaRPr lang="zh-CN" altLang="en-US" sz="2000" dirty="0">
              <a:latin typeface="Times New Roman" panose="02020603050405020304" pitchFamily="18" charset="0"/>
            </a:endParaRPr>
          </a:p>
        </p:txBody>
      </p:sp>
      <p:sp>
        <p:nvSpPr>
          <p:cNvPr id="123925" name="Text Box 22"/>
          <p:cNvSpPr txBox="1"/>
          <p:nvPr/>
        </p:nvSpPr>
        <p:spPr>
          <a:xfrm>
            <a:off x="6248400" y="2857500"/>
            <a:ext cx="2355850" cy="7016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损失重大，人员紧急疏散</a:t>
            </a:r>
            <a:endParaRPr lang="zh-CN" altLang="en-US" sz="2000" dirty="0">
              <a:latin typeface="Times New Roman" panose="02020603050405020304" pitchFamily="18" charset="0"/>
            </a:endParaRPr>
          </a:p>
        </p:txBody>
      </p:sp>
      <p:sp>
        <p:nvSpPr>
          <p:cNvPr id="123926" name="Text Box 23"/>
          <p:cNvSpPr txBox="1"/>
          <p:nvPr/>
        </p:nvSpPr>
        <p:spPr>
          <a:xfrm>
            <a:off x="6248400" y="3619500"/>
            <a:ext cx="1752600" cy="3968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损失有限</a:t>
            </a:r>
            <a:endParaRPr lang="zh-CN" altLang="en-US" sz="2000" dirty="0">
              <a:latin typeface="Times New Roman" panose="02020603050405020304" pitchFamily="18" charset="0"/>
            </a:endParaRPr>
          </a:p>
        </p:txBody>
      </p:sp>
      <p:sp>
        <p:nvSpPr>
          <p:cNvPr id="123927" name="Text Box 24"/>
          <p:cNvSpPr txBox="1"/>
          <p:nvPr/>
        </p:nvSpPr>
        <p:spPr>
          <a:xfrm>
            <a:off x="6227763" y="4724400"/>
            <a:ext cx="1839912" cy="7016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死亡可能，损失巨大</a:t>
            </a:r>
            <a:endParaRPr lang="zh-CN" altLang="en-US" sz="2000" dirty="0">
              <a:latin typeface="Times New Roman" panose="02020603050405020304" pitchFamily="18" charset="0"/>
            </a:endParaRPr>
          </a:p>
        </p:txBody>
      </p:sp>
      <p:sp>
        <p:nvSpPr>
          <p:cNvPr id="123928" name="Line 25"/>
          <p:cNvSpPr/>
          <p:nvPr/>
        </p:nvSpPr>
        <p:spPr>
          <a:xfrm>
            <a:off x="5029200" y="2514600"/>
            <a:ext cx="0" cy="685800"/>
          </a:xfrm>
          <a:prstGeom prst="line">
            <a:avLst/>
          </a:prstGeom>
          <a:ln w="38100" cap="flat" cmpd="sng">
            <a:solidFill>
              <a:schemeClr val="tx1"/>
            </a:solidFill>
            <a:prstDash val="solid"/>
            <a:headEnd type="triangle" w="med" len="med"/>
            <a:tailEnd type="triangle" w="med" len="med"/>
          </a:ln>
        </p:spPr>
      </p:sp>
      <p:sp>
        <p:nvSpPr>
          <p:cNvPr id="123929" name="Text Box 26"/>
          <p:cNvSpPr txBox="1"/>
          <p:nvPr/>
        </p:nvSpPr>
        <p:spPr>
          <a:xfrm>
            <a:off x="5105400" y="2381250"/>
            <a:ext cx="457200" cy="895350"/>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Y</a:t>
            </a:r>
            <a:endParaRPr lang="en-US" altLang="zh-CN" sz="2400" dirty="0">
              <a:latin typeface="Times New Roman" panose="02020603050405020304" pitchFamily="18" charset="0"/>
            </a:endParaRPr>
          </a:p>
          <a:p>
            <a:pPr>
              <a:lnSpc>
                <a:spcPct val="70000"/>
              </a:lnSpc>
              <a:spcBef>
                <a:spcPct val="50000"/>
              </a:spcBef>
            </a:pPr>
            <a:r>
              <a:rPr lang="en-US" altLang="zh-CN" sz="2400" dirty="0">
                <a:latin typeface="Times New Roman" panose="02020603050405020304" pitchFamily="18" charset="0"/>
              </a:rPr>
              <a:t>N</a:t>
            </a:r>
            <a:endParaRPr lang="en-US" altLang="zh-CN" sz="2400" b="0" dirty="0">
              <a:latin typeface="Times New Roman" panose="02020603050405020304" pitchFamily="18" charset="0"/>
            </a:endParaRPr>
          </a:p>
        </p:txBody>
      </p:sp>
      <p:sp>
        <p:nvSpPr>
          <p:cNvPr id="123930" name="Text Box 27"/>
          <p:cNvSpPr txBox="1"/>
          <p:nvPr/>
        </p:nvSpPr>
        <p:spPr>
          <a:xfrm>
            <a:off x="5105400" y="3905250"/>
            <a:ext cx="457200" cy="895350"/>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Y</a:t>
            </a:r>
            <a:endParaRPr lang="en-US" altLang="zh-CN" sz="2400" dirty="0">
              <a:latin typeface="Times New Roman" panose="02020603050405020304" pitchFamily="18" charset="0"/>
            </a:endParaRPr>
          </a:p>
          <a:p>
            <a:pPr>
              <a:lnSpc>
                <a:spcPct val="70000"/>
              </a:lnSpc>
              <a:spcBef>
                <a:spcPct val="50000"/>
              </a:spcBef>
            </a:pPr>
            <a:r>
              <a:rPr lang="en-US" altLang="zh-CN" sz="2400" dirty="0">
                <a:latin typeface="Times New Roman" panose="02020603050405020304" pitchFamily="18" charset="0"/>
              </a:rPr>
              <a:t>N</a:t>
            </a:r>
            <a:endParaRPr lang="en-US" altLang="zh-CN" sz="2400" b="0" dirty="0">
              <a:latin typeface="Times New Roman" panose="02020603050405020304" pitchFamily="18" charset="0"/>
            </a:endParaRPr>
          </a:p>
        </p:txBody>
      </p:sp>
      <p:sp>
        <p:nvSpPr>
          <p:cNvPr id="123931" name="Text Box 28"/>
          <p:cNvSpPr txBox="1"/>
          <p:nvPr/>
        </p:nvSpPr>
        <p:spPr>
          <a:xfrm>
            <a:off x="3810000" y="3048000"/>
            <a:ext cx="838200" cy="1114425"/>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YES</a:t>
            </a:r>
            <a:endParaRPr lang="en-US" altLang="zh-CN" sz="2400" dirty="0">
              <a:latin typeface="Times New Roman" panose="02020603050405020304" pitchFamily="18" charset="0"/>
            </a:endParaRPr>
          </a:p>
          <a:p>
            <a:pPr>
              <a:lnSpc>
                <a:spcPct val="130000"/>
              </a:lnSpc>
              <a:spcBef>
                <a:spcPct val="50000"/>
              </a:spcBef>
            </a:pPr>
            <a:r>
              <a:rPr lang="en-US" altLang="zh-CN" sz="2400" dirty="0">
                <a:latin typeface="Times New Roman" panose="02020603050405020304" pitchFamily="18" charset="0"/>
              </a:rPr>
              <a:t>NO</a:t>
            </a:r>
            <a:endParaRPr lang="en-US" altLang="zh-CN" sz="2400" dirty="0">
              <a:latin typeface="Times New Roman" panose="02020603050405020304" pitchFamily="18" charset="0"/>
            </a:endParaRPr>
          </a:p>
        </p:txBody>
      </p:sp>
      <p:sp>
        <p:nvSpPr>
          <p:cNvPr id="123932" name="Line 29"/>
          <p:cNvSpPr/>
          <p:nvPr/>
        </p:nvSpPr>
        <p:spPr>
          <a:xfrm>
            <a:off x="3714750" y="3143250"/>
            <a:ext cx="0" cy="838200"/>
          </a:xfrm>
          <a:prstGeom prst="line">
            <a:avLst/>
          </a:prstGeom>
          <a:ln w="38100" cap="flat" cmpd="sng">
            <a:solidFill>
              <a:schemeClr val="tx1"/>
            </a:solidFill>
            <a:prstDash val="solid"/>
            <a:headEnd type="triangle" w="med" len="med"/>
            <a:tailEnd type="triangle" w="med" len="med"/>
          </a:ln>
        </p:spPr>
      </p:sp>
      <p:sp>
        <p:nvSpPr>
          <p:cNvPr id="123933" name="Text Box 30"/>
          <p:cNvSpPr txBox="1"/>
          <p:nvPr/>
        </p:nvSpPr>
        <p:spPr>
          <a:xfrm>
            <a:off x="2590800" y="3851275"/>
            <a:ext cx="838200" cy="1625600"/>
          </a:xfrm>
          <a:prstGeom prst="rect">
            <a:avLst/>
          </a:prstGeom>
          <a:noFill/>
          <a:ln w="9525">
            <a:noFill/>
          </a:ln>
        </p:spPr>
        <p:txBody>
          <a:bodyPr>
            <a:spAutoFit/>
          </a:bodyPr>
          <a:p>
            <a:pPr>
              <a:spcBef>
                <a:spcPct val="50000"/>
              </a:spcBef>
            </a:pPr>
            <a:r>
              <a:rPr lang="en-US" altLang="zh-CN" sz="2400" dirty="0">
                <a:latin typeface="Times New Roman" panose="02020603050405020304" pitchFamily="18" charset="0"/>
              </a:rPr>
              <a:t>YES</a:t>
            </a:r>
            <a:endParaRPr lang="en-US" altLang="zh-CN" sz="2400" dirty="0">
              <a:latin typeface="Times New Roman" panose="02020603050405020304" pitchFamily="18" charset="0"/>
            </a:endParaRPr>
          </a:p>
          <a:p>
            <a:pPr>
              <a:lnSpc>
                <a:spcPct val="270000"/>
              </a:lnSpc>
              <a:spcBef>
                <a:spcPct val="50000"/>
              </a:spcBef>
            </a:pPr>
            <a:r>
              <a:rPr lang="en-US" altLang="zh-CN" sz="2400" dirty="0">
                <a:latin typeface="Times New Roman" panose="02020603050405020304" pitchFamily="18" charset="0"/>
              </a:rPr>
              <a:t>NO</a:t>
            </a:r>
            <a:endParaRPr lang="en-US" altLang="zh-CN" sz="2400" dirty="0">
              <a:latin typeface="Times New Roman" panose="02020603050405020304" pitchFamily="18" charset="0"/>
            </a:endParaRPr>
          </a:p>
        </p:txBody>
      </p:sp>
      <p:sp>
        <p:nvSpPr>
          <p:cNvPr id="123934" name="Line 31"/>
          <p:cNvSpPr/>
          <p:nvPr/>
        </p:nvSpPr>
        <p:spPr>
          <a:xfrm>
            <a:off x="2438400" y="3962400"/>
            <a:ext cx="0" cy="1295400"/>
          </a:xfrm>
          <a:prstGeom prst="line">
            <a:avLst/>
          </a:prstGeom>
          <a:ln w="38100" cap="flat" cmpd="sng">
            <a:solidFill>
              <a:schemeClr val="tx1"/>
            </a:solidFill>
            <a:prstDash val="solid"/>
            <a:headEnd type="triangle" w="med" len="med"/>
            <a:tailEnd type="triangle" w="med" len="med"/>
          </a:ln>
        </p:spPr>
      </p:sp>
      <p:sp>
        <p:nvSpPr>
          <p:cNvPr id="123935" name="Line 32"/>
          <p:cNvSpPr/>
          <p:nvPr/>
        </p:nvSpPr>
        <p:spPr>
          <a:xfrm>
            <a:off x="5029200" y="4038600"/>
            <a:ext cx="0" cy="685800"/>
          </a:xfrm>
          <a:prstGeom prst="line">
            <a:avLst/>
          </a:prstGeom>
          <a:ln w="38100" cap="flat" cmpd="sng">
            <a:solidFill>
              <a:schemeClr val="tx1"/>
            </a:solidFill>
            <a:prstDash val="solid"/>
            <a:headEnd type="triangle" w="med" len="med"/>
            <a:tailEnd type="triangle" w="med" len="med"/>
          </a:ln>
        </p:spPr>
      </p:sp>
      <p:sp>
        <p:nvSpPr>
          <p:cNvPr id="123936" name="Text Box 33"/>
          <p:cNvSpPr txBox="1"/>
          <p:nvPr/>
        </p:nvSpPr>
        <p:spPr>
          <a:xfrm>
            <a:off x="457200" y="3851275"/>
            <a:ext cx="1752600" cy="3968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初始事件</a:t>
            </a:r>
            <a:endParaRPr lang="zh-CN" altLang="en-US" sz="2000" dirty="0">
              <a:latin typeface="Times New Roman" panose="02020603050405020304" pitchFamily="18" charset="0"/>
            </a:endParaRPr>
          </a:p>
        </p:txBody>
      </p:sp>
      <p:sp>
        <p:nvSpPr>
          <p:cNvPr id="123937" name="Text Box 34"/>
          <p:cNvSpPr txBox="1"/>
          <p:nvPr/>
        </p:nvSpPr>
        <p:spPr>
          <a:xfrm>
            <a:off x="533400" y="4784725"/>
            <a:ext cx="1447800" cy="396875"/>
          </a:xfrm>
          <a:prstGeom prst="rect">
            <a:avLst/>
          </a:prstGeom>
          <a:noFill/>
          <a:ln w="9525">
            <a:noFill/>
          </a:ln>
        </p:spPr>
        <p:txBody>
          <a:bodyPr>
            <a:spAutoFit/>
          </a:bodyPr>
          <a:p>
            <a:pPr>
              <a:spcBef>
                <a:spcPct val="50000"/>
              </a:spcBef>
            </a:pPr>
            <a:r>
              <a:rPr lang="zh-CN" altLang="en-US" sz="2000" dirty="0">
                <a:latin typeface="Times New Roman" panose="02020603050405020304" pitchFamily="18" charset="0"/>
              </a:rPr>
              <a:t>着火</a:t>
            </a:r>
            <a:endParaRPr lang="zh-CN" altLang="en-US" sz="2000" dirty="0">
              <a:latin typeface="Times New Roman" panose="02020603050405020304" pitchFamily="18" charset="0"/>
            </a:endParaRPr>
          </a:p>
        </p:txBody>
      </p:sp>
      <p:sp>
        <p:nvSpPr>
          <p:cNvPr id="123938" name="Text Box 35"/>
          <p:cNvSpPr txBox="1"/>
          <p:nvPr/>
        </p:nvSpPr>
        <p:spPr>
          <a:xfrm>
            <a:off x="1752600" y="1752600"/>
            <a:ext cx="1295400" cy="581025"/>
          </a:xfrm>
          <a:prstGeom prst="rect">
            <a:avLst/>
          </a:prstGeom>
          <a:noFill/>
          <a:ln w="9525">
            <a:noFill/>
          </a:ln>
        </p:spPr>
        <p:txBody>
          <a:bodyPr>
            <a:spAutoFit/>
          </a:bodyPr>
          <a:p>
            <a:pPr>
              <a:spcBef>
                <a:spcPct val="50000"/>
              </a:spcBef>
            </a:pPr>
            <a:r>
              <a:rPr lang="zh-CN" altLang="en-US" sz="1600" dirty="0">
                <a:latin typeface="Times New Roman" panose="02020603050405020304" pitchFamily="18" charset="0"/>
              </a:rPr>
              <a:t>火灾报警器是否工作</a:t>
            </a:r>
            <a:r>
              <a:rPr lang="en-US" altLang="zh-CN" sz="1600" dirty="0">
                <a:latin typeface="Times New Roman" panose="02020603050405020304" pitchFamily="18" charset="0"/>
              </a:rPr>
              <a:t>?</a:t>
            </a:r>
            <a:endParaRPr lang="en-US" altLang="zh-CN" sz="1600" dirty="0">
              <a:latin typeface="Times New Roman" panose="02020603050405020304" pitchFamily="18" charset="0"/>
            </a:endParaRPr>
          </a:p>
        </p:txBody>
      </p:sp>
      <p:sp>
        <p:nvSpPr>
          <p:cNvPr id="123939" name="Text Box 36"/>
          <p:cNvSpPr txBox="1"/>
          <p:nvPr/>
        </p:nvSpPr>
        <p:spPr>
          <a:xfrm>
            <a:off x="3059113" y="1752600"/>
            <a:ext cx="1436687" cy="581025"/>
          </a:xfrm>
          <a:prstGeom prst="rect">
            <a:avLst/>
          </a:prstGeom>
          <a:noFill/>
          <a:ln w="9525">
            <a:noFill/>
          </a:ln>
        </p:spPr>
        <p:txBody>
          <a:bodyPr>
            <a:spAutoFit/>
          </a:bodyPr>
          <a:p>
            <a:pPr>
              <a:spcBef>
                <a:spcPct val="50000"/>
              </a:spcBef>
            </a:pPr>
            <a:r>
              <a:rPr lang="zh-CN" altLang="en-US" sz="1600" dirty="0">
                <a:latin typeface="Times New Roman" panose="02020603050405020304" pitchFamily="18" charset="0"/>
              </a:rPr>
              <a:t>喷水系统是否工作？</a:t>
            </a:r>
            <a:endParaRPr lang="zh-CN" altLang="en-US" sz="1600" dirty="0">
              <a:latin typeface="Times New Roman" panose="02020603050405020304" pitchFamily="18" charset="0"/>
            </a:endParaRPr>
          </a:p>
        </p:txBody>
      </p:sp>
      <p:sp>
        <p:nvSpPr>
          <p:cNvPr id="123940" name="Text Box 37"/>
          <p:cNvSpPr txBox="1"/>
          <p:nvPr/>
        </p:nvSpPr>
        <p:spPr>
          <a:xfrm>
            <a:off x="4495800" y="1704975"/>
            <a:ext cx="1371600" cy="581025"/>
          </a:xfrm>
          <a:prstGeom prst="rect">
            <a:avLst/>
          </a:prstGeom>
          <a:noFill/>
          <a:ln w="9525">
            <a:noFill/>
          </a:ln>
        </p:spPr>
        <p:txBody>
          <a:bodyPr>
            <a:spAutoFit/>
          </a:bodyPr>
          <a:p>
            <a:pPr>
              <a:spcBef>
                <a:spcPct val="50000"/>
              </a:spcBef>
            </a:pPr>
            <a:r>
              <a:rPr lang="zh-CN" altLang="en-US" sz="1600" dirty="0">
                <a:latin typeface="Times New Roman" panose="02020603050405020304" pitchFamily="18" charset="0"/>
              </a:rPr>
              <a:t>应急响应是否有效启动</a:t>
            </a:r>
            <a:r>
              <a:rPr lang="en-US" altLang="zh-CN" sz="1600" dirty="0">
                <a:latin typeface="Times New Roman" panose="02020603050405020304" pitchFamily="18" charset="0"/>
              </a:rPr>
              <a:t>?</a:t>
            </a:r>
            <a:endParaRPr lang="en-US" altLang="zh-CN" sz="1600" dirty="0">
              <a:latin typeface="Times New Roman" panose="02020603050405020304" pitchFamily="18" charset="0"/>
            </a:endParaRPr>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53430" y="3968750"/>
            <a:ext cx="29756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40425" y="4231005"/>
            <a:ext cx="9886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21830" y="4907915"/>
            <a:ext cx="736600"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3555" name="Text Box 3"/>
          <p:cNvSpPr txBox="1"/>
          <p:nvPr/>
        </p:nvSpPr>
        <p:spPr>
          <a:xfrm>
            <a:off x="755650" y="1322388"/>
            <a:ext cx="7489825" cy="4894262"/>
          </a:xfrm>
          <a:prstGeom prst="rect">
            <a:avLst/>
          </a:prstGeom>
          <a:noFill/>
          <a:ln w="9525">
            <a:noFill/>
          </a:ln>
        </p:spPr>
        <p:txBody>
          <a:bodyPr anchor="ctr" anchorCtr="0">
            <a:spAutoFit/>
          </a:bodyPr>
          <a:p>
            <a:pPr>
              <a:lnSpc>
                <a:spcPct val="14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40000"/>
              </a:lnSpc>
            </a:pPr>
            <a:r>
              <a:rPr lang="en-US" altLang="zh-CN" sz="2400" dirty="0">
                <a:latin typeface="幼圆" pitchFamily="49" charset="-122"/>
                <a:ea typeface="幼圆" pitchFamily="49" charset="-122"/>
              </a:rPr>
              <a:t>5.2.4  </a:t>
            </a:r>
            <a:r>
              <a:rPr lang="zh-CN" altLang="en-US" sz="2400" dirty="0">
                <a:latin typeface="幼圆" pitchFamily="49" charset="-122"/>
                <a:ea typeface="幼圆" pitchFamily="49" charset="-122"/>
              </a:rPr>
              <a:t>隐患治理</a:t>
            </a:r>
            <a:endParaRPr lang="zh-CN" altLang="en-US" sz="2400" dirty="0">
              <a:latin typeface="幼圆" pitchFamily="49" charset="-122"/>
              <a:ea typeface="幼圆" pitchFamily="49" charset="-122"/>
            </a:endParaRPr>
          </a:p>
          <a:p>
            <a:pPr>
              <a:lnSpc>
                <a:spcPct val="120000"/>
              </a:lnSpc>
            </a:pPr>
            <a:r>
              <a:rPr lang="en-US" altLang="zh-CN" sz="2000" dirty="0">
                <a:latin typeface="幼圆" pitchFamily="49" charset="-122"/>
                <a:ea typeface="幼圆" pitchFamily="49" charset="-122"/>
              </a:rPr>
              <a:t>5.2.4.1  </a:t>
            </a:r>
            <a:r>
              <a:rPr lang="zh-CN" altLang="en-US" sz="2000" dirty="0">
                <a:latin typeface="幼圆" pitchFamily="49" charset="-122"/>
                <a:ea typeface="幼圆" pitchFamily="49" charset="-122"/>
              </a:rPr>
              <a:t>企业应对风险评价出的隐患项目</a:t>
            </a:r>
            <a:r>
              <a:rPr lang="en-US" altLang="zh-CN" sz="2000" dirty="0">
                <a:latin typeface="幼圆" pitchFamily="49" charset="-122"/>
                <a:ea typeface="幼圆" pitchFamily="49" charset="-122"/>
              </a:rPr>
              <a:t>,</a:t>
            </a:r>
            <a:r>
              <a:rPr lang="zh-CN" altLang="en-US" sz="2000" dirty="0">
                <a:latin typeface="幼圆" pitchFamily="49" charset="-122"/>
                <a:ea typeface="幼圆" pitchFamily="49" charset="-122"/>
              </a:rPr>
              <a:t>下达隐患治理通知，限期治理，做到定治理措施、定负责人、定资金来源、定治理期限。企业应建立隐患治理台账。</a:t>
            </a:r>
            <a:endParaRPr lang="zh-CN" altLang="en-US" sz="2000" dirty="0">
              <a:latin typeface="幼圆" pitchFamily="49" charset="-122"/>
              <a:ea typeface="幼圆" pitchFamily="49" charset="-122"/>
            </a:endParaRPr>
          </a:p>
          <a:p>
            <a:pPr>
              <a:lnSpc>
                <a:spcPct val="12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建立隐患治理台账；</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对查出的每个隐患都下达隐患治理通知，</a:t>
            </a:r>
            <a:r>
              <a:rPr lang="zh-CN" altLang="en-US" sz="2000" dirty="0">
                <a:latin typeface="Times New Roman" panose="02020603050405020304" pitchFamily="18" charset="0"/>
              </a:rPr>
              <a:t>明确责任人、治理时限；</a:t>
            </a:r>
            <a:endParaRPr lang="en-US" altLang="zh-CN"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重大隐患项目做到整改措施、责任、资金、时限和预案</a:t>
            </a:r>
            <a:r>
              <a:rPr lang="zh-CN" altLang="en-US" sz="2000" dirty="0">
                <a:latin typeface="Times New Roman" panose="02020603050405020304" pitchFamily="18" charset="0"/>
                <a:ea typeface="仿宋_GB2312" pitchFamily="49" charset="-122"/>
              </a:rPr>
              <a:t>“</a:t>
            </a:r>
            <a:r>
              <a:rPr lang="zh-CN" altLang="en-US" sz="2000" dirty="0">
                <a:latin typeface="仿宋_GB2312" pitchFamily="49" charset="-122"/>
                <a:ea typeface="仿宋_GB2312" pitchFamily="49" charset="-122"/>
              </a:rPr>
              <a:t>五到位</a:t>
            </a:r>
            <a:r>
              <a:rPr lang="zh-CN" altLang="en-US" sz="2000" dirty="0">
                <a:latin typeface="Times New Roman" panose="02020603050405020304" pitchFamily="18" charset="0"/>
                <a:ea typeface="仿宋_GB2312" pitchFamily="49" charset="-122"/>
              </a:rPr>
              <a:t>”</a:t>
            </a:r>
            <a:r>
              <a:rPr lang="zh-CN" altLang="en-US" sz="2000" dirty="0">
                <a:latin typeface="仿宋_GB2312" pitchFamily="49" charset="-122"/>
                <a:ea typeface="仿宋_GB2312" pitchFamily="49" charset="-122"/>
              </a:rPr>
              <a:t>；</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按期完成隐患治理。 </a:t>
            </a:r>
            <a:endParaRPr lang="zh-CN" altLang="en-US" sz="2000" dirty="0">
              <a:latin typeface="仿宋_GB2312" pitchFamily="49" charset="-122"/>
              <a:ea typeface="仿宋_GB2312" pitchFamily="49" charset="-122"/>
            </a:endParaRPr>
          </a:p>
        </p:txBody>
      </p:sp>
      <p:sp>
        <p:nvSpPr>
          <p:cNvPr id="23556"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4579" name="Text Box 3"/>
          <p:cNvSpPr txBox="1"/>
          <p:nvPr/>
        </p:nvSpPr>
        <p:spPr>
          <a:xfrm>
            <a:off x="755650" y="1670050"/>
            <a:ext cx="7489825" cy="3724275"/>
          </a:xfrm>
          <a:prstGeom prst="rect">
            <a:avLst/>
          </a:prstGeom>
          <a:noFill/>
          <a:ln w="9525">
            <a:noFill/>
          </a:ln>
        </p:spPr>
        <p:txBody>
          <a:bodyPr anchor="ctr" anchorCtr="0">
            <a:spAutoFit/>
          </a:bodyPr>
          <a:p>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000" dirty="0">
                <a:latin typeface="幼圆" pitchFamily="49" charset="-122"/>
                <a:ea typeface="幼圆" pitchFamily="49" charset="-122"/>
              </a:rPr>
              <a:t>5.2.4.2  </a:t>
            </a:r>
            <a:r>
              <a:rPr lang="zh-CN" altLang="en-US" sz="2000" dirty="0">
                <a:latin typeface="幼圆" pitchFamily="49" charset="-122"/>
                <a:ea typeface="幼圆" pitchFamily="49" charset="-122"/>
              </a:rPr>
              <a:t>企业应对确定的重大隐患项目建立档案，档案内容应包括：</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）评价报告与技术结论；</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）评审意见；</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）隐患治理方案，包括资金概预算情况等；</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）治理时间表和责任人；</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5</a:t>
            </a:r>
            <a:r>
              <a:rPr lang="zh-CN" altLang="en-US" sz="2000" dirty="0">
                <a:latin typeface="幼圆" pitchFamily="49" charset="-122"/>
                <a:ea typeface="幼圆" pitchFamily="49" charset="-122"/>
              </a:rPr>
              <a:t>）竣工验收报告。</a:t>
            </a:r>
            <a:endParaRPr lang="zh-CN" altLang="en-US" sz="2000" dirty="0">
              <a:latin typeface="幼圆" pitchFamily="49" charset="-122"/>
              <a:ea typeface="幼圆" pitchFamily="49" charset="-122"/>
            </a:endParaRPr>
          </a:p>
          <a:p>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0000"/>
              </a:lnSpc>
            </a:pPr>
            <a:r>
              <a:rPr lang="zh-CN" altLang="en-US" sz="2000" dirty="0">
                <a:latin typeface="Times New Roman" panose="02020603050405020304" pitchFamily="18" charset="0"/>
              </a:rPr>
              <a:t>建立重大隐患项目档案，包括隐患名称、标准要求内容及“五到位”等内容</a:t>
            </a:r>
            <a:endParaRPr lang="zh-CN" altLang="en-US" sz="2000" dirty="0">
              <a:latin typeface="Times New Roman" panose="02020603050405020304" pitchFamily="18" charset="0"/>
              <a:ea typeface="仿宋_GB2312" pitchFamily="49" charset="-122"/>
            </a:endParaRPr>
          </a:p>
        </p:txBody>
      </p:sp>
      <p:sp>
        <p:nvSpPr>
          <p:cNvPr id="24580"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5603" name="Text Box 3"/>
          <p:cNvSpPr txBox="1"/>
          <p:nvPr/>
        </p:nvSpPr>
        <p:spPr>
          <a:xfrm>
            <a:off x="755650" y="1516063"/>
            <a:ext cx="7704138" cy="4032250"/>
          </a:xfrm>
          <a:prstGeom prst="rect">
            <a:avLst/>
          </a:prstGeom>
          <a:noFill/>
          <a:ln w="9525">
            <a:noFill/>
          </a:ln>
        </p:spPr>
        <p:txBody>
          <a:bodyPr anchor="ctr" anchorCtr="0">
            <a:spAutoFit/>
          </a:bodyPr>
          <a:p>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000" dirty="0">
                <a:latin typeface="幼圆" pitchFamily="49" charset="-122"/>
                <a:ea typeface="幼圆" pitchFamily="49" charset="-122"/>
              </a:rPr>
              <a:t>5.2.4.3  </a:t>
            </a:r>
            <a:r>
              <a:rPr lang="zh-CN" altLang="en-US" sz="2000" dirty="0">
                <a:latin typeface="幼圆" pitchFamily="49" charset="-122"/>
                <a:ea typeface="幼圆" pitchFamily="49" charset="-122"/>
              </a:rPr>
              <a:t>企业无力解决的重大事故隐患，除采取有效防范措施外，应书面向企业直接主管部门和当地政府报告。</a:t>
            </a:r>
            <a:endParaRPr lang="zh-CN" altLang="en-US" sz="2000" dirty="0">
              <a:latin typeface="幼圆" pitchFamily="49" charset="-122"/>
              <a:ea typeface="幼圆" pitchFamily="49" charset="-122"/>
            </a:endParaRPr>
          </a:p>
          <a:p>
            <a:endParaRPr lang="zh-CN" altLang="en-US" sz="2400" dirty="0">
              <a:solidFill>
                <a:srgbClr val="FF0000"/>
              </a:solidFill>
              <a:latin typeface="Times New Roman" panose="02020603050405020304" pitchFamily="18" charset="0"/>
            </a:endParaRPr>
          </a:p>
          <a:p>
            <a:r>
              <a:rPr lang="en-US" altLang="zh-CN" sz="2400" dirty="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评审标准</a:t>
            </a:r>
            <a:r>
              <a:rPr lang="en-US" altLang="zh-CN" sz="2400" dirty="0">
                <a:solidFill>
                  <a:srgbClr val="FF0000"/>
                </a:solidFill>
                <a:latin typeface="Times New Roman" panose="02020603050405020304" pitchFamily="18" charset="0"/>
              </a:rPr>
              <a:t>】</a:t>
            </a:r>
            <a:endParaRPr lang="en-US" altLang="zh-CN" sz="2400" dirty="0">
              <a:solidFill>
                <a:srgbClr val="FF0000"/>
              </a:solidFill>
              <a:latin typeface="Times New Roman" panose="02020603050405020304" pitchFamily="18" charset="0"/>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暂时无力解决的重大事故隐患，应制定并落实有效的防范措施；</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书面向主管部门和当地政府、安全监管部门报告，报告要说明无力解决的原因和采取的防范措施。</a:t>
            </a:r>
            <a:endParaRPr lang="zh-CN" altLang="en-US" sz="2000" dirty="0">
              <a:latin typeface="仿宋_GB2312" pitchFamily="49" charset="-122"/>
              <a:ea typeface="仿宋_GB2312" pitchFamily="49" charset="-122"/>
            </a:endParaRPr>
          </a:p>
          <a:p>
            <a:endParaRPr lang="zh-CN" altLang="en-US" sz="2000" dirty="0">
              <a:latin typeface="Times New Roman" panose="02020603050405020304" pitchFamily="18" charset="0"/>
            </a:endParaRPr>
          </a:p>
          <a:p>
            <a:r>
              <a:rPr lang="zh-CN" altLang="en-US" sz="2000" dirty="0">
                <a:solidFill>
                  <a:srgbClr val="00FF00"/>
                </a:solidFill>
                <a:latin typeface="Times New Roman" panose="02020603050405020304" pitchFamily="18" charset="0"/>
              </a:rPr>
              <a:t>未书面向主管部门和当地政府、安全监管部门报告扣</a:t>
            </a:r>
            <a:r>
              <a:rPr lang="en-US" altLang="zh-CN" sz="2000" dirty="0">
                <a:solidFill>
                  <a:srgbClr val="00FF00"/>
                </a:solidFill>
                <a:latin typeface="Times New Roman" panose="02020603050405020304" pitchFamily="18" charset="0"/>
              </a:rPr>
              <a:t>20</a:t>
            </a:r>
            <a:r>
              <a:rPr lang="zh-CN" altLang="en-US" sz="2000" dirty="0">
                <a:solidFill>
                  <a:srgbClr val="00FF00"/>
                </a:solidFill>
                <a:latin typeface="Times New Roman" panose="02020603050405020304" pitchFamily="18" charset="0"/>
              </a:rPr>
              <a:t>分（</a:t>
            </a:r>
            <a:r>
              <a:rPr lang="en-US" altLang="zh-CN" sz="2000" dirty="0">
                <a:solidFill>
                  <a:srgbClr val="00FF00"/>
                </a:solidFill>
                <a:latin typeface="Times New Roman" panose="02020603050405020304" pitchFamily="18" charset="0"/>
              </a:rPr>
              <a:t>B</a:t>
            </a:r>
            <a:r>
              <a:rPr lang="zh-CN" altLang="en-US" sz="2000" dirty="0">
                <a:solidFill>
                  <a:srgbClr val="00FF00"/>
                </a:solidFill>
                <a:latin typeface="Times New Roman" panose="02020603050405020304" pitchFamily="18" charset="0"/>
              </a:rPr>
              <a:t>级要素否决项）。</a:t>
            </a:r>
            <a:r>
              <a:rPr lang="zh-CN" altLang="en-US" dirty="0">
                <a:solidFill>
                  <a:srgbClr val="00FF00"/>
                </a:solidFill>
                <a:latin typeface="Times New Roman" panose="02020603050405020304" pitchFamily="18" charset="0"/>
              </a:rPr>
              <a:t>  </a:t>
            </a:r>
            <a:endParaRPr lang="zh-CN" altLang="en-US" dirty="0">
              <a:solidFill>
                <a:srgbClr val="00FF00"/>
              </a:solidFill>
              <a:latin typeface="Times New Roman" panose="02020603050405020304" pitchFamily="18" charset="0"/>
            </a:endParaRPr>
          </a:p>
        </p:txBody>
      </p:sp>
      <p:sp>
        <p:nvSpPr>
          <p:cNvPr id="25604"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25605" name="AutoShape 5"/>
          <p:cNvSpPr/>
          <p:nvPr/>
        </p:nvSpPr>
        <p:spPr>
          <a:xfrm>
            <a:off x="250825" y="4724400"/>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6627" name="Text Box 3"/>
          <p:cNvSpPr txBox="1"/>
          <p:nvPr/>
        </p:nvSpPr>
        <p:spPr>
          <a:xfrm>
            <a:off x="755650" y="906463"/>
            <a:ext cx="7489825" cy="5262562"/>
          </a:xfrm>
          <a:prstGeom prst="rect">
            <a:avLst/>
          </a:prstGeom>
          <a:noFill/>
          <a:ln w="9525">
            <a:noFill/>
          </a:ln>
        </p:spPr>
        <p:txBody>
          <a:bodyPr anchor="ctr" anchorCtr="0">
            <a:spAutoFit/>
          </a:bodyPr>
          <a:p>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000" dirty="0">
                <a:latin typeface="幼圆" pitchFamily="49" charset="-122"/>
                <a:ea typeface="幼圆" pitchFamily="49" charset="-122"/>
              </a:rPr>
              <a:t>5.2.4.4  </a:t>
            </a:r>
            <a:r>
              <a:rPr lang="zh-CN" altLang="en-US" sz="2000" dirty="0">
                <a:latin typeface="幼圆" pitchFamily="49" charset="-122"/>
                <a:ea typeface="幼圆" pitchFamily="49" charset="-122"/>
              </a:rPr>
              <a:t>企业对不具备整改条件的重大事故隐患，必须采取防范措施，并纳入计划，限期解决或停产。</a:t>
            </a:r>
            <a:endParaRPr lang="zh-CN" altLang="en-US" sz="2000" dirty="0">
              <a:latin typeface="幼圆" pitchFamily="49" charset="-122"/>
              <a:ea typeface="幼圆" pitchFamily="49" charset="-122"/>
            </a:endParaRPr>
          </a:p>
          <a:p>
            <a:endParaRPr lang="zh-CN" altLang="en-US" sz="2000" dirty="0">
              <a:latin typeface="幼圆" pitchFamily="49" charset="-122"/>
              <a:ea typeface="幼圆" pitchFamily="49" charset="-122"/>
            </a:endParaRPr>
          </a:p>
          <a:p>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不具备整改条件的重大事故隐患，必须采取防范措施；</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纳入隐患整改计划，限期解决或停产；</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书面向主管部门和当地政府、安全监管部门报告，报告要说明不具备整改条件的原因、整改计划和防范措施等。</a:t>
            </a:r>
            <a:endParaRPr lang="zh-CN" altLang="en-US" sz="2000" dirty="0">
              <a:latin typeface="仿宋_GB2312" pitchFamily="49" charset="-122"/>
              <a:ea typeface="仿宋_GB2312" pitchFamily="49" charset="-122"/>
            </a:endParaRPr>
          </a:p>
          <a:p>
            <a:endParaRPr lang="zh-CN" altLang="en-US" sz="2000" dirty="0">
              <a:latin typeface="Times New Roman" panose="02020603050405020304" pitchFamily="18" charset="0"/>
            </a:endParaRPr>
          </a:p>
          <a:p>
            <a:r>
              <a:rPr lang="en-US" altLang="zh-CN" sz="2000" dirty="0">
                <a:solidFill>
                  <a:srgbClr val="00FF00"/>
                </a:solidFill>
                <a:latin typeface="Times New Roman" panose="02020603050405020304" pitchFamily="18" charset="0"/>
              </a:rPr>
              <a:t>1</a:t>
            </a:r>
            <a:r>
              <a:rPr lang="zh-CN" altLang="en-US" sz="2000" dirty="0">
                <a:solidFill>
                  <a:srgbClr val="00FF00"/>
                </a:solidFill>
                <a:latin typeface="Times New Roman" panose="02020603050405020304" pitchFamily="18" charset="0"/>
              </a:rPr>
              <a:t>．不具备整改条件的重大事故隐患，未采取防范措施，或未纳入计划，或未限期解决或停产，一项不符合扣</a:t>
            </a:r>
            <a:r>
              <a:rPr lang="en-US" altLang="zh-CN" sz="2000" dirty="0">
                <a:solidFill>
                  <a:srgbClr val="00FF00"/>
                </a:solidFill>
                <a:latin typeface="Times New Roman" panose="02020603050405020304" pitchFamily="18" charset="0"/>
              </a:rPr>
              <a:t>20</a:t>
            </a:r>
            <a:r>
              <a:rPr lang="zh-CN" altLang="en-US" sz="2000" dirty="0">
                <a:solidFill>
                  <a:srgbClr val="00FF00"/>
                </a:solidFill>
                <a:latin typeface="Times New Roman" panose="02020603050405020304" pitchFamily="18" charset="0"/>
              </a:rPr>
              <a:t>分（</a:t>
            </a:r>
            <a:r>
              <a:rPr lang="en-US" altLang="zh-CN" sz="2000" dirty="0">
                <a:solidFill>
                  <a:srgbClr val="00FF00"/>
                </a:solidFill>
                <a:latin typeface="Times New Roman" panose="02020603050405020304" pitchFamily="18" charset="0"/>
              </a:rPr>
              <a:t>B</a:t>
            </a:r>
            <a:r>
              <a:rPr lang="zh-CN" altLang="en-US" sz="2000" dirty="0">
                <a:solidFill>
                  <a:srgbClr val="00FF00"/>
                </a:solidFill>
                <a:latin typeface="Times New Roman" panose="02020603050405020304" pitchFamily="18" charset="0"/>
              </a:rPr>
              <a:t>级要素否决项）；</a:t>
            </a:r>
            <a:endParaRPr lang="zh-CN" altLang="en-US" sz="2000" dirty="0">
              <a:solidFill>
                <a:srgbClr val="00FF00"/>
              </a:solidFill>
              <a:latin typeface="Times New Roman" panose="02020603050405020304" pitchFamily="18" charset="0"/>
            </a:endParaRPr>
          </a:p>
          <a:p>
            <a:r>
              <a:rPr lang="en-US" altLang="zh-CN" sz="2000" dirty="0">
                <a:solidFill>
                  <a:srgbClr val="00FF00"/>
                </a:solidFill>
                <a:latin typeface="Times New Roman" panose="02020603050405020304" pitchFamily="18" charset="0"/>
              </a:rPr>
              <a:t>2</a:t>
            </a:r>
            <a:r>
              <a:rPr lang="zh-CN" altLang="en-US" sz="2000" dirty="0">
                <a:solidFill>
                  <a:srgbClr val="00FF00"/>
                </a:solidFill>
                <a:latin typeface="Times New Roman" panose="02020603050405020304" pitchFamily="18" charset="0"/>
              </a:rPr>
              <a:t>．未书面向主管部门和当地政府、安全监管部门报告扣</a:t>
            </a:r>
            <a:r>
              <a:rPr lang="en-US" altLang="zh-CN" sz="2000" dirty="0">
                <a:solidFill>
                  <a:srgbClr val="00FF00"/>
                </a:solidFill>
                <a:latin typeface="Times New Roman" panose="02020603050405020304" pitchFamily="18" charset="0"/>
              </a:rPr>
              <a:t>20</a:t>
            </a:r>
            <a:r>
              <a:rPr lang="zh-CN" altLang="en-US" sz="2000" dirty="0">
                <a:solidFill>
                  <a:srgbClr val="00FF00"/>
                </a:solidFill>
                <a:latin typeface="Times New Roman" panose="02020603050405020304" pitchFamily="18" charset="0"/>
              </a:rPr>
              <a:t>分（</a:t>
            </a:r>
            <a:r>
              <a:rPr lang="en-US" altLang="zh-CN" sz="2000" dirty="0">
                <a:solidFill>
                  <a:srgbClr val="00FF00"/>
                </a:solidFill>
                <a:latin typeface="Times New Roman" panose="02020603050405020304" pitchFamily="18" charset="0"/>
              </a:rPr>
              <a:t>B</a:t>
            </a:r>
            <a:r>
              <a:rPr lang="zh-CN" altLang="en-US" sz="2000" dirty="0">
                <a:solidFill>
                  <a:srgbClr val="00FF00"/>
                </a:solidFill>
                <a:latin typeface="Times New Roman" panose="02020603050405020304" pitchFamily="18" charset="0"/>
              </a:rPr>
              <a:t>级要素否决项）。  </a:t>
            </a:r>
            <a:endParaRPr lang="zh-CN" altLang="en-US" sz="2000" dirty="0">
              <a:solidFill>
                <a:srgbClr val="00FF00"/>
              </a:solidFill>
              <a:latin typeface="Times New Roman" panose="02020603050405020304" pitchFamily="18" charset="0"/>
            </a:endParaRPr>
          </a:p>
        </p:txBody>
      </p:sp>
      <p:sp>
        <p:nvSpPr>
          <p:cNvPr id="2662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26629" name="AutoShape 5"/>
          <p:cNvSpPr/>
          <p:nvPr/>
        </p:nvSpPr>
        <p:spPr>
          <a:xfrm>
            <a:off x="323850" y="4221163"/>
            <a:ext cx="576263" cy="554037"/>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txBox="1"/>
          <p:nvPr/>
        </p:nvSpPr>
        <p:spPr>
          <a:xfrm>
            <a:off x="468313" y="2071688"/>
            <a:ext cx="7991475" cy="4071937"/>
          </a:xfrm>
          <a:prstGeom prst="rect">
            <a:avLst/>
          </a:prstGeom>
          <a:noFill/>
          <a:ln w="9525">
            <a:noFill/>
          </a:ln>
        </p:spPr>
        <p:txBody>
          <a:bodyPr/>
          <a:p>
            <a:pPr>
              <a:lnSpc>
                <a:spcPct val="120000"/>
              </a:lnSpc>
            </a:pPr>
            <a:r>
              <a:rPr lang="en-US" altLang="zh-CN" dirty="0">
                <a:solidFill>
                  <a:srgbClr val="FF0000"/>
                </a:solidFill>
                <a:latin typeface="Times New Roman" panose="02020603050405020304" pitchFamily="18" charset="0"/>
              </a:rPr>
              <a:t>【</a:t>
            </a:r>
            <a:r>
              <a:rPr lang="zh-CN" altLang="en-US" dirty="0">
                <a:solidFill>
                  <a:srgbClr val="FF0000"/>
                </a:solidFill>
                <a:latin typeface="Times New Roman" panose="02020603050405020304" pitchFamily="18" charset="0"/>
              </a:rPr>
              <a:t>企业达标标准</a:t>
            </a:r>
            <a:r>
              <a:rPr lang="en-US" altLang="zh-CN" dirty="0">
                <a:solidFill>
                  <a:srgbClr val="FF0000"/>
                </a:solidFill>
                <a:latin typeface="Times New Roman" panose="02020603050405020304" pitchFamily="18" charset="0"/>
              </a:rPr>
              <a:t>】</a:t>
            </a:r>
            <a:r>
              <a:rPr lang="zh-CN" altLang="en-US" dirty="0">
                <a:solidFill>
                  <a:srgbClr val="FF0000"/>
                </a:solidFill>
                <a:latin typeface="Times New Roman" panose="02020603050405020304" pitchFamily="18" charset="0"/>
              </a:rPr>
              <a:t>（增加</a:t>
            </a:r>
            <a:r>
              <a:rPr lang="en-US" altLang="zh-CN" dirty="0">
                <a:solidFill>
                  <a:srgbClr val="FF0000"/>
                </a:solidFill>
                <a:latin typeface="Times New Roman" panose="02020603050405020304" pitchFamily="18" charset="0"/>
              </a:rPr>
              <a:t>)</a:t>
            </a:r>
            <a:endParaRPr lang="en-US" altLang="zh-CN" dirty="0">
              <a:solidFill>
                <a:srgbClr val="FF0000"/>
              </a:solidFill>
              <a:latin typeface="Times New Roman" panose="02020603050405020304" pitchFamily="18" charset="0"/>
            </a:endParaRPr>
          </a:p>
          <a:p>
            <a:pPr>
              <a:lnSpc>
                <a:spcPct val="120000"/>
              </a:lnSpc>
            </a:pPr>
            <a:endParaRPr lang="en-US" altLang="zh-CN" dirty="0">
              <a:solidFill>
                <a:srgbClr val="FF0000"/>
              </a:solidFill>
              <a:latin typeface="Times New Roman" panose="02020603050405020304" pitchFamily="18" charset="0"/>
            </a:endParaRPr>
          </a:p>
          <a:p>
            <a:pPr>
              <a:lnSpc>
                <a:spcPct val="120000"/>
              </a:lnSpc>
            </a:pPr>
            <a:r>
              <a:rPr lang="zh-CN" altLang="en-US" sz="2400" dirty="0">
                <a:solidFill>
                  <a:srgbClr val="FF3300"/>
                </a:solidFill>
                <a:latin typeface="Times New Roman" panose="02020603050405020304" pitchFamily="18" charset="0"/>
              </a:rPr>
              <a:t>     二级企业应符合本要素要求</a:t>
            </a:r>
            <a:r>
              <a:rPr lang="en-US" altLang="zh-CN" sz="2400" dirty="0">
                <a:solidFill>
                  <a:srgbClr val="FF3300"/>
                </a:solidFill>
                <a:latin typeface="Times New Roman" panose="02020603050405020304" pitchFamily="18" charset="0"/>
              </a:rPr>
              <a:t> </a:t>
            </a:r>
            <a:r>
              <a:rPr lang="zh-CN" altLang="en-US" sz="2400" dirty="0">
                <a:solidFill>
                  <a:srgbClr val="FF3300"/>
                </a:solidFill>
                <a:latin typeface="Times New Roman" panose="02020603050405020304" pitchFamily="18" charset="0"/>
              </a:rPr>
              <a:t>，不得失分。</a:t>
            </a:r>
            <a:endParaRPr lang="en-US" altLang="zh-CN" sz="2400" dirty="0">
              <a:latin typeface="Times New Roman" panose="02020603050405020304" pitchFamily="18" charset="0"/>
            </a:endParaRPr>
          </a:p>
          <a:p>
            <a:pPr>
              <a:lnSpc>
                <a:spcPct val="120000"/>
              </a:lnSpc>
            </a:pPr>
            <a:r>
              <a:rPr lang="zh-CN" altLang="en-US" dirty="0">
                <a:latin typeface="Times New Roman" panose="02020603050405020304" pitchFamily="18" charset="0"/>
              </a:rPr>
              <a:t>       </a:t>
            </a:r>
            <a:r>
              <a:rPr lang="zh-CN" altLang="en-US" sz="1800" dirty="0">
                <a:solidFill>
                  <a:srgbClr val="33CC33"/>
                </a:solidFill>
                <a:latin typeface="Times New Roman" panose="02020603050405020304" pitchFamily="18" charset="0"/>
              </a:rPr>
              <a:t>若失分，扣</a:t>
            </a:r>
            <a:r>
              <a:rPr lang="en-US" altLang="zh-CN" sz="1800" dirty="0">
                <a:solidFill>
                  <a:srgbClr val="33CC33"/>
                </a:solidFill>
                <a:latin typeface="Times New Roman" panose="02020603050405020304" pitchFamily="18" charset="0"/>
              </a:rPr>
              <a:t>100</a:t>
            </a:r>
            <a:r>
              <a:rPr lang="zh-CN" altLang="en-US" sz="1800" dirty="0">
                <a:solidFill>
                  <a:srgbClr val="33CC33"/>
                </a:solidFill>
                <a:latin typeface="Times New Roman" panose="02020603050405020304" pitchFamily="18" charset="0"/>
              </a:rPr>
              <a:t>分（</a:t>
            </a:r>
            <a:r>
              <a:rPr lang="en-US" altLang="zh-CN" sz="1800" dirty="0">
                <a:solidFill>
                  <a:srgbClr val="33CC33"/>
                </a:solidFill>
                <a:latin typeface="Times New Roman" panose="02020603050405020304" pitchFamily="18" charset="0"/>
              </a:rPr>
              <a:t>A</a:t>
            </a:r>
            <a:r>
              <a:rPr lang="zh-CN" altLang="en-US" sz="1800" dirty="0">
                <a:solidFill>
                  <a:srgbClr val="33CC33"/>
                </a:solidFill>
                <a:latin typeface="Times New Roman" panose="02020603050405020304" pitchFamily="18" charset="0"/>
              </a:rPr>
              <a:t>级要素否决项）。</a:t>
            </a:r>
            <a:endParaRPr lang="en-US" altLang="zh-CN" sz="1800" dirty="0">
              <a:solidFill>
                <a:srgbClr val="33CC33"/>
              </a:solidFill>
              <a:latin typeface="Times New Roman" panose="02020603050405020304" pitchFamily="18" charset="0"/>
            </a:endParaRPr>
          </a:p>
          <a:p>
            <a:pPr>
              <a:lnSpc>
                <a:spcPct val="120000"/>
              </a:lnSpc>
            </a:pPr>
            <a:endParaRPr lang="en-US" altLang="zh-CN" dirty="0">
              <a:solidFill>
                <a:srgbClr val="33CC33"/>
              </a:solidFill>
              <a:latin typeface="Times New Roman" panose="02020603050405020304" pitchFamily="18" charset="0"/>
            </a:endParaRPr>
          </a:p>
          <a:p>
            <a:pPr>
              <a:lnSpc>
                <a:spcPct val="120000"/>
              </a:lnSpc>
            </a:pPr>
            <a:r>
              <a:rPr lang="zh-CN" altLang="en-US" sz="2400" dirty="0">
                <a:solidFill>
                  <a:srgbClr val="FF0000"/>
                </a:solidFill>
                <a:latin typeface="Times New Roman" panose="02020603050405020304" pitchFamily="18" charset="0"/>
              </a:rPr>
              <a:t>一级企业建立安全生产预警预报体系。</a:t>
            </a:r>
            <a:endParaRPr lang="en-US" altLang="zh-CN" sz="2400" dirty="0">
              <a:solidFill>
                <a:srgbClr val="FF0000"/>
              </a:solidFill>
              <a:latin typeface="Times New Roman" panose="02020603050405020304" pitchFamily="18" charset="0"/>
            </a:endParaRPr>
          </a:p>
          <a:p>
            <a:pPr>
              <a:lnSpc>
                <a:spcPct val="120000"/>
              </a:lnSpc>
            </a:pPr>
            <a:endParaRPr lang="en-US" altLang="zh-CN" sz="1800" dirty="0">
              <a:solidFill>
                <a:srgbClr val="33CC33"/>
              </a:solidFill>
              <a:latin typeface="Times New Roman" panose="02020603050405020304" pitchFamily="18" charset="0"/>
            </a:endParaRPr>
          </a:p>
          <a:p>
            <a:pPr>
              <a:lnSpc>
                <a:spcPct val="120000"/>
              </a:lnSpc>
            </a:pPr>
            <a:r>
              <a:rPr lang="en-US" altLang="zh-CN" sz="1800" dirty="0">
                <a:solidFill>
                  <a:srgbClr val="33CC33"/>
                </a:solidFill>
                <a:latin typeface="Times New Roman" panose="02020603050405020304" pitchFamily="18" charset="0"/>
              </a:rPr>
              <a:t>         </a:t>
            </a:r>
            <a:r>
              <a:rPr lang="zh-CN" altLang="en-US" sz="1800" dirty="0">
                <a:solidFill>
                  <a:srgbClr val="33CC33"/>
                </a:solidFill>
                <a:latin typeface="Times New Roman" panose="02020603050405020304" pitchFamily="18" charset="0"/>
              </a:rPr>
              <a:t>一级企业未建立安全预警预报体系，扣</a:t>
            </a:r>
            <a:r>
              <a:rPr lang="en-US" altLang="zh-CN" sz="1800" dirty="0">
                <a:solidFill>
                  <a:srgbClr val="33CC33"/>
                </a:solidFill>
                <a:latin typeface="Times New Roman" panose="02020603050405020304" pitchFamily="18" charset="0"/>
              </a:rPr>
              <a:t>100</a:t>
            </a:r>
            <a:r>
              <a:rPr lang="zh-CN" altLang="en-US" sz="1800" dirty="0">
                <a:solidFill>
                  <a:srgbClr val="33CC33"/>
                </a:solidFill>
                <a:latin typeface="Times New Roman" panose="02020603050405020304" pitchFamily="18" charset="0"/>
              </a:rPr>
              <a:t>分（</a:t>
            </a:r>
            <a:r>
              <a:rPr lang="en-US" altLang="zh-CN" sz="1800" dirty="0">
                <a:solidFill>
                  <a:srgbClr val="33CC33"/>
                </a:solidFill>
                <a:latin typeface="Times New Roman" panose="02020603050405020304" pitchFamily="18" charset="0"/>
              </a:rPr>
              <a:t>A</a:t>
            </a:r>
            <a:r>
              <a:rPr lang="zh-CN" altLang="en-US" sz="1800" dirty="0">
                <a:solidFill>
                  <a:srgbClr val="33CC33"/>
                </a:solidFill>
                <a:latin typeface="Times New Roman" panose="02020603050405020304" pitchFamily="18" charset="0"/>
              </a:rPr>
              <a:t>级要素否决项）。</a:t>
            </a:r>
            <a:endParaRPr lang="zh-CN" altLang="en-US" sz="1800" dirty="0">
              <a:solidFill>
                <a:srgbClr val="33CC33"/>
              </a:solidFill>
              <a:latin typeface="Times New Roman" panose="02020603050405020304" pitchFamily="18" charset="0"/>
            </a:endParaRPr>
          </a:p>
          <a:p>
            <a:pPr>
              <a:lnSpc>
                <a:spcPct val="120000"/>
              </a:lnSpc>
            </a:pPr>
            <a:r>
              <a:rPr lang="zh-CN" altLang="en-US" dirty="0">
                <a:latin typeface="Times New Roman" panose="02020603050405020304" pitchFamily="18" charset="0"/>
              </a:rPr>
              <a:t>   </a:t>
            </a:r>
            <a:endParaRPr lang="en-US" altLang="zh-CN" dirty="0">
              <a:latin typeface="Times New Roman" panose="02020603050405020304" pitchFamily="18" charset="0"/>
            </a:endParaRPr>
          </a:p>
        </p:txBody>
      </p:sp>
      <p:sp>
        <p:nvSpPr>
          <p:cNvPr id="27651" name="矩形 9"/>
          <p:cNvSpPr/>
          <p:nvPr/>
        </p:nvSpPr>
        <p:spPr>
          <a:xfrm>
            <a:off x="500063" y="1000125"/>
            <a:ext cx="3579812" cy="536575"/>
          </a:xfrm>
          <a:prstGeom prst="rect">
            <a:avLst/>
          </a:prstGeom>
          <a:noFill/>
          <a:ln w="9525">
            <a:noFill/>
          </a:ln>
        </p:spPr>
        <p:txBody>
          <a:bodyPr>
            <a:spAutoFit/>
          </a:bodyPr>
          <a:p>
            <a:pPr>
              <a:lnSpc>
                <a:spcPct val="120000"/>
              </a:lnSpc>
            </a:pPr>
            <a:r>
              <a:rPr lang="en-US" altLang="zh-CN" dirty="0">
                <a:solidFill>
                  <a:srgbClr val="FF0000"/>
                </a:solidFill>
                <a:latin typeface="隶书" pitchFamily="49" charset="-122"/>
                <a:ea typeface="隶书" pitchFamily="49" charset="-122"/>
              </a:rPr>
              <a:t>【</a:t>
            </a:r>
            <a:r>
              <a:rPr lang="zh-CN" altLang="en-US" dirty="0">
                <a:solidFill>
                  <a:srgbClr val="FF0000"/>
                </a:solidFill>
                <a:latin typeface="隶书" pitchFamily="49" charset="-122"/>
                <a:ea typeface="隶书" pitchFamily="49" charset="-122"/>
              </a:rPr>
              <a:t>标准化要求</a:t>
            </a:r>
            <a:r>
              <a:rPr lang="en-US" altLang="zh-CN" dirty="0">
                <a:solidFill>
                  <a:srgbClr val="FF0000"/>
                </a:solidFill>
                <a:latin typeface="隶书" pitchFamily="49" charset="-122"/>
                <a:ea typeface="隶书" pitchFamily="49" charset="-122"/>
              </a:rPr>
              <a:t>】</a:t>
            </a:r>
            <a:endParaRPr lang="en-US" altLang="zh-CN" dirty="0">
              <a:solidFill>
                <a:srgbClr val="FF0000"/>
              </a:solidFill>
              <a:latin typeface="隶书" pitchFamily="49" charset="-122"/>
              <a:ea typeface="隶书" pitchFamily="49" charset="-122"/>
            </a:endParaRPr>
          </a:p>
        </p:txBody>
      </p:sp>
      <p:sp>
        <p:nvSpPr>
          <p:cNvPr id="27652" name="AutoShape 8"/>
          <p:cNvSpPr/>
          <p:nvPr/>
        </p:nvSpPr>
        <p:spPr>
          <a:xfrm>
            <a:off x="642938" y="3857625"/>
            <a:ext cx="395287" cy="627063"/>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27653" name="AutoShape 8"/>
          <p:cNvSpPr/>
          <p:nvPr/>
        </p:nvSpPr>
        <p:spPr>
          <a:xfrm>
            <a:off x="571500" y="5429250"/>
            <a:ext cx="395288" cy="627063"/>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8675" name="Text Box 3"/>
          <p:cNvSpPr txBox="1"/>
          <p:nvPr/>
        </p:nvSpPr>
        <p:spPr>
          <a:xfrm>
            <a:off x="827088" y="598488"/>
            <a:ext cx="7632700" cy="5459412"/>
          </a:xfrm>
          <a:prstGeom prst="rect">
            <a:avLst/>
          </a:prstGeom>
          <a:noFill/>
          <a:ln w="9525">
            <a:noFill/>
          </a:ln>
        </p:spPr>
        <p:txBody>
          <a:bodyPr anchor="ctr" anchorCtr="0">
            <a:spAutoFit/>
          </a:bodyPr>
          <a:p>
            <a:pPr>
              <a:lnSpc>
                <a:spcPct val="13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30000"/>
              </a:lnSpc>
            </a:pPr>
            <a:r>
              <a:rPr lang="en-US" altLang="zh-CN" sz="2400" dirty="0">
                <a:latin typeface="幼圆" pitchFamily="49" charset="-122"/>
                <a:ea typeface="幼圆" pitchFamily="49" charset="-122"/>
              </a:rPr>
              <a:t>5.2.5  </a:t>
            </a:r>
            <a:r>
              <a:rPr lang="zh-CN" altLang="en-US" sz="2400" dirty="0">
                <a:latin typeface="幼圆" pitchFamily="49" charset="-122"/>
                <a:ea typeface="幼圆" pitchFamily="49" charset="-122"/>
              </a:rPr>
              <a:t>重大危险源</a:t>
            </a:r>
            <a:endParaRPr lang="zh-CN" altLang="en-US" sz="2400" dirty="0">
              <a:latin typeface="幼圆" pitchFamily="49" charset="-122"/>
              <a:ea typeface="幼圆" pitchFamily="49" charset="-122"/>
            </a:endParaRPr>
          </a:p>
          <a:p>
            <a:pPr>
              <a:lnSpc>
                <a:spcPct val="130000"/>
              </a:lnSpc>
            </a:pPr>
            <a:r>
              <a:rPr lang="en-US" altLang="zh-CN" sz="2000" dirty="0">
                <a:latin typeface="幼圆" pitchFamily="49" charset="-122"/>
                <a:ea typeface="幼圆" pitchFamily="49" charset="-122"/>
              </a:rPr>
              <a:t>5.2.5.1  </a:t>
            </a:r>
            <a:r>
              <a:rPr lang="zh-CN" altLang="en-US" sz="2000" dirty="0">
                <a:latin typeface="幼圆" pitchFamily="49" charset="-122"/>
                <a:ea typeface="幼圆" pitchFamily="49" charset="-122"/>
              </a:rPr>
              <a:t>企业应按照</a:t>
            </a:r>
            <a:r>
              <a:rPr lang="en-US" altLang="zh-CN" sz="2000" dirty="0">
                <a:latin typeface="幼圆" pitchFamily="49" charset="-122"/>
                <a:ea typeface="幼圆" pitchFamily="49" charset="-122"/>
              </a:rPr>
              <a:t>GB18218</a:t>
            </a:r>
            <a:r>
              <a:rPr lang="zh-CN" altLang="en-US" sz="2000" dirty="0">
                <a:latin typeface="幼圆" pitchFamily="49" charset="-122"/>
                <a:ea typeface="幼圆" pitchFamily="49" charset="-122"/>
              </a:rPr>
              <a:t>辨识并确定重大危险源，建立重大危险源档案。</a:t>
            </a:r>
            <a:endParaRPr lang="zh-CN" altLang="en-US" sz="2000" dirty="0">
              <a:latin typeface="幼圆" pitchFamily="49" charset="-122"/>
              <a:ea typeface="幼圆" pitchFamily="49" charset="-122"/>
            </a:endParaRPr>
          </a:p>
          <a:p>
            <a:pPr>
              <a:lnSpc>
                <a:spcPct val="13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30000"/>
              </a:lnSpc>
            </a:pPr>
            <a:r>
              <a:rPr lang="en-US" altLang="zh-CN" sz="2400" dirty="0">
                <a:latin typeface="仿宋_GB2312" pitchFamily="49" charset="-122"/>
                <a:ea typeface="仿宋_GB2312" pitchFamily="49" charset="-122"/>
              </a:rPr>
              <a:t>3.5 </a:t>
            </a:r>
            <a:r>
              <a:rPr lang="zh-CN" altLang="en-US" sz="2400" dirty="0">
                <a:latin typeface="仿宋_GB2312" pitchFamily="49" charset="-122"/>
                <a:ea typeface="仿宋_GB2312" pitchFamily="49" charset="-122"/>
              </a:rPr>
              <a:t>重大危险源</a:t>
            </a:r>
            <a:endParaRPr lang="zh-CN" altLang="en-US" sz="24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按照</a:t>
            </a:r>
            <a:r>
              <a:rPr lang="en-US" altLang="zh-CN" sz="2000" dirty="0">
                <a:latin typeface="仿宋_GB2312" pitchFamily="49" charset="-122"/>
                <a:ea typeface="仿宋_GB2312" pitchFamily="49" charset="-122"/>
              </a:rPr>
              <a:t>GB18218</a:t>
            </a:r>
            <a:r>
              <a:rPr lang="zh-CN" altLang="en-US" sz="2000" dirty="0">
                <a:latin typeface="仿宋_GB2312" pitchFamily="49" charset="-122"/>
                <a:ea typeface="仿宋_GB2312" pitchFamily="49" charset="-122"/>
              </a:rPr>
              <a:t>辨识并确定重大危险源；</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建立重大危险源档案，包括：辨识、分级记录；重大危险源基本特征表；区域位置图、平面布置图、工艺流程图和主要设备一览表；重大危险源安全管理制度及安全操作规程；安全监测监控系统、措施说明；事故应急预案；安全评价报告或安全评估报告。 </a:t>
            </a:r>
            <a:endParaRPr lang="zh-CN" altLang="en-US" sz="2000" dirty="0">
              <a:latin typeface="仿宋_GB2312" pitchFamily="49" charset="-122"/>
              <a:ea typeface="仿宋_GB2312" pitchFamily="49" charset="-122"/>
            </a:endParaRPr>
          </a:p>
          <a:p>
            <a:endParaRPr lang="zh-CN" altLang="en-US" sz="2000" dirty="0">
              <a:latin typeface="仿宋_GB2312" pitchFamily="49" charset="-122"/>
              <a:ea typeface="仿宋_GB2312" pitchFamily="49" charset="-122"/>
            </a:endParaRPr>
          </a:p>
          <a:p>
            <a:r>
              <a:rPr lang="zh-CN" altLang="en-US" sz="2000" dirty="0">
                <a:latin typeface="Times New Roman" panose="02020603050405020304" pitchFamily="18" charset="0"/>
              </a:rPr>
              <a:t>未建立重大危险源管理制度，或未辨识、确定重大危险源，扣</a:t>
            </a:r>
            <a:r>
              <a:rPr lang="en-US" altLang="zh-CN" sz="2000" dirty="0">
                <a:latin typeface="Times New Roman" panose="02020603050405020304" pitchFamily="18" charset="0"/>
              </a:rPr>
              <a:t>100</a:t>
            </a:r>
            <a:r>
              <a:rPr lang="zh-CN" altLang="en-US" sz="2000" dirty="0">
                <a:latin typeface="Times New Roman" panose="02020603050405020304" pitchFamily="18" charset="0"/>
              </a:rPr>
              <a:t>分（</a:t>
            </a:r>
            <a:r>
              <a:rPr lang="en-US" altLang="zh-CN" sz="2000" dirty="0">
                <a:latin typeface="Times New Roman" panose="02020603050405020304" pitchFamily="18" charset="0"/>
              </a:rPr>
              <a:t>A</a:t>
            </a:r>
            <a:r>
              <a:rPr lang="zh-CN" altLang="en-US" sz="2000" dirty="0">
                <a:latin typeface="Times New Roman" panose="02020603050405020304" pitchFamily="18" charset="0"/>
              </a:rPr>
              <a:t>级要素否决项）。</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
        <p:nvSpPr>
          <p:cNvPr id="28676"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28677" name="AutoShape 5"/>
          <p:cNvSpPr/>
          <p:nvPr/>
        </p:nvSpPr>
        <p:spPr>
          <a:xfrm>
            <a:off x="323850" y="5013325"/>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29699" name="Text Box 3"/>
          <p:cNvSpPr txBox="1"/>
          <p:nvPr/>
        </p:nvSpPr>
        <p:spPr>
          <a:xfrm>
            <a:off x="827088" y="1625600"/>
            <a:ext cx="7632700" cy="3405188"/>
          </a:xfrm>
          <a:prstGeom prst="rect">
            <a:avLst/>
          </a:prstGeom>
          <a:noFill/>
          <a:ln w="9525">
            <a:noFill/>
          </a:ln>
        </p:spPr>
        <p:txBody>
          <a:bodyPr anchor="ctr" anchorCtr="0">
            <a:spAutoFit/>
          </a:bodyPr>
          <a:p>
            <a:pPr>
              <a:lnSpc>
                <a:spcPct val="200000"/>
              </a:lnSpc>
            </a:pPr>
            <a:r>
              <a:rPr lang="zh-CN" altLang="zh-CN" sz="2800" dirty="0">
                <a:latin typeface="Times New Roman" panose="02020603050405020304" pitchFamily="18" charset="0"/>
              </a:rPr>
              <a:t>　　重大危险源，是指生产、储存、使用或者搬运危险化学品，且危险化学品的数量等于或者超过</a:t>
            </a:r>
            <a:r>
              <a:rPr lang="zh-CN" altLang="zh-CN" sz="2800" dirty="0">
                <a:solidFill>
                  <a:srgbClr val="FF0000"/>
                </a:solidFill>
                <a:latin typeface="Times New Roman" panose="02020603050405020304" pitchFamily="18" charset="0"/>
              </a:rPr>
              <a:t>临界量</a:t>
            </a:r>
            <a:r>
              <a:rPr lang="zh-CN" altLang="zh-CN" sz="2800" dirty="0">
                <a:latin typeface="Times New Roman" panose="02020603050405020304" pitchFamily="18" charset="0"/>
              </a:rPr>
              <a:t>的单元（包括场所和设施）。</a:t>
            </a:r>
            <a:endParaRPr lang="en-US" altLang="zh-CN" sz="2800" dirty="0">
              <a:latin typeface="Times New Roman" panose="02020603050405020304" pitchFamily="18" charset="0"/>
            </a:endParaRPr>
          </a:p>
          <a:p>
            <a:pPr>
              <a:lnSpc>
                <a:spcPct val="200000"/>
              </a:lnSpc>
            </a:pPr>
            <a:r>
              <a:rPr lang="en-US" altLang="zh-CN" sz="2800" dirty="0">
                <a:latin typeface="Times New Roman" panose="02020603050405020304" pitchFamily="18" charset="0"/>
              </a:rPr>
              <a:t>——《</a:t>
            </a:r>
            <a:r>
              <a:rPr lang="zh-CN" altLang="en-US" sz="2800" dirty="0">
                <a:latin typeface="Times New Roman" panose="02020603050405020304" pitchFamily="18" charset="0"/>
              </a:rPr>
              <a:t>危险化学品安全管理条例</a:t>
            </a:r>
            <a:r>
              <a:rPr lang="en-US" altLang="zh-CN" sz="2800" dirty="0">
                <a:latin typeface="Times New Roman" panose="02020603050405020304" pitchFamily="18" charset="0"/>
              </a:rPr>
              <a:t>》</a:t>
            </a:r>
            <a:r>
              <a:rPr lang="zh-CN" altLang="en-US" sz="2800" dirty="0">
                <a:latin typeface="Times New Roman" panose="02020603050405020304" pitchFamily="18" charset="0"/>
              </a:rPr>
              <a:t>第十九条</a:t>
            </a:r>
            <a:endParaRPr lang="zh-CN" altLang="zh-CN" sz="2800" dirty="0">
              <a:latin typeface="Times New Roman" panose="02020603050405020304" pitchFamily="18" charset="0"/>
            </a:endParaRPr>
          </a:p>
        </p:txBody>
      </p:sp>
      <p:sp>
        <p:nvSpPr>
          <p:cNvPr id="29700"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4625" y="1556385"/>
            <a:ext cx="5922645" cy="1899285"/>
          </a:xfrm>
          <a:prstGeom prst="rect">
            <a:avLst/>
          </a:prstGeom>
          <a:noFill/>
        </p:spPr>
        <p:txBody>
          <a:bodyPr wrap="square" rtlCol="0" anchor="t">
            <a:spAutoFit/>
          </a:bodyPr>
          <a:lstStyle/>
          <a:p>
            <a:pPr indent="304800" algn="just">
              <a:lnSpc>
                <a:spcPct val="140000"/>
              </a:lnSpc>
            </a:pPr>
            <a:r>
              <a:rPr lang="zh-CN" sz="1400" b="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46" y="1166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0723" name="Text Box 3"/>
          <p:cNvSpPr txBox="1"/>
          <p:nvPr/>
        </p:nvSpPr>
        <p:spPr>
          <a:xfrm>
            <a:off x="468313" y="1931988"/>
            <a:ext cx="8135937" cy="2792412"/>
          </a:xfrm>
          <a:prstGeom prst="rect">
            <a:avLst/>
          </a:prstGeom>
          <a:noFill/>
          <a:ln w="28575" cap="flat" cmpd="sng">
            <a:solidFill>
              <a:schemeClr val="bg1"/>
            </a:solidFill>
            <a:prstDash val="solid"/>
            <a:miter/>
            <a:headEnd type="none" w="med" len="med"/>
            <a:tailEnd type="none" w="med" len="med"/>
          </a:ln>
        </p:spPr>
        <p:txBody>
          <a:bodyPr anchor="ctr" anchorCtr="0">
            <a:spAutoFit/>
          </a:bodyPr>
          <a:p>
            <a:pPr algn="ctr">
              <a:lnSpc>
                <a:spcPct val="150000"/>
              </a:lnSpc>
            </a:pP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危险化学品重大危险源辨识</a:t>
            </a:r>
            <a:r>
              <a:rPr lang="en-US" altLang="zh-CN" dirty="0">
                <a:solidFill>
                  <a:srgbClr val="FF0000"/>
                </a:solidFill>
                <a:latin typeface="黑体" panose="02010609060101010101" pitchFamily="49" charset="-122"/>
                <a:ea typeface="黑体" panose="02010609060101010101" pitchFamily="49" charset="-122"/>
              </a:rPr>
              <a:t>》</a:t>
            </a:r>
            <a:endParaRPr lang="en-US" altLang="zh-CN" dirty="0">
              <a:solidFill>
                <a:srgbClr val="FF0000"/>
              </a:solidFill>
              <a:latin typeface="黑体" panose="02010609060101010101" pitchFamily="49" charset="-122"/>
              <a:ea typeface="黑体" panose="02010609060101010101" pitchFamily="49" charset="-122"/>
            </a:endParaRPr>
          </a:p>
          <a:p>
            <a:pPr algn="ctr">
              <a:lnSpc>
                <a:spcPct val="150000"/>
              </a:lnSpc>
            </a:pPr>
            <a:r>
              <a:rPr lang="zh-CN" altLang="en-US" dirty="0">
                <a:solidFill>
                  <a:srgbClr val="FF0000"/>
                </a:solidFill>
                <a:latin typeface="黑体" panose="02010609060101010101" pitchFamily="49" charset="-122"/>
                <a:ea typeface="黑体" panose="02010609060101010101" pitchFamily="49" charset="-122"/>
              </a:rPr>
              <a:t>（</a:t>
            </a:r>
            <a:r>
              <a:rPr lang="en-US" altLang="zh-CN" dirty="0">
                <a:solidFill>
                  <a:srgbClr val="FF0000"/>
                </a:solidFill>
                <a:latin typeface="黑体" panose="02010609060101010101" pitchFamily="49" charset="-122"/>
                <a:ea typeface="黑体" panose="02010609060101010101" pitchFamily="49" charset="-122"/>
              </a:rPr>
              <a:t>GB18218-2009</a:t>
            </a:r>
            <a:r>
              <a:rPr lang="zh-CN" altLang="en-US" dirty="0">
                <a:solidFill>
                  <a:srgbClr val="FF0000"/>
                </a:solidFill>
                <a:latin typeface="黑体" panose="02010609060101010101" pitchFamily="49" charset="-122"/>
                <a:ea typeface="黑体" panose="02010609060101010101" pitchFamily="49" charset="-122"/>
              </a:rPr>
              <a:t>）</a:t>
            </a:r>
            <a:endParaRPr lang="en-US" altLang="zh-CN" dirty="0">
              <a:solidFill>
                <a:srgbClr val="FF0000"/>
              </a:solidFill>
              <a:latin typeface="黑体" panose="02010609060101010101" pitchFamily="49" charset="-122"/>
              <a:ea typeface="黑体" panose="02010609060101010101" pitchFamily="49" charset="-122"/>
            </a:endParaRPr>
          </a:p>
          <a:p>
            <a:pPr>
              <a:lnSpc>
                <a:spcPct val="150000"/>
              </a:lnSpc>
            </a:pPr>
            <a:r>
              <a:rPr lang="en-US" altLang="zh-CN" dirty="0">
                <a:solidFill>
                  <a:srgbClr val="FF0000"/>
                </a:solidFill>
                <a:latin typeface="Times New Roman" panose="02020603050405020304" pitchFamily="18" charset="0"/>
              </a:rPr>
              <a:t>       </a:t>
            </a:r>
            <a:r>
              <a:rPr lang="zh-CN" altLang="en-US" u="sng" dirty="0">
                <a:solidFill>
                  <a:srgbClr val="FF0000"/>
                </a:solidFill>
                <a:latin typeface="Times New Roman" panose="02020603050405020304" pitchFamily="18" charset="0"/>
              </a:rPr>
              <a:t>“危险化学品</a:t>
            </a:r>
            <a:r>
              <a:rPr lang="zh-CN" altLang="zh-CN" u="sng" dirty="0">
                <a:solidFill>
                  <a:srgbClr val="FF0000"/>
                </a:solidFill>
                <a:latin typeface="Times New Roman" panose="02020603050405020304" pitchFamily="18" charset="0"/>
              </a:rPr>
              <a:t>重大危险源</a:t>
            </a:r>
            <a:r>
              <a:rPr lang="zh-CN" altLang="en-US" u="sng" dirty="0">
                <a:solidFill>
                  <a:srgbClr val="FF0000"/>
                </a:solidFill>
                <a:latin typeface="Times New Roman" panose="02020603050405020304" pitchFamily="18" charset="0"/>
              </a:rPr>
              <a:t>”</a:t>
            </a:r>
            <a:r>
              <a:rPr lang="zh-CN" altLang="zh-CN" dirty="0">
                <a:latin typeface="Times New Roman" panose="02020603050405020304" pitchFamily="18" charset="0"/>
              </a:rPr>
              <a:t>，是指</a:t>
            </a:r>
            <a:r>
              <a:rPr lang="zh-CN" altLang="en-US" dirty="0">
                <a:latin typeface="Times New Roman" panose="02020603050405020304" pitchFamily="18" charset="0"/>
              </a:rPr>
              <a:t>长期或临时地</a:t>
            </a:r>
            <a:r>
              <a:rPr lang="zh-CN" altLang="zh-CN" dirty="0">
                <a:latin typeface="Times New Roman" panose="02020603050405020304" pitchFamily="18" charset="0"/>
              </a:rPr>
              <a:t>生产、</a:t>
            </a:r>
            <a:r>
              <a:rPr lang="zh-CN" altLang="en-US" dirty="0">
                <a:solidFill>
                  <a:srgbClr val="FF0000"/>
                </a:solidFill>
                <a:latin typeface="Times New Roman" panose="02020603050405020304" pitchFamily="18" charset="0"/>
              </a:rPr>
              <a:t>加工</a:t>
            </a:r>
            <a:r>
              <a:rPr lang="zh-CN" altLang="zh-CN" dirty="0">
                <a:latin typeface="Times New Roman" panose="02020603050405020304" pitchFamily="18" charset="0"/>
              </a:rPr>
              <a:t>、使用或者</a:t>
            </a:r>
            <a:r>
              <a:rPr lang="zh-CN" altLang="en-US" dirty="0">
                <a:latin typeface="Times New Roman" panose="02020603050405020304" pitchFamily="18" charset="0"/>
              </a:rPr>
              <a:t>储存</a:t>
            </a:r>
            <a:r>
              <a:rPr lang="zh-CN" altLang="zh-CN" dirty="0">
                <a:latin typeface="Times New Roman" panose="02020603050405020304" pitchFamily="18" charset="0"/>
              </a:rPr>
              <a:t>危险化学品，且危险化学品的数量等于或者超过</a:t>
            </a:r>
            <a:r>
              <a:rPr lang="zh-CN" altLang="zh-CN" dirty="0">
                <a:solidFill>
                  <a:srgbClr val="FF0000"/>
                </a:solidFill>
                <a:latin typeface="Times New Roman" panose="02020603050405020304" pitchFamily="18" charset="0"/>
              </a:rPr>
              <a:t>临界量</a:t>
            </a:r>
            <a:r>
              <a:rPr lang="zh-CN" altLang="zh-CN" dirty="0">
                <a:latin typeface="Times New Roman" panose="02020603050405020304" pitchFamily="18" charset="0"/>
              </a:rPr>
              <a:t>的单元。</a:t>
            </a:r>
            <a:endParaRPr lang="en-US" altLang="zh-CN" dirty="0">
              <a:latin typeface="Times New Roman" panose="02020603050405020304" pitchFamily="18" charset="0"/>
            </a:endParaRPr>
          </a:p>
        </p:txBody>
      </p:sp>
      <p:sp>
        <p:nvSpPr>
          <p:cNvPr id="30724"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1747" name="Text Box 3"/>
          <p:cNvSpPr txBox="1"/>
          <p:nvPr/>
        </p:nvSpPr>
        <p:spPr>
          <a:xfrm>
            <a:off x="468313" y="1724025"/>
            <a:ext cx="8135937" cy="3208338"/>
          </a:xfrm>
          <a:prstGeom prst="rect">
            <a:avLst/>
          </a:prstGeom>
          <a:solidFill>
            <a:schemeClr val="bg1"/>
          </a:solidFill>
          <a:ln w="28575" cap="flat" cmpd="sng">
            <a:solidFill>
              <a:schemeClr val="bg1"/>
            </a:solidFill>
            <a:prstDash val="solid"/>
            <a:miter/>
            <a:headEnd type="none" w="med" len="med"/>
            <a:tailEnd type="none" w="med" len="med"/>
          </a:ln>
        </p:spPr>
        <p:txBody>
          <a:bodyPr anchor="ctr" anchorCtr="0">
            <a:spAutoFit/>
          </a:bodyPr>
          <a:p>
            <a:pPr algn="ctr">
              <a:lnSpc>
                <a:spcPct val="150000"/>
              </a:lnSpc>
            </a:pP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危险化学品重大危险源辨识</a:t>
            </a:r>
            <a:r>
              <a:rPr lang="en-US" altLang="zh-CN" dirty="0">
                <a:solidFill>
                  <a:srgbClr val="FF0000"/>
                </a:solidFill>
                <a:latin typeface="黑体" panose="02010609060101010101" pitchFamily="49" charset="-122"/>
                <a:ea typeface="黑体" panose="02010609060101010101" pitchFamily="49" charset="-122"/>
              </a:rPr>
              <a:t>》</a:t>
            </a:r>
            <a:endParaRPr lang="en-US" altLang="zh-CN" dirty="0">
              <a:solidFill>
                <a:srgbClr val="FF0000"/>
              </a:solidFill>
              <a:latin typeface="黑体" panose="02010609060101010101" pitchFamily="49" charset="-122"/>
              <a:ea typeface="黑体" panose="02010609060101010101" pitchFamily="49" charset="-122"/>
            </a:endParaRPr>
          </a:p>
          <a:p>
            <a:pPr algn="ctr">
              <a:lnSpc>
                <a:spcPct val="150000"/>
              </a:lnSpc>
            </a:pPr>
            <a:r>
              <a:rPr lang="zh-CN" altLang="en-US" dirty="0">
                <a:solidFill>
                  <a:srgbClr val="FF0000"/>
                </a:solidFill>
                <a:latin typeface="黑体" panose="02010609060101010101" pitchFamily="49" charset="-122"/>
                <a:ea typeface="黑体" panose="02010609060101010101" pitchFamily="49" charset="-122"/>
              </a:rPr>
              <a:t>（</a:t>
            </a:r>
            <a:r>
              <a:rPr lang="en-US" altLang="zh-CN" dirty="0">
                <a:solidFill>
                  <a:srgbClr val="FF0000"/>
                </a:solidFill>
                <a:latin typeface="黑体" panose="02010609060101010101" pitchFamily="49" charset="-122"/>
                <a:ea typeface="黑体" panose="02010609060101010101" pitchFamily="49" charset="-122"/>
              </a:rPr>
              <a:t>GB18218-2009</a:t>
            </a:r>
            <a:r>
              <a:rPr lang="zh-CN" altLang="en-US" dirty="0">
                <a:solidFill>
                  <a:srgbClr val="FF0000"/>
                </a:solidFill>
                <a:latin typeface="黑体" panose="02010609060101010101" pitchFamily="49" charset="-122"/>
                <a:ea typeface="黑体" panose="02010609060101010101" pitchFamily="49" charset="-122"/>
              </a:rPr>
              <a:t>）</a:t>
            </a:r>
            <a:endParaRPr lang="en-US" altLang="zh-CN" dirty="0">
              <a:solidFill>
                <a:srgbClr val="FF0000"/>
              </a:solidFill>
              <a:latin typeface="黑体" panose="02010609060101010101" pitchFamily="49" charset="-122"/>
              <a:ea typeface="黑体" panose="02010609060101010101" pitchFamily="49" charset="-122"/>
            </a:endParaRPr>
          </a:p>
          <a:p>
            <a:pPr algn="ctr">
              <a:lnSpc>
                <a:spcPct val="150000"/>
              </a:lnSpc>
            </a:pPr>
            <a:endParaRPr lang="en-US" altLang="zh-CN" sz="1800" dirty="0">
              <a:solidFill>
                <a:srgbClr val="FF0000"/>
              </a:solidFill>
              <a:latin typeface="黑体" panose="02010609060101010101" pitchFamily="49" charset="-122"/>
              <a:ea typeface="黑体" panose="02010609060101010101" pitchFamily="49" charset="-122"/>
            </a:endParaRPr>
          </a:p>
          <a:p>
            <a:pPr>
              <a:lnSpc>
                <a:spcPct val="150000"/>
              </a:lnSpc>
            </a:pPr>
            <a:r>
              <a:rPr lang="en-US" altLang="zh-CN" dirty="0">
                <a:solidFill>
                  <a:srgbClr val="FF0000"/>
                </a:solidFill>
                <a:latin typeface="Times New Roman" panose="02020603050405020304" pitchFamily="18" charset="0"/>
              </a:rPr>
              <a:t>       </a:t>
            </a:r>
            <a:r>
              <a:rPr lang="zh-CN" altLang="en-US" u="sng" dirty="0">
                <a:solidFill>
                  <a:srgbClr val="FF0000"/>
                </a:solidFill>
                <a:latin typeface="Times New Roman" panose="02020603050405020304" pitchFamily="18" charset="0"/>
              </a:rPr>
              <a:t>“临界量”</a:t>
            </a:r>
            <a:r>
              <a:rPr lang="zh-CN" altLang="zh-CN" dirty="0">
                <a:latin typeface="Times New Roman" panose="02020603050405020304" pitchFamily="18" charset="0"/>
              </a:rPr>
              <a:t>，是</a:t>
            </a:r>
            <a:r>
              <a:rPr lang="zh-CN" altLang="en-US" dirty="0">
                <a:latin typeface="Times New Roman" panose="02020603050405020304" pitchFamily="18" charset="0"/>
              </a:rPr>
              <a:t>指对于某种或某类危险化学品规定的数量，若单元中的危险化学品数量等于或超过该数量，则该单元定为重大危险源</a:t>
            </a:r>
            <a:r>
              <a:rPr lang="zh-CN"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174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2422525" y="603250"/>
            <a:ext cx="184150" cy="701675"/>
          </a:xfrm>
          <a:prstGeom prst="rect">
            <a:avLst/>
          </a:prstGeom>
          <a:noFill/>
          <a:ln w="9525">
            <a:noFill/>
          </a:ln>
        </p:spPr>
        <p:txBody>
          <a:bodyPr wrap="none" anchor="ctr" anchorCtr="0">
            <a:spAutoFit/>
          </a:bodyPr>
          <a:p>
            <a:pPr algn="ctr" eaLnBrk="1" hangingPunct="1">
              <a:spcBef>
                <a:spcPct val="50000"/>
              </a:spcBef>
            </a:pPr>
            <a:endParaRPr lang="zh-CN" altLang="zh-CN" sz="4000" b="0" dirty="0">
              <a:latin typeface="Times New Roman" panose="02020603050405020304" pitchFamily="18" charset="0"/>
            </a:endParaRPr>
          </a:p>
        </p:txBody>
      </p:sp>
      <p:sp>
        <p:nvSpPr>
          <p:cNvPr id="32771" name="Text Box 3"/>
          <p:cNvSpPr txBox="1"/>
          <p:nvPr/>
        </p:nvSpPr>
        <p:spPr>
          <a:xfrm>
            <a:off x="827088" y="854075"/>
            <a:ext cx="7632700" cy="4892675"/>
          </a:xfrm>
          <a:prstGeom prst="rect">
            <a:avLst/>
          </a:prstGeom>
          <a:noFill/>
          <a:ln w="9525">
            <a:noFill/>
          </a:ln>
        </p:spPr>
        <p:txBody>
          <a:bodyPr anchor="ctr" anchorCtr="0">
            <a:spAutoFit/>
          </a:bodyPr>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幼圆" pitchFamily="49" charset="-122"/>
                <a:ea typeface="幼圆" pitchFamily="49" charset="-122"/>
              </a:rPr>
              <a:t>5.2.5.2  </a:t>
            </a:r>
            <a:r>
              <a:rPr lang="zh-CN" altLang="en-US" sz="2000" dirty="0">
                <a:latin typeface="幼圆" pitchFamily="49" charset="-122"/>
                <a:ea typeface="幼圆" pitchFamily="49" charset="-122"/>
              </a:rPr>
              <a:t>企业应按照有关规定对重大危险源设置安全监控报警系统。</a:t>
            </a:r>
            <a:endParaRPr lang="zh-CN" altLang="en-US" sz="2000" dirty="0">
              <a:latin typeface="幼圆" pitchFamily="49" charset="-122"/>
              <a:ea typeface="幼圆" pitchFamily="49" charset="-122"/>
            </a:endParaRPr>
          </a:p>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重大危险源涉及的压力、温度、液位、泄漏报警等重要参数的测量要有远传和连续记录；</a:t>
            </a:r>
            <a:endParaRPr lang="zh-CN" altLang="en-US" sz="2000" dirty="0">
              <a:latin typeface="仿宋_GB2312" pitchFamily="49" charset="-122"/>
              <a:ea typeface="仿宋_GB2312" pitchFamily="49" charset="-122"/>
            </a:endParaRPr>
          </a:p>
          <a:p>
            <a:pPr eaLnBrk="1" hangingPunct="1">
              <a:lnSpc>
                <a:spcPct val="15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对毒性气体、剧毒液体和易燃气体等重点设施应设置紧急切断装置；</a:t>
            </a:r>
            <a:endParaRPr lang="zh-CN" altLang="en-US" sz="2000" dirty="0">
              <a:latin typeface="仿宋_GB2312" pitchFamily="49" charset="-122"/>
              <a:ea typeface="仿宋_GB2312" pitchFamily="49" charset="-122"/>
            </a:endParaRPr>
          </a:p>
          <a:p>
            <a:pPr eaLnBrk="1" hangingPunct="1">
              <a:lnSpc>
                <a:spcPct val="15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毒性气体应设置泄漏物紧急处置装置，独立的安全仪表系统；</a:t>
            </a:r>
            <a:endParaRPr lang="zh-CN" altLang="en-US" sz="2000" dirty="0">
              <a:latin typeface="仿宋_GB2312" pitchFamily="49" charset="-122"/>
              <a:ea typeface="仿宋_GB2312" pitchFamily="49" charset="-122"/>
            </a:endParaRPr>
          </a:p>
          <a:p>
            <a:pPr eaLnBrk="1" hangingPunct="1">
              <a:lnSpc>
                <a:spcPct val="150000"/>
              </a:lnSpc>
            </a:pPr>
            <a:r>
              <a:rPr lang="en-US" altLang="zh-CN" sz="2000" dirty="0">
                <a:latin typeface="仿宋_GB2312" pitchFamily="49" charset="-122"/>
                <a:ea typeface="仿宋_GB2312" pitchFamily="49" charset="-122"/>
              </a:rPr>
              <a:t>4.</a:t>
            </a:r>
            <a:r>
              <a:rPr lang="zh-CN" altLang="en-US" sz="2000" dirty="0">
                <a:latin typeface="仿宋_GB2312" pitchFamily="49" charset="-122"/>
                <a:ea typeface="仿宋_GB2312" pitchFamily="49" charset="-122"/>
              </a:rPr>
              <a:t>设置必要的视频监控系统。 </a:t>
            </a:r>
            <a:endParaRPr lang="zh-CN" altLang="en-US" sz="2000" dirty="0">
              <a:latin typeface="仿宋_GB2312" pitchFamily="49" charset="-122"/>
              <a:ea typeface="仿宋_GB2312" pitchFamily="49" charset="-122"/>
            </a:endParaRPr>
          </a:p>
        </p:txBody>
      </p:sp>
      <p:sp>
        <p:nvSpPr>
          <p:cNvPr id="32772" name="Text Box 4"/>
          <p:cNvSpPr txBox="1"/>
          <p:nvPr/>
        </p:nvSpPr>
        <p:spPr>
          <a:xfrm>
            <a:off x="7848600" y="6264275"/>
            <a:ext cx="184150" cy="457200"/>
          </a:xfrm>
          <a:prstGeom prst="rect">
            <a:avLst/>
          </a:prstGeom>
          <a:noFill/>
          <a:ln w="9525">
            <a:noFill/>
          </a:ln>
        </p:spPr>
        <p:txBody>
          <a:bodyPr wrap="none" anchor="ctr" anchorCtr="0">
            <a:spAutoFit/>
          </a:bodyPr>
          <a:p>
            <a:pPr algn="ctr" eaLnBrk="1" hangingPunct="1">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2"/>
          <p:cNvSpPr txBox="1"/>
          <p:nvPr/>
        </p:nvSpPr>
        <p:spPr>
          <a:xfrm>
            <a:off x="2422525" y="603250"/>
            <a:ext cx="184150" cy="701675"/>
          </a:xfrm>
          <a:prstGeom prst="rect">
            <a:avLst/>
          </a:prstGeom>
          <a:noFill/>
          <a:ln w="9525">
            <a:noFill/>
          </a:ln>
        </p:spPr>
        <p:txBody>
          <a:bodyPr wrap="none" anchor="ctr" anchorCtr="0">
            <a:spAutoFit/>
          </a:bodyPr>
          <a:p>
            <a:pPr algn="ctr" eaLnBrk="1" hangingPunct="1">
              <a:spcBef>
                <a:spcPct val="50000"/>
              </a:spcBef>
            </a:pPr>
            <a:endParaRPr lang="zh-CN" altLang="zh-CN" sz="4000" b="0" dirty="0">
              <a:latin typeface="Times New Roman" panose="02020603050405020304" pitchFamily="18" charset="0"/>
            </a:endParaRPr>
          </a:p>
        </p:txBody>
      </p:sp>
      <p:sp>
        <p:nvSpPr>
          <p:cNvPr id="33795" name="Text Box 3"/>
          <p:cNvSpPr txBox="1"/>
          <p:nvPr/>
        </p:nvSpPr>
        <p:spPr>
          <a:xfrm>
            <a:off x="900113" y="1182688"/>
            <a:ext cx="7632700" cy="3048000"/>
          </a:xfrm>
          <a:prstGeom prst="rect">
            <a:avLst/>
          </a:prstGeom>
          <a:noFill/>
          <a:ln w="9525">
            <a:noFill/>
          </a:ln>
        </p:spPr>
        <p:txBody>
          <a:bodyPr anchor="ctr" anchorCtr="0">
            <a:spAutoFit/>
          </a:bodyPr>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幼圆" pitchFamily="49" charset="-122"/>
                <a:ea typeface="幼圆" pitchFamily="49" charset="-122"/>
              </a:rPr>
              <a:t>5.2.5.3  </a:t>
            </a:r>
            <a:r>
              <a:rPr lang="zh-CN" altLang="en-US" sz="2000" dirty="0">
                <a:latin typeface="幼圆" pitchFamily="49" charset="-122"/>
                <a:ea typeface="幼圆" pitchFamily="49" charset="-122"/>
              </a:rPr>
              <a:t>企业应按照国家有关规定，定期对重大危险源进行安全评估。</a:t>
            </a:r>
            <a:endParaRPr lang="zh-CN" altLang="en-US" sz="2000" dirty="0">
              <a:latin typeface="幼圆" pitchFamily="49" charset="-122"/>
              <a:ea typeface="幼圆" pitchFamily="49" charset="-122"/>
            </a:endParaRPr>
          </a:p>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明确定期评估的时限和要求等；</a:t>
            </a:r>
            <a:endParaRPr lang="zh-CN" altLang="en-US" sz="2000" dirty="0">
              <a:latin typeface="仿宋_GB2312" pitchFamily="49" charset="-122"/>
              <a:ea typeface="仿宋_GB2312" pitchFamily="49" charset="-122"/>
            </a:endParaRPr>
          </a:p>
          <a:p>
            <a:pPr eaLnBrk="1" hangingPunct="1">
              <a:lnSpc>
                <a:spcPct val="15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定期对重大危险源进行安全评估。 </a:t>
            </a:r>
            <a:endParaRPr lang="zh-CN" altLang="en-US" sz="2000" dirty="0">
              <a:latin typeface="仿宋_GB2312" pitchFamily="49" charset="-122"/>
              <a:ea typeface="仿宋_GB2312" pitchFamily="49" charset="-122"/>
            </a:endParaRPr>
          </a:p>
        </p:txBody>
      </p:sp>
      <p:sp>
        <p:nvSpPr>
          <p:cNvPr id="33796" name="Text Box 4"/>
          <p:cNvSpPr txBox="1"/>
          <p:nvPr/>
        </p:nvSpPr>
        <p:spPr>
          <a:xfrm>
            <a:off x="7848600" y="6264275"/>
            <a:ext cx="184150" cy="457200"/>
          </a:xfrm>
          <a:prstGeom prst="rect">
            <a:avLst/>
          </a:prstGeom>
          <a:noFill/>
          <a:ln w="9525">
            <a:noFill/>
          </a:ln>
        </p:spPr>
        <p:txBody>
          <a:bodyPr wrap="none" anchor="ctr" anchorCtr="0">
            <a:spAutoFit/>
          </a:bodyPr>
          <a:p>
            <a:pPr algn="ctr" eaLnBrk="1" hangingPunct="1">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2"/>
          <p:cNvSpPr txBox="1"/>
          <p:nvPr/>
        </p:nvSpPr>
        <p:spPr>
          <a:xfrm>
            <a:off x="2422525" y="603250"/>
            <a:ext cx="184150" cy="701675"/>
          </a:xfrm>
          <a:prstGeom prst="rect">
            <a:avLst/>
          </a:prstGeom>
          <a:noFill/>
          <a:ln w="9525">
            <a:noFill/>
          </a:ln>
        </p:spPr>
        <p:txBody>
          <a:bodyPr wrap="none" anchor="ctr" anchorCtr="0">
            <a:spAutoFit/>
          </a:bodyPr>
          <a:p>
            <a:pPr algn="ctr" eaLnBrk="1" hangingPunct="1">
              <a:spcBef>
                <a:spcPct val="50000"/>
              </a:spcBef>
            </a:pPr>
            <a:endParaRPr lang="zh-CN" altLang="zh-CN" sz="4000" b="0" dirty="0">
              <a:latin typeface="Times New Roman" panose="02020603050405020304" pitchFamily="18" charset="0"/>
            </a:endParaRPr>
          </a:p>
        </p:txBody>
      </p:sp>
      <p:sp>
        <p:nvSpPr>
          <p:cNvPr id="34819" name="Text Box 3"/>
          <p:cNvSpPr txBox="1"/>
          <p:nvPr/>
        </p:nvSpPr>
        <p:spPr>
          <a:xfrm>
            <a:off x="755650" y="782638"/>
            <a:ext cx="7632700" cy="5448300"/>
          </a:xfrm>
          <a:prstGeom prst="rect">
            <a:avLst/>
          </a:prstGeom>
          <a:noFill/>
          <a:ln w="9525">
            <a:noFill/>
          </a:ln>
        </p:spPr>
        <p:txBody>
          <a:bodyPr anchor="ctr" anchorCtr="0">
            <a:spAutoFit/>
          </a:bodyPr>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幼圆" pitchFamily="49" charset="-122"/>
                <a:ea typeface="幼圆" pitchFamily="49" charset="-122"/>
              </a:rPr>
              <a:t>5.2.5.4</a:t>
            </a:r>
            <a:r>
              <a:rPr lang="zh-CN" altLang="en-US" sz="2000" dirty="0">
                <a:latin typeface="幼圆" pitchFamily="49" charset="-122"/>
                <a:ea typeface="幼圆" pitchFamily="49" charset="-122"/>
              </a:rPr>
              <a:t>企业应对重大危险源的设备、设施定期检查、检验，并做好记录。</a:t>
            </a:r>
            <a:r>
              <a:rPr lang="zh-CN" altLang="en-US" dirty="0">
                <a:latin typeface="Times New Roman" panose="02020603050405020304" pitchFamily="18" charset="0"/>
              </a:rPr>
              <a:t> </a:t>
            </a:r>
            <a:endParaRPr lang="zh-CN" altLang="en-US" dirty="0">
              <a:latin typeface="Times New Roman" panose="02020603050405020304" pitchFamily="18" charset="0"/>
            </a:endParaRPr>
          </a:p>
          <a:p>
            <a:pPr eaLnBrk="1" hangingPunct="1">
              <a:lnSpc>
                <a:spcPct val="15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eaLnBrk="1" hangingPunct="1">
              <a:lnSpc>
                <a:spcPct val="15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定期检查、维护重大危险源的设备、设施，包括检测仪表、附属设备及配件；</a:t>
            </a:r>
            <a:endParaRPr lang="zh-CN" altLang="en-US" sz="2000" dirty="0">
              <a:latin typeface="仿宋_GB2312" pitchFamily="49" charset="-122"/>
              <a:ea typeface="仿宋_GB2312" pitchFamily="49" charset="-122"/>
            </a:endParaRPr>
          </a:p>
          <a:p>
            <a:pPr eaLnBrk="1" hangingPunct="1">
              <a:lnSpc>
                <a:spcPct val="15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按国家有关规定进行定期检测、检验，取得检验合格证。</a:t>
            </a:r>
            <a:endParaRPr lang="zh-CN" altLang="en-US" sz="2000" dirty="0">
              <a:latin typeface="仿宋_GB2312" pitchFamily="49" charset="-122"/>
              <a:ea typeface="仿宋_GB2312" pitchFamily="49" charset="-122"/>
            </a:endParaRPr>
          </a:p>
          <a:p>
            <a:pPr eaLnBrk="1" hangingPunct="1">
              <a:lnSpc>
                <a:spcPct val="150000"/>
              </a:lnSpc>
            </a:pPr>
            <a:endParaRPr lang="zh-CN" altLang="en-US" sz="2000" dirty="0">
              <a:latin typeface="仿宋_GB2312" pitchFamily="49" charset="-122"/>
              <a:ea typeface="仿宋_GB2312" pitchFamily="49" charset="-122"/>
            </a:endParaRPr>
          </a:p>
          <a:p>
            <a:pPr eaLnBrk="1" hangingPunct="1">
              <a:lnSpc>
                <a:spcPct val="150000"/>
              </a:lnSpc>
            </a:pPr>
            <a:r>
              <a:rPr lang="zh-CN" altLang="en-US" sz="2000" dirty="0">
                <a:latin typeface="Times New Roman" panose="02020603050405020304" pitchFamily="18" charset="0"/>
              </a:rPr>
              <a:t>  重大危险源有重大事故隐患，且未采取安全防范措施的，扣</a:t>
            </a:r>
            <a:r>
              <a:rPr lang="en-US" altLang="zh-CN" sz="2000" dirty="0">
                <a:latin typeface="Times New Roman" panose="02020603050405020304" pitchFamily="18" charset="0"/>
              </a:rPr>
              <a:t>100</a:t>
            </a:r>
            <a:r>
              <a:rPr lang="zh-CN" altLang="en-US" sz="2000" dirty="0">
                <a:latin typeface="Times New Roman" panose="02020603050405020304" pitchFamily="18" charset="0"/>
              </a:rPr>
              <a:t>分，（</a:t>
            </a:r>
            <a:r>
              <a:rPr lang="en-US" altLang="zh-CN" sz="2000" dirty="0">
                <a:latin typeface="Times New Roman" panose="02020603050405020304" pitchFamily="18" charset="0"/>
              </a:rPr>
              <a:t>A</a:t>
            </a:r>
            <a:r>
              <a:rPr lang="zh-CN" altLang="en-US" sz="2000" dirty="0">
                <a:latin typeface="Times New Roman" panose="02020603050405020304" pitchFamily="18" charset="0"/>
              </a:rPr>
              <a:t>级要素否决项）。</a:t>
            </a:r>
            <a:r>
              <a:rPr lang="zh-CN" altLang="en-US" dirty="0">
                <a:latin typeface="Times New Roman" panose="02020603050405020304" pitchFamily="18" charset="0"/>
              </a:rPr>
              <a:t> </a:t>
            </a:r>
            <a:r>
              <a:rPr lang="zh-CN" altLang="en-US" sz="2000" dirty="0">
                <a:latin typeface="仿宋_GB2312" pitchFamily="49" charset="-122"/>
                <a:ea typeface="仿宋_GB2312" pitchFamily="49" charset="-122"/>
              </a:rPr>
              <a:t> </a:t>
            </a:r>
            <a:endParaRPr lang="zh-CN" altLang="en-US" sz="2000" dirty="0">
              <a:latin typeface="仿宋_GB2312" pitchFamily="49" charset="-122"/>
              <a:ea typeface="仿宋_GB2312" pitchFamily="49" charset="-122"/>
            </a:endParaRPr>
          </a:p>
        </p:txBody>
      </p:sp>
      <p:sp>
        <p:nvSpPr>
          <p:cNvPr id="34820" name="Text Box 4"/>
          <p:cNvSpPr txBox="1"/>
          <p:nvPr/>
        </p:nvSpPr>
        <p:spPr>
          <a:xfrm>
            <a:off x="7848600" y="6264275"/>
            <a:ext cx="184150" cy="457200"/>
          </a:xfrm>
          <a:prstGeom prst="rect">
            <a:avLst/>
          </a:prstGeom>
          <a:noFill/>
          <a:ln w="9525">
            <a:noFill/>
          </a:ln>
        </p:spPr>
        <p:txBody>
          <a:bodyPr wrap="none" anchor="ctr" anchorCtr="0">
            <a:spAutoFit/>
          </a:bodyPr>
          <a:p>
            <a:pPr algn="ctr" eaLnBrk="1" hangingPunct="1">
              <a:spcBef>
                <a:spcPct val="50000"/>
              </a:spcBef>
            </a:pPr>
            <a:endParaRPr lang="zh-CN" altLang="zh-CN" sz="2400" b="0" dirty="0">
              <a:latin typeface="Times New Roman" panose="02020603050405020304" pitchFamily="18" charset="0"/>
            </a:endParaRPr>
          </a:p>
        </p:txBody>
      </p:sp>
      <p:sp>
        <p:nvSpPr>
          <p:cNvPr id="34821" name="AutoShape 5"/>
          <p:cNvSpPr/>
          <p:nvPr/>
        </p:nvSpPr>
        <p:spPr>
          <a:xfrm>
            <a:off x="250825" y="4508500"/>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5843" name="Text Box 3"/>
          <p:cNvSpPr txBox="1"/>
          <p:nvPr/>
        </p:nvSpPr>
        <p:spPr>
          <a:xfrm>
            <a:off x="827088" y="1192213"/>
            <a:ext cx="7632700" cy="4359275"/>
          </a:xfrm>
          <a:prstGeom prst="rect">
            <a:avLst/>
          </a:prstGeom>
          <a:noFill/>
          <a:ln w="9525">
            <a:noFill/>
          </a:ln>
        </p:spPr>
        <p:txBody>
          <a:bodyPr anchor="ctr" anchorCtr="0">
            <a:spAutoFit/>
          </a:bodyPr>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5000"/>
              </a:lnSpc>
            </a:pPr>
            <a:r>
              <a:rPr lang="en-US" altLang="zh-CN" sz="2000" dirty="0">
                <a:latin typeface="幼圆" pitchFamily="49" charset="-122"/>
                <a:ea typeface="幼圆" pitchFamily="49" charset="-122"/>
              </a:rPr>
              <a:t>5.2.5.5  </a:t>
            </a:r>
            <a:r>
              <a:rPr lang="zh-CN" altLang="en-US" sz="2000" dirty="0">
                <a:latin typeface="幼圆" pitchFamily="49" charset="-122"/>
                <a:ea typeface="幼圆" pitchFamily="49" charset="-122"/>
              </a:rPr>
              <a:t>企业应制定重大危险源应急救援预案，配备必要的救援器材、装备，每年至少进行</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次重大危险源应急救援预案演练。</a:t>
            </a:r>
            <a:endParaRPr lang="zh-CN" altLang="en-US" sz="2000" dirty="0">
              <a:latin typeface="幼圆" pitchFamily="49" charset="-122"/>
              <a:ea typeface="幼圆" pitchFamily="49" charset="-122"/>
            </a:endParaRPr>
          </a:p>
          <a:p>
            <a:pPr>
              <a:lnSpc>
                <a:spcPct val="125000"/>
              </a:lnSpc>
            </a:pPr>
            <a:endParaRPr lang="zh-CN" altLang="en-US" sz="2400" dirty="0">
              <a:solidFill>
                <a:srgbClr val="FF0000"/>
              </a:solidFill>
              <a:latin typeface="幼圆" pitchFamily="49" charset="-122"/>
              <a:ea typeface="幼圆" pitchFamily="49" charset="-122"/>
            </a:endParaRPr>
          </a:p>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按要求编制重大危险源应急救援预案；</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根据重大危险源的危险特性配备必要的救援器材、装备；</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涉及吸入性有毒、有害气体的重大危险源，应配备便携式浓度检测设备、空气呼吸器、化学防护服、堵漏器材等；</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4.</a:t>
            </a:r>
            <a:r>
              <a:rPr lang="zh-CN" altLang="en-US" sz="2000" dirty="0">
                <a:latin typeface="仿宋_GB2312" pitchFamily="49" charset="-122"/>
                <a:ea typeface="仿宋_GB2312" pitchFamily="49" charset="-122"/>
              </a:rPr>
              <a:t>涉及剧毒气体的的重大危险源，应配备两套以上气密性化学防护服；</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5.</a:t>
            </a:r>
            <a:r>
              <a:rPr lang="zh-CN" altLang="en-US" sz="2000" dirty="0">
                <a:latin typeface="仿宋_GB2312" pitchFamily="49" charset="-122"/>
                <a:ea typeface="仿宋_GB2312" pitchFamily="49" charset="-122"/>
              </a:rPr>
              <a:t>重大危险源应急救援预案演练按规定频次进行。 </a:t>
            </a:r>
            <a:endParaRPr lang="zh-CN" altLang="en-US" sz="2000" dirty="0">
              <a:latin typeface="仿宋_GB2312" pitchFamily="49" charset="-122"/>
              <a:ea typeface="仿宋_GB2312" pitchFamily="49" charset="-122"/>
            </a:endParaRPr>
          </a:p>
        </p:txBody>
      </p:sp>
      <p:sp>
        <p:nvSpPr>
          <p:cNvPr id="35844"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6867" name="Text Box 3"/>
          <p:cNvSpPr txBox="1"/>
          <p:nvPr/>
        </p:nvSpPr>
        <p:spPr>
          <a:xfrm>
            <a:off x="827088" y="2106613"/>
            <a:ext cx="7632700" cy="2530475"/>
          </a:xfrm>
          <a:prstGeom prst="rect">
            <a:avLst/>
          </a:prstGeom>
          <a:noFill/>
          <a:ln w="9525">
            <a:noFill/>
          </a:ln>
        </p:spPr>
        <p:txBody>
          <a:bodyPr anchor="ctr" anchorCtr="0">
            <a:spAutoFit/>
          </a:bodyPr>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5000"/>
              </a:lnSpc>
            </a:pPr>
            <a:r>
              <a:rPr lang="en-US" altLang="zh-CN" sz="2000" dirty="0">
                <a:latin typeface="幼圆" pitchFamily="49" charset="-122"/>
                <a:ea typeface="幼圆" pitchFamily="49" charset="-122"/>
              </a:rPr>
              <a:t>5.2.5.6  </a:t>
            </a:r>
            <a:r>
              <a:rPr lang="zh-CN" altLang="en-US" sz="2000" dirty="0">
                <a:latin typeface="幼圆" pitchFamily="49" charset="-122"/>
                <a:ea typeface="幼圆" pitchFamily="49" charset="-122"/>
              </a:rPr>
              <a:t>企业应将重大危险源及相关安全措施、应急措施报送当地县级以上人民政府安全生产监督管理部门和有关部门备案。</a:t>
            </a:r>
            <a:endParaRPr lang="zh-CN" altLang="en-US" sz="2000" dirty="0">
              <a:latin typeface="幼圆" pitchFamily="49" charset="-122"/>
              <a:ea typeface="幼圆" pitchFamily="49" charset="-122"/>
            </a:endParaRPr>
          </a:p>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5000"/>
              </a:lnSpc>
            </a:pPr>
            <a:r>
              <a:rPr lang="zh-CN" altLang="en-US" sz="2000" dirty="0">
                <a:latin typeface="仿宋_GB2312" pitchFamily="49" charset="-122"/>
                <a:ea typeface="仿宋_GB2312" pitchFamily="49" charset="-122"/>
              </a:rPr>
              <a:t>重大危险源及相关安全措施、应急措施形成报告，报所在地县级人民政府安全生产监管部门和有关部门备案。 </a:t>
            </a:r>
            <a:endParaRPr lang="zh-CN" altLang="en-US" sz="2000" dirty="0">
              <a:latin typeface="仿宋_GB2312" pitchFamily="49" charset="-122"/>
              <a:ea typeface="仿宋_GB2312" pitchFamily="49" charset="-122"/>
            </a:endParaRPr>
          </a:p>
        </p:txBody>
      </p:sp>
      <p:sp>
        <p:nvSpPr>
          <p:cNvPr id="3686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7891" name="Text Box 3"/>
          <p:cNvSpPr txBox="1"/>
          <p:nvPr/>
        </p:nvSpPr>
        <p:spPr>
          <a:xfrm>
            <a:off x="827088" y="909638"/>
            <a:ext cx="7632700" cy="4922837"/>
          </a:xfrm>
          <a:prstGeom prst="rect">
            <a:avLst/>
          </a:prstGeom>
          <a:noFill/>
          <a:ln w="9525">
            <a:noFill/>
          </a:ln>
        </p:spPr>
        <p:txBody>
          <a:bodyPr anchor="ctr" anchorCtr="0">
            <a:spAutoFit/>
          </a:bodyPr>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5000"/>
              </a:lnSpc>
            </a:pPr>
            <a:r>
              <a:rPr lang="en-US" altLang="zh-CN" sz="2000" dirty="0">
                <a:latin typeface="幼圆" pitchFamily="49" charset="-122"/>
                <a:ea typeface="幼圆" pitchFamily="49" charset="-122"/>
              </a:rPr>
              <a:t>5.2.5.7  </a:t>
            </a:r>
            <a:r>
              <a:rPr lang="zh-CN" altLang="en-US" sz="2000" dirty="0">
                <a:latin typeface="幼圆" pitchFamily="49" charset="-122"/>
                <a:ea typeface="幼圆" pitchFamily="49" charset="-122"/>
              </a:rPr>
              <a:t>企业重大危险源的防护距离应满足国家标准或规定。不符合国家标准或规定的，应采取切实可行的防范措施，并在规定期限内进行整改。</a:t>
            </a:r>
            <a:endParaRPr lang="zh-CN" altLang="en-US" sz="2000" dirty="0">
              <a:latin typeface="幼圆" pitchFamily="49" charset="-122"/>
              <a:ea typeface="幼圆" pitchFamily="49" charset="-122"/>
            </a:endParaRPr>
          </a:p>
          <a:p>
            <a:pPr>
              <a:lnSpc>
                <a:spcPct val="125000"/>
              </a:lnSpc>
            </a:pPr>
            <a:endParaRPr lang="zh-CN" altLang="en-US" sz="2400" dirty="0">
              <a:solidFill>
                <a:srgbClr val="FF0000"/>
              </a:solidFill>
              <a:latin typeface="幼圆" pitchFamily="49" charset="-122"/>
              <a:ea typeface="幼圆" pitchFamily="49" charset="-122"/>
            </a:endParaRPr>
          </a:p>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危险化学品的生产装置和储存危险化学品数量构成重大危险源的储存设施的防护距离应满足国家规定要求；</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防护距离不符合国家规定要求的，应采取切实可行的防范措施，并在规定期限内进行整改。</a:t>
            </a:r>
            <a:endParaRPr lang="zh-CN" altLang="en-US" sz="2000" dirty="0">
              <a:latin typeface="仿宋_GB2312" pitchFamily="49" charset="-122"/>
              <a:ea typeface="仿宋_GB2312" pitchFamily="49" charset="-122"/>
            </a:endParaRPr>
          </a:p>
          <a:p>
            <a:endParaRPr lang="zh-CN" altLang="en-US" sz="2000" dirty="0">
              <a:latin typeface="仿宋_GB2312" pitchFamily="49" charset="-122"/>
              <a:ea typeface="仿宋_GB2312" pitchFamily="49" charset="-122"/>
            </a:endParaRPr>
          </a:p>
          <a:p>
            <a:r>
              <a:rPr lang="zh-CN" altLang="en-US" sz="2000" dirty="0">
                <a:latin typeface="Times New Roman" panose="02020603050405020304" pitchFamily="18" charset="0"/>
              </a:rPr>
              <a:t>防护距离不符合规定要求，且无防范措施，一处扣</a:t>
            </a:r>
            <a:r>
              <a:rPr lang="en-US" altLang="zh-CN" sz="2000" dirty="0">
                <a:latin typeface="Times New Roman" panose="02020603050405020304" pitchFamily="18" charset="0"/>
              </a:rPr>
              <a:t>20</a:t>
            </a:r>
            <a:r>
              <a:rPr lang="zh-CN" altLang="en-US" sz="2000" dirty="0">
                <a:latin typeface="Times New Roman" panose="02020603050405020304" pitchFamily="18" charset="0"/>
              </a:rPr>
              <a:t>分（</a:t>
            </a:r>
            <a:r>
              <a:rPr lang="en-US" altLang="zh-CN" sz="2000" dirty="0">
                <a:latin typeface="Times New Roman" panose="02020603050405020304" pitchFamily="18" charset="0"/>
              </a:rPr>
              <a:t>B</a:t>
            </a:r>
            <a:r>
              <a:rPr lang="zh-CN" altLang="en-US" sz="2000" dirty="0">
                <a:latin typeface="Times New Roman" panose="02020603050405020304" pitchFamily="18" charset="0"/>
              </a:rPr>
              <a:t>级要素否决项）。</a:t>
            </a:r>
            <a:r>
              <a:rPr lang="zh-CN" altLang="en-US" dirty="0">
                <a:latin typeface="Times New Roman" panose="02020603050405020304" pitchFamily="18" charset="0"/>
              </a:rPr>
              <a:t> </a:t>
            </a:r>
            <a:r>
              <a:rPr lang="zh-CN" altLang="en-US" sz="2000" dirty="0">
                <a:latin typeface="仿宋_GB2312" pitchFamily="49" charset="-122"/>
                <a:ea typeface="仿宋_GB2312" pitchFamily="49" charset="-122"/>
              </a:rPr>
              <a:t>  </a:t>
            </a:r>
            <a:endParaRPr lang="zh-CN" altLang="en-US" sz="2000" dirty="0">
              <a:latin typeface="仿宋_GB2312" pitchFamily="49" charset="-122"/>
              <a:ea typeface="仿宋_GB2312" pitchFamily="49" charset="-122"/>
            </a:endParaRPr>
          </a:p>
        </p:txBody>
      </p:sp>
      <p:sp>
        <p:nvSpPr>
          <p:cNvPr id="37892"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37893" name="AutoShape 5"/>
          <p:cNvSpPr/>
          <p:nvPr/>
        </p:nvSpPr>
        <p:spPr>
          <a:xfrm>
            <a:off x="323850" y="4581525"/>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txBox="1"/>
          <p:nvPr/>
        </p:nvSpPr>
        <p:spPr>
          <a:xfrm>
            <a:off x="468313" y="2071688"/>
            <a:ext cx="7991475" cy="4214812"/>
          </a:xfrm>
          <a:prstGeom prst="rect">
            <a:avLst/>
          </a:prstGeom>
          <a:noFill/>
          <a:ln w="9525">
            <a:noFill/>
          </a:ln>
        </p:spPr>
        <p:txBody>
          <a:bodyPr/>
          <a:p>
            <a:pPr>
              <a:lnSpc>
                <a:spcPct val="120000"/>
              </a:lnSpc>
            </a:pPr>
            <a:r>
              <a:rPr lang="en-US" altLang="zh-CN" dirty="0">
                <a:solidFill>
                  <a:srgbClr val="FF0000"/>
                </a:solidFill>
                <a:latin typeface="Times New Roman" panose="02020603050405020304" pitchFamily="18" charset="0"/>
              </a:rPr>
              <a:t>【</a:t>
            </a:r>
            <a:r>
              <a:rPr lang="zh-CN" altLang="en-US" dirty="0">
                <a:solidFill>
                  <a:srgbClr val="FF0000"/>
                </a:solidFill>
                <a:latin typeface="Times New Roman" panose="02020603050405020304" pitchFamily="18" charset="0"/>
              </a:rPr>
              <a:t>企业达标标准</a:t>
            </a:r>
            <a:r>
              <a:rPr lang="en-US" altLang="zh-CN" dirty="0">
                <a:solidFill>
                  <a:srgbClr val="FF0000"/>
                </a:solidFill>
                <a:latin typeface="Times New Roman" panose="02020603050405020304" pitchFamily="18" charset="0"/>
              </a:rPr>
              <a:t>】</a:t>
            </a:r>
            <a:r>
              <a:rPr lang="zh-CN" altLang="en-US" dirty="0">
                <a:solidFill>
                  <a:srgbClr val="FF0000"/>
                </a:solidFill>
                <a:latin typeface="Times New Roman" panose="02020603050405020304" pitchFamily="18" charset="0"/>
              </a:rPr>
              <a:t>（增加</a:t>
            </a:r>
            <a:r>
              <a:rPr lang="en-US" altLang="zh-CN" dirty="0">
                <a:solidFill>
                  <a:srgbClr val="FF0000"/>
                </a:solidFill>
                <a:latin typeface="Times New Roman" panose="02020603050405020304" pitchFamily="18" charset="0"/>
              </a:rPr>
              <a:t>)</a:t>
            </a:r>
            <a:endParaRPr lang="en-US" altLang="zh-CN" dirty="0">
              <a:solidFill>
                <a:srgbClr val="FF0000"/>
              </a:solidFill>
              <a:latin typeface="Times New Roman" panose="02020603050405020304" pitchFamily="18" charset="0"/>
            </a:endParaRPr>
          </a:p>
          <a:p>
            <a:pPr>
              <a:lnSpc>
                <a:spcPct val="120000"/>
              </a:lnSpc>
            </a:pPr>
            <a:endParaRPr lang="en-US" altLang="zh-CN" dirty="0">
              <a:solidFill>
                <a:srgbClr val="FF0000"/>
              </a:solidFill>
              <a:latin typeface="Times New Roman" panose="02020603050405020304" pitchFamily="18" charset="0"/>
            </a:endParaRPr>
          </a:p>
          <a:p>
            <a:pPr>
              <a:lnSpc>
                <a:spcPct val="120000"/>
              </a:lnSpc>
            </a:pPr>
            <a:r>
              <a:rPr lang="zh-CN" altLang="en-US" dirty="0">
                <a:solidFill>
                  <a:srgbClr val="FF3300"/>
                </a:solidFill>
                <a:latin typeface="Times New Roman" panose="02020603050405020304" pitchFamily="18" charset="0"/>
              </a:rPr>
              <a:t>二级企业应符合本要素要求</a:t>
            </a:r>
            <a:r>
              <a:rPr lang="en-US" altLang="zh-CN" dirty="0">
                <a:solidFill>
                  <a:srgbClr val="FF3300"/>
                </a:solidFill>
                <a:latin typeface="Times New Roman" panose="02020603050405020304" pitchFamily="18" charset="0"/>
              </a:rPr>
              <a:t> </a:t>
            </a:r>
            <a:r>
              <a:rPr lang="zh-CN" altLang="en-US" dirty="0">
                <a:solidFill>
                  <a:srgbClr val="FF3300"/>
                </a:solidFill>
                <a:latin typeface="Times New Roman" panose="02020603050405020304" pitchFamily="18" charset="0"/>
              </a:rPr>
              <a:t>，不得失分。</a:t>
            </a:r>
            <a:endParaRPr lang="en-US" altLang="zh-CN" dirty="0">
              <a:solidFill>
                <a:srgbClr val="FF3300"/>
              </a:solidFill>
              <a:latin typeface="Times New Roman" panose="02020603050405020304" pitchFamily="18" charset="0"/>
            </a:endParaRPr>
          </a:p>
          <a:p>
            <a:pPr>
              <a:lnSpc>
                <a:spcPct val="120000"/>
              </a:lnSpc>
            </a:pPr>
            <a:endParaRPr lang="en-US" altLang="zh-CN" dirty="0">
              <a:latin typeface="Times New Roman" panose="02020603050405020304" pitchFamily="18" charset="0"/>
            </a:endParaRPr>
          </a:p>
          <a:p>
            <a:pPr>
              <a:lnSpc>
                <a:spcPct val="120000"/>
              </a:lnSpc>
            </a:pPr>
            <a:r>
              <a:rPr lang="zh-CN" altLang="en-US" dirty="0">
                <a:latin typeface="Times New Roman" panose="02020603050405020304" pitchFamily="18" charset="0"/>
              </a:rPr>
              <a:t>       </a:t>
            </a:r>
            <a:r>
              <a:rPr lang="zh-CN" altLang="en-US" sz="1800" dirty="0">
                <a:solidFill>
                  <a:srgbClr val="33CC33"/>
                </a:solidFill>
                <a:latin typeface="Times New Roman" panose="02020603050405020304" pitchFamily="18" charset="0"/>
              </a:rPr>
              <a:t>若失分，扣</a:t>
            </a:r>
            <a:r>
              <a:rPr lang="en-US" altLang="zh-CN" sz="1800" dirty="0">
                <a:solidFill>
                  <a:srgbClr val="33CC33"/>
                </a:solidFill>
                <a:latin typeface="Times New Roman" panose="02020603050405020304" pitchFamily="18" charset="0"/>
              </a:rPr>
              <a:t>100</a:t>
            </a:r>
            <a:r>
              <a:rPr lang="zh-CN" altLang="en-US" sz="1800" dirty="0">
                <a:solidFill>
                  <a:srgbClr val="33CC33"/>
                </a:solidFill>
                <a:latin typeface="Times New Roman" panose="02020603050405020304" pitchFamily="18" charset="0"/>
              </a:rPr>
              <a:t>分（</a:t>
            </a:r>
            <a:r>
              <a:rPr lang="en-US" altLang="zh-CN" sz="1800" dirty="0">
                <a:solidFill>
                  <a:srgbClr val="33CC33"/>
                </a:solidFill>
                <a:latin typeface="Times New Roman" panose="02020603050405020304" pitchFamily="18" charset="0"/>
              </a:rPr>
              <a:t>A</a:t>
            </a:r>
            <a:r>
              <a:rPr lang="zh-CN" altLang="en-US" sz="1800" dirty="0">
                <a:solidFill>
                  <a:srgbClr val="33CC33"/>
                </a:solidFill>
                <a:latin typeface="Times New Roman" panose="02020603050405020304" pitchFamily="18" charset="0"/>
              </a:rPr>
              <a:t>级要素否决项）。</a:t>
            </a:r>
            <a:endParaRPr lang="en-US" altLang="zh-CN" sz="1800" dirty="0">
              <a:solidFill>
                <a:srgbClr val="33CC33"/>
              </a:solidFill>
              <a:latin typeface="Times New Roman" panose="02020603050405020304" pitchFamily="18" charset="0"/>
            </a:endParaRPr>
          </a:p>
          <a:p>
            <a:pPr>
              <a:lnSpc>
                <a:spcPct val="120000"/>
              </a:lnSpc>
            </a:pPr>
            <a:endParaRPr lang="en-US" altLang="zh-CN" dirty="0">
              <a:solidFill>
                <a:srgbClr val="33CC33"/>
              </a:solidFill>
              <a:latin typeface="Times New Roman" panose="02020603050405020304" pitchFamily="18" charset="0"/>
            </a:endParaRPr>
          </a:p>
          <a:p>
            <a:pPr>
              <a:lnSpc>
                <a:spcPct val="120000"/>
              </a:lnSpc>
            </a:pPr>
            <a:r>
              <a:rPr lang="zh-CN" altLang="en-US" dirty="0">
                <a:latin typeface="Times New Roman" panose="02020603050405020304" pitchFamily="18" charset="0"/>
              </a:rPr>
              <a:t> </a:t>
            </a:r>
            <a:endParaRPr lang="en-US" altLang="zh-CN" dirty="0">
              <a:latin typeface="Times New Roman" panose="02020603050405020304" pitchFamily="18" charset="0"/>
            </a:endParaRPr>
          </a:p>
        </p:txBody>
      </p:sp>
      <p:sp>
        <p:nvSpPr>
          <p:cNvPr id="38915" name="矩形 9"/>
          <p:cNvSpPr/>
          <p:nvPr/>
        </p:nvSpPr>
        <p:spPr>
          <a:xfrm>
            <a:off x="571500" y="1071563"/>
            <a:ext cx="3579813" cy="536575"/>
          </a:xfrm>
          <a:prstGeom prst="rect">
            <a:avLst/>
          </a:prstGeom>
          <a:noFill/>
          <a:ln w="9525">
            <a:noFill/>
          </a:ln>
        </p:spPr>
        <p:txBody>
          <a:bodyPr>
            <a:spAutoFit/>
          </a:bodyPr>
          <a:p>
            <a:pPr>
              <a:lnSpc>
                <a:spcPct val="120000"/>
              </a:lnSpc>
            </a:pPr>
            <a:r>
              <a:rPr lang="en-US" altLang="zh-CN" dirty="0">
                <a:solidFill>
                  <a:srgbClr val="FF0000"/>
                </a:solidFill>
                <a:latin typeface="隶书" pitchFamily="49" charset="-122"/>
                <a:ea typeface="隶书" pitchFamily="49" charset="-122"/>
              </a:rPr>
              <a:t>【</a:t>
            </a:r>
            <a:r>
              <a:rPr lang="zh-CN" altLang="en-US" dirty="0">
                <a:solidFill>
                  <a:srgbClr val="FF0000"/>
                </a:solidFill>
                <a:latin typeface="隶书" pitchFamily="49" charset="-122"/>
                <a:ea typeface="隶书" pitchFamily="49" charset="-122"/>
              </a:rPr>
              <a:t>标准化要求</a:t>
            </a:r>
            <a:r>
              <a:rPr lang="en-US" altLang="zh-CN" dirty="0">
                <a:solidFill>
                  <a:srgbClr val="FF0000"/>
                </a:solidFill>
                <a:latin typeface="隶书" pitchFamily="49" charset="-122"/>
                <a:ea typeface="隶书" pitchFamily="49" charset="-122"/>
              </a:rPr>
              <a:t>】</a:t>
            </a:r>
            <a:endParaRPr lang="en-US" altLang="zh-CN" dirty="0">
              <a:solidFill>
                <a:srgbClr val="FF0000"/>
              </a:solidFill>
              <a:latin typeface="隶书" pitchFamily="49" charset="-122"/>
              <a:ea typeface="隶书" pitchFamily="49" charset="-122"/>
            </a:endParaRPr>
          </a:p>
        </p:txBody>
      </p:sp>
      <p:sp>
        <p:nvSpPr>
          <p:cNvPr id="38916" name="AutoShape 8"/>
          <p:cNvSpPr/>
          <p:nvPr/>
        </p:nvSpPr>
        <p:spPr>
          <a:xfrm>
            <a:off x="571500" y="4357688"/>
            <a:ext cx="395288" cy="627062"/>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39939" name="Text Box 3"/>
          <p:cNvSpPr txBox="1"/>
          <p:nvPr/>
        </p:nvSpPr>
        <p:spPr>
          <a:xfrm>
            <a:off x="395288" y="601663"/>
            <a:ext cx="8280400" cy="5800725"/>
          </a:xfrm>
          <a:prstGeom prst="rect">
            <a:avLst/>
          </a:prstGeom>
          <a:noFill/>
          <a:ln w="9525">
            <a:noFill/>
          </a:ln>
        </p:spPr>
        <p:txBody>
          <a:bodyPr anchor="ctr" anchorCtr="0">
            <a:spAutoFit/>
          </a:bodyPr>
          <a:p>
            <a:pPr>
              <a:lnSpc>
                <a:spcPct val="9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90000"/>
              </a:lnSpc>
            </a:pPr>
            <a:r>
              <a:rPr lang="en-US" altLang="zh-CN" sz="2400" dirty="0">
                <a:latin typeface="幼圆" pitchFamily="49" charset="-122"/>
                <a:ea typeface="幼圆" pitchFamily="49" charset="-122"/>
              </a:rPr>
              <a:t>5.6.5 </a:t>
            </a:r>
            <a:r>
              <a:rPr lang="zh-CN" altLang="en-US" sz="2400" dirty="0">
                <a:latin typeface="幼圆" pitchFamily="49" charset="-122"/>
                <a:ea typeface="幼圆" pitchFamily="49" charset="-122"/>
              </a:rPr>
              <a:t>变更</a:t>
            </a:r>
            <a:endParaRPr lang="zh-CN" altLang="en-US" sz="2400" dirty="0">
              <a:latin typeface="幼圆" pitchFamily="49" charset="-122"/>
              <a:ea typeface="幼圆" pitchFamily="49" charset="-122"/>
            </a:endParaRPr>
          </a:p>
          <a:p>
            <a:pPr>
              <a:lnSpc>
                <a:spcPct val="90000"/>
              </a:lnSpc>
            </a:pPr>
            <a:r>
              <a:rPr lang="en-US" altLang="zh-CN" sz="2000" dirty="0">
                <a:latin typeface="幼圆" pitchFamily="49" charset="-122"/>
                <a:ea typeface="幼圆" pitchFamily="49" charset="-122"/>
              </a:rPr>
              <a:t>5.6.5.</a:t>
            </a:r>
            <a:r>
              <a:rPr lang="en-US" altLang="zh-CN" sz="2000" dirty="0">
                <a:latin typeface="Times New Roman" panose="02020603050405020304" pitchFamily="18" charset="0"/>
              </a:rPr>
              <a:t>1</a:t>
            </a:r>
            <a:r>
              <a:rPr lang="zh-CN" altLang="en-US" sz="2000" dirty="0">
                <a:latin typeface="Times New Roman" panose="02020603050405020304" pitchFamily="18" charset="0"/>
              </a:rPr>
              <a:t>企业应严格执行变更管理制度，履行下列变更程序：</a:t>
            </a:r>
            <a:endParaRPr lang="zh-CN" altLang="en-US" sz="2000" dirty="0">
              <a:latin typeface="Times New Roman" panose="02020603050405020304" pitchFamily="18" charset="0"/>
            </a:endParaRPr>
          </a:p>
          <a:p>
            <a:pPr>
              <a:lnSpc>
                <a:spcPct val="90000"/>
              </a:lnSpc>
            </a:pPr>
            <a:r>
              <a:rPr lang="zh-CN" altLang="en-US" sz="2000" dirty="0">
                <a:latin typeface="Times New Roman" panose="02020603050405020304" pitchFamily="18" charset="0"/>
              </a:rPr>
              <a:t>（</a:t>
            </a:r>
            <a:r>
              <a:rPr lang="en-US" altLang="zh-CN" sz="2000" dirty="0">
                <a:latin typeface="Times New Roman" panose="02020603050405020304" pitchFamily="18" charset="0"/>
              </a:rPr>
              <a:t>1) </a:t>
            </a:r>
            <a:r>
              <a:rPr lang="zh-CN" altLang="en-US" sz="2000" dirty="0">
                <a:latin typeface="Times New Roman" panose="02020603050405020304" pitchFamily="18" charset="0"/>
              </a:rPr>
              <a:t>变更申请：按要求填写变更申请表，由专人进行管理；</a:t>
            </a:r>
            <a:endParaRPr lang="zh-CN" altLang="en-US" sz="2000" dirty="0">
              <a:latin typeface="Times New Roman" panose="02020603050405020304" pitchFamily="18" charset="0"/>
            </a:endParaRPr>
          </a:p>
          <a:p>
            <a:pPr>
              <a:lnSpc>
                <a:spcPct val="90000"/>
              </a:lnSpc>
            </a:pPr>
            <a:r>
              <a:rPr lang="zh-CN" altLang="en-US" sz="2000" dirty="0">
                <a:latin typeface="Times New Roman" panose="02020603050405020304" pitchFamily="18" charset="0"/>
              </a:rPr>
              <a:t>（</a:t>
            </a:r>
            <a:r>
              <a:rPr lang="en-US" altLang="zh-CN" sz="2000" dirty="0">
                <a:latin typeface="Times New Roman" panose="02020603050405020304" pitchFamily="18" charset="0"/>
              </a:rPr>
              <a:t>2) </a:t>
            </a:r>
            <a:r>
              <a:rPr lang="zh-CN" altLang="en-US" sz="2000" dirty="0">
                <a:latin typeface="Times New Roman" panose="02020603050405020304" pitchFamily="18" charset="0"/>
              </a:rPr>
              <a:t>变更审批：变更申请表应逐级上报主管部门，并按管理权限报主管领导审批；</a:t>
            </a:r>
            <a:endParaRPr lang="zh-CN" altLang="en-US" sz="2000" dirty="0">
              <a:latin typeface="Times New Roman" panose="02020603050405020304" pitchFamily="18" charset="0"/>
            </a:endParaRPr>
          </a:p>
          <a:p>
            <a:pPr>
              <a:lnSpc>
                <a:spcPct val="90000"/>
              </a:lnSpc>
            </a:pPr>
            <a:r>
              <a:rPr lang="zh-CN" altLang="en-US" sz="2000" dirty="0">
                <a:latin typeface="Times New Roman" panose="02020603050405020304" pitchFamily="18" charset="0"/>
              </a:rPr>
              <a:t>（</a:t>
            </a:r>
            <a:r>
              <a:rPr lang="en-US" altLang="zh-CN" sz="2000" dirty="0">
                <a:latin typeface="Times New Roman" panose="02020603050405020304" pitchFamily="18" charset="0"/>
              </a:rPr>
              <a:t>3) </a:t>
            </a:r>
            <a:r>
              <a:rPr lang="zh-CN" altLang="en-US" sz="2000" dirty="0">
                <a:latin typeface="Times New Roman" panose="02020603050405020304" pitchFamily="18" charset="0"/>
              </a:rPr>
              <a:t>变更实施：变更批准后，由主管部门负责实施。不经过审查和批准，任何临时性的变更都不得超过原批准范围和期限；</a:t>
            </a:r>
            <a:endParaRPr lang="zh-CN" altLang="en-US" sz="2000" dirty="0">
              <a:latin typeface="Times New Roman" panose="02020603050405020304" pitchFamily="18" charset="0"/>
            </a:endParaRPr>
          </a:p>
          <a:p>
            <a:pPr>
              <a:lnSpc>
                <a:spcPct val="90000"/>
              </a:lnSpc>
            </a:pPr>
            <a:r>
              <a:rPr lang="zh-CN" altLang="en-US" sz="2000" dirty="0">
                <a:latin typeface="Times New Roman" panose="02020603050405020304" pitchFamily="18" charset="0"/>
              </a:rPr>
              <a:t>（</a:t>
            </a:r>
            <a:r>
              <a:rPr lang="en-US" altLang="zh-CN" sz="2000" dirty="0">
                <a:latin typeface="Times New Roman" panose="02020603050405020304" pitchFamily="18" charset="0"/>
              </a:rPr>
              <a:t>4) </a:t>
            </a:r>
            <a:r>
              <a:rPr lang="zh-CN" altLang="en-US" sz="2000" dirty="0">
                <a:latin typeface="Times New Roman" panose="02020603050405020304" pitchFamily="18" charset="0"/>
              </a:rPr>
              <a:t>变更验收：变更实施结束后，变更主管部门应对变更的实施情况进行验收，形成报告，并及时将变更结果通知相关部门和有关人员。</a:t>
            </a:r>
            <a:endParaRPr lang="zh-CN" altLang="en-US" sz="2400" dirty="0">
              <a:solidFill>
                <a:srgbClr val="FF0000"/>
              </a:solidFill>
              <a:latin typeface="幼圆" pitchFamily="49" charset="-122"/>
              <a:ea typeface="幼圆" pitchFamily="49" charset="-122"/>
            </a:endParaRPr>
          </a:p>
          <a:p>
            <a:pPr>
              <a:lnSpc>
                <a:spcPct val="90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90000"/>
              </a:lnSpc>
            </a:pPr>
            <a:r>
              <a:rPr lang="en-US" altLang="zh-CN" sz="2400" dirty="0">
                <a:latin typeface="Times New Roman" panose="02020603050405020304" pitchFamily="18" charset="0"/>
              </a:rPr>
              <a:t>3.6</a:t>
            </a:r>
            <a:r>
              <a:rPr lang="zh-CN" altLang="en-US" sz="2400" dirty="0">
                <a:latin typeface="Times New Roman" panose="02020603050405020304" pitchFamily="18" charset="0"/>
              </a:rPr>
              <a:t>变更</a:t>
            </a:r>
            <a:endParaRPr lang="zh-CN" altLang="en-US" sz="2400" dirty="0">
              <a:latin typeface="仿宋_GB2312" pitchFamily="49" charset="-122"/>
              <a:ea typeface="仿宋_GB2312" pitchFamily="49" charset="-122"/>
            </a:endParaRPr>
          </a:p>
          <a:p>
            <a:pPr>
              <a:lnSpc>
                <a:spcPct val="90000"/>
              </a:lnSpc>
            </a:pPr>
            <a:r>
              <a:rPr lang="zh-CN" altLang="zh-CN" sz="2000" dirty="0">
                <a:latin typeface="仿宋_GB2312" pitchFamily="49" charset="-122"/>
                <a:ea typeface="仿宋_GB2312" pitchFamily="49" charset="-122"/>
              </a:rPr>
              <a:t>严格履行以下变更程序及要求：</a:t>
            </a:r>
            <a:endParaRPr lang="zh-CN" altLang="zh-CN" sz="2000" dirty="0">
              <a:latin typeface="仿宋_GB2312" pitchFamily="49" charset="-122"/>
              <a:ea typeface="仿宋_GB2312" pitchFamily="49" charset="-122"/>
            </a:endParaRPr>
          </a:p>
          <a:p>
            <a:pPr>
              <a:lnSpc>
                <a:spcPct val="90000"/>
              </a:lnSpc>
            </a:pPr>
            <a:r>
              <a:rPr lang="zh-CN" altLang="zh-CN" sz="2000" dirty="0">
                <a:latin typeface="仿宋_GB2312" pitchFamily="49" charset="-122"/>
                <a:ea typeface="仿宋_GB2312" pitchFamily="49" charset="-122"/>
              </a:rPr>
              <a:t>（</a:t>
            </a:r>
            <a:r>
              <a:rPr lang="en-US" altLang="zh-CN" sz="2000" dirty="0">
                <a:latin typeface="仿宋_GB2312" pitchFamily="49" charset="-122"/>
                <a:ea typeface="仿宋_GB2312" pitchFamily="49" charset="-122"/>
              </a:rPr>
              <a:t>1) </a:t>
            </a:r>
            <a:r>
              <a:rPr lang="zh-CN" altLang="en-US" sz="2000" dirty="0">
                <a:latin typeface="仿宋_GB2312" pitchFamily="49" charset="-122"/>
                <a:ea typeface="仿宋_GB2312" pitchFamily="49" charset="-122"/>
              </a:rPr>
              <a:t>变更申请：按要求填写变更申请表，由专人进行管理；</a:t>
            </a:r>
            <a:endParaRPr lang="zh-CN" altLang="en-US" sz="2000" dirty="0">
              <a:latin typeface="仿宋_GB2312" pitchFamily="49" charset="-122"/>
              <a:ea typeface="仿宋_GB2312" pitchFamily="49" charset="-122"/>
            </a:endParaRPr>
          </a:p>
          <a:p>
            <a:pPr>
              <a:lnSpc>
                <a:spcPct val="90000"/>
              </a:lnSpc>
            </a:pPr>
            <a:r>
              <a:rPr lang="zh-CN" altLang="en-US" sz="2000" dirty="0">
                <a:latin typeface="仿宋_GB2312" pitchFamily="49" charset="-122"/>
                <a:ea typeface="仿宋_GB2312" pitchFamily="49" charset="-122"/>
              </a:rPr>
              <a:t>（</a:t>
            </a:r>
            <a:r>
              <a:rPr lang="en-US" altLang="zh-CN" sz="2000" dirty="0">
                <a:latin typeface="仿宋_GB2312" pitchFamily="49" charset="-122"/>
                <a:ea typeface="仿宋_GB2312" pitchFamily="49" charset="-122"/>
              </a:rPr>
              <a:t>2) </a:t>
            </a:r>
            <a:r>
              <a:rPr lang="zh-CN" altLang="en-US" sz="2000" dirty="0">
                <a:latin typeface="仿宋_GB2312" pitchFamily="49" charset="-122"/>
                <a:ea typeface="仿宋_GB2312" pitchFamily="49" charset="-122"/>
              </a:rPr>
              <a:t>变更审批：变更申请表应逐级上报主管部门，并按管理权限报主管领导审批；</a:t>
            </a:r>
            <a:endParaRPr lang="zh-CN" altLang="en-US" sz="2000" dirty="0">
              <a:latin typeface="仿宋_GB2312" pitchFamily="49" charset="-122"/>
              <a:ea typeface="仿宋_GB2312" pitchFamily="49" charset="-122"/>
            </a:endParaRPr>
          </a:p>
          <a:p>
            <a:pPr>
              <a:lnSpc>
                <a:spcPct val="90000"/>
              </a:lnSpc>
            </a:pPr>
            <a:r>
              <a:rPr lang="zh-CN" altLang="en-US" sz="2000" dirty="0">
                <a:latin typeface="仿宋_GB2312" pitchFamily="49" charset="-122"/>
                <a:ea typeface="仿宋_GB2312" pitchFamily="49" charset="-122"/>
              </a:rPr>
              <a:t>（</a:t>
            </a:r>
            <a:r>
              <a:rPr lang="en-US" altLang="zh-CN" sz="2000" dirty="0">
                <a:latin typeface="仿宋_GB2312" pitchFamily="49" charset="-122"/>
                <a:ea typeface="仿宋_GB2312" pitchFamily="49" charset="-122"/>
              </a:rPr>
              <a:t>3) </a:t>
            </a:r>
            <a:r>
              <a:rPr lang="zh-CN" altLang="en-US" sz="2000" dirty="0">
                <a:latin typeface="仿宋_GB2312" pitchFamily="49" charset="-122"/>
                <a:ea typeface="仿宋_GB2312" pitchFamily="49" charset="-122"/>
              </a:rPr>
              <a:t>变更实施：变更批准后，由主管部门负责实施。不经过审查和批准，任何临时性的变更都不得超过原批准范围和期限；</a:t>
            </a:r>
            <a:endParaRPr lang="zh-CN" altLang="en-US" sz="2000" dirty="0">
              <a:latin typeface="仿宋_GB2312" pitchFamily="49" charset="-122"/>
              <a:ea typeface="仿宋_GB2312" pitchFamily="49" charset="-122"/>
            </a:endParaRPr>
          </a:p>
          <a:p>
            <a:pPr>
              <a:lnSpc>
                <a:spcPct val="90000"/>
              </a:lnSpc>
            </a:pPr>
            <a:r>
              <a:rPr lang="zh-CN" altLang="en-US" sz="2000" dirty="0">
                <a:latin typeface="仿宋_GB2312" pitchFamily="49" charset="-122"/>
                <a:ea typeface="仿宋_GB2312" pitchFamily="49" charset="-122"/>
              </a:rPr>
              <a:t>（</a:t>
            </a:r>
            <a:r>
              <a:rPr lang="en-US" altLang="zh-CN" sz="2000" dirty="0">
                <a:latin typeface="仿宋_GB2312" pitchFamily="49" charset="-122"/>
                <a:ea typeface="仿宋_GB2312" pitchFamily="49" charset="-122"/>
              </a:rPr>
              <a:t>4) </a:t>
            </a:r>
            <a:r>
              <a:rPr lang="zh-CN" altLang="en-US" sz="2000" dirty="0">
                <a:latin typeface="仿宋_GB2312" pitchFamily="49" charset="-122"/>
                <a:ea typeface="仿宋_GB2312" pitchFamily="49" charset="-122"/>
              </a:rPr>
              <a:t>变更验收：变更实施结束后，变更主管部门应对变更的实施情况进行验收，形成报告，并及时将变更结果通知相关部门和有关人员。 </a:t>
            </a:r>
            <a:endParaRPr lang="zh-CN" altLang="en-US" sz="2000" dirty="0">
              <a:latin typeface="仿宋_GB2312" pitchFamily="49" charset="-122"/>
              <a:ea typeface="仿宋_GB2312" pitchFamily="49" charset="-122"/>
            </a:endParaRPr>
          </a:p>
        </p:txBody>
      </p:sp>
      <p:sp>
        <p:nvSpPr>
          <p:cNvPr id="39940"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173507" name="Rectangle 3"/>
          <p:cNvSpPr>
            <a:spLocks noChangeArrowheads="1"/>
          </p:cNvSpPr>
          <p:nvPr/>
        </p:nvSpPr>
        <p:spPr bwMode="auto">
          <a:xfrm>
            <a:off x="684213" y="908050"/>
            <a:ext cx="6480175" cy="701675"/>
          </a:xfrm>
          <a:prstGeom prst="rect">
            <a:avLst/>
          </a:prstGeom>
          <a:noFill/>
          <a:ln w="9525">
            <a:noFill/>
            <a:miter lim="800000"/>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000" b="1" i="0" u="none" strike="noStrike" kern="1200" cap="none" spc="0" normalizeH="0" baseline="0" noProof="0" dirty="0">
                <a:ln>
                  <a:noFill/>
                </a:ln>
                <a:solidFill>
                  <a:srgbClr val="FF1313"/>
                </a:solidFill>
                <a:effectLst>
                  <a:outerShdw blurRad="38100" dist="38100" dir="2700000" algn="tl">
                    <a:srgbClr val="C0C0C0"/>
                  </a:outerShdw>
                </a:effectLst>
                <a:uLnTx/>
                <a:uFillTx/>
                <a:latin typeface="+mn-ea"/>
                <a:ea typeface="+mn-ea"/>
                <a:cs typeface="+mn-cs"/>
              </a:rPr>
              <a:t>目     录</a:t>
            </a:r>
            <a:endParaRPr kumimoji="1" lang="zh-CN" altLang="en-US" sz="4000" b="1" i="0" u="none" strike="noStrike" kern="1200" cap="none" spc="0" normalizeH="0" baseline="0" noProof="0" dirty="0">
              <a:ln>
                <a:noFill/>
              </a:ln>
              <a:solidFill>
                <a:srgbClr val="FF1313"/>
              </a:solidFill>
              <a:effectLst>
                <a:outerShdw blurRad="38100" dist="38100" dir="2700000" algn="tl">
                  <a:srgbClr val="C0C0C0"/>
                </a:outerShdw>
              </a:effectLst>
              <a:uLnTx/>
              <a:uFillTx/>
              <a:latin typeface="+mn-ea"/>
              <a:ea typeface="+mn-ea"/>
              <a:cs typeface="+mn-cs"/>
            </a:endParaRPr>
          </a:p>
        </p:txBody>
      </p:sp>
      <p:sp>
        <p:nvSpPr>
          <p:cNvPr id="13316" name="Text Box 4"/>
          <p:cNvSpPr txBox="1"/>
          <p:nvPr/>
        </p:nvSpPr>
        <p:spPr>
          <a:xfrm>
            <a:off x="684213" y="2024063"/>
            <a:ext cx="7775575" cy="3616325"/>
          </a:xfrm>
          <a:prstGeom prst="rect">
            <a:avLst/>
          </a:prstGeom>
          <a:noFill/>
          <a:ln w="9525">
            <a:noFill/>
          </a:ln>
        </p:spPr>
        <p:txBody>
          <a:bodyPr anchor="ctr" anchorCtr="0">
            <a:spAutoFit/>
          </a:bodyPr>
          <a:p>
            <a:pPr>
              <a:lnSpc>
                <a:spcPct val="125000"/>
              </a:lnSpc>
              <a:spcBef>
                <a:spcPct val="50000"/>
              </a:spcBef>
              <a:buFont typeface="Wingdings" panose="05000000000000000000" pitchFamily="2" charset="2"/>
            </a:pPr>
            <a:r>
              <a:rPr lang="en-US" altLang="zh-CN" sz="2800" dirty="0">
                <a:solidFill>
                  <a:schemeClr val="accent2"/>
                </a:solidFill>
                <a:latin typeface="仿宋_GB2312" pitchFamily="49" charset="-122"/>
                <a:ea typeface="仿宋_GB2312" pitchFamily="49" charset="-122"/>
              </a:rPr>
              <a:t> </a:t>
            </a:r>
            <a:r>
              <a:rPr lang="zh-CN" altLang="en-US" sz="2800" dirty="0">
                <a:latin typeface="仿宋_GB2312" pitchFamily="49" charset="-122"/>
                <a:ea typeface="仿宋_GB2312" pitchFamily="49" charset="-122"/>
              </a:rPr>
              <a:t>一、</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通用规范</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评审标准</a:t>
            </a:r>
            <a:r>
              <a:rPr lang="en-US" altLang="zh-CN" sz="2800" dirty="0">
                <a:latin typeface="仿宋_GB2312" pitchFamily="49" charset="-122"/>
                <a:ea typeface="仿宋_GB2312" pitchFamily="49" charset="-122"/>
              </a:rPr>
              <a:t>》</a:t>
            </a:r>
            <a:r>
              <a:rPr lang="zh-CN" altLang="en-US" sz="2800" dirty="0">
                <a:latin typeface="仿宋_GB2312" pitchFamily="49" charset="-122"/>
                <a:ea typeface="仿宋_GB2312" pitchFamily="49" charset="-122"/>
              </a:rPr>
              <a:t>要素</a:t>
            </a:r>
            <a:endParaRPr lang="zh-CN" altLang="en-US" sz="2800" dirty="0">
              <a:latin typeface="仿宋_GB2312" pitchFamily="49" charset="-122"/>
              <a:ea typeface="仿宋_GB2312" pitchFamily="49" charset="-122"/>
            </a:endParaRPr>
          </a:p>
          <a:p>
            <a:pPr>
              <a:lnSpc>
                <a:spcPct val="125000"/>
              </a:lnSpc>
              <a:spcBef>
                <a:spcPct val="50000"/>
              </a:spcBef>
              <a:buFont typeface="Wingdings" panose="05000000000000000000" pitchFamily="2" charset="2"/>
            </a:pPr>
            <a:r>
              <a:rPr lang="zh-CN" altLang="en-US" sz="2800" dirty="0">
                <a:latin typeface="仿宋_GB2312" pitchFamily="49" charset="-122"/>
                <a:ea typeface="仿宋_GB2312" pitchFamily="49" charset="-122"/>
              </a:rPr>
              <a:t> 二、风险管理的意义</a:t>
            </a:r>
            <a:endParaRPr lang="zh-CN" altLang="en-US" sz="2800" dirty="0">
              <a:latin typeface="仿宋_GB2312" pitchFamily="49" charset="-122"/>
              <a:ea typeface="仿宋_GB2312" pitchFamily="49" charset="-122"/>
            </a:endParaRPr>
          </a:p>
          <a:p>
            <a:pPr>
              <a:lnSpc>
                <a:spcPct val="125000"/>
              </a:lnSpc>
              <a:spcBef>
                <a:spcPct val="50000"/>
              </a:spcBef>
              <a:buFont typeface="Wingdings" panose="05000000000000000000" pitchFamily="2" charset="2"/>
            </a:pPr>
            <a:r>
              <a:rPr lang="zh-CN" altLang="en-US" sz="2800" dirty="0">
                <a:latin typeface="仿宋_GB2312" pitchFamily="49" charset="-122"/>
                <a:ea typeface="仿宋_GB2312" pitchFamily="49" charset="-122"/>
              </a:rPr>
              <a:t> 三、基本概念</a:t>
            </a:r>
            <a:endParaRPr lang="zh-CN" altLang="en-US" sz="2800" dirty="0">
              <a:latin typeface="仿宋_GB2312" pitchFamily="49" charset="-122"/>
              <a:ea typeface="仿宋_GB2312" pitchFamily="49" charset="-122"/>
            </a:endParaRPr>
          </a:p>
          <a:p>
            <a:pPr>
              <a:lnSpc>
                <a:spcPct val="125000"/>
              </a:lnSpc>
              <a:spcBef>
                <a:spcPct val="50000"/>
              </a:spcBef>
              <a:buFont typeface="Wingdings" panose="05000000000000000000" pitchFamily="2" charset="2"/>
            </a:pPr>
            <a:r>
              <a:rPr lang="zh-CN" altLang="en-US" sz="2800" dirty="0">
                <a:latin typeface="仿宋_GB2312" pitchFamily="49" charset="-122"/>
                <a:ea typeface="仿宋_GB2312" pitchFamily="49" charset="-122"/>
              </a:rPr>
              <a:t> 四、风险控制</a:t>
            </a:r>
            <a:endParaRPr lang="zh-CN" altLang="en-US" sz="2800" dirty="0">
              <a:latin typeface="仿宋_GB2312" pitchFamily="49" charset="-122"/>
              <a:ea typeface="仿宋_GB2312" pitchFamily="49" charset="-122"/>
            </a:endParaRPr>
          </a:p>
          <a:p>
            <a:pPr>
              <a:lnSpc>
                <a:spcPct val="125000"/>
              </a:lnSpc>
              <a:spcBef>
                <a:spcPct val="50000"/>
              </a:spcBef>
              <a:buFont typeface="Wingdings" panose="05000000000000000000" pitchFamily="2" charset="2"/>
            </a:pPr>
            <a:r>
              <a:rPr lang="zh-CN" altLang="en-US" sz="2800" dirty="0">
                <a:latin typeface="仿宋_GB2312" pitchFamily="49" charset="-122"/>
                <a:ea typeface="仿宋_GB2312" pitchFamily="49" charset="-122"/>
              </a:rPr>
              <a:t> 五、常用评价方法介绍</a:t>
            </a:r>
            <a:endParaRPr lang="zh-CN" altLang="en-US" sz="2800" dirty="0">
              <a:latin typeface="仿宋_GB2312" pitchFamily="49" charset="-122"/>
              <a:ea typeface="仿宋_GB2312" pitchFamily="49" charset="-122"/>
            </a:endParaRPr>
          </a:p>
        </p:txBody>
      </p:sp>
      <p:sp>
        <p:nvSpPr>
          <p:cNvPr id="13317" name="Text Box 16"/>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0963" name="Text Box 3"/>
          <p:cNvSpPr txBox="1"/>
          <p:nvPr/>
        </p:nvSpPr>
        <p:spPr>
          <a:xfrm>
            <a:off x="827088" y="1968500"/>
            <a:ext cx="7632700" cy="2832100"/>
          </a:xfrm>
          <a:prstGeom prst="rect">
            <a:avLst/>
          </a:prstGeom>
          <a:noFill/>
          <a:ln w="9525">
            <a:noFill/>
          </a:ln>
        </p:spPr>
        <p:txBody>
          <a:bodyPr anchor="ctr" anchorCtr="0">
            <a:spAutoFit/>
          </a:bodyPr>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5000"/>
              </a:lnSpc>
            </a:pPr>
            <a:r>
              <a:rPr lang="en-US" altLang="zh-CN" sz="2000" dirty="0">
                <a:latin typeface="幼圆" pitchFamily="49" charset="-122"/>
                <a:ea typeface="幼圆" pitchFamily="49" charset="-122"/>
              </a:rPr>
              <a:t>5.6.5.2  </a:t>
            </a:r>
            <a:r>
              <a:rPr lang="zh-CN" altLang="en-US" sz="2000" dirty="0">
                <a:latin typeface="Times New Roman" panose="02020603050405020304" pitchFamily="18" charset="0"/>
              </a:rPr>
              <a:t>企业应对变更过程产生的风险进行分析和控制。</a:t>
            </a:r>
            <a:r>
              <a:rPr lang="zh-CN" altLang="en-US" dirty="0">
                <a:latin typeface="Times New Roman" panose="02020603050405020304" pitchFamily="18" charset="0"/>
              </a:rPr>
              <a:t> </a:t>
            </a:r>
            <a:endParaRPr lang="zh-CN" altLang="en-US" sz="2000" dirty="0">
              <a:latin typeface="幼圆" pitchFamily="49" charset="-122"/>
              <a:ea typeface="幼圆" pitchFamily="49" charset="-122"/>
            </a:endParaRPr>
          </a:p>
          <a:p>
            <a:pPr>
              <a:lnSpc>
                <a:spcPct val="125000"/>
              </a:lnSpc>
            </a:pPr>
            <a:endParaRPr lang="zh-CN" altLang="en-US" sz="2400" dirty="0">
              <a:solidFill>
                <a:srgbClr val="FF0000"/>
              </a:solidFill>
              <a:latin typeface="幼圆" pitchFamily="49" charset="-122"/>
              <a:ea typeface="幼圆" pitchFamily="49" charset="-122"/>
            </a:endParaRPr>
          </a:p>
          <a:p>
            <a:pPr>
              <a:lnSpc>
                <a:spcPct val="12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对每项变更过程产生的风险都进行分析，制定控制措施；</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变更实施过程中，认真落实风险控制措施。 </a:t>
            </a:r>
            <a:endParaRPr lang="zh-CN" altLang="en-US" sz="2000" dirty="0">
              <a:latin typeface="仿宋_GB2312" pitchFamily="49" charset="-122"/>
              <a:ea typeface="仿宋_GB2312" pitchFamily="49" charset="-122"/>
            </a:endParaRPr>
          </a:p>
        </p:txBody>
      </p:sp>
      <p:sp>
        <p:nvSpPr>
          <p:cNvPr id="40964"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1987" name="Text Box 3"/>
          <p:cNvSpPr txBox="1"/>
          <p:nvPr/>
        </p:nvSpPr>
        <p:spPr>
          <a:xfrm>
            <a:off x="684213" y="1812925"/>
            <a:ext cx="7704137" cy="3387725"/>
          </a:xfrm>
          <a:prstGeom prst="rect">
            <a:avLst/>
          </a:prstGeom>
          <a:noFill/>
          <a:ln w="9525">
            <a:noFill/>
          </a:ln>
        </p:spPr>
        <p:txBody>
          <a:bodyPr anchor="ctr" anchorCtr="0">
            <a:spAutoFit/>
          </a:bodyPr>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en-US" altLang="zh-CN" sz="2400" dirty="0">
                <a:latin typeface="幼圆" pitchFamily="49" charset="-122"/>
                <a:ea typeface="幼圆" pitchFamily="49" charset="-122"/>
              </a:rPr>
              <a:t>5.2.6  </a:t>
            </a:r>
            <a:r>
              <a:rPr lang="zh-CN" altLang="en-US" sz="2400" dirty="0">
                <a:latin typeface="幼圆" pitchFamily="49" charset="-122"/>
                <a:ea typeface="幼圆" pitchFamily="49" charset="-122"/>
              </a:rPr>
              <a:t>风险信息更新</a:t>
            </a:r>
            <a:endParaRPr lang="zh-CN" altLang="en-US" sz="2400" dirty="0">
              <a:latin typeface="幼圆" pitchFamily="49" charset="-122"/>
              <a:ea typeface="幼圆" pitchFamily="49" charset="-122"/>
            </a:endParaRPr>
          </a:p>
          <a:p>
            <a:pPr>
              <a:lnSpc>
                <a:spcPct val="115000"/>
              </a:lnSpc>
            </a:pPr>
            <a:r>
              <a:rPr lang="en-US" altLang="zh-CN" sz="2000" dirty="0">
                <a:latin typeface="幼圆" pitchFamily="49" charset="-122"/>
                <a:ea typeface="幼圆" pitchFamily="49" charset="-122"/>
              </a:rPr>
              <a:t>5.2.6.1  </a:t>
            </a:r>
            <a:r>
              <a:rPr lang="zh-CN" altLang="en-US" sz="2000" dirty="0">
                <a:latin typeface="幼圆" pitchFamily="49" charset="-122"/>
                <a:ea typeface="幼圆" pitchFamily="49" charset="-122"/>
              </a:rPr>
              <a:t>企业应适时组织风险评价工作，识别与生产经营活动有关的危险、有害因素和隐患。</a:t>
            </a:r>
            <a:endParaRPr lang="zh-CN" altLang="en-US" sz="2000" dirty="0">
              <a:latin typeface="幼圆" pitchFamily="49" charset="-122"/>
              <a:ea typeface="幼圆" pitchFamily="49" charset="-122"/>
            </a:endParaRPr>
          </a:p>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en-US" altLang="zh-CN" sz="2400" dirty="0">
                <a:latin typeface="仿宋_GB2312" pitchFamily="49" charset="-122"/>
                <a:ea typeface="仿宋_GB2312" pitchFamily="49" charset="-122"/>
              </a:rPr>
              <a:t>3.7</a:t>
            </a:r>
            <a:r>
              <a:rPr lang="zh-CN" altLang="en-US" sz="2400" dirty="0">
                <a:latin typeface="仿宋_GB2312" pitchFamily="49" charset="-122"/>
                <a:ea typeface="仿宋_GB2312" pitchFamily="49" charset="-122"/>
              </a:rPr>
              <a:t>风险信息更新</a:t>
            </a:r>
            <a:endParaRPr lang="zh-CN" altLang="en-US" sz="2400" dirty="0">
              <a:latin typeface="仿宋_GB2312" pitchFamily="49" charset="-122"/>
              <a:ea typeface="仿宋_GB2312" pitchFamily="49" charset="-122"/>
            </a:endParaRPr>
          </a:p>
          <a:p>
            <a:pPr>
              <a:lnSpc>
                <a:spcPct val="115000"/>
              </a:lnSpc>
            </a:pPr>
            <a:r>
              <a:rPr lang="zh-CN" altLang="en-US" sz="2000" dirty="0">
                <a:latin typeface="Times New Roman" panose="02020603050405020304" pitchFamily="18" charset="0"/>
                <a:ea typeface="仿宋_GB2312" pitchFamily="49" charset="-122"/>
              </a:rPr>
              <a:t>非常规活动及危险性作业实施前，应识别危险、有害因素，排查隐患。</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
        <p:nvSpPr>
          <p:cNvPr id="4198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3011" name="Text Box 3"/>
          <p:cNvSpPr txBox="1"/>
          <p:nvPr/>
        </p:nvSpPr>
        <p:spPr>
          <a:xfrm>
            <a:off x="684213" y="2476500"/>
            <a:ext cx="7704137" cy="2055813"/>
          </a:xfrm>
          <a:prstGeom prst="rect">
            <a:avLst/>
          </a:prstGeom>
          <a:noFill/>
          <a:ln w="9525">
            <a:noFill/>
          </a:ln>
        </p:spPr>
        <p:txBody>
          <a:bodyPr anchor="ctr" anchorCtr="0">
            <a:spAutoFit/>
          </a:bodyPr>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en-US" altLang="zh-CN" sz="2000" dirty="0">
                <a:latin typeface="幼圆" pitchFamily="49" charset="-122"/>
                <a:ea typeface="幼圆" pitchFamily="49" charset="-122"/>
              </a:rPr>
              <a:t>5.2.6.2  </a:t>
            </a:r>
            <a:r>
              <a:rPr lang="zh-CN" altLang="en-US" sz="2000" dirty="0">
                <a:latin typeface="幼圆" pitchFamily="49" charset="-122"/>
                <a:ea typeface="幼圆" pitchFamily="49" charset="-122"/>
              </a:rPr>
              <a:t>企业应定期评审或检查风险评价结果和风险控制效果。</a:t>
            </a:r>
            <a:endParaRPr lang="zh-CN" altLang="en-US" sz="2000" dirty="0">
              <a:latin typeface="幼圆" pitchFamily="49" charset="-122"/>
              <a:ea typeface="幼圆" pitchFamily="49" charset="-122"/>
            </a:endParaRPr>
          </a:p>
          <a:p>
            <a:pPr>
              <a:lnSpc>
                <a:spcPct val="115000"/>
              </a:lnSpc>
            </a:pPr>
            <a:endParaRPr lang="zh-CN" altLang="en-US" sz="2400" dirty="0">
              <a:solidFill>
                <a:srgbClr val="FF0000"/>
              </a:solidFill>
              <a:latin typeface="幼圆" pitchFamily="49" charset="-122"/>
              <a:ea typeface="幼圆" pitchFamily="49" charset="-122"/>
            </a:endParaRPr>
          </a:p>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zh-CN" altLang="en-US" sz="2000" dirty="0">
                <a:latin typeface="仿宋_GB2312" pitchFamily="49" charset="-122"/>
                <a:ea typeface="仿宋_GB2312" pitchFamily="49" charset="-122"/>
              </a:rPr>
              <a:t>每年评审或检查风险评价结果和风险控制效果。 </a:t>
            </a:r>
            <a:endParaRPr lang="zh-CN" altLang="en-US" sz="2000" dirty="0">
              <a:latin typeface="仿宋_GB2312" pitchFamily="49" charset="-122"/>
              <a:ea typeface="仿宋_GB2312" pitchFamily="49" charset="-122"/>
            </a:endParaRPr>
          </a:p>
        </p:txBody>
      </p:sp>
      <p:sp>
        <p:nvSpPr>
          <p:cNvPr id="43012"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4035" name="Text Box 3"/>
          <p:cNvSpPr txBox="1"/>
          <p:nvPr/>
        </p:nvSpPr>
        <p:spPr>
          <a:xfrm>
            <a:off x="684213" y="1495425"/>
            <a:ext cx="7704137" cy="4019550"/>
          </a:xfrm>
          <a:prstGeom prst="rect">
            <a:avLst/>
          </a:prstGeom>
          <a:noFill/>
          <a:ln w="9525">
            <a:noFill/>
          </a:ln>
        </p:spPr>
        <p:txBody>
          <a:bodyPr anchor="ctr" anchorCtr="0">
            <a:spAutoFit/>
          </a:bodyPr>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en-US" altLang="zh-CN" sz="2000" dirty="0">
                <a:latin typeface="幼圆" pitchFamily="49" charset="-122"/>
                <a:ea typeface="幼圆" pitchFamily="49" charset="-122"/>
              </a:rPr>
              <a:t>5.2.6.3  </a:t>
            </a:r>
            <a:r>
              <a:rPr lang="zh-CN" altLang="en-US" sz="2000" dirty="0">
                <a:latin typeface="幼圆" pitchFamily="49" charset="-122"/>
                <a:ea typeface="幼圆" pitchFamily="49" charset="-122"/>
              </a:rPr>
              <a:t>企业应在下列情形发生时及时进行风险评价：</a:t>
            </a:r>
            <a:endParaRPr lang="zh-CN" altLang="en-US" sz="2000" dirty="0">
              <a:latin typeface="幼圆" pitchFamily="49" charset="-122"/>
              <a:ea typeface="幼圆" pitchFamily="49" charset="-122"/>
            </a:endParaRPr>
          </a:p>
          <a:p>
            <a:pPr>
              <a:lnSpc>
                <a:spcPct val="11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）新的或变更的法律法规或其他要求；</a:t>
            </a:r>
            <a:endParaRPr lang="zh-CN" altLang="en-US" sz="2000" dirty="0">
              <a:latin typeface="幼圆" pitchFamily="49" charset="-122"/>
              <a:ea typeface="幼圆" pitchFamily="49" charset="-122"/>
            </a:endParaRPr>
          </a:p>
          <a:p>
            <a:pPr>
              <a:lnSpc>
                <a:spcPct val="11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）操作条件变化或工艺改变；</a:t>
            </a:r>
            <a:endParaRPr lang="zh-CN" altLang="en-US" sz="2000" dirty="0">
              <a:latin typeface="幼圆" pitchFamily="49" charset="-122"/>
              <a:ea typeface="幼圆" pitchFamily="49" charset="-122"/>
            </a:endParaRPr>
          </a:p>
          <a:p>
            <a:pPr>
              <a:lnSpc>
                <a:spcPct val="11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）技术改造项目；</a:t>
            </a:r>
            <a:endParaRPr lang="zh-CN" altLang="en-US" sz="2000" dirty="0">
              <a:latin typeface="幼圆" pitchFamily="49" charset="-122"/>
              <a:ea typeface="幼圆" pitchFamily="49" charset="-122"/>
            </a:endParaRPr>
          </a:p>
          <a:p>
            <a:pPr>
              <a:lnSpc>
                <a:spcPct val="11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）有对事件、事故或其他信息的新认识；</a:t>
            </a:r>
            <a:endParaRPr lang="zh-CN" altLang="en-US" sz="2000" dirty="0">
              <a:latin typeface="幼圆" pitchFamily="49" charset="-122"/>
              <a:ea typeface="幼圆" pitchFamily="49" charset="-122"/>
            </a:endParaRPr>
          </a:p>
          <a:p>
            <a:pPr>
              <a:lnSpc>
                <a:spcPct val="11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5</a:t>
            </a:r>
            <a:r>
              <a:rPr lang="zh-CN" altLang="en-US" sz="2000" dirty="0">
                <a:latin typeface="幼圆" pitchFamily="49" charset="-122"/>
                <a:ea typeface="幼圆" pitchFamily="49" charset="-122"/>
              </a:rPr>
              <a:t>）组织机构发生大的调整。</a:t>
            </a:r>
            <a:endParaRPr lang="zh-CN" altLang="en-US" sz="2000" dirty="0">
              <a:latin typeface="幼圆" pitchFamily="49" charset="-122"/>
              <a:ea typeface="幼圆" pitchFamily="49" charset="-122"/>
            </a:endParaRPr>
          </a:p>
          <a:p>
            <a:pPr>
              <a:lnSpc>
                <a:spcPct val="115000"/>
              </a:lnSpc>
            </a:pPr>
            <a:endParaRPr lang="zh-CN" altLang="en-US" sz="2400" dirty="0">
              <a:solidFill>
                <a:srgbClr val="FF0000"/>
              </a:solidFill>
              <a:latin typeface="幼圆" pitchFamily="49" charset="-122"/>
              <a:ea typeface="幼圆" pitchFamily="49" charset="-122"/>
            </a:endParaRPr>
          </a:p>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pPr>
              <a:lnSpc>
                <a:spcPct val="115000"/>
              </a:lnSpc>
            </a:pPr>
            <a:r>
              <a:rPr lang="zh-CN" altLang="en-US" sz="2000" dirty="0">
                <a:latin typeface="Times New Roman" panose="02020603050405020304" pitchFamily="18" charset="0"/>
                <a:ea typeface="仿宋_GB2312" pitchFamily="49" charset="-122"/>
              </a:rPr>
              <a:t>在标准规定情形发生时，应及时进行风险评价。</a:t>
            </a:r>
            <a:r>
              <a:rPr lang="zh-CN" altLang="en-US" dirty="0">
                <a:latin typeface="Times New Roman" panose="02020603050405020304" pitchFamily="18" charset="0"/>
              </a:rPr>
              <a:t> </a:t>
            </a:r>
            <a:endParaRPr lang="zh-CN" altLang="en-US" dirty="0">
              <a:latin typeface="Times New Roman" panose="02020603050405020304" pitchFamily="18" charset="0"/>
            </a:endParaRPr>
          </a:p>
        </p:txBody>
      </p:sp>
      <p:sp>
        <p:nvSpPr>
          <p:cNvPr id="44036"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5059" name="Text Box 3"/>
          <p:cNvSpPr txBox="1"/>
          <p:nvPr/>
        </p:nvSpPr>
        <p:spPr>
          <a:xfrm>
            <a:off x="684213" y="1652588"/>
            <a:ext cx="7704137" cy="3700462"/>
          </a:xfrm>
          <a:prstGeom prst="rect">
            <a:avLst/>
          </a:prstGeom>
          <a:noFill/>
          <a:ln w="9525">
            <a:noFill/>
          </a:ln>
        </p:spPr>
        <p:txBody>
          <a:bodyPr anchor="ctr" anchorCtr="0">
            <a:spAutoFit/>
          </a:bodyPr>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400" dirty="0">
                <a:latin typeface="Times New Roman" panose="02020603050405020304" pitchFamily="18" charset="0"/>
              </a:rPr>
              <a:t>5.6.4  </a:t>
            </a:r>
            <a:r>
              <a:rPr lang="zh-CN" altLang="en-US" sz="2400" dirty="0">
                <a:latin typeface="Times New Roman" panose="02020603050405020304" pitchFamily="18" charset="0"/>
              </a:rPr>
              <a:t>承包商与供应商</a:t>
            </a:r>
            <a:endParaRPr lang="zh-CN" altLang="en-US" sz="2400" dirty="0">
              <a:latin typeface="幼圆" pitchFamily="49" charset="-122"/>
              <a:ea typeface="幼圆" pitchFamily="49" charset="-122"/>
            </a:endParaRPr>
          </a:p>
          <a:p>
            <a:pPr>
              <a:lnSpc>
                <a:spcPct val="115000"/>
              </a:lnSpc>
            </a:pPr>
            <a:r>
              <a:rPr lang="en-US" altLang="zh-CN" sz="2000" dirty="0">
                <a:latin typeface="Times New Roman" panose="02020603050405020304" pitchFamily="18" charset="0"/>
              </a:rPr>
              <a:t>5.6.4.2</a:t>
            </a:r>
            <a:r>
              <a:rPr lang="zh-CN" altLang="en-US" sz="2000" dirty="0">
                <a:latin typeface="Times New Roman" panose="02020603050405020304" pitchFamily="18" charset="0"/>
              </a:rPr>
              <a:t>企业应严格执行</a:t>
            </a:r>
            <a:r>
              <a:rPr lang="zh-CN" altLang="en-US" sz="2000" dirty="0">
                <a:solidFill>
                  <a:srgbClr val="FF3300"/>
                </a:solidFill>
                <a:latin typeface="Times New Roman" panose="02020603050405020304" pitchFamily="18" charset="0"/>
              </a:rPr>
              <a:t>供应商管理制度</a:t>
            </a:r>
            <a:r>
              <a:rPr lang="zh-CN" altLang="en-US" sz="2000" dirty="0">
                <a:latin typeface="Times New Roman" panose="02020603050405020304" pitchFamily="18" charset="0"/>
              </a:rPr>
              <a:t>，对供应商资格预审、选用和续用等过程进行管理，并定期</a:t>
            </a:r>
            <a:r>
              <a:rPr lang="zh-CN" altLang="en-US" sz="2000" dirty="0">
                <a:solidFill>
                  <a:srgbClr val="FF3300"/>
                </a:solidFill>
                <a:latin typeface="Times New Roman" panose="02020603050405020304" pitchFamily="18" charset="0"/>
              </a:rPr>
              <a:t>识别</a:t>
            </a:r>
            <a:r>
              <a:rPr lang="zh-CN" altLang="en-US" sz="2000" dirty="0">
                <a:latin typeface="Times New Roman" panose="02020603050405020304" pitchFamily="18" charset="0"/>
              </a:rPr>
              <a:t>与采购有关的</a:t>
            </a:r>
            <a:r>
              <a:rPr lang="zh-CN" altLang="en-US" sz="2000" dirty="0">
                <a:solidFill>
                  <a:srgbClr val="FF3300"/>
                </a:solidFill>
                <a:latin typeface="Times New Roman" panose="02020603050405020304" pitchFamily="18" charset="0"/>
              </a:rPr>
              <a:t>风险</a:t>
            </a:r>
            <a:r>
              <a:rPr lang="zh-CN" altLang="en-US" sz="2000" dirty="0">
                <a:latin typeface="Times New Roman" panose="02020603050405020304" pitchFamily="18" charset="0"/>
              </a:rPr>
              <a:t>。</a:t>
            </a:r>
            <a:endParaRPr lang="zh-CN" altLang="en-US" sz="2000" dirty="0">
              <a:solidFill>
                <a:srgbClr val="FF0000"/>
              </a:solidFill>
              <a:latin typeface="幼圆" pitchFamily="49" charset="-122"/>
              <a:ea typeface="幼圆" pitchFamily="49" charset="-122"/>
            </a:endParaRPr>
          </a:p>
          <a:p>
            <a:pPr>
              <a:lnSpc>
                <a:spcPct val="115000"/>
              </a:lnSpc>
            </a:pPr>
            <a:endParaRPr lang="zh-CN" altLang="en-US" sz="2400" dirty="0">
              <a:solidFill>
                <a:srgbClr val="FF0000"/>
              </a:solidFill>
              <a:latin typeface="幼圆" pitchFamily="49" charset="-122"/>
              <a:ea typeface="幼圆" pitchFamily="49" charset="-122"/>
            </a:endParaRPr>
          </a:p>
          <a:p>
            <a:pPr>
              <a:lnSpc>
                <a:spcPct val="115000"/>
              </a:lnSpc>
            </a:pPr>
            <a:r>
              <a:rPr lang="en-US" altLang="zh-CN" sz="2400" dirty="0">
                <a:solidFill>
                  <a:srgbClr val="FF0000"/>
                </a:solidFill>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solidFill>
                  <a:srgbClr val="FF0000"/>
                </a:solidFill>
                <a:latin typeface="幼圆" pitchFamily="49" charset="-122"/>
                <a:ea typeface="幼圆" pitchFamily="49" charset="-122"/>
              </a:rPr>
              <a:t>】</a:t>
            </a:r>
            <a:endParaRPr lang="en-US" altLang="zh-CN" sz="2400" dirty="0">
              <a:solidFill>
                <a:srgbClr val="FF0000"/>
              </a:solidFill>
              <a:latin typeface="幼圆" pitchFamily="49" charset="-122"/>
              <a:ea typeface="幼圆" pitchFamily="49" charset="-122"/>
            </a:endParaRPr>
          </a:p>
          <a:p>
            <a:r>
              <a:rPr lang="en-US" altLang="zh-CN" sz="2400" dirty="0">
                <a:latin typeface="仿宋_GB2312" pitchFamily="49" charset="-122"/>
                <a:ea typeface="仿宋_GB2312" pitchFamily="49" charset="-122"/>
              </a:rPr>
              <a:t>3.8</a:t>
            </a:r>
            <a:r>
              <a:rPr lang="zh-CN" altLang="en-US" sz="2400" dirty="0">
                <a:latin typeface="仿宋_GB2312" pitchFamily="49" charset="-122"/>
                <a:ea typeface="仿宋_GB2312" pitchFamily="49" charset="-122"/>
              </a:rPr>
              <a:t>供应商</a:t>
            </a:r>
            <a:endParaRPr lang="zh-CN" altLang="en-US" sz="24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建立供应商名录、档案（包括资格预审、业绩评价等资料）；</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对供应商资格预审、选用、续用进行管理；</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定期识别与采购有关的风险。 </a:t>
            </a:r>
            <a:endParaRPr lang="zh-CN" altLang="en-US" sz="2000" dirty="0">
              <a:latin typeface="仿宋_GB2312" pitchFamily="49" charset="-122"/>
              <a:ea typeface="仿宋_GB2312" pitchFamily="49" charset="-122"/>
            </a:endParaRPr>
          </a:p>
        </p:txBody>
      </p:sp>
      <p:sp>
        <p:nvSpPr>
          <p:cNvPr id="45060"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49155" name="Rectangle 3"/>
          <p:cNvSpPr>
            <a:spLocks noChangeArrowheads="1"/>
          </p:cNvSpPr>
          <p:nvPr/>
        </p:nvSpPr>
        <p:spPr bwMode="auto">
          <a:xfrm>
            <a:off x="468313" y="1157288"/>
            <a:ext cx="8135938" cy="1135063"/>
          </a:xfrm>
          <a:prstGeom prst="rect">
            <a:avLst/>
          </a:prstGeom>
          <a:noFill/>
          <a:ln w="9525">
            <a:noFill/>
            <a:miter lim="800000"/>
          </a:ln>
        </p:spPr>
        <p:txBody>
          <a:bodyPr anchor="ctr">
            <a:spAutoFit/>
          </a:bodyPr>
          <a:lstStyle/>
          <a:p>
            <a:pPr marL="0" marR="0" lvl="0" indent="0" algn="ctr" defTabSz="914400" rtl="0" eaLnBrk="0" fontAlgn="base" latinLnBrk="0" hangingPunct="0">
              <a:lnSpc>
                <a:spcPct val="80000"/>
              </a:lnSpc>
              <a:spcBef>
                <a:spcPct val="50000"/>
              </a:spcBef>
              <a:spcAft>
                <a:spcPct val="0"/>
              </a:spcAft>
              <a:buClrTx/>
              <a:buSzTx/>
              <a:buFontTx/>
              <a:buNone/>
              <a:defRPr/>
            </a:pPr>
            <a:r>
              <a:rPr kumimoji="1" lang="zh-CN" altLang="en-US" sz="4000" b="1" i="0" u="none" strike="noStrike" kern="1200" cap="none" spc="0" normalizeH="0" baseline="0" noProof="0" dirty="0">
                <a:ln>
                  <a:noFill/>
                </a:ln>
                <a:solidFill>
                  <a:srgbClr val="FF1313"/>
                </a:solidFill>
                <a:effectLst/>
                <a:uLnTx/>
                <a:uFillTx/>
                <a:latin typeface="+mn-ea"/>
                <a:ea typeface="+mn-ea"/>
                <a:cs typeface="+mn-cs"/>
              </a:rPr>
              <a:t>二、风险管理的意义</a:t>
            </a:r>
            <a:endParaRPr kumimoji="1" lang="zh-CN" altLang="en-US" sz="4000" b="1" i="0" u="none" strike="noStrike" kern="1200" cap="none" spc="0" normalizeH="0" baseline="0" noProof="0" dirty="0">
              <a:ln>
                <a:noFill/>
              </a:ln>
              <a:solidFill>
                <a:srgbClr val="FF1313"/>
              </a:solidFill>
              <a:effectLst/>
              <a:uLnTx/>
              <a:uFillTx/>
              <a:latin typeface="+mn-ea"/>
              <a:ea typeface="+mn-ea"/>
              <a:cs typeface="+mn-cs"/>
            </a:endParaRPr>
          </a:p>
          <a:p>
            <a:pPr marL="0" marR="0" lvl="0" indent="0" algn="ctr" defTabSz="914400" rtl="0" eaLnBrk="0" fontAlgn="base" latinLnBrk="0" hangingPunct="0">
              <a:lnSpc>
                <a:spcPct val="80000"/>
              </a:lnSpc>
              <a:spcBef>
                <a:spcPct val="50000"/>
              </a:spcBef>
              <a:spcAft>
                <a:spcPct val="0"/>
              </a:spcAft>
              <a:buClrTx/>
              <a:buSzTx/>
              <a:buFontTx/>
              <a:buNone/>
              <a:defRPr/>
            </a:pPr>
            <a:r>
              <a:rPr kumimoji="1" lang="zh-CN" altLang="en-US" sz="2800" b="1" i="0" u="none" strike="noStrike" kern="1200" cap="none" spc="0" normalizeH="0" baseline="0" noProof="0" dirty="0">
                <a:ln>
                  <a:noFill/>
                </a:ln>
                <a:solidFill>
                  <a:srgbClr val="FF1313"/>
                </a:solidFill>
                <a:effectLst/>
                <a:uLnTx/>
                <a:uFillTx/>
                <a:latin typeface="幼圆" pitchFamily="49" charset="-122"/>
                <a:ea typeface="幼圆" pitchFamily="49" charset="-122"/>
                <a:cs typeface="+mn-cs"/>
              </a:rPr>
              <a:t>  风险评价是安全生产标准化的基础和核心。</a:t>
            </a:r>
            <a:endParaRPr kumimoji="1" lang="zh-CN" altLang="en-US" sz="2800" b="1" i="0" u="none" strike="noStrike" kern="1200" cap="none" spc="0" normalizeH="0" baseline="0" noProof="0" dirty="0">
              <a:ln>
                <a:noFill/>
              </a:ln>
              <a:solidFill>
                <a:srgbClr val="FF1313"/>
              </a:solidFill>
              <a:effectLst/>
              <a:uLnTx/>
              <a:uFillTx/>
              <a:latin typeface="幼圆" pitchFamily="49" charset="-122"/>
              <a:ea typeface="幼圆" pitchFamily="49" charset="-122"/>
              <a:cs typeface="+mn-cs"/>
            </a:endParaRPr>
          </a:p>
        </p:txBody>
      </p:sp>
      <p:sp>
        <p:nvSpPr>
          <p:cNvPr id="46084" name="Text Box 4"/>
          <p:cNvSpPr txBox="1"/>
          <p:nvPr/>
        </p:nvSpPr>
        <p:spPr>
          <a:xfrm>
            <a:off x="971550" y="2578100"/>
            <a:ext cx="7200900" cy="3292475"/>
          </a:xfrm>
          <a:prstGeom prst="rect">
            <a:avLst/>
          </a:prstGeom>
          <a:noFill/>
          <a:ln w="9525">
            <a:noFill/>
          </a:ln>
        </p:spPr>
        <p:txBody>
          <a:bodyPr anchor="ctr" anchorCtr="0">
            <a:spAutoFit/>
          </a:bodyPr>
          <a:p>
            <a:pPr>
              <a:lnSpc>
                <a:spcPct val="125000"/>
              </a:lnSpc>
              <a:spcBef>
                <a:spcPct val="50000"/>
              </a:spcBef>
              <a:buFont typeface="Wingdings" panose="05000000000000000000" pitchFamily="2" charset="2"/>
            </a:pPr>
            <a:r>
              <a:rPr lang="en-US" altLang="zh-CN" sz="2800" dirty="0">
                <a:solidFill>
                  <a:schemeClr val="accent2"/>
                </a:solidFill>
                <a:latin typeface="Times New Roman" panose="02020603050405020304" pitchFamily="18" charset="0"/>
              </a:rPr>
              <a:t>        </a:t>
            </a:r>
            <a:r>
              <a:rPr lang="zh-CN" altLang="en-US" sz="2800" dirty="0">
                <a:latin typeface="幼圆" pitchFamily="49" charset="-122"/>
                <a:ea typeface="幼圆" pitchFamily="49" charset="-122"/>
              </a:rPr>
              <a:t>实施安全生产标准化的目的在于控制各类风险，预防事故发生，改善企业的安全管理绩效。因此，全面识别危险、有害因素，准确评价风险，有效控制风险，是安全生产标准化建立和保持的核心与基础，对重大风险的控制与管理是安全标准化运行的关键。</a:t>
            </a:r>
            <a:endParaRPr lang="zh-CN" altLang="en-US" sz="2800" dirty="0">
              <a:solidFill>
                <a:schemeClr val="accent2"/>
              </a:solidFill>
              <a:latin typeface="幼圆" pitchFamily="49" charset="-122"/>
              <a:ea typeface="幼圆" pitchFamily="49" charset="-122"/>
            </a:endParaRPr>
          </a:p>
        </p:txBody>
      </p:sp>
      <p:sp>
        <p:nvSpPr>
          <p:cNvPr id="46085" name="Text Box 5"/>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2338" name="Rectangle 2"/>
          <p:cNvSpPr>
            <a:spLocks noGrp="1" noChangeArrowheads="1"/>
          </p:cNvSpPr>
          <p:nvPr>
            <p:ph type="title"/>
          </p:nvPr>
        </p:nvSpPr>
        <p:spPr>
          <a:xfrm>
            <a:off x="684213" y="836613"/>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风 险 管 理 机 理</a:t>
            </a:r>
            <a:endParaRPr kumimoji="1" lang="zh-CN" altLang="en-US" sz="4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sp>
        <p:nvSpPr>
          <p:cNvPr id="47107" name="Line 28"/>
          <p:cNvSpPr/>
          <p:nvPr/>
        </p:nvSpPr>
        <p:spPr>
          <a:xfrm>
            <a:off x="4067175" y="6165850"/>
            <a:ext cx="0" cy="142875"/>
          </a:xfrm>
          <a:prstGeom prst="line">
            <a:avLst/>
          </a:prstGeom>
          <a:ln w="9525" cap="flat" cmpd="sng">
            <a:solidFill>
              <a:srgbClr val="3366FF"/>
            </a:solidFill>
            <a:prstDash val="solid"/>
            <a:headEnd type="none" w="med" len="med"/>
            <a:tailEnd type="none" w="med" len="med"/>
          </a:ln>
        </p:spPr>
      </p:sp>
      <p:sp>
        <p:nvSpPr>
          <p:cNvPr id="47108" name="Line 29"/>
          <p:cNvSpPr/>
          <p:nvPr/>
        </p:nvSpPr>
        <p:spPr>
          <a:xfrm>
            <a:off x="2339975" y="6308725"/>
            <a:ext cx="1727200" cy="0"/>
          </a:xfrm>
          <a:prstGeom prst="line">
            <a:avLst/>
          </a:prstGeom>
          <a:ln w="9525" cap="flat" cmpd="sng">
            <a:solidFill>
              <a:srgbClr val="3366FF"/>
            </a:solidFill>
            <a:prstDash val="solid"/>
            <a:headEnd type="none" w="med" len="med"/>
            <a:tailEnd type="none" w="med" len="med"/>
          </a:ln>
        </p:spPr>
      </p:sp>
      <p:sp>
        <p:nvSpPr>
          <p:cNvPr id="47109" name="Line 30"/>
          <p:cNvSpPr/>
          <p:nvPr/>
        </p:nvSpPr>
        <p:spPr>
          <a:xfrm flipV="1">
            <a:off x="2339975" y="4437063"/>
            <a:ext cx="0" cy="1871662"/>
          </a:xfrm>
          <a:prstGeom prst="line">
            <a:avLst/>
          </a:prstGeom>
          <a:ln w="9525" cap="flat" cmpd="sng">
            <a:solidFill>
              <a:srgbClr val="3366FF"/>
            </a:solidFill>
            <a:prstDash val="solid"/>
            <a:headEnd type="none" w="med" len="med"/>
            <a:tailEnd type="none" w="med" len="med"/>
          </a:ln>
        </p:spPr>
      </p:sp>
      <p:sp>
        <p:nvSpPr>
          <p:cNvPr id="1422340" name="Rectangle 4"/>
          <p:cNvSpPr>
            <a:spLocks noGrp="1" noChangeArrowheads="1"/>
          </p:cNvSpPr>
          <p:nvPr>
            <p:ph idx="1"/>
          </p:nvPr>
        </p:nvSpPr>
        <p:spPr>
          <a:xfrm>
            <a:off x="3132138" y="2205038"/>
            <a:ext cx="1944688" cy="360363"/>
          </a:xfrm>
          <a:ln w="38100">
            <a:solidFill>
              <a:srgbClr val="3366FF"/>
            </a:solidFill>
          </a:ln>
        </p:spPr>
        <p:txBody>
          <a:bodyPr vert="horz" wrap="square" lIns="91440" tIns="45720" rIns="91440" bIns="45720" numCol="1" anchor="t" anchorCtr="0" compatLnSpc="1"/>
          <a:lstStyle/>
          <a:p>
            <a:pPr marL="342900" marR="0" lvl="0" indent="-342900" algn="ctr" defTabSz="914400" rtl="0" eaLnBrk="1" fontAlgn="base" latinLnBrk="0" hangingPunct="1">
              <a:lnSpc>
                <a:spcPct val="80000"/>
              </a:lnSpc>
              <a:spcBef>
                <a:spcPct val="0"/>
              </a:spcBef>
              <a:spcAft>
                <a:spcPct val="0"/>
              </a:spcAft>
              <a:buClrTx/>
              <a:buSzTx/>
              <a:buFontTx/>
              <a:buNone/>
              <a:defRPr/>
            </a:pPr>
            <a:r>
              <a:rPr kumimoji="1" lang="zh-CN" altLang="en-US" sz="1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危险、有害因素识别</a:t>
            </a:r>
            <a:endParaRPr kumimoji="1" lang="zh-CN" altLang="en-US" sz="1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1422341" name="Rectangle 5"/>
          <p:cNvSpPr>
            <a:spLocks noChangeArrowheads="1"/>
          </p:cNvSpPr>
          <p:nvPr/>
        </p:nvSpPr>
        <p:spPr bwMode="auto">
          <a:xfrm>
            <a:off x="3132138" y="1628775"/>
            <a:ext cx="1944688" cy="360363"/>
          </a:xfrm>
          <a:prstGeom prst="rect">
            <a:avLst/>
          </a:prstGeom>
          <a:noFill/>
          <a:ln w="38100">
            <a:solidFill>
              <a:srgbClr val="3366FF"/>
            </a:solidFill>
            <a:miter lim="800000"/>
          </a:ln>
        </p:spPr>
        <p:txBody>
          <a:bodyPr/>
          <a:lstStyle/>
          <a:p>
            <a:pPr marL="342900" marR="0" lvl="0" indent="-342900" algn="ctr" defTabSz="914400" rtl="0" eaLnBrk="0" fontAlgn="base" latinLnBrk="0" hangingPunct="0">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确定范围与目标</a:t>
            </a:r>
            <a:endPar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422342" name="Rectangle 6"/>
          <p:cNvSpPr>
            <a:spLocks noChangeArrowheads="1"/>
          </p:cNvSpPr>
          <p:nvPr/>
        </p:nvSpPr>
        <p:spPr bwMode="auto">
          <a:xfrm>
            <a:off x="3132138" y="2781300"/>
            <a:ext cx="1944688" cy="360363"/>
          </a:xfrm>
          <a:prstGeom prst="rect">
            <a:avLst/>
          </a:prstGeom>
          <a:noFill/>
          <a:ln w="38100">
            <a:solidFill>
              <a:srgbClr val="3366FF"/>
            </a:solidFill>
            <a:miter lim="800000"/>
          </a:ln>
        </p:spPr>
        <p:txBody>
          <a:bodyPr/>
          <a:lstStyle/>
          <a:p>
            <a:pPr marL="342900" marR="0" lvl="0" indent="-342900" algn="ctr" defTabSz="914400" rtl="0" eaLnBrk="0" fontAlgn="base" latinLnBrk="0" hangingPunct="0">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风险评价</a:t>
            </a:r>
            <a:endPar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422343" name="Rectangle 7"/>
          <p:cNvSpPr>
            <a:spLocks noChangeArrowheads="1"/>
          </p:cNvSpPr>
          <p:nvPr/>
        </p:nvSpPr>
        <p:spPr bwMode="auto">
          <a:xfrm>
            <a:off x="3059113" y="4581525"/>
            <a:ext cx="2017713" cy="358775"/>
          </a:xfrm>
          <a:prstGeom prst="rect">
            <a:avLst/>
          </a:prstGeom>
          <a:noFill/>
          <a:ln w="38100">
            <a:solidFill>
              <a:srgbClr val="3366FF"/>
            </a:solidFill>
            <a:miter lim="800000"/>
          </a:ln>
        </p:spPr>
        <p:txBody>
          <a:bodyPr/>
          <a:lstStyle/>
          <a:p>
            <a:pPr marL="342900" marR="0" lvl="0" indent="-342900" algn="ctr" defTabSz="914400" rtl="0" eaLnBrk="0" fontAlgn="base" latinLnBrk="0" hangingPunct="0">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风险控制</a:t>
            </a:r>
            <a:endPar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422344" name="Rectangle 8"/>
          <p:cNvSpPr>
            <a:spLocks noChangeArrowheads="1"/>
          </p:cNvSpPr>
          <p:nvPr/>
        </p:nvSpPr>
        <p:spPr bwMode="auto">
          <a:xfrm>
            <a:off x="827088" y="2205038"/>
            <a:ext cx="1657350" cy="360363"/>
          </a:xfrm>
          <a:prstGeom prst="rect">
            <a:avLst/>
          </a:prstGeom>
          <a:noFill/>
          <a:ln w="38100">
            <a:solidFill>
              <a:srgbClr val="3366FF"/>
            </a:solidFill>
            <a:miter lim="800000"/>
          </a:ln>
        </p:spPr>
        <p:txBody>
          <a:bodyPr/>
          <a:lstStyle/>
          <a:p>
            <a:pPr marL="342900" marR="0" lvl="0" indent="-342900" algn="ctr" defTabSz="914400" rtl="0" eaLnBrk="0" fontAlgn="base" latinLnBrk="0" hangingPunct="0">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评价准则</a:t>
            </a:r>
            <a:endParaRPr kumimoji="1"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7115" name="AutoShape 9"/>
          <p:cNvSpPr/>
          <p:nvPr/>
        </p:nvSpPr>
        <p:spPr>
          <a:xfrm>
            <a:off x="3059113" y="3357563"/>
            <a:ext cx="2017712" cy="990600"/>
          </a:xfrm>
          <a:prstGeom prst="flowChartDecision">
            <a:avLst/>
          </a:prstGeom>
          <a:noFill/>
          <a:ln w="38100" cap="flat" cmpd="sng">
            <a:solidFill>
              <a:srgbClr val="3366FF"/>
            </a:solidFill>
            <a:prstDash val="solid"/>
            <a:miter/>
            <a:headEnd type="none" w="med" len="med"/>
            <a:tailEnd type="none" w="med" len="med"/>
          </a:ln>
        </p:spPr>
        <p:txBody>
          <a:bodyPr wrap="none" anchor="ctr" anchorCtr="0"/>
          <a:p>
            <a:pPr algn="ctr"/>
            <a:endParaRPr lang="en-US" altLang="zh-CN" sz="2000" b="0" dirty="0">
              <a:latin typeface="Times New Roman" panose="02020603050405020304" pitchFamily="18" charset="0"/>
            </a:endParaRPr>
          </a:p>
          <a:p>
            <a:pPr algn="ctr"/>
            <a:r>
              <a:rPr lang="zh-CN" altLang="en-US" sz="1600" dirty="0">
                <a:solidFill>
                  <a:srgbClr val="0F35D9"/>
                </a:solidFill>
                <a:latin typeface="Times New Roman" panose="02020603050405020304" pitchFamily="18" charset="0"/>
              </a:rPr>
              <a:t>可接受风险</a:t>
            </a:r>
            <a:endParaRPr lang="zh-CN" altLang="en-US" sz="1600" dirty="0">
              <a:latin typeface="Times New Roman" panose="02020603050405020304" pitchFamily="18" charset="0"/>
            </a:endParaRPr>
          </a:p>
          <a:p>
            <a:pPr algn="ctr"/>
            <a:r>
              <a:rPr lang="zh-CN" altLang="en-US" sz="1600" b="0" dirty="0">
                <a:latin typeface="Times New Roman" panose="02020603050405020304" pitchFamily="18" charset="0"/>
              </a:rPr>
              <a:t>？</a:t>
            </a:r>
            <a:endParaRPr lang="zh-CN" altLang="en-US" sz="1600" b="0" dirty="0">
              <a:latin typeface="Times New Roman" panose="02020603050405020304" pitchFamily="18" charset="0"/>
            </a:endParaRPr>
          </a:p>
        </p:txBody>
      </p:sp>
      <p:sp>
        <p:nvSpPr>
          <p:cNvPr id="47116" name="AutoShape 10"/>
          <p:cNvSpPr/>
          <p:nvPr/>
        </p:nvSpPr>
        <p:spPr>
          <a:xfrm>
            <a:off x="3059113" y="5157788"/>
            <a:ext cx="2017712" cy="990600"/>
          </a:xfrm>
          <a:prstGeom prst="flowChartDecision">
            <a:avLst/>
          </a:prstGeom>
          <a:noFill/>
          <a:ln w="38100" cap="flat" cmpd="sng">
            <a:solidFill>
              <a:srgbClr val="3366FF"/>
            </a:solidFill>
            <a:prstDash val="solid"/>
            <a:miter/>
            <a:headEnd type="none" w="med" len="med"/>
            <a:tailEnd type="none" w="med" len="med"/>
          </a:ln>
        </p:spPr>
        <p:txBody>
          <a:bodyPr wrap="none" anchor="ctr" anchorCtr="0"/>
          <a:p>
            <a:pPr algn="ctr"/>
            <a:endParaRPr lang="en-US" altLang="zh-CN" sz="2000" b="0" dirty="0">
              <a:latin typeface="Times New Roman" panose="02020603050405020304" pitchFamily="18" charset="0"/>
            </a:endParaRPr>
          </a:p>
          <a:p>
            <a:pPr algn="ctr"/>
            <a:r>
              <a:rPr lang="zh-CN" altLang="en-US" sz="1600" dirty="0">
                <a:solidFill>
                  <a:srgbClr val="0F35D9"/>
                </a:solidFill>
                <a:latin typeface="Times New Roman" panose="02020603050405020304" pitchFamily="18" charset="0"/>
              </a:rPr>
              <a:t>可接受风险</a:t>
            </a:r>
            <a:endParaRPr lang="zh-CN" altLang="en-US" sz="1600" dirty="0">
              <a:latin typeface="Times New Roman" panose="02020603050405020304" pitchFamily="18" charset="0"/>
            </a:endParaRPr>
          </a:p>
          <a:p>
            <a:pPr algn="ctr"/>
            <a:r>
              <a:rPr lang="zh-CN" altLang="en-US" sz="1600" b="0" dirty="0">
                <a:latin typeface="Times New Roman" panose="02020603050405020304" pitchFamily="18" charset="0"/>
              </a:rPr>
              <a:t>？</a:t>
            </a:r>
            <a:endParaRPr lang="zh-CN" altLang="en-US" sz="1600" b="0" dirty="0">
              <a:latin typeface="Times New Roman" panose="02020603050405020304" pitchFamily="18" charset="0"/>
            </a:endParaRPr>
          </a:p>
        </p:txBody>
      </p:sp>
      <p:sp>
        <p:nvSpPr>
          <p:cNvPr id="47117" name="Text Box 16"/>
          <p:cNvSpPr txBox="1"/>
          <p:nvPr/>
        </p:nvSpPr>
        <p:spPr>
          <a:xfrm>
            <a:off x="5473700" y="3429000"/>
            <a:ext cx="466725" cy="1079500"/>
          </a:xfrm>
          <a:prstGeom prst="rect">
            <a:avLst/>
          </a:prstGeom>
          <a:noFill/>
          <a:ln w="38100" cap="flat" cmpd="sng">
            <a:solidFill>
              <a:srgbClr val="3366FF"/>
            </a:solidFill>
            <a:prstDash val="solid"/>
            <a:miter/>
            <a:headEnd type="none" w="med" len="med"/>
            <a:tailEnd type="none" w="med" len="med"/>
          </a:ln>
        </p:spPr>
        <p:txBody>
          <a:bodyPr vert="eaVert" anchor="ctr" anchorCtr="1">
            <a:spAutoFit/>
          </a:bodyPr>
          <a:p>
            <a:pPr>
              <a:spcBef>
                <a:spcPct val="50000"/>
              </a:spcBef>
            </a:pPr>
            <a:r>
              <a:rPr lang="zh-CN" altLang="en-US" sz="1600" dirty="0">
                <a:latin typeface="Times New Roman" panose="02020603050405020304" pitchFamily="18" charset="0"/>
              </a:rPr>
              <a:t>维持管理</a:t>
            </a:r>
            <a:endParaRPr lang="zh-CN" altLang="en-US" sz="1600" dirty="0">
              <a:latin typeface="Times New Roman" panose="02020603050405020304" pitchFamily="18" charset="0"/>
            </a:endParaRPr>
          </a:p>
        </p:txBody>
      </p:sp>
      <p:sp>
        <p:nvSpPr>
          <p:cNvPr id="47118" name="Text Box 17"/>
          <p:cNvSpPr txBox="1"/>
          <p:nvPr/>
        </p:nvSpPr>
        <p:spPr>
          <a:xfrm>
            <a:off x="6588125" y="2133600"/>
            <a:ext cx="466725" cy="3024188"/>
          </a:xfrm>
          <a:prstGeom prst="rect">
            <a:avLst/>
          </a:prstGeom>
          <a:noFill/>
          <a:ln w="38100" cap="flat" cmpd="sng">
            <a:solidFill>
              <a:srgbClr val="3366FF"/>
            </a:solidFill>
            <a:prstDash val="solid"/>
            <a:miter/>
            <a:headEnd type="none" w="med" len="med"/>
            <a:tailEnd type="none" w="med" len="med"/>
          </a:ln>
        </p:spPr>
        <p:txBody>
          <a:bodyPr vert="eaVert" anchor="ctr" anchorCtr="1">
            <a:spAutoFit/>
          </a:bodyPr>
          <a:p>
            <a:pPr>
              <a:spcBef>
                <a:spcPct val="50000"/>
              </a:spcBef>
            </a:pPr>
            <a:r>
              <a:rPr lang="zh-CN" altLang="en-US" sz="1600" dirty="0">
                <a:latin typeface="Times New Roman" panose="02020603050405020304" pitchFamily="18" charset="0"/>
              </a:rPr>
              <a:t>监督与审查</a:t>
            </a:r>
            <a:endParaRPr lang="zh-CN" altLang="en-US" sz="1600" dirty="0">
              <a:latin typeface="Times New Roman" panose="02020603050405020304" pitchFamily="18" charset="0"/>
            </a:endParaRPr>
          </a:p>
        </p:txBody>
      </p:sp>
      <p:sp>
        <p:nvSpPr>
          <p:cNvPr id="47119" name="Line 18"/>
          <p:cNvSpPr/>
          <p:nvPr/>
        </p:nvSpPr>
        <p:spPr>
          <a:xfrm>
            <a:off x="4067175" y="1989138"/>
            <a:ext cx="0" cy="215900"/>
          </a:xfrm>
          <a:prstGeom prst="line">
            <a:avLst/>
          </a:prstGeom>
          <a:ln w="19050" cap="flat" cmpd="sng">
            <a:solidFill>
              <a:srgbClr val="3366FF"/>
            </a:solidFill>
            <a:prstDash val="solid"/>
            <a:headEnd type="none" w="med" len="med"/>
            <a:tailEnd type="triangle" w="lg" len="lg"/>
          </a:ln>
        </p:spPr>
      </p:sp>
      <p:sp>
        <p:nvSpPr>
          <p:cNvPr id="47120" name="Line 20"/>
          <p:cNvSpPr/>
          <p:nvPr/>
        </p:nvSpPr>
        <p:spPr>
          <a:xfrm>
            <a:off x="4067175" y="2565400"/>
            <a:ext cx="0" cy="215900"/>
          </a:xfrm>
          <a:prstGeom prst="line">
            <a:avLst/>
          </a:prstGeom>
          <a:ln w="19050" cap="flat" cmpd="sng">
            <a:solidFill>
              <a:srgbClr val="3366FF"/>
            </a:solidFill>
            <a:prstDash val="solid"/>
            <a:headEnd type="none" w="med" len="med"/>
            <a:tailEnd type="triangle" w="lg" len="lg"/>
          </a:ln>
        </p:spPr>
      </p:sp>
      <p:sp>
        <p:nvSpPr>
          <p:cNvPr id="47121" name="Line 21"/>
          <p:cNvSpPr/>
          <p:nvPr/>
        </p:nvSpPr>
        <p:spPr>
          <a:xfrm>
            <a:off x="4067175" y="3141663"/>
            <a:ext cx="0" cy="287337"/>
          </a:xfrm>
          <a:prstGeom prst="line">
            <a:avLst/>
          </a:prstGeom>
          <a:ln w="19050" cap="flat" cmpd="sng">
            <a:solidFill>
              <a:srgbClr val="3366FF"/>
            </a:solidFill>
            <a:prstDash val="solid"/>
            <a:headEnd type="none" w="med" len="med"/>
            <a:tailEnd type="triangle" w="lg" len="lg"/>
          </a:ln>
        </p:spPr>
      </p:sp>
      <p:sp>
        <p:nvSpPr>
          <p:cNvPr id="47122" name="Line 22"/>
          <p:cNvSpPr/>
          <p:nvPr/>
        </p:nvSpPr>
        <p:spPr>
          <a:xfrm>
            <a:off x="4067175" y="4365625"/>
            <a:ext cx="0" cy="215900"/>
          </a:xfrm>
          <a:prstGeom prst="line">
            <a:avLst/>
          </a:prstGeom>
          <a:ln w="19050" cap="flat" cmpd="sng">
            <a:solidFill>
              <a:srgbClr val="3366FF"/>
            </a:solidFill>
            <a:prstDash val="solid"/>
            <a:headEnd type="none" w="med" len="med"/>
            <a:tailEnd type="triangle" w="lg" len="lg"/>
          </a:ln>
        </p:spPr>
      </p:sp>
      <p:sp>
        <p:nvSpPr>
          <p:cNvPr id="47123" name="Line 23"/>
          <p:cNvSpPr/>
          <p:nvPr/>
        </p:nvSpPr>
        <p:spPr>
          <a:xfrm>
            <a:off x="4067175" y="4941888"/>
            <a:ext cx="0" cy="287337"/>
          </a:xfrm>
          <a:prstGeom prst="line">
            <a:avLst/>
          </a:prstGeom>
          <a:ln w="19050" cap="flat" cmpd="sng">
            <a:solidFill>
              <a:srgbClr val="3366FF"/>
            </a:solidFill>
            <a:prstDash val="solid"/>
            <a:headEnd type="none" w="med" len="med"/>
            <a:tailEnd type="triangle" w="lg" len="lg"/>
          </a:ln>
        </p:spPr>
      </p:sp>
      <p:sp>
        <p:nvSpPr>
          <p:cNvPr id="47124" name="Line 24"/>
          <p:cNvSpPr/>
          <p:nvPr/>
        </p:nvSpPr>
        <p:spPr>
          <a:xfrm>
            <a:off x="1619250" y="1773238"/>
            <a:ext cx="1512888" cy="0"/>
          </a:xfrm>
          <a:prstGeom prst="line">
            <a:avLst/>
          </a:prstGeom>
          <a:ln w="19050" cap="flat" cmpd="sng">
            <a:solidFill>
              <a:srgbClr val="3366FF"/>
            </a:solidFill>
            <a:prstDash val="solid"/>
            <a:headEnd type="none" w="med" len="med"/>
            <a:tailEnd type="none" w="med" len="med"/>
          </a:ln>
        </p:spPr>
      </p:sp>
      <p:sp>
        <p:nvSpPr>
          <p:cNvPr id="47125" name="Line 25"/>
          <p:cNvSpPr/>
          <p:nvPr/>
        </p:nvSpPr>
        <p:spPr>
          <a:xfrm>
            <a:off x="1619250" y="1773238"/>
            <a:ext cx="0" cy="431800"/>
          </a:xfrm>
          <a:prstGeom prst="line">
            <a:avLst/>
          </a:prstGeom>
          <a:ln w="19050" cap="flat" cmpd="sng">
            <a:solidFill>
              <a:srgbClr val="3366FF"/>
            </a:solidFill>
            <a:prstDash val="solid"/>
            <a:headEnd type="none" w="med" len="med"/>
            <a:tailEnd type="none" w="med" len="med"/>
          </a:ln>
        </p:spPr>
      </p:sp>
      <p:sp>
        <p:nvSpPr>
          <p:cNvPr id="47126" name="Line 26"/>
          <p:cNvSpPr/>
          <p:nvPr/>
        </p:nvSpPr>
        <p:spPr>
          <a:xfrm>
            <a:off x="1619250" y="2997200"/>
            <a:ext cx="1512888" cy="0"/>
          </a:xfrm>
          <a:prstGeom prst="line">
            <a:avLst/>
          </a:prstGeom>
          <a:ln w="12700" cap="flat" cmpd="sng">
            <a:solidFill>
              <a:srgbClr val="3366FF"/>
            </a:solidFill>
            <a:prstDash val="solid"/>
            <a:headEnd type="none" w="med" len="med"/>
            <a:tailEnd type="triangle" w="lg" len="lg"/>
          </a:ln>
        </p:spPr>
      </p:sp>
      <p:sp>
        <p:nvSpPr>
          <p:cNvPr id="47127" name="Line 27"/>
          <p:cNvSpPr/>
          <p:nvPr/>
        </p:nvSpPr>
        <p:spPr>
          <a:xfrm>
            <a:off x="1619250" y="2565400"/>
            <a:ext cx="0" cy="431800"/>
          </a:xfrm>
          <a:prstGeom prst="line">
            <a:avLst/>
          </a:prstGeom>
          <a:ln w="19050" cap="flat" cmpd="sng">
            <a:solidFill>
              <a:srgbClr val="3366FF"/>
            </a:solidFill>
            <a:prstDash val="solid"/>
            <a:headEnd type="none" w="med" len="med"/>
            <a:tailEnd type="none" w="med" len="med"/>
          </a:ln>
        </p:spPr>
      </p:sp>
      <p:sp>
        <p:nvSpPr>
          <p:cNvPr id="47128" name="Line 31"/>
          <p:cNvSpPr/>
          <p:nvPr/>
        </p:nvSpPr>
        <p:spPr>
          <a:xfrm>
            <a:off x="2339975" y="4437063"/>
            <a:ext cx="1727200" cy="0"/>
          </a:xfrm>
          <a:prstGeom prst="line">
            <a:avLst/>
          </a:prstGeom>
          <a:ln w="12700" cap="flat" cmpd="sng">
            <a:solidFill>
              <a:srgbClr val="3366FF"/>
            </a:solidFill>
            <a:prstDash val="solid"/>
            <a:headEnd type="none" w="med" len="med"/>
            <a:tailEnd type="triangle" w="lg" len="lg"/>
          </a:ln>
        </p:spPr>
      </p:sp>
      <p:sp>
        <p:nvSpPr>
          <p:cNvPr id="47129" name="Line 32"/>
          <p:cNvSpPr/>
          <p:nvPr/>
        </p:nvSpPr>
        <p:spPr>
          <a:xfrm>
            <a:off x="5076825" y="5661025"/>
            <a:ext cx="1727200" cy="0"/>
          </a:xfrm>
          <a:prstGeom prst="line">
            <a:avLst/>
          </a:prstGeom>
          <a:ln w="19050" cap="flat" cmpd="sng">
            <a:solidFill>
              <a:srgbClr val="3366FF"/>
            </a:solidFill>
            <a:prstDash val="solid"/>
            <a:headEnd type="none" w="med" len="med"/>
            <a:tailEnd type="none" w="med" len="med"/>
          </a:ln>
        </p:spPr>
      </p:sp>
      <p:sp>
        <p:nvSpPr>
          <p:cNvPr id="47130" name="Line 34"/>
          <p:cNvSpPr/>
          <p:nvPr/>
        </p:nvSpPr>
        <p:spPr>
          <a:xfrm>
            <a:off x="5076825" y="3860800"/>
            <a:ext cx="358775" cy="0"/>
          </a:xfrm>
          <a:prstGeom prst="line">
            <a:avLst/>
          </a:prstGeom>
          <a:ln w="12700" cap="flat" cmpd="sng">
            <a:solidFill>
              <a:srgbClr val="3366FF"/>
            </a:solidFill>
            <a:prstDash val="solid"/>
            <a:headEnd type="none" w="med" len="med"/>
            <a:tailEnd type="triangle" w="lg" len="lg"/>
          </a:ln>
        </p:spPr>
      </p:sp>
      <p:sp>
        <p:nvSpPr>
          <p:cNvPr id="47131" name="Line 36"/>
          <p:cNvSpPr/>
          <p:nvPr/>
        </p:nvSpPr>
        <p:spPr>
          <a:xfrm flipV="1">
            <a:off x="6804025" y="1773238"/>
            <a:ext cx="0" cy="360362"/>
          </a:xfrm>
          <a:prstGeom prst="line">
            <a:avLst/>
          </a:prstGeom>
          <a:ln w="19050" cap="flat" cmpd="sng">
            <a:solidFill>
              <a:srgbClr val="3366FF"/>
            </a:solidFill>
            <a:prstDash val="solid"/>
            <a:headEnd type="none" w="med" len="med"/>
            <a:tailEnd type="none" w="med" len="med"/>
          </a:ln>
        </p:spPr>
      </p:sp>
      <p:sp>
        <p:nvSpPr>
          <p:cNvPr id="47132" name="Line 37"/>
          <p:cNvSpPr/>
          <p:nvPr/>
        </p:nvSpPr>
        <p:spPr>
          <a:xfrm flipH="1">
            <a:off x="5076825" y="1773238"/>
            <a:ext cx="1727200" cy="0"/>
          </a:xfrm>
          <a:prstGeom prst="line">
            <a:avLst/>
          </a:prstGeom>
          <a:ln w="12700" cap="flat" cmpd="sng">
            <a:solidFill>
              <a:srgbClr val="3366FF"/>
            </a:solidFill>
            <a:prstDash val="solid"/>
            <a:headEnd type="none" w="med" len="med"/>
            <a:tailEnd type="triangle" w="lg" len="lg"/>
          </a:ln>
        </p:spPr>
      </p:sp>
      <p:sp>
        <p:nvSpPr>
          <p:cNvPr id="47133" name="Text Box 46"/>
          <p:cNvSpPr txBox="1"/>
          <p:nvPr/>
        </p:nvSpPr>
        <p:spPr>
          <a:xfrm>
            <a:off x="4427538" y="4221163"/>
            <a:ext cx="360362" cy="336550"/>
          </a:xfrm>
          <a:prstGeom prst="rect">
            <a:avLst/>
          </a:prstGeom>
          <a:noFill/>
          <a:ln w="9525">
            <a:noFill/>
          </a:ln>
        </p:spPr>
        <p:txBody>
          <a:bodyPr>
            <a:spAutoFit/>
          </a:bodyPr>
          <a:p>
            <a:r>
              <a:rPr lang="zh-CN" altLang="en-US" sz="1600" dirty="0">
                <a:latin typeface="Times New Roman" panose="02020603050405020304" pitchFamily="18" charset="0"/>
              </a:rPr>
              <a:t>否</a:t>
            </a:r>
            <a:endParaRPr lang="zh-CN" altLang="en-US" sz="1600" dirty="0">
              <a:latin typeface="Times New Roman" panose="02020603050405020304" pitchFamily="18" charset="0"/>
            </a:endParaRPr>
          </a:p>
        </p:txBody>
      </p:sp>
      <p:sp>
        <p:nvSpPr>
          <p:cNvPr id="47134" name="Text Box 47"/>
          <p:cNvSpPr txBox="1"/>
          <p:nvPr/>
        </p:nvSpPr>
        <p:spPr>
          <a:xfrm>
            <a:off x="5003800" y="3357563"/>
            <a:ext cx="307975" cy="336550"/>
          </a:xfrm>
          <a:prstGeom prst="rect">
            <a:avLst/>
          </a:prstGeom>
          <a:noFill/>
          <a:ln w="9525">
            <a:noFill/>
          </a:ln>
        </p:spPr>
        <p:txBody>
          <a:bodyPr>
            <a:spAutoFit/>
          </a:bodyPr>
          <a:p>
            <a:r>
              <a:rPr lang="zh-CN" altLang="en-US" sz="1600" dirty="0">
                <a:latin typeface="Times New Roman" panose="02020603050405020304" pitchFamily="18" charset="0"/>
              </a:rPr>
              <a:t>是</a:t>
            </a:r>
            <a:endParaRPr lang="zh-CN" altLang="en-US" sz="1600" dirty="0">
              <a:latin typeface="Times New Roman" panose="02020603050405020304" pitchFamily="18" charset="0"/>
            </a:endParaRPr>
          </a:p>
        </p:txBody>
      </p:sp>
      <p:sp>
        <p:nvSpPr>
          <p:cNvPr id="47135" name="Text Box 48"/>
          <p:cNvSpPr txBox="1"/>
          <p:nvPr/>
        </p:nvSpPr>
        <p:spPr>
          <a:xfrm>
            <a:off x="5148263" y="5229225"/>
            <a:ext cx="381000" cy="336550"/>
          </a:xfrm>
          <a:prstGeom prst="rect">
            <a:avLst/>
          </a:prstGeom>
          <a:noFill/>
          <a:ln w="9525">
            <a:noFill/>
          </a:ln>
        </p:spPr>
        <p:txBody>
          <a:bodyPr>
            <a:spAutoFit/>
          </a:bodyPr>
          <a:p>
            <a:r>
              <a:rPr lang="zh-CN" altLang="en-US" sz="1600" dirty="0">
                <a:latin typeface="Times New Roman" panose="02020603050405020304" pitchFamily="18" charset="0"/>
              </a:rPr>
              <a:t>是</a:t>
            </a:r>
            <a:endParaRPr lang="zh-CN" altLang="en-US" sz="1600" dirty="0">
              <a:latin typeface="Times New Roman" panose="02020603050405020304" pitchFamily="18" charset="0"/>
            </a:endParaRPr>
          </a:p>
        </p:txBody>
      </p:sp>
      <p:sp>
        <p:nvSpPr>
          <p:cNvPr id="47136" name="Line 49"/>
          <p:cNvSpPr/>
          <p:nvPr/>
        </p:nvSpPr>
        <p:spPr>
          <a:xfrm flipV="1">
            <a:off x="6804025" y="5157788"/>
            <a:ext cx="0" cy="503237"/>
          </a:xfrm>
          <a:prstGeom prst="line">
            <a:avLst/>
          </a:prstGeom>
          <a:ln w="12700" cap="flat" cmpd="sng">
            <a:solidFill>
              <a:srgbClr val="3366FF"/>
            </a:solidFill>
            <a:prstDash val="solid"/>
            <a:headEnd type="none" w="med" len="med"/>
            <a:tailEnd type="triangle" w="lg" len="lg"/>
          </a:ln>
        </p:spPr>
      </p:sp>
      <p:sp>
        <p:nvSpPr>
          <p:cNvPr id="47137" name="Line 52"/>
          <p:cNvSpPr/>
          <p:nvPr/>
        </p:nvSpPr>
        <p:spPr>
          <a:xfrm>
            <a:off x="5940425" y="3860800"/>
            <a:ext cx="719138" cy="0"/>
          </a:xfrm>
          <a:prstGeom prst="line">
            <a:avLst/>
          </a:prstGeom>
          <a:ln w="12700" cap="flat" cmpd="sng">
            <a:solidFill>
              <a:srgbClr val="3366FF"/>
            </a:solidFill>
            <a:prstDash val="solid"/>
            <a:headEnd type="none" w="med" len="med"/>
            <a:tailEnd type="triangle" w="lg" len="lg"/>
          </a:ln>
        </p:spPr>
      </p:sp>
      <p:sp>
        <p:nvSpPr>
          <p:cNvPr id="47138" name="Line 53"/>
          <p:cNvSpPr/>
          <p:nvPr/>
        </p:nvSpPr>
        <p:spPr>
          <a:xfrm>
            <a:off x="5076825" y="4724400"/>
            <a:ext cx="1511300" cy="0"/>
          </a:xfrm>
          <a:prstGeom prst="line">
            <a:avLst/>
          </a:prstGeom>
          <a:ln w="12700" cap="flat" cmpd="sng">
            <a:solidFill>
              <a:srgbClr val="3366FF"/>
            </a:solidFill>
            <a:prstDash val="solid"/>
            <a:headEnd type="none" w="med" len="med"/>
            <a:tailEnd type="triangle" w="lg" len="lg"/>
          </a:ln>
        </p:spPr>
      </p:sp>
      <p:sp>
        <p:nvSpPr>
          <p:cNvPr id="47139" name="Line 54"/>
          <p:cNvSpPr/>
          <p:nvPr/>
        </p:nvSpPr>
        <p:spPr>
          <a:xfrm>
            <a:off x="5076825" y="2997200"/>
            <a:ext cx="1511300" cy="0"/>
          </a:xfrm>
          <a:prstGeom prst="line">
            <a:avLst/>
          </a:prstGeom>
          <a:ln w="12700" cap="flat" cmpd="sng">
            <a:solidFill>
              <a:srgbClr val="3366FF"/>
            </a:solidFill>
            <a:prstDash val="solid"/>
            <a:headEnd type="none" w="med" len="med"/>
            <a:tailEnd type="triangle" w="lg" len="lg"/>
          </a:ln>
        </p:spPr>
      </p:sp>
      <p:sp>
        <p:nvSpPr>
          <p:cNvPr id="47140" name="Line 55"/>
          <p:cNvSpPr/>
          <p:nvPr/>
        </p:nvSpPr>
        <p:spPr>
          <a:xfrm>
            <a:off x="5076825" y="2349500"/>
            <a:ext cx="1511300" cy="0"/>
          </a:xfrm>
          <a:prstGeom prst="line">
            <a:avLst/>
          </a:prstGeom>
          <a:ln w="12700" cap="flat" cmpd="sng">
            <a:solidFill>
              <a:srgbClr val="3366FF"/>
            </a:solidFill>
            <a:prstDash val="solid"/>
            <a:headEnd type="none" w="med" len="med"/>
            <a:tailEnd type="triangle" w="lg" len="lg"/>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11"/>
          <p:cNvSpPr>
            <a:spLocks noChangeArrowheads="1"/>
          </p:cNvSpPr>
          <p:nvPr/>
        </p:nvSpPr>
        <p:spPr bwMode="auto">
          <a:xfrm>
            <a:off x="971550" y="1484313"/>
            <a:ext cx="5943600" cy="762000"/>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zh-CN" altLang="en-US" sz="4400" b="1" i="0" u="none" strike="noStrike" kern="1200" cap="none" spc="0" normalizeH="0" baseline="0" noProof="0" dirty="0">
                <a:ln>
                  <a:noFill/>
                </a:ln>
                <a:solidFill>
                  <a:srgbClr val="FF0000"/>
                </a:solidFill>
                <a:effectLst/>
                <a:uLnTx/>
                <a:uFillTx/>
                <a:latin typeface="+mn-ea"/>
                <a:ea typeface="+mn-ea"/>
                <a:cs typeface="+mn-cs"/>
              </a:rPr>
              <a:t>三、</a:t>
            </a:r>
            <a:r>
              <a:rPr kumimoji="1" lang="en-US" altLang="en-GB" sz="4400" b="1" i="0" u="none" strike="noStrike" kern="1200" cap="none" spc="0" normalizeH="0" baseline="0" noProof="0" dirty="0" err="1">
                <a:ln>
                  <a:noFill/>
                </a:ln>
                <a:solidFill>
                  <a:srgbClr val="FF0000"/>
                </a:solidFill>
                <a:effectLst/>
                <a:uLnTx/>
                <a:uFillTx/>
                <a:latin typeface="+mn-ea"/>
                <a:ea typeface="+mn-ea"/>
                <a:cs typeface="+mn-cs"/>
              </a:rPr>
              <a:t>基本</a:t>
            </a:r>
            <a:r>
              <a:rPr kumimoji="1" lang="en-GB" altLang="en-US" sz="4400" b="1" i="0" u="none" strike="noStrike" kern="1200" cap="none" spc="0" normalizeH="0" baseline="0" noProof="0" dirty="0" err="1">
                <a:ln>
                  <a:noFill/>
                </a:ln>
                <a:solidFill>
                  <a:srgbClr val="FF0000"/>
                </a:solidFill>
                <a:effectLst/>
                <a:uLnTx/>
                <a:uFillTx/>
                <a:latin typeface="+mn-ea"/>
                <a:ea typeface="+mn-ea"/>
                <a:cs typeface="+mn-cs"/>
              </a:rPr>
              <a:t>概念</a:t>
            </a:r>
            <a:endParaRPr kumimoji="1"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48131" name="Line 12"/>
          <p:cNvSpPr/>
          <p:nvPr/>
        </p:nvSpPr>
        <p:spPr>
          <a:xfrm>
            <a:off x="8382000" y="533400"/>
            <a:ext cx="533400" cy="0"/>
          </a:xfrm>
          <a:prstGeom prst="line">
            <a:avLst/>
          </a:prstGeom>
          <a:ln w="6350" cap="flat" cmpd="sng">
            <a:solidFill>
              <a:srgbClr val="009900"/>
            </a:solidFill>
            <a:prstDash val="solid"/>
            <a:headEnd type="none" w="med" len="med"/>
            <a:tailEnd type="none" w="med" len="med"/>
          </a:ln>
        </p:spPr>
      </p:sp>
      <p:sp>
        <p:nvSpPr>
          <p:cNvPr id="48132" name="Text Box 13"/>
          <p:cNvSpPr txBox="1"/>
          <p:nvPr/>
        </p:nvSpPr>
        <p:spPr>
          <a:xfrm>
            <a:off x="755650" y="2895600"/>
            <a:ext cx="7488238" cy="1465263"/>
          </a:xfrm>
          <a:prstGeom prst="rect">
            <a:avLst/>
          </a:prstGeom>
          <a:noFill/>
          <a:ln w="9525">
            <a:noFill/>
          </a:ln>
        </p:spPr>
        <p:txBody>
          <a:bodyPr>
            <a:spAutoFit/>
          </a:bodyPr>
          <a:p>
            <a:pPr>
              <a:spcBef>
                <a:spcPct val="50000"/>
              </a:spcBef>
            </a:pPr>
            <a:r>
              <a:rPr lang="en-US" altLang="zh-CN" sz="3600" dirty="0">
                <a:latin typeface="幼圆" pitchFamily="49" charset="-122"/>
                <a:ea typeface="幼圆" pitchFamily="49" charset="-122"/>
              </a:rPr>
              <a:t>1.</a:t>
            </a:r>
            <a:r>
              <a:rPr lang="zh-CN" altLang="en-US" sz="3600" dirty="0">
                <a:latin typeface="幼圆" pitchFamily="49" charset="-122"/>
                <a:ea typeface="幼圆" pitchFamily="49" charset="-122"/>
              </a:rPr>
              <a:t>危险、有害因素及其识别</a:t>
            </a:r>
            <a:endParaRPr lang="zh-CN" altLang="en-US" sz="3600" dirty="0">
              <a:latin typeface="幼圆" pitchFamily="49" charset="-122"/>
              <a:ea typeface="幼圆" pitchFamily="49" charset="-122"/>
            </a:endParaRPr>
          </a:p>
          <a:p>
            <a:pPr>
              <a:spcBef>
                <a:spcPct val="50000"/>
              </a:spcBef>
            </a:pPr>
            <a:r>
              <a:rPr lang="en-US" altLang="zh-CN" sz="3600" dirty="0">
                <a:latin typeface="幼圆" pitchFamily="49" charset="-122"/>
                <a:ea typeface="幼圆" pitchFamily="49" charset="-122"/>
              </a:rPr>
              <a:t>2.</a:t>
            </a:r>
            <a:r>
              <a:rPr lang="zh-CN" altLang="en-US" sz="3600" dirty="0">
                <a:latin typeface="幼圆" pitchFamily="49" charset="-122"/>
                <a:ea typeface="幼圆" pitchFamily="49" charset="-122"/>
              </a:rPr>
              <a:t>风险和风险评价</a:t>
            </a:r>
            <a:endParaRPr lang="zh-CN" altLang="en-US" sz="3600" dirty="0">
              <a:latin typeface="幼圆" pitchFamily="49" charset="-122"/>
              <a:ea typeface="幼圆"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5970" name="Rectangle 2"/>
          <p:cNvSpPr>
            <a:spLocks noGrp="1"/>
          </p:cNvSpPr>
          <p:nvPr/>
        </p:nvSpPr>
        <p:spPr>
          <a:xfrm>
            <a:off x="539750" y="5084763"/>
            <a:ext cx="8064500" cy="1009650"/>
          </a:xfrm>
          <a:prstGeom prst="rect">
            <a:avLst/>
          </a:prstGeom>
          <a:noFill/>
          <a:ln w="9525">
            <a:noFill/>
          </a:ln>
        </p:spPr>
        <p:txBody>
          <a:bodyPr/>
          <a:p>
            <a:r>
              <a:rPr lang="en-US" altLang="zh-CN" sz="2800" dirty="0">
                <a:solidFill>
                  <a:srgbClr val="FF0000"/>
                </a:solidFill>
                <a:latin typeface="幼圆" pitchFamily="49" charset="-122"/>
                <a:ea typeface="幼圆" pitchFamily="49" charset="-122"/>
              </a:rPr>
              <a:t>   </a:t>
            </a:r>
            <a:r>
              <a:rPr lang="zh-CN" altLang="en-US" sz="2400" dirty="0">
                <a:solidFill>
                  <a:srgbClr val="FF0000"/>
                </a:solidFill>
                <a:latin typeface="幼圆" pitchFamily="49" charset="-122"/>
                <a:ea typeface="幼圆" pitchFamily="49" charset="-122"/>
              </a:rPr>
              <a:t>存在能量、有害物质和能量、有害物质失去控制，是危险、有害因素产生的根本原因。</a:t>
            </a:r>
            <a:r>
              <a:rPr lang="zh-CN" altLang="en-US" sz="2000" dirty="0">
                <a:solidFill>
                  <a:srgbClr val="FF0000"/>
                </a:solidFill>
                <a:latin typeface="楷体_GB2312" pitchFamily="49" charset="-122"/>
                <a:ea typeface="楷体_GB2312" pitchFamily="49" charset="-122"/>
              </a:rPr>
              <a:t>   </a:t>
            </a:r>
            <a:endParaRPr lang="zh-CN" altLang="en-US" sz="2000" dirty="0">
              <a:solidFill>
                <a:srgbClr val="FF0000"/>
              </a:solidFill>
              <a:latin typeface="楷体_GB2312" pitchFamily="49" charset="-122"/>
              <a:ea typeface="楷体_GB2312" pitchFamily="49" charset="-122"/>
            </a:endParaRPr>
          </a:p>
        </p:txBody>
      </p:sp>
      <p:sp>
        <p:nvSpPr>
          <p:cNvPr id="52227" name="Text Box 3"/>
          <p:cNvSpPr txBox="1">
            <a:spLocks noChangeArrowheads="1"/>
          </p:cNvSpPr>
          <p:nvPr/>
        </p:nvSpPr>
        <p:spPr bwMode="auto">
          <a:xfrm>
            <a:off x="827088" y="836613"/>
            <a:ext cx="6840538" cy="701675"/>
          </a:xfrm>
          <a:prstGeom prst="rect">
            <a:avLst/>
          </a:prstGeom>
          <a:noFill/>
          <a:ln w="9525">
            <a:noFill/>
            <a:miter lim="800000"/>
          </a:ln>
        </p:spPr>
        <p:txBody>
          <a:bodyPr>
            <a:spAutoFit/>
          </a:bodyPr>
          <a:lstStyle/>
          <a:p>
            <a:pPr marR="0" defTabSz="914400">
              <a:spcBef>
                <a:spcPct val="50000"/>
              </a:spcBef>
              <a:buClrTx/>
              <a:buSzTx/>
              <a:buFontTx/>
              <a:buNone/>
              <a:defRPr/>
            </a:pPr>
            <a:r>
              <a:rPr kumimoji="1" lang="en-US" altLang="zh-CN" sz="4000" kern="1200" cap="none" spc="0" normalizeH="0" baseline="0" noProof="0" dirty="0">
                <a:solidFill>
                  <a:srgbClr val="FF3300"/>
                </a:solidFill>
                <a:latin typeface="+mn-ea"/>
                <a:ea typeface="+mn-ea"/>
                <a:cs typeface="+mn-cs"/>
              </a:rPr>
              <a:t>1.</a:t>
            </a:r>
            <a:r>
              <a:rPr kumimoji="1" lang="en-US" altLang="zh-CN" sz="4000" kern="1200" cap="none" spc="0" normalizeH="0" baseline="0" noProof="0" dirty="0">
                <a:latin typeface="+mn-ea"/>
                <a:ea typeface="+mn-ea"/>
                <a:cs typeface="+mn-cs"/>
              </a:rPr>
              <a:t>  </a:t>
            </a:r>
            <a:r>
              <a:rPr kumimoji="1" lang="zh-CN" altLang="en-US" sz="4000" kern="1200" cap="none" spc="0" normalizeH="0" baseline="0" noProof="0" dirty="0">
                <a:solidFill>
                  <a:srgbClr val="FF3300"/>
                </a:solidFill>
                <a:latin typeface="+mn-ea"/>
                <a:ea typeface="+mn-ea"/>
                <a:cs typeface="+mn-cs"/>
              </a:rPr>
              <a:t>危险、有害因素及其识别</a:t>
            </a:r>
            <a:endParaRPr kumimoji="1" lang="zh-CN" altLang="en-US" sz="4000" kern="1200" cap="none" spc="0" normalizeH="0" baseline="0" noProof="0" dirty="0">
              <a:solidFill>
                <a:srgbClr val="FF3300"/>
              </a:solidFill>
              <a:latin typeface="+mn-ea"/>
              <a:ea typeface="+mn-ea"/>
              <a:cs typeface="+mn-cs"/>
            </a:endParaRPr>
          </a:p>
        </p:txBody>
      </p:sp>
      <p:sp>
        <p:nvSpPr>
          <p:cNvPr id="49156" name="Rectangle 6"/>
          <p:cNvSpPr/>
          <p:nvPr/>
        </p:nvSpPr>
        <p:spPr>
          <a:xfrm>
            <a:off x="395288" y="1751013"/>
            <a:ext cx="1511300" cy="457200"/>
          </a:xfrm>
          <a:prstGeom prst="rect">
            <a:avLst/>
          </a:prstGeom>
          <a:noFill/>
          <a:ln w="9525">
            <a:noFill/>
          </a:ln>
        </p:spPr>
        <p:txBody>
          <a:bodyPr wrap="none">
            <a:spAutoFit/>
          </a:bodyPr>
          <a:p>
            <a:r>
              <a:rPr lang="zh-CN" altLang="en-US" sz="2400" dirty="0">
                <a:solidFill>
                  <a:srgbClr val="FF3300"/>
                </a:solidFill>
                <a:latin typeface="Times New Roman" panose="02020603050405020304" pitchFamily="18" charset="0"/>
                <a:ea typeface="幼圆" pitchFamily="49" charset="-122"/>
              </a:rPr>
              <a:t>危险因素</a:t>
            </a:r>
            <a:r>
              <a:rPr lang="en-US" altLang="zh-CN" sz="2400" dirty="0">
                <a:solidFill>
                  <a:srgbClr val="FF3300"/>
                </a:solidFill>
                <a:latin typeface="Times New Roman" panose="02020603050405020304" pitchFamily="18" charset="0"/>
                <a:ea typeface="幼圆" pitchFamily="49" charset="-122"/>
              </a:rPr>
              <a:t>:</a:t>
            </a:r>
            <a:endParaRPr lang="en-US" altLang="zh-CN" sz="2400" dirty="0">
              <a:solidFill>
                <a:srgbClr val="FF3300"/>
              </a:solidFill>
              <a:latin typeface="Times New Roman" panose="02020603050405020304" pitchFamily="18" charset="0"/>
              <a:ea typeface="幼圆" pitchFamily="49" charset="-122"/>
            </a:endParaRPr>
          </a:p>
        </p:txBody>
      </p:sp>
      <p:sp>
        <p:nvSpPr>
          <p:cNvPr id="1235975" name="Rectangle 7"/>
          <p:cNvSpPr/>
          <p:nvPr/>
        </p:nvSpPr>
        <p:spPr>
          <a:xfrm>
            <a:off x="2124075" y="1628775"/>
            <a:ext cx="6335713" cy="822325"/>
          </a:xfrm>
          <a:prstGeom prst="rect">
            <a:avLst/>
          </a:prstGeom>
          <a:noFill/>
          <a:ln w="9525">
            <a:noFill/>
          </a:ln>
        </p:spPr>
        <p:txBody>
          <a:bodyPr>
            <a:spAutoFit/>
          </a:bodyPr>
          <a:p>
            <a:r>
              <a:rPr lang="zh-CN" altLang="en-US" sz="2400" dirty="0">
                <a:latin typeface="Times New Roman" panose="02020603050405020304" pitchFamily="18" charset="0"/>
                <a:ea typeface="幼圆" pitchFamily="49" charset="-122"/>
              </a:rPr>
              <a:t>是指能对人造成伤亡或对物造成突发性损害的因素。</a:t>
            </a:r>
            <a:endParaRPr lang="zh-CN" altLang="en-US" sz="2400" dirty="0">
              <a:latin typeface="Times New Roman" panose="02020603050405020304" pitchFamily="18" charset="0"/>
              <a:ea typeface="幼圆" pitchFamily="49" charset="-122"/>
            </a:endParaRPr>
          </a:p>
        </p:txBody>
      </p:sp>
      <p:sp>
        <p:nvSpPr>
          <p:cNvPr id="49158" name="Rectangle 8"/>
          <p:cNvSpPr/>
          <p:nvPr/>
        </p:nvSpPr>
        <p:spPr>
          <a:xfrm>
            <a:off x="395288" y="2492375"/>
            <a:ext cx="1800225" cy="457200"/>
          </a:xfrm>
          <a:prstGeom prst="rect">
            <a:avLst/>
          </a:prstGeom>
          <a:noFill/>
          <a:ln w="9525">
            <a:noFill/>
          </a:ln>
        </p:spPr>
        <p:txBody>
          <a:bodyPr>
            <a:spAutoFit/>
          </a:bodyPr>
          <a:p>
            <a:r>
              <a:rPr lang="zh-CN" altLang="en-US" sz="2400" dirty="0">
                <a:solidFill>
                  <a:srgbClr val="FF3300"/>
                </a:solidFill>
                <a:latin typeface="Times New Roman" panose="02020603050405020304" pitchFamily="18" charset="0"/>
                <a:ea typeface="幼圆" pitchFamily="49" charset="-122"/>
              </a:rPr>
              <a:t>有害因素：</a:t>
            </a:r>
            <a:endParaRPr lang="zh-CN" altLang="en-US" sz="2400" dirty="0">
              <a:solidFill>
                <a:srgbClr val="FF3300"/>
              </a:solidFill>
              <a:latin typeface="Times New Roman" panose="02020603050405020304" pitchFamily="18" charset="0"/>
              <a:ea typeface="幼圆" pitchFamily="49" charset="-122"/>
            </a:endParaRPr>
          </a:p>
        </p:txBody>
      </p:sp>
      <p:sp>
        <p:nvSpPr>
          <p:cNvPr id="1235978" name="Rectangle 10"/>
          <p:cNvSpPr/>
          <p:nvPr/>
        </p:nvSpPr>
        <p:spPr>
          <a:xfrm>
            <a:off x="2124075" y="2492375"/>
            <a:ext cx="6335713" cy="1552575"/>
          </a:xfrm>
          <a:prstGeom prst="rect">
            <a:avLst/>
          </a:prstGeom>
          <a:noFill/>
          <a:ln w="9525">
            <a:noFill/>
          </a:ln>
        </p:spPr>
        <p:txBody>
          <a:bodyPr>
            <a:spAutoFit/>
          </a:bodyPr>
          <a:p>
            <a:r>
              <a:rPr lang="zh-CN" altLang="en-US" sz="2400" dirty="0">
                <a:latin typeface="幼圆" pitchFamily="49" charset="-122"/>
                <a:ea typeface="幼圆" pitchFamily="49" charset="-122"/>
              </a:rPr>
              <a:t>是指能影响人的身体健康、导致疾病或对物造成慢性损害的因素。</a:t>
            </a:r>
            <a:endParaRPr lang="zh-CN" altLang="en-US" sz="2400" i="1" dirty="0">
              <a:latin typeface="幼圆" pitchFamily="49" charset="-122"/>
              <a:ea typeface="幼圆" pitchFamily="49" charset="-122"/>
            </a:endParaRPr>
          </a:p>
          <a:p>
            <a:r>
              <a:rPr lang="zh-CN" altLang="en-US" sz="2400" dirty="0">
                <a:latin typeface="幼圆" pitchFamily="49" charset="-122"/>
                <a:ea typeface="幼圆" pitchFamily="49" charset="-122"/>
              </a:rPr>
              <a:t>   通常情况，两者不加以区分，统称为危险、有害因素。</a:t>
            </a:r>
            <a:endParaRPr lang="zh-CN" altLang="en-US" sz="2400" dirty="0">
              <a:latin typeface="幼圆" pitchFamily="49" charset="-122"/>
              <a:ea typeface="幼圆" pitchFamily="49" charset="-122"/>
            </a:endParaRPr>
          </a:p>
        </p:txBody>
      </p:sp>
      <p:sp>
        <p:nvSpPr>
          <p:cNvPr id="49160" name="Rectangle 11"/>
          <p:cNvSpPr/>
          <p:nvPr/>
        </p:nvSpPr>
        <p:spPr>
          <a:xfrm>
            <a:off x="395288" y="4076700"/>
            <a:ext cx="2635250" cy="457200"/>
          </a:xfrm>
          <a:prstGeom prst="rect">
            <a:avLst/>
          </a:prstGeom>
          <a:noFill/>
          <a:ln w="9525">
            <a:noFill/>
          </a:ln>
        </p:spPr>
        <p:txBody>
          <a:bodyPr wrap="none">
            <a:spAutoFit/>
          </a:bodyPr>
          <a:p>
            <a:r>
              <a:rPr lang="zh-CN" altLang="en-US" sz="2400" dirty="0">
                <a:solidFill>
                  <a:srgbClr val="FF3300"/>
                </a:solidFill>
                <a:latin typeface="Times New Roman" panose="02020603050405020304" pitchFamily="18" charset="0"/>
                <a:ea typeface="幼圆" pitchFamily="49" charset="-122"/>
              </a:rPr>
              <a:t>危险、有害因素：</a:t>
            </a:r>
            <a:endParaRPr lang="zh-CN" altLang="en-US" sz="2400" dirty="0">
              <a:solidFill>
                <a:srgbClr val="FF3300"/>
              </a:solidFill>
              <a:latin typeface="Times New Roman" panose="02020603050405020304" pitchFamily="18" charset="0"/>
              <a:ea typeface="幼圆" pitchFamily="49" charset="-122"/>
            </a:endParaRPr>
          </a:p>
        </p:txBody>
      </p:sp>
      <p:sp>
        <p:nvSpPr>
          <p:cNvPr id="1235980" name="Rectangle 12"/>
          <p:cNvSpPr/>
          <p:nvPr/>
        </p:nvSpPr>
        <p:spPr>
          <a:xfrm>
            <a:off x="2843213" y="4076700"/>
            <a:ext cx="5392737" cy="822325"/>
          </a:xfrm>
          <a:prstGeom prst="rect">
            <a:avLst/>
          </a:prstGeom>
          <a:noFill/>
          <a:ln w="9525">
            <a:noFill/>
          </a:ln>
        </p:spPr>
        <p:txBody>
          <a:bodyPr wrap="none">
            <a:spAutoFit/>
          </a:bodyPr>
          <a:p>
            <a:r>
              <a:rPr lang="zh-CN" altLang="en-US" sz="2400" dirty="0">
                <a:latin typeface="Times New Roman" panose="02020603050405020304" pitchFamily="18" charset="0"/>
                <a:ea typeface="幼圆" pitchFamily="49" charset="-122"/>
              </a:rPr>
              <a:t>可能导致伤害、疾病、财产损失、环境</a:t>
            </a:r>
            <a:endParaRPr lang="zh-CN" altLang="en-US" sz="2400" dirty="0">
              <a:latin typeface="Times New Roman" panose="02020603050405020304" pitchFamily="18" charset="0"/>
              <a:ea typeface="幼圆" pitchFamily="49" charset="-122"/>
            </a:endParaRPr>
          </a:p>
          <a:p>
            <a:r>
              <a:rPr lang="zh-CN" altLang="en-US" sz="2400" dirty="0">
                <a:latin typeface="Times New Roman" panose="02020603050405020304" pitchFamily="18" charset="0"/>
                <a:ea typeface="幼圆" pitchFamily="49" charset="-122"/>
              </a:rPr>
              <a:t>破坏的根源或状态。</a:t>
            </a:r>
            <a:endParaRPr lang="zh-CN" altLang="en-US" sz="2400" dirty="0">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35975">
                                            <p:txEl>
                                              <p:charRg st="0" end="24"/>
                                            </p:txEl>
                                          </p:spTgt>
                                        </p:tgtEl>
                                        <p:attrNameLst>
                                          <p:attrName>style.visibility</p:attrName>
                                        </p:attrNameLst>
                                      </p:cBhvr>
                                      <p:to>
                                        <p:strVal val="visible"/>
                                      </p:to>
                                    </p:set>
                                    <p:anim calcmode="lin" valueType="num">
                                      <p:cBhvr additive="base">
                                        <p:cTn id="7" dur="500" fill="hold"/>
                                        <p:tgtEl>
                                          <p:spTgt spid="1235975">
                                            <p:txEl>
                                              <p:charRg st="0" end="2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5975">
                                            <p:txEl>
                                              <p:charRg st="0" end="2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35978">
                                            <p:txEl>
                                              <p:charRg st="0" end="30"/>
                                            </p:txEl>
                                          </p:spTgt>
                                        </p:tgtEl>
                                        <p:attrNameLst>
                                          <p:attrName>style.visibility</p:attrName>
                                        </p:attrNameLst>
                                      </p:cBhvr>
                                      <p:to>
                                        <p:strVal val="visible"/>
                                      </p:to>
                                    </p:set>
                                    <p:anim calcmode="lin" valueType="num">
                                      <p:cBhvr additive="base">
                                        <p:cTn id="13" dur="500" fill="hold"/>
                                        <p:tgtEl>
                                          <p:spTgt spid="1235978">
                                            <p:txEl>
                                              <p:charRg st="0" end="3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5978">
                                            <p:txEl>
                                              <p:charRg st="0" end="3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35978">
                                            <p:txEl>
                                              <p:charRg st="30" end="58"/>
                                            </p:txEl>
                                          </p:spTgt>
                                        </p:tgtEl>
                                        <p:attrNameLst>
                                          <p:attrName>style.visibility</p:attrName>
                                        </p:attrNameLst>
                                      </p:cBhvr>
                                      <p:to>
                                        <p:strVal val="visible"/>
                                      </p:to>
                                    </p:set>
                                    <p:anim calcmode="lin" valueType="num">
                                      <p:cBhvr additive="base">
                                        <p:cTn id="17" dur="500" fill="hold"/>
                                        <p:tgtEl>
                                          <p:spTgt spid="1235978">
                                            <p:txEl>
                                              <p:charRg st="30" end="5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35978">
                                            <p:txEl>
                                              <p:charRg st="30" end="58"/>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35980">
                                            <p:txEl>
                                              <p:charRg st="0" end="18"/>
                                            </p:txEl>
                                          </p:spTgt>
                                        </p:tgtEl>
                                        <p:attrNameLst>
                                          <p:attrName>style.visibility</p:attrName>
                                        </p:attrNameLst>
                                      </p:cBhvr>
                                      <p:to>
                                        <p:strVal val="visible"/>
                                      </p:to>
                                    </p:set>
                                    <p:anim calcmode="lin" valueType="num">
                                      <p:cBhvr additive="base">
                                        <p:cTn id="23" dur="500" fill="hold"/>
                                        <p:tgtEl>
                                          <p:spTgt spid="1235980">
                                            <p:txEl>
                                              <p:charRg st="0" end="1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35980">
                                            <p:txEl>
                                              <p:charRg st="0" end="18"/>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35980">
                                            <p:txEl>
                                              <p:charRg st="18" end="28"/>
                                            </p:txEl>
                                          </p:spTgt>
                                        </p:tgtEl>
                                        <p:attrNameLst>
                                          <p:attrName>style.visibility</p:attrName>
                                        </p:attrNameLst>
                                      </p:cBhvr>
                                      <p:to>
                                        <p:strVal val="visible"/>
                                      </p:to>
                                    </p:set>
                                    <p:anim calcmode="lin" valueType="num">
                                      <p:cBhvr additive="base">
                                        <p:cTn id="27" dur="500" fill="hold"/>
                                        <p:tgtEl>
                                          <p:spTgt spid="1235980">
                                            <p:txEl>
                                              <p:charRg st="18" end="2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235980">
                                            <p:txEl>
                                              <p:charRg st="18" end="28"/>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235970">
                                            <p:txEl>
                                              <p:charRg st="0" end="45"/>
                                            </p:txEl>
                                          </p:spTgt>
                                        </p:tgtEl>
                                        <p:attrNameLst>
                                          <p:attrName>style.visibility</p:attrName>
                                        </p:attrNameLst>
                                      </p:cBhvr>
                                      <p:to>
                                        <p:strVal val="visible"/>
                                      </p:to>
                                    </p:set>
                                    <p:animEffect transition="in" filter="wheel(4)">
                                      <p:cBhvr>
                                        <p:cTn id="33" dur="2000"/>
                                        <p:tgtEl>
                                          <p:spTgt spid="1235970">
                                            <p:txEl>
                                              <p:charRg st="0" end="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nvSpPr>
        <p:spPr>
          <a:xfrm>
            <a:off x="323850" y="5013325"/>
            <a:ext cx="7991475" cy="1008063"/>
          </a:xfrm>
          <a:prstGeom prst="rect">
            <a:avLst/>
          </a:prstGeom>
          <a:noFill/>
          <a:ln w="9525">
            <a:noFill/>
          </a:ln>
        </p:spPr>
        <p:txBody>
          <a:bodyPr/>
          <a:p>
            <a:endParaRPr lang="en-US" altLang="zh-CN" sz="2800" dirty="0">
              <a:latin typeface="楷体_GB2312" pitchFamily="49" charset="-122"/>
              <a:ea typeface="楷体_GB2312" pitchFamily="49" charset="-122"/>
            </a:endParaRPr>
          </a:p>
          <a:p>
            <a:r>
              <a:rPr lang="en-US" altLang="zh-CN" sz="2800" dirty="0">
                <a:latin typeface="楷体_GB2312" pitchFamily="49" charset="-122"/>
                <a:ea typeface="楷体_GB2312" pitchFamily="49" charset="-122"/>
              </a:rPr>
              <a:t>   </a:t>
            </a:r>
            <a:endParaRPr lang="en-US" altLang="zh-CN" sz="2800" dirty="0">
              <a:latin typeface="楷体_GB2312" pitchFamily="49" charset="-122"/>
              <a:ea typeface="楷体_GB2312" pitchFamily="49" charset="-122"/>
            </a:endParaRPr>
          </a:p>
        </p:txBody>
      </p:sp>
      <p:sp>
        <p:nvSpPr>
          <p:cNvPr id="53251" name="Text Box 3"/>
          <p:cNvSpPr txBox="1">
            <a:spLocks noChangeArrowheads="1"/>
          </p:cNvSpPr>
          <p:nvPr/>
        </p:nvSpPr>
        <p:spPr bwMode="auto">
          <a:xfrm>
            <a:off x="827088" y="836613"/>
            <a:ext cx="7273925" cy="701675"/>
          </a:xfrm>
          <a:prstGeom prst="rect">
            <a:avLst/>
          </a:prstGeom>
          <a:noFill/>
          <a:ln w="9525">
            <a:noFill/>
            <a:miter lim="800000"/>
          </a:ln>
        </p:spPr>
        <p:txBody>
          <a:bodyPr>
            <a:spAutoFit/>
          </a:bodyPr>
          <a:lstStyle/>
          <a:p>
            <a:pPr marR="0" defTabSz="914400">
              <a:spcBef>
                <a:spcPct val="50000"/>
              </a:spcBef>
              <a:buClrTx/>
              <a:buSzTx/>
              <a:buFontTx/>
              <a:buNone/>
              <a:defRPr/>
            </a:pPr>
            <a:r>
              <a:rPr kumimoji="1" lang="en-US" altLang="zh-CN" sz="4000" kern="1200" cap="none" spc="0" normalizeH="0" baseline="0" noProof="0" dirty="0">
                <a:solidFill>
                  <a:srgbClr val="FF3300"/>
                </a:solidFill>
                <a:latin typeface="+mn-ea"/>
                <a:ea typeface="+mn-ea"/>
                <a:cs typeface="+mn-cs"/>
              </a:rPr>
              <a:t>1.</a:t>
            </a:r>
            <a:r>
              <a:rPr kumimoji="1" lang="en-US" altLang="zh-CN" sz="4000" kern="1200" cap="none" spc="0" normalizeH="0" baseline="0" noProof="0" dirty="0">
                <a:latin typeface="+mn-ea"/>
                <a:ea typeface="+mn-ea"/>
                <a:cs typeface="+mn-cs"/>
              </a:rPr>
              <a:t>  </a:t>
            </a:r>
            <a:r>
              <a:rPr kumimoji="1" lang="zh-CN" altLang="en-US" sz="4000" kern="1200" cap="none" spc="0" normalizeH="0" baseline="0" noProof="0" dirty="0">
                <a:solidFill>
                  <a:srgbClr val="FF3300"/>
                </a:solidFill>
                <a:latin typeface="+mn-ea"/>
                <a:ea typeface="+mn-ea"/>
                <a:cs typeface="+mn-cs"/>
              </a:rPr>
              <a:t>危险、有害因素及其识别</a:t>
            </a:r>
            <a:endParaRPr kumimoji="1" lang="zh-CN" altLang="en-US" sz="4000" kern="1200" cap="none" spc="0" normalizeH="0" baseline="0" noProof="0" dirty="0">
              <a:solidFill>
                <a:srgbClr val="FF3300"/>
              </a:solidFill>
              <a:latin typeface="+mn-ea"/>
              <a:ea typeface="+mn-ea"/>
              <a:cs typeface="+mn-cs"/>
            </a:endParaRPr>
          </a:p>
        </p:txBody>
      </p:sp>
      <p:sp>
        <p:nvSpPr>
          <p:cNvPr id="50180" name="Rectangle 4"/>
          <p:cNvSpPr/>
          <p:nvPr/>
        </p:nvSpPr>
        <p:spPr>
          <a:xfrm>
            <a:off x="827088" y="1773238"/>
            <a:ext cx="4451350" cy="519112"/>
          </a:xfrm>
          <a:prstGeom prst="rect">
            <a:avLst/>
          </a:prstGeom>
          <a:noFill/>
          <a:ln w="9525">
            <a:noFill/>
          </a:ln>
        </p:spPr>
        <p:txBody>
          <a:bodyPr wrap="none">
            <a:spAutoFit/>
          </a:bodyPr>
          <a:p>
            <a:r>
              <a:rPr lang="zh-CN" altLang="en-US" sz="2800" dirty="0">
                <a:latin typeface="Times New Roman" panose="02020603050405020304" pitchFamily="18" charset="0"/>
                <a:ea typeface="幼圆" pitchFamily="49" charset="-122"/>
              </a:rPr>
              <a:t>这种“根源或状态”来自于：</a:t>
            </a:r>
            <a:endParaRPr lang="zh-CN" altLang="en-US" sz="2800" dirty="0">
              <a:latin typeface="Times New Roman" panose="02020603050405020304" pitchFamily="18" charset="0"/>
              <a:ea typeface="幼圆" pitchFamily="49" charset="-122"/>
            </a:endParaRPr>
          </a:p>
        </p:txBody>
      </p:sp>
      <p:sp>
        <p:nvSpPr>
          <p:cNvPr id="1404933" name="Rectangle 5"/>
          <p:cNvSpPr/>
          <p:nvPr/>
        </p:nvSpPr>
        <p:spPr>
          <a:xfrm>
            <a:off x="684213" y="3003550"/>
            <a:ext cx="7910512" cy="457200"/>
          </a:xfrm>
          <a:prstGeom prst="rect">
            <a:avLst/>
          </a:prstGeom>
          <a:noFill/>
          <a:ln w="9525">
            <a:noFill/>
          </a:ln>
        </p:spPr>
        <p:txBody>
          <a:bodyPr wrap="none">
            <a:spAutoFit/>
          </a:bodyPr>
          <a:p>
            <a:pPr>
              <a:buChar char="•"/>
            </a:pPr>
            <a:r>
              <a:rPr lang="en-US" altLang="zh-CN" sz="2400" dirty="0">
                <a:solidFill>
                  <a:srgbClr val="4D37D3"/>
                </a:solidFill>
                <a:latin typeface="幼圆" pitchFamily="49" charset="-122"/>
                <a:ea typeface="幼圆" pitchFamily="49" charset="-122"/>
              </a:rPr>
              <a:t> </a:t>
            </a:r>
            <a:r>
              <a:rPr lang="zh-CN" altLang="en-US" sz="2400" dirty="0">
                <a:solidFill>
                  <a:srgbClr val="4D37D3"/>
                </a:solidFill>
                <a:latin typeface="幼圆" pitchFamily="49" charset="-122"/>
                <a:ea typeface="幼圆" pitchFamily="49" charset="-122"/>
              </a:rPr>
              <a:t>物的不安全状态 </a:t>
            </a:r>
            <a:r>
              <a:rPr lang="en-US" altLang="zh-CN" sz="2400" dirty="0">
                <a:solidFill>
                  <a:srgbClr val="4D37D3"/>
                </a:solidFill>
                <a:latin typeface="幼圆" pitchFamily="49" charset="-122"/>
                <a:ea typeface="幼圆" pitchFamily="49" charset="-122"/>
              </a:rPr>
              <a:t>(《</a:t>
            </a:r>
            <a:r>
              <a:rPr lang="zh-CN" altLang="en-US" sz="2400" dirty="0">
                <a:solidFill>
                  <a:srgbClr val="4D37D3"/>
                </a:solidFill>
                <a:latin typeface="幼圆" pitchFamily="49" charset="-122"/>
                <a:ea typeface="幼圆" pitchFamily="49" charset="-122"/>
              </a:rPr>
              <a:t>企业职工伤亡事故分类标准</a:t>
            </a:r>
            <a:r>
              <a:rPr lang="en-US" altLang="zh-CN" sz="2400" dirty="0">
                <a:solidFill>
                  <a:srgbClr val="4D37D3"/>
                </a:solidFill>
                <a:latin typeface="幼圆" pitchFamily="49" charset="-122"/>
                <a:ea typeface="幼圆" pitchFamily="49" charset="-122"/>
              </a:rPr>
              <a:t>》4</a:t>
            </a:r>
            <a:r>
              <a:rPr lang="zh-CN" altLang="en-US" sz="2400" dirty="0">
                <a:solidFill>
                  <a:srgbClr val="4D37D3"/>
                </a:solidFill>
                <a:latin typeface="幼圆" pitchFamily="49" charset="-122"/>
                <a:ea typeface="幼圆" pitchFamily="49" charset="-122"/>
              </a:rPr>
              <a:t>类）</a:t>
            </a:r>
            <a:endParaRPr lang="zh-CN" altLang="en-US" sz="2400" dirty="0">
              <a:solidFill>
                <a:srgbClr val="4D37D3"/>
              </a:solidFill>
              <a:latin typeface="幼圆" pitchFamily="49" charset="-122"/>
              <a:ea typeface="幼圆" pitchFamily="49" charset="-122"/>
            </a:endParaRPr>
          </a:p>
        </p:txBody>
      </p:sp>
      <p:sp>
        <p:nvSpPr>
          <p:cNvPr id="1404934" name="Rectangle 6"/>
          <p:cNvSpPr/>
          <p:nvPr/>
        </p:nvSpPr>
        <p:spPr>
          <a:xfrm>
            <a:off x="684213" y="3578225"/>
            <a:ext cx="7910512" cy="457200"/>
          </a:xfrm>
          <a:prstGeom prst="rect">
            <a:avLst/>
          </a:prstGeom>
          <a:noFill/>
          <a:ln w="9525">
            <a:noFill/>
          </a:ln>
        </p:spPr>
        <p:txBody>
          <a:bodyPr wrap="none">
            <a:spAutoFit/>
          </a:bodyPr>
          <a:p>
            <a:pPr>
              <a:buChar char="•"/>
            </a:pPr>
            <a:r>
              <a:rPr lang="en-US" altLang="zh-CN" sz="2400" dirty="0">
                <a:solidFill>
                  <a:srgbClr val="4D37D3"/>
                </a:solidFill>
                <a:latin typeface="幼圆" pitchFamily="49" charset="-122"/>
                <a:ea typeface="幼圆" pitchFamily="49" charset="-122"/>
              </a:rPr>
              <a:t> </a:t>
            </a:r>
            <a:r>
              <a:rPr lang="zh-CN" altLang="en-US" sz="2400" dirty="0">
                <a:solidFill>
                  <a:srgbClr val="4D37D3"/>
                </a:solidFill>
                <a:latin typeface="幼圆" pitchFamily="49" charset="-122"/>
                <a:ea typeface="幼圆" pitchFamily="49" charset="-122"/>
              </a:rPr>
              <a:t>人的不安全行为</a:t>
            </a:r>
            <a:r>
              <a:rPr lang="en-US" altLang="zh-CN" sz="2400" dirty="0">
                <a:solidFill>
                  <a:srgbClr val="4D37D3"/>
                </a:solidFill>
                <a:latin typeface="幼圆" pitchFamily="49" charset="-122"/>
                <a:ea typeface="幼圆" pitchFamily="49" charset="-122"/>
              </a:rPr>
              <a:t>(《</a:t>
            </a:r>
            <a:r>
              <a:rPr lang="zh-CN" altLang="en-US" sz="2400" dirty="0">
                <a:solidFill>
                  <a:srgbClr val="4D37D3"/>
                </a:solidFill>
                <a:latin typeface="幼圆" pitchFamily="49" charset="-122"/>
                <a:ea typeface="幼圆" pitchFamily="49" charset="-122"/>
              </a:rPr>
              <a:t>企业职工伤亡事故分类标准</a:t>
            </a:r>
            <a:r>
              <a:rPr lang="en-US" altLang="zh-CN" sz="2400" dirty="0">
                <a:solidFill>
                  <a:srgbClr val="4D37D3"/>
                </a:solidFill>
                <a:latin typeface="幼圆" pitchFamily="49" charset="-122"/>
                <a:ea typeface="幼圆" pitchFamily="49" charset="-122"/>
              </a:rPr>
              <a:t>》13</a:t>
            </a:r>
            <a:r>
              <a:rPr lang="zh-CN" altLang="en-US" sz="2400" dirty="0">
                <a:solidFill>
                  <a:srgbClr val="4D37D3"/>
                </a:solidFill>
                <a:latin typeface="幼圆" pitchFamily="49" charset="-122"/>
                <a:ea typeface="幼圆" pitchFamily="49" charset="-122"/>
              </a:rPr>
              <a:t>类）</a:t>
            </a:r>
            <a:endParaRPr lang="zh-CN" altLang="en-US" sz="2400" dirty="0">
              <a:solidFill>
                <a:srgbClr val="4D37D3"/>
              </a:solidFill>
              <a:latin typeface="幼圆" pitchFamily="49" charset="-122"/>
              <a:ea typeface="幼圆" pitchFamily="49" charset="-122"/>
            </a:endParaRPr>
          </a:p>
        </p:txBody>
      </p:sp>
      <p:sp>
        <p:nvSpPr>
          <p:cNvPr id="1404935" name="Rectangle 7"/>
          <p:cNvSpPr/>
          <p:nvPr/>
        </p:nvSpPr>
        <p:spPr>
          <a:xfrm>
            <a:off x="684213" y="4143375"/>
            <a:ext cx="2689225" cy="461963"/>
          </a:xfrm>
          <a:prstGeom prst="rect">
            <a:avLst/>
          </a:prstGeom>
          <a:noFill/>
          <a:ln w="9525">
            <a:noFill/>
          </a:ln>
        </p:spPr>
        <p:txBody>
          <a:bodyPr wrap="none">
            <a:spAutoFit/>
          </a:bodyPr>
          <a:p>
            <a:pPr>
              <a:buChar char="•"/>
            </a:pPr>
            <a:r>
              <a:rPr lang="en-US" altLang="zh-CN" sz="2400" dirty="0">
                <a:solidFill>
                  <a:srgbClr val="4D37D3"/>
                </a:solidFill>
                <a:latin typeface="Times New Roman" panose="02020603050405020304" pitchFamily="18" charset="0"/>
                <a:ea typeface="幼圆" pitchFamily="49" charset="-122"/>
              </a:rPr>
              <a:t>   </a:t>
            </a:r>
            <a:r>
              <a:rPr lang="zh-CN" altLang="en-US" sz="2400" dirty="0">
                <a:solidFill>
                  <a:srgbClr val="4D37D3"/>
                </a:solidFill>
                <a:latin typeface="Times New Roman" panose="02020603050405020304" pitchFamily="18" charset="0"/>
                <a:ea typeface="幼圆" pitchFamily="49" charset="-122"/>
              </a:rPr>
              <a:t>有害的作业环境</a:t>
            </a:r>
            <a:endParaRPr lang="zh-CN" altLang="en-US" sz="2400" dirty="0">
              <a:solidFill>
                <a:srgbClr val="4D37D3"/>
              </a:solidFill>
              <a:latin typeface="Times New Roman" panose="02020603050405020304" pitchFamily="18" charset="0"/>
              <a:ea typeface="幼圆" pitchFamily="49" charset="-122"/>
            </a:endParaRPr>
          </a:p>
        </p:txBody>
      </p:sp>
      <p:sp>
        <p:nvSpPr>
          <p:cNvPr id="1404936" name="Rectangle 8"/>
          <p:cNvSpPr/>
          <p:nvPr/>
        </p:nvSpPr>
        <p:spPr>
          <a:xfrm>
            <a:off x="684213" y="4719638"/>
            <a:ext cx="2379662" cy="461962"/>
          </a:xfrm>
          <a:prstGeom prst="rect">
            <a:avLst/>
          </a:prstGeom>
          <a:noFill/>
          <a:ln w="9525">
            <a:noFill/>
          </a:ln>
        </p:spPr>
        <p:txBody>
          <a:bodyPr wrap="none">
            <a:spAutoFit/>
          </a:bodyPr>
          <a:p>
            <a:pPr>
              <a:buChar char="•"/>
            </a:pPr>
            <a:r>
              <a:rPr lang="en-US" altLang="zh-CN" sz="2400" dirty="0">
                <a:solidFill>
                  <a:srgbClr val="4D37D3"/>
                </a:solidFill>
                <a:latin typeface="Times New Roman" panose="02020603050405020304" pitchFamily="18" charset="0"/>
                <a:ea typeface="幼圆" pitchFamily="49" charset="-122"/>
              </a:rPr>
              <a:t>   </a:t>
            </a:r>
            <a:r>
              <a:rPr lang="zh-CN" altLang="en-US" sz="2400" dirty="0">
                <a:solidFill>
                  <a:srgbClr val="4D37D3"/>
                </a:solidFill>
                <a:latin typeface="Times New Roman" panose="02020603050405020304" pitchFamily="18" charset="0"/>
                <a:ea typeface="幼圆" pitchFamily="49" charset="-122"/>
              </a:rPr>
              <a:t>安全管理缺陷</a:t>
            </a:r>
            <a:endParaRPr lang="zh-CN" altLang="en-US" sz="2400" dirty="0">
              <a:solidFill>
                <a:srgbClr val="4D37D3"/>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04933">
                                            <p:txEl>
                                              <p:charRg st="0" end="28"/>
                                            </p:txEl>
                                          </p:spTgt>
                                        </p:tgtEl>
                                        <p:attrNameLst>
                                          <p:attrName>style.visibility</p:attrName>
                                        </p:attrNameLst>
                                      </p:cBhvr>
                                      <p:to>
                                        <p:strVal val="visible"/>
                                      </p:to>
                                    </p:set>
                                    <p:anim calcmode="lin" valueType="num">
                                      <p:cBhvr additive="base">
                                        <p:cTn id="7" dur="500" fill="hold"/>
                                        <p:tgtEl>
                                          <p:spTgt spid="1404933">
                                            <p:txEl>
                                              <p:charRg st="0" end="28"/>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04933">
                                            <p:txEl>
                                              <p:charRg st="0" end="2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04934">
                                            <p:txEl>
                                              <p:charRg st="0" end="28"/>
                                            </p:txEl>
                                          </p:spTgt>
                                        </p:tgtEl>
                                        <p:attrNameLst>
                                          <p:attrName>style.visibility</p:attrName>
                                        </p:attrNameLst>
                                      </p:cBhvr>
                                      <p:to>
                                        <p:strVal val="visible"/>
                                      </p:to>
                                    </p:set>
                                    <p:anim calcmode="lin" valueType="num">
                                      <p:cBhvr additive="base">
                                        <p:cTn id="13" dur="500" fill="hold"/>
                                        <p:tgtEl>
                                          <p:spTgt spid="1404934">
                                            <p:txEl>
                                              <p:charRg st="0" end="28"/>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04934">
                                            <p:txEl>
                                              <p:charRg st="0" end="2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04935">
                                            <p:txEl>
                                              <p:charRg st="0" end="11"/>
                                            </p:txEl>
                                          </p:spTgt>
                                        </p:tgtEl>
                                        <p:attrNameLst>
                                          <p:attrName>style.visibility</p:attrName>
                                        </p:attrNameLst>
                                      </p:cBhvr>
                                      <p:to>
                                        <p:strVal val="visible"/>
                                      </p:to>
                                    </p:set>
                                    <p:anim calcmode="lin" valueType="num">
                                      <p:cBhvr additive="base">
                                        <p:cTn id="19" dur="500" fill="hold"/>
                                        <p:tgtEl>
                                          <p:spTgt spid="1404935">
                                            <p:txEl>
                                              <p:charRg st="0" end="1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04935">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04936">
                                            <p:txEl>
                                              <p:charRg st="0" end="10"/>
                                            </p:txEl>
                                          </p:spTgt>
                                        </p:tgtEl>
                                        <p:attrNameLst>
                                          <p:attrName>style.visibility</p:attrName>
                                        </p:attrNameLst>
                                      </p:cBhvr>
                                      <p:to>
                                        <p:strVal val="visible"/>
                                      </p:to>
                                    </p:set>
                                    <p:anim calcmode="lin" valueType="num">
                                      <p:cBhvr additive="base">
                                        <p:cTn id="25" dur="500" fill="hold"/>
                                        <p:tgtEl>
                                          <p:spTgt spid="1404936">
                                            <p:txEl>
                                              <p:charRg st="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04936">
                                            <p:txEl>
                                              <p:charRg st="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7411" name="Rectangle 3"/>
          <p:cNvSpPr>
            <a:spLocks noChangeArrowheads="1"/>
          </p:cNvSpPr>
          <p:nvPr/>
        </p:nvSpPr>
        <p:spPr bwMode="auto">
          <a:xfrm>
            <a:off x="539750" y="1390650"/>
            <a:ext cx="7993063" cy="495300"/>
          </a:xfrm>
          <a:prstGeom prst="rect">
            <a:avLst/>
          </a:prstGeom>
          <a:noFill/>
          <a:ln w="9525">
            <a:noFill/>
            <a:miter lim="800000"/>
          </a:ln>
        </p:spPr>
        <p:txBody>
          <a:bodyPr anchor="ctr">
            <a:spAutoFit/>
          </a:bodyPr>
          <a:lstStyle/>
          <a:p>
            <a:pPr marL="0" marR="0" lvl="0" indent="0" algn="ctr" defTabSz="914400" rtl="0" eaLnBrk="0" fontAlgn="base" latinLnBrk="0" hangingPunct="0">
              <a:lnSpc>
                <a:spcPct val="80000"/>
              </a:lnSpc>
              <a:spcBef>
                <a:spcPct val="50000"/>
              </a:spcBef>
              <a:spcAft>
                <a:spcPct val="0"/>
              </a:spcAft>
              <a:buClrTx/>
              <a:buSzTx/>
              <a:buFontTx/>
              <a:buNone/>
              <a:defRPr/>
            </a:pPr>
            <a:r>
              <a:rPr kumimoji="1" lang="zh-CN" altLang="en-US" sz="3200" b="1" i="0" u="none" strike="noStrike" kern="1200" cap="none" spc="0" normalizeH="0" baseline="0" noProof="0" dirty="0">
                <a:ln>
                  <a:noFill/>
                </a:ln>
                <a:solidFill>
                  <a:srgbClr val="FF1313"/>
                </a:solidFill>
                <a:effectLst/>
                <a:uLnTx/>
                <a:uFillTx/>
                <a:latin typeface="+mn-ea"/>
                <a:ea typeface="+mn-ea"/>
                <a:cs typeface="+mn-cs"/>
              </a:rPr>
              <a:t>一、</a:t>
            </a:r>
            <a:r>
              <a:rPr kumimoji="1" lang="en-US" altLang="zh-CN" sz="3200" b="1" i="0" u="none" strike="noStrike" kern="1200" cap="none" spc="0" normalizeH="0" baseline="0" noProof="0" dirty="0">
                <a:ln>
                  <a:noFill/>
                </a:ln>
                <a:solidFill>
                  <a:srgbClr val="FF1313"/>
                </a:solidFill>
                <a:effectLst/>
                <a:uLnTx/>
                <a:uFillTx/>
                <a:latin typeface="+mn-ea"/>
                <a:ea typeface="+mn-ea"/>
                <a:cs typeface="+mn-cs"/>
              </a:rPr>
              <a:t>《</a:t>
            </a:r>
            <a:r>
              <a:rPr kumimoji="1" lang="zh-CN" altLang="en-US" sz="3200" b="1" i="0" u="none" strike="noStrike" kern="1200" cap="none" spc="0" normalizeH="0" baseline="0" noProof="0" dirty="0">
                <a:ln>
                  <a:noFill/>
                </a:ln>
                <a:solidFill>
                  <a:srgbClr val="FF1313"/>
                </a:solidFill>
                <a:effectLst/>
                <a:uLnTx/>
                <a:uFillTx/>
                <a:latin typeface="+mn-ea"/>
                <a:ea typeface="+mn-ea"/>
                <a:cs typeface="+mn-cs"/>
              </a:rPr>
              <a:t>通用规范</a:t>
            </a:r>
            <a:r>
              <a:rPr kumimoji="1" lang="en-US" altLang="zh-CN" sz="3200" b="1" i="0" u="none" strike="noStrike" kern="1200" cap="none" spc="0" normalizeH="0" baseline="0" noProof="0" dirty="0">
                <a:ln>
                  <a:noFill/>
                </a:ln>
                <a:solidFill>
                  <a:srgbClr val="FF1313"/>
                </a:solidFill>
                <a:effectLst/>
                <a:uLnTx/>
                <a:uFillTx/>
                <a:latin typeface="+mn-ea"/>
                <a:ea typeface="+mn-ea"/>
                <a:cs typeface="+mn-cs"/>
              </a:rPr>
              <a:t>》</a:t>
            </a:r>
            <a:r>
              <a:rPr kumimoji="1" lang="zh-CN" altLang="en-US" sz="3200" b="1" i="0" u="none" strike="noStrike" kern="1200" cap="none" spc="0" normalizeH="0" baseline="0" noProof="0" dirty="0">
                <a:ln>
                  <a:noFill/>
                </a:ln>
                <a:solidFill>
                  <a:srgbClr val="FF1313"/>
                </a:solidFill>
                <a:effectLst/>
                <a:uLnTx/>
                <a:uFillTx/>
                <a:latin typeface="+mn-ea"/>
                <a:ea typeface="+mn-ea"/>
                <a:cs typeface="+mn-cs"/>
              </a:rPr>
              <a:t>、</a:t>
            </a:r>
            <a:r>
              <a:rPr kumimoji="1" lang="en-US" altLang="zh-CN" sz="3200" b="1" i="0" u="none" strike="noStrike" kern="1200" cap="none" spc="0" normalizeH="0" baseline="0" noProof="0" dirty="0">
                <a:ln>
                  <a:noFill/>
                </a:ln>
                <a:solidFill>
                  <a:srgbClr val="FF1313"/>
                </a:solidFill>
                <a:effectLst/>
                <a:uLnTx/>
                <a:uFillTx/>
                <a:latin typeface="+mn-ea"/>
                <a:ea typeface="+mn-ea"/>
                <a:cs typeface="+mn-cs"/>
              </a:rPr>
              <a:t>《</a:t>
            </a:r>
            <a:r>
              <a:rPr kumimoji="1" lang="zh-CN" altLang="en-US" sz="3200" b="1" i="0" u="none" strike="noStrike" kern="1200" cap="none" spc="0" normalizeH="0" baseline="0" noProof="0" dirty="0">
                <a:ln>
                  <a:noFill/>
                </a:ln>
                <a:solidFill>
                  <a:srgbClr val="FF1313"/>
                </a:solidFill>
                <a:effectLst/>
                <a:uLnTx/>
                <a:uFillTx/>
                <a:latin typeface="+mn-ea"/>
                <a:ea typeface="+mn-ea"/>
                <a:cs typeface="+mn-cs"/>
              </a:rPr>
              <a:t>评审标准</a:t>
            </a:r>
            <a:r>
              <a:rPr kumimoji="1" lang="en-US" altLang="zh-CN" sz="3200" b="1" i="0" u="none" strike="noStrike" kern="1200" cap="none" spc="0" normalizeH="0" baseline="0" noProof="0" dirty="0">
                <a:ln>
                  <a:noFill/>
                </a:ln>
                <a:solidFill>
                  <a:srgbClr val="FF1313"/>
                </a:solidFill>
                <a:effectLst/>
                <a:uLnTx/>
                <a:uFillTx/>
                <a:latin typeface="+mn-ea"/>
                <a:ea typeface="+mn-ea"/>
                <a:cs typeface="+mn-cs"/>
              </a:rPr>
              <a:t>》</a:t>
            </a:r>
            <a:r>
              <a:rPr kumimoji="1" lang="zh-CN" altLang="en-US" sz="3200" b="1" i="0" u="none" strike="noStrike" kern="1200" cap="none" spc="0" normalizeH="0" baseline="0" noProof="0" dirty="0">
                <a:ln>
                  <a:noFill/>
                </a:ln>
                <a:solidFill>
                  <a:srgbClr val="FF1313"/>
                </a:solidFill>
                <a:effectLst/>
                <a:uLnTx/>
                <a:uFillTx/>
                <a:latin typeface="+mn-ea"/>
                <a:ea typeface="+mn-ea"/>
                <a:cs typeface="+mn-cs"/>
              </a:rPr>
              <a:t>要素</a:t>
            </a:r>
            <a:r>
              <a:rPr kumimoji="1" lang="zh-CN" altLang="en-US" sz="2800" b="1" i="0" u="none" strike="noStrike" kern="1200" cap="none" spc="0" normalizeH="0" baseline="0" noProof="0" dirty="0">
                <a:ln>
                  <a:noFill/>
                </a:ln>
                <a:solidFill>
                  <a:srgbClr val="FF1313"/>
                </a:solidFill>
                <a:effectLst/>
                <a:uLnTx/>
                <a:uFillTx/>
                <a:latin typeface="+mn-ea"/>
                <a:ea typeface="+mn-ea"/>
                <a:cs typeface="+mn-cs"/>
              </a:rPr>
              <a:t>  </a:t>
            </a:r>
            <a:endParaRPr kumimoji="1" lang="zh-CN" altLang="en-US" sz="2800" b="1" i="0" u="none" strike="noStrike" kern="1200" cap="none" spc="0" normalizeH="0" baseline="0" noProof="0" dirty="0">
              <a:ln>
                <a:noFill/>
              </a:ln>
              <a:solidFill>
                <a:srgbClr val="FF1313"/>
              </a:solidFill>
              <a:effectLst/>
              <a:uLnTx/>
              <a:uFillTx/>
              <a:latin typeface="+mn-ea"/>
              <a:ea typeface="+mn-ea"/>
              <a:cs typeface="+mn-cs"/>
            </a:endParaRPr>
          </a:p>
        </p:txBody>
      </p:sp>
      <p:sp>
        <p:nvSpPr>
          <p:cNvPr id="14340" name="Text Box 4"/>
          <p:cNvSpPr txBox="1"/>
          <p:nvPr/>
        </p:nvSpPr>
        <p:spPr>
          <a:xfrm>
            <a:off x="611188" y="2192338"/>
            <a:ext cx="4176712" cy="3681412"/>
          </a:xfrm>
          <a:prstGeom prst="rect">
            <a:avLst/>
          </a:prstGeom>
          <a:noFill/>
          <a:ln w="9525">
            <a:noFill/>
          </a:ln>
        </p:spPr>
        <p:txBody>
          <a:bodyPr anchor="ctr" anchorCtr="0">
            <a:spAutoFit/>
          </a:bodyPr>
          <a:p>
            <a:pPr>
              <a:lnSpc>
                <a:spcPct val="120000"/>
              </a:lnSpc>
            </a:pPr>
            <a:r>
              <a:rPr lang="en-US" altLang="zh-CN" sz="2800" dirty="0">
                <a:latin typeface="幼圆" pitchFamily="49" charset="-122"/>
                <a:ea typeface="幼圆" pitchFamily="49" charset="-122"/>
              </a:rPr>
              <a:t>5.2  </a:t>
            </a:r>
            <a:r>
              <a:rPr lang="zh-CN" altLang="en-US" sz="2800" dirty="0">
                <a:latin typeface="幼圆" pitchFamily="49" charset="-122"/>
                <a:ea typeface="幼圆" pitchFamily="49" charset="-122"/>
              </a:rPr>
              <a:t>风险管理</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5.2.1  </a:t>
            </a:r>
            <a:r>
              <a:rPr lang="zh-CN" altLang="en-US" sz="2800" dirty="0">
                <a:latin typeface="幼圆" pitchFamily="49" charset="-122"/>
                <a:ea typeface="幼圆" pitchFamily="49" charset="-122"/>
              </a:rPr>
              <a:t>范围与评价方法</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5.2.2  </a:t>
            </a:r>
            <a:r>
              <a:rPr lang="zh-CN" altLang="en-US" sz="2800" dirty="0">
                <a:latin typeface="幼圆" pitchFamily="49" charset="-122"/>
                <a:ea typeface="幼圆" pitchFamily="49" charset="-122"/>
              </a:rPr>
              <a:t>风险评价</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5.2.3  </a:t>
            </a:r>
            <a:r>
              <a:rPr lang="zh-CN" altLang="en-US" sz="2800" dirty="0">
                <a:latin typeface="幼圆" pitchFamily="49" charset="-122"/>
                <a:ea typeface="幼圆" pitchFamily="49" charset="-122"/>
              </a:rPr>
              <a:t>风险控制 </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5.2.4  </a:t>
            </a:r>
            <a:r>
              <a:rPr lang="zh-CN" altLang="en-US" sz="2800" dirty="0">
                <a:latin typeface="幼圆" pitchFamily="49" charset="-122"/>
                <a:ea typeface="幼圆" pitchFamily="49" charset="-122"/>
              </a:rPr>
              <a:t>隐患治理</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5.2.5  </a:t>
            </a:r>
            <a:r>
              <a:rPr lang="zh-CN" altLang="en-US" sz="2800" dirty="0">
                <a:latin typeface="幼圆" pitchFamily="49" charset="-122"/>
                <a:ea typeface="幼圆" pitchFamily="49" charset="-122"/>
              </a:rPr>
              <a:t>重大危险源</a:t>
            </a:r>
            <a:endParaRPr lang="zh-CN" altLang="en-US" sz="2800" dirty="0">
              <a:latin typeface="幼圆" pitchFamily="49" charset="-122"/>
              <a:ea typeface="幼圆" pitchFamily="49" charset="-122"/>
            </a:endParaRPr>
          </a:p>
          <a:p>
            <a:pPr>
              <a:lnSpc>
                <a:spcPct val="120000"/>
              </a:lnSpc>
            </a:pPr>
            <a:r>
              <a:rPr lang="en-US" altLang="zh-CN" sz="2800" dirty="0">
                <a:latin typeface="幼圆" pitchFamily="49" charset="-122"/>
                <a:ea typeface="幼圆" pitchFamily="49" charset="-122"/>
              </a:rPr>
              <a:t>5.2.6  </a:t>
            </a:r>
            <a:r>
              <a:rPr lang="zh-CN" altLang="en-US" sz="2800" dirty="0">
                <a:latin typeface="幼圆" pitchFamily="49" charset="-122"/>
                <a:ea typeface="幼圆" pitchFamily="49" charset="-122"/>
              </a:rPr>
              <a:t>风险信息更新</a:t>
            </a:r>
            <a:r>
              <a:rPr lang="zh-CN" altLang="en-US" sz="2800" dirty="0">
                <a:solidFill>
                  <a:schemeClr val="accent2"/>
                </a:solidFill>
                <a:latin typeface="Times New Roman" panose="02020603050405020304" pitchFamily="18" charset="0"/>
              </a:rPr>
              <a:t> </a:t>
            </a:r>
            <a:endParaRPr lang="zh-CN" altLang="en-US" sz="2800" dirty="0">
              <a:latin typeface="幼圆" pitchFamily="49" charset="-122"/>
              <a:ea typeface="幼圆" pitchFamily="49" charset="-122"/>
            </a:endParaRPr>
          </a:p>
        </p:txBody>
      </p:sp>
      <p:sp>
        <p:nvSpPr>
          <p:cNvPr id="14341" name="Text Box 16"/>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14342" name="Text Box 18"/>
          <p:cNvSpPr txBox="1"/>
          <p:nvPr/>
        </p:nvSpPr>
        <p:spPr>
          <a:xfrm>
            <a:off x="4859338" y="2133600"/>
            <a:ext cx="3600450" cy="4149725"/>
          </a:xfrm>
          <a:prstGeom prst="rect">
            <a:avLst/>
          </a:prstGeom>
          <a:noFill/>
          <a:ln w="9525">
            <a:noFill/>
          </a:ln>
        </p:spPr>
        <p:txBody>
          <a:bodyPr>
            <a:spAutoFit/>
          </a:bodyPr>
          <a:p>
            <a:pPr>
              <a:spcBef>
                <a:spcPct val="50000"/>
              </a:spcBef>
            </a:pPr>
            <a:r>
              <a:rPr lang="en-US" altLang="zh-CN" sz="2800" dirty="0">
                <a:solidFill>
                  <a:schemeClr val="accent2"/>
                </a:solidFill>
                <a:latin typeface="Times New Roman" panose="02020603050405020304" pitchFamily="18" charset="0"/>
              </a:rPr>
              <a:t>3  </a:t>
            </a:r>
            <a:r>
              <a:rPr lang="zh-CN" altLang="en-US" sz="2800" dirty="0">
                <a:solidFill>
                  <a:schemeClr val="accent2"/>
                </a:solidFill>
                <a:latin typeface="Times New Roman" panose="02020603050405020304" pitchFamily="18" charset="0"/>
              </a:rPr>
              <a:t>风险管理</a:t>
            </a:r>
            <a:endParaRPr lang="zh-CN" altLang="en-US" sz="2800" dirty="0">
              <a:solidFill>
                <a:schemeClr val="accent2"/>
              </a:solidFill>
              <a:latin typeface="Times New Roman" panose="02020603050405020304" pitchFamily="18" charset="0"/>
            </a:endParaRPr>
          </a:p>
          <a:p>
            <a:pPr>
              <a:spcBef>
                <a:spcPct val="50000"/>
              </a:spcBef>
            </a:pPr>
            <a:r>
              <a:rPr lang="en-US" altLang="zh-CN" sz="2800" dirty="0">
                <a:solidFill>
                  <a:schemeClr val="accent2"/>
                </a:solidFill>
                <a:latin typeface="Times New Roman" panose="02020603050405020304" pitchFamily="18" charset="0"/>
              </a:rPr>
              <a:t>3.1  </a:t>
            </a:r>
            <a:r>
              <a:rPr lang="zh-CN" altLang="en-US" sz="2800" dirty="0">
                <a:solidFill>
                  <a:schemeClr val="accent2"/>
                </a:solidFill>
                <a:latin typeface="Times New Roman" panose="02020603050405020304" pitchFamily="18" charset="0"/>
              </a:rPr>
              <a:t>范围与评价方法</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3.2  </a:t>
            </a:r>
            <a:r>
              <a:rPr lang="zh-CN" altLang="en-US" sz="2800" dirty="0">
                <a:solidFill>
                  <a:schemeClr val="accent2"/>
                </a:solidFill>
                <a:latin typeface="Times New Roman" panose="02020603050405020304" pitchFamily="18" charset="0"/>
              </a:rPr>
              <a:t>风险评价</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3.3  </a:t>
            </a:r>
            <a:r>
              <a:rPr lang="zh-CN" altLang="en-US" sz="2800" dirty="0">
                <a:solidFill>
                  <a:schemeClr val="accent2"/>
                </a:solidFill>
                <a:latin typeface="Times New Roman" panose="02020603050405020304" pitchFamily="18" charset="0"/>
              </a:rPr>
              <a:t>风险控制</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3.4  </a:t>
            </a:r>
            <a:r>
              <a:rPr lang="zh-CN" altLang="en-US" sz="2800" dirty="0">
                <a:solidFill>
                  <a:schemeClr val="accent2"/>
                </a:solidFill>
                <a:latin typeface="Times New Roman" panose="02020603050405020304" pitchFamily="18" charset="0"/>
              </a:rPr>
              <a:t>隐患排查与治理</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3.5  </a:t>
            </a:r>
            <a:r>
              <a:rPr lang="zh-CN" altLang="en-US" sz="2800" dirty="0">
                <a:solidFill>
                  <a:schemeClr val="accent2"/>
                </a:solidFill>
                <a:latin typeface="Times New Roman" panose="02020603050405020304" pitchFamily="18" charset="0"/>
              </a:rPr>
              <a:t>重大危险源</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3.6  </a:t>
            </a:r>
            <a:r>
              <a:rPr lang="zh-CN" altLang="en-US" sz="2800" dirty="0">
                <a:solidFill>
                  <a:schemeClr val="accent2"/>
                </a:solidFill>
                <a:latin typeface="Times New Roman" panose="02020603050405020304" pitchFamily="18" charset="0"/>
              </a:rPr>
              <a:t>变更</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3.7  </a:t>
            </a:r>
            <a:r>
              <a:rPr lang="zh-CN" altLang="en-US" sz="2800" dirty="0">
                <a:solidFill>
                  <a:schemeClr val="accent2"/>
                </a:solidFill>
                <a:latin typeface="Times New Roman" panose="02020603050405020304" pitchFamily="18" charset="0"/>
              </a:rPr>
              <a:t>风险信息更新</a:t>
            </a:r>
            <a:endParaRPr lang="zh-CN" altLang="en-US" sz="2800" dirty="0">
              <a:solidFill>
                <a:schemeClr val="accent2"/>
              </a:solidFill>
              <a:latin typeface="Times New Roman" panose="02020603050405020304" pitchFamily="18" charset="0"/>
            </a:endParaRPr>
          </a:p>
          <a:p>
            <a:r>
              <a:rPr lang="en-US" altLang="zh-CN" sz="2800" dirty="0">
                <a:solidFill>
                  <a:schemeClr val="accent2"/>
                </a:solidFill>
                <a:latin typeface="Times New Roman" panose="02020603050405020304" pitchFamily="18" charset="0"/>
              </a:rPr>
              <a:t>3.8  </a:t>
            </a:r>
            <a:r>
              <a:rPr lang="zh-CN" altLang="en-US" sz="2800" dirty="0">
                <a:solidFill>
                  <a:schemeClr val="accent2"/>
                </a:solidFill>
                <a:latin typeface="Times New Roman" panose="02020603050405020304" pitchFamily="18" charset="0"/>
              </a:rPr>
              <a:t>供应商</a:t>
            </a:r>
            <a:endParaRPr lang="zh-CN" altLang="en-US" sz="2800" dirty="0">
              <a:solidFill>
                <a:schemeClr val="accent2"/>
              </a:solidFill>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 Box 3"/>
          <p:cNvSpPr txBox="1"/>
          <p:nvPr/>
        </p:nvSpPr>
        <p:spPr>
          <a:xfrm>
            <a:off x="827088" y="836613"/>
            <a:ext cx="7273925" cy="701675"/>
          </a:xfrm>
          <a:prstGeom prst="rect">
            <a:avLst/>
          </a:prstGeom>
          <a:noFill/>
          <a:ln w="9525">
            <a:noFill/>
          </a:ln>
        </p:spPr>
        <p:txBody>
          <a:bodyPr>
            <a:spAutoFit/>
          </a:bodyPr>
          <a:p>
            <a:pPr eaLnBrk="1" hangingPunct="1">
              <a:spcBef>
                <a:spcPct val="50000"/>
              </a:spcBef>
            </a:pPr>
            <a:r>
              <a:rPr lang="en-US" altLang="zh-CN" sz="4000" b="0" dirty="0">
                <a:solidFill>
                  <a:srgbClr val="FF3300"/>
                </a:solidFill>
                <a:latin typeface="华文中宋" pitchFamily="2" charset="-122"/>
                <a:ea typeface="华文中宋" pitchFamily="2" charset="-122"/>
              </a:rPr>
              <a:t>1.</a:t>
            </a:r>
            <a:r>
              <a:rPr lang="en-US" altLang="zh-CN" sz="4000" b="0" dirty="0">
                <a:latin typeface="华文中宋" pitchFamily="2" charset="-122"/>
                <a:ea typeface="华文中宋" pitchFamily="2" charset="-122"/>
              </a:rPr>
              <a:t>  </a:t>
            </a:r>
            <a:r>
              <a:rPr lang="zh-CN" altLang="en-US" sz="4000" b="0" dirty="0">
                <a:solidFill>
                  <a:srgbClr val="FF3300"/>
                </a:solidFill>
                <a:latin typeface="华文中宋" pitchFamily="2" charset="-122"/>
                <a:ea typeface="华文中宋" pitchFamily="2" charset="-122"/>
              </a:rPr>
              <a:t>危险、有害因素及其识别</a:t>
            </a:r>
            <a:endParaRPr lang="zh-CN" altLang="en-US" sz="4000" b="0" dirty="0">
              <a:solidFill>
                <a:srgbClr val="FF3300"/>
              </a:solidFill>
              <a:latin typeface="华文中宋" pitchFamily="2" charset="-122"/>
              <a:ea typeface="华文中宋" pitchFamily="2" charset="-122"/>
            </a:endParaRPr>
          </a:p>
        </p:txBody>
      </p:sp>
      <p:sp>
        <p:nvSpPr>
          <p:cNvPr id="51203" name="Rectangle 9"/>
          <p:cNvSpPr/>
          <p:nvPr/>
        </p:nvSpPr>
        <p:spPr>
          <a:xfrm>
            <a:off x="684213" y="1773238"/>
            <a:ext cx="3756025" cy="519112"/>
          </a:xfrm>
          <a:prstGeom prst="rect">
            <a:avLst/>
          </a:prstGeom>
          <a:noFill/>
          <a:ln w="9525">
            <a:noFill/>
          </a:ln>
        </p:spPr>
        <p:txBody>
          <a:bodyPr wrap="none">
            <a:spAutoFit/>
          </a:bodyPr>
          <a:p>
            <a:pPr eaLnBrk="1" hangingPunct="1"/>
            <a:r>
              <a:rPr lang="zh-CN" altLang="en-US" sz="2800" dirty="0">
                <a:solidFill>
                  <a:srgbClr val="FF0000"/>
                </a:solidFill>
                <a:latin typeface="Times New Roman" panose="02020603050405020304" pitchFamily="18" charset="0"/>
                <a:ea typeface="幼圆" pitchFamily="49" charset="-122"/>
              </a:rPr>
              <a:t>危险、有害因素识别：</a:t>
            </a:r>
            <a:endParaRPr lang="zh-CN" altLang="en-US" sz="2800" dirty="0">
              <a:solidFill>
                <a:srgbClr val="FF0000"/>
              </a:solidFill>
              <a:latin typeface="Times New Roman" panose="02020603050405020304" pitchFamily="18" charset="0"/>
              <a:ea typeface="幼圆" pitchFamily="49" charset="-122"/>
            </a:endParaRPr>
          </a:p>
        </p:txBody>
      </p:sp>
      <p:sp>
        <p:nvSpPr>
          <p:cNvPr id="1404938" name="Rectangle 10"/>
          <p:cNvSpPr/>
          <p:nvPr/>
        </p:nvSpPr>
        <p:spPr>
          <a:xfrm>
            <a:off x="684213" y="2441575"/>
            <a:ext cx="6889750" cy="457200"/>
          </a:xfrm>
          <a:prstGeom prst="rect">
            <a:avLst/>
          </a:prstGeom>
          <a:noFill/>
          <a:ln w="9525">
            <a:noFill/>
          </a:ln>
        </p:spPr>
        <p:txBody>
          <a:bodyPr wrap="none">
            <a:spAutoFit/>
          </a:bodyPr>
          <a:p>
            <a:pPr eaLnBrk="1" hangingPunct="1"/>
            <a:r>
              <a:rPr lang="zh-CN" altLang="en-US" sz="2400" dirty="0">
                <a:latin typeface="Times New Roman" panose="02020603050405020304" pitchFamily="18" charset="0"/>
                <a:ea typeface="幼圆" pitchFamily="49" charset="-122"/>
              </a:rPr>
              <a:t>识别危险、有害因素的存在并确定其性质的过程。</a:t>
            </a:r>
            <a:endParaRPr lang="zh-CN" altLang="en-US" sz="2400" dirty="0">
              <a:latin typeface="Times New Roman" panose="02020603050405020304" pitchFamily="18" charset="0"/>
              <a:ea typeface="幼圆" pitchFamily="49" charset="-122"/>
            </a:endParaRPr>
          </a:p>
        </p:txBody>
      </p:sp>
      <p:pic>
        <p:nvPicPr>
          <p:cNvPr id="51205" name="Picture 1" descr="K:\安全图片\打压泵.jpg"/>
          <p:cNvPicPr>
            <a:picLocks noChangeAspect="1"/>
          </p:cNvPicPr>
          <p:nvPr/>
        </p:nvPicPr>
        <p:blipFill>
          <a:blip r:embed="rId1"/>
          <a:stretch>
            <a:fillRect/>
          </a:stretch>
        </p:blipFill>
        <p:spPr>
          <a:xfrm>
            <a:off x="539750" y="3373438"/>
            <a:ext cx="3671888" cy="2736850"/>
          </a:xfrm>
          <a:prstGeom prst="rect">
            <a:avLst/>
          </a:prstGeom>
          <a:noFill/>
          <a:ln w="9525">
            <a:noFill/>
          </a:ln>
        </p:spPr>
      </p:pic>
      <p:pic>
        <p:nvPicPr>
          <p:cNvPr id="51206" name="Picture 2" descr="K:\安全图片\电焊.jpg"/>
          <p:cNvPicPr>
            <a:picLocks noChangeAspect="1"/>
          </p:cNvPicPr>
          <p:nvPr/>
        </p:nvPicPr>
        <p:blipFill>
          <a:blip r:embed="rId2"/>
          <a:stretch>
            <a:fillRect/>
          </a:stretch>
        </p:blipFill>
        <p:spPr>
          <a:xfrm>
            <a:off x="4835525" y="3373438"/>
            <a:ext cx="3722688" cy="27924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04938">
                                            <p:txEl>
                                              <p:charRg st="0" end="23"/>
                                            </p:txEl>
                                          </p:spTgt>
                                        </p:tgtEl>
                                        <p:attrNameLst>
                                          <p:attrName>style.visibility</p:attrName>
                                        </p:attrNameLst>
                                      </p:cBhvr>
                                      <p:to>
                                        <p:strVal val="visible"/>
                                      </p:to>
                                    </p:set>
                                    <p:animEffect transition="in" filter="checkerboard(across)">
                                      <p:cBhvr>
                                        <p:cTn id="7" dur="500"/>
                                        <p:tgtEl>
                                          <p:spTgt spid="1404938">
                                            <p:txEl>
                                              <p:charRg st="0"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ChangeArrowheads="1"/>
          </p:cNvSpPr>
          <p:nvPr/>
        </p:nvSpPr>
        <p:spPr bwMode="auto">
          <a:xfrm>
            <a:off x="381000" y="762000"/>
            <a:ext cx="7848600" cy="7620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1.1 </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危险、有害因素的表现形式</a:t>
            </a:r>
            <a:endParaRPr kumimoji="1" lang="zh-CN" altLang="en-US" sz="4800" b="0" i="0" u="none" strike="noStrike" kern="1200" cap="none" spc="0" normalizeH="0" baseline="0" noProof="0" dirty="0">
              <a:ln>
                <a:noFill/>
              </a:ln>
              <a:solidFill>
                <a:schemeClr val="tx2"/>
              </a:solidFill>
              <a:effectLst/>
              <a:uLnTx/>
              <a:uFillTx/>
              <a:latin typeface="+mn-ea"/>
              <a:ea typeface="+mn-ea"/>
              <a:cs typeface="+mn-cs"/>
            </a:endParaRPr>
          </a:p>
        </p:txBody>
      </p:sp>
      <p:sp>
        <p:nvSpPr>
          <p:cNvPr id="52227" name="Rectangle 3"/>
          <p:cNvSpPr/>
          <p:nvPr/>
        </p:nvSpPr>
        <p:spPr>
          <a:xfrm>
            <a:off x="539750" y="1989138"/>
            <a:ext cx="7848600" cy="4176712"/>
          </a:xfrm>
          <a:prstGeom prst="rect">
            <a:avLst/>
          </a:prstGeom>
          <a:noFill/>
          <a:ln w="9525">
            <a:noFill/>
          </a:ln>
        </p:spPr>
        <p:txBody>
          <a:bodyPr/>
          <a:p>
            <a:pPr marL="342900" indent="-342900" algn="just">
              <a:spcBef>
                <a:spcPct val="20000"/>
              </a:spcBef>
            </a:pPr>
            <a:r>
              <a:rPr lang="en-US" altLang="zh-CN" sz="2000" dirty="0">
                <a:latin typeface="幼圆" pitchFamily="49" charset="-122"/>
                <a:ea typeface="幼圆" pitchFamily="49" charset="-122"/>
              </a:rPr>
              <a:t>   </a:t>
            </a:r>
            <a:endParaRPr lang="en-US" altLang="zh-CN"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火灾和爆炸；</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中毒、窒息；</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冲击与撞击；物体打击，高处坠落，机械伤害；</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触电及辐射（电磁辐射、同位素辐射）；</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暴露于化学性危害因素和物理性危害因素的工作环境；</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人机工程因素（比如工作环境条件或位置的舒适度、重复性工作等）；</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设备的腐蚀、焊接缺陷等；</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有毒有害物料、气体的泄露；</a:t>
            </a:r>
            <a:endParaRPr lang="zh-CN" altLang="en-US" sz="2000" dirty="0">
              <a:latin typeface="幼圆" pitchFamily="49" charset="-122"/>
              <a:ea typeface="幼圆" pitchFamily="49" charset="-122"/>
            </a:endParaRPr>
          </a:p>
          <a:p>
            <a:pPr marL="342900" indent="-342900" algn="just">
              <a:spcBef>
                <a:spcPct val="20000"/>
              </a:spcBef>
              <a:buClr>
                <a:schemeClr val="tx1"/>
              </a:buClr>
              <a:buFont typeface="Wingdings" panose="05000000000000000000" pitchFamily="2" charset="2"/>
              <a:buChar char="Ø"/>
            </a:pPr>
            <a:r>
              <a:rPr lang="zh-CN" altLang="en-US" sz="2000" dirty="0">
                <a:latin typeface="幼圆" pitchFamily="49" charset="-122"/>
                <a:ea typeface="幼圆" pitchFamily="49" charset="-122"/>
              </a:rPr>
              <a:t>可能造成环境污染和生态破坏的活动、过程、产品和服务。</a:t>
            </a:r>
            <a:endParaRPr lang="zh-CN" altLang="en-US" sz="2000" dirty="0">
              <a:latin typeface="幼圆" pitchFamily="49" charset="-122"/>
              <a:ea typeface="幼圆" pitchFamily="49" charset="-122"/>
            </a:endParaRPr>
          </a:p>
        </p:txBody>
      </p:sp>
      <p:sp>
        <p:nvSpPr>
          <p:cNvPr id="52228" name="Rectangle 5"/>
          <p:cNvSpPr/>
          <p:nvPr/>
        </p:nvSpPr>
        <p:spPr>
          <a:xfrm>
            <a:off x="395288" y="1609725"/>
            <a:ext cx="7327900" cy="519113"/>
          </a:xfrm>
          <a:prstGeom prst="rect">
            <a:avLst/>
          </a:prstGeom>
          <a:noFill/>
          <a:ln w="9525">
            <a:noFill/>
          </a:ln>
        </p:spPr>
        <p:txBody>
          <a:bodyPr wrap="none">
            <a:spAutoFit/>
          </a:bodyPr>
          <a:p>
            <a:r>
              <a:rPr lang="zh-CN" altLang="en-US" sz="2800" dirty="0">
                <a:latin typeface="Times New Roman" panose="02020603050405020304" pitchFamily="18" charset="0"/>
                <a:ea typeface="幼圆" pitchFamily="49" charset="-122"/>
              </a:rPr>
              <a:t>在进行危险、有害因素识别时，应充分考虑：</a:t>
            </a:r>
            <a:endParaRPr lang="zh-CN" altLang="en-US" sz="2800" dirty="0">
              <a:latin typeface="Times New Roman" panose="02020603050405020304" pitchFamily="18" charset="0"/>
              <a:ea typeface="幼圆"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p:nvPr>
        </p:nvSpPr>
        <p:spPr>
          <a:xfrm>
            <a:off x="684213" y="765175"/>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1.2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危险、有害因素识别的范围</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3251" name="Rectangle 3"/>
          <p:cNvSpPr>
            <a:spLocks noGrp="1"/>
          </p:cNvSpPr>
          <p:nvPr>
            <p:ph idx="1"/>
          </p:nvPr>
        </p:nvSpPr>
        <p:spPr>
          <a:xfrm>
            <a:off x="755650" y="1557338"/>
            <a:ext cx="7704138" cy="4114800"/>
          </a:xfrm>
          <a:ln/>
        </p:spPr>
        <p:txBody>
          <a:bodyPr vert="horz" wrap="square" lIns="91440" tIns="45720" rIns="91440" bIns="45720" anchor="t" anchorCtr="0"/>
          <a:p>
            <a:pPr eaLnBrk="1" hangingPunct="1">
              <a:lnSpc>
                <a:spcPct val="110000"/>
              </a:lnSpc>
              <a:buNone/>
            </a:pPr>
            <a:r>
              <a:rPr lang="en-US" altLang="zh-CN" sz="2000" b="1" dirty="0">
                <a:latin typeface="幼圆" pitchFamily="49" charset="-122"/>
                <a:ea typeface="幼圆" pitchFamily="49" charset="-122"/>
              </a:rPr>
              <a:t>1</a:t>
            </a:r>
            <a:r>
              <a:rPr lang="zh-CN" altLang="en-US" sz="2000" b="1" dirty="0">
                <a:latin typeface="幼圆" pitchFamily="49" charset="-122"/>
                <a:ea typeface="幼圆" pitchFamily="49" charset="-122"/>
              </a:rPr>
              <a:t>）规划、设计和建设、投产、运行等阶段；</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2</a:t>
            </a:r>
            <a:r>
              <a:rPr lang="zh-CN" altLang="en-US" sz="2000" b="1" dirty="0">
                <a:latin typeface="幼圆" pitchFamily="49" charset="-122"/>
                <a:ea typeface="幼圆" pitchFamily="49" charset="-122"/>
              </a:rPr>
              <a:t>）常规和非常规活动；</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3</a:t>
            </a:r>
            <a:r>
              <a:rPr lang="zh-CN" altLang="en-US" sz="2000" b="1" dirty="0">
                <a:latin typeface="幼圆" pitchFamily="49" charset="-122"/>
                <a:ea typeface="幼圆" pitchFamily="49" charset="-122"/>
              </a:rPr>
              <a:t>）事故及潜在的紧急情况；</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4</a:t>
            </a:r>
            <a:r>
              <a:rPr lang="zh-CN" altLang="en-US" sz="2000" b="1" dirty="0">
                <a:latin typeface="幼圆" pitchFamily="49" charset="-122"/>
                <a:ea typeface="幼圆" pitchFamily="49" charset="-122"/>
              </a:rPr>
              <a:t>）所有进入作业场所人员的活动；</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5</a:t>
            </a:r>
            <a:r>
              <a:rPr lang="zh-CN" altLang="en-US" sz="2000" b="1" dirty="0">
                <a:latin typeface="幼圆" pitchFamily="49" charset="-122"/>
                <a:ea typeface="幼圆" pitchFamily="49" charset="-122"/>
              </a:rPr>
              <a:t>）原材料、产品的运输和使用过程；</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6</a:t>
            </a:r>
            <a:r>
              <a:rPr lang="zh-CN" altLang="en-US" sz="2000" b="1" dirty="0">
                <a:latin typeface="幼圆" pitchFamily="49" charset="-122"/>
                <a:ea typeface="幼圆" pitchFamily="49" charset="-122"/>
              </a:rPr>
              <a:t>）作业场所的设施、设备、车辆、安全防护用品；</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7</a:t>
            </a:r>
            <a:r>
              <a:rPr lang="zh-CN" altLang="en-US" sz="2000" b="1" dirty="0">
                <a:latin typeface="幼圆" pitchFamily="49" charset="-122"/>
                <a:ea typeface="幼圆" pitchFamily="49" charset="-122"/>
              </a:rPr>
              <a:t>）丢弃、废弃、拆除与处置；</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8</a:t>
            </a:r>
            <a:r>
              <a:rPr lang="zh-CN" altLang="en-US" sz="2000" b="1" dirty="0">
                <a:latin typeface="幼圆" pitchFamily="49" charset="-122"/>
                <a:ea typeface="幼圆" pitchFamily="49" charset="-122"/>
              </a:rPr>
              <a:t>）企业周围环境；</a:t>
            </a:r>
            <a:endParaRPr lang="zh-CN" altLang="en-US" sz="2000" b="1" dirty="0">
              <a:latin typeface="幼圆" pitchFamily="49" charset="-122"/>
              <a:ea typeface="幼圆" pitchFamily="49" charset="-122"/>
            </a:endParaRPr>
          </a:p>
          <a:p>
            <a:pPr eaLnBrk="1" hangingPunct="1">
              <a:lnSpc>
                <a:spcPct val="110000"/>
              </a:lnSpc>
              <a:buNone/>
            </a:pPr>
            <a:r>
              <a:rPr lang="en-US" altLang="zh-CN" sz="2000" b="1" dirty="0">
                <a:latin typeface="幼圆" pitchFamily="49" charset="-122"/>
                <a:ea typeface="幼圆" pitchFamily="49" charset="-122"/>
              </a:rPr>
              <a:t>9</a:t>
            </a:r>
            <a:r>
              <a:rPr lang="zh-CN" altLang="en-US" sz="2000" b="1" dirty="0">
                <a:latin typeface="幼圆" pitchFamily="49" charset="-122"/>
                <a:ea typeface="幼圆" pitchFamily="49" charset="-122"/>
              </a:rPr>
              <a:t>）气候、地震及其他自然灾害等。</a:t>
            </a:r>
            <a:endParaRPr lang="zh-CN" altLang="en-US" sz="2000" b="1" dirty="0">
              <a:latin typeface="幼圆" pitchFamily="49" charset="-122"/>
              <a:ea typeface="幼圆" pitchFamily="49" charset="-122"/>
            </a:endParaRPr>
          </a:p>
          <a:p>
            <a:pPr eaLnBrk="1" hangingPunct="1">
              <a:lnSpc>
                <a:spcPct val="135000"/>
              </a:lnSpc>
              <a:spcBef>
                <a:spcPct val="0"/>
              </a:spcBef>
              <a:buClr>
                <a:schemeClr val="tx1"/>
              </a:buClr>
              <a:buFont typeface="Monotype Sorts" pitchFamily="2" charset="2"/>
              <a:buNone/>
            </a:pPr>
            <a:r>
              <a:rPr lang="zh-CN" altLang="en-US" sz="1600" b="1" dirty="0">
                <a:solidFill>
                  <a:schemeClr val="accent2"/>
                </a:solidFill>
                <a:latin typeface="幼圆" pitchFamily="49" charset="-122"/>
                <a:ea typeface="幼圆" pitchFamily="49" charset="-122"/>
              </a:rPr>
              <a:t>  </a:t>
            </a:r>
            <a:r>
              <a:rPr lang="zh-CN" altLang="en-US" sz="2400" b="1" dirty="0">
                <a:solidFill>
                  <a:schemeClr val="accent2"/>
                </a:solidFill>
                <a:latin typeface="幼圆" pitchFamily="49" charset="-122"/>
                <a:ea typeface="幼圆" pitchFamily="49" charset="-122"/>
              </a:rPr>
              <a:t>宗旨：横向到边，纵向到底，不留死角</a:t>
            </a:r>
            <a:endParaRPr lang="zh-CN" altLang="en-US" sz="2400" b="1" dirty="0">
              <a:solidFill>
                <a:schemeClr val="accent2"/>
              </a:solidFill>
              <a:latin typeface="幼圆" pitchFamily="49" charset="-122"/>
              <a:ea typeface="幼圆"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p:nvPr>
        </p:nvSpPr>
        <p:spPr>
          <a:xfrm>
            <a:off x="684213" y="836613"/>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1.2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危险、有害因素识别的范围</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1410051" name="Rectangle 3"/>
          <p:cNvSpPr>
            <a:spLocks noGrp="1"/>
          </p:cNvSpPr>
          <p:nvPr>
            <p:ph idx="1"/>
          </p:nvPr>
        </p:nvSpPr>
        <p:spPr>
          <a:xfrm>
            <a:off x="611188" y="2060575"/>
            <a:ext cx="8064500" cy="2232025"/>
          </a:xfrm>
          <a:ln/>
        </p:spPr>
        <p:txBody>
          <a:bodyPr vert="horz" wrap="square" lIns="91440" tIns="45720" rIns="91440" bIns="45720" anchor="t" anchorCtr="0"/>
          <a:p>
            <a:pPr eaLnBrk="1" hangingPunct="1">
              <a:lnSpc>
                <a:spcPct val="115000"/>
              </a:lnSpc>
              <a:buNone/>
            </a:pPr>
            <a:r>
              <a:rPr lang="en-US" altLang="zh-CN" sz="2400" b="1" dirty="0">
                <a:ea typeface="幼圆" pitchFamily="49" charset="-122"/>
              </a:rPr>
              <a:t>            </a:t>
            </a:r>
            <a:r>
              <a:rPr lang="zh-CN" altLang="en-US" sz="2400" b="1" dirty="0">
                <a:ea typeface="幼圆" pitchFamily="49" charset="-122"/>
              </a:rPr>
              <a:t>是按组织策划的安排在正常状态下实施的活动。如出料、切换、清罐（塔、器）、加料、提（降）负荷及重要参数的调整、巡检和作业现场清理等按既定要求和计划实施的生产运行活动以及按计划的安排进行的设备设施的维护保养活动等。</a:t>
            </a:r>
            <a:endParaRPr lang="zh-CN" altLang="en-US" sz="2400" b="1" dirty="0">
              <a:ea typeface="幼圆" pitchFamily="49" charset="-122"/>
            </a:endParaRPr>
          </a:p>
        </p:txBody>
      </p:sp>
      <p:sp>
        <p:nvSpPr>
          <p:cNvPr id="54276" name="Rectangle 4"/>
          <p:cNvSpPr/>
          <p:nvPr/>
        </p:nvSpPr>
        <p:spPr>
          <a:xfrm>
            <a:off x="971550" y="1628775"/>
            <a:ext cx="2386013" cy="519113"/>
          </a:xfrm>
          <a:prstGeom prst="rect">
            <a:avLst/>
          </a:prstGeom>
          <a:noFill/>
          <a:ln w="9525">
            <a:noFill/>
          </a:ln>
        </p:spPr>
        <p:txBody>
          <a:bodyPr>
            <a:spAutoFit/>
          </a:bodyPr>
          <a:p>
            <a:r>
              <a:rPr lang="zh-CN" altLang="en-US" sz="2800" dirty="0">
                <a:solidFill>
                  <a:srgbClr val="FF0000"/>
                </a:solidFill>
                <a:latin typeface="Times New Roman" panose="02020603050405020304" pitchFamily="18" charset="0"/>
                <a:ea typeface="幼圆" pitchFamily="49" charset="-122"/>
              </a:rPr>
              <a:t>常规活动：</a:t>
            </a:r>
            <a:endParaRPr lang="zh-CN" altLang="en-US" sz="2800" dirty="0">
              <a:solidFill>
                <a:srgbClr val="FF0000"/>
              </a:solidFill>
              <a:latin typeface="Times New Roman" panose="02020603050405020304" pitchFamily="18" charset="0"/>
              <a:ea typeface="幼圆" pitchFamily="49" charset="-122"/>
            </a:endParaRPr>
          </a:p>
        </p:txBody>
      </p:sp>
      <p:sp>
        <p:nvSpPr>
          <p:cNvPr id="1410053" name="Rectangle 5"/>
          <p:cNvSpPr/>
          <p:nvPr/>
        </p:nvSpPr>
        <p:spPr>
          <a:xfrm>
            <a:off x="900113" y="4724400"/>
            <a:ext cx="7489825" cy="1493838"/>
          </a:xfrm>
          <a:prstGeom prst="rect">
            <a:avLst/>
          </a:prstGeom>
          <a:noFill/>
          <a:ln w="9525">
            <a:noFill/>
          </a:ln>
        </p:spPr>
        <p:txBody>
          <a:bodyPr>
            <a:spAutoFit/>
          </a:bodyPr>
          <a:p>
            <a:pPr>
              <a:lnSpc>
                <a:spcPct val="115000"/>
              </a:lnSpc>
              <a:spcBef>
                <a:spcPct val="20000"/>
              </a:spcBef>
            </a:pPr>
            <a:r>
              <a:rPr lang="en-US" altLang="zh-CN" dirty="0">
                <a:latin typeface="Times New Roman" panose="02020603050405020304" pitchFamily="18" charset="0"/>
              </a:rPr>
              <a:t>      </a:t>
            </a:r>
            <a:r>
              <a:rPr lang="zh-CN" altLang="en-US" sz="2400" dirty="0">
                <a:latin typeface="Times New Roman" panose="02020603050405020304" pitchFamily="18" charset="0"/>
                <a:ea typeface="幼圆" pitchFamily="49" charset="-122"/>
              </a:rPr>
              <a:t>是组织在异常和紧急情况下实施的活动。如生产设备出现故障而进行的临时抢修、突然停电、水、气（汽）的处理等活动。</a:t>
            </a:r>
            <a:endParaRPr lang="zh-CN" altLang="en-US" sz="2400" dirty="0">
              <a:latin typeface="Times New Roman" panose="02020603050405020304" pitchFamily="18" charset="0"/>
              <a:ea typeface="幼圆" pitchFamily="49" charset="-122"/>
            </a:endParaRPr>
          </a:p>
        </p:txBody>
      </p:sp>
      <p:sp>
        <p:nvSpPr>
          <p:cNvPr id="54278" name="Rectangle 6"/>
          <p:cNvSpPr/>
          <p:nvPr/>
        </p:nvSpPr>
        <p:spPr>
          <a:xfrm>
            <a:off x="971550" y="4365625"/>
            <a:ext cx="2743200" cy="519113"/>
          </a:xfrm>
          <a:prstGeom prst="rect">
            <a:avLst/>
          </a:prstGeom>
          <a:noFill/>
          <a:ln w="9525">
            <a:noFill/>
          </a:ln>
        </p:spPr>
        <p:txBody>
          <a:bodyPr>
            <a:spAutoFit/>
          </a:bodyPr>
          <a:p>
            <a:r>
              <a:rPr lang="zh-CN" altLang="en-US" sz="2800" dirty="0">
                <a:solidFill>
                  <a:srgbClr val="FF0000"/>
                </a:solidFill>
                <a:latin typeface="Times New Roman" panose="02020603050405020304" pitchFamily="18" charset="0"/>
                <a:ea typeface="幼圆" pitchFamily="49" charset="-122"/>
              </a:rPr>
              <a:t>非常规活动：</a:t>
            </a:r>
            <a:endParaRPr lang="zh-CN" altLang="en-US" sz="2800" dirty="0">
              <a:solidFill>
                <a:srgbClr val="FF0000"/>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10051">
                                            <p:txEl>
                                              <p:charRg st="0" end="118"/>
                                            </p:txEl>
                                          </p:spTgt>
                                        </p:tgtEl>
                                        <p:attrNameLst>
                                          <p:attrName>style.visibility</p:attrName>
                                        </p:attrNameLst>
                                      </p:cBhvr>
                                      <p:to>
                                        <p:strVal val="visible"/>
                                      </p:to>
                                    </p:set>
                                    <p:anim calcmode="lin" valueType="num">
                                      <p:cBhvr additive="base">
                                        <p:cTn id="7" dur="500" fill="hold"/>
                                        <p:tgtEl>
                                          <p:spTgt spid="1410051">
                                            <p:txEl>
                                              <p:charRg st="0" end="118"/>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10051">
                                            <p:txEl>
                                              <p:charRg st="0" end="11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10053">
                                            <p:txEl>
                                              <p:charRg st="0" end="61"/>
                                            </p:txEl>
                                          </p:spTgt>
                                        </p:tgtEl>
                                        <p:attrNameLst>
                                          <p:attrName>style.visibility</p:attrName>
                                        </p:attrNameLst>
                                      </p:cBhvr>
                                      <p:to>
                                        <p:strVal val="visible"/>
                                      </p:to>
                                    </p:set>
                                    <p:anim calcmode="lin" valueType="num">
                                      <p:cBhvr additive="base">
                                        <p:cTn id="13" dur="500" fill="hold"/>
                                        <p:tgtEl>
                                          <p:spTgt spid="1410053">
                                            <p:txEl>
                                              <p:charRg st="0" end="6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0053">
                                            <p:txEl>
                                              <p:charRg st="0" end="6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p:nvPr>
        </p:nvSpPr>
        <p:spPr>
          <a:xfrm>
            <a:off x="762000" y="8382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44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44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5299" name="Rectangle 3"/>
          <p:cNvSpPr>
            <a:spLocks noGrp="1"/>
          </p:cNvSpPr>
          <p:nvPr>
            <p:ph idx="1"/>
          </p:nvPr>
        </p:nvSpPr>
        <p:spPr>
          <a:xfrm>
            <a:off x="684213" y="2781300"/>
            <a:ext cx="7772400" cy="3313113"/>
          </a:xfrm>
          <a:ln/>
        </p:spPr>
        <p:txBody>
          <a:bodyPr vert="horz" wrap="square" lIns="91440" tIns="45720" rIns="91440" bIns="45720" anchor="t" anchorCtr="0"/>
          <a:p>
            <a:pPr marL="3771900" indent="-3771900" eaLnBrk="1" hangingPunct="1">
              <a:lnSpc>
                <a:spcPct val="80000"/>
              </a:lnSpc>
              <a:spcBef>
                <a:spcPct val="50000"/>
              </a:spcBef>
              <a:buNone/>
            </a:pPr>
            <a:r>
              <a:rPr lang="en-US" altLang="zh-CN" sz="2400" b="1" dirty="0">
                <a:solidFill>
                  <a:srgbClr val="FF0000"/>
                </a:solidFill>
                <a:latin typeface="幼圆" pitchFamily="49" charset="-122"/>
                <a:ea typeface="幼圆" pitchFamily="49" charset="-122"/>
              </a:rPr>
              <a:t>GB6441-86《</a:t>
            </a:r>
            <a:r>
              <a:rPr lang="zh-CN" altLang="en-US" sz="2400" b="1" dirty="0">
                <a:solidFill>
                  <a:srgbClr val="FF0000"/>
                </a:solidFill>
                <a:latin typeface="幼圆" pitchFamily="49" charset="-122"/>
                <a:ea typeface="幼圆" pitchFamily="49" charset="-122"/>
              </a:rPr>
              <a:t>企业职工伤亡事故分类标准</a:t>
            </a:r>
            <a:r>
              <a:rPr lang="en-US" altLang="zh-CN" sz="2400" b="1" dirty="0">
                <a:solidFill>
                  <a:srgbClr val="FF0000"/>
                </a:solidFill>
                <a:latin typeface="幼圆" pitchFamily="49" charset="-122"/>
                <a:ea typeface="幼圆" pitchFamily="49" charset="-122"/>
              </a:rPr>
              <a:t>》</a:t>
            </a:r>
            <a:r>
              <a:rPr lang="zh-CN" altLang="en-US" sz="2400" b="1" dirty="0">
                <a:solidFill>
                  <a:srgbClr val="FF0000"/>
                </a:solidFill>
                <a:latin typeface="幼圆" pitchFamily="49" charset="-122"/>
                <a:ea typeface="幼圆" pitchFamily="49" charset="-122"/>
              </a:rPr>
              <a:t>为</a:t>
            </a:r>
            <a:r>
              <a:rPr lang="en-US" altLang="zh-CN" sz="2400" b="1" dirty="0">
                <a:solidFill>
                  <a:srgbClr val="FF0000"/>
                </a:solidFill>
                <a:latin typeface="幼圆" pitchFamily="49" charset="-122"/>
                <a:ea typeface="幼圆" pitchFamily="49" charset="-122"/>
              </a:rPr>
              <a:t>13</a:t>
            </a:r>
            <a:r>
              <a:rPr lang="zh-CN" altLang="en-US" sz="2400" b="1" dirty="0">
                <a:solidFill>
                  <a:srgbClr val="FF0000"/>
                </a:solidFill>
                <a:latin typeface="幼圆" pitchFamily="49" charset="-122"/>
                <a:ea typeface="幼圆" pitchFamily="49" charset="-122"/>
              </a:rPr>
              <a:t>大类：</a:t>
            </a:r>
            <a:endParaRPr lang="zh-CN" altLang="en-US" sz="2400" b="1" dirty="0">
              <a:solidFill>
                <a:srgbClr val="FF0000"/>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1. </a:t>
            </a:r>
            <a:r>
              <a:rPr lang="zh-CN" altLang="en-US" sz="1800" b="1" dirty="0">
                <a:solidFill>
                  <a:srgbClr val="0F35D9"/>
                </a:solidFill>
                <a:latin typeface="幼圆" pitchFamily="49" charset="-122"/>
                <a:ea typeface="幼圆" pitchFamily="49" charset="-122"/>
              </a:rPr>
              <a:t>操作错误、忽视安全、忽视警告         </a:t>
            </a:r>
            <a:r>
              <a:rPr lang="en-US" altLang="zh-CN" sz="1800" b="1" dirty="0">
                <a:solidFill>
                  <a:srgbClr val="0F35D9"/>
                </a:solidFill>
                <a:latin typeface="幼圆" pitchFamily="49" charset="-122"/>
                <a:ea typeface="幼圆" pitchFamily="49" charset="-122"/>
              </a:rPr>
              <a:t>2. </a:t>
            </a:r>
            <a:r>
              <a:rPr lang="zh-CN" altLang="en-US" sz="1800" b="1" dirty="0">
                <a:solidFill>
                  <a:srgbClr val="0F35D9"/>
                </a:solidFill>
                <a:latin typeface="幼圆" pitchFamily="49" charset="-122"/>
                <a:ea typeface="幼圆" pitchFamily="49" charset="-122"/>
              </a:rPr>
              <a:t>造成安全装置失效</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3. </a:t>
            </a:r>
            <a:r>
              <a:rPr lang="zh-CN" altLang="en-US" sz="1800" b="1" dirty="0">
                <a:solidFill>
                  <a:srgbClr val="0F35D9"/>
                </a:solidFill>
                <a:latin typeface="幼圆" pitchFamily="49" charset="-122"/>
                <a:ea typeface="幼圆" pitchFamily="49" charset="-122"/>
              </a:rPr>
              <a:t>使用不安全设备                       </a:t>
            </a:r>
            <a:r>
              <a:rPr lang="en-US" altLang="zh-CN" sz="1800" b="1" dirty="0">
                <a:solidFill>
                  <a:srgbClr val="0F35D9"/>
                </a:solidFill>
                <a:latin typeface="幼圆" pitchFamily="49" charset="-122"/>
                <a:ea typeface="幼圆" pitchFamily="49" charset="-122"/>
              </a:rPr>
              <a:t>4. </a:t>
            </a:r>
            <a:r>
              <a:rPr lang="zh-CN" altLang="en-US" sz="1800" b="1" dirty="0">
                <a:solidFill>
                  <a:srgbClr val="0F35D9"/>
                </a:solidFill>
                <a:latin typeface="幼圆" pitchFamily="49" charset="-122"/>
                <a:ea typeface="幼圆" pitchFamily="49" charset="-122"/>
              </a:rPr>
              <a:t>用手代替工具操作</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5. </a:t>
            </a:r>
            <a:r>
              <a:rPr lang="zh-CN" altLang="en-US" sz="1800" b="1" dirty="0">
                <a:solidFill>
                  <a:srgbClr val="0F35D9"/>
                </a:solidFill>
                <a:latin typeface="幼圆" pitchFamily="49" charset="-122"/>
                <a:ea typeface="幼圆" pitchFamily="49" charset="-122"/>
              </a:rPr>
              <a:t>物体（成品、材料、工具等）存放不当   </a:t>
            </a:r>
            <a:r>
              <a:rPr lang="en-US" altLang="zh-CN" sz="1800" b="1" dirty="0">
                <a:solidFill>
                  <a:srgbClr val="0F35D9"/>
                </a:solidFill>
                <a:latin typeface="幼圆" pitchFamily="49" charset="-122"/>
                <a:ea typeface="幼圆" pitchFamily="49" charset="-122"/>
              </a:rPr>
              <a:t>6. </a:t>
            </a:r>
            <a:r>
              <a:rPr lang="zh-CN" altLang="en-US" sz="1800" b="1" dirty="0">
                <a:solidFill>
                  <a:srgbClr val="0F35D9"/>
                </a:solidFill>
                <a:latin typeface="幼圆" pitchFamily="49" charset="-122"/>
                <a:ea typeface="幼圆" pitchFamily="49" charset="-122"/>
              </a:rPr>
              <a:t>冒险进入危险场所</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7. </a:t>
            </a:r>
            <a:r>
              <a:rPr lang="zh-CN" altLang="en-US" sz="1800" b="1" dirty="0">
                <a:solidFill>
                  <a:srgbClr val="0F35D9"/>
                </a:solidFill>
                <a:latin typeface="幼圆" pitchFamily="49" charset="-122"/>
                <a:ea typeface="幼圆" pitchFamily="49" charset="-122"/>
              </a:rPr>
              <a:t>攀、坐不安全位置                     </a:t>
            </a:r>
            <a:r>
              <a:rPr lang="en-US" altLang="zh-CN" sz="1800" b="1" dirty="0">
                <a:solidFill>
                  <a:srgbClr val="0F35D9"/>
                </a:solidFill>
                <a:latin typeface="幼圆" pitchFamily="49" charset="-122"/>
                <a:ea typeface="幼圆" pitchFamily="49" charset="-122"/>
              </a:rPr>
              <a:t>8. </a:t>
            </a:r>
            <a:r>
              <a:rPr lang="zh-CN" altLang="en-US" sz="1800" b="1" dirty="0">
                <a:solidFill>
                  <a:srgbClr val="0F35D9"/>
                </a:solidFill>
                <a:latin typeface="幼圆" pitchFamily="49" charset="-122"/>
                <a:ea typeface="幼圆" pitchFamily="49" charset="-122"/>
              </a:rPr>
              <a:t>在起吊物下作业、停留</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9. </a:t>
            </a:r>
            <a:r>
              <a:rPr lang="zh-CN" altLang="en-US" sz="1800" b="1" dirty="0">
                <a:solidFill>
                  <a:srgbClr val="0F35D9"/>
                </a:solidFill>
                <a:latin typeface="幼圆" pitchFamily="49" charset="-122"/>
                <a:ea typeface="幼圆" pitchFamily="49" charset="-122"/>
              </a:rPr>
              <a:t>机器运转时加油、修理、检查、调整、焊接、清扫等工作</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10. </a:t>
            </a:r>
            <a:r>
              <a:rPr lang="zh-CN" altLang="en-US" sz="1800" b="1" dirty="0">
                <a:solidFill>
                  <a:srgbClr val="0F35D9"/>
                </a:solidFill>
                <a:latin typeface="幼圆" pitchFamily="49" charset="-122"/>
                <a:ea typeface="幼圆" pitchFamily="49" charset="-122"/>
              </a:rPr>
              <a:t>有分散注意力行为         </a:t>
            </a:r>
            <a:r>
              <a:rPr lang="en-US" altLang="zh-CN" sz="1800" b="1" dirty="0">
                <a:solidFill>
                  <a:srgbClr val="0F35D9"/>
                </a:solidFill>
                <a:latin typeface="幼圆" pitchFamily="49" charset="-122"/>
                <a:ea typeface="幼圆" pitchFamily="49" charset="-122"/>
              </a:rPr>
              <a:t>11. </a:t>
            </a:r>
            <a:r>
              <a:rPr lang="zh-CN" altLang="en-US" sz="1800" b="1" dirty="0">
                <a:solidFill>
                  <a:srgbClr val="0F35D9"/>
                </a:solidFill>
                <a:latin typeface="幼圆" pitchFamily="49" charset="-122"/>
                <a:ea typeface="幼圆" pitchFamily="49" charset="-122"/>
              </a:rPr>
              <a:t>在必须使用个人防护用品用具的作业       或场合中，忽视其使用</a:t>
            </a:r>
            <a:endParaRPr lang="zh-CN" altLang="en-US" sz="1800" b="1" dirty="0">
              <a:solidFill>
                <a:srgbClr val="0F35D9"/>
              </a:solidFill>
              <a:latin typeface="幼圆" pitchFamily="49" charset="-122"/>
              <a:ea typeface="幼圆" pitchFamily="49" charset="-122"/>
            </a:endParaRPr>
          </a:p>
          <a:p>
            <a:pPr marL="3771900" indent="-3771900" eaLnBrk="1" hangingPunct="1">
              <a:lnSpc>
                <a:spcPct val="80000"/>
              </a:lnSpc>
              <a:spcBef>
                <a:spcPct val="50000"/>
              </a:spcBef>
              <a:buNone/>
            </a:pPr>
            <a:r>
              <a:rPr lang="en-US" altLang="zh-CN" sz="1800" b="1" dirty="0">
                <a:solidFill>
                  <a:srgbClr val="0F35D9"/>
                </a:solidFill>
                <a:latin typeface="幼圆" pitchFamily="49" charset="-122"/>
                <a:ea typeface="幼圆" pitchFamily="49" charset="-122"/>
              </a:rPr>
              <a:t>12. </a:t>
            </a:r>
            <a:r>
              <a:rPr lang="zh-CN" altLang="en-US" sz="1800" b="1" dirty="0">
                <a:solidFill>
                  <a:srgbClr val="0F35D9"/>
                </a:solidFill>
                <a:latin typeface="幼圆" pitchFamily="49" charset="-122"/>
                <a:ea typeface="幼圆" pitchFamily="49" charset="-122"/>
              </a:rPr>
              <a:t>不安全装束               </a:t>
            </a:r>
            <a:r>
              <a:rPr lang="en-US" altLang="zh-CN" sz="1800" b="1" dirty="0">
                <a:solidFill>
                  <a:srgbClr val="0F35D9"/>
                </a:solidFill>
                <a:latin typeface="幼圆" pitchFamily="49" charset="-122"/>
                <a:ea typeface="幼圆" pitchFamily="49" charset="-122"/>
              </a:rPr>
              <a:t>13. </a:t>
            </a:r>
            <a:r>
              <a:rPr lang="zh-CN" altLang="en-US" sz="1800" b="1" dirty="0">
                <a:solidFill>
                  <a:srgbClr val="0F35D9"/>
                </a:solidFill>
                <a:latin typeface="幼圆" pitchFamily="49" charset="-122"/>
                <a:ea typeface="幼圆" pitchFamily="49" charset="-122"/>
              </a:rPr>
              <a:t>对易燃易爆等危险物品处理错误   </a:t>
            </a:r>
            <a:endParaRPr lang="zh-CN" altLang="en-US" sz="1800" b="1" dirty="0">
              <a:solidFill>
                <a:srgbClr val="0F35D9"/>
              </a:solidFill>
              <a:latin typeface="幼圆" pitchFamily="49" charset="-122"/>
              <a:ea typeface="幼圆" pitchFamily="49" charset="-122"/>
            </a:endParaRPr>
          </a:p>
        </p:txBody>
      </p:sp>
      <p:sp>
        <p:nvSpPr>
          <p:cNvPr id="1246212" name="Rectangle 4"/>
          <p:cNvSpPr/>
          <p:nvPr/>
        </p:nvSpPr>
        <p:spPr>
          <a:xfrm>
            <a:off x="2771775" y="1700213"/>
            <a:ext cx="5283200" cy="822325"/>
          </a:xfrm>
          <a:prstGeom prst="rect">
            <a:avLst/>
          </a:prstGeom>
          <a:noFill/>
          <a:ln w="9525">
            <a:noFill/>
          </a:ln>
        </p:spPr>
        <p:txBody>
          <a:bodyPr>
            <a:spAutoFit/>
          </a:bodyPr>
          <a:p>
            <a:r>
              <a:rPr lang="zh-CN" altLang="en-US" sz="2400" dirty="0">
                <a:solidFill>
                  <a:schemeClr val="accent2"/>
                </a:solidFill>
                <a:latin typeface="幼圆" pitchFamily="49" charset="-122"/>
                <a:ea typeface="幼圆" pitchFamily="49" charset="-122"/>
              </a:rPr>
              <a:t>违反安全规则或安全常识，使事故有可能发生的行为。</a:t>
            </a:r>
            <a:endParaRPr lang="zh-CN" altLang="en-US" sz="2400" dirty="0">
              <a:solidFill>
                <a:schemeClr val="accent2"/>
              </a:solidFill>
              <a:latin typeface="幼圆" pitchFamily="49" charset="-122"/>
              <a:ea typeface="幼圆" pitchFamily="49" charset="-122"/>
            </a:endParaRPr>
          </a:p>
        </p:txBody>
      </p:sp>
      <p:sp>
        <p:nvSpPr>
          <p:cNvPr id="55301" name="Rectangle 5"/>
          <p:cNvSpPr/>
          <p:nvPr/>
        </p:nvSpPr>
        <p:spPr>
          <a:xfrm>
            <a:off x="428625" y="1628775"/>
            <a:ext cx="2428875" cy="523875"/>
          </a:xfrm>
          <a:prstGeom prst="rect">
            <a:avLst/>
          </a:prstGeom>
          <a:noFill/>
          <a:ln w="9525">
            <a:noFill/>
          </a:ln>
        </p:spPr>
        <p:txBody>
          <a:bodyPr>
            <a:spAutoFit/>
          </a:bodyPr>
          <a:p>
            <a:r>
              <a:rPr lang="zh-CN" altLang="en-US" sz="2800" dirty="0">
                <a:solidFill>
                  <a:srgbClr val="FF0000"/>
                </a:solidFill>
                <a:latin typeface="Times New Roman" panose="02020603050405020304" pitchFamily="18" charset="0"/>
                <a:ea typeface="幼圆" pitchFamily="49" charset="-122"/>
              </a:rPr>
              <a:t>不安全行为：</a:t>
            </a:r>
            <a:endParaRPr lang="zh-CN" altLang="en-US" sz="2800" dirty="0">
              <a:solidFill>
                <a:srgbClr val="FF0000"/>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46212">
                                            <p:txEl>
                                              <p:charRg st="0" end="25"/>
                                            </p:txEl>
                                          </p:spTgt>
                                        </p:tgtEl>
                                        <p:attrNameLst>
                                          <p:attrName>style.visibility</p:attrName>
                                        </p:attrNameLst>
                                      </p:cBhvr>
                                      <p:to>
                                        <p:strVal val="visible"/>
                                      </p:to>
                                    </p:set>
                                    <p:anim calcmode="lin" valueType="num">
                                      <p:cBhvr additive="base">
                                        <p:cTn id="7" dur="500" fill="hold"/>
                                        <p:tgtEl>
                                          <p:spTgt spid="1246212">
                                            <p:txEl>
                                              <p:charRg st="0" end="2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6212">
                                            <p:txEl>
                                              <p:charRg st="0" end="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ChangeArrowheads="1"/>
          </p:cNvSpPr>
          <p:nvPr>
            <p:ph type="title"/>
          </p:nvPr>
        </p:nvSpPr>
        <p:spPr>
          <a:xfrm>
            <a:off x="762000" y="8382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6323" name="Rectangle 3"/>
          <p:cNvSpPr>
            <a:spLocks noGrp="1"/>
          </p:cNvSpPr>
          <p:nvPr>
            <p:ph idx="1"/>
          </p:nvPr>
        </p:nvSpPr>
        <p:spPr>
          <a:xfrm>
            <a:off x="755650" y="2708275"/>
            <a:ext cx="7772400" cy="3457575"/>
          </a:xfrm>
          <a:ln/>
        </p:spPr>
        <p:txBody>
          <a:bodyPr vert="horz" wrap="square" lIns="91440" tIns="45720" rIns="91440" bIns="45720" anchor="t" anchorCtr="0"/>
          <a:p>
            <a:pPr eaLnBrk="1" hangingPunct="1">
              <a:lnSpc>
                <a:spcPct val="80000"/>
              </a:lnSpc>
              <a:spcBef>
                <a:spcPct val="50000"/>
              </a:spcBef>
              <a:buNone/>
            </a:pPr>
            <a:r>
              <a:rPr lang="en-US" altLang="zh-CN" sz="2400" b="1" dirty="0">
                <a:solidFill>
                  <a:srgbClr val="FF0000"/>
                </a:solidFill>
                <a:latin typeface="幼圆" pitchFamily="49" charset="-122"/>
                <a:ea typeface="幼圆" pitchFamily="49" charset="-122"/>
              </a:rPr>
              <a:t>GB6441-86《</a:t>
            </a:r>
            <a:r>
              <a:rPr lang="zh-CN" altLang="en-US" sz="2400" b="1" dirty="0">
                <a:solidFill>
                  <a:srgbClr val="FF0000"/>
                </a:solidFill>
                <a:latin typeface="幼圆" pitchFamily="49" charset="-122"/>
                <a:ea typeface="幼圆" pitchFamily="49" charset="-122"/>
              </a:rPr>
              <a:t>企业职工伤亡事故分类标准</a:t>
            </a:r>
            <a:r>
              <a:rPr lang="en-US" altLang="zh-CN" sz="2400" b="1" dirty="0">
                <a:solidFill>
                  <a:srgbClr val="FF0000"/>
                </a:solidFill>
                <a:latin typeface="幼圆" pitchFamily="49" charset="-122"/>
                <a:ea typeface="幼圆" pitchFamily="49" charset="-122"/>
              </a:rPr>
              <a:t>》</a:t>
            </a:r>
            <a:r>
              <a:rPr lang="zh-CN" altLang="en-US" sz="2400" b="1" dirty="0">
                <a:solidFill>
                  <a:srgbClr val="FF0000"/>
                </a:solidFill>
                <a:latin typeface="幼圆" pitchFamily="49" charset="-122"/>
                <a:ea typeface="幼圆" pitchFamily="49" charset="-122"/>
              </a:rPr>
              <a:t>为</a:t>
            </a:r>
            <a:r>
              <a:rPr lang="en-US" altLang="zh-CN" sz="2400" b="1" dirty="0">
                <a:solidFill>
                  <a:srgbClr val="FF0000"/>
                </a:solidFill>
                <a:latin typeface="幼圆" pitchFamily="49" charset="-122"/>
                <a:ea typeface="幼圆" pitchFamily="49" charset="-122"/>
              </a:rPr>
              <a:t>4</a:t>
            </a:r>
            <a:r>
              <a:rPr lang="zh-CN" altLang="en-US" sz="2400" b="1" dirty="0">
                <a:solidFill>
                  <a:srgbClr val="FF0000"/>
                </a:solidFill>
                <a:latin typeface="幼圆" pitchFamily="49" charset="-122"/>
                <a:ea typeface="幼圆" pitchFamily="49" charset="-122"/>
              </a:rPr>
              <a:t>大类：</a:t>
            </a:r>
            <a:endParaRPr lang="zh-CN" altLang="en-US" sz="2400" b="1" dirty="0">
              <a:solidFill>
                <a:srgbClr val="FF0000"/>
              </a:solidFill>
              <a:latin typeface="幼圆" pitchFamily="49" charset="-122"/>
              <a:ea typeface="幼圆" pitchFamily="49" charset="-122"/>
            </a:endParaRPr>
          </a:p>
          <a:p>
            <a:pPr eaLnBrk="1" hangingPunct="1">
              <a:lnSpc>
                <a:spcPct val="150000"/>
              </a:lnSpc>
              <a:spcBef>
                <a:spcPct val="0"/>
              </a:spcBef>
              <a:buNone/>
            </a:pPr>
            <a:r>
              <a:rPr lang="zh-CN" altLang="en-US" sz="2000" b="1" dirty="0">
                <a:latin typeface="幼圆" pitchFamily="49" charset="-122"/>
                <a:ea typeface="幼圆" pitchFamily="49" charset="-122"/>
              </a:rPr>
              <a:t>  </a:t>
            </a:r>
            <a:r>
              <a:rPr lang="en-US" altLang="zh-CN" sz="2000" b="1" dirty="0">
                <a:solidFill>
                  <a:srgbClr val="0F35D9"/>
                </a:solidFill>
                <a:latin typeface="幼圆" pitchFamily="49" charset="-122"/>
                <a:ea typeface="幼圆" pitchFamily="49" charset="-122"/>
              </a:rPr>
              <a:t>1. </a:t>
            </a:r>
            <a:r>
              <a:rPr lang="zh-CN" altLang="en-US" sz="2000" b="1" dirty="0">
                <a:solidFill>
                  <a:srgbClr val="0F35D9"/>
                </a:solidFill>
                <a:latin typeface="幼圆" pitchFamily="49" charset="-122"/>
                <a:ea typeface="幼圆" pitchFamily="49" charset="-122"/>
              </a:rPr>
              <a:t>防护、保险、信号等装置缺乏或有缺陷；</a:t>
            </a:r>
            <a:endParaRPr lang="zh-CN" altLang="en-US" sz="2000" b="1" dirty="0">
              <a:solidFill>
                <a:srgbClr val="0F35D9"/>
              </a:solidFill>
              <a:latin typeface="幼圆" pitchFamily="49" charset="-122"/>
              <a:ea typeface="幼圆" pitchFamily="49" charset="-122"/>
            </a:endParaRPr>
          </a:p>
          <a:p>
            <a:pPr eaLnBrk="1" hangingPunct="1">
              <a:lnSpc>
                <a:spcPct val="150000"/>
              </a:lnSpc>
              <a:spcBef>
                <a:spcPct val="0"/>
              </a:spcBef>
              <a:buNone/>
            </a:pPr>
            <a:r>
              <a:rPr lang="zh-CN" altLang="en-US" sz="2000" b="1" dirty="0">
                <a:solidFill>
                  <a:srgbClr val="0F35D9"/>
                </a:solidFill>
                <a:latin typeface="幼圆" pitchFamily="49" charset="-122"/>
                <a:ea typeface="幼圆" pitchFamily="49" charset="-122"/>
              </a:rPr>
              <a:t>  </a:t>
            </a:r>
            <a:r>
              <a:rPr lang="en-US" altLang="zh-CN" sz="2000" b="1" dirty="0">
                <a:solidFill>
                  <a:srgbClr val="0F35D9"/>
                </a:solidFill>
                <a:latin typeface="幼圆" pitchFamily="49" charset="-122"/>
                <a:ea typeface="幼圆" pitchFamily="49" charset="-122"/>
              </a:rPr>
              <a:t>2. </a:t>
            </a:r>
            <a:r>
              <a:rPr lang="zh-CN" altLang="en-US" sz="2000" b="1" dirty="0">
                <a:solidFill>
                  <a:srgbClr val="0F35D9"/>
                </a:solidFill>
                <a:latin typeface="幼圆" pitchFamily="49" charset="-122"/>
                <a:ea typeface="幼圆" pitchFamily="49" charset="-122"/>
              </a:rPr>
              <a:t>设备、设施、工具、附件有缺陷；</a:t>
            </a:r>
            <a:endParaRPr lang="zh-CN" altLang="en-US" sz="2000" b="1" dirty="0">
              <a:solidFill>
                <a:srgbClr val="0F35D9"/>
              </a:solidFill>
              <a:latin typeface="幼圆" pitchFamily="49" charset="-122"/>
              <a:ea typeface="幼圆" pitchFamily="49" charset="-122"/>
            </a:endParaRPr>
          </a:p>
          <a:p>
            <a:pPr eaLnBrk="1" hangingPunct="1">
              <a:lnSpc>
                <a:spcPct val="150000"/>
              </a:lnSpc>
              <a:spcBef>
                <a:spcPct val="0"/>
              </a:spcBef>
              <a:buNone/>
            </a:pPr>
            <a:r>
              <a:rPr lang="zh-CN" altLang="en-US" sz="2000" b="1" dirty="0">
                <a:solidFill>
                  <a:srgbClr val="0F35D9"/>
                </a:solidFill>
                <a:latin typeface="幼圆" pitchFamily="49" charset="-122"/>
                <a:ea typeface="幼圆" pitchFamily="49" charset="-122"/>
              </a:rPr>
              <a:t>  </a:t>
            </a:r>
            <a:r>
              <a:rPr lang="en-US" altLang="zh-CN" sz="2000" b="1" dirty="0">
                <a:solidFill>
                  <a:srgbClr val="0F35D9"/>
                </a:solidFill>
                <a:latin typeface="幼圆" pitchFamily="49" charset="-122"/>
                <a:ea typeface="幼圆" pitchFamily="49" charset="-122"/>
              </a:rPr>
              <a:t>3. </a:t>
            </a:r>
            <a:r>
              <a:rPr lang="zh-CN" altLang="en-US" sz="2000" b="1" dirty="0">
                <a:solidFill>
                  <a:srgbClr val="0F35D9"/>
                </a:solidFill>
                <a:latin typeface="幼圆" pitchFamily="49" charset="-122"/>
                <a:ea typeface="幼圆" pitchFamily="49" charset="-122"/>
              </a:rPr>
              <a:t>个人防护用品用具</a:t>
            </a:r>
            <a:r>
              <a:rPr lang="en-US" altLang="zh-CN" sz="2000" b="1" dirty="0">
                <a:solidFill>
                  <a:srgbClr val="0F35D9"/>
                </a:solidFill>
                <a:ea typeface="幼圆" pitchFamily="49" charset="-122"/>
              </a:rPr>
              <a:t>——</a:t>
            </a:r>
            <a:r>
              <a:rPr lang="zh-CN" altLang="en-US" sz="2000" b="1" dirty="0">
                <a:solidFill>
                  <a:srgbClr val="0F35D9"/>
                </a:solidFill>
                <a:latin typeface="幼圆" pitchFamily="49" charset="-122"/>
                <a:ea typeface="幼圆" pitchFamily="49" charset="-122"/>
              </a:rPr>
              <a:t>防护服、手 套、护目镜及面罩、呼吸器官护具、听力护具、安全带、安全帽、安全鞋等缺少或有缺陷；</a:t>
            </a:r>
            <a:endParaRPr lang="zh-CN" altLang="en-US" sz="2000" b="1" dirty="0">
              <a:solidFill>
                <a:srgbClr val="0F35D9"/>
              </a:solidFill>
              <a:latin typeface="幼圆" pitchFamily="49" charset="-122"/>
              <a:ea typeface="幼圆" pitchFamily="49" charset="-122"/>
            </a:endParaRPr>
          </a:p>
          <a:p>
            <a:pPr eaLnBrk="1" hangingPunct="1">
              <a:lnSpc>
                <a:spcPct val="150000"/>
              </a:lnSpc>
              <a:spcBef>
                <a:spcPct val="0"/>
              </a:spcBef>
              <a:buNone/>
            </a:pPr>
            <a:r>
              <a:rPr lang="zh-CN" altLang="en-US" sz="2000" b="1" dirty="0">
                <a:solidFill>
                  <a:srgbClr val="0F35D9"/>
                </a:solidFill>
                <a:latin typeface="幼圆" pitchFamily="49" charset="-122"/>
                <a:ea typeface="幼圆" pitchFamily="49" charset="-122"/>
              </a:rPr>
              <a:t>  </a:t>
            </a:r>
            <a:r>
              <a:rPr lang="en-US" altLang="zh-CN" sz="2000" b="1" dirty="0">
                <a:solidFill>
                  <a:srgbClr val="0F35D9"/>
                </a:solidFill>
                <a:latin typeface="幼圆" pitchFamily="49" charset="-122"/>
                <a:ea typeface="幼圆" pitchFamily="49" charset="-122"/>
              </a:rPr>
              <a:t>4. </a:t>
            </a:r>
            <a:r>
              <a:rPr lang="zh-CN" altLang="en-US" sz="2000" b="1" dirty="0">
                <a:solidFill>
                  <a:srgbClr val="0F35D9"/>
                </a:solidFill>
                <a:latin typeface="幼圆" pitchFamily="49" charset="-122"/>
                <a:ea typeface="幼圆" pitchFamily="49" charset="-122"/>
              </a:rPr>
              <a:t>生产（施工）场地环境不良。</a:t>
            </a:r>
            <a:endParaRPr lang="zh-CN" altLang="en-US" sz="1800" b="1" dirty="0">
              <a:solidFill>
                <a:srgbClr val="0F35D9"/>
              </a:solidFill>
              <a:latin typeface="幼圆" pitchFamily="49" charset="-122"/>
              <a:ea typeface="幼圆" pitchFamily="49" charset="-122"/>
            </a:endParaRPr>
          </a:p>
        </p:txBody>
      </p:sp>
      <p:sp>
        <p:nvSpPr>
          <p:cNvPr id="1247236" name="Rectangle 4"/>
          <p:cNvSpPr/>
          <p:nvPr/>
        </p:nvSpPr>
        <p:spPr>
          <a:xfrm>
            <a:off x="3492500" y="1628775"/>
            <a:ext cx="4824413" cy="822325"/>
          </a:xfrm>
          <a:prstGeom prst="rect">
            <a:avLst/>
          </a:prstGeom>
          <a:noFill/>
          <a:ln w="9525">
            <a:noFill/>
          </a:ln>
        </p:spPr>
        <p:txBody>
          <a:bodyPr>
            <a:spAutoFit/>
          </a:bodyPr>
          <a:p>
            <a:r>
              <a:rPr lang="zh-CN" altLang="en-US" sz="2400" dirty="0">
                <a:solidFill>
                  <a:srgbClr val="0F35D9"/>
                </a:solidFill>
                <a:latin typeface="Times New Roman" panose="02020603050405020304" pitchFamily="18" charset="0"/>
                <a:ea typeface="幼圆" pitchFamily="49" charset="-122"/>
              </a:rPr>
              <a:t>使事故可能发生的不安全物体条件或物质条件。</a:t>
            </a:r>
            <a:endParaRPr lang="zh-CN" altLang="en-US" sz="1600" dirty="0">
              <a:solidFill>
                <a:srgbClr val="0F35D9"/>
              </a:solidFill>
              <a:latin typeface="楷体_GB2312" pitchFamily="49" charset="-122"/>
              <a:ea typeface="楷体_GB2312" pitchFamily="49" charset="-122"/>
            </a:endParaRPr>
          </a:p>
        </p:txBody>
      </p:sp>
      <p:sp>
        <p:nvSpPr>
          <p:cNvPr id="56325" name="Rectangle 5"/>
          <p:cNvSpPr/>
          <p:nvPr/>
        </p:nvSpPr>
        <p:spPr>
          <a:xfrm>
            <a:off x="684213" y="1609725"/>
            <a:ext cx="3167062" cy="519113"/>
          </a:xfrm>
          <a:prstGeom prst="rect">
            <a:avLst/>
          </a:prstGeom>
          <a:noFill/>
          <a:ln w="9525">
            <a:noFill/>
          </a:ln>
        </p:spPr>
        <p:txBody>
          <a:bodyPr>
            <a:spAutoFit/>
          </a:bodyPr>
          <a:p>
            <a:r>
              <a:rPr lang="zh-CN" altLang="en-US" sz="2800" dirty="0">
                <a:solidFill>
                  <a:srgbClr val="FF0000"/>
                </a:solidFill>
                <a:latin typeface="Times New Roman" panose="02020603050405020304" pitchFamily="18" charset="0"/>
                <a:ea typeface="幼圆" pitchFamily="49" charset="-122"/>
              </a:rPr>
              <a:t>物的不安全状态：</a:t>
            </a:r>
            <a:endParaRPr lang="zh-CN" altLang="en-US" sz="2800" dirty="0">
              <a:solidFill>
                <a:srgbClr val="FF0000"/>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47236">
                                            <p:txEl>
                                              <p:charRg st="0" end="22"/>
                                            </p:txEl>
                                          </p:spTgt>
                                        </p:tgtEl>
                                        <p:attrNameLst>
                                          <p:attrName>style.visibility</p:attrName>
                                        </p:attrNameLst>
                                      </p:cBhvr>
                                      <p:to>
                                        <p:strVal val="visible"/>
                                      </p:to>
                                    </p:set>
                                    <p:anim calcmode="lin" valueType="num">
                                      <p:cBhvr additive="base">
                                        <p:cTn id="7" dur="500" fill="hold"/>
                                        <p:tgtEl>
                                          <p:spTgt spid="1247236">
                                            <p:txEl>
                                              <p:charRg st="0" end="2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7236">
                                            <p:txEl>
                                              <p:charRg st="0"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ChangeArrowheads="1"/>
          </p:cNvSpPr>
          <p:nvPr>
            <p:ph type="title"/>
          </p:nvPr>
        </p:nvSpPr>
        <p:spPr>
          <a:xfrm>
            <a:off x="838200" y="6858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44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7347" name="Rectangle 3"/>
          <p:cNvSpPr>
            <a:spLocks noGrp="1"/>
          </p:cNvSpPr>
          <p:nvPr>
            <p:ph idx="1"/>
          </p:nvPr>
        </p:nvSpPr>
        <p:spPr>
          <a:xfrm>
            <a:off x="684213" y="1557338"/>
            <a:ext cx="7772400" cy="4751387"/>
          </a:xfrm>
          <a:ln/>
        </p:spPr>
        <p:txBody>
          <a:bodyPr vert="horz" wrap="square" lIns="91440" tIns="45720" rIns="91440" bIns="45720" anchor="t" anchorCtr="0"/>
          <a:p>
            <a:pPr marL="0" indent="0" eaLnBrk="1" hangingPunct="1">
              <a:lnSpc>
                <a:spcPct val="140000"/>
              </a:lnSpc>
              <a:spcBef>
                <a:spcPct val="0"/>
              </a:spcBef>
              <a:buNone/>
            </a:pPr>
            <a:r>
              <a:rPr lang="zh-CN" altLang="en-US" sz="2000" b="1" dirty="0">
                <a:solidFill>
                  <a:srgbClr val="FF0000"/>
                </a:solidFill>
                <a:latin typeface="幼圆" pitchFamily="49" charset="-122"/>
                <a:ea typeface="幼圆" pitchFamily="49" charset="-122"/>
              </a:rPr>
              <a:t>按</a:t>
            </a:r>
            <a:r>
              <a:rPr lang="en-US" altLang="zh-CN" sz="2000" b="1" dirty="0">
                <a:solidFill>
                  <a:srgbClr val="FF0000"/>
                </a:solidFill>
                <a:latin typeface="幼圆" pitchFamily="49" charset="-122"/>
                <a:ea typeface="幼圆" pitchFamily="49" charset="-122"/>
              </a:rPr>
              <a:t>GB/T13861-2009《</a:t>
            </a:r>
            <a:r>
              <a:rPr lang="zh-CN" altLang="en-US" sz="2000" b="1" dirty="0">
                <a:solidFill>
                  <a:srgbClr val="FF0000"/>
                </a:solidFill>
                <a:latin typeface="幼圆" pitchFamily="49" charset="-122"/>
                <a:ea typeface="幼圆" pitchFamily="49" charset="-122"/>
              </a:rPr>
              <a:t>生产过程危险和有害因素分类与代码</a:t>
            </a:r>
            <a:r>
              <a:rPr lang="en-US" altLang="zh-CN" sz="2000" b="1" dirty="0">
                <a:solidFill>
                  <a:srgbClr val="FF0000"/>
                </a:solidFill>
                <a:latin typeface="幼圆" pitchFamily="49" charset="-122"/>
                <a:ea typeface="幼圆" pitchFamily="49" charset="-122"/>
              </a:rPr>
              <a:t>》</a:t>
            </a:r>
            <a:r>
              <a:rPr lang="zh-CN" altLang="en-US" sz="2000" b="1" dirty="0">
                <a:solidFill>
                  <a:srgbClr val="FF0000"/>
                </a:solidFill>
                <a:latin typeface="幼圆" pitchFamily="49" charset="-122"/>
                <a:ea typeface="幼圆" pitchFamily="49" charset="-122"/>
              </a:rPr>
              <a:t>，将生产过程的危险与有害因素分为</a:t>
            </a:r>
            <a:r>
              <a:rPr lang="en-US" altLang="zh-CN" sz="2000" b="1" dirty="0">
                <a:solidFill>
                  <a:srgbClr val="FF0000"/>
                </a:solidFill>
                <a:latin typeface="幼圆" pitchFamily="49" charset="-122"/>
                <a:ea typeface="幼圆" pitchFamily="49" charset="-122"/>
              </a:rPr>
              <a:t>4</a:t>
            </a:r>
            <a:r>
              <a:rPr lang="zh-CN" altLang="en-US" sz="2000" b="1" dirty="0">
                <a:solidFill>
                  <a:srgbClr val="FF0000"/>
                </a:solidFill>
                <a:latin typeface="幼圆" pitchFamily="49" charset="-122"/>
                <a:ea typeface="幼圆" pitchFamily="49" charset="-122"/>
              </a:rPr>
              <a:t>类：</a:t>
            </a:r>
            <a:endParaRPr lang="en-US" altLang="zh-CN" sz="2000" b="1" dirty="0">
              <a:solidFill>
                <a:srgbClr val="FF0000"/>
              </a:solidFill>
              <a:latin typeface="幼圆" pitchFamily="49" charset="-122"/>
              <a:ea typeface="幼圆" pitchFamily="49" charset="-122"/>
            </a:endParaRPr>
          </a:p>
          <a:p>
            <a:pPr marL="0" indent="0" eaLnBrk="1" hangingPunct="1">
              <a:lnSpc>
                <a:spcPct val="140000"/>
              </a:lnSpc>
              <a:spcBef>
                <a:spcPct val="0"/>
              </a:spcBef>
              <a:buNone/>
            </a:pPr>
            <a:endParaRPr lang="zh-CN" altLang="en-US" sz="2000" b="1" dirty="0">
              <a:solidFill>
                <a:srgbClr val="FF0000"/>
              </a:solidFill>
              <a:latin typeface="幼圆" pitchFamily="49" charset="-122"/>
              <a:ea typeface="幼圆" pitchFamily="49" charset="-122"/>
            </a:endParaRPr>
          </a:p>
          <a:p>
            <a:pPr marL="0" indent="0" eaLnBrk="1" hangingPunct="1">
              <a:lnSpc>
                <a:spcPct val="140000"/>
              </a:lnSpc>
              <a:spcBef>
                <a:spcPct val="0"/>
              </a:spcBef>
              <a:buNone/>
            </a:pP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人的因素</a:t>
            </a:r>
            <a:endParaRPr lang="zh-CN" altLang="en-US" sz="1800" b="1" dirty="0">
              <a:solidFill>
                <a:schemeClr val="accent2"/>
              </a:solidFill>
              <a:latin typeface="幼圆" pitchFamily="49" charset="-122"/>
              <a:ea typeface="幼圆" pitchFamily="49" charset="-122"/>
            </a:endParaRPr>
          </a:p>
          <a:p>
            <a:pPr marL="0" indent="0" eaLnBrk="1" hangingPunct="1">
              <a:lnSpc>
                <a:spcPct val="140000"/>
              </a:lnSpc>
              <a:spcBef>
                <a:spcPct val="0"/>
              </a:spcBef>
              <a:buNone/>
            </a:pPr>
            <a:r>
              <a:rPr lang="en-US" altLang="zh-CN" sz="1800" b="1" dirty="0">
                <a:solidFill>
                  <a:schemeClr val="accent2"/>
                </a:solidFill>
                <a:latin typeface="幼圆" pitchFamily="49" charset="-122"/>
                <a:ea typeface="幼圆" pitchFamily="49" charset="-122"/>
              </a:rPr>
              <a:t>1.1</a:t>
            </a:r>
            <a:r>
              <a:rPr lang="zh-CN" altLang="en-US" sz="1800" b="1" dirty="0">
                <a:solidFill>
                  <a:schemeClr val="accent2"/>
                </a:solidFill>
                <a:latin typeface="幼圆" pitchFamily="49" charset="-122"/>
                <a:ea typeface="幼圆" pitchFamily="49" charset="-122"/>
              </a:rPr>
              <a:t>心理、生理性危险和有害因素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ct val="140000"/>
              </a:lnSpc>
              <a:spcBef>
                <a:spcPct val="0"/>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）负荷超限   （</a:t>
            </a: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）健康状况异常  （</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）从事禁忌作业 </a:t>
            </a:r>
            <a:endParaRPr lang="zh-CN" altLang="en-US" sz="1800" b="1" dirty="0">
              <a:solidFill>
                <a:schemeClr val="accent2"/>
              </a:solidFill>
              <a:latin typeface="幼圆" pitchFamily="49" charset="-122"/>
              <a:ea typeface="幼圆" pitchFamily="49" charset="-122"/>
            </a:endParaRPr>
          </a:p>
          <a:p>
            <a:pPr marL="0" indent="0" eaLnBrk="1" hangingPunct="1">
              <a:lnSpc>
                <a:spcPct val="140000"/>
              </a:lnSpc>
              <a:spcBef>
                <a:spcPct val="0"/>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）心理异常   （</a:t>
            </a:r>
            <a:r>
              <a:rPr lang="en-US" altLang="zh-CN" sz="1800" b="1" dirty="0">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）辨识功能异常  （</a:t>
            </a:r>
            <a:r>
              <a:rPr lang="en-US" altLang="zh-CN" sz="1800" b="1" dirty="0">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）其他心理、生理性危险和有害因素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ct val="140000"/>
              </a:lnSpc>
              <a:spcBef>
                <a:spcPct val="0"/>
              </a:spcBef>
              <a:buNone/>
            </a:pPr>
            <a:r>
              <a:rPr lang="en-US" altLang="zh-CN" sz="1800" b="1" dirty="0">
                <a:solidFill>
                  <a:schemeClr val="accent2"/>
                </a:solidFill>
                <a:latin typeface="幼圆" pitchFamily="49" charset="-122"/>
                <a:ea typeface="幼圆" pitchFamily="49" charset="-122"/>
              </a:rPr>
              <a:t>1.2</a:t>
            </a:r>
            <a:r>
              <a:rPr lang="zh-CN" altLang="en-US" sz="1800" b="1" dirty="0">
                <a:solidFill>
                  <a:schemeClr val="accent2"/>
                </a:solidFill>
                <a:latin typeface="幼圆" pitchFamily="49" charset="-122"/>
                <a:ea typeface="幼圆" pitchFamily="49" charset="-122"/>
              </a:rPr>
              <a:t>行为性危险和有害因素 </a:t>
            </a:r>
            <a:endParaRPr lang="zh-CN" altLang="en-US" sz="1800" b="1" dirty="0">
              <a:solidFill>
                <a:schemeClr val="accent2"/>
              </a:solidFill>
              <a:latin typeface="幼圆" pitchFamily="49" charset="-122"/>
              <a:ea typeface="幼圆" pitchFamily="49" charset="-122"/>
            </a:endParaRPr>
          </a:p>
          <a:p>
            <a:pPr marL="0" indent="0" eaLnBrk="1" hangingPunct="1">
              <a:lnSpc>
                <a:spcPct val="140000"/>
              </a:lnSpc>
              <a:spcBef>
                <a:spcPct val="0"/>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）指挥错误   （</a:t>
            </a: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）操作错误   （</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）监护失误   （</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）其他行为性危险和有害因素</a:t>
            </a:r>
            <a:endParaRPr lang="zh-CN" altLang="en-US" sz="1800" b="1" dirty="0">
              <a:solidFill>
                <a:schemeClr val="accent2"/>
              </a:solidFill>
              <a:latin typeface="幼圆" pitchFamily="49" charset="-122"/>
              <a:ea typeface="幼圆"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ChangeArrowheads="1"/>
          </p:cNvSpPr>
          <p:nvPr>
            <p:ph type="title"/>
          </p:nvPr>
        </p:nvSpPr>
        <p:spPr>
          <a:xfrm>
            <a:off x="838200" y="685800"/>
            <a:ext cx="6110288" cy="58261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32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32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8371" name="Rectangle 3"/>
          <p:cNvSpPr>
            <a:spLocks noGrp="1"/>
          </p:cNvSpPr>
          <p:nvPr>
            <p:ph idx="1"/>
          </p:nvPr>
        </p:nvSpPr>
        <p:spPr>
          <a:xfrm>
            <a:off x="468313" y="1341438"/>
            <a:ext cx="8032750" cy="4897437"/>
          </a:xfrm>
          <a:ln/>
        </p:spPr>
        <p:txBody>
          <a:bodyPr vert="horz" wrap="square" lIns="91440" tIns="45720" rIns="91440" bIns="45720" anchor="t" anchorCtr="0"/>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物的因素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ts val="1075"/>
              </a:spcBef>
              <a:buNone/>
            </a:pPr>
            <a:r>
              <a:rPr lang="en-US" altLang="zh-CN" sz="1800" b="1" dirty="0">
                <a:solidFill>
                  <a:schemeClr val="accent2"/>
                </a:solidFill>
                <a:latin typeface="幼圆" pitchFamily="49" charset="-122"/>
                <a:ea typeface="幼圆" pitchFamily="49" charset="-122"/>
              </a:rPr>
              <a:t>2.1</a:t>
            </a:r>
            <a:r>
              <a:rPr lang="zh-CN" altLang="en-US" sz="1800" b="1" dirty="0">
                <a:solidFill>
                  <a:schemeClr val="accent2"/>
                </a:solidFill>
                <a:latin typeface="幼圆" pitchFamily="49" charset="-122"/>
                <a:ea typeface="幼圆" pitchFamily="49" charset="-122"/>
              </a:rPr>
              <a:t>物理性危险和有害因素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ts val="2165"/>
              </a:lnSpc>
              <a:spcBef>
                <a:spcPts val="1075"/>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）设备、设施、工具、附件缺陷  （</a:t>
            </a: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）防护缺陷    （</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）电伤害 （</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）噪声（</a:t>
            </a:r>
            <a:r>
              <a:rPr lang="en-US" altLang="zh-CN" sz="1800" b="1" dirty="0">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）振动危害    （</a:t>
            </a:r>
            <a:r>
              <a:rPr lang="en-US" altLang="zh-CN" sz="1800" b="1" dirty="0">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）电离辐射   （</a:t>
            </a:r>
            <a:r>
              <a:rPr lang="en-US" altLang="zh-CN" sz="1800" b="1" dirty="0">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）非电离辐射  （</a:t>
            </a:r>
            <a:r>
              <a:rPr lang="en-US" altLang="zh-CN" sz="1800" b="1" dirty="0">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）运动物伤害  （</a:t>
            </a:r>
            <a:r>
              <a:rPr lang="en-US" altLang="zh-CN" sz="1800" b="1" dirty="0">
                <a:solidFill>
                  <a:schemeClr val="accent2"/>
                </a:solidFill>
                <a:latin typeface="幼圆" pitchFamily="49" charset="-122"/>
                <a:ea typeface="幼圆" pitchFamily="49" charset="-122"/>
              </a:rPr>
              <a:t>9</a:t>
            </a:r>
            <a:r>
              <a:rPr lang="zh-CN" altLang="en-US" sz="1800" b="1" dirty="0">
                <a:solidFill>
                  <a:schemeClr val="accent2"/>
                </a:solidFill>
                <a:latin typeface="幼圆" pitchFamily="49" charset="-122"/>
                <a:ea typeface="幼圆" pitchFamily="49" charset="-122"/>
              </a:rPr>
              <a:t>）明火        （</a:t>
            </a:r>
            <a:r>
              <a:rPr lang="en-US" altLang="zh-CN" sz="1800" b="1" dirty="0">
                <a:solidFill>
                  <a:schemeClr val="accent2"/>
                </a:solidFill>
                <a:latin typeface="幼圆" pitchFamily="49" charset="-122"/>
                <a:ea typeface="幼圆" pitchFamily="49" charset="-122"/>
              </a:rPr>
              <a:t>10</a:t>
            </a:r>
            <a:r>
              <a:rPr lang="zh-CN" altLang="en-US" sz="1800" b="1" dirty="0">
                <a:solidFill>
                  <a:schemeClr val="accent2"/>
                </a:solidFill>
                <a:latin typeface="幼圆" pitchFamily="49" charset="-122"/>
                <a:ea typeface="幼圆" pitchFamily="49" charset="-122"/>
              </a:rPr>
              <a:t>）高温物质  （</a:t>
            </a:r>
            <a:r>
              <a:rPr lang="en-US" altLang="zh-CN" sz="1800" b="1" dirty="0">
                <a:solidFill>
                  <a:schemeClr val="accent2"/>
                </a:solidFill>
                <a:latin typeface="幼圆" pitchFamily="49" charset="-122"/>
                <a:ea typeface="幼圆" pitchFamily="49" charset="-122"/>
              </a:rPr>
              <a:t>11</a:t>
            </a:r>
            <a:r>
              <a:rPr lang="zh-CN" altLang="en-US" sz="1800" b="1" dirty="0">
                <a:solidFill>
                  <a:schemeClr val="accent2"/>
                </a:solidFill>
                <a:latin typeface="幼圆" pitchFamily="49" charset="-122"/>
                <a:ea typeface="幼圆" pitchFamily="49" charset="-122"/>
              </a:rPr>
              <a:t>）低温物质   （</a:t>
            </a:r>
            <a:r>
              <a:rPr lang="en-US" altLang="zh-CN" sz="1800" b="1" dirty="0">
                <a:solidFill>
                  <a:schemeClr val="accent2"/>
                </a:solidFill>
                <a:latin typeface="幼圆" pitchFamily="49" charset="-122"/>
                <a:ea typeface="幼圆" pitchFamily="49" charset="-122"/>
              </a:rPr>
              <a:t>12</a:t>
            </a:r>
            <a:r>
              <a:rPr lang="zh-CN" altLang="en-US" sz="1800" b="1" dirty="0">
                <a:solidFill>
                  <a:schemeClr val="accent2"/>
                </a:solidFill>
                <a:latin typeface="幼圆" pitchFamily="49" charset="-122"/>
                <a:ea typeface="幼圆" pitchFamily="49" charset="-122"/>
              </a:rPr>
              <a:t>）信号缺陷 （</a:t>
            </a:r>
            <a:r>
              <a:rPr lang="en-US" altLang="zh-CN" sz="1800" b="1" dirty="0">
                <a:solidFill>
                  <a:schemeClr val="accent2"/>
                </a:solidFill>
                <a:latin typeface="幼圆" pitchFamily="49" charset="-122"/>
                <a:ea typeface="幼圆" pitchFamily="49" charset="-122"/>
              </a:rPr>
              <a:t>13</a:t>
            </a:r>
            <a:r>
              <a:rPr lang="zh-CN" altLang="en-US" sz="1800" b="1" dirty="0">
                <a:solidFill>
                  <a:schemeClr val="accent2"/>
                </a:solidFill>
                <a:latin typeface="幼圆" pitchFamily="49" charset="-122"/>
                <a:ea typeface="幼圆" pitchFamily="49" charset="-122"/>
              </a:rPr>
              <a:t>）标志缺陷       （</a:t>
            </a:r>
            <a:r>
              <a:rPr lang="en-US" altLang="zh-CN" sz="1800" b="1" dirty="0">
                <a:solidFill>
                  <a:schemeClr val="accent2"/>
                </a:solidFill>
                <a:latin typeface="幼圆" pitchFamily="49" charset="-122"/>
                <a:ea typeface="幼圆" pitchFamily="49" charset="-122"/>
              </a:rPr>
              <a:t>14</a:t>
            </a:r>
            <a:r>
              <a:rPr lang="zh-CN" altLang="en-US" sz="1800" b="1" dirty="0">
                <a:solidFill>
                  <a:schemeClr val="accent2"/>
                </a:solidFill>
                <a:latin typeface="幼圆" pitchFamily="49" charset="-122"/>
                <a:ea typeface="幼圆" pitchFamily="49" charset="-122"/>
              </a:rPr>
              <a:t>）有害光照  （</a:t>
            </a:r>
            <a:r>
              <a:rPr lang="en-US" altLang="zh-CN" sz="1800" b="1" dirty="0">
                <a:solidFill>
                  <a:schemeClr val="accent2"/>
                </a:solidFill>
                <a:latin typeface="幼圆" pitchFamily="49" charset="-122"/>
                <a:ea typeface="幼圆" pitchFamily="49" charset="-122"/>
              </a:rPr>
              <a:t>15</a:t>
            </a:r>
            <a:r>
              <a:rPr lang="zh-CN" altLang="en-US" sz="1800" b="1" dirty="0">
                <a:solidFill>
                  <a:schemeClr val="accent2"/>
                </a:solidFill>
                <a:latin typeface="幼圆" pitchFamily="49" charset="-122"/>
                <a:ea typeface="幼圆" pitchFamily="49" charset="-122"/>
              </a:rPr>
              <a:t>）其他物理性危险和有害因素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2.2</a:t>
            </a:r>
            <a:r>
              <a:rPr lang="zh-CN" altLang="en-US" sz="1800" b="1" dirty="0">
                <a:solidFill>
                  <a:schemeClr val="accent2"/>
                </a:solidFill>
                <a:latin typeface="幼圆" pitchFamily="49" charset="-122"/>
                <a:ea typeface="幼圆" pitchFamily="49" charset="-122"/>
              </a:rPr>
              <a:t>化学性危险和有害因素</a:t>
            </a:r>
            <a:endParaRPr lang="zh-CN" altLang="en-US" sz="1800" b="1" dirty="0">
              <a:solidFill>
                <a:schemeClr val="accent2"/>
              </a:solidFill>
              <a:latin typeface="幼圆" pitchFamily="49" charset="-122"/>
              <a:ea typeface="幼圆" pitchFamily="49" charset="-122"/>
            </a:endParaRPr>
          </a:p>
          <a:p>
            <a:pPr marL="0" indent="0" eaLnBrk="1" hangingPunct="1">
              <a:spcBef>
                <a:spcPct val="50000"/>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）爆炸品  （</a:t>
            </a: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）压缩气体和液化气体  （</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）易燃液体 （</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）易燃固体、自燃 物品和遇湿易燃物品 （</a:t>
            </a:r>
            <a:r>
              <a:rPr lang="en-US" altLang="zh-CN" sz="1800" b="1" dirty="0">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）氧化剂和有机过氧化物 （</a:t>
            </a:r>
            <a:r>
              <a:rPr lang="en-US" altLang="zh-CN" sz="1800" b="1" dirty="0">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）有毒品（</a:t>
            </a:r>
            <a:r>
              <a:rPr lang="en-US" altLang="zh-CN" sz="1800" b="1" dirty="0">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）放射性物品 （</a:t>
            </a:r>
            <a:r>
              <a:rPr lang="en-US" altLang="zh-CN" sz="1800" b="1" dirty="0">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）腐蚀品 （</a:t>
            </a:r>
            <a:r>
              <a:rPr lang="en-US" altLang="zh-CN" sz="1800" b="1" dirty="0">
                <a:solidFill>
                  <a:schemeClr val="accent2"/>
                </a:solidFill>
                <a:latin typeface="幼圆" pitchFamily="49" charset="-122"/>
                <a:ea typeface="幼圆" pitchFamily="49" charset="-122"/>
              </a:rPr>
              <a:t>9</a:t>
            </a:r>
            <a:r>
              <a:rPr lang="zh-CN" altLang="en-US" sz="1800" b="1" dirty="0">
                <a:solidFill>
                  <a:schemeClr val="accent2"/>
                </a:solidFill>
                <a:latin typeface="幼圆" pitchFamily="49" charset="-122"/>
                <a:ea typeface="幼圆" pitchFamily="49" charset="-122"/>
              </a:rPr>
              <a:t>）粉尘与气溶胶（</a:t>
            </a:r>
            <a:r>
              <a:rPr lang="en-US" altLang="zh-CN" sz="1800" b="1" dirty="0">
                <a:solidFill>
                  <a:schemeClr val="accent2"/>
                </a:solidFill>
                <a:latin typeface="幼圆" pitchFamily="49" charset="-122"/>
                <a:ea typeface="幼圆" pitchFamily="49" charset="-122"/>
              </a:rPr>
              <a:t>10</a:t>
            </a:r>
            <a:r>
              <a:rPr lang="zh-CN" altLang="en-US" sz="1800" b="1" dirty="0">
                <a:solidFill>
                  <a:schemeClr val="accent2"/>
                </a:solidFill>
                <a:latin typeface="幼圆" pitchFamily="49" charset="-122"/>
                <a:ea typeface="幼圆" pitchFamily="49" charset="-122"/>
              </a:rPr>
              <a:t>）其他化学性危险和有害因素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ts val="1075"/>
              </a:spcBef>
              <a:buNone/>
            </a:pPr>
            <a:r>
              <a:rPr lang="en-US" altLang="zh-CN" sz="1800" b="1" dirty="0">
                <a:solidFill>
                  <a:schemeClr val="accent2"/>
                </a:solidFill>
                <a:latin typeface="幼圆" pitchFamily="49" charset="-122"/>
                <a:ea typeface="幼圆" pitchFamily="49" charset="-122"/>
              </a:rPr>
              <a:t>2.3</a:t>
            </a:r>
            <a:r>
              <a:rPr lang="zh-CN" altLang="en-US" sz="1800" b="1" dirty="0">
                <a:solidFill>
                  <a:schemeClr val="accent2"/>
                </a:solidFill>
                <a:latin typeface="幼圆" pitchFamily="49" charset="-122"/>
                <a:ea typeface="幼圆" pitchFamily="49" charset="-122"/>
              </a:rPr>
              <a:t>生物性危险和有害因素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ts val="2165"/>
              </a:lnSpc>
              <a:spcBef>
                <a:spcPts val="1075"/>
              </a:spcBef>
              <a:buNone/>
            </a:pPr>
            <a:r>
              <a:rPr lang="zh-CN" altLang="en-US" sz="1800" b="1" dirty="0">
                <a:solidFill>
                  <a:schemeClr val="accent2"/>
                </a:solidFill>
                <a:latin typeface="幼圆" pitchFamily="49" charset="-122"/>
                <a:ea typeface="幼圆" pitchFamily="49" charset="-122"/>
              </a:rPr>
              <a:t>（</a:t>
            </a: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）致病微生物（</a:t>
            </a: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）传染病媒介物（</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）致害动物 （</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）致害植物（</a:t>
            </a:r>
            <a:r>
              <a:rPr lang="en-US" altLang="zh-CN" sz="1800" b="1" dirty="0">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）其他生物性危险和有害因素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endParaRPr lang="zh-CN" altLang="en-US" sz="1400" b="1" dirty="0">
              <a:solidFill>
                <a:schemeClr val="accent2"/>
              </a:solidFill>
              <a:latin typeface="幼圆" pitchFamily="49" charset="-122"/>
              <a:ea typeface="幼圆"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ChangeArrowheads="1"/>
          </p:cNvSpPr>
          <p:nvPr>
            <p:ph type="title"/>
          </p:nvPr>
        </p:nvSpPr>
        <p:spPr>
          <a:xfrm>
            <a:off x="838200" y="685800"/>
            <a:ext cx="6110288" cy="58261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32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32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59395" name="Rectangle 3"/>
          <p:cNvSpPr>
            <a:spLocks noGrp="1"/>
          </p:cNvSpPr>
          <p:nvPr>
            <p:ph idx="1"/>
          </p:nvPr>
        </p:nvSpPr>
        <p:spPr>
          <a:xfrm>
            <a:off x="1214438" y="1500188"/>
            <a:ext cx="6889750" cy="4897437"/>
          </a:xfrm>
          <a:ln/>
        </p:spPr>
        <p:txBody>
          <a:bodyPr vert="horz" wrap="square" lIns="91440" tIns="45720" rIns="91440" bIns="45720" anchor="t" anchorCtr="0"/>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环境因素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3.1</a:t>
            </a:r>
            <a:r>
              <a:rPr lang="zh-CN" altLang="en-US" sz="1800" b="1" dirty="0">
                <a:solidFill>
                  <a:schemeClr val="accent2"/>
                </a:solidFill>
                <a:latin typeface="幼圆" pitchFamily="49" charset="-122"/>
                <a:ea typeface="幼圆" pitchFamily="49" charset="-122"/>
              </a:rPr>
              <a:t>室内作业场所环境不良（</a:t>
            </a:r>
            <a:r>
              <a:rPr lang="en-US" altLang="zh-CN" sz="1800" b="1" dirty="0">
                <a:solidFill>
                  <a:schemeClr val="accent2"/>
                </a:solidFill>
                <a:latin typeface="幼圆" pitchFamily="49" charset="-122"/>
                <a:ea typeface="幼圆" pitchFamily="49" charset="-122"/>
              </a:rPr>
              <a:t>15</a:t>
            </a:r>
            <a:r>
              <a:rPr lang="zh-CN" altLang="en-US" sz="1800" b="1" dirty="0">
                <a:solidFill>
                  <a:schemeClr val="accent2"/>
                </a:solidFill>
                <a:latin typeface="幼圆" pitchFamily="49" charset="-122"/>
                <a:ea typeface="幼圆" pitchFamily="49" charset="-122"/>
              </a:rPr>
              <a:t>小类）</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3.2</a:t>
            </a:r>
            <a:r>
              <a:rPr lang="zh-CN" altLang="en-US" sz="1800" b="1" dirty="0">
                <a:solidFill>
                  <a:schemeClr val="accent2"/>
                </a:solidFill>
                <a:latin typeface="幼圆" pitchFamily="49" charset="-122"/>
                <a:ea typeface="幼圆" pitchFamily="49" charset="-122"/>
              </a:rPr>
              <a:t>室外作业场地环境不良（</a:t>
            </a:r>
            <a:r>
              <a:rPr lang="en-US" altLang="zh-CN" sz="1800" b="1" dirty="0">
                <a:solidFill>
                  <a:schemeClr val="accent2"/>
                </a:solidFill>
                <a:latin typeface="幼圆" pitchFamily="49" charset="-122"/>
                <a:ea typeface="幼圆" pitchFamily="49" charset="-122"/>
              </a:rPr>
              <a:t>18</a:t>
            </a:r>
            <a:r>
              <a:rPr lang="zh-CN" altLang="en-US" sz="1800" b="1" dirty="0">
                <a:solidFill>
                  <a:schemeClr val="accent2"/>
                </a:solidFill>
                <a:latin typeface="幼圆" pitchFamily="49" charset="-122"/>
                <a:ea typeface="幼圆" pitchFamily="49" charset="-122"/>
              </a:rPr>
              <a:t>小类）</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3.3</a:t>
            </a:r>
            <a:r>
              <a:rPr lang="zh-CN" altLang="en-US" sz="1800" b="1" dirty="0">
                <a:solidFill>
                  <a:schemeClr val="accent2"/>
                </a:solidFill>
                <a:latin typeface="幼圆" pitchFamily="49" charset="-122"/>
                <a:ea typeface="幼圆" pitchFamily="49" charset="-122"/>
              </a:rPr>
              <a:t>地下（含水下）作业环境不良（</a:t>
            </a:r>
            <a:r>
              <a:rPr lang="en-US" altLang="zh-CN" sz="1800" b="1" dirty="0">
                <a:solidFill>
                  <a:schemeClr val="accent2"/>
                </a:solidFill>
                <a:latin typeface="幼圆" pitchFamily="49" charset="-122"/>
                <a:ea typeface="幼圆" pitchFamily="49" charset="-122"/>
              </a:rPr>
              <a:t>9</a:t>
            </a:r>
            <a:r>
              <a:rPr lang="zh-CN" altLang="en-US" sz="1800" b="1" dirty="0">
                <a:solidFill>
                  <a:schemeClr val="accent2"/>
                </a:solidFill>
                <a:latin typeface="幼圆" pitchFamily="49" charset="-122"/>
                <a:ea typeface="幼圆" pitchFamily="49" charset="-122"/>
              </a:rPr>
              <a:t>小类）</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3.4</a:t>
            </a:r>
            <a:r>
              <a:rPr lang="zh-CN" altLang="en-US" sz="1800" b="1" dirty="0">
                <a:solidFill>
                  <a:schemeClr val="accent2"/>
                </a:solidFill>
                <a:latin typeface="幼圆" pitchFamily="49" charset="-122"/>
                <a:ea typeface="幼圆" pitchFamily="49" charset="-122"/>
              </a:rPr>
              <a:t>其他作业环境不良（</a:t>
            </a: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小类）</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管理因素</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4.1</a:t>
            </a:r>
            <a:r>
              <a:rPr lang="zh-CN" altLang="en-US" sz="1800" b="1" dirty="0">
                <a:solidFill>
                  <a:schemeClr val="accent2"/>
                </a:solidFill>
                <a:latin typeface="幼圆" pitchFamily="49" charset="-122"/>
                <a:ea typeface="幼圆" pitchFamily="49" charset="-122"/>
              </a:rPr>
              <a:t>职业安全卫生组织机构不健全</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4.2</a:t>
            </a:r>
            <a:r>
              <a:rPr lang="zh-CN" altLang="en-US" sz="1800" b="1" dirty="0">
                <a:solidFill>
                  <a:schemeClr val="accent2"/>
                </a:solidFill>
                <a:latin typeface="幼圆" pitchFamily="49" charset="-122"/>
                <a:ea typeface="幼圆" pitchFamily="49" charset="-122"/>
              </a:rPr>
              <a:t>职业安全卫生责任制未落实</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4.3</a:t>
            </a:r>
            <a:r>
              <a:rPr lang="zh-CN" altLang="en-US" sz="1800" b="1" dirty="0">
                <a:solidFill>
                  <a:schemeClr val="accent2"/>
                </a:solidFill>
                <a:latin typeface="幼圆" pitchFamily="49" charset="-122"/>
                <a:ea typeface="幼圆" pitchFamily="49" charset="-122"/>
              </a:rPr>
              <a:t>职业安全卫生管理规章制度不完善</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4.4</a:t>
            </a:r>
            <a:r>
              <a:rPr lang="zh-CN" altLang="en-US" sz="1800" b="1" dirty="0">
                <a:solidFill>
                  <a:schemeClr val="accent2"/>
                </a:solidFill>
                <a:latin typeface="幼圆" pitchFamily="49" charset="-122"/>
                <a:ea typeface="幼圆" pitchFamily="49" charset="-122"/>
              </a:rPr>
              <a:t>职业安全卫生投入不足</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4.5</a:t>
            </a:r>
            <a:r>
              <a:rPr lang="zh-CN" altLang="en-US" sz="1800" b="1" dirty="0">
                <a:solidFill>
                  <a:schemeClr val="accent2"/>
                </a:solidFill>
                <a:latin typeface="幼圆" pitchFamily="49" charset="-122"/>
                <a:ea typeface="幼圆" pitchFamily="49" charset="-122"/>
              </a:rPr>
              <a:t>职业健康管理不完善</a:t>
            </a:r>
            <a:endParaRPr lang="zh-CN" altLang="en-US" sz="1800" b="1" dirty="0">
              <a:solidFill>
                <a:schemeClr val="accent2"/>
              </a:solidFill>
              <a:latin typeface="幼圆" pitchFamily="49" charset="-122"/>
              <a:ea typeface="幼圆" pitchFamily="49" charset="-122"/>
            </a:endParaRPr>
          </a:p>
          <a:p>
            <a:pPr marL="0" indent="0" eaLnBrk="1" hangingPunct="1">
              <a:lnSpc>
                <a:spcPct val="80000"/>
              </a:lnSpc>
              <a:spcBef>
                <a:spcPct val="50000"/>
              </a:spcBef>
              <a:buNone/>
            </a:pPr>
            <a:r>
              <a:rPr lang="en-US" altLang="zh-CN" sz="1800" b="1" dirty="0">
                <a:solidFill>
                  <a:schemeClr val="accent2"/>
                </a:solidFill>
                <a:latin typeface="幼圆" pitchFamily="49" charset="-122"/>
                <a:ea typeface="幼圆" pitchFamily="49" charset="-122"/>
              </a:rPr>
              <a:t>4.6</a:t>
            </a:r>
            <a:r>
              <a:rPr lang="zh-CN" altLang="en-US" sz="1800" b="1" dirty="0">
                <a:solidFill>
                  <a:schemeClr val="accent2"/>
                </a:solidFill>
                <a:latin typeface="幼圆" pitchFamily="49" charset="-122"/>
                <a:ea typeface="幼圆" pitchFamily="49" charset="-122"/>
              </a:rPr>
              <a:t>其他管理因素缺陷</a:t>
            </a:r>
            <a:endParaRPr lang="zh-CN" altLang="en-US" sz="1800" b="1" dirty="0">
              <a:solidFill>
                <a:schemeClr val="accent2"/>
              </a:solidFill>
              <a:latin typeface="幼圆" pitchFamily="49" charset="-122"/>
              <a:ea typeface="幼圆"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p:nvPr>
        </p:nvSpPr>
        <p:spPr>
          <a:xfrm>
            <a:off x="838200" y="6858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44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60419" name="Rectangle 3"/>
          <p:cNvSpPr>
            <a:spLocks noGrp="1"/>
          </p:cNvSpPr>
          <p:nvPr>
            <p:ph idx="1"/>
          </p:nvPr>
        </p:nvSpPr>
        <p:spPr>
          <a:xfrm>
            <a:off x="914400" y="1341438"/>
            <a:ext cx="7772400" cy="5111750"/>
          </a:xfrm>
          <a:ln/>
        </p:spPr>
        <p:txBody>
          <a:bodyPr vert="horz" wrap="square" lIns="91440" tIns="45720" rIns="91440" bIns="45720" anchor="t" anchorCtr="0"/>
          <a:p>
            <a:pPr marL="0" indent="0" eaLnBrk="1" hangingPunct="1">
              <a:spcBef>
                <a:spcPct val="0"/>
              </a:spcBef>
              <a:buNone/>
            </a:pPr>
            <a:r>
              <a:rPr lang="zh-CN" altLang="en-US" sz="1800" b="1" dirty="0">
                <a:solidFill>
                  <a:srgbClr val="FF0000"/>
                </a:solidFill>
                <a:latin typeface="幼圆" pitchFamily="49" charset="-122"/>
                <a:ea typeface="幼圆" pitchFamily="49" charset="-122"/>
              </a:rPr>
              <a:t>按</a:t>
            </a:r>
            <a:r>
              <a:rPr lang="en-US" altLang="zh-CN" sz="1800" b="1" dirty="0">
                <a:solidFill>
                  <a:srgbClr val="FF0000"/>
                </a:solidFill>
                <a:latin typeface="幼圆" pitchFamily="49" charset="-122"/>
                <a:ea typeface="幼圆" pitchFamily="49" charset="-122"/>
              </a:rPr>
              <a:t>GB6441-86《</a:t>
            </a:r>
            <a:r>
              <a:rPr lang="zh-CN" altLang="en-US" sz="1800" b="1" dirty="0">
                <a:solidFill>
                  <a:srgbClr val="FF0000"/>
                </a:solidFill>
                <a:latin typeface="幼圆" pitchFamily="49" charset="-122"/>
                <a:ea typeface="幼圆" pitchFamily="49" charset="-122"/>
              </a:rPr>
              <a:t>企业职工伤亡事故分类标准</a:t>
            </a:r>
            <a:r>
              <a:rPr lang="en-US" altLang="zh-CN" sz="1800" b="1" dirty="0">
                <a:solidFill>
                  <a:srgbClr val="FF0000"/>
                </a:solidFill>
                <a:latin typeface="幼圆" pitchFamily="49" charset="-122"/>
                <a:ea typeface="幼圆" pitchFamily="49" charset="-122"/>
              </a:rPr>
              <a:t>》</a:t>
            </a:r>
            <a:r>
              <a:rPr lang="zh-CN" altLang="en-US" sz="1800" b="1" dirty="0">
                <a:solidFill>
                  <a:srgbClr val="FF0000"/>
                </a:solidFill>
                <a:latin typeface="幼圆" pitchFamily="49" charset="-122"/>
                <a:ea typeface="幼圆" pitchFamily="49" charset="-122"/>
              </a:rPr>
              <a:t>，综合考虑起因物、引起事故先发性的诱导性原因、致害物、伤害方式等，将危险因素与危害因素分为</a:t>
            </a:r>
            <a:r>
              <a:rPr lang="en-US" altLang="zh-CN" sz="1800" b="1" dirty="0">
                <a:solidFill>
                  <a:srgbClr val="FF0000"/>
                </a:solidFill>
                <a:latin typeface="幼圆" pitchFamily="49" charset="-122"/>
                <a:ea typeface="幼圆" pitchFamily="49" charset="-122"/>
              </a:rPr>
              <a:t>20</a:t>
            </a:r>
            <a:r>
              <a:rPr lang="zh-CN" altLang="en-US" sz="1800" b="1" dirty="0">
                <a:solidFill>
                  <a:srgbClr val="FF0000"/>
                </a:solidFill>
                <a:latin typeface="幼圆" pitchFamily="49" charset="-122"/>
                <a:ea typeface="幼圆" pitchFamily="49" charset="-122"/>
              </a:rPr>
              <a:t>类：</a:t>
            </a:r>
            <a:endParaRPr lang="zh-CN" altLang="en-US" sz="1800" b="1" dirty="0">
              <a:solidFill>
                <a:srgbClr val="FF0000"/>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1.</a:t>
            </a:r>
            <a:r>
              <a:rPr lang="zh-CN" altLang="en-US" sz="1800" b="1" dirty="0">
                <a:solidFill>
                  <a:schemeClr val="accent2"/>
                </a:solidFill>
                <a:latin typeface="幼圆" pitchFamily="49" charset="-122"/>
                <a:ea typeface="幼圆" pitchFamily="49" charset="-122"/>
              </a:rPr>
              <a:t>物体打击   </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2.</a:t>
            </a:r>
            <a:r>
              <a:rPr lang="zh-CN" altLang="en-US" sz="1800" b="1" dirty="0">
                <a:solidFill>
                  <a:schemeClr val="accent2"/>
                </a:solidFill>
                <a:latin typeface="幼圆" pitchFamily="49" charset="-122"/>
                <a:ea typeface="幼圆" pitchFamily="49" charset="-122"/>
              </a:rPr>
              <a:t>车辆伤害（企业机动车辆行驶中，不含起重设备提升、牵引车辆和车辆停驶时发生的事故）</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3.</a:t>
            </a:r>
            <a:r>
              <a:rPr lang="zh-CN" altLang="en-US" sz="1800" b="1" dirty="0">
                <a:solidFill>
                  <a:schemeClr val="accent2"/>
                </a:solidFill>
                <a:latin typeface="幼圆" pitchFamily="49" charset="-122"/>
                <a:ea typeface="幼圆" pitchFamily="49" charset="-122"/>
              </a:rPr>
              <a:t>机械伤害     </a:t>
            </a:r>
            <a:r>
              <a:rPr lang="en-US" altLang="zh-CN" sz="1800" b="1" dirty="0">
                <a:solidFill>
                  <a:schemeClr val="accent2"/>
                </a:solidFill>
                <a:latin typeface="幼圆" pitchFamily="49" charset="-122"/>
                <a:ea typeface="幼圆" pitchFamily="49" charset="-122"/>
              </a:rPr>
              <a:t>4.</a:t>
            </a:r>
            <a:r>
              <a:rPr lang="zh-CN" altLang="en-US" sz="1800" b="1" dirty="0">
                <a:solidFill>
                  <a:schemeClr val="accent2"/>
                </a:solidFill>
                <a:latin typeface="幼圆" pitchFamily="49" charset="-122"/>
                <a:ea typeface="幼圆" pitchFamily="49" charset="-122"/>
              </a:rPr>
              <a:t>起重伤害       </a:t>
            </a:r>
            <a:r>
              <a:rPr lang="en-US" altLang="zh-CN" sz="1800" b="1" dirty="0">
                <a:solidFill>
                  <a:schemeClr val="accent2"/>
                </a:solidFill>
                <a:latin typeface="幼圆" pitchFamily="49" charset="-122"/>
                <a:ea typeface="幼圆" pitchFamily="49" charset="-122"/>
              </a:rPr>
              <a:t>5.</a:t>
            </a:r>
            <a:r>
              <a:rPr lang="zh-CN" altLang="en-US" sz="1800" b="1" dirty="0">
                <a:solidFill>
                  <a:schemeClr val="accent2"/>
                </a:solidFill>
                <a:latin typeface="幼圆" pitchFamily="49" charset="-122"/>
                <a:ea typeface="幼圆" pitchFamily="49" charset="-122"/>
              </a:rPr>
              <a:t>触电（包括雷击</a:t>
            </a:r>
            <a:r>
              <a:rPr lang="en-US" altLang="zh-CN" sz="1800" b="1" dirty="0">
                <a:solidFill>
                  <a:schemeClr val="accent2"/>
                </a:solidFill>
                <a:latin typeface="幼圆" pitchFamily="49" charset="-122"/>
                <a:ea typeface="幼圆" pitchFamily="49" charset="-122"/>
              </a:rPr>
              <a:t>) </a:t>
            </a:r>
            <a:endParaRPr lang="en-US" altLang="zh-CN"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6.</a:t>
            </a:r>
            <a:r>
              <a:rPr lang="zh-CN" altLang="en-US" sz="1800" b="1" dirty="0">
                <a:solidFill>
                  <a:schemeClr val="accent2"/>
                </a:solidFill>
                <a:latin typeface="幼圆" pitchFamily="49" charset="-122"/>
                <a:ea typeface="幼圆" pitchFamily="49" charset="-122"/>
              </a:rPr>
              <a:t>淹溺         </a:t>
            </a:r>
            <a:r>
              <a:rPr lang="en-US" altLang="zh-CN" sz="1800" b="1" dirty="0">
                <a:solidFill>
                  <a:schemeClr val="accent2"/>
                </a:solidFill>
                <a:latin typeface="幼圆" pitchFamily="49" charset="-122"/>
                <a:ea typeface="幼圆" pitchFamily="49" charset="-122"/>
              </a:rPr>
              <a:t>7.</a:t>
            </a:r>
            <a:r>
              <a:rPr lang="zh-CN" altLang="en-US" sz="1800" b="1" dirty="0">
                <a:solidFill>
                  <a:schemeClr val="accent2"/>
                </a:solidFill>
                <a:latin typeface="幼圆" pitchFamily="49" charset="-122"/>
                <a:ea typeface="幼圆" pitchFamily="49" charset="-122"/>
              </a:rPr>
              <a:t>灼烫（不包括电灼伤、火灾引起的烧伤） </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8.</a:t>
            </a:r>
            <a:r>
              <a:rPr lang="zh-CN" altLang="en-US" sz="1800" b="1" dirty="0">
                <a:solidFill>
                  <a:schemeClr val="accent2"/>
                </a:solidFill>
                <a:latin typeface="幼圆" pitchFamily="49" charset="-122"/>
                <a:ea typeface="幼圆" pitchFamily="49" charset="-122"/>
              </a:rPr>
              <a:t>火灾         </a:t>
            </a:r>
            <a:r>
              <a:rPr lang="en-US" altLang="zh-CN" sz="1800" b="1" dirty="0">
                <a:solidFill>
                  <a:schemeClr val="accent2"/>
                </a:solidFill>
                <a:latin typeface="幼圆" pitchFamily="49" charset="-122"/>
                <a:ea typeface="幼圆" pitchFamily="49" charset="-122"/>
              </a:rPr>
              <a:t>9.</a:t>
            </a:r>
            <a:r>
              <a:rPr lang="zh-CN" altLang="en-US" sz="1800" b="1" dirty="0">
                <a:solidFill>
                  <a:schemeClr val="accent2"/>
                </a:solidFill>
                <a:latin typeface="幼圆" pitchFamily="49" charset="-122"/>
                <a:ea typeface="幼圆" pitchFamily="49" charset="-122"/>
              </a:rPr>
              <a:t>高处坠落       </a:t>
            </a:r>
            <a:r>
              <a:rPr lang="en-US" altLang="zh-CN" sz="1800" b="1" dirty="0">
                <a:solidFill>
                  <a:schemeClr val="accent2"/>
                </a:solidFill>
                <a:latin typeface="幼圆" pitchFamily="49" charset="-122"/>
                <a:ea typeface="幼圆" pitchFamily="49" charset="-122"/>
              </a:rPr>
              <a:t>10.</a:t>
            </a:r>
            <a:r>
              <a:rPr lang="zh-CN" altLang="en-US" sz="1800" b="1" dirty="0">
                <a:solidFill>
                  <a:schemeClr val="accent2"/>
                </a:solidFill>
                <a:latin typeface="幼圆" pitchFamily="49" charset="-122"/>
                <a:ea typeface="幼圆" pitchFamily="49" charset="-122"/>
              </a:rPr>
              <a:t>坍塌      </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11.</a:t>
            </a:r>
            <a:r>
              <a:rPr lang="zh-CN" altLang="en-US" sz="1800" b="1" dirty="0">
                <a:solidFill>
                  <a:schemeClr val="accent2"/>
                </a:solidFill>
                <a:latin typeface="幼圆" pitchFamily="49" charset="-122"/>
                <a:ea typeface="幼圆" pitchFamily="49" charset="-122"/>
              </a:rPr>
              <a:t>冒顶片帮    </a:t>
            </a:r>
            <a:r>
              <a:rPr lang="en-US" altLang="zh-CN" sz="1800" b="1" dirty="0">
                <a:solidFill>
                  <a:schemeClr val="accent2"/>
                </a:solidFill>
                <a:latin typeface="幼圆" pitchFamily="49" charset="-122"/>
                <a:ea typeface="幼圆" pitchFamily="49" charset="-122"/>
              </a:rPr>
              <a:t>12.</a:t>
            </a:r>
            <a:r>
              <a:rPr lang="zh-CN" altLang="en-US" sz="1800" b="1" dirty="0">
                <a:solidFill>
                  <a:schemeClr val="accent2"/>
                </a:solidFill>
                <a:latin typeface="幼圆" pitchFamily="49" charset="-122"/>
                <a:ea typeface="幼圆" pitchFamily="49" charset="-122"/>
              </a:rPr>
              <a:t>透水          </a:t>
            </a:r>
            <a:r>
              <a:rPr lang="en-US" altLang="zh-CN" sz="1800" b="1" dirty="0">
                <a:solidFill>
                  <a:schemeClr val="accent2"/>
                </a:solidFill>
                <a:latin typeface="幼圆" pitchFamily="49" charset="-122"/>
                <a:ea typeface="幼圆" pitchFamily="49" charset="-122"/>
              </a:rPr>
              <a:t>13.</a:t>
            </a:r>
            <a:r>
              <a:rPr lang="zh-CN" altLang="en-US" sz="1800" b="1" dirty="0">
                <a:solidFill>
                  <a:schemeClr val="accent2"/>
                </a:solidFill>
                <a:latin typeface="幼圆" pitchFamily="49" charset="-122"/>
                <a:ea typeface="幼圆" pitchFamily="49" charset="-122"/>
              </a:rPr>
              <a:t>放炮（爆破作业发生的伤亡事故）</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14.</a:t>
            </a:r>
            <a:r>
              <a:rPr lang="zh-CN" altLang="en-US" sz="1800" b="1" dirty="0">
                <a:solidFill>
                  <a:schemeClr val="accent2"/>
                </a:solidFill>
                <a:latin typeface="幼圆" pitchFamily="49" charset="-122"/>
                <a:ea typeface="幼圆" pitchFamily="49" charset="-122"/>
              </a:rPr>
              <a:t>火药爆炸    </a:t>
            </a:r>
            <a:r>
              <a:rPr lang="en-US" altLang="zh-CN" sz="1800" b="1" dirty="0">
                <a:solidFill>
                  <a:schemeClr val="accent2"/>
                </a:solidFill>
                <a:latin typeface="幼圆" pitchFamily="49" charset="-122"/>
                <a:ea typeface="幼圆" pitchFamily="49" charset="-122"/>
              </a:rPr>
              <a:t>15.</a:t>
            </a:r>
            <a:r>
              <a:rPr lang="zh-CN" altLang="en-US" sz="1800" b="1" dirty="0">
                <a:solidFill>
                  <a:schemeClr val="accent2"/>
                </a:solidFill>
                <a:latin typeface="幼圆" pitchFamily="49" charset="-122"/>
                <a:ea typeface="幼圆" pitchFamily="49" charset="-122"/>
              </a:rPr>
              <a:t>瓦斯爆炸      </a:t>
            </a:r>
            <a:r>
              <a:rPr lang="en-US" altLang="zh-CN" sz="1800" b="1" dirty="0">
                <a:solidFill>
                  <a:schemeClr val="accent2"/>
                </a:solidFill>
                <a:latin typeface="幼圆" pitchFamily="49" charset="-122"/>
                <a:ea typeface="幼圆" pitchFamily="49" charset="-122"/>
              </a:rPr>
              <a:t>16.</a:t>
            </a:r>
            <a:r>
              <a:rPr lang="zh-CN" altLang="en-US" sz="1800" b="1" dirty="0">
                <a:solidFill>
                  <a:schemeClr val="accent2"/>
                </a:solidFill>
                <a:latin typeface="幼圆" pitchFamily="49" charset="-122"/>
                <a:ea typeface="幼圆" pitchFamily="49" charset="-122"/>
              </a:rPr>
              <a:t>锅炉爆炸</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17.</a:t>
            </a:r>
            <a:r>
              <a:rPr lang="zh-CN" altLang="en-US" sz="1800" b="1" dirty="0">
                <a:solidFill>
                  <a:schemeClr val="accent2"/>
                </a:solidFill>
                <a:latin typeface="幼圆" pitchFamily="49" charset="-122"/>
                <a:ea typeface="幼圆" pitchFamily="49" charset="-122"/>
              </a:rPr>
              <a:t>容器爆炸    </a:t>
            </a:r>
            <a:r>
              <a:rPr lang="en-US" altLang="zh-CN" sz="1800" b="1" dirty="0">
                <a:solidFill>
                  <a:schemeClr val="accent2"/>
                </a:solidFill>
                <a:latin typeface="幼圆" pitchFamily="49" charset="-122"/>
                <a:ea typeface="幼圆" pitchFamily="49" charset="-122"/>
              </a:rPr>
              <a:t>18.</a:t>
            </a:r>
            <a:r>
              <a:rPr lang="zh-CN" altLang="en-US" sz="1800" b="1" dirty="0">
                <a:solidFill>
                  <a:schemeClr val="accent2"/>
                </a:solidFill>
                <a:latin typeface="幼圆" pitchFamily="49" charset="-122"/>
                <a:ea typeface="幼圆" pitchFamily="49" charset="-122"/>
              </a:rPr>
              <a:t>其他爆炸      </a:t>
            </a:r>
            <a:r>
              <a:rPr lang="en-US" altLang="zh-CN" sz="1800" b="1" dirty="0">
                <a:solidFill>
                  <a:schemeClr val="accent2"/>
                </a:solidFill>
                <a:latin typeface="幼圆" pitchFamily="49" charset="-122"/>
                <a:ea typeface="幼圆" pitchFamily="49" charset="-122"/>
              </a:rPr>
              <a:t>19.</a:t>
            </a:r>
            <a:r>
              <a:rPr lang="zh-CN" altLang="en-US" sz="1800" b="1" dirty="0">
                <a:solidFill>
                  <a:schemeClr val="accent2"/>
                </a:solidFill>
                <a:latin typeface="幼圆" pitchFamily="49" charset="-122"/>
                <a:ea typeface="幼圆" pitchFamily="49" charset="-122"/>
              </a:rPr>
              <a:t>中毒和窒息 </a:t>
            </a:r>
            <a:endParaRPr lang="zh-CN" altLang="en-US" sz="1800" b="1" dirty="0">
              <a:solidFill>
                <a:schemeClr val="accent2"/>
              </a:solidFill>
              <a:latin typeface="幼圆" pitchFamily="49" charset="-122"/>
              <a:ea typeface="幼圆" pitchFamily="49" charset="-122"/>
            </a:endParaRPr>
          </a:p>
          <a:p>
            <a:pPr marL="0" indent="0" eaLnBrk="1" hangingPunct="1">
              <a:lnSpc>
                <a:spcPct val="150000"/>
              </a:lnSpc>
              <a:spcBef>
                <a:spcPct val="0"/>
              </a:spcBef>
              <a:buNone/>
            </a:pPr>
            <a:r>
              <a:rPr lang="en-US" altLang="zh-CN" sz="1800" b="1" dirty="0">
                <a:solidFill>
                  <a:schemeClr val="accent2"/>
                </a:solidFill>
                <a:latin typeface="幼圆" pitchFamily="49" charset="-122"/>
                <a:ea typeface="幼圆" pitchFamily="49" charset="-122"/>
              </a:rPr>
              <a:t>20.</a:t>
            </a:r>
            <a:r>
              <a:rPr lang="zh-CN" altLang="en-US" sz="1800" b="1" dirty="0">
                <a:solidFill>
                  <a:schemeClr val="accent2"/>
                </a:solidFill>
                <a:latin typeface="幼圆" pitchFamily="49" charset="-122"/>
                <a:ea typeface="幼圆" pitchFamily="49" charset="-122"/>
              </a:rPr>
              <a:t>其他伤害</a:t>
            </a:r>
            <a:endParaRPr lang="zh-CN" altLang="en-US" sz="1800" b="1" dirty="0">
              <a:solidFill>
                <a:schemeClr val="accent2"/>
              </a:solidFill>
              <a:latin typeface="幼圆" pitchFamily="49" charset="-122"/>
              <a:ea typeface="幼圆"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5363" name="Text Box 4"/>
          <p:cNvSpPr txBox="1"/>
          <p:nvPr/>
        </p:nvSpPr>
        <p:spPr>
          <a:xfrm>
            <a:off x="611188" y="1052513"/>
            <a:ext cx="7848600" cy="4805362"/>
          </a:xfrm>
          <a:prstGeom prst="rect">
            <a:avLst/>
          </a:prstGeom>
          <a:noFill/>
          <a:ln w="9525">
            <a:noFill/>
          </a:ln>
        </p:spPr>
        <p:txBody>
          <a:bodyPr anchor="ctr" anchorCtr="0">
            <a:spAutoFit/>
          </a:bodyPr>
          <a:p>
            <a:pPr>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a:lnSpc>
                <a:spcPct val="130000"/>
              </a:lnSpc>
            </a:pPr>
            <a:r>
              <a:rPr lang="en-US" altLang="zh-CN" sz="2800" dirty="0">
                <a:latin typeface="幼圆" pitchFamily="49" charset="-122"/>
                <a:ea typeface="幼圆" pitchFamily="49" charset="-122"/>
              </a:rPr>
              <a:t>5.2.1  </a:t>
            </a:r>
            <a:r>
              <a:rPr lang="zh-CN" altLang="en-US" sz="2800" dirty="0">
                <a:latin typeface="幼圆" pitchFamily="49" charset="-122"/>
                <a:ea typeface="幼圆" pitchFamily="49" charset="-122"/>
              </a:rPr>
              <a:t>范围与评价方法</a:t>
            </a:r>
            <a:endParaRPr lang="zh-CN" altLang="en-US" sz="2800" dirty="0">
              <a:latin typeface="幼圆" pitchFamily="49" charset="-122"/>
              <a:ea typeface="幼圆" pitchFamily="49" charset="-122"/>
            </a:endParaRPr>
          </a:p>
          <a:p>
            <a:pPr>
              <a:lnSpc>
                <a:spcPct val="130000"/>
              </a:lnSpc>
            </a:pPr>
            <a:r>
              <a:rPr lang="en-US" altLang="zh-CN" sz="2400" dirty="0">
                <a:latin typeface="幼圆" pitchFamily="49" charset="-122"/>
                <a:ea typeface="幼圆" pitchFamily="49" charset="-122"/>
              </a:rPr>
              <a:t>5.2.1.1  </a:t>
            </a:r>
            <a:r>
              <a:rPr lang="zh-CN" altLang="en-US" sz="2400" dirty="0">
                <a:latin typeface="幼圆" pitchFamily="49" charset="-122"/>
                <a:ea typeface="幼圆" pitchFamily="49" charset="-122"/>
              </a:rPr>
              <a:t>企业应组织制定风险评价管理制度，明确风险评价的目的、范围和准则</a:t>
            </a:r>
            <a:r>
              <a:rPr lang="zh-CN" altLang="en-US" sz="2800" dirty="0">
                <a:latin typeface="幼圆" pitchFamily="49" charset="-122"/>
                <a:ea typeface="幼圆" pitchFamily="49" charset="-122"/>
              </a:rPr>
              <a:t>。</a:t>
            </a:r>
            <a:endParaRPr lang="zh-CN" altLang="en-US" sz="2800" dirty="0">
              <a:latin typeface="幼圆" pitchFamily="49" charset="-122"/>
              <a:ea typeface="幼圆" pitchFamily="49" charset="-122"/>
            </a:endParaRPr>
          </a:p>
          <a:p>
            <a:pPr>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评审标准</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a:lnSpc>
                <a:spcPct val="130000"/>
              </a:lnSpc>
            </a:pPr>
            <a:r>
              <a:rPr lang="en-US" altLang="zh-CN" sz="2800" dirty="0">
                <a:latin typeface="幼圆" pitchFamily="49" charset="-122"/>
                <a:ea typeface="幼圆" pitchFamily="49" charset="-122"/>
              </a:rPr>
              <a:t>3.1  </a:t>
            </a:r>
            <a:r>
              <a:rPr lang="zh-CN" altLang="en-US" sz="2800" dirty="0">
                <a:latin typeface="幼圆" pitchFamily="49" charset="-122"/>
                <a:ea typeface="幼圆" pitchFamily="49" charset="-122"/>
              </a:rPr>
              <a:t>范围与评价方法</a:t>
            </a:r>
            <a:endParaRPr lang="zh-CN" altLang="en-US" sz="2800" dirty="0">
              <a:latin typeface="幼圆" pitchFamily="49" charset="-122"/>
              <a:ea typeface="幼圆" pitchFamily="49" charset="-122"/>
            </a:endParaRPr>
          </a:p>
          <a:p>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制定风险评价管理制度，并明确风险评价的目的、范围、频次、准则及工作程序；</a:t>
            </a:r>
            <a:endParaRPr lang="zh-CN" altLang="en-US" sz="2400" dirty="0">
              <a:latin typeface="楷体_GB2312" pitchFamily="49" charset="-122"/>
              <a:ea typeface="楷体_GB2312" pitchFamily="49" charset="-122"/>
            </a:endParaRPr>
          </a:p>
          <a:p>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明确各部门及有关人员在开展风险评价过程中的职责和任务。 </a:t>
            </a:r>
            <a:endParaRPr lang="zh-CN" altLang="en-US" sz="2400" dirty="0">
              <a:latin typeface="楷体_GB2312" pitchFamily="49" charset="-122"/>
              <a:ea typeface="楷体_GB2312" pitchFamily="49" charset="-122"/>
            </a:endParaRPr>
          </a:p>
        </p:txBody>
      </p:sp>
      <p:sp>
        <p:nvSpPr>
          <p:cNvPr id="15364" name="Text Box 5"/>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title"/>
          </p:nvPr>
        </p:nvSpPr>
        <p:spPr>
          <a:xfrm>
            <a:off x="838200" y="6858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1.3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危险、有害因素类别</a:t>
            </a:r>
            <a:endParaRPr kumimoji="1" lang="zh-CN" altLang="en-US" sz="44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61443" name="Rectangle 3"/>
          <p:cNvSpPr>
            <a:spLocks noGrp="1"/>
          </p:cNvSpPr>
          <p:nvPr>
            <p:ph idx="1"/>
          </p:nvPr>
        </p:nvSpPr>
        <p:spPr>
          <a:xfrm>
            <a:off x="914400" y="1604963"/>
            <a:ext cx="7772400" cy="4967287"/>
          </a:xfrm>
          <a:ln/>
        </p:spPr>
        <p:txBody>
          <a:bodyPr vert="horz" wrap="square" lIns="91440" tIns="45720" rIns="91440" bIns="45720" anchor="t" anchorCtr="0"/>
          <a:p>
            <a:pPr marL="0" indent="0" eaLnBrk="1" hangingPunct="1">
              <a:lnSpc>
                <a:spcPct val="90000"/>
              </a:lnSpc>
              <a:buNone/>
            </a:pPr>
            <a:r>
              <a:rPr lang="zh-CN" altLang="en-US" sz="2400" b="1" dirty="0">
                <a:solidFill>
                  <a:srgbClr val="FF0000"/>
                </a:solidFill>
                <a:latin typeface="幼圆" pitchFamily="49" charset="-122"/>
                <a:ea typeface="幼圆" pitchFamily="49" charset="-122"/>
              </a:rPr>
              <a:t>国家卫生计生委  人力资源社会保障部  安监总局  全国总工会</a:t>
            </a:r>
            <a:r>
              <a:rPr lang="en-US" altLang="zh-CN" sz="2400" b="1" dirty="0">
                <a:solidFill>
                  <a:srgbClr val="FF0000"/>
                </a:solidFill>
                <a:latin typeface="幼圆" pitchFamily="49" charset="-122"/>
                <a:ea typeface="幼圆" pitchFamily="49" charset="-122"/>
              </a:rPr>
              <a:t>《</a:t>
            </a:r>
            <a:r>
              <a:rPr lang="zh-CN" altLang="en-US" sz="2400" b="1" dirty="0">
                <a:solidFill>
                  <a:srgbClr val="FF0000"/>
                </a:solidFill>
                <a:latin typeface="幼圆" pitchFamily="49" charset="-122"/>
                <a:ea typeface="幼圆" pitchFamily="49" charset="-122"/>
              </a:rPr>
              <a:t>关于印发（职业病危害因素分类目录）的通知</a:t>
            </a:r>
            <a:r>
              <a:rPr lang="en-US" altLang="zh-CN" sz="2400" b="1" dirty="0">
                <a:solidFill>
                  <a:srgbClr val="FF0000"/>
                </a:solidFill>
                <a:latin typeface="幼圆" pitchFamily="49" charset="-122"/>
                <a:ea typeface="幼圆" pitchFamily="49" charset="-122"/>
              </a:rPr>
              <a:t>》（</a:t>
            </a:r>
            <a:r>
              <a:rPr lang="zh-CN" altLang="en-US" sz="2400" b="1" dirty="0">
                <a:solidFill>
                  <a:srgbClr val="FF0000"/>
                </a:solidFill>
                <a:latin typeface="幼圆" pitchFamily="49" charset="-122"/>
                <a:ea typeface="幼圆" pitchFamily="49" charset="-122"/>
              </a:rPr>
              <a:t>国卫疾控发</a:t>
            </a:r>
            <a:r>
              <a:rPr lang="en-US" altLang="zh-CN" sz="2400" b="1" dirty="0">
                <a:solidFill>
                  <a:srgbClr val="FF0000"/>
                </a:solidFill>
                <a:latin typeface="幼圆" pitchFamily="49" charset="-122"/>
                <a:ea typeface="幼圆" pitchFamily="49" charset="-122"/>
              </a:rPr>
              <a:t>[2015]92</a:t>
            </a:r>
            <a:r>
              <a:rPr lang="zh-CN" altLang="en-US" sz="2400" b="1" dirty="0">
                <a:solidFill>
                  <a:srgbClr val="FF0000"/>
                </a:solidFill>
                <a:latin typeface="幼圆" pitchFamily="49" charset="-122"/>
                <a:ea typeface="幼圆" pitchFamily="49" charset="-122"/>
              </a:rPr>
              <a:t>号）将职业病危害因素分为六类：</a:t>
            </a:r>
            <a:endParaRPr lang="en-US" altLang="zh-CN" sz="2400" b="1" dirty="0">
              <a:solidFill>
                <a:srgbClr val="FF0000"/>
              </a:solidFill>
              <a:latin typeface="幼圆" pitchFamily="49" charset="-122"/>
              <a:ea typeface="幼圆" pitchFamily="49" charset="-122"/>
            </a:endParaRPr>
          </a:p>
          <a:p>
            <a:pPr marL="0" indent="0" eaLnBrk="1" hangingPunct="1">
              <a:lnSpc>
                <a:spcPct val="90000"/>
              </a:lnSpc>
              <a:buNone/>
            </a:pPr>
            <a:r>
              <a:rPr lang="en-US" altLang="zh-CN" sz="2400" b="1" dirty="0">
                <a:solidFill>
                  <a:srgbClr val="FF0000"/>
                </a:solidFill>
                <a:latin typeface="幼圆" pitchFamily="49" charset="-122"/>
                <a:ea typeface="幼圆" pitchFamily="49" charset="-122"/>
              </a:rPr>
              <a:t>    </a:t>
            </a:r>
            <a:r>
              <a:rPr lang="en-US" altLang="zh-CN" sz="2400" b="1" dirty="0">
                <a:solidFill>
                  <a:schemeClr val="accent2"/>
                </a:solidFill>
                <a:latin typeface="幼圆" pitchFamily="49" charset="-122"/>
                <a:ea typeface="幼圆" pitchFamily="49" charset="-122"/>
              </a:rPr>
              <a:t>㈠</a:t>
            </a:r>
            <a:r>
              <a:rPr lang="zh-CN" altLang="en-US" sz="2400" b="1" dirty="0">
                <a:solidFill>
                  <a:schemeClr val="accent2"/>
                </a:solidFill>
                <a:latin typeface="幼圆" pitchFamily="49" charset="-122"/>
                <a:ea typeface="幼圆" pitchFamily="49" charset="-122"/>
              </a:rPr>
              <a:t>粉尘（</a:t>
            </a:r>
            <a:r>
              <a:rPr lang="en-US" altLang="zh-CN" sz="2400" b="1" dirty="0">
                <a:solidFill>
                  <a:schemeClr val="accent2"/>
                </a:solidFill>
                <a:latin typeface="幼圆" pitchFamily="49" charset="-122"/>
                <a:ea typeface="幼圆" pitchFamily="49" charset="-122"/>
              </a:rPr>
              <a:t>52</a:t>
            </a:r>
            <a:r>
              <a:rPr lang="zh-CN" altLang="en-US" sz="2400" b="1" dirty="0">
                <a:solidFill>
                  <a:schemeClr val="accent2"/>
                </a:solidFill>
                <a:latin typeface="幼圆" pitchFamily="49" charset="-122"/>
                <a:ea typeface="幼圆" pitchFamily="49" charset="-122"/>
              </a:rPr>
              <a:t>种）</a:t>
            </a:r>
            <a:endParaRPr lang="en-US" altLang="zh-CN" sz="2400" b="1" dirty="0">
              <a:solidFill>
                <a:schemeClr val="accent2"/>
              </a:solidFill>
              <a:latin typeface="幼圆" pitchFamily="49" charset="-122"/>
              <a:ea typeface="幼圆" pitchFamily="49" charset="-122"/>
            </a:endParaRPr>
          </a:p>
          <a:p>
            <a:pPr marL="0" indent="0" eaLnBrk="1" hangingPunct="1">
              <a:lnSpc>
                <a:spcPct val="125000"/>
              </a:lnSpc>
              <a:spcBef>
                <a:spcPct val="0"/>
              </a:spcBef>
              <a:buNone/>
            </a:pPr>
            <a:r>
              <a:rPr lang="en-US" altLang="zh-CN" sz="2400" b="1" dirty="0">
                <a:solidFill>
                  <a:schemeClr val="accent2"/>
                </a:solidFill>
                <a:latin typeface="幼圆" pitchFamily="49" charset="-122"/>
                <a:ea typeface="幼圆" pitchFamily="49" charset="-122"/>
              </a:rPr>
              <a:t>    ㈡</a:t>
            </a:r>
            <a:r>
              <a:rPr lang="zh-CN" altLang="en-US" sz="2400" b="1" dirty="0">
                <a:solidFill>
                  <a:schemeClr val="accent2"/>
                </a:solidFill>
                <a:latin typeface="幼圆" pitchFamily="49" charset="-122"/>
                <a:ea typeface="幼圆" pitchFamily="49" charset="-122"/>
              </a:rPr>
              <a:t>化学因素（</a:t>
            </a:r>
            <a:r>
              <a:rPr lang="en-US" altLang="zh-CN" sz="2400" b="1" dirty="0">
                <a:solidFill>
                  <a:schemeClr val="accent2"/>
                </a:solidFill>
                <a:latin typeface="幼圆" pitchFamily="49" charset="-122"/>
                <a:ea typeface="幼圆" pitchFamily="49" charset="-122"/>
              </a:rPr>
              <a:t>375</a:t>
            </a:r>
            <a:r>
              <a:rPr lang="zh-CN" altLang="en-US" sz="2400" b="1" dirty="0">
                <a:solidFill>
                  <a:schemeClr val="accent2"/>
                </a:solidFill>
                <a:latin typeface="幼圆" pitchFamily="49" charset="-122"/>
                <a:ea typeface="幼圆" pitchFamily="49" charset="-122"/>
              </a:rPr>
              <a:t>种）</a:t>
            </a:r>
            <a:endParaRPr lang="en-US" altLang="zh-CN" sz="2400" b="1" dirty="0">
              <a:solidFill>
                <a:schemeClr val="accent2"/>
              </a:solidFill>
              <a:latin typeface="幼圆" pitchFamily="49" charset="-122"/>
              <a:ea typeface="幼圆" pitchFamily="49" charset="-122"/>
            </a:endParaRPr>
          </a:p>
          <a:p>
            <a:pPr marL="0" indent="0" eaLnBrk="1" hangingPunct="1">
              <a:lnSpc>
                <a:spcPct val="125000"/>
              </a:lnSpc>
              <a:spcBef>
                <a:spcPct val="0"/>
              </a:spcBef>
              <a:buNone/>
            </a:pPr>
            <a:r>
              <a:rPr lang="en-US" altLang="zh-CN" sz="2400" b="1" dirty="0">
                <a:solidFill>
                  <a:schemeClr val="accent2"/>
                </a:solidFill>
                <a:latin typeface="幼圆" pitchFamily="49" charset="-122"/>
                <a:ea typeface="幼圆" pitchFamily="49" charset="-122"/>
              </a:rPr>
              <a:t>    ㈢</a:t>
            </a:r>
            <a:r>
              <a:rPr lang="zh-CN" altLang="en-US" sz="2400" b="1" dirty="0">
                <a:solidFill>
                  <a:schemeClr val="accent2"/>
                </a:solidFill>
                <a:latin typeface="幼圆" pitchFamily="49" charset="-122"/>
                <a:ea typeface="幼圆" pitchFamily="49" charset="-122"/>
              </a:rPr>
              <a:t>物理因素（</a:t>
            </a:r>
            <a:r>
              <a:rPr lang="en-US" altLang="zh-CN" sz="2400" b="1" dirty="0">
                <a:solidFill>
                  <a:schemeClr val="accent2"/>
                </a:solidFill>
                <a:latin typeface="幼圆" pitchFamily="49" charset="-122"/>
                <a:ea typeface="幼圆" pitchFamily="49" charset="-122"/>
              </a:rPr>
              <a:t>15</a:t>
            </a:r>
            <a:r>
              <a:rPr lang="zh-CN" altLang="en-US" sz="2400" b="1" dirty="0">
                <a:solidFill>
                  <a:schemeClr val="accent2"/>
                </a:solidFill>
                <a:latin typeface="幼圆" pitchFamily="49" charset="-122"/>
                <a:ea typeface="幼圆" pitchFamily="49" charset="-122"/>
              </a:rPr>
              <a:t>种）</a:t>
            </a:r>
            <a:endParaRPr lang="en-US" altLang="zh-CN" sz="2400" b="1" dirty="0">
              <a:solidFill>
                <a:schemeClr val="accent2"/>
              </a:solidFill>
              <a:latin typeface="幼圆" pitchFamily="49" charset="-122"/>
              <a:ea typeface="幼圆" pitchFamily="49" charset="-122"/>
            </a:endParaRPr>
          </a:p>
          <a:p>
            <a:pPr marL="0" indent="0" eaLnBrk="1" hangingPunct="1">
              <a:lnSpc>
                <a:spcPct val="125000"/>
              </a:lnSpc>
              <a:spcBef>
                <a:spcPct val="0"/>
              </a:spcBef>
              <a:buNone/>
            </a:pPr>
            <a:r>
              <a:rPr lang="en-US" altLang="zh-CN" sz="2400" b="1" dirty="0">
                <a:solidFill>
                  <a:schemeClr val="accent2"/>
                </a:solidFill>
                <a:latin typeface="幼圆" pitchFamily="49" charset="-122"/>
                <a:ea typeface="幼圆" pitchFamily="49" charset="-122"/>
              </a:rPr>
              <a:t>    ㈣</a:t>
            </a:r>
            <a:r>
              <a:rPr lang="zh-CN" altLang="en-US" sz="2400" b="1" dirty="0">
                <a:solidFill>
                  <a:schemeClr val="accent2"/>
                </a:solidFill>
                <a:latin typeface="幼圆" pitchFamily="49" charset="-122"/>
                <a:ea typeface="幼圆" pitchFamily="49" charset="-122"/>
              </a:rPr>
              <a:t>放射性因素（</a:t>
            </a:r>
            <a:r>
              <a:rPr lang="en-US" altLang="zh-CN" sz="2400" b="1" dirty="0">
                <a:solidFill>
                  <a:schemeClr val="accent2"/>
                </a:solidFill>
                <a:latin typeface="幼圆" pitchFamily="49" charset="-122"/>
                <a:ea typeface="幼圆" pitchFamily="49" charset="-122"/>
              </a:rPr>
              <a:t>8</a:t>
            </a:r>
            <a:r>
              <a:rPr lang="zh-CN" altLang="en-US" sz="2400" b="1" dirty="0">
                <a:solidFill>
                  <a:schemeClr val="accent2"/>
                </a:solidFill>
                <a:latin typeface="幼圆" pitchFamily="49" charset="-122"/>
                <a:ea typeface="幼圆" pitchFamily="49" charset="-122"/>
              </a:rPr>
              <a:t>种）</a:t>
            </a:r>
            <a:endParaRPr lang="en-US" altLang="zh-CN" sz="2400" b="1" dirty="0">
              <a:solidFill>
                <a:schemeClr val="accent2"/>
              </a:solidFill>
              <a:latin typeface="幼圆" pitchFamily="49" charset="-122"/>
              <a:ea typeface="幼圆" pitchFamily="49" charset="-122"/>
            </a:endParaRPr>
          </a:p>
          <a:p>
            <a:pPr marL="0" indent="0" eaLnBrk="1" hangingPunct="1">
              <a:lnSpc>
                <a:spcPct val="125000"/>
              </a:lnSpc>
              <a:spcBef>
                <a:spcPct val="0"/>
              </a:spcBef>
              <a:buNone/>
            </a:pPr>
            <a:r>
              <a:rPr lang="en-US" altLang="zh-CN" sz="2400" b="1" dirty="0">
                <a:solidFill>
                  <a:schemeClr val="accent2"/>
                </a:solidFill>
                <a:latin typeface="幼圆" pitchFamily="49" charset="-122"/>
                <a:ea typeface="幼圆" pitchFamily="49" charset="-122"/>
              </a:rPr>
              <a:t>    ㈤</a:t>
            </a:r>
            <a:r>
              <a:rPr lang="zh-CN" altLang="en-US" sz="2400" b="1" dirty="0">
                <a:solidFill>
                  <a:schemeClr val="accent2"/>
                </a:solidFill>
                <a:latin typeface="幼圆" pitchFamily="49" charset="-122"/>
                <a:ea typeface="幼圆" pitchFamily="49" charset="-122"/>
              </a:rPr>
              <a:t>生物因素（</a:t>
            </a:r>
            <a:r>
              <a:rPr lang="en-US" altLang="zh-CN" sz="2400" b="1" dirty="0">
                <a:solidFill>
                  <a:schemeClr val="accent2"/>
                </a:solidFill>
                <a:latin typeface="幼圆" pitchFamily="49" charset="-122"/>
                <a:ea typeface="幼圆" pitchFamily="49" charset="-122"/>
              </a:rPr>
              <a:t>6</a:t>
            </a:r>
            <a:r>
              <a:rPr lang="zh-CN" altLang="en-US" sz="2400" b="1" dirty="0">
                <a:solidFill>
                  <a:schemeClr val="accent2"/>
                </a:solidFill>
                <a:latin typeface="幼圆" pitchFamily="49" charset="-122"/>
                <a:ea typeface="幼圆" pitchFamily="49" charset="-122"/>
              </a:rPr>
              <a:t>种）</a:t>
            </a:r>
            <a:endParaRPr lang="en-US" altLang="zh-CN" sz="2400" b="1" dirty="0">
              <a:solidFill>
                <a:schemeClr val="accent2"/>
              </a:solidFill>
              <a:latin typeface="幼圆" pitchFamily="49" charset="-122"/>
              <a:ea typeface="幼圆" pitchFamily="49" charset="-122"/>
            </a:endParaRPr>
          </a:p>
          <a:p>
            <a:pPr marL="0" indent="0" eaLnBrk="1" hangingPunct="1">
              <a:lnSpc>
                <a:spcPct val="125000"/>
              </a:lnSpc>
              <a:spcBef>
                <a:spcPct val="0"/>
              </a:spcBef>
              <a:buNone/>
            </a:pPr>
            <a:r>
              <a:rPr lang="en-US" altLang="zh-CN" sz="2400" b="1" dirty="0">
                <a:solidFill>
                  <a:schemeClr val="accent2"/>
                </a:solidFill>
                <a:latin typeface="幼圆" pitchFamily="49" charset="-122"/>
                <a:ea typeface="幼圆" pitchFamily="49" charset="-122"/>
              </a:rPr>
              <a:t>    ㈥</a:t>
            </a:r>
            <a:r>
              <a:rPr lang="zh-CN" altLang="en-US" sz="2400" b="1" dirty="0">
                <a:solidFill>
                  <a:schemeClr val="accent2"/>
                </a:solidFill>
                <a:latin typeface="幼圆" pitchFamily="49" charset="-122"/>
                <a:ea typeface="幼圆" pitchFamily="49" charset="-122"/>
              </a:rPr>
              <a:t>其他因素（</a:t>
            </a:r>
            <a:r>
              <a:rPr lang="en-US" altLang="zh-CN" sz="2400" b="1" dirty="0">
                <a:solidFill>
                  <a:schemeClr val="accent2"/>
                </a:solidFill>
                <a:latin typeface="幼圆" pitchFamily="49" charset="-122"/>
                <a:ea typeface="幼圆" pitchFamily="49" charset="-122"/>
              </a:rPr>
              <a:t>3</a:t>
            </a:r>
            <a:r>
              <a:rPr lang="zh-CN" altLang="en-US" sz="2400" b="1" dirty="0">
                <a:solidFill>
                  <a:schemeClr val="accent2"/>
                </a:solidFill>
                <a:latin typeface="幼圆" pitchFamily="49" charset="-122"/>
                <a:ea typeface="幼圆" pitchFamily="49" charset="-122"/>
              </a:rPr>
              <a:t>种）</a:t>
            </a:r>
            <a:endParaRPr lang="zh-CN" altLang="en-US" sz="2400" b="1" dirty="0">
              <a:solidFill>
                <a:schemeClr val="accent2"/>
              </a:solidFill>
              <a:latin typeface="幼圆" pitchFamily="49" charset="-122"/>
              <a:ea typeface="幼圆"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4450" name="Rectangle 2"/>
          <p:cNvSpPr>
            <a:spLocks noChangeArrowheads="1"/>
          </p:cNvSpPr>
          <p:nvPr/>
        </p:nvSpPr>
        <p:spPr bwMode="auto">
          <a:xfrm>
            <a:off x="3602038" y="5195888"/>
            <a:ext cx="2122488" cy="698500"/>
          </a:xfrm>
          <a:prstGeom prst="rect">
            <a:avLst/>
          </a:prstGeom>
          <a:noFill/>
          <a:ln w="12700">
            <a:noFill/>
            <a:miter lim="800000"/>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控制措施失效</a:t>
            </a:r>
            <a:br>
              <a:rPr kumimoji="1" lang="zh-CN" altLang="en-US" sz="24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br>
            <a:r>
              <a:rPr kumimoji="1" lang="en-US" altLang="zh-CN" sz="16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a:t>
            </a:r>
            <a:r>
              <a:rPr kumimoji="1" lang="zh-CN" altLang="en-US" sz="16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覆盖层老化</a:t>
            </a:r>
            <a:r>
              <a:rPr kumimoji="1" lang="en-US" altLang="zh-CN" sz="16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a:t>
            </a:r>
            <a:endParaRPr kumimoji="1" lang="en-US" altLang="zh-CN" sz="16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2467" name="Rectangle 3"/>
          <p:cNvSpPr/>
          <p:nvPr/>
        </p:nvSpPr>
        <p:spPr>
          <a:xfrm>
            <a:off x="3554413" y="5427663"/>
            <a:ext cx="1952625" cy="344487"/>
          </a:xfrm>
          <a:prstGeom prst="rect">
            <a:avLst/>
          </a:prstGeom>
          <a:noFill/>
          <a:ln w="12700">
            <a:noFill/>
          </a:ln>
        </p:spPr>
        <p:txBody>
          <a:bodyPr wrap="none" anchor="ctr" anchorCtr="0"/>
          <a:p>
            <a:endParaRPr lang="zh-CN" altLang="en-US" dirty="0">
              <a:latin typeface="Times New Roman" panose="02020603050405020304" pitchFamily="18" charset="0"/>
            </a:endParaRPr>
          </a:p>
        </p:txBody>
      </p:sp>
      <p:sp>
        <p:nvSpPr>
          <p:cNvPr id="62468" name="Rectangle 4"/>
          <p:cNvSpPr/>
          <p:nvPr/>
        </p:nvSpPr>
        <p:spPr>
          <a:xfrm>
            <a:off x="3424238" y="1543050"/>
            <a:ext cx="2257425" cy="698500"/>
          </a:xfrm>
          <a:prstGeom prst="rect">
            <a:avLst/>
          </a:prstGeom>
          <a:noFill/>
          <a:ln w="12700">
            <a:noFill/>
          </a:ln>
        </p:spPr>
        <p:txBody>
          <a:bodyPr lIns="90488" tIns="44450" rIns="90488" bIns="44450">
            <a:spAutoFit/>
          </a:bodyPr>
          <a:p>
            <a:pPr algn="ctr"/>
            <a:r>
              <a:rPr lang="zh-CN" altLang="en-US" sz="2400" dirty="0">
                <a:solidFill>
                  <a:srgbClr val="FF0000"/>
                </a:solidFill>
                <a:latin typeface="Arial" panose="020B0604020202020204" pitchFamily="34" charset="0"/>
              </a:rPr>
              <a:t>防护失败</a:t>
            </a:r>
            <a:br>
              <a:rPr lang="zh-CN" altLang="en-US" sz="2400" dirty="0">
                <a:solidFill>
                  <a:srgbClr val="FF0000"/>
                </a:solidFill>
                <a:latin typeface="Arial" panose="020B0604020202020204" pitchFamily="34" charset="0"/>
              </a:rPr>
            </a:br>
            <a:r>
              <a:rPr lang="zh-CN" altLang="en-US" sz="1600" b="0" dirty="0">
                <a:solidFill>
                  <a:schemeClr val="tx2"/>
                </a:solidFill>
                <a:latin typeface="Arial" panose="020B0604020202020204" pitchFamily="34" charset="0"/>
              </a:rPr>
              <a:t> </a:t>
            </a:r>
            <a:r>
              <a:rPr lang="en-US" altLang="zh-CN" sz="1600" b="0" dirty="0">
                <a:solidFill>
                  <a:schemeClr val="tx2"/>
                </a:solidFill>
                <a:latin typeface="Arial" panose="020B0604020202020204" pitchFamily="34" charset="0"/>
              </a:rPr>
              <a:t>(</a:t>
            </a:r>
            <a:r>
              <a:rPr lang="zh-CN" altLang="en-US" sz="1600" b="0" dirty="0">
                <a:solidFill>
                  <a:schemeClr val="tx2"/>
                </a:solidFill>
                <a:latin typeface="Arial" panose="020B0604020202020204" pitchFamily="34" charset="0"/>
              </a:rPr>
              <a:t>手套老化</a:t>
            </a:r>
            <a:r>
              <a:rPr lang="en-US" altLang="zh-CN" sz="1600" b="0" dirty="0">
                <a:solidFill>
                  <a:schemeClr val="tx2"/>
                </a:solidFill>
                <a:latin typeface="Arial" panose="020B0604020202020204" pitchFamily="34" charset="0"/>
              </a:rPr>
              <a:t>)</a:t>
            </a:r>
            <a:endParaRPr lang="en-US" altLang="zh-CN" sz="1600" b="0" dirty="0">
              <a:solidFill>
                <a:schemeClr val="tx2"/>
              </a:solidFill>
              <a:latin typeface="Arial" panose="020B0604020202020204" pitchFamily="34" charset="0"/>
            </a:endParaRPr>
          </a:p>
        </p:txBody>
      </p:sp>
      <p:sp>
        <p:nvSpPr>
          <p:cNvPr id="62469" name="Rectangle 5"/>
          <p:cNvSpPr/>
          <p:nvPr/>
        </p:nvSpPr>
        <p:spPr>
          <a:xfrm>
            <a:off x="3738563" y="3351213"/>
            <a:ext cx="1577975" cy="344487"/>
          </a:xfrm>
          <a:prstGeom prst="rect">
            <a:avLst/>
          </a:prstGeom>
          <a:noFill/>
          <a:ln w="12700">
            <a:noFill/>
          </a:ln>
        </p:spPr>
        <p:txBody>
          <a:bodyPr wrap="none" anchor="ctr" anchorCtr="0"/>
          <a:p>
            <a:endParaRPr lang="zh-CN" altLang="en-US" dirty="0">
              <a:latin typeface="Times New Roman" panose="02020603050405020304" pitchFamily="18" charset="0"/>
            </a:endParaRPr>
          </a:p>
        </p:txBody>
      </p:sp>
      <p:sp>
        <p:nvSpPr>
          <p:cNvPr id="62470" name="Rectangle 6"/>
          <p:cNvSpPr/>
          <p:nvPr/>
        </p:nvSpPr>
        <p:spPr>
          <a:xfrm>
            <a:off x="4191000" y="3581400"/>
            <a:ext cx="652463" cy="344488"/>
          </a:xfrm>
          <a:prstGeom prst="rect">
            <a:avLst/>
          </a:prstGeom>
          <a:noFill/>
          <a:ln w="12700">
            <a:noFill/>
          </a:ln>
        </p:spPr>
        <p:txBody>
          <a:bodyPr wrap="none" anchor="ctr" anchorCtr="0"/>
          <a:p>
            <a:endParaRPr lang="zh-CN" altLang="en-US" dirty="0">
              <a:latin typeface="Times New Roman" panose="02020603050405020304" pitchFamily="18" charset="0"/>
            </a:endParaRPr>
          </a:p>
        </p:txBody>
      </p:sp>
      <p:grpSp>
        <p:nvGrpSpPr>
          <p:cNvPr id="62471" name="Group 7"/>
          <p:cNvGrpSpPr/>
          <p:nvPr/>
        </p:nvGrpSpPr>
        <p:grpSpPr>
          <a:xfrm>
            <a:off x="4421188" y="4116388"/>
            <a:ext cx="274637" cy="1077912"/>
            <a:chOff x="3124" y="2389"/>
            <a:chExt cx="188" cy="679"/>
          </a:xfrm>
        </p:grpSpPr>
        <p:sp>
          <p:nvSpPr>
            <p:cNvPr id="62509" name="Rectangle 8"/>
            <p:cNvSpPr/>
            <p:nvPr/>
          </p:nvSpPr>
          <p:spPr>
            <a:xfrm>
              <a:off x="3124" y="2389"/>
              <a:ext cx="188" cy="286"/>
            </a:xfrm>
            <a:prstGeom prst="rect">
              <a:avLst/>
            </a:prstGeom>
            <a:solidFill>
              <a:srgbClr val="00CC00"/>
            </a:solidFill>
            <a:ln w="12700" cap="flat" cmpd="sng">
              <a:solidFill>
                <a:schemeClr val="tx2"/>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62510" name="Rectangle 9"/>
            <p:cNvSpPr/>
            <p:nvPr/>
          </p:nvSpPr>
          <p:spPr>
            <a:xfrm>
              <a:off x="3124" y="2782"/>
              <a:ext cx="188" cy="286"/>
            </a:xfrm>
            <a:prstGeom prst="rect">
              <a:avLst/>
            </a:prstGeom>
            <a:solidFill>
              <a:srgbClr val="00CC00"/>
            </a:solidFill>
            <a:ln w="12700" cap="flat" cmpd="sng">
              <a:solidFill>
                <a:schemeClr val="tx2"/>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grpSp>
        <p:nvGrpSpPr>
          <p:cNvPr id="62472" name="Group 10"/>
          <p:cNvGrpSpPr/>
          <p:nvPr/>
        </p:nvGrpSpPr>
        <p:grpSpPr>
          <a:xfrm>
            <a:off x="4421188" y="2287588"/>
            <a:ext cx="274637" cy="1077912"/>
            <a:chOff x="3124" y="1237"/>
            <a:chExt cx="188" cy="679"/>
          </a:xfrm>
        </p:grpSpPr>
        <p:sp>
          <p:nvSpPr>
            <p:cNvPr id="62507" name="Rectangle 11"/>
            <p:cNvSpPr/>
            <p:nvPr/>
          </p:nvSpPr>
          <p:spPr>
            <a:xfrm>
              <a:off x="3124" y="1237"/>
              <a:ext cx="188" cy="286"/>
            </a:xfrm>
            <a:prstGeom prst="rect">
              <a:avLst/>
            </a:prstGeom>
            <a:solidFill>
              <a:srgbClr val="FFFF00"/>
            </a:solidFill>
            <a:ln w="12700" cap="flat" cmpd="sng">
              <a:solidFill>
                <a:schemeClr val="tx2"/>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62508" name="Rectangle 12"/>
            <p:cNvSpPr/>
            <p:nvPr/>
          </p:nvSpPr>
          <p:spPr>
            <a:xfrm>
              <a:off x="3124" y="1630"/>
              <a:ext cx="188" cy="286"/>
            </a:xfrm>
            <a:prstGeom prst="rect">
              <a:avLst/>
            </a:prstGeom>
            <a:solidFill>
              <a:srgbClr val="FFFF00"/>
            </a:solidFill>
            <a:ln w="12700" cap="flat" cmpd="sng">
              <a:solidFill>
                <a:schemeClr val="tx2"/>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grpSp>
        <p:nvGrpSpPr>
          <p:cNvPr id="62473" name="Group 13"/>
          <p:cNvGrpSpPr/>
          <p:nvPr/>
        </p:nvGrpSpPr>
        <p:grpSpPr>
          <a:xfrm>
            <a:off x="904875" y="4100513"/>
            <a:ext cx="1849438" cy="1127125"/>
            <a:chOff x="725" y="2379"/>
            <a:chExt cx="1262" cy="710"/>
          </a:xfrm>
        </p:grpSpPr>
        <p:sp>
          <p:nvSpPr>
            <p:cNvPr id="62493" name="Rectangle 14"/>
            <p:cNvSpPr/>
            <p:nvPr/>
          </p:nvSpPr>
          <p:spPr>
            <a:xfrm>
              <a:off x="740" y="2379"/>
              <a:ext cx="1231" cy="699"/>
            </a:xfrm>
            <a:prstGeom prst="rect">
              <a:avLst/>
            </a:prstGeom>
            <a:solidFill>
              <a:schemeClr val="accent2"/>
            </a:solidFill>
            <a:ln w="76200" cap="flat" cmpd="sng">
              <a:solidFill>
                <a:srgbClr val="000000"/>
              </a:solidFill>
              <a:prstDash val="solid"/>
              <a:miter/>
              <a:headEnd type="none" w="med" len="med"/>
              <a:tailEnd type="none" w="med" len="med"/>
            </a:ln>
          </p:spPr>
          <p:txBody>
            <a:bodyPr wrap="none" lIns="90488" tIns="44450" rIns="90488" bIns="44450" anchor="t" anchorCtr="1"/>
            <a:p>
              <a:pPr algn="ctr"/>
              <a:r>
                <a:rPr lang="zh-CN" altLang="en-US" sz="2800" dirty="0">
                  <a:solidFill>
                    <a:srgbClr val="FF0000"/>
                  </a:solidFill>
                  <a:latin typeface="Arial" panose="020B0604020202020204" pitchFamily="34" charset="0"/>
                </a:rPr>
                <a:t>危害</a:t>
              </a:r>
              <a:endParaRPr lang="zh-CN" altLang="en-US" sz="2800" dirty="0">
                <a:solidFill>
                  <a:srgbClr val="FF0000"/>
                </a:solidFill>
                <a:latin typeface="Arial" panose="020B0604020202020204" pitchFamily="34" charset="0"/>
              </a:endParaRPr>
            </a:p>
            <a:p>
              <a:pPr algn="ctr"/>
              <a:r>
                <a:rPr lang="zh-CN" altLang="en-US" sz="1600" b="0" dirty="0">
                  <a:solidFill>
                    <a:srgbClr val="FFFF00"/>
                  </a:solidFill>
                  <a:latin typeface="Arial" panose="020B0604020202020204" pitchFamily="34" charset="0"/>
                </a:rPr>
                <a:t>如热的管道</a:t>
              </a:r>
              <a:endParaRPr lang="zh-CN" altLang="en-US" sz="1600" b="0" dirty="0">
                <a:solidFill>
                  <a:srgbClr val="000000"/>
                </a:solidFill>
                <a:latin typeface="Arial" panose="020B0604020202020204" pitchFamily="34" charset="0"/>
              </a:endParaRPr>
            </a:p>
          </p:txBody>
        </p:sp>
        <p:grpSp>
          <p:nvGrpSpPr>
            <p:cNvPr id="62494" name="Group 15"/>
            <p:cNvGrpSpPr/>
            <p:nvPr/>
          </p:nvGrpSpPr>
          <p:grpSpPr>
            <a:xfrm>
              <a:off x="725" y="2937"/>
              <a:ext cx="1262" cy="152"/>
              <a:chOff x="725" y="2937"/>
              <a:chExt cx="1262" cy="152"/>
            </a:xfrm>
          </p:grpSpPr>
          <p:sp>
            <p:nvSpPr>
              <p:cNvPr id="62495" name="Rectangle 16"/>
              <p:cNvSpPr/>
              <p:nvPr/>
            </p:nvSpPr>
            <p:spPr>
              <a:xfrm>
                <a:off x="735" y="2937"/>
                <a:ext cx="1252" cy="152"/>
              </a:xfrm>
              <a:prstGeom prst="rect">
                <a:avLst/>
              </a:prstGeom>
              <a:solidFill>
                <a:schemeClr val="accent2"/>
              </a:solidFill>
              <a:ln w="12700" cap="flat" cmpd="sng">
                <a:solidFill>
                  <a:srgbClr val="00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nvGrpSpPr>
              <p:cNvPr id="62496" name="Group 17"/>
              <p:cNvGrpSpPr/>
              <p:nvPr/>
            </p:nvGrpSpPr>
            <p:grpSpPr>
              <a:xfrm>
                <a:off x="725" y="2941"/>
                <a:ext cx="1261" cy="144"/>
                <a:chOff x="725" y="2941"/>
                <a:chExt cx="1261" cy="144"/>
              </a:xfrm>
            </p:grpSpPr>
            <p:sp>
              <p:nvSpPr>
                <p:cNvPr id="62497" name="Freeform 18"/>
                <p:cNvSpPr/>
                <p:nvPr/>
              </p:nvSpPr>
              <p:spPr>
                <a:xfrm>
                  <a:off x="725" y="2941"/>
                  <a:ext cx="243" cy="144"/>
                </a:xfrm>
                <a:custGeom>
                  <a:avLst/>
                  <a:gdLst>
                    <a:gd name="txL" fmla="*/ 0 w 243"/>
                    <a:gd name="txT" fmla="*/ 0 h 144"/>
                    <a:gd name="txR" fmla="*/ 243 w 243"/>
                    <a:gd name="txB" fmla="*/ 144 h 144"/>
                  </a:gdLst>
                  <a:ahLst/>
                  <a:cxnLst>
                    <a:cxn ang="0">
                      <a:pos x="0" y="143"/>
                    </a:cxn>
                    <a:cxn ang="0">
                      <a:pos x="194" y="0"/>
                    </a:cxn>
                    <a:cxn ang="0">
                      <a:pos x="242" y="0"/>
                    </a:cxn>
                    <a:cxn ang="0">
                      <a:pos x="48" y="143"/>
                    </a:cxn>
                    <a:cxn ang="0">
                      <a:pos x="0" y="143"/>
                    </a:cxn>
                  </a:cxnLst>
                  <a:rect l="txL" t="txT" r="txR" b="txB"/>
                  <a:pathLst>
                    <a:path w="243" h="144">
                      <a:moveTo>
                        <a:pt x="0" y="143"/>
                      </a:moveTo>
                      <a:lnTo>
                        <a:pt x="194" y="0"/>
                      </a:lnTo>
                      <a:lnTo>
                        <a:pt x="242" y="0"/>
                      </a:lnTo>
                      <a:lnTo>
                        <a:pt x="48"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498" name="Freeform 19"/>
                <p:cNvSpPr/>
                <p:nvPr/>
              </p:nvSpPr>
              <p:spPr>
                <a:xfrm>
                  <a:off x="870" y="2941"/>
                  <a:ext cx="243" cy="144"/>
                </a:xfrm>
                <a:custGeom>
                  <a:avLst/>
                  <a:gdLst>
                    <a:gd name="txL" fmla="*/ 0 w 243"/>
                    <a:gd name="txT" fmla="*/ 0 h 144"/>
                    <a:gd name="txR" fmla="*/ 243 w 243"/>
                    <a:gd name="txB" fmla="*/ 144 h 144"/>
                  </a:gdLst>
                  <a:ahLst/>
                  <a:cxnLst>
                    <a:cxn ang="0">
                      <a:pos x="0" y="143"/>
                    </a:cxn>
                    <a:cxn ang="0">
                      <a:pos x="194" y="0"/>
                    </a:cxn>
                    <a:cxn ang="0">
                      <a:pos x="242" y="0"/>
                    </a:cxn>
                    <a:cxn ang="0">
                      <a:pos x="48" y="143"/>
                    </a:cxn>
                    <a:cxn ang="0">
                      <a:pos x="0" y="143"/>
                    </a:cxn>
                  </a:cxnLst>
                  <a:rect l="txL" t="txT" r="txR" b="txB"/>
                  <a:pathLst>
                    <a:path w="243" h="144">
                      <a:moveTo>
                        <a:pt x="0" y="143"/>
                      </a:moveTo>
                      <a:lnTo>
                        <a:pt x="194" y="0"/>
                      </a:lnTo>
                      <a:lnTo>
                        <a:pt x="242" y="0"/>
                      </a:lnTo>
                      <a:lnTo>
                        <a:pt x="48"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499" name="Freeform 20"/>
                <p:cNvSpPr/>
                <p:nvPr/>
              </p:nvSpPr>
              <p:spPr>
                <a:xfrm>
                  <a:off x="1016" y="2941"/>
                  <a:ext cx="243" cy="144"/>
                </a:xfrm>
                <a:custGeom>
                  <a:avLst/>
                  <a:gdLst>
                    <a:gd name="txL" fmla="*/ 0 w 243"/>
                    <a:gd name="txT" fmla="*/ 0 h 144"/>
                    <a:gd name="txR" fmla="*/ 243 w 243"/>
                    <a:gd name="txB" fmla="*/ 144 h 144"/>
                  </a:gdLst>
                  <a:ahLst/>
                  <a:cxnLst>
                    <a:cxn ang="0">
                      <a:pos x="0" y="143"/>
                    </a:cxn>
                    <a:cxn ang="0">
                      <a:pos x="194" y="0"/>
                    </a:cxn>
                    <a:cxn ang="0">
                      <a:pos x="242" y="0"/>
                    </a:cxn>
                    <a:cxn ang="0">
                      <a:pos x="48" y="143"/>
                    </a:cxn>
                    <a:cxn ang="0">
                      <a:pos x="0" y="143"/>
                    </a:cxn>
                  </a:cxnLst>
                  <a:rect l="txL" t="txT" r="txR" b="txB"/>
                  <a:pathLst>
                    <a:path w="243" h="144">
                      <a:moveTo>
                        <a:pt x="0" y="143"/>
                      </a:moveTo>
                      <a:lnTo>
                        <a:pt x="194" y="0"/>
                      </a:lnTo>
                      <a:lnTo>
                        <a:pt x="242" y="0"/>
                      </a:lnTo>
                      <a:lnTo>
                        <a:pt x="48"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0" name="Freeform 21"/>
                <p:cNvSpPr/>
                <p:nvPr/>
              </p:nvSpPr>
              <p:spPr>
                <a:xfrm>
                  <a:off x="1161" y="2941"/>
                  <a:ext cx="244" cy="144"/>
                </a:xfrm>
                <a:custGeom>
                  <a:avLst/>
                  <a:gdLst>
                    <a:gd name="txL" fmla="*/ 0 w 244"/>
                    <a:gd name="txT" fmla="*/ 0 h 144"/>
                    <a:gd name="txR" fmla="*/ 244 w 244"/>
                    <a:gd name="txB" fmla="*/ 144 h 144"/>
                  </a:gdLst>
                  <a:ahLst/>
                  <a:cxnLst>
                    <a:cxn ang="0">
                      <a:pos x="0" y="143"/>
                    </a:cxn>
                    <a:cxn ang="0">
                      <a:pos x="194" y="0"/>
                    </a:cxn>
                    <a:cxn ang="0">
                      <a:pos x="243" y="0"/>
                    </a:cxn>
                    <a:cxn ang="0">
                      <a:pos x="49" y="143"/>
                    </a:cxn>
                    <a:cxn ang="0">
                      <a:pos x="0" y="143"/>
                    </a:cxn>
                  </a:cxnLst>
                  <a:rect l="txL" t="txT" r="txR" b="txB"/>
                  <a:pathLst>
                    <a:path w="244" h="144">
                      <a:moveTo>
                        <a:pt x="0" y="143"/>
                      </a:moveTo>
                      <a:lnTo>
                        <a:pt x="194" y="0"/>
                      </a:lnTo>
                      <a:lnTo>
                        <a:pt x="243" y="0"/>
                      </a:lnTo>
                      <a:lnTo>
                        <a:pt x="49"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1" name="Freeform 22"/>
                <p:cNvSpPr/>
                <p:nvPr/>
              </p:nvSpPr>
              <p:spPr>
                <a:xfrm>
                  <a:off x="1306" y="2941"/>
                  <a:ext cx="244" cy="144"/>
                </a:xfrm>
                <a:custGeom>
                  <a:avLst/>
                  <a:gdLst>
                    <a:gd name="txL" fmla="*/ 0 w 244"/>
                    <a:gd name="txT" fmla="*/ 0 h 144"/>
                    <a:gd name="txR" fmla="*/ 244 w 244"/>
                    <a:gd name="txB" fmla="*/ 144 h 144"/>
                  </a:gdLst>
                  <a:ahLst/>
                  <a:cxnLst>
                    <a:cxn ang="0">
                      <a:pos x="0" y="143"/>
                    </a:cxn>
                    <a:cxn ang="0">
                      <a:pos x="194" y="0"/>
                    </a:cxn>
                    <a:cxn ang="0">
                      <a:pos x="243" y="0"/>
                    </a:cxn>
                    <a:cxn ang="0">
                      <a:pos x="49" y="143"/>
                    </a:cxn>
                    <a:cxn ang="0">
                      <a:pos x="0" y="143"/>
                    </a:cxn>
                  </a:cxnLst>
                  <a:rect l="txL" t="txT" r="txR" b="txB"/>
                  <a:pathLst>
                    <a:path w="244" h="144">
                      <a:moveTo>
                        <a:pt x="0" y="143"/>
                      </a:moveTo>
                      <a:lnTo>
                        <a:pt x="194" y="0"/>
                      </a:lnTo>
                      <a:lnTo>
                        <a:pt x="243" y="0"/>
                      </a:lnTo>
                      <a:lnTo>
                        <a:pt x="49"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2" name="Freeform 23"/>
                <p:cNvSpPr/>
                <p:nvPr/>
              </p:nvSpPr>
              <p:spPr>
                <a:xfrm>
                  <a:off x="1452" y="2941"/>
                  <a:ext cx="244" cy="144"/>
                </a:xfrm>
                <a:custGeom>
                  <a:avLst/>
                  <a:gdLst>
                    <a:gd name="txL" fmla="*/ 0 w 244"/>
                    <a:gd name="txT" fmla="*/ 0 h 144"/>
                    <a:gd name="txR" fmla="*/ 244 w 244"/>
                    <a:gd name="txB" fmla="*/ 144 h 144"/>
                  </a:gdLst>
                  <a:ahLst/>
                  <a:cxnLst>
                    <a:cxn ang="0">
                      <a:pos x="0" y="143"/>
                    </a:cxn>
                    <a:cxn ang="0">
                      <a:pos x="194" y="0"/>
                    </a:cxn>
                    <a:cxn ang="0">
                      <a:pos x="243" y="0"/>
                    </a:cxn>
                    <a:cxn ang="0">
                      <a:pos x="49" y="143"/>
                    </a:cxn>
                    <a:cxn ang="0">
                      <a:pos x="0" y="143"/>
                    </a:cxn>
                  </a:cxnLst>
                  <a:rect l="txL" t="txT" r="txR" b="txB"/>
                  <a:pathLst>
                    <a:path w="244" h="144">
                      <a:moveTo>
                        <a:pt x="0" y="143"/>
                      </a:moveTo>
                      <a:lnTo>
                        <a:pt x="194" y="0"/>
                      </a:lnTo>
                      <a:lnTo>
                        <a:pt x="243" y="0"/>
                      </a:lnTo>
                      <a:lnTo>
                        <a:pt x="49"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3" name="Freeform 24"/>
                <p:cNvSpPr/>
                <p:nvPr/>
              </p:nvSpPr>
              <p:spPr>
                <a:xfrm>
                  <a:off x="1598" y="2941"/>
                  <a:ext cx="243" cy="144"/>
                </a:xfrm>
                <a:custGeom>
                  <a:avLst/>
                  <a:gdLst>
                    <a:gd name="txL" fmla="*/ 0 w 243"/>
                    <a:gd name="txT" fmla="*/ 0 h 144"/>
                    <a:gd name="txR" fmla="*/ 243 w 243"/>
                    <a:gd name="txB" fmla="*/ 144 h 144"/>
                  </a:gdLst>
                  <a:ahLst/>
                  <a:cxnLst>
                    <a:cxn ang="0">
                      <a:pos x="0" y="143"/>
                    </a:cxn>
                    <a:cxn ang="0">
                      <a:pos x="194" y="0"/>
                    </a:cxn>
                    <a:cxn ang="0">
                      <a:pos x="242" y="0"/>
                    </a:cxn>
                    <a:cxn ang="0">
                      <a:pos x="48" y="143"/>
                    </a:cxn>
                    <a:cxn ang="0">
                      <a:pos x="0" y="143"/>
                    </a:cxn>
                  </a:cxnLst>
                  <a:rect l="txL" t="txT" r="txR" b="txB"/>
                  <a:pathLst>
                    <a:path w="243" h="144">
                      <a:moveTo>
                        <a:pt x="0" y="143"/>
                      </a:moveTo>
                      <a:lnTo>
                        <a:pt x="194" y="0"/>
                      </a:lnTo>
                      <a:lnTo>
                        <a:pt x="242" y="0"/>
                      </a:lnTo>
                      <a:lnTo>
                        <a:pt x="48"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4" name="Freeform 25"/>
                <p:cNvSpPr/>
                <p:nvPr/>
              </p:nvSpPr>
              <p:spPr>
                <a:xfrm>
                  <a:off x="1743" y="2941"/>
                  <a:ext cx="243" cy="144"/>
                </a:xfrm>
                <a:custGeom>
                  <a:avLst/>
                  <a:gdLst>
                    <a:gd name="txL" fmla="*/ 0 w 243"/>
                    <a:gd name="txT" fmla="*/ 0 h 144"/>
                    <a:gd name="txR" fmla="*/ 243 w 243"/>
                    <a:gd name="txB" fmla="*/ 144 h 144"/>
                  </a:gdLst>
                  <a:ahLst/>
                  <a:cxnLst>
                    <a:cxn ang="0">
                      <a:pos x="0" y="143"/>
                    </a:cxn>
                    <a:cxn ang="0">
                      <a:pos x="194" y="0"/>
                    </a:cxn>
                    <a:cxn ang="0">
                      <a:pos x="242" y="0"/>
                    </a:cxn>
                    <a:cxn ang="0">
                      <a:pos x="48" y="143"/>
                    </a:cxn>
                    <a:cxn ang="0">
                      <a:pos x="0" y="143"/>
                    </a:cxn>
                  </a:cxnLst>
                  <a:rect l="txL" t="txT" r="txR" b="txB"/>
                  <a:pathLst>
                    <a:path w="243" h="144">
                      <a:moveTo>
                        <a:pt x="0" y="143"/>
                      </a:moveTo>
                      <a:lnTo>
                        <a:pt x="194" y="0"/>
                      </a:lnTo>
                      <a:lnTo>
                        <a:pt x="242" y="0"/>
                      </a:lnTo>
                      <a:lnTo>
                        <a:pt x="48" y="143"/>
                      </a:lnTo>
                      <a:lnTo>
                        <a:pt x="0" y="143"/>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5" name="Freeform 26"/>
                <p:cNvSpPr/>
                <p:nvPr/>
              </p:nvSpPr>
              <p:spPr>
                <a:xfrm>
                  <a:off x="726" y="2941"/>
                  <a:ext cx="97" cy="73"/>
                </a:xfrm>
                <a:custGeom>
                  <a:avLst/>
                  <a:gdLst>
                    <a:gd name="txL" fmla="*/ 0 w 97"/>
                    <a:gd name="txT" fmla="*/ 0 h 73"/>
                    <a:gd name="txR" fmla="*/ 97 w 97"/>
                    <a:gd name="txB" fmla="*/ 73 h 73"/>
                  </a:gdLst>
                  <a:ahLst/>
                  <a:cxnLst>
                    <a:cxn ang="0">
                      <a:pos x="0" y="34"/>
                    </a:cxn>
                    <a:cxn ang="0">
                      <a:pos x="47" y="0"/>
                    </a:cxn>
                    <a:cxn ang="0">
                      <a:pos x="96" y="0"/>
                    </a:cxn>
                    <a:cxn ang="0">
                      <a:pos x="0" y="72"/>
                    </a:cxn>
                    <a:cxn ang="0">
                      <a:pos x="0" y="34"/>
                    </a:cxn>
                  </a:cxnLst>
                  <a:rect l="txL" t="txT" r="txR" b="txB"/>
                  <a:pathLst>
                    <a:path w="97" h="73">
                      <a:moveTo>
                        <a:pt x="0" y="34"/>
                      </a:moveTo>
                      <a:lnTo>
                        <a:pt x="47" y="0"/>
                      </a:lnTo>
                      <a:lnTo>
                        <a:pt x="96" y="0"/>
                      </a:lnTo>
                      <a:lnTo>
                        <a:pt x="0" y="72"/>
                      </a:lnTo>
                      <a:lnTo>
                        <a:pt x="0" y="34"/>
                      </a:lnTo>
                    </a:path>
                  </a:pathLst>
                </a:custGeom>
                <a:solidFill>
                  <a:schemeClr val="accent2"/>
                </a:solidFill>
                <a:ln w="12700">
                  <a:noFill/>
                </a:ln>
              </p:spPr>
              <p:txBody>
                <a:bodyPr/>
                <a:p>
                  <a:endParaRPr lang="zh-CN" altLang="en-US" dirty="0">
                    <a:latin typeface="Times New Roman" panose="02020603050405020304" pitchFamily="18" charset="0"/>
                  </a:endParaRPr>
                </a:p>
              </p:txBody>
            </p:sp>
            <p:sp>
              <p:nvSpPr>
                <p:cNvPr id="62506" name="Freeform 27"/>
                <p:cNvSpPr/>
                <p:nvPr/>
              </p:nvSpPr>
              <p:spPr>
                <a:xfrm>
                  <a:off x="1885" y="3013"/>
                  <a:ext cx="97" cy="72"/>
                </a:xfrm>
                <a:custGeom>
                  <a:avLst/>
                  <a:gdLst>
                    <a:gd name="txL" fmla="*/ 0 w 97"/>
                    <a:gd name="txT" fmla="*/ 0 h 72"/>
                    <a:gd name="txR" fmla="*/ 97 w 97"/>
                    <a:gd name="txB" fmla="*/ 72 h 72"/>
                  </a:gdLst>
                  <a:ahLst/>
                  <a:cxnLst>
                    <a:cxn ang="0">
                      <a:pos x="96" y="37"/>
                    </a:cxn>
                    <a:cxn ang="0">
                      <a:pos x="49" y="71"/>
                    </a:cxn>
                    <a:cxn ang="0">
                      <a:pos x="0" y="71"/>
                    </a:cxn>
                    <a:cxn ang="0">
                      <a:pos x="96" y="0"/>
                    </a:cxn>
                    <a:cxn ang="0">
                      <a:pos x="96" y="37"/>
                    </a:cxn>
                  </a:cxnLst>
                  <a:rect l="txL" t="txT" r="txR" b="txB"/>
                  <a:pathLst>
                    <a:path w="97" h="72">
                      <a:moveTo>
                        <a:pt x="96" y="37"/>
                      </a:moveTo>
                      <a:lnTo>
                        <a:pt x="49" y="71"/>
                      </a:lnTo>
                      <a:lnTo>
                        <a:pt x="0" y="71"/>
                      </a:lnTo>
                      <a:lnTo>
                        <a:pt x="96" y="0"/>
                      </a:lnTo>
                      <a:lnTo>
                        <a:pt x="96" y="37"/>
                      </a:lnTo>
                    </a:path>
                  </a:pathLst>
                </a:custGeom>
                <a:solidFill>
                  <a:schemeClr val="accent2"/>
                </a:solidFill>
                <a:ln w="12700">
                  <a:noFill/>
                </a:ln>
              </p:spPr>
              <p:txBody>
                <a:bodyPr/>
                <a:p>
                  <a:endParaRPr lang="zh-CN" altLang="en-US" dirty="0">
                    <a:latin typeface="Times New Roman" panose="02020603050405020304" pitchFamily="18" charset="0"/>
                  </a:endParaRPr>
                </a:p>
              </p:txBody>
            </p:sp>
          </p:grpSp>
        </p:grpSp>
      </p:grpSp>
      <p:grpSp>
        <p:nvGrpSpPr>
          <p:cNvPr id="62474" name="Group 28"/>
          <p:cNvGrpSpPr/>
          <p:nvPr/>
        </p:nvGrpSpPr>
        <p:grpSpPr>
          <a:xfrm>
            <a:off x="927100" y="2273300"/>
            <a:ext cx="1820863" cy="1117600"/>
            <a:chOff x="740" y="1228"/>
            <a:chExt cx="1242" cy="704"/>
          </a:xfrm>
        </p:grpSpPr>
        <p:sp>
          <p:nvSpPr>
            <p:cNvPr id="62487" name="Rectangle 29"/>
            <p:cNvSpPr/>
            <p:nvPr/>
          </p:nvSpPr>
          <p:spPr>
            <a:xfrm>
              <a:off x="740" y="1228"/>
              <a:ext cx="1231" cy="697"/>
            </a:xfrm>
            <a:prstGeom prst="rect">
              <a:avLst/>
            </a:prstGeom>
            <a:solidFill>
              <a:srgbClr val="FFFFFF"/>
            </a:solidFill>
            <a:ln w="76200" cap="flat" cmpd="sng">
              <a:solidFill>
                <a:srgbClr val="00C000"/>
              </a:solidFill>
              <a:prstDash val="solid"/>
              <a:miter/>
              <a:headEnd type="none" w="med" len="med"/>
              <a:tailEnd type="none" w="med" len="med"/>
            </a:ln>
          </p:spPr>
          <p:txBody>
            <a:bodyPr wrap="none" lIns="90488" tIns="44450" rIns="90488" bIns="44450"/>
            <a:p>
              <a:pPr algn="ctr"/>
              <a:r>
                <a:rPr lang="zh-CN" altLang="en-US" sz="2800" dirty="0">
                  <a:solidFill>
                    <a:srgbClr val="FF0000"/>
                  </a:solidFill>
                  <a:latin typeface="Arial" panose="020B0604020202020204" pitchFamily="34" charset="0"/>
                </a:rPr>
                <a:t>对象</a:t>
              </a:r>
              <a:endParaRPr lang="zh-CN" altLang="en-US" sz="1600" b="0" dirty="0">
                <a:solidFill>
                  <a:srgbClr val="000000"/>
                </a:solidFill>
                <a:latin typeface="Arial" panose="020B0604020202020204" pitchFamily="34" charset="0"/>
              </a:endParaRPr>
            </a:p>
            <a:p>
              <a:pPr algn="ctr"/>
              <a:r>
                <a:rPr lang="zh-CN" altLang="en-US" sz="1600" b="0" dirty="0">
                  <a:solidFill>
                    <a:srgbClr val="000000"/>
                  </a:solidFill>
                  <a:latin typeface="Arial" panose="020B0604020202020204" pitchFamily="34" charset="0"/>
                </a:rPr>
                <a:t>如操作人员</a:t>
              </a:r>
              <a:endParaRPr lang="zh-CN" altLang="en-US" sz="1600" b="0" dirty="0">
                <a:solidFill>
                  <a:srgbClr val="000000"/>
                </a:solidFill>
                <a:latin typeface="Arial" panose="020B0604020202020204" pitchFamily="34" charset="0"/>
              </a:endParaRPr>
            </a:p>
          </p:txBody>
        </p:sp>
        <p:sp>
          <p:nvSpPr>
            <p:cNvPr id="62488" name="Rectangle 30"/>
            <p:cNvSpPr/>
            <p:nvPr/>
          </p:nvSpPr>
          <p:spPr>
            <a:xfrm>
              <a:off x="766" y="1816"/>
              <a:ext cx="1187" cy="82"/>
            </a:xfrm>
            <a:prstGeom prst="rect">
              <a:avLst/>
            </a:prstGeom>
            <a:solidFill>
              <a:srgbClr val="00C000"/>
            </a:solidFill>
            <a:ln w="101600" cap="flat" cmpd="sng">
              <a:solidFill>
                <a:srgbClr val="00C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nvGrpSpPr>
            <p:cNvPr id="62489" name="Group 31"/>
            <p:cNvGrpSpPr/>
            <p:nvPr/>
          </p:nvGrpSpPr>
          <p:grpSpPr>
            <a:xfrm>
              <a:off x="1847" y="1795"/>
              <a:ext cx="135" cy="137"/>
              <a:chOff x="1847" y="1795"/>
              <a:chExt cx="135" cy="137"/>
            </a:xfrm>
          </p:grpSpPr>
          <p:sp>
            <p:nvSpPr>
              <p:cNvPr id="62490" name="Oval 32"/>
              <p:cNvSpPr/>
              <p:nvPr/>
            </p:nvSpPr>
            <p:spPr>
              <a:xfrm>
                <a:off x="1847" y="1795"/>
                <a:ext cx="135" cy="137"/>
              </a:xfrm>
              <a:prstGeom prst="ellipse">
                <a:avLst/>
              </a:prstGeom>
              <a:solidFill>
                <a:srgbClr val="FF0000"/>
              </a:solidFill>
              <a:ln w="12700" cap="flat" cmpd="sng">
                <a:solidFill>
                  <a:srgbClr val="FF0000"/>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62491" name="Oval 33"/>
              <p:cNvSpPr/>
              <p:nvPr/>
            </p:nvSpPr>
            <p:spPr>
              <a:xfrm>
                <a:off x="1870" y="1819"/>
                <a:ext cx="88" cy="88"/>
              </a:xfrm>
              <a:prstGeom prst="ellipse">
                <a:avLst/>
              </a:prstGeom>
              <a:solidFill>
                <a:srgbClr val="FFFF00"/>
              </a:solidFill>
              <a:ln w="12700" cap="flat" cmpd="sng">
                <a:solidFill>
                  <a:srgbClr val="FFFF00"/>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62492" name="Oval 34"/>
              <p:cNvSpPr/>
              <p:nvPr/>
            </p:nvSpPr>
            <p:spPr>
              <a:xfrm>
                <a:off x="1895" y="1843"/>
                <a:ext cx="39" cy="40"/>
              </a:xfrm>
              <a:prstGeom prst="ellipse">
                <a:avLst/>
              </a:prstGeom>
              <a:solidFill>
                <a:srgbClr val="0000FF"/>
              </a:solidFill>
              <a:ln w="12700" cap="flat" cmpd="sng">
                <a:solidFill>
                  <a:srgbClr val="0000FF"/>
                </a:solidFill>
                <a:prstDash val="solid"/>
                <a:headEnd type="none" w="med" len="med"/>
                <a:tailEnd type="none" w="med" len="med"/>
              </a:ln>
            </p:spPr>
            <p:txBody>
              <a:bodyPr wrap="none" anchor="ctr" anchorCtr="0"/>
              <a:p>
                <a:endParaRPr lang="zh-CN" altLang="en-US" dirty="0">
                  <a:latin typeface="Times New Roman" panose="02020603050405020304" pitchFamily="18" charset="0"/>
                </a:endParaRPr>
              </a:p>
            </p:txBody>
          </p:sp>
        </p:grpSp>
      </p:grpSp>
      <p:grpSp>
        <p:nvGrpSpPr>
          <p:cNvPr id="62475" name="Group 35"/>
          <p:cNvGrpSpPr/>
          <p:nvPr/>
        </p:nvGrpSpPr>
        <p:grpSpPr>
          <a:xfrm>
            <a:off x="2703513" y="2798763"/>
            <a:ext cx="3422650" cy="1868487"/>
            <a:chOff x="1952" y="1559"/>
            <a:chExt cx="2336" cy="1177"/>
          </a:xfrm>
        </p:grpSpPr>
        <p:sp>
          <p:nvSpPr>
            <p:cNvPr id="62481" name="Line 36"/>
            <p:cNvSpPr/>
            <p:nvPr/>
          </p:nvSpPr>
          <p:spPr>
            <a:xfrm>
              <a:off x="3798" y="1575"/>
              <a:ext cx="458" cy="557"/>
            </a:xfrm>
            <a:prstGeom prst="line">
              <a:avLst/>
            </a:prstGeom>
            <a:ln w="50800" cap="flat" cmpd="sng">
              <a:solidFill>
                <a:schemeClr val="tx2"/>
              </a:solidFill>
              <a:prstDash val="solid"/>
              <a:headEnd type="none" w="med" len="med"/>
              <a:tailEnd type="none" w="med" len="med"/>
            </a:ln>
          </p:spPr>
        </p:sp>
        <p:sp>
          <p:nvSpPr>
            <p:cNvPr id="62482" name="Line 37"/>
            <p:cNvSpPr/>
            <p:nvPr/>
          </p:nvSpPr>
          <p:spPr>
            <a:xfrm flipH="1">
              <a:off x="3766" y="2164"/>
              <a:ext cx="522" cy="556"/>
            </a:xfrm>
            <a:prstGeom prst="line">
              <a:avLst/>
            </a:prstGeom>
            <a:ln w="50800" cap="flat" cmpd="sng">
              <a:solidFill>
                <a:schemeClr val="tx2"/>
              </a:solidFill>
              <a:prstDash val="solid"/>
              <a:headEnd type="none" w="med" len="med"/>
              <a:tailEnd type="none" w="med" len="med"/>
            </a:ln>
          </p:spPr>
        </p:sp>
        <p:sp>
          <p:nvSpPr>
            <p:cNvPr id="62483" name="Line 38"/>
            <p:cNvSpPr/>
            <p:nvPr/>
          </p:nvSpPr>
          <p:spPr>
            <a:xfrm>
              <a:off x="2572" y="2736"/>
              <a:ext cx="1194" cy="0"/>
            </a:xfrm>
            <a:prstGeom prst="line">
              <a:avLst/>
            </a:prstGeom>
            <a:ln w="50800" cap="flat" cmpd="sng">
              <a:solidFill>
                <a:schemeClr val="tx2"/>
              </a:solidFill>
              <a:prstDash val="solid"/>
              <a:headEnd type="none" w="med" len="med"/>
              <a:tailEnd type="none" w="med" len="med"/>
            </a:ln>
          </p:spPr>
        </p:sp>
        <p:sp>
          <p:nvSpPr>
            <p:cNvPr id="62484" name="Line 39"/>
            <p:cNvSpPr/>
            <p:nvPr/>
          </p:nvSpPr>
          <p:spPr>
            <a:xfrm>
              <a:off x="2572" y="1559"/>
              <a:ext cx="1189" cy="0"/>
            </a:xfrm>
            <a:prstGeom prst="line">
              <a:avLst/>
            </a:prstGeom>
            <a:ln w="50800" cap="flat" cmpd="sng">
              <a:solidFill>
                <a:schemeClr val="tx2"/>
              </a:solidFill>
              <a:prstDash val="solid"/>
              <a:headEnd type="none" w="med" len="med"/>
              <a:tailEnd type="none" w="med" len="med"/>
            </a:ln>
          </p:spPr>
        </p:sp>
        <p:sp>
          <p:nvSpPr>
            <p:cNvPr id="62485" name="Line 40"/>
            <p:cNvSpPr/>
            <p:nvPr/>
          </p:nvSpPr>
          <p:spPr>
            <a:xfrm flipH="1">
              <a:off x="1962" y="2736"/>
              <a:ext cx="610" cy="0"/>
            </a:xfrm>
            <a:prstGeom prst="line">
              <a:avLst/>
            </a:prstGeom>
            <a:ln w="50800" cap="flat" cmpd="sng">
              <a:solidFill>
                <a:schemeClr val="tx2"/>
              </a:solidFill>
              <a:prstDash val="solid"/>
              <a:headEnd type="none" w="med" len="med"/>
              <a:tailEnd type="none" w="med" len="med"/>
            </a:ln>
          </p:spPr>
        </p:sp>
        <p:sp>
          <p:nvSpPr>
            <p:cNvPr id="62486" name="Line 41"/>
            <p:cNvSpPr/>
            <p:nvPr/>
          </p:nvSpPr>
          <p:spPr>
            <a:xfrm flipH="1">
              <a:off x="1952" y="1559"/>
              <a:ext cx="620" cy="0"/>
            </a:xfrm>
            <a:prstGeom prst="line">
              <a:avLst/>
            </a:prstGeom>
            <a:ln w="50800" cap="flat" cmpd="sng">
              <a:solidFill>
                <a:schemeClr val="tx2"/>
              </a:solidFill>
              <a:prstDash val="solid"/>
              <a:headEnd type="none" w="med" len="med"/>
              <a:tailEnd type="none" w="med" len="med"/>
            </a:ln>
          </p:spPr>
        </p:sp>
      </p:grpSp>
      <p:grpSp>
        <p:nvGrpSpPr>
          <p:cNvPr id="62476" name="Group 42"/>
          <p:cNvGrpSpPr/>
          <p:nvPr/>
        </p:nvGrpSpPr>
        <p:grpSpPr>
          <a:xfrm>
            <a:off x="6227763" y="3213100"/>
            <a:ext cx="1922462" cy="1109663"/>
            <a:chOff x="4248" y="1803"/>
            <a:chExt cx="1312" cy="699"/>
          </a:xfrm>
        </p:grpSpPr>
        <p:sp>
          <p:nvSpPr>
            <p:cNvPr id="62479" name="Rectangle 43"/>
            <p:cNvSpPr/>
            <p:nvPr/>
          </p:nvSpPr>
          <p:spPr>
            <a:xfrm>
              <a:off x="4248" y="1803"/>
              <a:ext cx="1312" cy="699"/>
            </a:xfrm>
            <a:prstGeom prst="rect">
              <a:avLst/>
            </a:prstGeom>
            <a:solidFill>
              <a:srgbClr val="FFFFFF"/>
            </a:solidFill>
            <a:ln w="76200" cap="flat" cmpd="sng">
              <a:solidFill>
                <a:srgbClr val="FF0000"/>
              </a:solidFill>
              <a:prstDash val="solid"/>
              <a:miter/>
              <a:headEnd type="none" w="med" len="med"/>
              <a:tailEnd type="none" w="med" len="med"/>
            </a:ln>
          </p:spPr>
          <p:txBody>
            <a:bodyPr wrap="none" lIns="90488" tIns="44450" rIns="90488" bIns="44450"/>
            <a:p>
              <a:pPr algn="ctr"/>
              <a:endParaRPr lang="zh-CN" altLang="zh-CN" sz="1600" b="0" dirty="0">
                <a:solidFill>
                  <a:srgbClr val="000000"/>
                </a:solidFill>
                <a:latin typeface="Arial" panose="020B0604020202020204" pitchFamily="34" charset="0"/>
              </a:endParaRPr>
            </a:p>
          </p:txBody>
        </p:sp>
        <p:sp>
          <p:nvSpPr>
            <p:cNvPr id="62480" name="Rectangle 44"/>
            <p:cNvSpPr/>
            <p:nvPr/>
          </p:nvSpPr>
          <p:spPr>
            <a:xfrm>
              <a:off x="4267" y="2391"/>
              <a:ext cx="1270" cy="82"/>
            </a:xfrm>
            <a:prstGeom prst="rect">
              <a:avLst/>
            </a:prstGeom>
            <a:solidFill>
              <a:srgbClr val="FF0000"/>
            </a:solidFill>
            <a:ln w="101600" cap="flat" cmpd="sng">
              <a:solidFill>
                <a:srgbClr val="FF0000"/>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grpSp>
      <p:sp>
        <p:nvSpPr>
          <p:cNvPr id="65549" name="Rectangle 45"/>
          <p:cNvSpPr>
            <a:spLocks noChangeArrowheads="1"/>
          </p:cNvSpPr>
          <p:nvPr/>
        </p:nvSpPr>
        <p:spPr bwMode="auto">
          <a:xfrm>
            <a:off x="2209800" y="838200"/>
            <a:ext cx="6365875" cy="704850"/>
          </a:xfrm>
          <a:prstGeom prst="rect">
            <a:avLst/>
          </a:prstGeom>
          <a:noFill/>
          <a:ln w="12700">
            <a:noFill/>
            <a:miter lim="800000"/>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0000"/>
                </a:solidFill>
                <a:effectLst/>
                <a:uLnTx/>
                <a:uFillTx/>
                <a:latin typeface="+mn-ea"/>
                <a:ea typeface="+mn-ea"/>
                <a:cs typeface="+mn-cs"/>
              </a:rPr>
              <a:t>1.4 </a:t>
            </a:r>
            <a:r>
              <a:rPr kumimoji="1" lang="zh-CN" altLang="en-US" sz="4000" b="1" i="0" u="none" strike="noStrike" kern="1200" cap="none" spc="0" normalizeH="0" baseline="0" noProof="0" dirty="0">
                <a:ln>
                  <a:noFill/>
                </a:ln>
                <a:solidFill>
                  <a:srgbClr val="FF0000"/>
                </a:solidFill>
                <a:effectLst/>
                <a:uLnTx/>
                <a:uFillTx/>
                <a:latin typeface="+mn-ea"/>
                <a:ea typeface="+mn-ea"/>
                <a:cs typeface="+mn-cs"/>
              </a:rPr>
              <a:t>危 害 与 事 故 模 型</a:t>
            </a:r>
            <a:endParaRPr kumimoji="1" lang="zh-CN" altLang="en-US" sz="4000" b="1" i="0" u="none" strike="noStrike" kern="1200" cap="none" spc="0" normalizeH="0" baseline="0" noProof="0" dirty="0">
              <a:ln>
                <a:noFill/>
              </a:ln>
              <a:solidFill>
                <a:srgbClr val="FF0000"/>
              </a:solidFill>
              <a:effectLst/>
              <a:uLnTx/>
              <a:uFillTx/>
              <a:latin typeface="+mn-ea"/>
              <a:ea typeface="+mn-ea"/>
              <a:cs typeface="+mn-cs"/>
            </a:endParaRPr>
          </a:p>
        </p:txBody>
      </p:sp>
      <p:sp>
        <p:nvSpPr>
          <p:cNvPr id="1384494" name="AutoShape 46"/>
          <p:cNvSpPr>
            <a:spLocks noChangeArrowheads="1"/>
          </p:cNvSpPr>
          <p:nvPr/>
        </p:nvSpPr>
        <p:spPr bwMode="auto">
          <a:xfrm>
            <a:off x="6156325" y="3213100"/>
            <a:ext cx="2035175" cy="1282700"/>
          </a:xfrm>
          <a:prstGeom prst="star16">
            <a:avLst>
              <a:gd name="adj" fmla="val 37500"/>
            </a:avLst>
          </a:prstGeom>
          <a:solidFill>
            <a:srgbClr val="FF0101"/>
          </a:solidFill>
          <a:ln w="12700">
            <a:solidFill>
              <a:srgbClr val="000000"/>
            </a:solidFill>
            <a:miter lim="800000"/>
          </a:ln>
          <a:effectLst/>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事故 </a:t>
            </a:r>
            <a:r>
              <a:rPr kumimoji="1" lang="en-US" altLang="zh-CN" sz="24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5000">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ctrTitle"/>
          </p:nvPr>
        </p:nvSpPr>
        <p:spPr>
          <a:xfrm>
            <a:off x="684213" y="908050"/>
            <a:ext cx="7704138" cy="8382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F0000"/>
                </a:solidFill>
                <a:effectLst/>
                <a:uLnTx/>
                <a:uFillTx/>
                <a:latin typeface="+mn-ea"/>
                <a:ea typeface="+mn-ea"/>
                <a:cs typeface="+mj-cs"/>
              </a:rPr>
              <a:t>1.5  </a:t>
            </a: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危险、有害因素识别的思路</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63491" name="Rectangle 3"/>
          <p:cNvSpPr>
            <a:spLocks noGrp="1"/>
          </p:cNvSpPr>
          <p:nvPr>
            <p:ph type="subTitle" idx="1"/>
          </p:nvPr>
        </p:nvSpPr>
        <p:spPr>
          <a:xfrm>
            <a:off x="1547813" y="2276475"/>
            <a:ext cx="6953250" cy="2881313"/>
          </a:xfrm>
          <a:ln/>
        </p:spPr>
        <p:txBody>
          <a:bodyPr vert="horz" wrap="square" lIns="91440" tIns="45720" rIns="91440" bIns="45720" anchor="t" anchorCtr="0"/>
          <a:p>
            <a:pPr algn="l" eaLnBrk="1" hangingPunct="1">
              <a:buClr>
                <a:schemeClr val="accent2"/>
              </a:buClr>
              <a:buSzTx/>
              <a:buFont typeface="Wingdings" panose="05000000000000000000" pitchFamily="2" charset="2"/>
              <a:buChar char="Ø"/>
            </a:pPr>
            <a:r>
              <a:rPr kumimoji="1" lang="zh-CN" altLang="en-US" sz="2800" b="1" dirty="0">
                <a:latin typeface="幼圆" pitchFamily="49" charset="-122"/>
                <a:ea typeface="幼圆" pitchFamily="49" charset="-122"/>
                <a:cs typeface="+mn-cs"/>
              </a:rPr>
              <a:t>存在什么危害（伤害源）？ </a:t>
            </a:r>
            <a:r>
              <a:rPr kumimoji="1" lang="en-US" altLang="zh-CN" sz="2800" b="1" dirty="0">
                <a:latin typeface="幼圆" pitchFamily="49" charset="-122"/>
                <a:ea typeface="幼圆" pitchFamily="49" charset="-122"/>
                <a:cs typeface="+mn-cs"/>
              </a:rPr>
              <a:t>WHAT</a:t>
            </a:r>
            <a:endParaRPr kumimoji="1" lang="zh-CN" altLang="en-US" sz="2800" b="1" dirty="0">
              <a:latin typeface="幼圆" pitchFamily="49" charset="-122"/>
              <a:ea typeface="幼圆" pitchFamily="49" charset="-122"/>
              <a:cs typeface="+mn-cs"/>
            </a:endParaRPr>
          </a:p>
          <a:p>
            <a:pPr algn="l" eaLnBrk="1" hangingPunct="1">
              <a:buClr>
                <a:schemeClr val="accent2"/>
              </a:buClr>
              <a:buSzTx/>
              <a:buFont typeface="Wingdings" panose="05000000000000000000" pitchFamily="2" charset="2"/>
              <a:buChar char="Ø"/>
            </a:pPr>
            <a:endParaRPr kumimoji="1" lang="zh-CN" altLang="en-US" sz="2800" b="1" dirty="0">
              <a:latin typeface="幼圆" pitchFamily="49" charset="-122"/>
              <a:ea typeface="幼圆" pitchFamily="49" charset="-122"/>
              <a:cs typeface="+mn-cs"/>
            </a:endParaRPr>
          </a:p>
          <a:p>
            <a:pPr algn="l" eaLnBrk="1" hangingPunct="1">
              <a:buClr>
                <a:schemeClr val="accent2"/>
              </a:buClr>
              <a:buSzTx/>
              <a:buFont typeface="Wingdings" panose="05000000000000000000" pitchFamily="2" charset="2"/>
              <a:buChar char="Ø"/>
            </a:pPr>
            <a:r>
              <a:rPr kumimoji="1" lang="zh-CN" altLang="en-US" sz="2800" b="1" dirty="0">
                <a:latin typeface="幼圆" pitchFamily="49" charset="-122"/>
                <a:ea typeface="幼圆" pitchFamily="49" charset="-122"/>
                <a:cs typeface="+mn-cs"/>
              </a:rPr>
              <a:t>谁（什么）会受到伤害？   </a:t>
            </a:r>
            <a:r>
              <a:rPr kumimoji="1" lang="en-US" altLang="zh-CN" sz="2800" b="1" dirty="0">
                <a:latin typeface="幼圆" pitchFamily="49" charset="-122"/>
                <a:ea typeface="幼圆" pitchFamily="49" charset="-122"/>
                <a:cs typeface="+mn-cs"/>
              </a:rPr>
              <a:t>WHO/WHAT</a:t>
            </a:r>
            <a:endParaRPr kumimoji="1" lang="zh-CN" altLang="en-US" sz="2800" b="1" dirty="0">
              <a:latin typeface="幼圆" pitchFamily="49" charset="-122"/>
              <a:ea typeface="幼圆" pitchFamily="49" charset="-122"/>
              <a:cs typeface="+mn-cs"/>
            </a:endParaRPr>
          </a:p>
          <a:p>
            <a:pPr algn="l" eaLnBrk="1" hangingPunct="1">
              <a:buClr>
                <a:schemeClr val="accent2"/>
              </a:buClr>
              <a:buSzTx/>
              <a:buFont typeface="Wingdings" panose="05000000000000000000" pitchFamily="2" charset="2"/>
              <a:buChar char="Ø"/>
            </a:pPr>
            <a:endParaRPr kumimoji="1" lang="zh-CN" altLang="en-US" sz="2800" b="1" dirty="0">
              <a:latin typeface="幼圆" pitchFamily="49" charset="-122"/>
              <a:ea typeface="幼圆" pitchFamily="49" charset="-122"/>
              <a:cs typeface="+mn-cs"/>
            </a:endParaRPr>
          </a:p>
          <a:p>
            <a:pPr algn="l" eaLnBrk="1" hangingPunct="1">
              <a:buClr>
                <a:schemeClr val="accent2"/>
              </a:buClr>
              <a:buSzTx/>
              <a:buFont typeface="Wingdings" panose="05000000000000000000" pitchFamily="2" charset="2"/>
              <a:buChar char="Ø"/>
            </a:pPr>
            <a:r>
              <a:rPr kumimoji="1" lang="zh-CN" altLang="en-US" sz="2800" b="1" dirty="0">
                <a:latin typeface="幼圆" pitchFamily="49" charset="-122"/>
                <a:ea typeface="幼圆" pitchFamily="49" charset="-122"/>
                <a:cs typeface="+mn-cs"/>
              </a:rPr>
              <a:t>伤害怎样发生？           </a:t>
            </a:r>
            <a:r>
              <a:rPr kumimoji="1" lang="en-US" altLang="zh-CN" sz="2800" b="1" dirty="0">
                <a:latin typeface="幼圆" pitchFamily="49" charset="-122"/>
                <a:ea typeface="幼圆" pitchFamily="49" charset="-122"/>
                <a:cs typeface="+mn-cs"/>
              </a:rPr>
              <a:t>HOW</a:t>
            </a:r>
            <a:endParaRPr kumimoji="1" lang="zh-CN" altLang="en-US" sz="2800" b="1" dirty="0">
              <a:latin typeface="幼圆" pitchFamily="49" charset="-122"/>
              <a:ea typeface="幼圆" pitchFamily="49" charset="-122"/>
              <a:cs typeface="+mn-cs"/>
            </a:endParaRPr>
          </a:p>
          <a:p>
            <a:pPr algn="l" eaLnBrk="1" hangingPunct="1">
              <a:buClr>
                <a:schemeClr val="accent2"/>
              </a:buClr>
              <a:buSzTx/>
              <a:buFont typeface="Wingdings" panose="05000000000000000000" pitchFamily="2" charset="2"/>
              <a:buChar char="Ø"/>
            </a:pPr>
            <a:endParaRPr kumimoji="1" lang="zh-CN" altLang="en-US" sz="2800" b="1" dirty="0">
              <a:latin typeface="楷体_GB2312" pitchFamily="49" charset="-122"/>
              <a:ea typeface="楷体_GB2312" pitchFamily="49" charset="-122"/>
              <a:cs typeface="+mn-cs"/>
            </a:endParaRPr>
          </a:p>
          <a:p>
            <a:pPr algn="l" eaLnBrk="1" hangingPunct="1">
              <a:buClr>
                <a:schemeClr val="accent2"/>
              </a:buClr>
              <a:buSzTx/>
              <a:buFont typeface="Wingdings" panose="05000000000000000000" pitchFamily="2" charset="2"/>
            </a:pPr>
            <a:endParaRPr kumimoji="1" lang="en-US" altLang="zh-CN" sz="2800" b="1" dirty="0">
              <a:solidFill>
                <a:srgbClr val="FF0000"/>
              </a:solidFill>
              <a:latin typeface="+mn-lt"/>
              <a:ea typeface="+mn-ea"/>
              <a:cs typeface="+mn-cs"/>
            </a:endParaRPr>
          </a:p>
        </p:txBody>
      </p:sp>
      <p:sp>
        <p:nvSpPr>
          <p:cNvPr id="63492" name="Line 11"/>
          <p:cNvSpPr/>
          <p:nvPr/>
        </p:nvSpPr>
        <p:spPr>
          <a:xfrm>
            <a:off x="8382000" y="533400"/>
            <a:ext cx="533400" cy="0"/>
          </a:xfrm>
          <a:prstGeom prst="line">
            <a:avLst/>
          </a:prstGeom>
          <a:ln w="6350" cap="flat" cmpd="sng">
            <a:solidFill>
              <a:srgbClr val="009900"/>
            </a:solidFill>
            <a:prstDash val="solid"/>
            <a:headEnd type="none" w="med" len="med"/>
            <a:tailEnd type="none" w="med" len="med"/>
          </a:ln>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8018" name="Rectangle 2"/>
          <p:cNvSpPr>
            <a:spLocks noChangeArrowheads="1"/>
          </p:cNvSpPr>
          <p:nvPr/>
        </p:nvSpPr>
        <p:spPr bwMode="auto">
          <a:xfrm>
            <a:off x="1116013" y="981075"/>
            <a:ext cx="7416800" cy="701675"/>
          </a:xfrm>
          <a:prstGeom prst="rect">
            <a:avLst/>
          </a:prstGeom>
          <a:noFill/>
          <a:ln w="9525">
            <a:noFill/>
            <a:miter lim="800000"/>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rPr>
              <a:t>1.6 </a:t>
            </a:r>
            <a:r>
              <a:rPr kumimoji="1" lang="zh-CN"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rPr>
              <a:t>危险、有害因素造成的后果</a:t>
            </a:r>
            <a:endParaRPr kumimoji="1" lang="zh-CN"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endParaRPr>
          </a:p>
        </p:txBody>
      </p:sp>
      <p:sp>
        <p:nvSpPr>
          <p:cNvPr id="64515" name="Rectangle 3"/>
          <p:cNvSpPr/>
          <p:nvPr/>
        </p:nvSpPr>
        <p:spPr>
          <a:xfrm>
            <a:off x="684213" y="1700213"/>
            <a:ext cx="7772400" cy="3960812"/>
          </a:xfrm>
          <a:prstGeom prst="rect">
            <a:avLst/>
          </a:prstGeom>
          <a:noFill/>
          <a:ln w="9525">
            <a:noFill/>
          </a:ln>
        </p:spPr>
        <p:txBody>
          <a:bodyPr/>
          <a:p>
            <a:pPr marL="742950" lvl="1" indent="-285750" algn="just">
              <a:spcBef>
                <a:spcPct val="20000"/>
              </a:spcBef>
            </a:pPr>
            <a:endParaRPr lang="en-US" altLang="zh-CN" sz="2800" dirty="0">
              <a:latin typeface="楷体_GB2312" pitchFamily="49" charset="-122"/>
              <a:ea typeface="楷体_GB2312" pitchFamily="49" charset="-122"/>
            </a:endParaRPr>
          </a:p>
          <a:p>
            <a:pPr marL="742950" lvl="1" indent="-285750" algn="just">
              <a:spcBef>
                <a:spcPct val="20000"/>
              </a:spcBef>
              <a:buFont typeface="Wingdings" panose="05000000000000000000" pitchFamily="2" charset="2"/>
              <a:buChar char="Ø"/>
            </a:pPr>
            <a:r>
              <a:rPr lang="zh-CN" altLang="en-US" sz="2400" dirty="0">
                <a:latin typeface="幼圆" pitchFamily="49" charset="-122"/>
                <a:ea typeface="幼圆" pitchFamily="49" charset="-122"/>
              </a:rPr>
              <a:t>人身伤害、死亡（包括割伤、挫伤、擦伤、肢体损伤等）；</a:t>
            </a:r>
            <a:endParaRPr lang="zh-CN" altLang="en-US" sz="2400" dirty="0">
              <a:latin typeface="幼圆" pitchFamily="49" charset="-122"/>
              <a:ea typeface="幼圆" pitchFamily="49" charset="-122"/>
            </a:endParaRPr>
          </a:p>
          <a:p>
            <a:pPr marL="742950" lvl="1" indent="-285750" algn="just">
              <a:spcBef>
                <a:spcPct val="20000"/>
              </a:spcBef>
              <a:buFont typeface="Wingdings" panose="05000000000000000000" pitchFamily="2" charset="2"/>
              <a:buChar char="Ø"/>
            </a:pPr>
            <a:r>
              <a:rPr lang="zh-CN" altLang="en-US" sz="2400" dirty="0">
                <a:latin typeface="幼圆" pitchFamily="49" charset="-122"/>
                <a:ea typeface="幼圆" pitchFamily="49" charset="-122"/>
              </a:rPr>
              <a:t>疾病（如头痛、呼吸困难、失明、皮肤病、癌症、肢体不能正常动作等）；</a:t>
            </a:r>
            <a:endParaRPr lang="zh-CN" altLang="en-US" sz="2400" dirty="0">
              <a:latin typeface="幼圆" pitchFamily="49" charset="-122"/>
              <a:ea typeface="幼圆" pitchFamily="49" charset="-122"/>
            </a:endParaRPr>
          </a:p>
          <a:p>
            <a:pPr marL="742950" lvl="1" indent="-285750" algn="just">
              <a:spcBef>
                <a:spcPct val="20000"/>
              </a:spcBef>
              <a:buFont typeface="Wingdings" panose="05000000000000000000" pitchFamily="2" charset="2"/>
              <a:buChar char="Ø"/>
            </a:pPr>
            <a:r>
              <a:rPr lang="zh-CN" altLang="en-US" sz="2400" dirty="0">
                <a:latin typeface="幼圆" pitchFamily="49" charset="-122"/>
                <a:ea typeface="幼圆" pitchFamily="49" charset="-122"/>
              </a:rPr>
              <a:t>财产损失； 停工；违法；影响信誉；</a:t>
            </a:r>
            <a:endParaRPr lang="zh-CN" altLang="en-US" sz="2400" dirty="0">
              <a:latin typeface="幼圆" pitchFamily="49" charset="-122"/>
              <a:ea typeface="幼圆" pitchFamily="49" charset="-122"/>
            </a:endParaRPr>
          </a:p>
          <a:p>
            <a:pPr marL="742950" lvl="1" indent="-285750" algn="just">
              <a:spcBef>
                <a:spcPct val="20000"/>
              </a:spcBef>
              <a:buFont typeface="Wingdings" panose="05000000000000000000" pitchFamily="2" charset="2"/>
              <a:buChar char="Ø"/>
            </a:pPr>
            <a:r>
              <a:rPr lang="zh-CN" altLang="en-US" sz="2400" dirty="0">
                <a:latin typeface="幼圆" pitchFamily="49" charset="-122"/>
                <a:ea typeface="幼圆" pitchFamily="49" charset="-122"/>
              </a:rPr>
              <a:t>工作环境破坏；</a:t>
            </a:r>
            <a:endParaRPr lang="zh-CN" altLang="en-US" sz="2400" dirty="0">
              <a:latin typeface="幼圆" pitchFamily="49" charset="-122"/>
              <a:ea typeface="幼圆" pitchFamily="49" charset="-122"/>
            </a:endParaRPr>
          </a:p>
          <a:p>
            <a:pPr marL="742950" lvl="1" indent="-285750" algn="just">
              <a:spcBef>
                <a:spcPct val="20000"/>
              </a:spcBef>
              <a:buFont typeface="Wingdings" panose="05000000000000000000" pitchFamily="2" charset="2"/>
              <a:buChar char="Ø"/>
            </a:pPr>
            <a:r>
              <a:rPr lang="zh-CN" altLang="en-US" sz="2400" dirty="0">
                <a:latin typeface="幼圆" pitchFamily="49" charset="-122"/>
                <a:ea typeface="幼圆" pitchFamily="49" charset="-122"/>
              </a:rPr>
              <a:t>水、空气、土壤、地下水及噪音污染（自然环境破坏）。</a:t>
            </a:r>
            <a:endParaRPr lang="zh-CN" altLang="en-US" sz="2400" dirty="0">
              <a:latin typeface="幼圆" pitchFamily="49" charset="-122"/>
              <a:ea typeface="幼圆"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a:spLocks noChangeArrowheads="1"/>
          </p:cNvSpPr>
          <p:nvPr/>
        </p:nvSpPr>
        <p:spPr bwMode="auto">
          <a:xfrm>
            <a:off x="2627313" y="752475"/>
            <a:ext cx="4291013" cy="708025"/>
          </a:xfrm>
          <a:prstGeom prst="rect">
            <a:avLst/>
          </a:prstGeom>
          <a:noFill/>
          <a:ln w="9525">
            <a:noFill/>
            <a:miter lim="800000"/>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rPr>
              <a:t>2.</a:t>
            </a:r>
            <a:r>
              <a:rPr kumimoji="1" lang="zh-CN"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rPr>
              <a:t>风险及风险评价</a:t>
            </a:r>
            <a:endParaRPr kumimoji="1" lang="zh-CN" altLang="en-US" sz="4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mn-ea"/>
              <a:cs typeface="+mn-cs"/>
            </a:endParaRPr>
          </a:p>
        </p:txBody>
      </p:sp>
      <p:sp>
        <p:nvSpPr>
          <p:cNvPr id="65539" name="Rectangle 4"/>
          <p:cNvSpPr/>
          <p:nvPr/>
        </p:nvSpPr>
        <p:spPr>
          <a:xfrm>
            <a:off x="900113" y="1773238"/>
            <a:ext cx="1073150" cy="519112"/>
          </a:xfrm>
          <a:prstGeom prst="rect">
            <a:avLst/>
          </a:prstGeom>
          <a:noFill/>
          <a:ln w="9525">
            <a:noFill/>
          </a:ln>
        </p:spPr>
        <p:txBody>
          <a:bodyPr wrap="none">
            <a:spAutoFit/>
          </a:bodyPr>
          <a:p>
            <a:r>
              <a:rPr lang="zh-CN" altLang="en-US" sz="2800" dirty="0">
                <a:solidFill>
                  <a:srgbClr val="FF0000"/>
                </a:solidFill>
                <a:latin typeface="幼圆" pitchFamily="49" charset="-122"/>
                <a:ea typeface="幼圆" pitchFamily="49" charset="-122"/>
              </a:rPr>
              <a:t>风险</a:t>
            </a:r>
            <a:r>
              <a:rPr lang="en-US" altLang="zh-CN" sz="2800" dirty="0">
                <a:solidFill>
                  <a:srgbClr val="FF0000"/>
                </a:solidFill>
                <a:latin typeface="幼圆" pitchFamily="49" charset="-122"/>
                <a:ea typeface="幼圆" pitchFamily="49" charset="-122"/>
              </a:rPr>
              <a:t>:</a:t>
            </a:r>
            <a:endParaRPr lang="en-US" altLang="zh-CN" sz="2800" dirty="0">
              <a:solidFill>
                <a:srgbClr val="FF0000"/>
              </a:solidFill>
              <a:latin typeface="幼圆" pitchFamily="49" charset="-122"/>
              <a:ea typeface="幼圆" pitchFamily="49" charset="-122"/>
            </a:endParaRPr>
          </a:p>
        </p:txBody>
      </p:sp>
      <p:sp>
        <p:nvSpPr>
          <p:cNvPr id="1239045" name="Rectangle 5"/>
          <p:cNvSpPr/>
          <p:nvPr/>
        </p:nvSpPr>
        <p:spPr>
          <a:xfrm>
            <a:off x="2051050" y="1773238"/>
            <a:ext cx="6613525" cy="519112"/>
          </a:xfrm>
          <a:prstGeom prst="rect">
            <a:avLst/>
          </a:prstGeom>
          <a:noFill/>
          <a:ln w="9525">
            <a:noFill/>
          </a:ln>
        </p:spPr>
        <p:txBody>
          <a:bodyPr wrap="none">
            <a:spAutoFit/>
          </a:bodyPr>
          <a:p>
            <a:r>
              <a:rPr lang="zh-CN" altLang="en-US" sz="2800" dirty="0">
                <a:solidFill>
                  <a:srgbClr val="0F35D9"/>
                </a:solidFill>
                <a:latin typeface="Times New Roman" panose="02020603050405020304" pitchFamily="18" charset="0"/>
                <a:ea typeface="幼圆" pitchFamily="49" charset="-122"/>
              </a:rPr>
              <a:t>发生特定危害事件的可能性与后果的结合</a:t>
            </a:r>
            <a:endParaRPr lang="zh-CN" altLang="en-US" sz="2800" dirty="0">
              <a:solidFill>
                <a:srgbClr val="0F35D9"/>
              </a:solidFill>
              <a:latin typeface="Times New Roman" panose="02020603050405020304" pitchFamily="18" charset="0"/>
              <a:ea typeface="幼圆" pitchFamily="49" charset="-122"/>
            </a:endParaRPr>
          </a:p>
        </p:txBody>
      </p:sp>
      <p:sp>
        <p:nvSpPr>
          <p:cNvPr id="65541" name="Rectangle 6"/>
          <p:cNvSpPr/>
          <p:nvPr/>
        </p:nvSpPr>
        <p:spPr>
          <a:xfrm>
            <a:off x="827088" y="2689225"/>
            <a:ext cx="1784350" cy="519113"/>
          </a:xfrm>
          <a:prstGeom prst="rect">
            <a:avLst/>
          </a:prstGeom>
          <a:noFill/>
          <a:ln w="9525">
            <a:noFill/>
          </a:ln>
        </p:spPr>
        <p:txBody>
          <a:bodyPr wrap="none">
            <a:spAutoFit/>
          </a:bodyPr>
          <a:p>
            <a:r>
              <a:rPr lang="zh-CN" altLang="en-US" sz="2800" dirty="0">
                <a:solidFill>
                  <a:srgbClr val="FF0000"/>
                </a:solidFill>
                <a:latin typeface="幼圆" pitchFamily="49" charset="-122"/>
                <a:ea typeface="幼圆" pitchFamily="49" charset="-122"/>
              </a:rPr>
              <a:t>风险评价</a:t>
            </a:r>
            <a:r>
              <a:rPr lang="en-US" altLang="zh-CN" sz="2800" dirty="0">
                <a:solidFill>
                  <a:srgbClr val="FF0000"/>
                </a:solidFill>
                <a:latin typeface="幼圆" pitchFamily="49" charset="-122"/>
                <a:ea typeface="幼圆" pitchFamily="49" charset="-122"/>
              </a:rPr>
              <a:t>:</a:t>
            </a:r>
            <a:endParaRPr lang="en-US" altLang="zh-CN" sz="2800" dirty="0">
              <a:solidFill>
                <a:srgbClr val="FF0000"/>
              </a:solidFill>
              <a:latin typeface="幼圆" pitchFamily="49" charset="-122"/>
              <a:ea typeface="幼圆" pitchFamily="49" charset="-122"/>
            </a:endParaRPr>
          </a:p>
        </p:txBody>
      </p:sp>
      <p:sp>
        <p:nvSpPr>
          <p:cNvPr id="1239047" name="Rectangle 7"/>
          <p:cNvSpPr/>
          <p:nvPr/>
        </p:nvSpPr>
        <p:spPr>
          <a:xfrm>
            <a:off x="2555875" y="2636838"/>
            <a:ext cx="6048375" cy="946150"/>
          </a:xfrm>
          <a:prstGeom prst="rect">
            <a:avLst/>
          </a:prstGeom>
          <a:noFill/>
          <a:ln w="9525">
            <a:noFill/>
          </a:ln>
        </p:spPr>
        <p:txBody>
          <a:bodyPr>
            <a:spAutoFit/>
          </a:bodyPr>
          <a:p>
            <a:r>
              <a:rPr lang="zh-CN" altLang="en-US" sz="2800" dirty="0">
                <a:solidFill>
                  <a:srgbClr val="0F35D9"/>
                </a:solidFill>
                <a:latin typeface="Times New Roman" panose="02020603050405020304" pitchFamily="18" charset="0"/>
                <a:ea typeface="幼圆" pitchFamily="49" charset="-122"/>
              </a:rPr>
              <a:t>评价风险程度并确定其是否在可承受范围的过程</a:t>
            </a:r>
            <a:endParaRPr lang="zh-CN" altLang="en-US" sz="2800" dirty="0">
              <a:solidFill>
                <a:srgbClr val="0F35D9"/>
              </a:solidFill>
              <a:latin typeface="Times New Roman" panose="02020603050405020304" pitchFamily="18" charset="0"/>
              <a:ea typeface="幼圆" pitchFamily="49" charset="-122"/>
            </a:endParaRPr>
          </a:p>
        </p:txBody>
      </p:sp>
      <p:sp>
        <p:nvSpPr>
          <p:cNvPr id="65543" name="Rectangle 8"/>
          <p:cNvSpPr/>
          <p:nvPr/>
        </p:nvSpPr>
        <p:spPr>
          <a:xfrm>
            <a:off x="827088" y="4076700"/>
            <a:ext cx="2495550" cy="519113"/>
          </a:xfrm>
          <a:prstGeom prst="rect">
            <a:avLst/>
          </a:prstGeom>
          <a:noFill/>
          <a:ln w="9525">
            <a:noFill/>
          </a:ln>
        </p:spPr>
        <p:txBody>
          <a:bodyPr wrap="none">
            <a:spAutoFit/>
          </a:bodyPr>
          <a:p>
            <a:r>
              <a:rPr lang="zh-CN" altLang="en-US" sz="2800" dirty="0">
                <a:solidFill>
                  <a:srgbClr val="FF0000"/>
                </a:solidFill>
                <a:latin typeface="幼圆" pitchFamily="49" charset="-122"/>
                <a:ea typeface="幼圆" pitchFamily="49" charset="-122"/>
              </a:rPr>
              <a:t>可承受的风险</a:t>
            </a:r>
            <a:r>
              <a:rPr lang="en-US" altLang="zh-CN" sz="2800" dirty="0">
                <a:solidFill>
                  <a:srgbClr val="FF0000"/>
                </a:solidFill>
                <a:latin typeface="幼圆" pitchFamily="49" charset="-122"/>
                <a:ea typeface="幼圆" pitchFamily="49" charset="-122"/>
              </a:rPr>
              <a:t>:</a:t>
            </a:r>
            <a:endParaRPr lang="en-US" altLang="zh-CN" sz="2800" dirty="0">
              <a:solidFill>
                <a:srgbClr val="FF0000"/>
              </a:solidFill>
              <a:latin typeface="幼圆" pitchFamily="49" charset="-122"/>
              <a:ea typeface="幼圆" pitchFamily="49" charset="-122"/>
            </a:endParaRPr>
          </a:p>
        </p:txBody>
      </p:sp>
      <p:sp>
        <p:nvSpPr>
          <p:cNvPr id="1239049" name="Rectangle 9"/>
          <p:cNvSpPr/>
          <p:nvPr/>
        </p:nvSpPr>
        <p:spPr>
          <a:xfrm>
            <a:off x="3419475" y="4076700"/>
            <a:ext cx="5256213" cy="1373188"/>
          </a:xfrm>
          <a:prstGeom prst="rect">
            <a:avLst/>
          </a:prstGeom>
          <a:noFill/>
          <a:ln w="9525">
            <a:noFill/>
          </a:ln>
        </p:spPr>
        <p:txBody>
          <a:bodyPr>
            <a:spAutoFit/>
          </a:bodyPr>
          <a:p>
            <a:r>
              <a:rPr lang="zh-CN" altLang="en-US" sz="2800" dirty="0">
                <a:solidFill>
                  <a:srgbClr val="0F35D9"/>
                </a:solidFill>
                <a:latin typeface="Times New Roman" panose="02020603050405020304" pitchFamily="18" charset="0"/>
                <a:ea typeface="幼圆" pitchFamily="49" charset="-122"/>
              </a:rPr>
              <a:t>根据用人单位的法律义务和职业健康安全方针，用人单位可接受的风险</a:t>
            </a:r>
            <a:endParaRPr lang="zh-CN" altLang="en-US" sz="2000" i="1" dirty="0">
              <a:solidFill>
                <a:srgbClr val="00FF00"/>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39045">
                                            <p:txEl>
                                              <p:charRg st="0" end="19"/>
                                            </p:txEl>
                                          </p:spTgt>
                                        </p:tgtEl>
                                        <p:attrNameLst>
                                          <p:attrName>style.visibility</p:attrName>
                                        </p:attrNameLst>
                                      </p:cBhvr>
                                      <p:to>
                                        <p:strVal val="visible"/>
                                      </p:to>
                                    </p:set>
                                    <p:anim calcmode="lin" valueType="num">
                                      <p:cBhvr additive="base">
                                        <p:cTn id="7" dur="500" fill="hold"/>
                                        <p:tgtEl>
                                          <p:spTgt spid="1239045">
                                            <p:txEl>
                                              <p:charRg st="0" end="19"/>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9045">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39047">
                                            <p:txEl>
                                              <p:charRg st="0" end="22"/>
                                            </p:txEl>
                                          </p:spTgt>
                                        </p:tgtEl>
                                        <p:attrNameLst>
                                          <p:attrName>style.visibility</p:attrName>
                                        </p:attrNameLst>
                                      </p:cBhvr>
                                      <p:to>
                                        <p:strVal val="visible"/>
                                      </p:to>
                                    </p:set>
                                    <p:anim calcmode="lin" valueType="num">
                                      <p:cBhvr additive="base">
                                        <p:cTn id="13" dur="500" fill="hold"/>
                                        <p:tgtEl>
                                          <p:spTgt spid="1239047">
                                            <p:txEl>
                                              <p:charRg st="0" end="2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9047">
                                            <p:txEl>
                                              <p:charRg st="0" end="2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39049">
                                            <p:txEl>
                                              <p:charRg st="0" end="32"/>
                                            </p:txEl>
                                          </p:spTgt>
                                        </p:tgtEl>
                                        <p:attrNameLst>
                                          <p:attrName>style.visibility</p:attrName>
                                        </p:attrNameLst>
                                      </p:cBhvr>
                                      <p:to>
                                        <p:strVal val="visible"/>
                                      </p:to>
                                    </p:set>
                                    <p:anim calcmode="lin" valueType="num">
                                      <p:cBhvr additive="base">
                                        <p:cTn id="19" dur="500" fill="hold"/>
                                        <p:tgtEl>
                                          <p:spTgt spid="1239049">
                                            <p:txEl>
                                              <p:charRg st="0" end="3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39049">
                                            <p:txEl>
                                              <p:charRg st="0" end="3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2051"/>
          <p:cNvSpPr txBox="1"/>
          <p:nvPr/>
        </p:nvSpPr>
        <p:spPr>
          <a:xfrm>
            <a:off x="1676400" y="4645025"/>
            <a:ext cx="1816100" cy="831850"/>
          </a:xfrm>
          <a:prstGeom prst="rect">
            <a:avLst/>
          </a:prstGeom>
          <a:noFill/>
          <a:ln w="9525" cap="flat" cmpd="sng">
            <a:solidFill>
              <a:srgbClr val="00CC00"/>
            </a:solidFill>
            <a:prstDash val="solid"/>
            <a:miter/>
            <a:headEnd type="none" w="med" len="med"/>
            <a:tailEnd type="none" w="med" len="med"/>
          </a:ln>
        </p:spPr>
        <p:txBody>
          <a:bodyPr>
            <a:spAutoFit/>
          </a:bodyPr>
          <a:p>
            <a:pPr algn="ctr"/>
            <a:r>
              <a:rPr lang="zh-CN" altLang="en-US" sz="2400" dirty="0">
                <a:solidFill>
                  <a:srgbClr val="0F35D9"/>
                </a:solidFill>
                <a:latin typeface="Times New Roman" panose="02020603050405020304" pitchFamily="18" charset="0"/>
                <a:ea typeface="幼圆" pitchFamily="49" charset="-122"/>
              </a:rPr>
              <a:t>发生的频率</a:t>
            </a:r>
            <a:endParaRPr lang="zh-CN" altLang="en-US" sz="2400" dirty="0">
              <a:solidFill>
                <a:srgbClr val="0F35D9"/>
              </a:solidFill>
              <a:latin typeface="Times New Roman" panose="02020603050405020304" pitchFamily="18" charset="0"/>
              <a:ea typeface="幼圆" pitchFamily="49" charset="-122"/>
            </a:endParaRPr>
          </a:p>
          <a:p>
            <a:pPr algn="ctr"/>
            <a:endParaRPr lang="en-US" altLang="zh-CN" sz="2400" b="0" dirty="0">
              <a:latin typeface="Times New Roman" panose="02020603050405020304" pitchFamily="18" charset="0"/>
              <a:ea typeface="楷体_GB2312" pitchFamily="49" charset="-122"/>
            </a:endParaRPr>
          </a:p>
        </p:txBody>
      </p:sp>
      <p:sp>
        <p:nvSpPr>
          <p:cNvPr id="66563" name="Text Box 2052"/>
          <p:cNvSpPr txBox="1"/>
          <p:nvPr/>
        </p:nvSpPr>
        <p:spPr>
          <a:xfrm>
            <a:off x="4427538" y="4652963"/>
            <a:ext cx="2413000" cy="831850"/>
          </a:xfrm>
          <a:prstGeom prst="rect">
            <a:avLst/>
          </a:prstGeom>
          <a:noFill/>
          <a:ln w="9525" cap="flat" cmpd="sng">
            <a:solidFill>
              <a:srgbClr val="00CC00"/>
            </a:solidFill>
            <a:prstDash val="solid"/>
            <a:miter/>
            <a:headEnd type="none" w="med" len="med"/>
            <a:tailEnd type="none" w="med" len="med"/>
          </a:ln>
        </p:spPr>
        <p:txBody>
          <a:bodyPr>
            <a:spAutoFit/>
          </a:bodyPr>
          <a:p>
            <a:pPr algn="ctr"/>
            <a:r>
              <a:rPr lang="zh-CN" altLang="en-US" sz="2400" dirty="0">
                <a:solidFill>
                  <a:srgbClr val="0F35D9"/>
                </a:solidFill>
                <a:latin typeface="Times New Roman" panose="02020603050405020304" pitchFamily="18" charset="0"/>
                <a:ea typeface="幼圆" pitchFamily="49" charset="-122"/>
              </a:rPr>
              <a:t>现有的预防、检测、控制措施</a:t>
            </a:r>
            <a:endParaRPr lang="zh-CN" altLang="en-US" sz="2400" b="0" dirty="0">
              <a:solidFill>
                <a:srgbClr val="0F35D9"/>
              </a:solidFill>
              <a:latin typeface="Times New Roman" panose="02020603050405020304" pitchFamily="18" charset="0"/>
              <a:ea typeface="幼圆" pitchFamily="49" charset="-122"/>
            </a:endParaRPr>
          </a:p>
        </p:txBody>
      </p:sp>
      <p:sp>
        <p:nvSpPr>
          <p:cNvPr id="66564" name="Text Box 2053"/>
          <p:cNvSpPr txBox="1"/>
          <p:nvPr/>
        </p:nvSpPr>
        <p:spPr>
          <a:xfrm>
            <a:off x="5314950" y="1557338"/>
            <a:ext cx="755650" cy="641350"/>
          </a:xfrm>
          <a:prstGeom prst="rect">
            <a:avLst/>
          </a:prstGeom>
          <a:noFill/>
          <a:ln w="9525">
            <a:noFill/>
          </a:ln>
        </p:spPr>
        <p:txBody>
          <a:bodyPr>
            <a:spAutoFit/>
          </a:bodyPr>
          <a:p>
            <a:pPr algn="ctr"/>
            <a:r>
              <a:rPr lang="en-US" altLang="zh-CN" sz="3600" b="0" dirty="0">
                <a:solidFill>
                  <a:srgbClr val="3366FF"/>
                </a:solidFill>
                <a:latin typeface="Times New Roman" panose="02020603050405020304" pitchFamily="18" charset="0"/>
              </a:rPr>
              <a:t>×</a:t>
            </a:r>
            <a:endParaRPr lang="en-US" altLang="zh-CN" sz="2400" b="0" dirty="0">
              <a:latin typeface="Times New Roman" panose="02020603050405020304" pitchFamily="18" charset="0"/>
            </a:endParaRPr>
          </a:p>
        </p:txBody>
      </p:sp>
      <p:sp>
        <p:nvSpPr>
          <p:cNvPr id="66565" name="Text Box 2054"/>
          <p:cNvSpPr txBox="1"/>
          <p:nvPr/>
        </p:nvSpPr>
        <p:spPr>
          <a:xfrm>
            <a:off x="6421438" y="1689100"/>
            <a:ext cx="1733550" cy="831850"/>
          </a:xfrm>
          <a:prstGeom prst="rect">
            <a:avLst/>
          </a:prstGeom>
          <a:noFill/>
          <a:ln w="9525" cap="flat" cmpd="sng">
            <a:solidFill>
              <a:srgbClr val="00CC00"/>
            </a:solidFill>
            <a:prstDash val="solid"/>
            <a:miter/>
            <a:headEnd type="none" w="med" len="med"/>
            <a:tailEnd type="none" w="med" len="med"/>
          </a:ln>
        </p:spPr>
        <p:txBody>
          <a:bodyPr>
            <a:spAutoFit/>
          </a:bodyPr>
          <a:p>
            <a:pPr algn="ctr"/>
            <a:r>
              <a:rPr lang="zh-CN" altLang="en-US" sz="2400" dirty="0">
                <a:solidFill>
                  <a:srgbClr val="FF0000"/>
                </a:solidFill>
                <a:latin typeface="幼圆" pitchFamily="49" charset="-122"/>
                <a:ea typeface="幼圆" pitchFamily="49" charset="-122"/>
              </a:rPr>
              <a:t>后果严重性</a:t>
            </a:r>
            <a:r>
              <a:rPr lang="en-US" altLang="zh-CN" sz="2400" dirty="0">
                <a:solidFill>
                  <a:srgbClr val="FF0000"/>
                </a:solidFill>
                <a:latin typeface="幼圆" pitchFamily="49" charset="-122"/>
                <a:ea typeface="幼圆" pitchFamily="49" charset="-122"/>
              </a:rPr>
              <a:t>S</a:t>
            </a:r>
            <a:endParaRPr lang="en-US" altLang="zh-CN" sz="2400" b="0" dirty="0">
              <a:solidFill>
                <a:srgbClr val="FF0000"/>
              </a:solidFill>
              <a:latin typeface="幼圆" pitchFamily="49" charset="-122"/>
              <a:ea typeface="幼圆" pitchFamily="49" charset="-122"/>
            </a:endParaRPr>
          </a:p>
        </p:txBody>
      </p:sp>
      <p:sp>
        <p:nvSpPr>
          <p:cNvPr id="66566" name="Text Box 2055"/>
          <p:cNvSpPr txBox="1"/>
          <p:nvPr/>
        </p:nvSpPr>
        <p:spPr>
          <a:xfrm>
            <a:off x="971550" y="1644650"/>
            <a:ext cx="1371600" cy="831850"/>
          </a:xfrm>
          <a:prstGeom prst="rect">
            <a:avLst/>
          </a:prstGeom>
          <a:noFill/>
          <a:ln w="9525" cap="flat" cmpd="sng">
            <a:solidFill>
              <a:srgbClr val="00CC00"/>
            </a:solidFill>
            <a:prstDash val="solid"/>
            <a:miter/>
            <a:headEnd type="none" w="med" len="med"/>
            <a:tailEnd type="none" w="med" len="med"/>
          </a:ln>
        </p:spPr>
        <p:txBody>
          <a:bodyPr>
            <a:spAutoFit/>
          </a:bodyPr>
          <a:p>
            <a:pPr algn="ctr"/>
            <a:r>
              <a:rPr lang="zh-CN" altLang="en-US" sz="2400" dirty="0">
                <a:solidFill>
                  <a:srgbClr val="FF0000"/>
                </a:solidFill>
                <a:latin typeface="幼圆" pitchFamily="49" charset="-122"/>
                <a:ea typeface="幼圆" pitchFamily="49" charset="-122"/>
              </a:rPr>
              <a:t>风险度</a:t>
            </a:r>
            <a:endParaRPr lang="zh-CN" altLang="en-US" sz="2400" dirty="0">
              <a:solidFill>
                <a:srgbClr val="FF0000"/>
              </a:solidFill>
              <a:latin typeface="幼圆" pitchFamily="49" charset="-122"/>
              <a:ea typeface="幼圆" pitchFamily="49" charset="-122"/>
            </a:endParaRPr>
          </a:p>
          <a:p>
            <a:pPr algn="ctr"/>
            <a:r>
              <a:rPr lang="en-US" altLang="zh-CN" sz="2400" dirty="0">
                <a:solidFill>
                  <a:srgbClr val="FF0000"/>
                </a:solidFill>
                <a:latin typeface="幼圆" pitchFamily="49" charset="-122"/>
                <a:ea typeface="幼圆" pitchFamily="49" charset="-122"/>
              </a:rPr>
              <a:t>R</a:t>
            </a:r>
            <a:endParaRPr lang="en-US" altLang="zh-CN" sz="2400" b="0" dirty="0">
              <a:latin typeface="Times New Roman" panose="02020603050405020304" pitchFamily="18" charset="0"/>
            </a:endParaRPr>
          </a:p>
        </p:txBody>
      </p:sp>
      <p:sp>
        <p:nvSpPr>
          <p:cNvPr id="66567" name="Text Box 2056"/>
          <p:cNvSpPr txBox="1"/>
          <p:nvPr/>
        </p:nvSpPr>
        <p:spPr>
          <a:xfrm>
            <a:off x="2419350" y="1557338"/>
            <a:ext cx="762000" cy="701675"/>
          </a:xfrm>
          <a:prstGeom prst="rect">
            <a:avLst/>
          </a:prstGeom>
          <a:noFill/>
          <a:ln w="9525">
            <a:noFill/>
          </a:ln>
        </p:spPr>
        <p:txBody>
          <a:bodyPr>
            <a:spAutoFit/>
          </a:bodyPr>
          <a:p>
            <a:pPr algn="ctr"/>
            <a:r>
              <a:rPr lang="en-US" altLang="zh-CN" sz="4000" dirty="0">
                <a:solidFill>
                  <a:srgbClr val="3366FF"/>
                </a:solidFill>
                <a:latin typeface="Times New Roman" panose="02020603050405020304" pitchFamily="18" charset="0"/>
              </a:rPr>
              <a:t>=</a:t>
            </a:r>
            <a:endParaRPr lang="en-US" altLang="zh-CN" sz="2400" dirty="0">
              <a:latin typeface="Times New Roman" panose="02020603050405020304" pitchFamily="18" charset="0"/>
            </a:endParaRPr>
          </a:p>
        </p:txBody>
      </p:sp>
      <p:sp>
        <p:nvSpPr>
          <p:cNvPr id="66568" name="Text Box 2057"/>
          <p:cNvSpPr txBox="1"/>
          <p:nvPr/>
        </p:nvSpPr>
        <p:spPr>
          <a:xfrm>
            <a:off x="3419475" y="1689100"/>
            <a:ext cx="1512888" cy="831850"/>
          </a:xfrm>
          <a:prstGeom prst="rect">
            <a:avLst/>
          </a:prstGeom>
          <a:noFill/>
          <a:ln w="9525" cap="flat" cmpd="sng">
            <a:solidFill>
              <a:srgbClr val="00CC00"/>
            </a:solidFill>
            <a:prstDash val="solid"/>
            <a:miter/>
            <a:headEnd type="none" w="med" len="med"/>
            <a:tailEnd type="none" w="med" len="med"/>
          </a:ln>
        </p:spPr>
        <p:txBody>
          <a:bodyPr>
            <a:spAutoFit/>
          </a:bodyPr>
          <a:p>
            <a:pPr algn="ctr"/>
            <a:r>
              <a:rPr lang="zh-CN" altLang="en-US" sz="2400" dirty="0">
                <a:solidFill>
                  <a:srgbClr val="FF0000"/>
                </a:solidFill>
                <a:latin typeface="幼圆" pitchFamily="49" charset="-122"/>
                <a:ea typeface="幼圆" pitchFamily="49" charset="-122"/>
              </a:rPr>
              <a:t>可能性</a:t>
            </a:r>
            <a:endParaRPr lang="zh-CN" altLang="en-US" sz="2400" dirty="0">
              <a:solidFill>
                <a:srgbClr val="FF0000"/>
              </a:solidFill>
              <a:latin typeface="幼圆" pitchFamily="49" charset="-122"/>
              <a:ea typeface="幼圆" pitchFamily="49" charset="-122"/>
            </a:endParaRPr>
          </a:p>
          <a:p>
            <a:pPr algn="ctr"/>
            <a:r>
              <a:rPr lang="en-US" altLang="zh-CN" sz="2400" dirty="0">
                <a:solidFill>
                  <a:srgbClr val="FF0000"/>
                </a:solidFill>
                <a:latin typeface="幼圆" pitchFamily="49" charset="-122"/>
                <a:ea typeface="幼圆" pitchFamily="49" charset="-122"/>
              </a:rPr>
              <a:t>L</a:t>
            </a:r>
            <a:endParaRPr lang="en-US" altLang="zh-CN" sz="2400" b="0" dirty="0">
              <a:latin typeface="幼圆" pitchFamily="49" charset="-122"/>
              <a:ea typeface="幼圆" pitchFamily="49" charset="-122"/>
            </a:endParaRPr>
          </a:p>
        </p:txBody>
      </p:sp>
      <p:sp>
        <p:nvSpPr>
          <p:cNvPr id="66569" name="Line 2058"/>
          <p:cNvSpPr/>
          <p:nvPr/>
        </p:nvSpPr>
        <p:spPr>
          <a:xfrm flipH="1">
            <a:off x="2916238" y="2492375"/>
            <a:ext cx="1120775" cy="2135188"/>
          </a:xfrm>
          <a:prstGeom prst="line">
            <a:avLst/>
          </a:prstGeom>
          <a:ln w="9525" cap="flat" cmpd="sng">
            <a:solidFill>
              <a:schemeClr val="tx1"/>
            </a:solidFill>
            <a:prstDash val="solid"/>
            <a:headEnd type="none" w="med" len="med"/>
            <a:tailEnd type="none" w="med" len="med"/>
          </a:ln>
        </p:spPr>
      </p:sp>
      <p:sp>
        <p:nvSpPr>
          <p:cNvPr id="66570" name="Line 2059"/>
          <p:cNvSpPr/>
          <p:nvPr/>
        </p:nvSpPr>
        <p:spPr>
          <a:xfrm>
            <a:off x="4211638" y="2492375"/>
            <a:ext cx="1295400" cy="2160588"/>
          </a:xfrm>
          <a:prstGeom prst="line">
            <a:avLst/>
          </a:prstGeom>
          <a:ln w="9525" cap="flat" cmpd="sng">
            <a:solidFill>
              <a:schemeClr val="tx1"/>
            </a:solidFill>
            <a:prstDash val="solid"/>
            <a:headEnd type="none" w="med" len="med"/>
            <a:tailEnd type="none" w="med" len="med"/>
          </a:ln>
        </p:spPr>
      </p:sp>
      <p:sp>
        <p:nvSpPr>
          <p:cNvPr id="66571" name="Text Box 2060"/>
          <p:cNvSpPr txBox="1"/>
          <p:nvPr/>
        </p:nvSpPr>
        <p:spPr>
          <a:xfrm>
            <a:off x="3563938" y="4724400"/>
            <a:ext cx="685800" cy="641350"/>
          </a:xfrm>
          <a:prstGeom prst="rect">
            <a:avLst/>
          </a:prstGeom>
          <a:noFill/>
          <a:ln w="9525">
            <a:noFill/>
          </a:ln>
        </p:spPr>
        <p:txBody>
          <a:bodyPr>
            <a:spAutoFit/>
          </a:bodyPr>
          <a:p>
            <a:pPr algn="ctr"/>
            <a:r>
              <a:rPr lang="en-US" altLang="zh-CN" sz="3600" b="0" dirty="0">
                <a:solidFill>
                  <a:srgbClr val="3366FF"/>
                </a:solidFill>
                <a:latin typeface="Times New Roman" panose="02020603050405020304" pitchFamily="18" charset="0"/>
              </a:rPr>
              <a:t>△</a:t>
            </a:r>
            <a:endParaRPr lang="en-US" altLang="zh-CN" sz="2400" b="0" dirty="0">
              <a:latin typeface="Times New Roman" panose="02020603050405020304" pitchFamily="18" charset="0"/>
            </a:endParaRPr>
          </a:p>
        </p:txBody>
      </p:sp>
      <p:sp>
        <p:nvSpPr>
          <p:cNvPr id="66572" name="Line 2058"/>
          <p:cNvSpPr/>
          <p:nvPr/>
        </p:nvSpPr>
        <p:spPr>
          <a:xfrm flipH="1">
            <a:off x="6115050" y="2492375"/>
            <a:ext cx="1120775" cy="2135188"/>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 Box 13"/>
          <p:cNvSpPr txBox="1"/>
          <p:nvPr/>
        </p:nvSpPr>
        <p:spPr>
          <a:xfrm>
            <a:off x="1042988" y="1341438"/>
            <a:ext cx="7058025" cy="579437"/>
          </a:xfrm>
          <a:prstGeom prst="rect">
            <a:avLst/>
          </a:prstGeom>
          <a:noFill/>
          <a:ln w="9525">
            <a:noFill/>
          </a:ln>
        </p:spPr>
        <p:txBody>
          <a:bodyPr>
            <a:spAutoFit/>
          </a:bodyPr>
          <a:p>
            <a:pPr>
              <a:spcBef>
                <a:spcPct val="50000"/>
              </a:spcBef>
            </a:pPr>
            <a:endParaRPr lang="zh-CN" altLang="zh-CN" dirty="0">
              <a:latin typeface="Times New Roman" panose="02020603050405020304" pitchFamily="18" charset="0"/>
            </a:endParaRPr>
          </a:p>
        </p:txBody>
      </p:sp>
      <p:sp>
        <p:nvSpPr>
          <p:cNvPr id="70659" name="Text Box 14"/>
          <p:cNvSpPr txBox="1">
            <a:spLocks noChangeArrowheads="1"/>
          </p:cNvSpPr>
          <p:nvPr/>
        </p:nvSpPr>
        <p:spPr bwMode="auto">
          <a:xfrm>
            <a:off x="1403350" y="765175"/>
            <a:ext cx="5327650" cy="708025"/>
          </a:xfrm>
          <a:prstGeom prst="rect">
            <a:avLst/>
          </a:prstGeom>
          <a:noFill/>
          <a:ln w="9525">
            <a:noFill/>
            <a:miter lim="800000"/>
          </a:ln>
        </p:spPr>
        <p:txBody>
          <a:bodyPr>
            <a:spAutoFit/>
          </a:bodyPr>
          <a:lstStyle/>
          <a:p>
            <a:pPr marR="0" algn="ctr" defTabSz="914400">
              <a:buClrTx/>
              <a:buSzTx/>
              <a:buFontTx/>
              <a:buNone/>
              <a:defRPr/>
            </a:pPr>
            <a:r>
              <a:rPr kumimoji="1" lang="en-US" altLang="zh-CN" sz="4000" kern="1200" cap="none" spc="0" normalizeH="0" baseline="0" noProof="0" dirty="0">
                <a:solidFill>
                  <a:srgbClr val="FF0000"/>
                </a:solidFill>
                <a:effectLst>
                  <a:outerShdw blurRad="38100" dist="38100" dir="2700000" algn="tl">
                    <a:srgbClr val="C0C0C0"/>
                  </a:outerShdw>
                </a:effectLst>
                <a:latin typeface="+mn-ea"/>
                <a:ea typeface="+mn-ea"/>
                <a:cs typeface="+mn-cs"/>
              </a:rPr>
              <a:t>3. </a:t>
            </a:r>
            <a:r>
              <a:rPr kumimoji="1" lang="zh-CN" altLang="en-US" sz="4000" kern="1200" cap="none" spc="0" normalizeH="0" baseline="0" noProof="0" dirty="0">
                <a:solidFill>
                  <a:srgbClr val="FF0000"/>
                </a:solidFill>
                <a:effectLst>
                  <a:outerShdw blurRad="38100" dist="38100" dir="2700000" algn="tl">
                    <a:srgbClr val="C0C0C0"/>
                  </a:outerShdw>
                </a:effectLst>
                <a:latin typeface="+mn-ea"/>
                <a:ea typeface="+mn-ea"/>
                <a:cs typeface="+mn-cs"/>
              </a:rPr>
              <a:t>评价准则的制定</a:t>
            </a:r>
            <a:endParaRPr kumimoji="1" lang="zh-CN" altLang="en-US" sz="4000" kern="1200" cap="none" spc="0" normalizeH="0" baseline="0" noProof="0" dirty="0">
              <a:solidFill>
                <a:srgbClr val="FF0000"/>
              </a:solidFill>
              <a:effectLst>
                <a:outerShdw blurRad="38100" dist="38100" dir="2700000" algn="tl">
                  <a:srgbClr val="C0C0C0"/>
                </a:outerShdw>
              </a:effectLst>
              <a:latin typeface="+mn-ea"/>
              <a:ea typeface="+mn-ea"/>
              <a:cs typeface="+mn-cs"/>
            </a:endParaRPr>
          </a:p>
        </p:txBody>
      </p:sp>
      <p:sp>
        <p:nvSpPr>
          <p:cNvPr id="67588" name="Rectangle 15"/>
          <p:cNvSpPr/>
          <p:nvPr/>
        </p:nvSpPr>
        <p:spPr>
          <a:xfrm>
            <a:off x="827088" y="1773238"/>
            <a:ext cx="7451725" cy="3940175"/>
          </a:xfrm>
          <a:prstGeom prst="rect">
            <a:avLst/>
          </a:prstGeom>
          <a:noFill/>
          <a:ln w="9525">
            <a:noFill/>
          </a:ln>
        </p:spPr>
        <p:txBody>
          <a:bodyPr>
            <a:spAutoFit/>
          </a:bodyPr>
          <a:p>
            <a:pPr>
              <a:lnSpc>
                <a:spcPct val="150000"/>
              </a:lnSpc>
            </a:pPr>
            <a:r>
              <a:rPr lang="en-US" altLang="zh-CN" sz="2800" dirty="0">
                <a:latin typeface="幼圆" pitchFamily="49" charset="-122"/>
                <a:ea typeface="幼圆" pitchFamily="49" charset="-122"/>
              </a:rPr>
              <a:t>   </a:t>
            </a:r>
            <a:r>
              <a:rPr lang="zh-CN" altLang="en-US" sz="2800" dirty="0">
                <a:latin typeface="幼圆" pitchFamily="49" charset="-122"/>
                <a:ea typeface="幼圆" pitchFamily="49" charset="-122"/>
              </a:rPr>
              <a:t>评价准则包括事件发生的可能性</a:t>
            </a:r>
            <a:r>
              <a:rPr lang="en-US" altLang="zh-CN" sz="2800" dirty="0">
                <a:latin typeface="幼圆" pitchFamily="49" charset="-122"/>
                <a:ea typeface="幼圆" pitchFamily="49" charset="-122"/>
              </a:rPr>
              <a:t>L</a:t>
            </a:r>
            <a:r>
              <a:rPr lang="zh-CN" altLang="en-US" sz="2800" dirty="0">
                <a:latin typeface="幼圆" pitchFamily="49" charset="-122"/>
                <a:ea typeface="幼圆" pitchFamily="49" charset="-122"/>
              </a:rPr>
              <a:t>和后果的严重性</a:t>
            </a:r>
            <a:r>
              <a:rPr lang="en-US" altLang="zh-CN" sz="2800" dirty="0">
                <a:latin typeface="幼圆" pitchFamily="49" charset="-122"/>
                <a:ea typeface="幼圆" pitchFamily="49" charset="-122"/>
              </a:rPr>
              <a:t>S</a:t>
            </a:r>
            <a:r>
              <a:rPr lang="zh-CN" altLang="en-US" sz="2800" dirty="0">
                <a:latin typeface="幼圆" pitchFamily="49" charset="-122"/>
                <a:ea typeface="幼圆" pitchFamily="49" charset="-122"/>
              </a:rPr>
              <a:t>及风险度</a:t>
            </a:r>
            <a:r>
              <a:rPr lang="en-US" altLang="zh-CN" sz="2800" dirty="0">
                <a:latin typeface="幼圆" pitchFamily="49" charset="-122"/>
                <a:ea typeface="幼圆" pitchFamily="49" charset="-122"/>
              </a:rPr>
              <a:t>R</a:t>
            </a:r>
            <a:r>
              <a:rPr lang="zh-CN" altLang="en-US" sz="2800" dirty="0">
                <a:latin typeface="幼圆" pitchFamily="49" charset="-122"/>
                <a:ea typeface="幼圆" pitchFamily="49" charset="-122"/>
              </a:rPr>
              <a:t>。风险评价准则表示了在规定时间内或某一行为阶段可接受的总体风险等级，它为风险分析以及制定减小风险的措施提供了参考依据，因此在进行风险评估之前应预先给出。</a:t>
            </a:r>
            <a:endParaRPr lang="zh-CN" altLang="en-US" sz="2800" dirty="0">
              <a:latin typeface="幼圆" pitchFamily="49" charset="-122"/>
              <a:ea typeface="幼圆"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a:spLocks noGrp="1" noChangeArrowheads="1"/>
          </p:cNvSpPr>
          <p:nvPr>
            <p:ph idx="1"/>
          </p:nvPr>
        </p:nvSpPr>
        <p:spPr>
          <a:xfrm>
            <a:off x="684213" y="1125538"/>
            <a:ext cx="7772400" cy="4103688"/>
          </a:xfrm>
        </p:spPr>
        <p:txBody>
          <a:bodyPr vert="horz" wrap="square" lIns="91440" tIns="45720" rIns="91440" bIns="45720" numCol="1" anchor="t" anchorCtr="0" compatLnSpc="1"/>
          <a:lstStyle/>
          <a:p>
            <a:pPr marL="0" marR="0" lvl="0" indent="0" algn="l" defTabSz="914400" rtl="0" eaLnBrk="1" fontAlgn="base" latinLnBrk="0" hangingPunct="1">
              <a:lnSpc>
                <a:spcPct val="110000"/>
              </a:lnSpc>
              <a:spcBef>
                <a:spcPct val="20000"/>
              </a:spcBef>
              <a:spcAft>
                <a:spcPct val="0"/>
              </a:spcAft>
              <a:buClrTx/>
              <a:buSzTx/>
              <a:buFontTx/>
              <a:buNone/>
              <a:defRPr/>
            </a:pPr>
            <a:r>
              <a:rPr kumimoji="1" lang="en-US" altLang="zh-CN" sz="3600" b="1" i="0" u="none" strike="noStrike" kern="0" cap="none" spc="0" normalizeH="0" baseline="0" noProof="0" dirty="0" smtClean="0">
                <a:ln>
                  <a:noFill/>
                </a:ln>
                <a:solidFill>
                  <a:srgbClr val="FF0000"/>
                </a:solidFill>
                <a:effectLst/>
                <a:uLnTx/>
                <a:uFillTx/>
                <a:latin typeface="华文彩云" pitchFamily="2" charset="-122"/>
                <a:ea typeface="华文彩云" pitchFamily="2" charset="-122"/>
                <a:cs typeface="+mn-cs"/>
              </a:rPr>
              <a:t>  </a:t>
            </a:r>
            <a:r>
              <a:rPr kumimoji="1" lang="zh-CN" altLang="en-US" sz="3600" b="1" i="0" u="none" strike="noStrike" kern="0" cap="none" spc="0" normalizeH="0" baseline="0" noProof="0" dirty="0" smtClean="0">
                <a:ln>
                  <a:noFill/>
                </a:ln>
                <a:solidFill>
                  <a:srgbClr val="FF0000"/>
                </a:solidFill>
                <a:effectLst/>
                <a:uLnTx/>
                <a:uFillTx/>
                <a:latin typeface="+mn-ea"/>
                <a:ea typeface="+mn-ea"/>
                <a:cs typeface="+mn-cs"/>
              </a:rPr>
              <a:t>应依据以下内容制定风险评价准则：</a:t>
            </a:r>
            <a:endParaRPr kumimoji="1" lang="zh-CN" altLang="en-US" sz="3600" b="1" i="0" u="none" strike="noStrike" kern="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1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    </a:t>
            </a:r>
            <a:endPar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endParaRPr>
          </a:p>
          <a:p>
            <a:pPr marL="0" marR="0" lvl="0" indent="0" algn="l" defTabSz="914400" rtl="0" eaLnBrk="1" fontAlgn="base" latinLnBrk="0" hangingPunct="1">
              <a:lnSpc>
                <a:spcPct val="11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     </a:t>
            </a:r>
            <a:r>
              <a:rPr kumimoji="1" lang="en-US" altLang="zh-CN"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1</a:t>
            </a: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）有关安全生产法律、法规；</a:t>
            </a:r>
            <a:endPar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endParaRPr>
          </a:p>
          <a:p>
            <a:pPr marL="0" marR="0" lvl="0" indent="0" algn="l" defTabSz="914400" rtl="0" eaLnBrk="1" fontAlgn="base" latinLnBrk="0" hangingPunct="1">
              <a:lnSpc>
                <a:spcPct val="11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     </a:t>
            </a:r>
            <a:r>
              <a:rPr kumimoji="1" lang="en-US" altLang="zh-CN"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2</a:t>
            </a: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）设计规范、技术标准；</a:t>
            </a:r>
            <a:endPar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endParaRPr>
          </a:p>
          <a:p>
            <a:pPr marL="0" marR="0" lvl="0" indent="0" algn="l" defTabSz="914400" rtl="0" eaLnBrk="1" fontAlgn="base" latinLnBrk="0" hangingPunct="1">
              <a:lnSpc>
                <a:spcPct val="11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     </a:t>
            </a:r>
            <a:r>
              <a:rPr kumimoji="1" lang="en-US" altLang="zh-CN"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3</a:t>
            </a: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）企业的安全管理标准、技术标准；</a:t>
            </a:r>
            <a:endPar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endParaRPr>
          </a:p>
          <a:p>
            <a:pPr marL="0" marR="0" lvl="0" indent="0" algn="l" defTabSz="914400" rtl="0" eaLnBrk="1" fontAlgn="base" latinLnBrk="0" hangingPunct="1">
              <a:lnSpc>
                <a:spcPct val="11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     </a:t>
            </a:r>
            <a:r>
              <a:rPr kumimoji="1" lang="en-US" altLang="zh-CN"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4</a:t>
            </a:r>
            <a:r>
              <a:rPr kumimoji="1" lang="zh-CN" altLang="en-US" sz="2800" b="1"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rPr>
              <a:t>）企业的安全生产方针和目标等。</a:t>
            </a:r>
            <a:endParaRPr kumimoji="1" lang="zh-CN" altLang="en-US" sz="2800" b="0" i="0" u="none" strike="noStrike" kern="0" cap="none" spc="0" normalizeH="0" baseline="0" noProof="0" dirty="0" smtClean="0">
              <a:ln>
                <a:noFill/>
              </a:ln>
              <a:solidFill>
                <a:schemeClr val="tx1"/>
              </a:solidFill>
              <a:effectLst/>
              <a:uLnTx/>
              <a:uFillTx/>
              <a:latin typeface="幼圆" pitchFamily="49" charset="-122"/>
              <a:ea typeface="幼圆" pitchFamily="49"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3"/>
          <p:cNvGraphicFramePr>
            <a:graphicFrameLocks noChangeAspect="1"/>
          </p:cNvGraphicFramePr>
          <p:nvPr/>
        </p:nvGraphicFramePr>
        <p:xfrm>
          <a:off x="749300" y="898525"/>
          <a:ext cx="7861300" cy="5245100"/>
        </p:xfrm>
        <a:graphic>
          <a:graphicData uri="http://schemas.openxmlformats.org/presentationml/2006/ole">
            <mc:AlternateContent xmlns:mc="http://schemas.openxmlformats.org/markup-compatibility/2006">
              <mc:Choice xmlns:v="urn:schemas-microsoft-com:vml" Requires="v">
                <p:oleObj spid="_x0000_s3076" name="" r:id="rId1" imgW="6905625" imgH="4914265" progId="Word.Document.8">
                  <p:embed/>
                </p:oleObj>
              </mc:Choice>
              <mc:Fallback>
                <p:oleObj name="" r:id="rId1" imgW="6905625" imgH="4914265" progId="Word.Document.8">
                  <p:embed/>
                  <p:pic>
                    <p:nvPicPr>
                      <p:cNvPr id="0" name="图片 3075"/>
                      <p:cNvPicPr/>
                      <p:nvPr/>
                    </p:nvPicPr>
                    <p:blipFill>
                      <a:blip r:embed="rId2"/>
                      <a:stretch>
                        <a:fillRect/>
                      </a:stretch>
                    </p:blipFill>
                    <p:spPr>
                      <a:xfrm>
                        <a:off x="749300" y="898525"/>
                        <a:ext cx="7861300" cy="5245100"/>
                      </a:xfrm>
                      <a:prstGeom prst="rect">
                        <a:avLst/>
                      </a:prstGeom>
                      <a:noFill/>
                      <a:ln w="38100">
                        <a:noFill/>
                        <a:miter/>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7" name="Text Box 123"/>
          <p:cNvSpPr txBox="1">
            <a:spLocks noChangeArrowheads="1"/>
          </p:cNvSpPr>
          <p:nvPr/>
        </p:nvSpPr>
        <p:spPr bwMode="auto">
          <a:xfrm>
            <a:off x="2428875" y="714375"/>
            <a:ext cx="5029200" cy="641350"/>
          </a:xfrm>
          <a:prstGeom prst="rect">
            <a:avLst/>
          </a:prstGeom>
          <a:noFill/>
          <a:ln w="9525">
            <a:noFill/>
            <a:miter lim="800000"/>
          </a:ln>
        </p:spPr>
        <p:txBody>
          <a:bodyPr>
            <a:spAutoFit/>
          </a:bodyPr>
          <a:lstStyle/>
          <a:p>
            <a:pPr marR="0" defTabSz="914400">
              <a:spcBef>
                <a:spcPct val="50000"/>
              </a:spcBef>
              <a:buClrTx/>
              <a:buSzTx/>
              <a:buFontTx/>
              <a:buNone/>
              <a:defRPr/>
            </a:pPr>
            <a:r>
              <a:rPr kumimoji="1" lang="zh-CN" altLang="en-US" sz="3600" kern="1200" cap="none" spc="0" normalizeH="0" baseline="0" noProof="0" dirty="0">
                <a:solidFill>
                  <a:srgbClr val="FF0000"/>
                </a:solidFill>
                <a:latin typeface="+mn-ea"/>
                <a:ea typeface="+mn-ea"/>
                <a:cs typeface="+mn-cs"/>
              </a:rPr>
              <a:t>事件发生的可能性</a:t>
            </a:r>
            <a:r>
              <a:rPr kumimoji="1" lang="en-US" altLang="zh-CN" sz="3600" kern="1200" cap="none" spc="0" normalizeH="0" baseline="0" noProof="0" dirty="0">
                <a:solidFill>
                  <a:srgbClr val="FF0000"/>
                </a:solidFill>
                <a:latin typeface="+mn-ea"/>
                <a:ea typeface="+mn-ea"/>
                <a:cs typeface="+mn-cs"/>
              </a:rPr>
              <a:t>(L)</a:t>
            </a:r>
            <a:endParaRPr kumimoji="1" lang="en-US" altLang="zh-CN" sz="3600" kern="1200" cap="none" spc="0" normalizeH="0" baseline="0" noProof="0" dirty="0">
              <a:solidFill>
                <a:srgbClr val="FF0000"/>
              </a:solidFill>
              <a:latin typeface="+mn-ea"/>
              <a:ea typeface="+mn-ea"/>
              <a:cs typeface="+mn-cs"/>
            </a:endParaRPr>
          </a:p>
        </p:txBody>
      </p:sp>
      <p:grpSp>
        <p:nvGrpSpPr>
          <p:cNvPr id="69635" name="Group 163"/>
          <p:cNvGrpSpPr/>
          <p:nvPr/>
        </p:nvGrpSpPr>
        <p:grpSpPr>
          <a:xfrm>
            <a:off x="990600" y="1371600"/>
            <a:ext cx="7162800" cy="4800600"/>
            <a:chOff x="-3" y="-3"/>
            <a:chExt cx="3561" cy="3574"/>
          </a:xfrm>
        </p:grpSpPr>
        <p:grpSp>
          <p:nvGrpSpPr>
            <p:cNvPr id="69636" name="Group 161"/>
            <p:cNvGrpSpPr/>
            <p:nvPr/>
          </p:nvGrpSpPr>
          <p:grpSpPr>
            <a:xfrm>
              <a:off x="0" y="0"/>
              <a:ext cx="3555" cy="3568"/>
              <a:chOff x="0" y="0"/>
              <a:chExt cx="3555" cy="3568"/>
            </a:xfrm>
          </p:grpSpPr>
          <p:grpSp>
            <p:nvGrpSpPr>
              <p:cNvPr id="69638" name="Group 138"/>
              <p:cNvGrpSpPr/>
              <p:nvPr/>
            </p:nvGrpSpPr>
            <p:grpSpPr>
              <a:xfrm>
                <a:off x="0" y="0"/>
                <a:ext cx="350" cy="518"/>
                <a:chOff x="0" y="0"/>
                <a:chExt cx="350" cy="518"/>
              </a:xfrm>
            </p:grpSpPr>
            <p:sp>
              <p:nvSpPr>
                <p:cNvPr id="69672" name="Rectangle 125"/>
                <p:cNvSpPr/>
                <p:nvPr/>
              </p:nvSpPr>
              <p:spPr>
                <a:xfrm>
                  <a:off x="43" y="0"/>
                  <a:ext cx="264" cy="518"/>
                </a:xfrm>
                <a:prstGeom prst="rect">
                  <a:avLst/>
                </a:prstGeom>
                <a:noFill/>
                <a:ln w="9525">
                  <a:noFill/>
                </a:ln>
              </p:spPr>
              <p:txBody>
                <a:bodyPr anchor="ctr" anchorCtr="0"/>
                <a:p>
                  <a:pPr algn="ctr"/>
                  <a:endParaRPr lang="en-US" altLang="zh-CN" sz="1400" dirty="0">
                    <a:latin typeface="Times New Roman" panose="02020603050405020304" pitchFamily="18" charset="0"/>
                    <a:ea typeface="楷体" panose="02010609060101010101" pitchFamily="49" charset="-122"/>
                  </a:endParaRPr>
                </a:p>
                <a:p>
                  <a:pPr algn="ctr"/>
                  <a:r>
                    <a:rPr lang="zh-CN" altLang="en-US" sz="2000" dirty="0">
                      <a:latin typeface="Times New Roman" panose="02020603050405020304" pitchFamily="18" charset="0"/>
                      <a:ea typeface="幼圆" pitchFamily="49" charset="-122"/>
                    </a:rPr>
                    <a:t>等级</a:t>
                  </a:r>
                  <a:endParaRPr lang="zh-CN" altLang="en-US" sz="2000" dirty="0">
                    <a:latin typeface="Times New Roman" panose="02020603050405020304" pitchFamily="18" charset="0"/>
                    <a:ea typeface="幼圆" pitchFamily="49" charset="-122"/>
                  </a:endParaRPr>
                </a:p>
                <a:p>
                  <a:pPr algn="ctr"/>
                  <a:endParaRPr lang="en-US" altLang="zh-CN" sz="2000" b="0" dirty="0">
                    <a:latin typeface="Times New Roman" panose="02020603050405020304" pitchFamily="18" charset="0"/>
                    <a:ea typeface="幼圆" pitchFamily="49" charset="-122"/>
                  </a:endParaRPr>
                </a:p>
              </p:txBody>
            </p:sp>
            <p:sp>
              <p:nvSpPr>
                <p:cNvPr id="69673" name="Rectangle 137"/>
                <p:cNvSpPr/>
                <p:nvPr/>
              </p:nvSpPr>
              <p:spPr>
                <a:xfrm>
                  <a:off x="0" y="0"/>
                  <a:ext cx="350"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39" name="Group 140"/>
              <p:cNvGrpSpPr/>
              <p:nvPr/>
            </p:nvGrpSpPr>
            <p:grpSpPr>
              <a:xfrm>
                <a:off x="350" y="0"/>
                <a:ext cx="3205" cy="518"/>
                <a:chOff x="350" y="0"/>
                <a:chExt cx="3205" cy="518"/>
              </a:xfrm>
            </p:grpSpPr>
            <p:sp>
              <p:nvSpPr>
                <p:cNvPr id="69670" name="Rectangle 126"/>
                <p:cNvSpPr/>
                <p:nvPr/>
              </p:nvSpPr>
              <p:spPr>
                <a:xfrm>
                  <a:off x="393" y="0"/>
                  <a:ext cx="3119" cy="518"/>
                </a:xfrm>
                <a:prstGeom prst="rect">
                  <a:avLst/>
                </a:prstGeom>
                <a:noFill/>
                <a:ln w="9525">
                  <a:noFill/>
                </a:ln>
              </p:spPr>
              <p:txBody>
                <a:bodyPr anchor="ctr" anchorCtr="0"/>
                <a:p>
                  <a:pPr algn="ctr"/>
                  <a:endParaRPr lang="en-US" altLang="zh-CN" sz="1600" dirty="0">
                    <a:latin typeface="楷体_GB2312" pitchFamily="49" charset="-122"/>
                    <a:ea typeface="楷体_GB2312" pitchFamily="49" charset="-122"/>
                  </a:endParaRPr>
                </a:p>
                <a:p>
                  <a:pPr algn="ctr"/>
                  <a:r>
                    <a:rPr lang="zh-CN" altLang="en-US" sz="2000" dirty="0">
                      <a:latin typeface="幼圆" pitchFamily="49" charset="-122"/>
                      <a:ea typeface="幼圆" pitchFamily="49" charset="-122"/>
                    </a:rPr>
                    <a:t>标   准</a:t>
                  </a:r>
                  <a:endParaRPr lang="zh-CN" altLang="en-US" sz="1800" dirty="0">
                    <a:latin typeface="幼圆" pitchFamily="49" charset="-122"/>
                    <a:ea typeface="幼圆" pitchFamily="49" charset="-122"/>
                  </a:endParaRPr>
                </a:p>
                <a:p>
                  <a:pPr algn="ctr"/>
                  <a:endParaRPr lang="en-US" altLang="zh-CN" sz="4000" b="0" dirty="0">
                    <a:latin typeface="楷体_GB2312" pitchFamily="49" charset="-122"/>
                    <a:ea typeface="楷体_GB2312" pitchFamily="49" charset="-122"/>
                  </a:endParaRPr>
                </a:p>
              </p:txBody>
            </p:sp>
            <p:sp>
              <p:nvSpPr>
                <p:cNvPr id="69671" name="Rectangle 139"/>
                <p:cNvSpPr/>
                <p:nvPr/>
              </p:nvSpPr>
              <p:spPr>
                <a:xfrm>
                  <a:off x="350" y="0"/>
                  <a:ext cx="3205"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0" name="Group 142"/>
              <p:cNvGrpSpPr/>
              <p:nvPr/>
            </p:nvGrpSpPr>
            <p:grpSpPr>
              <a:xfrm>
                <a:off x="0" y="518"/>
                <a:ext cx="350" cy="633"/>
                <a:chOff x="0" y="518"/>
                <a:chExt cx="350" cy="633"/>
              </a:xfrm>
            </p:grpSpPr>
            <p:sp>
              <p:nvSpPr>
                <p:cNvPr id="69668" name="Rectangle 127"/>
                <p:cNvSpPr/>
                <p:nvPr/>
              </p:nvSpPr>
              <p:spPr>
                <a:xfrm>
                  <a:off x="43" y="518"/>
                  <a:ext cx="264" cy="633"/>
                </a:xfrm>
                <a:prstGeom prst="rect">
                  <a:avLst/>
                </a:prstGeom>
                <a:noFill/>
                <a:ln w="9525">
                  <a:noFill/>
                </a:ln>
              </p:spPr>
              <p:txBody>
                <a:bodyPr anchor="ctr" anchorCtr="0"/>
                <a:p>
                  <a:pPr algn="ctr"/>
                  <a:r>
                    <a:rPr lang="en-US" altLang="zh-CN" sz="2000" dirty="0">
                      <a:latin typeface="幼圆" pitchFamily="49" charset="-122"/>
                      <a:ea typeface="幼圆" pitchFamily="49" charset="-122"/>
                    </a:rPr>
                    <a:t>5</a:t>
                  </a:r>
                  <a:endParaRPr lang="en-US" altLang="zh-CN" sz="2000" dirty="0">
                    <a:latin typeface="幼圆" pitchFamily="49" charset="-122"/>
                    <a:ea typeface="幼圆" pitchFamily="49" charset="-122"/>
                  </a:endParaRPr>
                </a:p>
                <a:p>
                  <a:pPr algn="ctr"/>
                  <a:endParaRPr lang="en-US" altLang="zh-CN" sz="2000" b="0" dirty="0">
                    <a:latin typeface="Times New Roman" panose="02020603050405020304" pitchFamily="18" charset="0"/>
                  </a:endParaRPr>
                </a:p>
              </p:txBody>
            </p:sp>
            <p:sp>
              <p:nvSpPr>
                <p:cNvPr id="69669" name="Rectangle 141"/>
                <p:cNvSpPr/>
                <p:nvPr/>
              </p:nvSpPr>
              <p:spPr>
                <a:xfrm>
                  <a:off x="0" y="518"/>
                  <a:ext cx="350" cy="633"/>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1" name="Group 144"/>
              <p:cNvGrpSpPr/>
              <p:nvPr/>
            </p:nvGrpSpPr>
            <p:grpSpPr>
              <a:xfrm>
                <a:off x="350" y="518"/>
                <a:ext cx="3205" cy="633"/>
                <a:chOff x="350" y="518"/>
                <a:chExt cx="3205" cy="633"/>
              </a:xfrm>
            </p:grpSpPr>
            <p:sp>
              <p:nvSpPr>
                <p:cNvPr id="69666" name="Rectangle 128"/>
                <p:cNvSpPr/>
                <p:nvPr/>
              </p:nvSpPr>
              <p:spPr>
                <a:xfrm>
                  <a:off x="393" y="518"/>
                  <a:ext cx="3119" cy="633"/>
                </a:xfrm>
                <a:prstGeom prst="rect">
                  <a:avLst/>
                </a:prstGeom>
                <a:noFill/>
                <a:ln w="9525">
                  <a:noFill/>
                </a:ln>
              </p:spPr>
              <p:txBody>
                <a:bodyPr/>
                <a:p>
                  <a:pPr algn="just"/>
                  <a:r>
                    <a:rPr lang="zh-CN" altLang="en-US" sz="1600" dirty="0">
                      <a:latin typeface="Times New Roman" panose="02020603050405020304" pitchFamily="18" charset="0"/>
                      <a:ea typeface="幼圆" pitchFamily="49" charset="-122"/>
                    </a:rPr>
                    <a:t>在现场没有采取防范、监测、保护、控制措施，或危害的发生不能被发现（没有监测系统），或在正常情况下经常发生此类事故或事件。</a:t>
                  </a:r>
                  <a:endParaRPr lang="zh-CN" altLang="en-US" sz="1600" b="0" dirty="0">
                    <a:latin typeface="Times New Roman" panose="02020603050405020304" pitchFamily="18" charset="0"/>
                    <a:ea typeface="幼圆" pitchFamily="49" charset="-122"/>
                  </a:endParaRPr>
                </a:p>
              </p:txBody>
            </p:sp>
            <p:sp>
              <p:nvSpPr>
                <p:cNvPr id="69667" name="Rectangle 143"/>
                <p:cNvSpPr/>
                <p:nvPr/>
              </p:nvSpPr>
              <p:spPr>
                <a:xfrm>
                  <a:off x="350" y="518"/>
                  <a:ext cx="3205" cy="633"/>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2" name="Group 146"/>
              <p:cNvGrpSpPr/>
              <p:nvPr/>
            </p:nvGrpSpPr>
            <p:grpSpPr>
              <a:xfrm>
                <a:off x="0" y="1151"/>
                <a:ext cx="350" cy="633"/>
                <a:chOff x="0" y="1151"/>
                <a:chExt cx="350" cy="633"/>
              </a:xfrm>
            </p:grpSpPr>
            <p:sp>
              <p:nvSpPr>
                <p:cNvPr id="69664" name="Rectangle 129"/>
                <p:cNvSpPr/>
                <p:nvPr/>
              </p:nvSpPr>
              <p:spPr>
                <a:xfrm>
                  <a:off x="43" y="1151"/>
                  <a:ext cx="264" cy="633"/>
                </a:xfrm>
                <a:prstGeom prst="rect">
                  <a:avLst/>
                </a:prstGeom>
                <a:noFill/>
                <a:ln w="9525">
                  <a:noFill/>
                </a:ln>
              </p:spPr>
              <p:txBody>
                <a:bodyPr anchor="ctr" anchorCtr="0"/>
                <a:p>
                  <a:pPr algn="ctr"/>
                  <a:r>
                    <a:rPr lang="en-US" altLang="zh-CN" sz="2000" dirty="0">
                      <a:latin typeface="幼圆" pitchFamily="49" charset="-122"/>
                      <a:ea typeface="幼圆" pitchFamily="49" charset="-122"/>
                    </a:rPr>
                    <a:t>4</a:t>
                  </a:r>
                  <a:endParaRPr lang="en-US" altLang="zh-CN" sz="2000" dirty="0">
                    <a:latin typeface="幼圆" pitchFamily="49" charset="-122"/>
                    <a:ea typeface="幼圆" pitchFamily="49" charset="-122"/>
                  </a:endParaRPr>
                </a:p>
                <a:p>
                  <a:pPr algn="ctr"/>
                  <a:endParaRPr lang="en-US" altLang="zh-CN" sz="2400" b="0" dirty="0">
                    <a:latin typeface="Times New Roman" panose="02020603050405020304" pitchFamily="18" charset="0"/>
                  </a:endParaRPr>
                </a:p>
              </p:txBody>
            </p:sp>
            <p:sp>
              <p:nvSpPr>
                <p:cNvPr id="69665" name="Rectangle 145"/>
                <p:cNvSpPr/>
                <p:nvPr/>
              </p:nvSpPr>
              <p:spPr>
                <a:xfrm>
                  <a:off x="0" y="1151"/>
                  <a:ext cx="350" cy="633"/>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3" name="Group 148"/>
              <p:cNvGrpSpPr/>
              <p:nvPr/>
            </p:nvGrpSpPr>
            <p:grpSpPr>
              <a:xfrm>
                <a:off x="350" y="1151"/>
                <a:ext cx="3205" cy="633"/>
                <a:chOff x="350" y="1151"/>
                <a:chExt cx="3205" cy="633"/>
              </a:xfrm>
            </p:grpSpPr>
            <p:sp>
              <p:nvSpPr>
                <p:cNvPr id="69662" name="Rectangle 130"/>
                <p:cNvSpPr/>
                <p:nvPr/>
              </p:nvSpPr>
              <p:spPr>
                <a:xfrm>
                  <a:off x="393" y="1151"/>
                  <a:ext cx="3119" cy="633"/>
                </a:xfrm>
                <a:prstGeom prst="rect">
                  <a:avLst/>
                </a:prstGeom>
                <a:noFill/>
                <a:ln w="9525">
                  <a:noFill/>
                </a:ln>
              </p:spPr>
              <p:txBody>
                <a:bodyPr/>
                <a:p>
                  <a:pPr algn="just"/>
                  <a:r>
                    <a:rPr lang="zh-CN" altLang="en-US" sz="1600" dirty="0">
                      <a:latin typeface="Times New Roman" panose="02020603050405020304" pitchFamily="18" charset="0"/>
                      <a:ea typeface="幼圆" pitchFamily="49" charset="-122"/>
                    </a:rPr>
                    <a:t>危害的发生不容易被发现，现场没有检测系统，也未作过任何监测，或在现场有控制措施，但未有效执行或控制措施不当，或危害常发生或在预期情况下发生。</a:t>
                  </a:r>
                  <a:endParaRPr lang="zh-CN" altLang="en-US" sz="1600" dirty="0">
                    <a:latin typeface="Times New Roman" panose="02020603050405020304" pitchFamily="18" charset="0"/>
                    <a:ea typeface="幼圆" pitchFamily="49" charset="-122"/>
                  </a:endParaRPr>
                </a:p>
                <a:p>
                  <a:pPr algn="just"/>
                  <a:endParaRPr lang="en-US" altLang="zh-CN" sz="1600" b="0" dirty="0">
                    <a:latin typeface="Times New Roman" panose="02020603050405020304" pitchFamily="18" charset="0"/>
                    <a:ea typeface="幼圆" pitchFamily="49" charset="-122"/>
                  </a:endParaRPr>
                </a:p>
              </p:txBody>
            </p:sp>
            <p:sp>
              <p:nvSpPr>
                <p:cNvPr id="69663" name="Rectangle 147"/>
                <p:cNvSpPr/>
                <p:nvPr/>
              </p:nvSpPr>
              <p:spPr>
                <a:xfrm>
                  <a:off x="350" y="1151"/>
                  <a:ext cx="3205" cy="633"/>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4" name="Group 150"/>
              <p:cNvGrpSpPr/>
              <p:nvPr/>
            </p:nvGrpSpPr>
            <p:grpSpPr>
              <a:xfrm>
                <a:off x="0" y="1784"/>
                <a:ext cx="350" cy="748"/>
                <a:chOff x="0" y="1784"/>
                <a:chExt cx="350" cy="748"/>
              </a:xfrm>
            </p:grpSpPr>
            <p:sp>
              <p:nvSpPr>
                <p:cNvPr id="69660" name="Rectangle 131"/>
                <p:cNvSpPr/>
                <p:nvPr/>
              </p:nvSpPr>
              <p:spPr>
                <a:xfrm>
                  <a:off x="43" y="1784"/>
                  <a:ext cx="264" cy="748"/>
                </a:xfrm>
                <a:prstGeom prst="rect">
                  <a:avLst/>
                </a:prstGeom>
                <a:noFill/>
                <a:ln w="9525">
                  <a:noFill/>
                </a:ln>
              </p:spPr>
              <p:txBody>
                <a:bodyPr anchor="ctr" anchorCtr="0"/>
                <a:p>
                  <a:pPr algn="ctr"/>
                  <a:r>
                    <a:rPr lang="en-US" altLang="zh-CN" sz="2000" dirty="0">
                      <a:latin typeface="幼圆" pitchFamily="49" charset="-122"/>
                      <a:ea typeface="幼圆" pitchFamily="49" charset="-122"/>
                    </a:rPr>
                    <a:t>3</a:t>
                  </a:r>
                  <a:endParaRPr lang="en-US" altLang="zh-CN" sz="2000" dirty="0">
                    <a:latin typeface="幼圆" pitchFamily="49" charset="-122"/>
                    <a:ea typeface="幼圆" pitchFamily="49" charset="-122"/>
                  </a:endParaRPr>
                </a:p>
                <a:p>
                  <a:pPr algn="ctr"/>
                  <a:endParaRPr lang="en-US" altLang="zh-CN" sz="2400" b="0" dirty="0">
                    <a:latin typeface="Times New Roman" panose="02020603050405020304" pitchFamily="18" charset="0"/>
                  </a:endParaRPr>
                </a:p>
              </p:txBody>
            </p:sp>
            <p:sp>
              <p:nvSpPr>
                <p:cNvPr id="69661" name="Rectangle 149"/>
                <p:cNvSpPr/>
                <p:nvPr/>
              </p:nvSpPr>
              <p:spPr>
                <a:xfrm>
                  <a:off x="0" y="1784"/>
                  <a:ext cx="350" cy="74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5" name="Group 152"/>
              <p:cNvGrpSpPr/>
              <p:nvPr/>
            </p:nvGrpSpPr>
            <p:grpSpPr>
              <a:xfrm>
                <a:off x="350" y="1784"/>
                <a:ext cx="3205" cy="748"/>
                <a:chOff x="350" y="1784"/>
                <a:chExt cx="3205" cy="748"/>
              </a:xfrm>
            </p:grpSpPr>
            <p:sp>
              <p:nvSpPr>
                <p:cNvPr id="69658" name="Rectangle 132"/>
                <p:cNvSpPr/>
                <p:nvPr/>
              </p:nvSpPr>
              <p:spPr>
                <a:xfrm>
                  <a:off x="393" y="1784"/>
                  <a:ext cx="3119" cy="748"/>
                </a:xfrm>
                <a:prstGeom prst="rect">
                  <a:avLst/>
                </a:prstGeom>
                <a:noFill/>
                <a:ln w="9525">
                  <a:noFill/>
                </a:ln>
              </p:spPr>
              <p:txBody>
                <a:bodyPr/>
                <a:p>
                  <a:pPr algn="just"/>
                  <a:r>
                    <a:rPr lang="zh-CN" altLang="en-US" sz="1600" dirty="0">
                      <a:latin typeface="幼圆" pitchFamily="49" charset="-122"/>
                      <a:ea typeface="幼圆" pitchFamily="49" charset="-122"/>
                    </a:rPr>
                    <a:t>没有保护措施（如没有保护防装置、没有个人防护用品等</a:t>
                  </a:r>
                  <a:r>
                    <a:rPr lang="en-US" altLang="zh-CN" sz="1600" dirty="0">
                      <a:latin typeface="幼圆" pitchFamily="49" charset="-122"/>
                      <a:ea typeface="幼圆" pitchFamily="49" charset="-122"/>
                    </a:rPr>
                    <a:t>),</a:t>
                  </a:r>
                  <a:r>
                    <a:rPr lang="zh-CN" altLang="en-US" sz="1600" dirty="0">
                      <a:latin typeface="幼圆" pitchFamily="49" charset="-122"/>
                      <a:ea typeface="幼圆" pitchFamily="49" charset="-122"/>
                    </a:rPr>
                    <a:t>或未严格按操作程序执行，或危害的发生容易被发现（现场有监测系统），或曾经作过监测，或过去曾经发生类似事故或事件，或在异常情况下发生类似事故或事件。</a:t>
                  </a:r>
                  <a:endParaRPr lang="zh-CN" altLang="en-US" sz="1600" dirty="0">
                    <a:latin typeface="幼圆" pitchFamily="49" charset="-122"/>
                    <a:ea typeface="幼圆" pitchFamily="49" charset="-122"/>
                  </a:endParaRPr>
                </a:p>
                <a:p>
                  <a:pPr algn="just"/>
                  <a:endParaRPr lang="en-US" altLang="zh-CN" sz="1600" b="0" dirty="0">
                    <a:latin typeface="幼圆" pitchFamily="49" charset="-122"/>
                    <a:ea typeface="幼圆" pitchFamily="49" charset="-122"/>
                  </a:endParaRPr>
                </a:p>
              </p:txBody>
            </p:sp>
            <p:sp>
              <p:nvSpPr>
                <p:cNvPr id="69659" name="Rectangle 151"/>
                <p:cNvSpPr/>
                <p:nvPr/>
              </p:nvSpPr>
              <p:spPr>
                <a:xfrm>
                  <a:off x="350" y="1784"/>
                  <a:ext cx="3205" cy="74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6" name="Group 154"/>
              <p:cNvGrpSpPr/>
              <p:nvPr/>
            </p:nvGrpSpPr>
            <p:grpSpPr>
              <a:xfrm>
                <a:off x="0" y="2532"/>
                <a:ext cx="350" cy="518"/>
                <a:chOff x="0" y="2532"/>
                <a:chExt cx="350" cy="518"/>
              </a:xfrm>
            </p:grpSpPr>
            <p:sp>
              <p:nvSpPr>
                <p:cNvPr id="69656" name="Rectangle 133"/>
                <p:cNvSpPr/>
                <p:nvPr/>
              </p:nvSpPr>
              <p:spPr>
                <a:xfrm>
                  <a:off x="43" y="2532"/>
                  <a:ext cx="264" cy="518"/>
                </a:xfrm>
                <a:prstGeom prst="rect">
                  <a:avLst/>
                </a:prstGeom>
                <a:noFill/>
                <a:ln w="9525">
                  <a:noFill/>
                </a:ln>
              </p:spPr>
              <p:txBody>
                <a:bodyPr anchor="ctr" anchorCtr="0"/>
                <a:p>
                  <a:pPr algn="ctr"/>
                  <a:r>
                    <a:rPr lang="en-US" altLang="zh-CN" sz="2000" dirty="0">
                      <a:latin typeface="幼圆" pitchFamily="49" charset="-122"/>
                      <a:ea typeface="幼圆" pitchFamily="49" charset="-122"/>
                    </a:rPr>
                    <a:t>2</a:t>
                  </a:r>
                  <a:endParaRPr lang="en-US" altLang="zh-CN" sz="2000" dirty="0">
                    <a:latin typeface="幼圆" pitchFamily="49" charset="-122"/>
                    <a:ea typeface="幼圆" pitchFamily="49" charset="-122"/>
                  </a:endParaRPr>
                </a:p>
                <a:p>
                  <a:pPr algn="ctr"/>
                  <a:endParaRPr lang="en-US" altLang="zh-CN" sz="2000" b="0" dirty="0">
                    <a:latin typeface="幼圆" pitchFamily="49" charset="-122"/>
                    <a:ea typeface="幼圆" pitchFamily="49" charset="-122"/>
                  </a:endParaRPr>
                </a:p>
              </p:txBody>
            </p:sp>
            <p:sp>
              <p:nvSpPr>
                <p:cNvPr id="69657" name="Rectangle 153"/>
                <p:cNvSpPr/>
                <p:nvPr/>
              </p:nvSpPr>
              <p:spPr>
                <a:xfrm>
                  <a:off x="0" y="2532"/>
                  <a:ext cx="350"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7" name="Group 156"/>
              <p:cNvGrpSpPr/>
              <p:nvPr/>
            </p:nvGrpSpPr>
            <p:grpSpPr>
              <a:xfrm>
                <a:off x="350" y="2532"/>
                <a:ext cx="3205" cy="518"/>
                <a:chOff x="350" y="2532"/>
                <a:chExt cx="3205" cy="518"/>
              </a:xfrm>
            </p:grpSpPr>
            <p:sp>
              <p:nvSpPr>
                <p:cNvPr id="69654" name="Rectangle 134"/>
                <p:cNvSpPr/>
                <p:nvPr/>
              </p:nvSpPr>
              <p:spPr>
                <a:xfrm>
                  <a:off x="393" y="2532"/>
                  <a:ext cx="3119" cy="518"/>
                </a:xfrm>
                <a:prstGeom prst="rect">
                  <a:avLst/>
                </a:prstGeom>
                <a:noFill/>
                <a:ln w="9525">
                  <a:noFill/>
                </a:ln>
              </p:spPr>
              <p:txBody>
                <a:bodyPr/>
                <a:p>
                  <a:pPr algn="just"/>
                  <a:r>
                    <a:rPr lang="zh-CN" altLang="en-US" sz="1600" dirty="0">
                      <a:latin typeface="Times New Roman" panose="02020603050405020304" pitchFamily="18" charset="0"/>
                      <a:ea typeface="幼圆" pitchFamily="49" charset="-122"/>
                    </a:rPr>
                    <a:t>危害一旦发生能及时发现，并定期进行监测，或现场有防范控制措施，并能有效执行，或过去偶尔发生危险事故或事件。</a:t>
                  </a:r>
                  <a:endParaRPr lang="zh-CN" altLang="en-US" sz="1600" dirty="0">
                    <a:latin typeface="Times New Roman" panose="02020603050405020304" pitchFamily="18" charset="0"/>
                    <a:ea typeface="幼圆" pitchFamily="49" charset="-122"/>
                  </a:endParaRPr>
                </a:p>
                <a:p>
                  <a:pPr algn="just"/>
                  <a:endParaRPr lang="en-US" altLang="zh-CN" sz="1600" b="0" dirty="0">
                    <a:latin typeface="Times New Roman" panose="02020603050405020304" pitchFamily="18" charset="0"/>
                    <a:ea typeface="幼圆" pitchFamily="49" charset="-122"/>
                  </a:endParaRPr>
                </a:p>
              </p:txBody>
            </p:sp>
            <p:sp>
              <p:nvSpPr>
                <p:cNvPr id="69655" name="Rectangle 155"/>
                <p:cNvSpPr/>
                <p:nvPr/>
              </p:nvSpPr>
              <p:spPr>
                <a:xfrm>
                  <a:off x="350" y="2532"/>
                  <a:ext cx="3205"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8" name="Group 158"/>
              <p:cNvGrpSpPr/>
              <p:nvPr/>
            </p:nvGrpSpPr>
            <p:grpSpPr>
              <a:xfrm>
                <a:off x="0" y="3050"/>
                <a:ext cx="350" cy="518"/>
                <a:chOff x="0" y="3050"/>
                <a:chExt cx="350" cy="518"/>
              </a:xfrm>
            </p:grpSpPr>
            <p:sp>
              <p:nvSpPr>
                <p:cNvPr id="69652" name="Rectangle 135"/>
                <p:cNvSpPr/>
                <p:nvPr/>
              </p:nvSpPr>
              <p:spPr>
                <a:xfrm>
                  <a:off x="43" y="3050"/>
                  <a:ext cx="264" cy="518"/>
                </a:xfrm>
                <a:prstGeom prst="rect">
                  <a:avLst/>
                </a:prstGeom>
                <a:noFill/>
                <a:ln w="9525">
                  <a:noFill/>
                </a:ln>
              </p:spPr>
              <p:txBody>
                <a:bodyPr anchor="ctr" anchorCtr="0"/>
                <a:p>
                  <a:pPr algn="ctr"/>
                  <a:r>
                    <a:rPr lang="en-US" altLang="zh-CN" sz="2000" dirty="0">
                      <a:latin typeface="幼圆" pitchFamily="49" charset="-122"/>
                      <a:ea typeface="幼圆" pitchFamily="49" charset="-122"/>
                    </a:rPr>
                    <a:t>1</a:t>
                  </a:r>
                  <a:endParaRPr lang="en-US" altLang="zh-CN" sz="2000" dirty="0">
                    <a:latin typeface="幼圆" pitchFamily="49" charset="-122"/>
                    <a:ea typeface="幼圆" pitchFamily="49" charset="-122"/>
                  </a:endParaRPr>
                </a:p>
                <a:p>
                  <a:pPr algn="ctr"/>
                  <a:endParaRPr lang="en-US" altLang="zh-CN" sz="2400" b="0" dirty="0">
                    <a:latin typeface="Times New Roman" panose="02020603050405020304" pitchFamily="18" charset="0"/>
                  </a:endParaRPr>
                </a:p>
              </p:txBody>
            </p:sp>
            <p:sp>
              <p:nvSpPr>
                <p:cNvPr id="69653" name="Rectangle 157"/>
                <p:cNvSpPr/>
                <p:nvPr/>
              </p:nvSpPr>
              <p:spPr>
                <a:xfrm>
                  <a:off x="0" y="3050"/>
                  <a:ext cx="350"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nvGrpSpPr>
              <p:cNvPr id="69649" name="Group 160"/>
              <p:cNvGrpSpPr/>
              <p:nvPr/>
            </p:nvGrpSpPr>
            <p:grpSpPr>
              <a:xfrm>
                <a:off x="350" y="3050"/>
                <a:ext cx="3205" cy="518"/>
                <a:chOff x="350" y="3050"/>
                <a:chExt cx="3205" cy="518"/>
              </a:xfrm>
            </p:grpSpPr>
            <p:sp>
              <p:nvSpPr>
                <p:cNvPr id="69650" name="Rectangle 136"/>
                <p:cNvSpPr/>
                <p:nvPr/>
              </p:nvSpPr>
              <p:spPr>
                <a:xfrm>
                  <a:off x="393" y="3050"/>
                  <a:ext cx="3119" cy="518"/>
                </a:xfrm>
                <a:prstGeom prst="rect">
                  <a:avLst/>
                </a:prstGeom>
                <a:noFill/>
                <a:ln w="9525">
                  <a:noFill/>
                </a:ln>
              </p:spPr>
              <p:txBody>
                <a:bodyPr/>
                <a:p>
                  <a:pPr algn="just"/>
                  <a:r>
                    <a:rPr lang="zh-CN" altLang="en-US" sz="1600" dirty="0">
                      <a:latin typeface="Times New Roman" panose="02020603050405020304" pitchFamily="18" charset="0"/>
                      <a:ea typeface="幼圆" pitchFamily="49" charset="-122"/>
                    </a:rPr>
                    <a:t>有充分、有效的防范、控制、监测、保护措施，或员工安全卫生意识相当高，严格执行操作规程。极不可能发生事故或事件。</a:t>
                  </a:r>
                  <a:endParaRPr lang="zh-CN" altLang="en-US" sz="1600" dirty="0">
                    <a:latin typeface="Times New Roman" panose="02020603050405020304" pitchFamily="18" charset="0"/>
                    <a:ea typeface="幼圆" pitchFamily="49" charset="-122"/>
                  </a:endParaRPr>
                </a:p>
                <a:p>
                  <a:pPr algn="just"/>
                  <a:endParaRPr lang="en-US" altLang="zh-CN" sz="1600" b="0" dirty="0">
                    <a:latin typeface="Times New Roman" panose="02020603050405020304" pitchFamily="18" charset="0"/>
                    <a:ea typeface="幼圆" pitchFamily="49" charset="-122"/>
                  </a:endParaRPr>
                </a:p>
              </p:txBody>
            </p:sp>
            <p:sp>
              <p:nvSpPr>
                <p:cNvPr id="69651" name="Rectangle 159"/>
                <p:cNvSpPr/>
                <p:nvPr/>
              </p:nvSpPr>
              <p:spPr>
                <a:xfrm>
                  <a:off x="350" y="3050"/>
                  <a:ext cx="3205" cy="518"/>
                </a:xfrm>
                <a:prstGeom prst="rect">
                  <a:avLst/>
                </a:prstGeom>
                <a:noFill/>
                <a:ln w="7"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grpSp>
        <p:sp>
          <p:nvSpPr>
            <p:cNvPr id="69637" name="Rectangle 162"/>
            <p:cNvSpPr/>
            <p:nvPr/>
          </p:nvSpPr>
          <p:spPr>
            <a:xfrm>
              <a:off x="-3" y="-3"/>
              <a:ext cx="3561" cy="3574"/>
            </a:xfrm>
            <a:prstGeom prst="rect">
              <a:avLst/>
            </a:prstGeom>
            <a:noFill/>
            <a:ln w="9525" cap="flat" cmpd="sng">
              <a:solidFill>
                <a:srgbClr val="A0A0A0"/>
              </a:solidFill>
              <a:prstDash val="solid"/>
              <a:miter/>
              <a:headEnd type="none" w="med" len="med"/>
              <a:tailEnd type="none" w="med" len="med"/>
            </a:ln>
          </p:spPr>
          <p:txBody>
            <a:bodyPr/>
            <a:p>
              <a:endParaRPr lang="zh-CN" altLang="en-US" dirty="0">
                <a:latin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6387" name="Text Box 3"/>
          <p:cNvSpPr txBox="1"/>
          <p:nvPr/>
        </p:nvSpPr>
        <p:spPr>
          <a:xfrm>
            <a:off x="539750" y="1052513"/>
            <a:ext cx="7848600" cy="4818062"/>
          </a:xfrm>
          <a:prstGeom prst="rect">
            <a:avLst/>
          </a:prstGeom>
          <a:noFill/>
          <a:ln w="9525">
            <a:noFill/>
          </a:ln>
        </p:spPr>
        <p:txBody>
          <a:bodyPr anchor="ctr" anchorCtr="0">
            <a:spAutoFit/>
          </a:bodyPr>
          <a:p>
            <a:pPr>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a:lnSpc>
                <a:spcPct val="130000"/>
              </a:lnSpc>
            </a:pPr>
            <a:r>
              <a:rPr lang="en-US" altLang="zh-CN" sz="2000" dirty="0">
                <a:latin typeface="幼圆" pitchFamily="49" charset="-122"/>
                <a:ea typeface="幼圆" pitchFamily="49" charset="-122"/>
              </a:rPr>
              <a:t>5.2.1.2  </a:t>
            </a:r>
            <a:r>
              <a:rPr lang="zh-CN" altLang="en-US" sz="2000" dirty="0">
                <a:latin typeface="幼圆" pitchFamily="49" charset="-122"/>
                <a:ea typeface="幼圆" pitchFamily="49" charset="-122"/>
              </a:rPr>
              <a:t>企业风险评价的范围应包括</a:t>
            </a:r>
            <a:r>
              <a:rPr lang="en-US" altLang="zh-CN" sz="2000" dirty="0">
                <a:latin typeface="幼圆" pitchFamily="49" charset="-122"/>
                <a:ea typeface="幼圆" pitchFamily="49" charset="-122"/>
              </a:rPr>
              <a:t>:</a:t>
            </a:r>
            <a:endParaRPr lang="en-US" altLang="zh-CN" sz="2000" dirty="0">
              <a:latin typeface="幼圆" pitchFamily="49" charset="-122"/>
              <a:ea typeface="幼圆" pitchFamily="49" charset="-122"/>
            </a:endParaRPr>
          </a:p>
          <a:p>
            <a:r>
              <a:rPr lang="en-US" altLang="zh-CN" sz="2000" dirty="0">
                <a:latin typeface="幼圆" pitchFamily="49" charset="-122"/>
                <a:ea typeface="幼圆" pitchFamily="49" charset="-122"/>
              </a:rPr>
              <a:t>  1</a:t>
            </a:r>
            <a:r>
              <a:rPr lang="zh-CN" altLang="en-US" sz="2000" dirty="0">
                <a:latin typeface="幼圆" pitchFamily="49" charset="-122"/>
                <a:ea typeface="幼圆" pitchFamily="49" charset="-122"/>
              </a:rPr>
              <a:t>）规划、设计和建设、投产、运行等阶段；</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）常规和非常规活动；</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）事故及潜在的紧急情况；</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）所有进入作业场所人员的活动；</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5</a:t>
            </a:r>
            <a:r>
              <a:rPr lang="zh-CN" altLang="en-US" sz="2000" dirty="0">
                <a:latin typeface="幼圆" pitchFamily="49" charset="-122"/>
                <a:ea typeface="幼圆" pitchFamily="49" charset="-122"/>
              </a:rPr>
              <a:t>）原材料、产品的运输和使用过程；</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6</a:t>
            </a:r>
            <a:r>
              <a:rPr lang="zh-CN" altLang="en-US" sz="2000" dirty="0">
                <a:latin typeface="幼圆" pitchFamily="49" charset="-122"/>
                <a:ea typeface="幼圆" pitchFamily="49" charset="-122"/>
              </a:rPr>
              <a:t>）作业场所的设施、设备、车辆、安全防护用品；</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7</a:t>
            </a:r>
            <a:r>
              <a:rPr lang="zh-CN" altLang="en-US" sz="2000" dirty="0">
                <a:latin typeface="幼圆" pitchFamily="49" charset="-122"/>
                <a:ea typeface="幼圆" pitchFamily="49" charset="-122"/>
              </a:rPr>
              <a:t>）丢弃、废弃、拆除与处置；</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8</a:t>
            </a:r>
            <a:r>
              <a:rPr lang="zh-CN" altLang="en-US" sz="2000" dirty="0">
                <a:latin typeface="幼圆" pitchFamily="49" charset="-122"/>
                <a:ea typeface="幼圆" pitchFamily="49" charset="-122"/>
              </a:rPr>
              <a:t>）企业周围环境；</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9</a:t>
            </a:r>
            <a:r>
              <a:rPr lang="zh-CN" altLang="en-US" sz="2000" dirty="0">
                <a:latin typeface="幼圆" pitchFamily="49" charset="-122"/>
                <a:ea typeface="幼圆" pitchFamily="49" charset="-122"/>
              </a:rPr>
              <a:t>）气候、地震及其他自然灾害等。</a:t>
            </a:r>
            <a:endParaRPr lang="zh-CN" altLang="en-US" sz="2000" dirty="0">
              <a:latin typeface="幼圆" pitchFamily="49" charset="-122"/>
              <a:ea typeface="幼圆" pitchFamily="49" charset="-122"/>
            </a:endParaRPr>
          </a:p>
          <a:p>
            <a:pPr>
              <a:lnSpc>
                <a:spcPct val="13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评审标准</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a:lnSpc>
                <a:spcPct val="130000"/>
              </a:lnSpc>
            </a:pPr>
            <a:r>
              <a:rPr lang="zh-CN" altLang="en-US" sz="2400" dirty="0">
                <a:latin typeface="Times New Roman" panose="02020603050405020304" pitchFamily="18" charset="0"/>
              </a:rPr>
              <a:t>风险评价范围满足标准要求。</a:t>
            </a:r>
            <a:endParaRPr lang="zh-CN" altLang="en-US" sz="2400" dirty="0">
              <a:latin typeface="Times New Roman" panose="02020603050405020304" pitchFamily="18" charset="0"/>
            </a:endParaRPr>
          </a:p>
        </p:txBody>
      </p:sp>
      <p:sp>
        <p:nvSpPr>
          <p:cNvPr id="16388"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50" name="Object 3"/>
          <p:cNvGraphicFramePr>
            <a:graphicFrameLocks noChangeAspect="1"/>
          </p:cNvGraphicFramePr>
          <p:nvPr/>
        </p:nvGraphicFramePr>
        <p:xfrm>
          <a:off x="357188" y="838200"/>
          <a:ext cx="8343900" cy="5448300"/>
        </p:xfrm>
        <a:graphic>
          <a:graphicData uri="http://schemas.openxmlformats.org/presentationml/2006/ole">
            <mc:AlternateContent xmlns:mc="http://schemas.openxmlformats.org/markup-compatibility/2006">
              <mc:Choice xmlns:v="urn:schemas-microsoft-com:vml" Requires="v">
                <p:oleObj spid="_x0000_s3082" name="" r:id="rId1" imgW="6019165" imgH="4029075" progId="Word.Document.8">
                  <p:embed/>
                </p:oleObj>
              </mc:Choice>
              <mc:Fallback>
                <p:oleObj name="" r:id="rId1" imgW="6019165" imgH="4029075" progId="Word.Document.8">
                  <p:embed/>
                  <p:pic>
                    <p:nvPicPr>
                      <p:cNvPr id="0" name="图片 3081"/>
                      <p:cNvPicPr/>
                      <p:nvPr/>
                    </p:nvPicPr>
                    <p:blipFill>
                      <a:blip r:embed="rId2"/>
                      <a:stretch>
                        <a:fillRect/>
                      </a:stretch>
                    </p:blipFill>
                    <p:spPr>
                      <a:xfrm>
                        <a:off x="357188" y="838200"/>
                        <a:ext cx="8343900" cy="5448300"/>
                      </a:xfrm>
                      <a:prstGeom prst="rect">
                        <a:avLst/>
                      </a:prstGeom>
                      <a:noFill/>
                      <a:ln w="38100">
                        <a:noFill/>
                        <a:miter/>
                      </a:ln>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Object 3"/>
          <p:cNvGraphicFramePr>
            <a:graphicFrameLocks noChangeAspect="1"/>
          </p:cNvGraphicFramePr>
          <p:nvPr/>
        </p:nvGraphicFramePr>
        <p:xfrm>
          <a:off x="785813" y="1000125"/>
          <a:ext cx="7315200" cy="5156200"/>
        </p:xfrm>
        <a:graphic>
          <a:graphicData uri="http://schemas.openxmlformats.org/presentationml/2006/ole">
            <mc:AlternateContent xmlns:mc="http://schemas.openxmlformats.org/markup-compatibility/2006">
              <mc:Choice xmlns:v="urn:schemas-microsoft-com:vml" Requires="v">
                <p:oleObj spid="_x0000_s3083" name="" r:id="rId1" imgW="5554980" imgH="4429125" progId="Word.Document.8">
                  <p:embed/>
                </p:oleObj>
              </mc:Choice>
              <mc:Fallback>
                <p:oleObj name="" r:id="rId1" imgW="5554980" imgH="4429125" progId="Word.Document.8">
                  <p:embed/>
                  <p:pic>
                    <p:nvPicPr>
                      <p:cNvPr id="0" name="图片 3082"/>
                      <p:cNvPicPr/>
                      <p:nvPr/>
                    </p:nvPicPr>
                    <p:blipFill>
                      <a:blip r:embed="rId2"/>
                      <a:stretch>
                        <a:fillRect/>
                      </a:stretch>
                    </p:blipFill>
                    <p:spPr>
                      <a:xfrm>
                        <a:off x="785813" y="1000125"/>
                        <a:ext cx="7315200" cy="5156200"/>
                      </a:xfrm>
                      <a:prstGeom prst="rect">
                        <a:avLst/>
                      </a:prstGeom>
                      <a:noFill/>
                      <a:ln w="38100">
                        <a:noFill/>
                        <a:miter/>
                      </a:ln>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8" name="Group 2050"/>
          <p:cNvGrpSpPr/>
          <p:nvPr/>
        </p:nvGrpSpPr>
        <p:grpSpPr>
          <a:xfrm>
            <a:off x="285750" y="962025"/>
            <a:ext cx="8507413" cy="5181600"/>
            <a:chOff x="288" y="528"/>
            <a:chExt cx="5359" cy="3264"/>
          </a:xfrm>
        </p:grpSpPr>
        <p:sp>
          <p:nvSpPr>
            <p:cNvPr id="18" name="Text Box 2051"/>
            <p:cNvSpPr txBox="1">
              <a:spLocks noChangeArrowheads="1"/>
            </p:cNvSpPr>
            <p:nvPr/>
          </p:nvSpPr>
          <p:spPr bwMode="auto">
            <a:xfrm>
              <a:off x="528" y="528"/>
              <a:ext cx="3072" cy="442"/>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1" lang="en-US" altLang="zh-CN" sz="4000"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华文彩云" pitchFamily="2" charset="-122"/>
                  <a:cs typeface="+mn-cs"/>
                </a:rPr>
                <a:t>            </a:t>
              </a:r>
              <a:r>
                <a:rPr kumimoji="1" lang="zh-CN" altLang="en-US" sz="4000" kern="1200" cap="none" spc="0" normalizeH="0" baseline="0" noProof="0" dirty="0">
                  <a:solidFill>
                    <a:srgbClr val="FF0000"/>
                  </a:solidFill>
                  <a:effectLst>
                    <a:outerShdw blurRad="38100" dist="38100" dir="2700000" algn="tl">
                      <a:srgbClr val="C0C0C0"/>
                    </a:outerShdw>
                  </a:effectLst>
                  <a:latin typeface="华文中宋" pitchFamily="2" charset="-122"/>
                  <a:ea typeface="华文中宋" pitchFamily="2" charset="-122"/>
                  <a:cs typeface="+mn-cs"/>
                </a:rPr>
                <a:t>四、风险控制</a:t>
              </a:r>
              <a:endParaRPr kumimoji="1" lang="zh-CN" altLang="en-US" sz="4000" kern="1200" cap="none" spc="0" normalizeH="0" baseline="0" noProof="0" dirty="0">
                <a:solidFill>
                  <a:srgbClr val="FF0000"/>
                </a:solidFill>
                <a:effectLst>
                  <a:outerShdw blurRad="38100" dist="38100" dir="2700000" algn="tl">
                    <a:srgbClr val="C0C0C0"/>
                  </a:outerShdw>
                </a:effectLst>
                <a:latin typeface="华文中宋" pitchFamily="2" charset="-122"/>
                <a:ea typeface="华文中宋" pitchFamily="2" charset="-122"/>
                <a:cs typeface="+mn-cs"/>
              </a:endParaRPr>
            </a:p>
          </p:txBody>
        </p:sp>
        <p:sp>
          <p:nvSpPr>
            <p:cNvPr id="70660" name="AutoShape 2052"/>
            <p:cNvSpPr/>
            <p:nvPr/>
          </p:nvSpPr>
          <p:spPr>
            <a:xfrm>
              <a:off x="1488" y="1680"/>
              <a:ext cx="2736" cy="2112"/>
            </a:xfrm>
            <a:prstGeom prst="triangle">
              <a:avLst>
                <a:gd name="adj" fmla="val 50000"/>
              </a:avLst>
            </a:prstGeom>
            <a:solidFill>
              <a:srgbClr val="FFFF99">
                <a:alpha val="50195"/>
              </a:srgbClr>
            </a:solidFill>
            <a:ln w="28575" cap="flat" cmpd="sng">
              <a:solidFill>
                <a:schemeClr val="tx1"/>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70661" name="Line 2053"/>
            <p:cNvSpPr/>
            <p:nvPr/>
          </p:nvSpPr>
          <p:spPr>
            <a:xfrm>
              <a:off x="1488" y="2016"/>
              <a:ext cx="4032" cy="0"/>
            </a:xfrm>
            <a:prstGeom prst="line">
              <a:avLst/>
            </a:prstGeom>
            <a:ln w="9525" cap="flat" cmpd="sng">
              <a:solidFill>
                <a:schemeClr val="tx1"/>
              </a:solidFill>
              <a:prstDash val="dash"/>
              <a:headEnd type="none" w="med" len="med"/>
              <a:tailEnd type="none" w="med" len="med"/>
            </a:ln>
          </p:spPr>
        </p:sp>
        <p:sp>
          <p:nvSpPr>
            <p:cNvPr id="70662" name="Line 2054"/>
            <p:cNvSpPr/>
            <p:nvPr/>
          </p:nvSpPr>
          <p:spPr>
            <a:xfrm>
              <a:off x="1488" y="3168"/>
              <a:ext cx="4032" cy="0"/>
            </a:xfrm>
            <a:prstGeom prst="line">
              <a:avLst/>
            </a:prstGeom>
            <a:ln w="9525" cap="flat" cmpd="sng">
              <a:solidFill>
                <a:schemeClr val="tx1"/>
              </a:solidFill>
              <a:prstDash val="dash"/>
              <a:headEnd type="none" w="med" len="med"/>
              <a:tailEnd type="none" w="med" len="med"/>
            </a:ln>
          </p:spPr>
        </p:sp>
        <p:sp>
          <p:nvSpPr>
            <p:cNvPr id="70663" name="Text Box 2055"/>
            <p:cNvSpPr txBox="1"/>
            <p:nvPr/>
          </p:nvSpPr>
          <p:spPr>
            <a:xfrm>
              <a:off x="3408" y="1616"/>
              <a:ext cx="1536" cy="250"/>
            </a:xfrm>
            <a:prstGeom prst="rect">
              <a:avLst/>
            </a:prstGeom>
            <a:noFill/>
            <a:ln w="9525">
              <a:noFill/>
            </a:ln>
          </p:spPr>
          <p:txBody>
            <a:bodyPr>
              <a:spAutoFit/>
            </a:bodyPr>
            <a:p>
              <a:pPr eaLnBrk="1" hangingPunct="1">
                <a:spcBef>
                  <a:spcPct val="50000"/>
                </a:spcBef>
              </a:pPr>
              <a:r>
                <a:rPr lang="zh-CN" altLang="en-US" sz="2000" dirty="0">
                  <a:solidFill>
                    <a:srgbClr val="0000CC"/>
                  </a:solidFill>
                  <a:latin typeface="Times New Roman" panose="02020603050405020304" pitchFamily="18" charset="0"/>
                  <a:ea typeface="幼圆" pitchFamily="49" charset="-122"/>
                </a:rPr>
                <a:t>不可接受的风险</a:t>
              </a:r>
              <a:endParaRPr lang="zh-CN" altLang="en-US" sz="2000" dirty="0">
                <a:solidFill>
                  <a:srgbClr val="0000CC"/>
                </a:solidFill>
                <a:latin typeface="Times New Roman" panose="02020603050405020304" pitchFamily="18" charset="0"/>
                <a:ea typeface="幼圆" pitchFamily="49" charset="-122"/>
              </a:endParaRPr>
            </a:p>
          </p:txBody>
        </p:sp>
        <p:sp>
          <p:nvSpPr>
            <p:cNvPr id="70664" name="Text Box 2056"/>
            <p:cNvSpPr txBox="1"/>
            <p:nvPr/>
          </p:nvSpPr>
          <p:spPr>
            <a:xfrm>
              <a:off x="3919" y="2342"/>
              <a:ext cx="1728" cy="250"/>
            </a:xfrm>
            <a:prstGeom prst="rect">
              <a:avLst/>
            </a:prstGeom>
            <a:noFill/>
            <a:ln w="9525">
              <a:noFill/>
            </a:ln>
          </p:spPr>
          <p:txBody>
            <a:bodyPr>
              <a:spAutoFit/>
            </a:bodyPr>
            <a:p>
              <a:pPr eaLnBrk="1" hangingPunct="1">
                <a:spcBef>
                  <a:spcPct val="50000"/>
                </a:spcBef>
              </a:pPr>
              <a:r>
                <a:rPr lang="zh-CN" altLang="en-US" sz="2000" dirty="0">
                  <a:solidFill>
                    <a:srgbClr val="0000CC"/>
                  </a:solidFill>
                  <a:latin typeface="Times New Roman" panose="02020603050405020304" pitchFamily="18" charset="0"/>
                  <a:ea typeface="幼圆" pitchFamily="49" charset="-122"/>
                </a:rPr>
                <a:t>尽可能降低的风险</a:t>
              </a:r>
              <a:endParaRPr lang="zh-CN" altLang="en-US" sz="2000" dirty="0">
                <a:solidFill>
                  <a:srgbClr val="0000CC"/>
                </a:solidFill>
                <a:latin typeface="Times New Roman" panose="02020603050405020304" pitchFamily="18" charset="0"/>
                <a:ea typeface="幼圆" pitchFamily="49" charset="-122"/>
              </a:endParaRPr>
            </a:p>
          </p:txBody>
        </p:sp>
        <p:sp>
          <p:nvSpPr>
            <p:cNvPr id="70665" name="Text Box 2057"/>
            <p:cNvSpPr txBox="1"/>
            <p:nvPr/>
          </p:nvSpPr>
          <p:spPr>
            <a:xfrm>
              <a:off x="4272" y="3264"/>
              <a:ext cx="1248" cy="250"/>
            </a:xfrm>
            <a:prstGeom prst="rect">
              <a:avLst/>
            </a:prstGeom>
            <a:noFill/>
            <a:ln w="9525">
              <a:noFill/>
            </a:ln>
          </p:spPr>
          <p:txBody>
            <a:bodyPr>
              <a:spAutoFit/>
            </a:bodyPr>
            <a:p>
              <a:pPr eaLnBrk="1" hangingPunct="1">
                <a:spcBef>
                  <a:spcPct val="50000"/>
                </a:spcBef>
              </a:pPr>
              <a:r>
                <a:rPr lang="zh-CN" altLang="en-US" sz="2000" dirty="0">
                  <a:solidFill>
                    <a:srgbClr val="0000CC"/>
                  </a:solidFill>
                  <a:latin typeface="Times New Roman" panose="02020603050405020304" pitchFamily="18" charset="0"/>
                  <a:ea typeface="幼圆" pitchFamily="49" charset="-122"/>
                </a:rPr>
                <a:t>可容许的风险</a:t>
              </a:r>
              <a:endParaRPr lang="zh-CN" altLang="en-US" sz="2000" dirty="0">
                <a:solidFill>
                  <a:srgbClr val="0000CC"/>
                </a:solidFill>
                <a:latin typeface="Times New Roman" panose="02020603050405020304" pitchFamily="18" charset="0"/>
                <a:ea typeface="幼圆" pitchFamily="49" charset="-122"/>
              </a:endParaRPr>
            </a:p>
          </p:txBody>
        </p:sp>
        <p:sp>
          <p:nvSpPr>
            <p:cNvPr id="70666" name="Line 2058"/>
            <p:cNvSpPr/>
            <p:nvPr/>
          </p:nvSpPr>
          <p:spPr>
            <a:xfrm flipH="1">
              <a:off x="2947" y="1752"/>
              <a:ext cx="432" cy="0"/>
            </a:xfrm>
            <a:prstGeom prst="line">
              <a:avLst/>
            </a:prstGeom>
            <a:ln w="38100" cap="flat" cmpd="sng">
              <a:solidFill>
                <a:srgbClr val="FF0000"/>
              </a:solidFill>
              <a:prstDash val="solid"/>
              <a:headEnd type="none" w="med" len="med"/>
              <a:tailEnd type="triangle" w="med" len="lg"/>
            </a:ln>
          </p:spPr>
        </p:sp>
        <p:sp>
          <p:nvSpPr>
            <p:cNvPr id="70667" name="Line 2059"/>
            <p:cNvSpPr/>
            <p:nvPr/>
          </p:nvSpPr>
          <p:spPr>
            <a:xfrm flipH="1">
              <a:off x="3491" y="2478"/>
              <a:ext cx="432" cy="0"/>
            </a:xfrm>
            <a:prstGeom prst="line">
              <a:avLst/>
            </a:prstGeom>
            <a:ln w="38100" cap="flat" cmpd="sng">
              <a:solidFill>
                <a:srgbClr val="FF0000"/>
              </a:solidFill>
              <a:prstDash val="solid"/>
              <a:headEnd type="none" w="med" len="med"/>
              <a:tailEnd type="triangle" w="med" len="lg"/>
            </a:ln>
          </p:spPr>
        </p:sp>
        <p:sp>
          <p:nvSpPr>
            <p:cNvPr id="70668" name="Line 2060"/>
            <p:cNvSpPr/>
            <p:nvPr/>
          </p:nvSpPr>
          <p:spPr>
            <a:xfrm flipH="1">
              <a:off x="3945" y="3408"/>
              <a:ext cx="432" cy="0"/>
            </a:xfrm>
            <a:prstGeom prst="line">
              <a:avLst/>
            </a:prstGeom>
            <a:ln w="38100" cap="flat" cmpd="sng">
              <a:solidFill>
                <a:srgbClr val="FF0000"/>
              </a:solidFill>
              <a:prstDash val="solid"/>
              <a:headEnd type="none" w="med" len="med"/>
              <a:tailEnd type="triangle" w="med" len="lg"/>
            </a:ln>
          </p:spPr>
        </p:sp>
        <p:sp>
          <p:nvSpPr>
            <p:cNvPr id="70669" name="Line 2061"/>
            <p:cNvSpPr/>
            <p:nvPr/>
          </p:nvSpPr>
          <p:spPr>
            <a:xfrm flipH="1">
              <a:off x="431" y="3792"/>
              <a:ext cx="1296" cy="0"/>
            </a:xfrm>
            <a:prstGeom prst="line">
              <a:avLst/>
            </a:prstGeom>
            <a:ln w="9525" cap="flat" cmpd="sng">
              <a:solidFill>
                <a:schemeClr val="tx1"/>
              </a:solidFill>
              <a:prstDash val="solid"/>
              <a:headEnd type="none" w="med" len="med"/>
              <a:tailEnd type="none" w="med" len="med"/>
            </a:ln>
          </p:spPr>
        </p:sp>
        <p:sp>
          <p:nvSpPr>
            <p:cNvPr id="70670" name="Line 2062"/>
            <p:cNvSpPr/>
            <p:nvPr/>
          </p:nvSpPr>
          <p:spPr>
            <a:xfrm flipV="1">
              <a:off x="864" y="1920"/>
              <a:ext cx="0" cy="1872"/>
            </a:xfrm>
            <a:prstGeom prst="line">
              <a:avLst/>
            </a:prstGeom>
            <a:ln w="28575" cap="flat" cmpd="sng">
              <a:solidFill>
                <a:srgbClr val="FF0000"/>
              </a:solidFill>
              <a:prstDash val="solid"/>
              <a:headEnd type="none" w="med" len="med"/>
              <a:tailEnd type="triangle" w="med" len="lg"/>
            </a:ln>
          </p:spPr>
        </p:sp>
        <p:sp>
          <p:nvSpPr>
            <p:cNvPr id="70671" name="Text Box 2063"/>
            <p:cNvSpPr txBox="1"/>
            <p:nvPr/>
          </p:nvSpPr>
          <p:spPr>
            <a:xfrm>
              <a:off x="288" y="1632"/>
              <a:ext cx="912" cy="250"/>
            </a:xfrm>
            <a:prstGeom prst="rect">
              <a:avLst/>
            </a:prstGeom>
            <a:noFill/>
            <a:ln w="9525">
              <a:noFill/>
            </a:ln>
          </p:spPr>
          <p:txBody>
            <a:bodyPr>
              <a:spAutoFit/>
            </a:bodyPr>
            <a:p>
              <a:pPr eaLnBrk="1" hangingPunct="1">
                <a:spcBef>
                  <a:spcPct val="50000"/>
                </a:spcBef>
              </a:pPr>
              <a:r>
                <a:rPr lang="zh-CN" altLang="en-US" sz="2000" dirty="0">
                  <a:solidFill>
                    <a:srgbClr val="0000CC"/>
                  </a:solidFill>
                  <a:latin typeface="Times New Roman" panose="02020603050405020304" pitchFamily="18" charset="0"/>
                  <a:ea typeface="幼圆" pitchFamily="49" charset="-122"/>
                </a:rPr>
                <a:t>风险性</a:t>
              </a:r>
              <a:endParaRPr lang="zh-CN" altLang="en-US" sz="2000" dirty="0">
                <a:solidFill>
                  <a:srgbClr val="0000CC"/>
                </a:solidFill>
                <a:latin typeface="Times New Roman" panose="02020603050405020304" pitchFamily="18" charset="0"/>
                <a:ea typeface="幼圆" pitchFamily="49" charset="-122"/>
              </a:endParaRPr>
            </a:p>
          </p:txBody>
        </p:sp>
        <p:sp>
          <p:nvSpPr>
            <p:cNvPr id="31" name="Text Box 2064"/>
            <p:cNvSpPr txBox="1">
              <a:spLocks noChangeArrowheads="1"/>
            </p:cNvSpPr>
            <p:nvPr/>
          </p:nvSpPr>
          <p:spPr bwMode="auto">
            <a:xfrm>
              <a:off x="2112" y="1200"/>
              <a:ext cx="1728" cy="288"/>
            </a:xfrm>
            <a:prstGeom prst="rect">
              <a:avLst/>
            </a:prstGeom>
            <a:noFill/>
            <a:ln w="9525">
              <a:noFill/>
              <a:miter lim="800000"/>
            </a:ln>
            <a:effectLst/>
          </p:spPr>
          <p:txBody>
            <a:bodyPr>
              <a:spAutoFit/>
            </a:bodyPr>
            <a:lstStyle/>
            <a:p>
              <a:pPr marR="0" defTabSz="914400">
                <a:spcBef>
                  <a:spcPct val="50000"/>
                </a:spcBef>
                <a:buClrTx/>
                <a:buSzTx/>
                <a:buFontTx/>
                <a:buNone/>
                <a:defRPr/>
              </a:pPr>
              <a:r>
                <a:rPr kumimoji="1" lang="zh-CN" altLang="en-US" sz="2400" kern="1200" cap="none" spc="0" normalizeH="0" baseline="0" noProof="0" dirty="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rPr>
                <a:t>风险水平示意</a:t>
              </a:r>
              <a:endParaRPr kumimoji="1" lang="zh-CN" altLang="en-US" sz="2400" kern="1200" cap="none" spc="0" normalizeH="0" baseline="0" noProof="0" dirty="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7522" name="Rectangle 1026"/>
          <p:cNvSpPr>
            <a:spLocks noChangeArrowheads="1"/>
          </p:cNvSpPr>
          <p:nvPr/>
        </p:nvSpPr>
        <p:spPr bwMode="auto">
          <a:xfrm>
            <a:off x="762000" y="838200"/>
            <a:ext cx="7772400" cy="685800"/>
          </a:xfrm>
          <a:prstGeom prst="rect">
            <a:avLst/>
          </a:prstGeom>
          <a:noFill/>
          <a:ln w="9525">
            <a:noFill/>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en-GB" sz="4400" b="1" i="0" u="none" strike="noStrike" kern="1200" cap="none" spc="0" normalizeH="0" baseline="0" noProof="0" dirty="0" err="1">
                <a:ln>
                  <a:noFill/>
                </a:ln>
                <a:solidFill>
                  <a:srgbClr val="FF0000"/>
                </a:solidFill>
                <a:effectLst/>
                <a:uLnTx/>
                <a:uFillTx/>
                <a:latin typeface="+mn-ea"/>
                <a:ea typeface="+mn-ea"/>
                <a:cs typeface="+mn-cs"/>
              </a:rPr>
              <a:t>风险控制</a:t>
            </a:r>
            <a:r>
              <a:rPr kumimoji="1" lang="zh-CN" altLang="en-US" sz="4400" b="1" i="0" u="none" strike="noStrike" kern="1200" cap="none" spc="0" normalizeH="0" baseline="0" noProof="0" dirty="0">
                <a:ln>
                  <a:noFill/>
                </a:ln>
                <a:solidFill>
                  <a:srgbClr val="FF0000"/>
                </a:solidFill>
                <a:effectLst/>
                <a:uLnTx/>
                <a:uFillTx/>
                <a:latin typeface="+mn-ea"/>
                <a:ea typeface="+mn-ea"/>
                <a:cs typeface="+mn-cs"/>
              </a:rPr>
              <a:t>措施</a:t>
            </a:r>
            <a:r>
              <a:rPr kumimoji="1" lang="en-US" altLang="zh-CN" sz="4400" b="1" i="0" u="none" strike="noStrike" kern="1200" cap="none" spc="0" normalizeH="0" baseline="0" noProof="0" dirty="0">
                <a:ln>
                  <a:noFill/>
                </a:ln>
                <a:solidFill>
                  <a:srgbClr val="FF0000"/>
                </a:solidFill>
                <a:effectLst/>
                <a:uLnTx/>
                <a:uFillTx/>
                <a:latin typeface="+mn-ea"/>
                <a:ea typeface="+mn-ea"/>
                <a:cs typeface="+mn-cs"/>
              </a:rPr>
              <a:t>---</a:t>
            </a:r>
            <a:r>
              <a:rPr kumimoji="1" lang="zh-CN" altLang="en-US" sz="4000" b="1" i="0" u="none" strike="noStrike" kern="1200" cap="none" spc="0" normalizeH="0" baseline="0" noProof="0" dirty="0">
                <a:ln>
                  <a:noFill/>
                </a:ln>
                <a:solidFill>
                  <a:srgbClr val="0F35D9"/>
                </a:solidFill>
                <a:effectLst>
                  <a:outerShdw blurRad="38100" dist="38100" dir="2700000" algn="tl">
                    <a:srgbClr val="C0C0C0"/>
                  </a:outerShdw>
                </a:effectLst>
                <a:uLnTx/>
                <a:uFillTx/>
                <a:latin typeface="+mn-ea"/>
                <a:ea typeface="+mn-ea"/>
                <a:cs typeface="+mn-cs"/>
              </a:rPr>
              <a:t>分类</a:t>
            </a:r>
            <a:endParaRPr kumimoji="1" lang="zh-CN" altLang="en-US" sz="4000" b="1" i="0" u="none" strike="noStrike" kern="1200" cap="none" spc="0" normalizeH="0" baseline="0" noProof="0" dirty="0">
              <a:ln>
                <a:noFill/>
              </a:ln>
              <a:solidFill>
                <a:srgbClr val="0F35D9"/>
              </a:solidFill>
              <a:effectLst>
                <a:outerShdw blurRad="38100" dist="38100" dir="2700000" algn="tl">
                  <a:srgbClr val="C0C0C0"/>
                </a:outerShdw>
              </a:effectLst>
              <a:uLnTx/>
              <a:uFillTx/>
              <a:latin typeface="+mn-ea"/>
              <a:ea typeface="+mn-ea"/>
              <a:cs typeface="+mn-cs"/>
            </a:endParaRPr>
          </a:p>
        </p:txBody>
      </p:sp>
      <p:grpSp>
        <p:nvGrpSpPr>
          <p:cNvPr id="2" name="Group 1027"/>
          <p:cNvGrpSpPr/>
          <p:nvPr/>
        </p:nvGrpSpPr>
        <p:grpSpPr>
          <a:xfrm>
            <a:off x="2438400" y="1981200"/>
            <a:ext cx="3276600" cy="774700"/>
            <a:chOff x="1056" y="2016"/>
            <a:chExt cx="2208" cy="1248"/>
          </a:xfrm>
        </p:grpSpPr>
        <p:sp>
          <p:nvSpPr>
            <p:cNvPr id="71690" name="Rectangle 1028"/>
            <p:cNvSpPr/>
            <p:nvPr/>
          </p:nvSpPr>
          <p:spPr>
            <a:xfrm>
              <a:off x="1056" y="2016"/>
              <a:ext cx="2208" cy="124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en-GB" altLang="zh-CN" sz="2400" b="0" dirty="0">
                <a:latin typeface="Times New Roman" panose="02020603050405020304" pitchFamily="18" charset="0"/>
              </a:endParaRPr>
            </a:p>
          </p:txBody>
        </p:sp>
        <p:sp>
          <p:nvSpPr>
            <p:cNvPr id="71691" name="Text Box 1029"/>
            <p:cNvSpPr txBox="1"/>
            <p:nvPr/>
          </p:nvSpPr>
          <p:spPr>
            <a:xfrm>
              <a:off x="1099" y="2210"/>
              <a:ext cx="2165" cy="934"/>
            </a:xfrm>
            <a:prstGeom prst="rect">
              <a:avLst/>
            </a:prstGeom>
            <a:noFill/>
            <a:ln w="9525">
              <a:noFill/>
            </a:ln>
          </p:spPr>
          <p:txBody>
            <a:bodyPr>
              <a:spAutoFit/>
            </a:bodyPr>
            <a:p>
              <a:pPr algn="ctr"/>
              <a:r>
                <a:rPr lang="zh-CN" altLang="en-US" dirty="0">
                  <a:solidFill>
                    <a:srgbClr val="FF0000"/>
                  </a:solidFill>
                  <a:latin typeface="Times New Roman" panose="02020603050405020304" pitchFamily="18" charset="0"/>
                  <a:ea typeface="幼圆" pitchFamily="49" charset="-122"/>
                </a:rPr>
                <a:t>根除危害的措施</a:t>
              </a:r>
              <a:endParaRPr lang="zh-CN" altLang="en-US" sz="2800" dirty="0">
                <a:solidFill>
                  <a:srgbClr val="FF0000"/>
                </a:solidFill>
                <a:latin typeface="Times New Roman" panose="02020603050405020304" pitchFamily="18" charset="0"/>
                <a:ea typeface="幼圆" pitchFamily="49" charset="-122"/>
              </a:endParaRPr>
            </a:p>
          </p:txBody>
        </p:sp>
      </p:grpSp>
      <p:grpSp>
        <p:nvGrpSpPr>
          <p:cNvPr id="3" name="Group 1030"/>
          <p:cNvGrpSpPr/>
          <p:nvPr/>
        </p:nvGrpSpPr>
        <p:grpSpPr>
          <a:xfrm>
            <a:off x="2057400" y="3352800"/>
            <a:ext cx="4495800" cy="881063"/>
            <a:chOff x="1056" y="2016"/>
            <a:chExt cx="2208" cy="1969"/>
          </a:xfrm>
        </p:grpSpPr>
        <p:sp>
          <p:nvSpPr>
            <p:cNvPr id="71688" name="Rectangle 1031"/>
            <p:cNvSpPr/>
            <p:nvPr/>
          </p:nvSpPr>
          <p:spPr>
            <a:xfrm>
              <a:off x="1056" y="2016"/>
              <a:ext cx="2208" cy="124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en-GB" altLang="zh-CN" sz="2400" b="0" dirty="0">
                <a:latin typeface="Times New Roman" panose="02020603050405020304" pitchFamily="18" charset="0"/>
              </a:endParaRPr>
            </a:p>
          </p:txBody>
        </p:sp>
        <p:sp>
          <p:nvSpPr>
            <p:cNvPr id="71689" name="Text Box 1032"/>
            <p:cNvSpPr txBox="1"/>
            <p:nvPr/>
          </p:nvSpPr>
          <p:spPr>
            <a:xfrm>
              <a:off x="1099" y="2211"/>
              <a:ext cx="2165" cy="1774"/>
            </a:xfrm>
            <a:prstGeom prst="rect">
              <a:avLst/>
            </a:prstGeom>
            <a:noFill/>
            <a:ln w="9525">
              <a:noFill/>
            </a:ln>
          </p:spPr>
          <p:txBody>
            <a:bodyPr>
              <a:spAutoFit/>
            </a:bodyPr>
            <a:p>
              <a:pPr algn="ctr"/>
              <a:r>
                <a:rPr lang="zh-CN" altLang="en-US" sz="2800" dirty="0">
                  <a:solidFill>
                    <a:srgbClr val="FF0000"/>
                  </a:solidFill>
                  <a:latin typeface="Times New Roman" panose="02020603050405020304" pitchFamily="18" charset="0"/>
                  <a:ea typeface="幼圆" pitchFamily="49" charset="-122"/>
                </a:rPr>
                <a:t>降低或减少</a:t>
              </a:r>
              <a:r>
                <a:rPr lang="zh-CN" altLang="en-US" sz="2800" dirty="0">
                  <a:solidFill>
                    <a:srgbClr val="0F35D9"/>
                  </a:solidFill>
                  <a:latin typeface="Times New Roman" panose="02020603050405020304" pitchFamily="18" charset="0"/>
                  <a:ea typeface="幼圆" pitchFamily="49" charset="-122"/>
                </a:rPr>
                <a:t>后果</a:t>
              </a:r>
              <a:r>
                <a:rPr lang="zh-CN" altLang="en-US" sz="2800" dirty="0">
                  <a:solidFill>
                    <a:srgbClr val="FF0000"/>
                  </a:solidFill>
                  <a:latin typeface="Times New Roman" panose="02020603050405020304" pitchFamily="18" charset="0"/>
                  <a:ea typeface="幼圆" pitchFamily="49" charset="-122"/>
                </a:rPr>
                <a:t>的措施</a:t>
              </a:r>
              <a:endParaRPr lang="zh-CN" altLang="en-US" sz="2000" dirty="0">
                <a:latin typeface="Times New Roman" panose="02020603050405020304" pitchFamily="18" charset="0"/>
                <a:ea typeface="幼圆" pitchFamily="49" charset="-122"/>
              </a:endParaRPr>
            </a:p>
            <a:p>
              <a:endParaRPr lang="en-US" altLang="zh-CN" sz="1800" b="0" dirty="0">
                <a:latin typeface="Times New Roman" panose="02020603050405020304" pitchFamily="18" charset="0"/>
              </a:endParaRPr>
            </a:p>
          </p:txBody>
        </p:sp>
      </p:grpSp>
      <p:grpSp>
        <p:nvGrpSpPr>
          <p:cNvPr id="4" name="Group 1033"/>
          <p:cNvGrpSpPr/>
          <p:nvPr/>
        </p:nvGrpSpPr>
        <p:grpSpPr>
          <a:xfrm>
            <a:off x="1763713" y="4508500"/>
            <a:ext cx="5181600" cy="1219200"/>
            <a:chOff x="2544" y="912"/>
            <a:chExt cx="3024" cy="1248"/>
          </a:xfrm>
        </p:grpSpPr>
        <p:sp>
          <p:nvSpPr>
            <p:cNvPr id="71686" name="Rectangle 1034"/>
            <p:cNvSpPr/>
            <p:nvPr/>
          </p:nvSpPr>
          <p:spPr>
            <a:xfrm>
              <a:off x="2544" y="912"/>
              <a:ext cx="3024" cy="124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en-GB" altLang="zh-CN" sz="2400" b="0" dirty="0">
                <a:latin typeface="Times New Roman" panose="02020603050405020304" pitchFamily="18" charset="0"/>
              </a:endParaRPr>
            </a:p>
          </p:txBody>
        </p:sp>
        <p:sp>
          <p:nvSpPr>
            <p:cNvPr id="71687" name="Text Box 1035"/>
            <p:cNvSpPr txBox="1"/>
            <p:nvPr/>
          </p:nvSpPr>
          <p:spPr>
            <a:xfrm>
              <a:off x="2544" y="961"/>
              <a:ext cx="3024" cy="1030"/>
            </a:xfrm>
            <a:prstGeom prst="rect">
              <a:avLst/>
            </a:prstGeom>
            <a:noFill/>
            <a:ln w="9525">
              <a:noFill/>
            </a:ln>
          </p:spPr>
          <p:txBody>
            <a:bodyPr>
              <a:spAutoFit/>
            </a:bodyPr>
            <a:p>
              <a:pPr algn="ctr"/>
              <a:r>
                <a:rPr lang="zh-CN" altLang="en-US" sz="2800" dirty="0">
                  <a:solidFill>
                    <a:srgbClr val="0F35D9"/>
                  </a:solidFill>
                  <a:latin typeface="Times New Roman" panose="02020603050405020304" pitchFamily="18" charset="0"/>
                  <a:ea typeface="幼圆" pitchFamily="49" charset="-122"/>
                </a:rPr>
                <a:t>减少发生的</a:t>
              </a:r>
              <a:r>
                <a:rPr lang="zh-CN" altLang="en-US" dirty="0">
                  <a:solidFill>
                    <a:srgbClr val="FF0000"/>
                  </a:solidFill>
                  <a:latin typeface="Times New Roman" panose="02020603050405020304" pitchFamily="18" charset="0"/>
                  <a:ea typeface="幼圆" pitchFamily="49" charset="-122"/>
                </a:rPr>
                <a:t>可能性</a:t>
              </a:r>
              <a:r>
                <a:rPr lang="zh-CN" altLang="en-US" sz="2800" dirty="0">
                  <a:solidFill>
                    <a:srgbClr val="0F35D9"/>
                  </a:solidFill>
                  <a:latin typeface="Times New Roman" panose="02020603050405020304" pitchFamily="18" charset="0"/>
                  <a:ea typeface="幼圆" pitchFamily="49" charset="-122"/>
                </a:rPr>
                <a:t>到可以容忍或可忽略的水平</a:t>
              </a:r>
              <a:endParaRPr lang="zh-CN" altLang="en-US" sz="2400" dirty="0">
                <a:solidFill>
                  <a:srgbClr val="0F35D9"/>
                </a:solidFill>
                <a:latin typeface="Times New Roman" panose="02020603050405020304" pitchFamily="18" charset="0"/>
                <a:ea typeface="幼圆"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1500"/>
                            </p:stCondLst>
                            <p:childTnLst>
                              <p:par>
                                <p:cTn id="9" presetID="16" presetClass="entr" presetSubtype="26"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par>
                          <p:cTn id="12" fill="hold">
                            <p:stCondLst>
                              <p:cond delay="4000"/>
                            </p:stCondLst>
                            <p:childTnLst>
                              <p:par>
                                <p:cTn id="13" presetID="16" presetClass="entr" presetSubtype="26"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2706" name="Group 1026"/>
          <p:cNvGrpSpPr/>
          <p:nvPr/>
        </p:nvGrpSpPr>
        <p:grpSpPr>
          <a:xfrm>
            <a:off x="2438400" y="1752600"/>
            <a:ext cx="6172200" cy="3667125"/>
            <a:chOff x="1584" y="1536"/>
            <a:chExt cx="3888" cy="2310"/>
          </a:xfrm>
        </p:grpSpPr>
        <p:sp>
          <p:nvSpPr>
            <p:cNvPr id="72714" name="Text Box 1027"/>
            <p:cNvSpPr txBox="1"/>
            <p:nvPr/>
          </p:nvSpPr>
          <p:spPr>
            <a:xfrm>
              <a:off x="1584" y="3552"/>
              <a:ext cx="3888" cy="294"/>
            </a:xfrm>
            <a:prstGeom prst="rect">
              <a:avLst/>
            </a:prstGeom>
            <a:solidFill>
              <a:srgbClr val="00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停止使用有害物质或以无害物代替</a:t>
              </a:r>
              <a:endParaRPr lang="zh-CN" altLang="en-US" sz="2400" b="0" dirty="0">
                <a:latin typeface="Times New Roman" panose="02020603050405020304" pitchFamily="18" charset="0"/>
                <a:ea typeface="幼圆" pitchFamily="49" charset="-122"/>
              </a:endParaRPr>
            </a:p>
          </p:txBody>
        </p:sp>
        <p:sp>
          <p:nvSpPr>
            <p:cNvPr id="72715" name="Text Box 1028"/>
            <p:cNvSpPr txBox="1"/>
            <p:nvPr/>
          </p:nvSpPr>
          <p:spPr>
            <a:xfrm>
              <a:off x="1968" y="3264"/>
              <a:ext cx="3504" cy="294"/>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改用危害性低的物质</a:t>
              </a:r>
              <a:endParaRPr lang="zh-CN" altLang="en-US" sz="2400" b="0" dirty="0">
                <a:latin typeface="Times New Roman" panose="02020603050405020304" pitchFamily="18" charset="0"/>
                <a:ea typeface="幼圆" pitchFamily="49" charset="-122"/>
              </a:endParaRPr>
            </a:p>
          </p:txBody>
        </p:sp>
        <p:sp>
          <p:nvSpPr>
            <p:cNvPr id="72716" name="Text Box 1029"/>
            <p:cNvSpPr txBox="1"/>
            <p:nvPr/>
          </p:nvSpPr>
          <p:spPr>
            <a:xfrm>
              <a:off x="2352" y="2976"/>
              <a:ext cx="3120" cy="294"/>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变更工艺减小危害性</a:t>
              </a:r>
              <a:endParaRPr lang="zh-CN" altLang="en-US" sz="2400" b="0" dirty="0">
                <a:latin typeface="Times New Roman" panose="02020603050405020304" pitchFamily="18" charset="0"/>
                <a:ea typeface="幼圆" pitchFamily="49" charset="-122"/>
              </a:endParaRPr>
            </a:p>
          </p:txBody>
        </p:sp>
        <p:sp>
          <p:nvSpPr>
            <p:cNvPr id="72717" name="Text Box 1030"/>
            <p:cNvSpPr txBox="1"/>
            <p:nvPr/>
          </p:nvSpPr>
          <p:spPr>
            <a:xfrm>
              <a:off x="2736" y="2688"/>
              <a:ext cx="2736" cy="294"/>
            </a:xfrm>
            <a:prstGeom prst="rect">
              <a:avLst/>
            </a:prstGeom>
            <a:solidFill>
              <a:srgbClr val="FFFF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隔离人员或危害</a:t>
              </a:r>
              <a:endParaRPr lang="zh-CN" altLang="en-US" sz="2400" b="0" dirty="0">
                <a:latin typeface="Times New Roman" panose="02020603050405020304" pitchFamily="18" charset="0"/>
                <a:ea typeface="幼圆" pitchFamily="49" charset="-122"/>
              </a:endParaRPr>
            </a:p>
          </p:txBody>
        </p:sp>
        <p:sp>
          <p:nvSpPr>
            <p:cNvPr id="72718" name="Text Box 1031"/>
            <p:cNvSpPr txBox="1"/>
            <p:nvPr/>
          </p:nvSpPr>
          <p:spPr>
            <a:xfrm>
              <a:off x="3120" y="2400"/>
              <a:ext cx="2352" cy="294"/>
            </a:xfrm>
            <a:prstGeom prst="rect">
              <a:avLst/>
            </a:prstGeom>
            <a:solidFill>
              <a:srgbClr val="FFCC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局限控制（如分散危险）</a:t>
              </a:r>
              <a:endParaRPr lang="zh-CN" altLang="en-US" sz="2400" b="0" dirty="0">
                <a:latin typeface="Times New Roman" panose="02020603050405020304" pitchFamily="18" charset="0"/>
                <a:ea typeface="幼圆" pitchFamily="49" charset="-122"/>
              </a:endParaRPr>
            </a:p>
          </p:txBody>
        </p:sp>
        <p:sp>
          <p:nvSpPr>
            <p:cNvPr id="72719" name="Text Box 1032"/>
            <p:cNvSpPr txBox="1"/>
            <p:nvPr/>
          </p:nvSpPr>
          <p:spPr>
            <a:xfrm>
              <a:off x="3504" y="2112"/>
              <a:ext cx="1968" cy="294"/>
            </a:xfrm>
            <a:prstGeom prst="rect">
              <a:avLst/>
            </a:prstGeom>
            <a:solidFill>
              <a:srgbClr val="FF99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工程技术控制</a:t>
              </a:r>
              <a:endParaRPr lang="zh-CN" altLang="en-US" sz="2400" b="0" dirty="0">
                <a:latin typeface="Times New Roman" panose="02020603050405020304" pitchFamily="18" charset="0"/>
                <a:ea typeface="幼圆" pitchFamily="49" charset="-122"/>
              </a:endParaRPr>
            </a:p>
          </p:txBody>
        </p:sp>
        <p:sp>
          <p:nvSpPr>
            <p:cNvPr id="72720" name="Text Box 1033"/>
            <p:cNvSpPr txBox="1"/>
            <p:nvPr/>
          </p:nvSpPr>
          <p:spPr>
            <a:xfrm>
              <a:off x="3888" y="1824"/>
              <a:ext cx="1584" cy="294"/>
            </a:xfrm>
            <a:prstGeom prst="rect">
              <a:avLst/>
            </a:prstGeom>
            <a:solidFill>
              <a:srgbClr val="FF99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管理控制</a:t>
              </a:r>
              <a:endParaRPr lang="zh-CN" altLang="en-US" sz="2400" b="0" dirty="0">
                <a:latin typeface="Times New Roman" panose="02020603050405020304" pitchFamily="18" charset="0"/>
                <a:ea typeface="幼圆" pitchFamily="49" charset="-122"/>
              </a:endParaRPr>
            </a:p>
          </p:txBody>
        </p:sp>
        <p:sp>
          <p:nvSpPr>
            <p:cNvPr id="72721" name="Text Box 1034"/>
            <p:cNvSpPr txBox="1"/>
            <p:nvPr/>
          </p:nvSpPr>
          <p:spPr>
            <a:xfrm>
              <a:off x="4224" y="1536"/>
              <a:ext cx="1248" cy="294"/>
            </a:xfrm>
            <a:prstGeom prst="rect">
              <a:avLst/>
            </a:prstGeom>
            <a:solidFill>
              <a:srgbClr val="FF0000"/>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400" dirty="0">
                  <a:latin typeface="Times New Roman" panose="02020603050405020304" pitchFamily="18" charset="0"/>
                  <a:ea typeface="幼圆" pitchFamily="49" charset="-122"/>
                </a:rPr>
                <a:t>个体防护</a:t>
              </a:r>
              <a:endParaRPr lang="zh-CN" altLang="en-US" sz="2400" b="0" dirty="0">
                <a:latin typeface="Times New Roman" panose="02020603050405020304" pitchFamily="18" charset="0"/>
                <a:ea typeface="幼圆" pitchFamily="49" charset="-122"/>
              </a:endParaRPr>
            </a:p>
          </p:txBody>
        </p:sp>
      </p:grpSp>
      <p:sp>
        <p:nvSpPr>
          <p:cNvPr id="72707" name="Line 1035"/>
          <p:cNvSpPr/>
          <p:nvPr/>
        </p:nvSpPr>
        <p:spPr>
          <a:xfrm flipV="1">
            <a:off x="2438400" y="1295400"/>
            <a:ext cx="0" cy="3962400"/>
          </a:xfrm>
          <a:prstGeom prst="line">
            <a:avLst/>
          </a:prstGeom>
          <a:ln w="9525" cap="flat" cmpd="sng">
            <a:solidFill>
              <a:schemeClr val="tx1"/>
            </a:solidFill>
            <a:prstDash val="solid"/>
            <a:headEnd type="none" w="med" len="med"/>
            <a:tailEnd type="triangle" w="med" len="med"/>
          </a:ln>
        </p:spPr>
      </p:sp>
      <p:grpSp>
        <p:nvGrpSpPr>
          <p:cNvPr id="72708" name="Group 1043"/>
          <p:cNvGrpSpPr/>
          <p:nvPr/>
        </p:nvGrpSpPr>
        <p:grpSpPr>
          <a:xfrm>
            <a:off x="684213" y="1484313"/>
            <a:ext cx="1624012" cy="4186237"/>
            <a:chOff x="431" y="935"/>
            <a:chExt cx="1023" cy="2637"/>
          </a:xfrm>
        </p:grpSpPr>
        <p:sp>
          <p:nvSpPr>
            <p:cNvPr id="72709" name="AutoShape 1038"/>
            <p:cNvSpPr/>
            <p:nvPr/>
          </p:nvSpPr>
          <p:spPr>
            <a:xfrm>
              <a:off x="657" y="2478"/>
              <a:ext cx="384" cy="528"/>
            </a:xfrm>
            <a:prstGeom prst="upArrow">
              <a:avLst>
                <a:gd name="adj1" fmla="val 50000"/>
                <a:gd name="adj2" fmla="val 73046"/>
              </a:avLst>
            </a:prstGeom>
            <a:solidFill>
              <a:schemeClr val="tx1"/>
            </a:solidFill>
            <a:ln w="9525">
              <a:noFill/>
            </a:ln>
          </p:spPr>
          <p:txBody>
            <a:bodyPr wrap="none" anchor="ctr" anchorCtr="0"/>
            <a:p>
              <a:endParaRPr lang="zh-CN" altLang="en-US" dirty="0">
                <a:latin typeface="Times New Roman" panose="02020603050405020304" pitchFamily="18" charset="0"/>
              </a:endParaRPr>
            </a:p>
          </p:txBody>
        </p:sp>
        <p:sp>
          <p:nvSpPr>
            <p:cNvPr id="72710" name="AutoShape 1039"/>
            <p:cNvSpPr/>
            <p:nvPr/>
          </p:nvSpPr>
          <p:spPr>
            <a:xfrm>
              <a:off x="671" y="1287"/>
              <a:ext cx="384" cy="528"/>
            </a:xfrm>
            <a:prstGeom prst="upArrow">
              <a:avLst>
                <a:gd name="adj1" fmla="val 50000"/>
                <a:gd name="adj2" fmla="val 73046"/>
              </a:avLst>
            </a:prstGeom>
            <a:solidFill>
              <a:schemeClr val="tx1"/>
            </a:solidFill>
            <a:ln w="9525">
              <a:noFill/>
            </a:ln>
          </p:spPr>
          <p:txBody>
            <a:bodyPr wrap="none" anchor="ctr" anchorCtr="0"/>
            <a:p>
              <a:endParaRPr lang="zh-CN" altLang="en-US" dirty="0">
                <a:latin typeface="Times New Roman" panose="02020603050405020304" pitchFamily="18" charset="0"/>
              </a:endParaRPr>
            </a:p>
          </p:txBody>
        </p:sp>
        <p:sp>
          <p:nvSpPr>
            <p:cNvPr id="72711" name="Text Box 1040"/>
            <p:cNvSpPr txBox="1"/>
            <p:nvPr/>
          </p:nvSpPr>
          <p:spPr>
            <a:xfrm>
              <a:off x="431" y="2976"/>
              <a:ext cx="1016" cy="596"/>
            </a:xfrm>
            <a:prstGeom prst="rect">
              <a:avLst/>
            </a:prstGeom>
            <a:noFill/>
            <a:ln w="9525">
              <a:noFill/>
            </a:ln>
          </p:spPr>
          <p:txBody>
            <a:bodyPr wrap="none">
              <a:spAutoFit/>
            </a:bodyPr>
            <a:p>
              <a:r>
                <a:rPr lang="zh-CN" altLang="en-US" sz="2800" dirty="0">
                  <a:latin typeface="Times New Roman" panose="02020603050405020304" pitchFamily="18" charset="0"/>
                  <a:ea typeface="幼圆" pitchFamily="49" charset="-122"/>
                </a:rPr>
                <a:t>消除危险</a:t>
              </a:r>
              <a:endParaRPr lang="zh-CN" altLang="en-US" sz="2800" dirty="0">
                <a:latin typeface="Times New Roman" panose="02020603050405020304" pitchFamily="18" charset="0"/>
                <a:ea typeface="幼圆" pitchFamily="49" charset="-122"/>
              </a:endParaRPr>
            </a:p>
            <a:p>
              <a:r>
                <a:rPr lang="zh-CN" altLang="en-US" sz="2800" dirty="0">
                  <a:latin typeface="Times New Roman" panose="02020603050405020304" pitchFamily="18" charset="0"/>
                  <a:ea typeface="幼圆" pitchFamily="49" charset="-122"/>
                </a:rPr>
                <a:t>危害</a:t>
              </a:r>
              <a:endParaRPr lang="zh-CN" altLang="zh-TW" sz="2800" dirty="0">
                <a:latin typeface="Times New Roman" panose="02020603050405020304" pitchFamily="18" charset="0"/>
                <a:ea typeface="幼圆" pitchFamily="49" charset="-122"/>
              </a:endParaRPr>
            </a:p>
          </p:txBody>
        </p:sp>
        <p:sp>
          <p:nvSpPr>
            <p:cNvPr id="72712" name="Text Box 1041"/>
            <p:cNvSpPr txBox="1"/>
            <p:nvPr/>
          </p:nvSpPr>
          <p:spPr>
            <a:xfrm>
              <a:off x="431" y="1895"/>
              <a:ext cx="1016" cy="596"/>
            </a:xfrm>
            <a:prstGeom prst="rect">
              <a:avLst/>
            </a:prstGeom>
            <a:noFill/>
            <a:ln w="9525">
              <a:noFill/>
            </a:ln>
          </p:spPr>
          <p:txBody>
            <a:bodyPr wrap="none">
              <a:spAutoFit/>
            </a:bodyPr>
            <a:p>
              <a:r>
                <a:rPr lang="zh-CN" altLang="en-US" sz="2800" dirty="0">
                  <a:solidFill>
                    <a:schemeClr val="accent2"/>
                  </a:solidFill>
                  <a:latin typeface="Times New Roman" panose="02020603050405020304" pitchFamily="18" charset="0"/>
                  <a:ea typeface="幼圆" pitchFamily="49" charset="-122"/>
                </a:rPr>
                <a:t>降低危险</a:t>
              </a:r>
              <a:endParaRPr lang="zh-CN" altLang="en-US" sz="2800" dirty="0">
                <a:solidFill>
                  <a:schemeClr val="accent2"/>
                </a:solidFill>
                <a:latin typeface="Times New Roman" panose="02020603050405020304" pitchFamily="18" charset="0"/>
                <a:ea typeface="幼圆" pitchFamily="49" charset="-122"/>
              </a:endParaRPr>
            </a:p>
            <a:p>
              <a:r>
                <a:rPr lang="zh-CN" altLang="en-US" sz="2800" dirty="0">
                  <a:solidFill>
                    <a:schemeClr val="accent2"/>
                  </a:solidFill>
                  <a:latin typeface="Times New Roman" panose="02020603050405020304" pitchFamily="18" charset="0"/>
                  <a:ea typeface="幼圆" pitchFamily="49" charset="-122"/>
                </a:rPr>
                <a:t>危害</a:t>
              </a:r>
              <a:endParaRPr lang="zh-TW" altLang="zh-CN" sz="2800" dirty="0">
                <a:solidFill>
                  <a:schemeClr val="accent2"/>
                </a:solidFill>
                <a:latin typeface="Times New Roman" panose="02020603050405020304" pitchFamily="18" charset="0"/>
                <a:ea typeface="幼圆" pitchFamily="49" charset="-122"/>
              </a:endParaRPr>
            </a:p>
          </p:txBody>
        </p:sp>
        <p:sp>
          <p:nvSpPr>
            <p:cNvPr id="72713" name="Text Box 1042"/>
            <p:cNvSpPr txBox="1"/>
            <p:nvPr/>
          </p:nvSpPr>
          <p:spPr>
            <a:xfrm>
              <a:off x="438" y="935"/>
              <a:ext cx="1016" cy="327"/>
            </a:xfrm>
            <a:prstGeom prst="rect">
              <a:avLst/>
            </a:prstGeom>
            <a:noFill/>
            <a:ln w="9525">
              <a:noFill/>
            </a:ln>
          </p:spPr>
          <p:txBody>
            <a:bodyPr wrap="none">
              <a:spAutoFit/>
            </a:bodyPr>
            <a:p>
              <a:r>
                <a:rPr lang="zh-CN" altLang="en-US" sz="2800" dirty="0">
                  <a:solidFill>
                    <a:srgbClr val="FF0066"/>
                  </a:solidFill>
                  <a:latin typeface="Times New Roman" panose="02020603050405020304" pitchFamily="18" charset="0"/>
                  <a:ea typeface="幼圆" pitchFamily="49" charset="-122"/>
                </a:rPr>
                <a:t>个体防护</a:t>
              </a:r>
              <a:endParaRPr lang="zh-TW" altLang="zh-CN" sz="2800" dirty="0">
                <a:solidFill>
                  <a:srgbClr val="FF0066"/>
                </a:solidFill>
                <a:latin typeface="Times New Roman" panose="02020603050405020304" pitchFamily="18" charset="0"/>
                <a:ea typeface="幼圆" pitchFamily="49" charset="-122"/>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ChangeArrowheads="1"/>
          </p:cNvSpPr>
          <p:nvPr/>
        </p:nvSpPr>
        <p:spPr bwMode="auto">
          <a:xfrm>
            <a:off x="755650" y="765175"/>
            <a:ext cx="6624638"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0000"/>
                </a:solidFill>
                <a:effectLst/>
                <a:uLnTx/>
                <a:uFillTx/>
                <a:latin typeface="+mn-ea"/>
                <a:ea typeface="+mn-ea"/>
                <a:cs typeface="+mn-cs"/>
              </a:rPr>
              <a:t>选择适用的风险控制措施</a:t>
            </a:r>
            <a:endParaRPr kumimoji="1" lang="zh-CN" altLang="en-US" sz="4000" b="1" i="0" u="none" strike="noStrike" kern="1200" cap="none" spc="0" normalizeH="0" baseline="0" noProof="0" dirty="0">
              <a:ln>
                <a:noFill/>
              </a:ln>
              <a:solidFill>
                <a:srgbClr val="FF0000"/>
              </a:solidFill>
              <a:effectLst/>
              <a:uLnTx/>
              <a:uFillTx/>
              <a:latin typeface="+mn-ea"/>
              <a:ea typeface="+mn-ea"/>
              <a:cs typeface="+mn-cs"/>
            </a:endParaRPr>
          </a:p>
        </p:txBody>
      </p:sp>
      <p:sp>
        <p:nvSpPr>
          <p:cNvPr id="73731" name="Rectangle 3"/>
          <p:cNvSpPr/>
          <p:nvPr/>
        </p:nvSpPr>
        <p:spPr>
          <a:xfrm>
            <a:off x="1258888" y="1628775"/>
            <a:ext cx="4176712" cy="4679950"/>
          </a:xfrm>
          <a:prstGeom prst="rect">
            <a:avLst/>
          </a:prstGeom>
          <a:noFill/>
          <a:ln w="9525">
            <a:noFill/>
          </a:ln>
        </p:spPr>
        <p:txBody>
          <a:bodyPr/>
          <a:p>
            <a:pPr marL="342900" indent="-342900" algn="just">
              <a:lnSpc>
                <a:spcPct val="115000"/>
              </a:lnSpc>
              <a:spcBef>
                <a:spcPct val="20000"/>
              </a:spcBef>
            </a:pPr>
            <a:r>
              <a:rPr lang="zh-CN" altLang="en-US" sz="2800" dirty="0">
                <a:solidFill>
                  <a:schemeClr val="accent2"/>
                </a:solidFill>
                <a:latin typeface="楷体_GB2312" pitchFamily="49" charset="-122"/>
                <a:ea typeface="幼圆" pitchFamily="49" charset="-122"/>
              </a:rPr>
              <a:t>在选择风险控制措施时：</a:t>
            </a:r>
            <a:endParaRPr lang="zh-CN" altLang="en-US" sz="2800" dirty="0">
              <a:solidFill>
                <a:schemeClr val="accent2"/>
              </a:solidFill>
              <a:latin typeface="楷体_GB2312" pitchFamily="49" charset="-122"/>
              <a:ea typeface="幼圆" pitchFamily="49" charset="-122"/>
            </a:endParaRPr>
          </a:p>
          <a:p>
            <a:pPr marL="342900" indent="-342900">
              <a:lnSpc>
                <a:spcPct val="115000"/>
              </a:lnSpc>
            </a:pPr>
            <a:r>
              <a:rPr lang="en-US" altLang="zh-CN" sz="2400" dirty="0">
                <a:latin typeface="宋体" panose="02010600030101010101" pitchFamily="2" charset="-122"/>
                <a:ea typeface="幼圆" pitchFamily="49" charset="-122"/>
              </a:rPr>
              <a:t>1</a:t>
            </a:r>
            <a:r>
              <a:rPr lang="zh-CN" altLang="en-US" sz="2400" dirty="0">
                <a:latin typeface="宋体" panose="02010600030101010101" pitchFamily="2" charset="-122"/>
                <a:ea typeface="幼圆" pitchFamily="49" charset="-122"/>
              </a:rPr>
              <a:t>）应考虑：</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⑴可行性；</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⑵安全性；</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⑶可靠性。</a:t>
            </a:r>
            <a:endParaRPr lang="zh-CN" altLang="en-US" sz="2400" dirty="0">
              <a:latin typeface="宋体" panose="02010600030101010101" pitchFamily="2" charset="-122"/>
              <a:ea typeface="幼圆" pitchFamily="49" charset="-122"/>
            </a:endParaRPr>
          </a:p>
          <a:p>
            <a:pPr marL="342900" indent="-342900">
              <a:lnSpc>
                <a:spcPct val="115000"/>
              </a:lnSpc>
            </a:pPr>
            <a:r>
              <a:rPr lang="en-US" altLang="zh-CN" sz="2400" dirty="0">
                <a:latin typeface="宋体" panose="02010600030101010101" pitchFamily="2" charset="-122"/>
                <a:ea typeface="幼圆" pitchFamily="49" charset="-122"/>
              </a:rPr>
              <a:t>2</a:t>
            </a:r>
            <a:r>
              <a:rPr lang="zh-CN" altLang="en-US" sz="2400" dirty="0">
                <a:latin typeface="宋体" panose="02010600030101010101" pitchFamily="2" charset="-122"/>
                <a:ea typeface="幼圆" pitchFamily="49" charset="-122"/>
              </a:rPr>
              <a:t>）应包括：</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⑴工程技术措施；</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⑵管理措施；</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⑶培训教育措施；</a:t>
            </a:r>
            <a:endParaRPr lang="zh-CN" altLang="en-US" sz="2400" dirty="0">
              <a:latin typeface="宋体" panose="02010600030101010101" pitchFamily="2" charset="-122"/>
              <a:ea typeface="幼圆" pitchFamily="49" charset="-122"/>
            </a:endParaRPr>
          </a:p>
          <a:p>
            <a:pPr marL="342900" indent="-342900">
              <a:lnSpc>
                <a:spcPct val="115000"/>
              </a:lnSpc>
            </a:pPr>
            <a:r>
              <a:rPr lang="zh-CN" altLang="en-US" sz="2400" dirty="0">
                <a:latin typeface="宋体" panose="02010600030101010101" pitchFamily="2" charset="-122"/>
                <a:ea typeface="幼圆" pitchFamily="49" charset="-122"/>
              </a:rPr>
              <a:t>   ⑷个体防护措施。</a:t>
            </a:r>
            <a:endParaRPr lang="zh-CN" altLang="en-US" sz="2400" dirty="0">
              <a:latin typeface="楷体_GB2312" pitchFamily="49" charset="-122"/>
              <a:ea typeface="幼圆"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1026"/>
          <p:cNvSpPr>
            <a:spLocks noChangeArrowheads="1"/>
          </p:cNvSpPr>
          <p:nvPr/>
        </p:nvSpPr>
        <p:spPr bwMode="auto">
          <a:xfrm>
            <a:off x="468313" y="836613"/>
            <a:ext cx="77724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0000"/>
                </a:solidFill>
                <a:effectLst/>
                <a:uLnTx/>
                <a:uFillTx/>
                <a:latin typeface="+mn-ea"/>
                <a:ea typeface="+mn-ea"/>
                <a:cs typeface="+mn-cs"/>
              </a:rPr>
              <a:t>危害及风险信息的更新</a:t>
            </a:r>
            <a:endParaRPr kumimoji="1" lang="zh-CN" altLang="en-US" sz="4000" b="1" i="0" u="none" strike="noStrike" kern="1200" cap="none" spc="0" normalizeH="0" baseline="0" noProof="0" dirty="0">
              <a:ln>
                <a:noFill/>
              </a:ln>
              <a:solidFill>
                <a:srgbClr val="FF0000"/>
              </a:solidFill>
              <a:effectLst/>
              <a:uLnTx/>
              <a:uFillTx/>
              <a:latin typeface="+mn-ea"/>
              <a:ea typeface="+mn-ea"/>
              <a:cs typeface="+mn-cs"/>
            </a:endParaRPr>
          </a:p>
        </p:txBody>
      </p:sp>
      <p:sp>
        <p:nvSpPr>
          <p:cNvPr id="1385475" name="Rectangle 1027"/>
          <p:cNvSpPr>
            <a:spLocks noChangeArrowheads="1"/>
          </p:cNvSpPr>
          <p:nvPr/>
        </p:nvSpPr>
        <p:spPr bwMode="auto">
          <a:xfrm>
            <a:off x="755650" y="1628775"/>
            <a:ext cx="7561263" cy="4587875"/>
          </a:xfrm>
          <a:prstGeom prst="rect">
            <a:avLst/>
          </a:prstGeom>
          <a:noFill/>
          <a:ln w="9525">
            <a:noFill/>
            <a:miter lim="800000"/>
          </a:ln>
          <a:effectLst/>
        </p:spPr>
        <p:txBody>
          <a:bodyPr/>
          <a:lstStyle/>
          <a:p>
            <a:pPr marL="355600" marR="0" lvl="0" indent="-355600" algn="just" defTabSz="914400" rtl="0" eaLnBrk="0" fontAlgn="base" latinLnBrk="0" hangingPunct="0">
              <a:lnSpc>
                <a:spcPct val="100000"/>
              </a:lnSpc>
              <a:spcBef>
                <a:spcPct val="20000"/>
              </a:spcBef>
              <a:spcAft>
                <a:spcPct val="0"/>
              </a:spcAft>
              <a:buClrTx/>
              <a:buSzTx/>
              <a:buFontTx/>
              <a:buNone/>
              <a:defRPr/>
            </a:pPr>
            <a:r>
              <a:rPr kumimoji="1" lang="zh-CN" altLang="en-US" sz="3200" b="1" i="0" u="none" strike="noStrike" kern="1200" cap="none" spc="0" normalizeH="0" baseline="0" noProof="0">
                <a:ln>
                  <a:noFill/>
                </a:ln>
                <a:solidFill>
                  <a:schemeClr val="tx1"/>
                </a:solidFill>
                <a:effectLst/>
                <a:uLnTx/>
                <a:uFillTx/>
                <a:latin typeface="宋体" panose="02010600030101010101" pitchFamily="2" charset="-122"/>
                <a:ea typeface="幼圆" pitchFamily="49" charset="-122"/>
                <a:cs typeface="+mn-cs"/>
              </a:rPr>
              <a:t>在下列情形下危害记录应及时更新</a:t>
            </a:r>
            <a:endParaRPr kumimoji="1" lang="zh-CN" altLang="en-US" sz="3200" b="0" i="0" u="none" strike="noStrike" kern="1200" cap="none" spc="0" normalizeH="0" baseline="0" noProof="0">
              <a:ln>
                <a:noFill/>
              </a:ln>
              <a:solidFill>
                <a:schemeClr val="tx1"/>
              </a:solidFill>
              <a:effectLst/>
              <a:uLnTx/>
              <a:uFillTx/>
              <a:latin typeface="Times New Roman" panose="02020603050405020304" pitchFamily="18" charset="0"/>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Char char="ã"/>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rPr>
              <a:t>新的或变更的法律法规或其他要求；</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Char char="ã"/>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rPr>
              <a:t>操作条件变化或工艺改变；</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pitchFamily="18" charset="0"/>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Char char="ã"/>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rPr>
              <a:t>技术改造项目；</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Char char="ã"/>
              <a:defRPr/>
            </a:pPr>
            <a:r>
              <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rPr>
              <a:t>有对事件、事故或其他信息的新认识；</a:t>
            </a:r>
            <a:endParaRPr kumimoji="1" lang="zh-CN" altLang="en-US" sz="2400" b="1" i="0" u="none" strike="noStrike" kern="1200" cap="none" spc="0" normalizeH="0" baseline="0" noProof="0">
              <a:ln>
                <a:noFill/>
              </a:ln>
              <a:solidFill>
                <a:schemeClr val="accent2"/>
              </a:solidFill>
              <a:effectLst>
                <a:outerShdw blurRad="38100" dist="38100" dir="2700000" algn="tl">
                  <a:srgbClr val="C0C0C0"/>
                </a:outerShdw>
              </a:effectLst>
              <a:uLnTx/>
              <a:uFillTx/>
              <a:latin typeface="宋体" panose="02010600030101010101" pitchFamily="2" charset="-122"/>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Char char="ã"/>
              <a:defRPr/>
            </a:pPr>
            <a:r>
              <a:rPr kumimoji="1" lang="zh-CN" altLang="en-US" sz="2400" b="1" i="0" u="none" strike="noStrike" kern="1200" cap="none" spc="0" normalizeH="0" baseline="0" noProof="0">
                <a:ln>
                  <a:noFill/>
                </a:ln>
                <a:solidFill>
                  <a:schemeClr val="accent2"/>
                </a:solidFill>
                <a:effectLst/>
                <a:uLnTx/>
                <a:uFillTx/>
                <a:latin typeface="宋体" panose="02010600030101010101" pitchFamily="2" charset="-122"/>
                <a:ea typeface="幼圆" pitchFamily="49" charset="-122"/>
                <a:cs typeface="+mn-cs"/>
              </a:rPr>
              <a:t>组织机构发生大的调整。</a:t>
            </a:r>
            <a:endParaRPr kumimoji="1" lang="zh-CN" altLang="en-US" sz="2400" b="1" i="0" u="none" strike="noStrike" kern="1200" cap="none" spc="0" normalizeH="0" baseline="0" noProof="0">
              <a:ln>
                <a:noFill/>
              </a:ln>
              <a:solidFill>
                <a:schemeClr val="accent2"/>
              </a:solidFill>
              <a:effectLst/>
              <a:uLnTx/>
              <a:uFillTx/>
              <a:latin typeface="宋体" panose="02010600030101010101" pitchFamily="2" charset="-122"/>
              <a:ea typeface="幼圆" pitchFamily="49" charset="-122"/>
              <a:cs typeface="+mn-cs"/>
            </a:endParaRPr>
          </a:p>
          <a:p>
            <a:pPr marL="355600" marR="0" lvl="0" indent="-355600" algn="just" defTabSz="914400" rtl="0" eaLnBrk="0" fontAlgn="base" latinLnBrk="0" hangingPunct="0">
              <a:lnSpc>
                <a:spcPct val="100000"/>
              </a:lnSpc>
              <a:spcBef>
                <a:spcPct val="20000"/>
              </a:spcBef>
              <a:spcAft>
                <a:spcPct val="0"/>
              </a:spcAft>
              <a:buClrTx/>
              <a:buSzTx/>
              <a:buFont typeface="Monotype Sorts" pitchFamily="2" charset="2"/>
              <a:buNone/>
              <a:defRPr/>
            </a:pPr>
            <a:endParaRPr kumimoji="1" lang="zh-CN" altLang="en-US" sz="2400" b="1" i="0" u="none" strike="noStrike" kern="1200" cap="none" spc="0" normalizeH="0" baseline="0" noProof="0">
              <a:ln>
                <a:noFill/>
              </a:ln>
              <a:solidFill>
                <a:schemeClr val="accent2"/>
              </a:solidFill>
              <a:effectLst/>
              <a:uLnTx/>
              <a:uFillTx/>
              <a:latin typeface="宋体" panose="02010600030101010101" pitchFamily="2" charset="-122"/>
              <a:ea typeface="幼圆" pitchFamily="49" charset="-122"/>
              <a:cs typeface="+mn-cs"/>
            </a:endParaRPr>
          </a:p>
          <a:p>
            <a:pPr marL="355600" marR="0" lvl="0" indent="-355600" algn="l" defTabSz="914400" rtl="0" eaLnBrk="0" fontAlgn="base" latinLnBrk="0" hangingPunct="0">
              <a:lnSpc>
                <a:spcPct val="100000"/>
              </a:lnSpc>
              <a:spcBef>
                <a:spcPct val="20000"/>
              </a:spcBef>
              <a:spcAft>
                <a:spcPct val="0"/>
              </a:spcAft>
              <a:buClrTx/>
              <a:buSzTx/>
              <a:buFont typeface="Monotype Sorts" pitchFamily="2" charset="2"/>
              <a:buNone/>
              <a:defRPr/>
            </a:pPr>
            <a:r>
              <a:rPr kumimoji="1" lang="zh-CN" altLang="en-US" sz="2400" b="1" i="0" u="none" strike="noStrike" kern="1200" cap="none" spc="0" normalizeH="0" baseline="0" noProof="0">
                <a:ln>
                  <a:noFill/>
                </a:ln>
                <a:solidFill>
                  <a:srgbClr val="FF0000"/>
                </a:solidFill>
                <a:effectLst/>
                <a:uLnTx/>
                <a:uFillTx/>
                <a:latin typeface="宋体" panose="02010600030101010101" pitchFamily="2" charset="-122"/>
                <a:ea typeface="幼圆" pitchFamily="49" charset="-122"/>
                <a:cs typeface="+mn-cs"/>
              </a:rPr>
              <a:t>●</a:t>
            </a:r>
            <a:r>
              <a:rPr kumimoji="1" lang="zh-CN" altLang="en-US" sz="2400" b="1" i="0" u="none" strike="noStrike" kern="1200" cap="none" spc="0" normalizeH="0" baseline="0" noProof="0">
                <a:ln>
                  <a:noFill/>
                </a:ln>
                <a:solidFill>
                  <a:schemeClr val="tx2"/>
                </a:solidFill>
                <a:effectLst/>
                <a:uLnTx/>
                <a:uFillTx/>
                <a:latin typeface="宋体" panose="02010600030101010101" pitchFamily="2" charset="-122"/>
                <a:ea typeface="幼圆" pitchFamily="49" charset="-122"/>
                <a:cs typeface="+mn-cs"/>
              </a:rPr>
              <a:t>如果没有以上所描述的变化，也应定期进行评审或检查危害识别结果</a:t>
            </a:r>
            <a:r>
              <a:rPr kumimoji="1" lang="zh-CN" altLang="en-US" sz="2400" b="1" i="0" u="none" strike="noStrike" kern="1200" cap="none" spc="0" normalizeH="0" baseline="0" noProof="0">
                <a:ln>
                  <a:noFill/>
                </a:ln>
                <a:solidFill>
                  <a:schemeClr val="tx1"/>
                </a:solidFill>
                <a:effectLst/>
                <a:uLnTx/>
                <a:uFillTx/>
                <a:latin typeface="宋体" panose="02010600030101010101" pitchFamily="2" charset="-122"/>
                <a:ea typeface="幼圆" pitchFamily="49" charset="-122"/>
                <a:cs typeface="+mn-cs"/>
              </a:rPr>
              <a:t>。</a:t>
            </a:r>
            <a:endParaRPr kumimoji="1" lang="zh-CN" altLang="en-US" sz="2400" b="1" i="0" u="none" strike="noStrike" kern="1200" cap="none" spc="0" normalizeH="0" baseline="0" noProof="0">
              <a:ln>
                <a:noFill/>
              </a:ln>
              <a:solidFill>
                <a:schemeClr val="tx1"/>
              </a:solidFill>
              <a:effectLst/>
              <a:uLnTx/>
              <a:uFillTx/>
              <a:latin typeface="宋体" panose="02010600030101010101" pitchFamily="2" charset="-122"/>
              <a:ea typeface="幼圆" pitchFamily="49" charset="-122"/>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title"/>
          </p:nvPr>
        </p:nvSpPr>
        <p:spPr>
          <a:xfrm>
            <a:off x="684213" y="836613"/>
            <a:ext cx="6840538"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五、常用评价方法介绍</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1249283" name="Rectangle 3"/>
          <p:cNvSpPr>
            <a:spLocks noGrp="1" noChangeArrowheads="1"/>
          </p:cNvSpPr>
          <p:nvPr>
            <p:ph idx="1"/>
          </p:nvPr>
        </p:nvSpPr>
        <p:spPr>
          <a:xfrm>
            <a:off x="1403350" y="1628775"/>
            <a:ext cx="6265863" cy="4475163"/>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None/>
              <a:defRPr/>
            </a:pPr>
            <a:r>
              <a:rPr kumimoji="1" lang="en-US" altLang="zh-CN" sz="2800" b="1" i="0" u="none" strike="noStrike" kern="0" cap="none" spc="0" normalizeH="0" baseline="0" noProof="0" smtClean="0">
                <a:ln>
                  <a:noFill/>
                </a:ln>
                <a:solidFill>
                  <a:srgbClr val="FF0000"/>
                </a:solidFill>
                <a:effectLst/>
                <a:uLnTx/>
                <a:uFillTx/>
                <a:latin typeface="+mn-lt"/>
                <a:ea typeface="+mn-ea"/>
                <a:cs typeface="+mn-cs"/>
              </a:rPr>
              <a:t>●</a:t>
            </a: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工作危害分析（</a:t>
            </a:r>
            <a:r>
              <a:rPr kumimoji="1" lang="en-US"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JHA</a:t>
            </a: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a:t>
            </a:r>
            <a:endPar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None/>
              <a:defRPr/>
            </a:pPr>
            <a:r>
              <a:rPr kumimoji="1" lang="zh-CN" altLang="en-US" sz="2800" b="1" i="0" u="none" strike="noStrike" kern="0" cap="none" spc="0" normalizeH="0" baseline="0" noProof="0" smtClean="0">
                <a:ln>
                  <a:noFill/>
                </a:ln>
                <a:solidFill>
                  <a:srgbClr val="FF0000"/>
                </a:solidFill>
                <a:effectLst/>
                <a:uLnTx/>
                <a:uFillTx/>
                <a:latin typeface="幼圆" pitchFamily="49" charset="-122"/>
                <a:ea typeface="幼圆" pitchFamily="49" charset="-122"/>
                <a:cs typeface="+mn-cs"/>
              </a:rPr>
              <a:t>●</a:t>
            </a: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安全检查表分析（</a:t>
            </a:r>
            <a:r>
              <a:rPr kumimoji="1" lang="en-US"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SCL</a:t>
            </a: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a:t>
            </a:r>
            <a:endPar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Char char="Ø"/>
              <a:defRPr/>
            </a:pPr>
            <a:r>
              <a:rPr kumimoji="1" lang="zh-CN" altLang="en-US" sz="2800" b="1" i="0" u="none" strike="noStrike" kern="0" cap="none" spc="0" normalizeH="0" baseline="0" noProof="0" smtClean="0">
                <a:ln>
                  <a:noFill/>
                </a:ln>
                <a:solidFill>
                  <a:schemeClr val="accent2"/>
                </a:solidFill>
                <a:effectLst/>
                <a:uLnTx/>
                <a:uFillTx/>
                <a:latin typeface="幼圆" pitchFamily="49" charset="-122"/>
                <a:ea typeface="幼圆" pitchFamily="49" charset="-122"/>
                <a:cs typeface="+mn-cs"/>
              </a:rPr>
              <a:t>预先危险性分析（</a:t>
            </a:r>
            <a:r>
              <a:rPr kumimoji="1" lang="en-US" altLang="zh-CN" sz="2800" b="1" i="0" u="none" strike="noStrike" kern="0" cap="none" spc="0" normalizeH="0" baseline="0" noProof="0" smtClean="0">
                <a:ln>
                  <a:noFill/>
                </a:ln>
                <a:solidFill>
                  <a:schemeClr val="accent2"/>
                </a:solidFill>
                <a:effectLst/>
                <a:uLnTx/>
                <a:uFillTx/>
                <a:latin typeface="幼圆" pitchFamily="49" charset="-122"/>
                <a:ea typeface="幼圆" pitchFamily="49" charset="-122"/>
                <a:cs typeface="+mn-cs"/>
              </a:rPr>
              <a:t>PHA)</a:t>
            </a:r>
            <a:endParaRPr kumimoji="1" lang="en-US" altLang="zh-CN" sz="2800" b="1" i="0" u="none" strike="noStrike" kern="0" cap="none" spc="0" normalizeH="0" baseline="0" noProof="0" smtClean="0">
              <a:ln>
                <a:noFill/>
              </a:ln>
              <a:solidFill>
                <a:schemeClr val="accent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None/>
              <a:defRPr/>
            </a:pPr>
            <a:r>
              <a:rPr kumimoji="1" lang="en-US" altLang="zh-CN" sz="2800" b="1" i="0" u="none" strike="noStrike" kern="0" cap="none" spc="0" normalizeH="0" baseline="0" noProof="0" smtClean="0">
                <a:ln>
                  <a:noFill/>
                </a:ln>
                <a:solidFill>
                  <a:srgbClr val="FF0000"/>
                </a:solidFill>
                <a:effectLst/>
                <a:uLnTx/>
                <a:uFillTx/>
                <a:latin typeface="+mn-lt"/>
                <a:ea typeface="+mn-ea"/>
                <a:cs typeface="+mn-cs"/>
              </a:rPr>
              <a:t>●</a:t>
            </a:r>
            <a:r>
              <a:rPr kumimoji="1" lang="en-US" altLang="en-GB"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 危</a:t>
            </a:r>
            <a:r>
              <a:rPr kumimoji="1" lang="zh-CN" altLang="en-US"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险</a:t>
            </a:r>
            <a:r>
              <a:rPr kumimoji="1" lang="en-US" altLang="en-GB"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与可操作性分析（</a:t>
            </a:r>
            <a:r>
              <a:rPr kumimoji="1" lang="en-GB" altLang="zh-CN"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HAZOP）</a:t>
            </a:r>
            <a:endParaRPr kumimoji="1" lang="en-GB" altLang="zh-CN"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Char char="Ø"/>
              <a:defRPr/>
            </a:pPr>
            <a:r>
              <a:rPr kumimoji="1" lang="en-US" altLang="en-GB"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失效模式与</a:t>
            </a:r>
            <a:r>
              <a:rPr kumimoji="1" lang="zh-CN" altLang="en-US"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影响</a:t>
            </a:r>
            <a:r>
              <a:rPr kumimoji="1" lang="en-GB" altLang="en-US"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分析 (</a:t>
            </a:r>
            <a:r>
              <a:rPr kumimoji="1" lang="en-GB" altLang="zh-CN"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FMEA)</a:t>
            </a:r>
            <a:endParaRPr kumimoji="1" lang="en-GB" altLang="zh-CN"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Char char="Ø"/>
              <a:defRPr/>
            </a:pPr>
            <a:r>
              <a:rPr kumimoji="1" lang="en-US" altLang="en-GB"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故障树分析 (</a:t>
            </a:r>
            <a:r>
              <a:rPr kumimoji="1" lang="en-GB"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FTA)</a:t>
            </a:r>
            <a:endParaRPr kumimoji="1" lang="en-GB" altLang="zh-CN" sz="28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Char char="Ø"/>
              <a:defRPr/>
            </a:pPr>
            <a:r>
              <a:rPr kumimoji="1" lang="en-US" altLang="en-GB"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事件树分析 (</a:t>
            </a:r>
            <a:r>
              <a:rPr kumimoji="1" lang="en-GB"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ETA)</a:t>
            </a:r>
            <a:endParaRPr kumimoji="1" lang="en-GB"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10000"/>
              </a:lnSpc>
              <a:spcBef>
                <a:spcPct val="20000"/>
              </a:spcBef>
              <a:spcAft>
                <a:spcPct val="0"/>
              </a:spcAft>
              <a:buClr>
                <a:schemeClr val="tx1"/>
              </a:buClr>
              <a:buSzTx/>
              <a:buFont typeface="Wingdings" panose="05000000000000000000" pitchFamily="2" charset="2"/>
              <a:buChar char="Ø"/>
              <a:defRPr/>
            </a:pP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作业条件危险性分析（</a:t>
            </a:r>
            <a:r>
              <a:rPr kumimoji="1" lang="en-US"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LEC</a:t>
            </a:r>
            <a:r>
              <a:rPr kumimoji="1" lang="zh-CN" altLang="en-US"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rPr>
              <a:t>）</a:t>
            </a:r>
            <a:endParaRPr kumimoji="1" lang="en-GB" altLang="zh-CN" sz="2800" b="1" i="0" u="none" strike="noStrike" kern="0" cap="none" spc="0" normalizeH="0" baseline="0" noProof="0" smtClean="0">
              <a:ln>
                <a:noFill/>
              </a:ln>
              <a:solidFill>
                <a:schemeClr val="tx1"/>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1" lang="en-US" altLang="zh-CN" sz="2800" b="1" i="0" u="none" strike="noStrike" kern="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6690" name="Rectangle 2"/>
          <p:cNvSpPr>
            <a:spLocks noGrp="1" noChangeArrowheads="1"/>
          </p:cNvSpPr>
          <p:nvPr>
            <p:ph type="title"/>
          </p:nvPr>
        </p:nvSpPr>
        <p:spPr>
          <a:xfrm>
            <a:off x="685800" y="9144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评价方法分类</a:t>
            </a:r>
            <a:endParaRPr kumimoji="1" lang="zh-CN" altLang="en-US" sz="4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sp>
        <p:nvSpPr>
          <p:cNvPr id="76803" name="Rectangle 3"/>
          <p:cNvSpPr>
            <a:spLocks noGrp="1"/>
          </p:cNvSpPr>
          <p:nvPr>
            <p:ph idx="1"/>
          </p:nvPr>
        </p:nvSpPr>
        <p:spPr>
          <a:xfrm>
            <a:off x="468313" y="1773238"/>
            <a:ext cx="8061325" cy="4114800"/>
          </a:xfrm>
          <a:ln/>
        </p:spPr>
        <p:txBody>
          <a:bodyPr vert="horz" wrap="square" lIns="91440" tIns="45720" rIns="91440" bIns="45720" anchor="t" anchorCtr="0"/>
          <a:p>
            <a:pPr eaLnBrk="1" hangingPunct="1">
              <a:lnSpc>
                <a:spcPct val="90000"/>
              </a:lnSpc>
              <a:spcBef>
                <a:spcPct val="50000"/>
              </a:spcBef>
              <a:buNone/>
            </a:pPr>
            <a:r>
              <a:rPr lang="zh-CN" altLang="en-US" sz="2800" b="1" dirty="0">
                <a:solidFill>
                  <a:schemeClr val="accent2"/>
                </a:solidFill>
                <a:latin typeface="幼圆" pitchFamily="49" charset="-122"/>
                <a:ea typeface="幼圆" pitchFamily="49" charset="-122"/>
              </a:rPr>
              <a:t>定性评价：</a:t>
            </a:r>
            <a:r>
              <a:rPr lang="zh-CN" altLang="en-US" sz="2400" b="1" dirty="0">
                <a:latin typeface="幼圆" pitchFamily="49" charset="-122"/>
                <a:ea typeface="幼圆" pitchFamily="49" charset="-122"/>
              </a:rPr>
              <a:t>不对风险进行量化处理（计算），只用</a:t>
            </a:r>
            <a:r>
              <a:rPr lang="zh-CN" altLang="en-US" sz="2400" b="1" dirty="0">
                <a:solidFill>
                  <a:srgbClr val="FF0000"/>
                </a:solidFill>
                <a:latin typeface="幼圆" pitchFamily="49" charset="-122"/>
                <a:ea typeface="幼圆" pitchFamily="49" charset="-122"/>
              </a:rPr>
              <a:t>发生的可能性等级</a:t>
            </a:r>
            <a:r>
              <a:rPr lang="zh-CN" altLang="en-US" sz="2400" b="1" dirty="0">
                <a:latin typeface="幼圆" pitchFamily="49" charset="-122"/>
                <a:ea typeface="幼圆" pitchFamily="49" charset="-122"/>
              </a:rPr>
              <a:t>和</a:t>
            </a:r>
            <a:r>
              <a:rPr lang="zh-CN" altLang="en-US" sz="2400" b="1" dirty="0">
                <a:solidFill>
                  <a:srgbClr val="FF0000"/>
                </a:solidFill>
                <a:latin typeface="幼圆" pitchFamily="49" charset="-122"/>
                <a:ea typeface="幼圆" pitchFamily="49" charset="-122"/>
              </a:rPr>
              <a:t>后果的严重度等级</a:t>
            </a:r>
            <a:r>
              <a:rPr lang="zh-CN" altLang="en-US" sz="2400" b="1" dirty="0">
                <a:latin typeface="幼圆" pitchFamily="49" charset="-122"/>
                <a:ea typeface="幼圆" pitchFamily="49" charset="-122"/>
              </a:rPr>
              <a:t>进行相对比较，如风险评价指数矩阵法。</a:t>
            </a:r>
            <a:endParaRPr lang="zh-CN" altLang="en-US" sz="2400" b="1" dirty="0">
              <a:latin typeface="幼圆" pitchFamily="49" charset="-122"/>
              <a:ea typeface="幼圆" pitchFamily="49" charset="-122"/>
            </a:endParaRPr>
          </a:p>
          <a:p>
            <a:pPr eaLnBrk="1" hangingPunct="1">
              <a:lnSpc>
                <a:spcPct val="90000"/>
              </a:lnSpc>
              <a:spcBef>
                <a:spcPct val="50000"/>
              </a:spcBef>
              <a:buNone/>
            </a:pPr>
            <a:r>
              <a:rPr lang="zh-CN" altLang="en-US" sz="2800" b="1" dirty="0">
                <a:solidFill>
                  <a:schemeClr val="accent2"/>
                </a:solidFill>
                <a:latin typeface="幼圆" pitchFamily="49" charset="-122"/>
                <a:ea typeface="幼圆" pitchFamily="49" charset="-122"/>
              </a:rPr>
              <a:t>定量评价：</a:t>
            </a:r>
            <a:r>
              <a:rPr lang="zh-CN" altLang="en-US" sz="2400" b="1" dirty="0">
                <a:latin typeface="幼圆" pitchFamily="49" charset="-122"/>
                <a:ea typeface="幼圆" pitchFamily="49" charset="-122"/>
              </a:rPr>
              <a:t>在风险量化基础上进行评价，主要依靠历史统计数据，运用数学方法构造数学模型进行评价。评价方法包括：</a:t>
            </a:r>
            <a:endParaRPr lang="zh-CN" altLang="en-US" sz="2400" b="1" dirty="0">
              <a:latin typeface="幼圆" pitchFamily="49" charset="-122"/>
              <a:ea typeface="幼圆" pitchFamily="49" charset="-122"/>
            </a:endParaRPr>
          </a:p>
          <a:p>
            <a:pPr eaLnBrk="1" hangingPunct="1">
              <a:lnSpc>
                <a:spcPct val="90000"/>
              </a:lnSpc>
              <a:spcBef>
                <a:spcPct val="50000"/>
              </a:spcBef>
              <a:buClr>
                <a:schemeClr val="accent2"/>
              </a:buClr>
              <a:buFont typeface="Wingdings" panose="05000000000000000000" pitchFamily="2" charset="2"/>
              <a:buChar char="Ø"/>
            </a:pPr>
            <a:r>
              <a:rPr lang="zh-CN" altLang="en-US" sz="2400" b="1" dirty="0">
                <a:latin typeface="幼圆" pitchFamily="49" charset="-122"/>
                <a:ea typeface="幼圆" pitchFamily="49" charset="-122"/>
              </a:rPr>
              <a:t> </a:t>
            </a:r>
            <a:r>
              <a:rPr lang="zh-CN" altLang="en-US" sz="2400" b="1" dirty="0">
                <a:solidFill>
                  <a:schemeClr val="accent2"/>
                </a:solidFill>
                <a:latin typeface="幼圆" pitchFamily="49" charset="-122"/>
                <a:ea typeface="幼圆" pitchFamily="49" charset="-122"/>
              </a:rPr>
              <a:t>概率评价法：以事故发生的概率计算为基础的方法；</a:t>
            </a:r>
            <a:endParaRPr lang="zh-CN" altLang="en-US" sz="2400" b="1" dirty="0">
              <a:solidFill>
                <a:schemeClr val="accent2"/>
              </a:solidFill>
              <a:latin typeface="幼圆" pitchFamily="49" charset="-122"/>
              <a:ea typeface="幼圆" pitchFamily="49" charset="-122"/>
            </a:endParaRPr>
          </a:p>
          <a:p>
            <a:pPr eaLnBrk="1" hangingPunct="1">
              <a:lnSpc>
                <a:spcPct val="90000"/>
              </a:lnSpc>
              <a:spcBef>
                <a:spcPct val="50000"/>
              </a:spcBef>
              <a:buClr>
                <a:schemeClr val="accent2"/>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数学模型计算评价；</a:t>
            </a:r>
            <a:endParaRPr lang="zh-CN" altLang="en-US" sz="2400" b="1" dirty="0">
              <a:solidFill>
                <a:schemeClr val="accent2"/>
              </a:solidFill>
              <a:latin typeface="幼圆" pitchFamily="49" charset="-122"/>
              <a:ea typeface="幼圆" pitchFamily="49" charset="-122"/>
            </a:endParaRPr>
          </a:p>
          <a:p>
            <a:pPr eaLnBrk="1" hangingPunct="1">
              <a:lnSpc>
                <a:spcPct val="90000"/>
              </a:lnSpc>
              <a:spcBef>
                <a:spcPct val="50000"/>
              </a:spcBef>
              <a:buClr>
                <a:schemeClr val="accent2"/>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相对评价法（指数法</a:t>
            </a:r>
            <a:r>
              <a:rPr lang="en-US" altLang="zh-CN" sz="2400" b="1" dirty="0">
                <a:solidFill>
                  <a:schemeClr val="accent2"/>
                </a:solidFill>
                <a:latin typeface="幼圆" pitchFamily="49" charset="-122"/>
                <a:ea typeface="幼圆" pitchFamily="49" charset="-122"/>
              </a:rPr>
              <a:t>)</a:t>
            </a:r>
            <a:r>
              <a:rPr lang="zh-CN" altLang="en-US" sz="2400" b="1" dirty="0">
                <a:solidFill>
                  <a:schemeClr val="accent2"/>
                </a:solidFill>
                <a:latin typeface="幼圆" pitchFamily="49" charset="-122"/>
                <a:ea typeface="幼圆" pitchFamily="49" charset="-122"/>
              </a:rPr>
              <a:t>：加法评分法、加乘评分法和加权评分法</a:t>
            </a:r>
            <a:endParaRPr lang="zh-CN" altLang="en-US" sz="2400" b="1" dirty="0">
              <a:solidFill>
                <a:schemeClr val="accent2"/>
              </a:solidFill>
              <a:latin typeface="幼圆" pitchFamily="49" charset="-122"/>
              <a:ea typeface="幼圆"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ext Box 10"/>
          <p:cNvSpPr txBox="1"/>
          <p:nvPr/>
        </p:nvSpPr>
        <p:spPr>
          <a:xfrm>
            <a:off x="990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77827" name="Text Box 11"/>
          <p:cNvSpPr txBox="1"/>
          <p:nvPr/>
        </p:nvSpPr>
        <p:spPr>
          <a:xfrm>
            <a:off x="1143000" y="1143000"/>
            <a:ext cx="2819400" cy="3725863"/>
          </a:xfrm>
          <a:prstGeom prst="rect">
            <a:avLst/>
          </a:prstGeom>
          <a:noFill/>
          <a:ln w="9525">
            <a:noFill/>
          </a:ln>
        </p:spPr>
        <p:txBody>
          <a:bodyPr>
            <a:spAutoFit/>
          </a:bodyPr>
          <a:p>
            <a:pPr>
              <a:spcBef>
                <a:spcPct val="50000"/>
              </a:spcBef>
            </a:pPr>
            <a:r>
              <a:rPr lang="zh-CN" altLang="en-US" sz="2800" dirty="0">
                <a:latin typeface="Times New Roman" panose="02020603050405020304" pitchFamily="18" charset="0"/>
                <a:ea typeface="幼圆" pitchFamily="49" charset="-122"/>
              </a:rPr>
              <a:t>直接经验分析法</a:t>
            </a:r>
            <a:endParaRPr lang="zh-CN" altLang="en-US" sz="2800" dirty="0">
              <a:latin typeface="Times New Roman" panose="02020603050405020304" pitchFamily="18" charset="0"/>
              <a:ea typeface="幼圆" pitchFamily="49" charset="-122"/>
            </a:endParaRPr>
          </a:p>
          <a:p>
            <a:pPr>
              <a:spcBef>
                <a:spcPct val="50000"/>
              </a:spcBef>
            </a:pPr>
            <a:endParaRPr lang="zh-CN" altLang="en-US" sz="2800" dirty="0">
              <a:latin typeface="Times New Roman" panose="02020603050405020304" pitchFamily="18" charset="0"/>
              <a:ea typeface="幼圆" pitchFamily="49" charset="-122"/>
            </a:endParaRPr>
          </a:p>
          <a:p>
            <a:pPr>
              <a:spcBef>
                <a:spcPct val="50000"/>
              </a:spcBef>
            </a:pPr>
            <a:endParaRPr lang="zh-CN" altLang="en-US" sz="2800" dirty="0">
              <a:latin typeface="Times New Roman" panose="02020603050405020304" pitchFamily="18" charset="0"/>
              <a:ea typeface="幼圆" pitchFamily="49" charset="-122"/>
            </a:endParaRPr>
          </a:p>
          <a:p>
            <a:pPr>
              <a:spcBef>
                <a:spcPct val="50000"/>
              </a:spcBef>
            </a:pPr>
            <a:r>
              <a:rPr lang="zh-CN" altLang="en-US" sz="2800" dirty="0">
                <a:latin typeface="Times New Roman" panose="02020603050405020304" pitchFamily="18" charset="0"/>
                <a:ea typeface="幼圆" pitchFamily="49" charset="-122"/>
              </a:rPr>
              <a:t>系统安全分析法</a:t>
            </a:r>
            <a:endParaRPr lang="zh-CN" altLang="en-US" sz="2800" dirty="0">
              <a:latin typeface="Times New Roman" panose="02020603050405020304" pitchFamily="18" charset="0"/>
              <a:ea typeface="幼圆" pitchFamily="49" charset="-122"/>
            </a:endParaRPr>
          </a:p>
          <a:p>
            <a:pPr>
              <a:spcBef>
                <a:spcPct val="50000"/>
              </a:spcBef>
            </a:pPr>
            <a:endParaRPr lang="zh-CN" altLang="en-US" sz="2800" dirty="0">
              <a:latin typeface="Times New Roman" panose="02020603050405020304" pitchFamily="18" charset="0"/>
              <a:ea typeface="幼圆" pitchFamily="49" charset="-122"/>
            </a:endParaRPr>
          </a:p>
          <a:p>
            <a:pPr>
              <a:spcBef>
                <a:spcPct val="50000"/>
              </a:spcBef>
            </a:pPr>
            <a:r>
              <a:rPr lang="zh-CN" altLang="en-US" sz="2800" dirty="0">
                <a:latin typeface="Times New Roman" panose="02020603050405020304" pitchFamily="18" charset="0"/>
                <a:ea typeface="幼圆" pitchFamily="49" charset="-122"/>
              </a:rPr>
              <a:t>综合性分析法</a:t>
            </a:r>
            <a:endParaRPr lang="zh-CN" altLang="en-US" sz="2400" b="0" dirty="0">
              <a:latin typeface="Times New Roman" panose="02020603050405020304" pitchFamily="18" charset="0"/>
              <a:ea typeface="幼圆" pitchFamily="49" charset="-122"/>
            </a:endParaRPr>
          </a:p>
        </p:txBody>
      </p:sp>
      <p:sp>
        <p:nvSpPr>
          <p:cNvPr id="77828" name="Rectangle 12"/>
          <p:cNvSpPr/>
          <p:nvPr/>
        </p:nvSpPr>
        <p:spPr>
          <a:xfrm>
            <a:off x="4648200" y="838200"/>
            <a:ext cx="2819400" cy="1271588"/>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zh-CN" altLang="en-US" sz="1400" dirty="0">
                <a:solidFill>
                  <a:schemeClr val="accent2"/>
                </a:solidFill>
                <a:latin typeface="幼圆" pitchFamily="49" charset="-122"/>
                <a:ea typeface="幼圆" pitchFamily="49" charset="-122"/>
              </a:rPr>
              <a:t>询问法        交谈法</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现场观察法    查阅文件记录法</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对外交流法    工作任务分析法</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对比法</a:t>
            </a:r>
            <a:endParaRPr lang="zh-CN" altLang="en-US" sz="1400" dirty="0">
              <a:solidFill>
                <a:schemeClr val="accent2"/>
              </a:solidFill>
              <a:latin typeface="幼圆" pitchFamily="49" charset="-122"/>
              <a:ea typeface="幼圆" pitchFamily="49" charset="-122"/>
            </a:endParaRPr>
          </a:p>
        </p:txBody>
      </p:sp>
      <p:sp>
        <p:nvSpPr>
          <p:cNvPr id="77829" name="Text Box 13"/>
          <p:cNvSpPr txBox="1"/>
          <p:nvPr/>
        </p:nvSpPr>
        <p:spPr>
          <a:xfrm>
            <a:off x="4648200" y="2362200"/>
            <a:ext cx="3429000" cy="3186113"/>
          </a:xfrm>
          <a:prstGeom prst="rect">
            <a:avLst/>
          </a:prstGeom>
          <a:noFill/>
          <a:ln w="9525" cap="flat" cmpd="sng">
            <a:solidFill>
              <a:srgbClr val="00FF00"/>
            </a:solidFill>
            <a:prstDash val="solid"/>
            <a:miter/>
            <a:headEnd type="none" w="med" len="med"/>
            <a:tailEnd type="none" w="med" len="med"/>
          </a:ln>
        </p:spPr>
        <p:txBody>
          <a:bodyPr>
            <a:spAutoFit/>
          </a:bodyPr>
          <a:p>
            <a:pPr>
              <a:spcBef>
                <a:spcPct val="50000"/>
              </a:spcBef>
            </a:pPr>
            <a:r>
              <a:rPr lang="zh-CN" altLang="en-US" sz="1400" dirty="0">
                <a:solidFill>
                  <a:schemeClr val="accent2"/>
                </a:solidFill>
                <a:latin typeface="幼圆" pitchFamily="49" charset="-122"/>
                <a:ea typeface="幼圆" pitchFamily="49" charset="-122"/>
              </a:rPr>
              <a:t>工作危害分析（</a:t>
            </a:r>
            <a:r>
              <a:rPr lang="en-US" altLang="zh-CN" sz="1400" dirty="0">
                <a:solidFill>
                  <a:schemeClr val="accent2"/>
                </a:solidFill>
                <a:latin typeface="幼圆" pitchFamily="49" charset="-122"/>
                <a:ea typeface="幼圆" pitchFamily="49" charset="-122"/>
              </a:rPr>
              <a:t>JHA)</a:t>
            </a:r>
            <a:endParaRPr lang="en-US" altLang="zh-CN"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安全检查表（</a:t>
            </a:r>
            <a:r>
              <a:rPr lang="en-US" altLang="zh-CN" sz="1400" dirty="0">
                <a:solidFill>
                  <a:schemeClr val="accent2"/>
                </a:solidFill>
                <a:latin typeface="幼圆" pitchFamily="49" charset="-122"/>
                <a:ea typeface="幼圆" pitchFamily="49" charset="-122"/>
              </a:rPr>
              <a:t>SCL</a:t>
            </a:r>
            <a:r>
              <a:rPr lang="zh-CN" altLang="en-US" sz="1400" dirty="0">
                <a:solidFill>
                  <a:schemeClr val="accent2"/>
                </a:solidFill>
                <a:latin typeface="幼圆" pitchFamily="49" charset="-122"/>
                <a:ea typeface="幼圆" pitchFamily="49" charset="-122"/>
              </a:rPr>
              <a:t>）</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危险与可操作性研究（</a:t>
            </a:r>
            <a:r>
              <a:rPr lang="en-US" altLang="zh-CN" sz="1400" dirty="0">
                <a:solidFill>
                  <a:schemeClr val="accent2"/>
                </a:solidFill>
                <a:latin typeface="幼圆" pitchFamily="49" charset="-122"/>
                <a:ea typeface="幼圆" pitchFamily="49" charset="-122"/>
              </a:rPr>
              <a:t>HAZOP</a:t>
            </a:r>
            <a:r>
              <a:rPr lang="zh-CN" altLang="en-US" sz="1400" dirty="0">
                <a:solidFill>
                  <a:schemeClr val="accent2"/>
                </a:solidFill>
                <a:latin typeface="幼圆" pitchFamily="49" charset="-122"/>
                <a:ea typeface="幼圆" pitchFamily="49" charset="-122"/>
              </a:rPr>
              <a:t>）</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故障树分析（</a:t>
            </a:r>
            <a:r>
              <a:rPr lang="en-US" altLang="zh-CN" sz="1400" dirty="0">
                <a:solidFill>
                  <a:schemeClr val="accent2"/>
                </a:solidFill>
                <a:latin typeface="幼圆" pitchFamily="49" charset="-122"/>
                <a:ea typeface="幼圆" pitchFamily="49" charset="-122"/>
              </a:rPr>
              <a:t>FTA</a:t>
            </a:r>
            <a:r>
              <a:rPr lang="zh-CN" altLang="en-US" sz="1400" dirty="0">
                <a:solidFill>
                  <a:schemeClr val="accent2"/>
                </a:solidFill>
                <a:latin typeface="幼圆" pitchFamily="49" charset="-122"/>
                <a:ea typeface="幼圆" pitchFamily="49" charset="-122"/>
              </a:rPr>
              <a:t>）</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事件树分析（</a:t>
            </a:r>
            <a:r>
              <a:rPr lang="en-US" altLang="zh-CN" sz="1400" dirty="0">
                <a:solidFill>
                  <a:schemeClr val="accent2"/>
                </a:solidFill>
                <a:latin typeface="幼圆" pitchFamily="49" charset="-122"/>
                <a:ea typeface="幼圆" pitchFamily="49" charset="-122"/>
              </a:rPr>
              <a:t>ETA</a:t>
            </a:r>
            <a:r>
              <a:rPr lang="zh-CN" altLang="en-US" sz="1400" dirty="0">
                <a:solidFill>
                  <a:schemeClr val="accent2"/>
                </a:solidFill>
                <a:latin typeface="幼圆" pitchFamily="49" charset="-122"/>
                <a:ea typeface="幼圆" pitchFamily="49" charset="-122"/>
              </a:rPr>
              <a:t>）</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作业条件危险性分析法（</a:t>
            </a:r>
            <a:r>
              <a:rPr lang="en-US" altLang="zh-CN" sz="1400" dirty="0">
                <a:solidFill>
                  <a:schemeClr val="accent2"/>
                </a:solidFill>
                <a:latin typeface="幼圆" pitchFamily="49" charset="-122"/>
                <a:ea typeface="幼圆" pitchFamily="49" charset="-122"/>
              </a:rPr>
              <a:t>LEC</a:t>
            </a:r>
            <a:r>
              <a:rPr lang="zh-CN" altLang="en-US" sz="1400" dirty="0">
                <a:solidFill>
                  <a:schemeClr val="accent2"/>
                </a:solidFill>
                <a:latin typeface="幼圆" pitchFamily="49" charset="-122"/>
                <a:ea typeface="幼圆" pitchFamily="49" charset="-122"/>
              </a:rPr>
              <a:t>）</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火灾爆炸危险指数法</a:t>
            </a:r>
            <a:endParaRPr lang="zh-CN" altLang="en-US"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预先危险性分析法</a:t>
            </a:r>
            <a:r>
              <a:rPr lang="en-US" altLang="zh-CN" sz="1400" dirty="0">
                <a:solidFill>
                  <a:schemeClr val="accent2"/>
                </a:solidFill>
                <a:latin typeface="幼圆" pitchFamily="49" charset="-122"/>
                <a:ea typeface="幼圆" pitchFamily="49" charset="-122"/>
              </a:rPr>
              <a:t>(PHA)</a:t>
            </a:r>
            <a:endParaRPr lang="en-US" altLang="zh-CN"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故障类型、影响与致命度分析法</a:t>
            </a:r>
            <a:r>
              <a:rPr lang="en-US" altLang="zh-CN" sz="1400" dirty="0">
                <a:solidFill>
                  <a:schemeClr val="accent2"/>
                </a:solidFill>
                <a:latin typeface="幼圆" pitchFamily="49" charset="-122"/>
                <a:ea typeface="幼圆" pitchFamily="49" charset="-122"/>
              </a:rPr>
              <a:t>(FMEA)</a:t>
            </a:r>
            <a:endParaRPr lang="en-US" altLang="zh-CN" sz="1400" dirty="0">
              <a:solidFill>
                <a:schemeClr val="accent2"/>
              </a:solidFill>
              <a:latin typeface="幼圆" pitchFamily="49" charset="-122"/>
              <a:ea typeface="幼圆" pitchFamily="49" charset="-122"/>
            </a:endParaRPr>
          </a:p>
          <a:p>
            <a:pPr>
              <a:spcBef>
                <a:spcPct val="50000"/>
              </a:spcBef>
            </a:pPr>
            <a:r>
              <a:rPr lang="zh-CN" altLang="en-US" sz="1400" dirty="0">
                <a:solidFill>
                  <a:schemeClr val="accent2"/>
                </a:solidFill>
                <a:latin typeface="幼圆" pitchFamily="49" charset="-122"/>
                <a:ea typeface="幼圆" pitchFamily="49" charset="-122"/>
              </a:rPr>
              <a:t>原因后果法</a:t>
            </a:r>
            <a:endParaRPr lang="zh-CN" altLang="en-US" sz="2400" b="0" dirty="0">
              <a:latin typeface="幼圆" pitchFamily="49" charset="-122"/>
              <a:ea typeface="幼圆" pitchFamily="49" charset="-122"/>
            </a:endParaRPr>
          </a:p>
        </p:txBody>
      </p:sp>
      <p:sp>
        <p:nvSpPr>
          <p:cNvPr id="77830" name="Text Box 14"/>
          <p:cNvSpPr txBox="1"/>
          <p:nvPr/>
        </p:nvSpPr>
        <p:spPr>
          <a:xfrm>
            <a:off x="1295400" y="4953000"/>
            <a:ext cx="2362200" cy="1271588"/>
          </a:xfrm>
          <a:prstGeom prst="rect">
            <a:avLst/>
          </a:prstGeom>
          <a:noFill/>
          <a:ln w="9525" cap="flat" cmpd="sng">
            <a:solidFill>
              <a:srgbClr val="008000"/>
            </a:solidFill>
            <a:prstDash val="solid"/>
            <a:miter/>
            <a:headEnd type="none" w="med" len="med"/>
            <a:tailEnd type="none" w="med" len="med"/>
          </a:ln>
        </p:spPr>
        <p:txBody>
          <a:bodyPr>
            <a:spAutoFit/>
          </a:bodyPr>
          <a:p>
            <a:pPr>
              <a:spcBef>
                <a:spcPct val="50000"/>
              </a:spcBef>
            </a:pPr>
            <a:r>
              <a:rPr lang="zh-CN" altLang="en-US" sz="1400" dirty="0">
                <a:solidFill>
                  <a:schemeClr val="accent2"/>
                </a:solidFill>
                <a:latin typeface="Times New Roman" panose="02020603050405020304" pitchFamily="18" charset="0"/>
                <a:ea typeface="幼圆" pitchFamily="49" charset="-122"/>
              </a:rPr>
              <a:t>美国杜邦公司三阶段法</a:t>
            </a:r>
            <a:endParaRPr lang="zh-CN" altLang="en-US" sz="1400" dirty="0">
              <a:solidFill>
                <a:schemeClr val="accent2"/>
              </a:solidFill>
              <a:latin typeface="Times New Roman" panose="02020603050405020304" pitchFamily="18" charset="0"/>
              <a:ea typeface="幼圆" pitchFamily="49" charset="-122"/>
            </a:endParaRPr>
          </a:p>
          <a:p>
            <a:pPr>
              <a:spcBef>
                <a:spcPct val="50000"/>
              </a:spcBef>
            </a:pPr>
            <a:r>
              <a:rPr lang="zh-CN" altLang="en-US" sz="1400" dirty="0">
                <a:solidFill>
                  <a:schemeClr val="accent2"/>
                </a:solidFill>
                <a:latin typeface="Times New Roman" panose="02020603050405020304" pitchFamily="18" charset="0"/>
                <a:ea typeface="幼圆" pitchFamily="49" charset="-122"/>
              </a:rPr>
              <a:t>日本劳动省六阶段法</a:t>
            </a:r>
            <a:endParaRPr lang="zh-CN" altLang="en-US" sz="1400" dirty="0">
              <a:solidFill>
                <a:schemeClr val="accent2"/>
              </a:solidFill>
              <a:latin typeface="Times New Roman" panose="02020603050405020304" pitchFamily="18" charset="0"/>
              <a:ea typeface="幼圆" pitchFamily="49" charset="-122"/>
            </a:endParaRPr>
          </a:p>
          <a:p>
            <a:pPr>
              <a:spcBef>
                <a:spcPct val="50000"/>
              </a:spcBef>
            </a:pPr>
            <a:r>
              <a:rPr lang="zh-CN" altLang="en-US" sz="1400" dirty="0">
                <a:solidFill>
                  <a:schemeClr val="accent2"/>
                </a:solidFill>
                <a:latin typeface="Times New Roman" panose="02020603050405020304" pitchFamily="18" charset="0"/>
                <a:ea typeface="幼圆" pitchFamily="49" charset="-122"/>
              </a:rPr>
              <a:t>瑞士苏黎世评价法</a:t>
            </a:r>
            <a:endParaRPr lang="zh-CN" altLang="en-US" sz="1400" dirty="0">
              <a:solidFill>
                <a:schemeClr val="accent2"/>
              </a:solidFill>
              <a:latin typeface="Times New Roman" panose="02020603050405020304" pitchFamily="18" charset="0"/>
              <a:ea typeface="幼圆" pitchFamily="49" charset="-122"/>
            </a:endParaRPr>
          </a:p>
          <a:p>
            <a:pPr>
              <a:spcBef>
                <a:spcPct val="50000"/>
              </a:spcBef>
            </a:pPr>
            <a:r>
              <a:rPr lang="zh-CN" altLang="en-US" sz="1400" dirty="0">
                <a:solidFill>
                  <a:schemeClr val="accent2"/>
                </a:solidFill>
                <a:latin typeface="Times New Roman" panose="02020603050405020304" pitchFamily="18" charset="0"/>
                <a:ea typeface="幼圆" pitchFamily="49" charset="-122"/>
              </a:rPr>
              <a:t>我国的光气行业的三阶段法</a:t>
            </a:r>
            <a:endParaRPr lang="zh-CN" altLang="en-US" sz="2400" b="0" dirty="0">
              <a:latin typeface="Times New Roman" panose="02020603050405020304" pitchFamily="18" charset="0"/>
              <a:ea typeface="幼圆" pitchFamily="49" charset="-122"/>
            </a:endParaRPr>
          </a:p>
        </p:txBody>
      </p:sp>
      <p:sp>
        <p:nvSpPr>
          <p:cNvPr id="77831" name="AutoShape 15"/>
          <p:cNvSpPr/>
          <p:nvPr/>
        </p:nvSpPr>
        <p:spPr>
          <a:xfrm>
            <a:off x="3810000" y="1371600"/>
            <a:ext cx="838200" cy="76200"/>
          </a:xfrm>
          <a:prstGeom prst="rightArrow">
            <a:avLst>
              <a:gd name="adj1" fmla="val 50000"/>
              <a:gd name="adj2" fmla="val 27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
        <p:nvSpPr>
          <p:cNvPr id="77832" name="AutoShape 16"/>
          <p:cNvSpPr/>
          <p:nvPr/>
        </p:nvSpPr>
        <p:spPr>
          <a:xfrm>
            <a:off x="3810000" y="3276600"/>
            <a:ext cx="838200" cy="76200"/>
          </a:xfrm>
          <a:prstGeom prst="rightArrow">
            <a:avLst>
              <a:gd name="adj1" fmla="val 50000"/>
              <a:gd name="adj2" fmla="val 275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7411" name="Text Box 4"/>
          <p:cNvSpPr txBox="1"/>
          <p:nvPr/>
        </p:nvSpPr>
        <p:spPr>
          <a:xfrm>
            <a:off x="468313" y="765175"/>
            <a:ext cx="8064500" cy="5435600"/>
          </a:xfrm>
          <a:prstGeom prst="rect">
            <a:avLst/>
          </a:prstGeom>
          <a:noFill/>
          <a:ln w="9525">
            <a:noFill/>
          </a:ln>
        </p:spPr>
        <p:txBody>
          <a:bodyPr anchor="ctr" anchorCtr="0">
            <a:spAutoFit/>
          </a:bodyPr>
          <a:p>
            <a:pPr>
              <a:lnSpc>
                <a:spcPct val="130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r>
              <a:rPr lang="en-US" altLang="zh-CN" sz="2000" dirty="0">
                <a:latin typeface="幼圆" pitchFamily="49" charset="-122"/>
                <a:ea typeface="幼圆" pitchFamily="49" charset="-122"/>
              </a:rPr>
              <a:t>5.2.1.3  </a:t>
            </a:r>
            <a:r>
              <a:rPr lang="zh-CN" altLang="en-US" sz="2000" dirty="0">
                <a:latin typeface="幼圆" pitchFamily="49" charset="-122"/>
                <a:ea typeface="幼圆" pitchFamily="49" charset="-122"/>
              </a:rPr>
              <a:t>企业可根据需要，选择科学、有效、可行的风险评价方法。常用的评价方法有：</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）工作危害分析（</a:t>
            </a:r>
            <a:r>
              <a:rPr lang="en-US" altLang="zh-CN" sz="2000" dirty="0">
                <a:latin typeface="幼圆" pitchFamily="49" charset="-122"/>
                <a:ea typeface="幼圆" pitchFamily="49" charset="-122"/>
              </a:rPr>
              <a:t>JHA</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）安全检查表分析（</a:t>
            </a:r>
            <a:r>
              <a:rPr lang="en-US" altLang="zh-CN" sz="2000" dirty="0">
                <a:latin typeface="幼圆" pitchFamily="49" charset="-122"/>
                <a:ea typeface="幼圆" pitchFamily="49" charset="-122"/>
              </a:rPr>
              <a:t>SCL</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）预危险性分析（</a:t>
            </a:r>
            <a:r>
              <a:rPr lang="en-US" altLang="zh-CN" sz="2000" dirty="0">
                <a:latin typeface="幼圆" pitchFamily="49" charset="-122"/>
                <a:ea typeface="幼圆" pitchFamily="49" charset="-122"/>
              </a:rPr>
              <a:t>PHA</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）危险与可操作性分析（</a:t>
            </a:r>
            <a:r>
              <a:rPr lang="en-US" altLang="zh-CN" sz="2000" dirty="0">
                <a:latin typeface="幼圆" pitchFamily="49" charset="-122"/>
                <a:ea typeface="幼圆" pitchFamily="49" charset="-122"/>
              </a:rPr>
              <a:t>HAZOP</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5</a:t>
            </a:r>
            <a:r>
              <a:rPr lang="zh-CN" altLang="en-US" sz="2000" dirty="0">
                <a:latin typeface="幼圆" pitchFamily="49" charset="-122"/>
                <a:ea typeface="幼圆" pitchFamily="49" charset="-122"/>
              </a:rPr>
              <a:t>）失效模式与影响分析（</a:t>
            </a:r>
            <a:r>
              <a:rPr lang="en-US" altLang="zh-CN" sz="2000" dirty="0">
                <a:latin typeface="幼圆" pitchFamily="49" charset="-122"/>
                <a:ea typeface="幼圆" pitchFamily="49" charset="-122"/>
              </a:rPr>
              <a:t>FMEA</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6</a:t>
            </a:r>
            <a:r>
              <a:rPr lang="zh-CN" altLang="en-US" sz="2000" dirty="0">
                <a:latin typeface="幼圆" pitchFamily="49" charset="-122"/>
                <a:ea typeface="幼圆" pitchFamily="49" charset="-122"/>
              </a:rPr>
              <a:t>）故障树分析（</a:t>
            </a:r>
            <a:r>
              <a:rPr lang="en-US" altLang="zh-CN" sz="2000" dirty="0">
                <a:latin typeface="幼圆" pitchFamily="49" charset="-122"/>
                <a:ea typeface="幼圆" pitchFamily="49" charset="-122"/>
              </a:rPr>
              <a:t>FTA</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7</a:t>
            </a:r>
            <a:r>
              <a:rPr lang="zh-CN" altLang="en-US" sz="2000" dirty="0">
                <a:latin typeface="幼圆" pitchFamily="49" charset="-122"/>
                <a:ea typeface="幼圆" pitchFamily="49" charset="-122"/>
              </a:rPr>
              <a:t>）事件树分析（</a:t>
            </a:r>
            <a:r>
              <a:rPr lang="en-US" altLang="zh-CN" sz="2000" dirty="0">
                <a:latin typeface="幼圆" pitchFamily="49" charset="-122"/>
                <a:ea typeface="幼圆" pitchFamily="49" charset="-122"/>
              </a:rPr>
              <a:t>ETA</a:t>
            </a:r>
            <a:r>
              <a:rPr lang="zh-CN" altLang="en-US" sz="2000" dirty="0">
                <a:latin typeface="幼圆" pitchFamily="49" charset="-122"/>
                <a:ea typeface="幼圆" pitchFamily="49" charset="-122"/>
              </a:rPr>
              <a:t>）；</a:t>
            </a:r>
            <a:endParaRPr lang="zh-CN" altLang="en-US" sz="2000" dirty="0">
              <a:latin typeface="幼圆" pitchFamily="49" charset="-122"/>
              <a:ea typeface="幼圆" pitchFamily="49" charset="-122"/>
            </a:endParaRPr>
          </a:p>
          <a:p>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8</a:t>
            </a:r>
            <a:r>
              <a:rPr lang="zh-CN" altLang="en-US" sz="2000" dirty="0">
                <a:latin typeface="幼圆" pitchFamily="49" charset="-122"/>
                <a:ea typeface="幼圆" pitchFamily="49" charset="-122"/>
              </a:rPr>
              <a:t>）作业条件危险性分析（</a:t>
            </a:r>
            <a:r>
              <a:rPr lang="en-US" altLang="zh-CN" sz="2000" dirty="0">
                <a:latin typeface="幼圆" pitchFamily="49" charset="-122"/>
                <a:ea typeface="幼圆" pitchFamily="49" charset="-122"/>
              </a:rPr>
              <a:t>LEC</a:t>
            </a:r>
            <a:r>
              <a:rPr lang="zh-CN" altLang="en-US" sz="2000" dirty="0">
                <a:latin typeface="幼圆" pitchFamily="49" charset="-122"/>
                <a:ea typeface="幼圆" pitchFamily="49" charset="-122"/>
              </a:rPr>
              <a:t>）等方法</a:t>
            </a:r>
            <a:r>
              <a:rPr lang="zh-CN" altLang="en-US" dirty="0">
                <a:latin typeface="Times New Roman" panose="02020603050405020304" pitchFamily="18" charset="0"/>
              </a:rPr>
              <a:t>。</a:t>
            </a:r>
            <a:endParaRPr lang="zh-CN" altLang="en-US" dirty="0">
              <a:latin typeface="Times New Roman" panose="02020603050405020304" pitchFamily="18" charset="0"/>
            </a:endParaRPr>
          </a:p>
          <a:p>
            <a:r>
              <a:rPr lang="en-US" altLang="zh-CN" sz="2400" dirty="0">
                <a:latin typeface="Times New Roman" panose="02020603050405020304" pitchFamily="18" charset="0"/>
              </a:rPr>
              <a:t>【</a:t>
            </a:r>
            <a:r>
              <a:rPr lang="zh-CN" altLang="en-US" sz="2400" dirty="0">
                <a:solidFill>
                  <a:srgbClr val="FF0000"/>
                </a:solidFill>
                <a:latin typeface="Times New Roman" panose="02020603050405020304" pitchFamily="18" charset="0"/>
              </a:rPr>
              <a:t>评审标准</a:t>
            </a:r>
            <a:r>
              <a:rPr lang="en-US" altLang="zh-CN" sz="2400" dirty="0">
                <a:latin typeface="Times New Roman" panose="02020603050405020304" pitchFamily="18" charset="0"/>
              </a:rPr>
              <a:t>】</a:t>
            </a:r>
            <a:endParaRPr lang="en-US" altLang="zh-CN" sz="2400" dirty="0">
              <a:latin typeface="Times New Roman" panose="02020603050405020304" pitchFamily="18" charset="0"/>
            </a:endParaRPr>
          </a:p>
          <a:p>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可选用</a:t>
            </a:r>
            <a:r>
              <a:rPr lang="en-US" altLang="zh-CN" sz="2000" dirty="0">
                <a:latin typeface="仿宋_GB2312" pitchFamily="49" charset="-122"/>
                <a:ea typeface="仿宋_GB2312" pitchFamily="49" charset="-122"/>
              </a:rPr>
              <a:t>JHA</a:t>
            </a:r>
            <a:r>
              <a:rPr lang="zh-CN" altLang="en-US" sz="2000" dirty="0">
                <a:latin typeface="仿宋_GB2312" pitchFamily="49" charset="-122"/>
                <a:ea typeface="仿宋_GB2312" pitchFamily="49" charset="-122"/>
              </a:rPr>
              <a:t>法对作业活动、</a:t>
            </a:r>
            <a:r>
              <a:rPr lang="en-US" altLang="zh-CN" sz="2000" dirty="0">
                <a:latin typeface="仿宋_GB2312" pitchFamily="49" charset="-122"/>
                <a:ea typeface="仿宋_GB2312" pitchFamily="49" charset="-122"/>
              </a:rPr>
              <a:t>SCL</a:t>
            </a:r>
            <a:r>
              <a:rPr lang="zh-CN" altLang="en-US" sz="2000" dirty="0">
                <a:latin typeface="仿宋_GB2312" pitchFamily="49" charset="-122"/>
                <a:ea typeface="仿宋_GB2312" pitchFamily="49" charset="-122"/>
              </a:rPr>
              <a:t>法对设备设施（安全生产条件）进行危险、有害因素识别和风险评价；</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可选用</a:t>
            </a:r>
            <a:r>
              <a:rPr lang="en-US" altLang="zh-CN" sz="2000" dirty="0">
                <a:latin typeface="仿宋_GB2312" pitchFamily="49" charset="-122"/>
                <a:ea typeface="仿宋_GB2312" pitchFamily="49" charset="-122"/>
              </a:rPr>
              <a:t>HAZOP</a:t>
            </a:r>
            <a:r>
              <a:rPr lang="zh-CN" altLang="en-US" sz="2000" dirty="0">
                <a:latin typeface="仿宋_GB2312" pitchFamily="49" charset="-122"/>
                <a:ea typeface="仿宋_GB2312" pitchFamily="49" charset="-122"/>
              </a:rPr>
              <a:t>法对危险性工艺进行危险、有害因素识别和风险评价；</a:t>
            </a:r>
            <a:endParaRPr lang="zh-CN" altLang="en-US"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选用其他方法对相关方面进行危险、有害因素识别和风险评价。</a:t>
            </a:r>
            <a:endParaRPr lang="zh-CN" altLang="en-US" sz="2000" dirty="0">
              <a:latin typeface="仿宋_GB2312" pitchFamily="49" charset="-122"/>
              <a:ea typeface="仿宋_GB2312" pitchFamily="49" charset="-122"/>
            </a:endParaRPr>
          </a:p>
        </p:txBody>
      </p:sp>
      <p:sp>
        <p:nvSpPr>
          <p:cNvPr id="17412" name="Text Box 5"/>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Text Box 10"/>
          <p:cNvSpPr txBox="1">
            <a:spLocks noChangeArrowheads="1"/>
          </p:cNvSpPr>
          <p:nvPr/>
        </p:nvSpPr>
        <p:spPr bwMode="auto">
          <a:xfrm>
            <a:off x="1371600" y="1219200"/>
            <a:ext cx="7162800" cy="4494213"/>
          </a:xfrm>
          <a:prstGeom prst="rect">
            <a:avLst/>
          </a:prstGeom>
          <a:noFill/>
          <a:ln w="9525">
            <a:noFill/>
            <a:miter lim="800000"/>
          </a:ln>
        </p:spPr>
        <p:txBody>
          <a:bodyPr>
            <a:spAutoFit/>
          </a:bodyPr>
          <a:lstStyle/>
          <a:p>
            <a:pPr marR="0" defTabSz="914400">
              <a:spcBef>
                <a:spcPct val="50000"/>
              </a:spcBef>
              <a:buClrTx/>
              <a:buSzTx/>
              <a:buFontTx/>
              <a:buNone/>
              <a:defRPr/>
            </a:pPr>
            <a:r>
              <a:rPr kumimoji="1" lang="en-US" altLang="zh-CN" kern="1200" cap="none" spc="0" normalizeH="0" baseline="0" noProof="0" dirty="0">
                <a:solidFill>
                  <a:srgbClr val="FF0000"/>
                </a:solidFill>
                <a:latin typeface="楷体_GB2312" pitchFamily="49" charset="-122"/>
                <a:ea typeface="楷体_GB2312" pitchFamily="49" charset="-122"/>
                <a:cs typeface="+mn-cs"/>
              </a:rPr>
              <a:t>      </a:t>
            </a:r>
            <a:r>
              <a:rPr kumimoji="1" lang="zh-CN" altLang="en-US" sz="4000" kern="1200" cap="none" spc="0" normalizeH="0" baseline="0" noProof="0" dirty="0">
                <a:solidFill>
                  <a:srgbClr val="FF0000"/>
                </a:solidFill>
                <a:latin typeface="+mn-ea"/>
                <a:ea typeface="+mn-ea"/>
                <a:cs typeface="+mn-cs"/>
              </a:rPr>
              <a:t>方法选择依据</a:t>
            </a:r>
            <a:endParaRPr kumimoji="1" lang="zh-CN" altLang="en-US" sz="4000" kern="1200" cap="none" spc="0" normalizeH="0" baseline="0" noProof="0" dirty="0">
              <a:solidFill>
                <a:srgbClr val="FF0000"/>
              </a:solidFill>
              <a:latin typeface="+mn-ea"/>
              <a:ea typeface="+mn-ea"/>
              <a:cs typeface="+mn-cs"/>
            </a:endParaRPr>
          </a:p>
          <a:p>
            <a:pPr marR="0" defTabSz="914400">
              <a:spcBef>
                <a:spcPct val="50000"/>
              </a:spcBef>
              <a:buClrTx/>
              <a:buSzTx/>
              <a:buFontTx/>
              <a:buNone/>
              <a:defRPr/>
            </a:pPr>
            <a:endParaRPr kumimoji="1" lang="zh-CN" altLang="en-US" sz="1000" kern="1200" cap="none" spc="0" normalizeH="0" baseline="0" noProof="0" dirty="0">
              <a:solidFill>
                <a:srgbClr val="FF0000"/>
              </a:solidFill>
              <a:latin typeface="楷体_GB2312" pitchFamily="49" charset="-122"/>
              <a:ea typeface="楷体_GB2312" pitchFamily="49" charset="-122"/>
              <a:cs typeface="+mn-cs"/>
            </a:endParaRPr>
          </a:p>
          <a:p>
            <a:pPr marR="0" defTabSz="914400">
              <a:spcBef>
                <a:spcPct val="50000"/>
              </a:spcBef>
              <a:buClrTx/>
              <a:buSzTx/>
              <a:buFontTx/>
              <a:buNone/>
              <a:defRPr/>
            </a:pPr>
            <a:endParaRPr kumimoji="1" lang="zh-CN" altLang="en-US" sz="1000" kern="1200" cap="none" spc="0" normalizeH="0" baseline="0" noProof="0" dirty="0">
              <a:solidFill>
                <a:srgbClr val="FF0000"/>
              </a:solidFill>
              <a:latin typeface="楷体_GB2312" pitchFamily="49" charset="-122"/>
              <a:ea typeface="楷体_GB2312" pitchFamily="49" charset="-122"/>
              <a:cs typeface="+mn-cs"/>
            </a:endParaRPr>
          </a:p>
          <a:p>
            <a:pPr marR="0" defTabSz="914400">
              <a:spcBef>
                <a:spcPct val="50000"/>
              </a:spcBef>
              <a:buClrTx/>
              <a:buSzTx/>
              <a:buFontTx/>
              <a:buNone/>
              <a:defRPr/>
            </a:pPr>
            <a:r>
              <a:rPr kumimoji="1" lang="zh-CN" altLang="en-US" sz="2400" kern="1200" cap="none" spc="0" normalizeH="0" baseline="0" noProof="0" dirty="0">
                <a:solidFill>
                  <a:schemeClr val="accent2"/>
                </a:solidFill>
                <a:latin typeface="楷体_GB2312" pitchFamily="49" charset="-122"/>
                <a:ea typeface="楷体_GB2312"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工作场所的性质</a:t>
            </a:r>
            <a:endParaRPr kumimoji="1" lang="zh-CN" altLang="en-US" sz="2400" kern="1200" cap="none" spc="0" normalizeH="0" baseline="0" noProof="0" dirty="0">
              <a:latin typeface="幼圆" pitchFamily="49" charset="-122"/>
              <a:ea typeface="幼圆" pitchFamily="49" charset="-122"/>
              <a:cs typeface="+mn-cs"/>
            </a:endParaRPr>
          </a:p>
          <a:p>
            <a:pPr marR="0" defTabSz="914400">
              <a:spcBef>
                <a:spcPct val="50000"/>
              </a:spcBef>
              <a:buClrTx/>
              <a:buSzTx/>
              <a:buFontTx/>
              <a:buNone/>
              <a:defRPr/>
            </a:pPr>
            <a:r>
              <a:rPr kumimoji="1" lang="zh-CN" altLang="en-US" sz="2400" kern="1200" cap="none" spc="0" normalizeH="0" baseline="0" noProof="0" dirty="0">
                <a:latin typeface="幼圆" pitchFamily="49" charset="-122"/>
                <a:ea typeface="幼圆"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工艺流程的特点</a:t>
            </a:r>
            <a:endParaRPr kumimoji="1" lang="zh-CN" altLang="en-US" sz="2400" kern="1200" cap="none" spc="0" normalizeH="0" baseline="0" noProof="0" dirty="0">
              <a:latin typeface="幼圆" pitchFamily="49" charset="-122"/>
              <a:ea typeface="幼圆" pitchFamily="49" charset="-122"/>
              <a:cs typeface="+mn-cs"/>
            </a:endParaRPr>
          </a:p>
          <a:p>
            <a:pPr marR="0" defTabSz="914400">
              <a:spcBef>
                <a:spcPct val="50000"/>
              </a:spcBef>
              <a:buClrTx/>
              <a:buSzTx/>
              <a:buFontTx/>
              <a:buNone/>
              <a:defRPr/>
            </a:pPr>
            <a:r>
              <a:rPr kumimoji="1" lang="zh-CN" altLang="en-US" sz="2400" kern="1200" cap="none" spc="0" normalizeH="0" baseline="0" noProof="0" dirty="0">
                <a:latin typeface="幼圆" pitchFamily="49" charset="-122"/>
                <a:ea typeface="幼圆"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岗位作业特点</a:t>
            </a:r>
            <a:endParaRPr kumimoji="1" lang="zh-CN" altLang="en-US" sz="2400" kern="1200" cap="none" spc="0" normalizeH="0" baseline="0" noProof="0" dirty="0">
              <a:latin typeface="幼圆" pitchFamily="49" charset="-122"/>
              <a:ea typeface="幼圆" pitchFamily="49" charset="-122"/>
              <a:cs typeface="+mn-cs"/>
            </a:endParaRPr>
          </a:p>
          <a:p>
            <a:pPr marR="0" defTabSz="914400">
              <a:spcBef>
                <a:spcPct val="50000"/>
              </a:spcBef>
              <a:buClrTx/>
              <a:buSzTx/>
              <a:buFontTx/>
              <a:buNone/>
              <a:defRPr/>
            </a:pPr>
            <a:r>
              <a:rPr kumimoji="1" lang="zh-CN" altLang="en-US" sz="2400" kern="1200" cap="none" spc="0" normalizeH="0" baseline="0" noProof="0" dirty="0">
                <a:latin typeface="幼圆" pitchFamily="49" charset="-122"/>
                <a:ea typeface="幼圆"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技术复杂程度</a:t>
            </a:r>
            <a:endParaRPr kumimoji="1" lang="zh-CN" altLang="en-US" sz="2400" kern="1200" cap="none" spc="0" normalizeH="0" baseline="0" noProof="0" dirty="0">
              <a:latin typeface="幼圆" pitchFamily="49" charset="-122"/>
              <a:ea typeface="幼圆" pitchFamily="49" charset="-122"/>
              <a:cs typeface="+mn-cs"/>
            </a:endParaRPr>
          </a:p>
          <a:p>
            <a:pPr marR="0" defTabSz="914400">
              <a:spcBef>
                <a:spcPct val="50000"/>
              </a:spcBef>
              <a:buClrTx/>
              <a:buSzTx/>
              <a:buFontTx/>
              <a:buNone/>
              <a:defRPr/>
            </a:pPr>
            <a:r>
              <a:rPr kumimoji="1" lang="zh-CN" altLang="en-US" sz="2400" kern="1200" cap="none" spc="0" normalizeH="0" baseline="0" noProof="0" dirty="0">
                <a:latin typeface="幼圆" pitchFamily="49" charset="-122"/>
                <a:ea typeface="幼圆"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资料掌握情况</a:t>
            </a:r>
            <a:endParaRPr kumimoji="1" lang="zh-CN" altLang="en-US" sz="2400" kern="1200" cap="none" spc="0" normalizeH="0" baseline="0" noProof="0" dirty="0">
              <a:latin typeface="幼圆" pitchFamily="49" charset="-122"/>
              <a:ea typeface="幼圆" pitchFamily="49" charset="-122"/>
              <a:cs typeface="+mn-cs"/>
            </a:endParaRPr>
          </a:p>
          <a:p>
            <a:pPr marR="0" defTabSz="914400">
              <a:spcBef>
                <a:spcPct val="50000"/>
              </a:spcBef>
              <a:buClrTx/>
              <a:buSzTx/>
              <a:buFontTx/>
              <a:buNone/>
              <a:defRPr/>
            </a:pPr>
            <a:r>
              <a:rPr kumimoji="1" lang="zh-CN" altLang="en-US" sz="2400" kern="1200" cap="none" spc="0" normalizeH="0" baseline="0" noProof="0" dirty="0">
                <a:latin typeface="幼圆" pitchFamily="49" charset="-122"/>
                <a:ea typeface="幼圆" pitchFamily="49" charset="-122"/>
                <a:cs typeface="+mn-cs"/>
              </a:rPr>
              <a:t>    </a:t>
            </a:r>
            <a:r>
              <a:rPr kumimoji="1" lang="en-US" altLang="zh-CN" sz="2400" kern="1200" cap="none" spc="0" normalizeH="0" baseline="0" noProof="0" dirty="0">
                <a:latin typeface="Times New Roman" panose="02020603050405020304" pitchFamily="18" charset="0"/>
                <a:ea typeface="幼圆" pitchFamily="49" charset="-122"/>
                <a:cs typeface="+mn-cs"/>
              </a:rPr>
              <a:t>——</a:t>
            </a:r>
            <a:r>
              <a:rPr kumimoji="1" lang="zh-CN" altLang="en-US" sz="2400" kern="1200" cap="none" spc="0" normalizeH="0" baseline="0" noProof="0" dirty="0">
                <a:latin typeface="幼圆" pitchFamily="49" charset="-122"/>
                <a:ea typeface="幼圆" pitchFamily="49" charset="-122"/>
                <a:cs typeface="+mn-cs"/>
              </a:rPr>
              <a:t>其它因素，</a:t>
            </a:r>
            <a:r>
              <a:rPr kumimoji="1" lang="zh-CN" altLang="en-US" sz="2000" kern="1200" cap="none" spc="0" normalizeH="0" baseline="0" noProof="0" dirty="0">
                <a:latin typeface="幼圆" pitchFamily="49" charset="-122"/>
                <a:ea typeface="幼圆" pitchFamily="49" charset="-122"/>
                <a:cs typeface="+mn-cs"/>
              </a:rPr>
              <a:t>如人员素质、时限、经费等</a:t>
            </a:r>
            <a:r>
              <a:rPr kumimoji="1" lang="zh-CN" altLang="en-US" sz="2400" kern="1200" cap="none" spc="0" normalizeH="0" baseline="0" noProof="0" dirty="0">
                <a:solidFill>
                  <a:schemeClr val="accent2"/>
                </a:solidFill>
                <a:latin typeface="Times New Roman" panose="02020603050405020304" pitchFamily="18" charset="0"/>
                <a:ea typeface="宋体" panose="02010600030101010101" pitchFamily="2" charset="-122"/>
                <a:cs typeface="+mn-cs"/>
              </a:rPr>
              <a:t>      </a:t>
            </a:r>
            <a:endParaRPr kumimoji="1" lang="zh-CN" altLang="en-US" sz="2400" kern="1200" cap="none" spc="0" normalizeH="0" baseline="0" noProof="0" dirty="0">
              <a:solidFill>
                <a:schemeClr val="accent2"/>
              </a:solidFill>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Text Box 10"/>
          <p:cNvSpPr txBox="1"/>
          <p:nvPr/>
        </p:nvSpPr>
        <p:spPr>
          <a:xfrm>
            <a:off x="990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86019" name="Rectangle 11"/>
          <p:cNvSpPr>
            <a:spLocks noChangeArrowheads="1"/>
          </p:cNvSpPr>
          <p:nvPr/>
        </p:nvSpPr>
        <p:spPr bwMode="auto">
          <a:xfrm>
            <a:off x="947738" y="598488"/>
            <a:ext cx="3603625" cy="538163"/>
          </a:xfrm>
          <a:prstGeom prst="rect">
            <a:avLst/>
          </a:prstGeom>
          <a:noFill/>
          <a:ln w="9525">
            <a:noFill/>
            <a:miter lim="800000"/>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500" b="1" i="0" u="none" strike="noStrike" kern="1200" cap="none" spc="0" normalizeH="0" baseline="0" noProof="0" dirty="0">
                <a:ln>
                  <a:noFill/>
                </a:ln>
                <a:solidFill>
                  <a:srgbClr val="FF0000"/>
                </a:solidFill>
                <a:effectLst/>
                <a:uLnTx/>
                <a:uFillTx/>
                <a:latin typeface="+mn-ea"/>
                <a:ea typeface="+mn-ea"/>
                <a:cs typeface="+mn-cs"/>
              </a:rPr>
              <a:t>危害识别风险评估</a:t>
            </a:r>
            <a:endParaRPr kumimoji="1"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9876" name="Rectangle 12"/>
          <p:cNvSpPr/>
          <p:nvPr/>
        </p:nvSpPr>
        <p:spPr>
          <a:xfrm>
            <a:off x="4352925" y="598488"/>
            <a:ext cx="111125" cy="533400"/>
          </a:xfrm>
          <a:prstGeom prst="rect">
            <a:avLst/>
          </a:prstGeom>
          <a:noFill/>
          <a:ln w="9525">
            <a:noFill/>
          </a:ln>
        </p:spPr>
        <p:txBody>
          <a:bodyPr wrap="none" lIns="0" tIns="0" rIns="0" bIns="0">
            <a:spAutoFit/>
          </a:bodyPr>
          <a:p>
            <a:r>
              <a:rPr lang="en-US" altLang="zh-CN" sz="3500" dirty="0">
                <a:solidFill>
                  <a:srgbClr val="FF0000"/>
                </a:solidFill>
                <a:latin typeface="Times New Roman" panose="02020603050405020304" pitchFamily="18" charset="0"/>
              </a:rPr>
              <a:t> </a:t>
            </a:r>
            <a:endParaRPr lang="en-US" altLang="zh-CN" sz="2400" b="0" dirty="0">
              <a:latin typeface="Times New Roman" panose="02020603050405020304" pitchFamily="18" charset="0"/>
            </a:endParaRPr>
          </a:p>
        </p:txBody>
      </p:sp>
      <p:sp>
        <p:nvSpPr>
          <p:cNvPr id="79877" name="Rectangle 13"/>
          <p:cNvSpPr/>
          <p:nvPr/>
        </p:nvSpPr>
        <p:spPr>
          <a:xfrm>
            <a:off x="4470400" y="598488"/>
            <a:ext cx="444500" cy="533400"/>
          </a:xfrm>
          <a:prstGeom prst="rect">
            <a:avLst/>
          </a:prstGeom>
          <a:noFill/>
          <a:ln w="9525">
            <a:noFill/>
          </a:ln>
        </p:spPr>
        <p:txBody>
          <a:bodyPr wrap="none" lIns="0" tIns="0" rIns="0" bIns="0">
            <a:spAutoFit/>
          </a:bodyPr>
          <a:p>
            <a:r>
              <a:rPr lang="zh-CN" altLang="en-US" sz="3500" dirty="0">
                <a:solidFill>
                  <a:srgbClr val="FF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79878" name="Rectangle 14"/>
          <p:cNvSpPr/>
          <p:nvPr/>
        </p:nvSpPr>
        <p:spPr>
          <a:xfrm>
            <a:off x="4946650" y="598488"/>
            <a:ext cx="111125" cy="533400"/>
          </a:xfrm>
          <a:prstGeom prst="rect">
            <a:avLst/>
          </a:prstGeom>
          <a:noFill/>
          <a:ln w="9525">
            <a:noFill/>
          </a:ln>
        </p:spPr>
        <p:txBody>
          <a:bodyPr wrap="none" lIns="0" tIns="0" rIns="0" bIns="0">
            <a:spAutoFit/>
          </a:bodyPr>
          <a:p>
            <a:r>
              <a:rPr lang="en-US" altLang="zh-CN" sz="3500" dirty="0">
                <a:solidFill>
                  <a:srgbClr val="FF0000"/>
                </a:solidFill>
                <a:latin typeface="Times New Roman" panose="02020603050405020304" pitchFamily="18" charset="0"/>
              </a:rPr>
              <a:t> </a:t>
            </a:r>
            <a:endParaRPr lang="en-US" altLang="zh-CN" sz="2400" b="0" dirty="0">
              <a:latin typeface="Times New Roman" panose="02020603050405020304" pitchFamily="18" charset="0"/>
            </a:endParaRPr>
          </a:p>
        </p:txBody>
      </p:sp>
      <p:sp>
        <p:nvSpPr>
          <p:cNvPr id="86023" name="Rectangle 15"/>
          <p:cNvSpPr>
            <a:spLocks noChangeArrowheads="1"/>
          </p:cNvSpPr>
          <p:nvPr/>
        </p:nvSpPr>
        <p:spPr bwMode="auto">
          <a:xfrm>
            <a:off x="5072063" y="598488"/>
            <a:ext cx="2252663" cy="538163"/>
          </a:xfrm>
          <a:prstGeom prst="rect">
            <a:avLst/>
          </a:prstGeom>
          <a:noFill/>
          <a:ln w="9525">
            <a:noFill/>
            <a:miter lim="800000"/>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500" b="1" i="0" u="none" strike="noStrike" kern="1200" cap="none" spc="0" normalizeH="0" baseline="0" noProof="0" dirty="0">
                <a:ln>
                  <a:noFill/>
                </a:ln>
                <a:solidFill>
                  <a:srgbClr val="FF0000"/>
                </a:solidFill>
                <a:effectLst/>
                <a:uLnTx/>
                <a:uFillTx/>
                <a:latin typeface="+mn-ea"/>
                <a:ea typeface="+mn-ea"/>
                <a:cs typeface="+mn-cs"/>
              </a:rPr>
              <a:t>频率与方法</a:t>
            </a:r>
            <a:endParaRPr kumimoji="1"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9880" name="Rectangle 16"/>
          <p:cNvSpPr/>
          <p:nvPr/>
        </p:nvSpPr>
        <p:spPr>
          <a:xfrm>
            <a:off x="906463"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1" name="Rectangle 17"/>
          <p:cNvSpPr/>
          <p:nvPr/>
        </p:nvSpPr>
        <p:spPr>
          <a:xfrm>
            <a:off x="906463"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2" name="Rectangle 18"/>
          <p:cNvSpPr/>
          <p:nvPr/>
        </p:nvSpPr>
        <p:spPr>
          <a:xfrm>
            <a:off x="912813" y="1374775"/>
            <a:ext cx="2162175"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3" name="Rectangle 19"/>
          <p:cNvSpPr/>
          <p:nvPr/>
        </p:nvSpPr>
        <p:spPr>
          <a:xfrm>
            <a:off x="3074988"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4" name="Rectangle 20"/>
          <p:cNvSpPr/>
          <p:nvPr/>
        </p:nvSpPr>
        <p:spPr>
          <a:xfrm>
            <a:off x="3081338" y="1374775"/>
            <a:ext cx="1706562"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5" name="Rectangle 21"/>
          <p:cNvSpPr/>
          <p:nvPr/>
        </p:nvSpPr>
        <p:spPr>
          <a:xfrm>
            <a:off x="4787900"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6" name="Rectangle 22"/>
          <p:cNvSpPr/>
          <p:nvPr/>
        </p:nvSpPr>
        <p:spPr>
          <a:xfrm>
            <a:off x="4794250" y="1374775"/>
            <a:ext cx="2962275"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7" name="Rectangle 23"/>
          <p:cNvSpPr/>
          <p:nvPr/>
        </p:nvSpPr>
        <p:spPr>
          <a:xfrm>
            <a:off x="7756525"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8" name="Rectangle 24"/>
          <p:cNvSpPr/>
          <p:nvPr/>
        </p:nvSpPr>
        <p:spPr>
          <a:xfrm>
            <a:off x="7756525" y="13747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89" name="Rectangle 25"/>
          <p:cNvSpPr/>
          <p:nvPr/>
        </p:nvSpPr>
        <p:spPr>
          <a:xfrm>
            <a:off x="906463" y="1379538"/>
            <a:ext cx="6350" cy="1366837"/>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0" name="Rectangle 26"/>
          <p:cNvSpPr/>
          <p:nvPr/>
        </p:nvSpPr>
        <p:spPr>
          <a:xfrm>
            <a:off x="906463" y="2746375"/>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1" name="Rectangle 27"/>
          <p:cNvSpPr/>
          <p:nvPr/>
        </p:nvSpPr>
        <p:spPr>
          <a:xfrm>
            <a:off x="906463" y="2752725"/>
            <a:ext cx="6350" cy="45561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2" name="Rectangle 28"/>
          <p:cNvSpPr/>
          <p:nvPr/>
        </p:nvSpPr>
        <p:spPr>
          <a:xfrm>
            <a:off x="906463" y="32083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3" name="Rectangle 29"/>
          <p:cNvSpPr/>
          <p:nvPr/>
        </p:nvSpPr>
        <p:spPr>
          <a:xfrm>
            <a:off x="906463" y="3214688"/>
            <a:ext cx="6350" cy="13652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4" name="Rectangle 30"/>
          <p:cNvSpPr/>
          <p:nvPr/>
        </p:nvSpPr>
        <p:spPr>
          <a:xfrm>
            <a:off x="906463" y="45799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5" name="Rectangle 31"/>
          <p:cNvSpPr/>
          <p:nvPr/>
        </p:nvSpPr>
        <p:spPr>
          <a:xfrm>
            <a:off x="906463" y="4586288"/>
            <a:ext cx="6350" cy="455612"/>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6" name="Rectangle 32"/>
          <p:cNvSpPr/>
          <p:nvPr/>
        </p:nvSpPr>
        <p:spPr>
          <a:xfrm>
            <a:off x="906463" y="5041900"/>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7" name="Rectangle 33"/>
          <p:cNvSpPr/>
          <p:nvPr/>
        </p:nvSpPr>
        <p:spPr>
          <a:xfrm>
            <a:off x="912813" y="5041900"/>
            <a:ext cx="21621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8" name="Rectangle 34"/>
          <p:cNvSpPr/>
          <p:nvPr/>
        </p:nvSpPr>
        <p:spPr>
          <a:xfrm>
            <a:off x="3074988" y="5041900"/>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899" name="Rectangle 35"/>
          <p:cNvSpPr/>
          <p:nvPr/>
        </p:nvSpPr>
        <p:spPr>
          <a:xfrm>
            <a:off x="3081338" y="5041900"/>
            <a:ext cx="1706562"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0" name="Rectangle 36"/>
          <p:cNvSpPr/>
          <p:nvPr/>
        </p:nvSpPr>
        <p:spPr>
          <a:xfrm>
            <a:off x="4787900" y="5041900"/>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1" name="Rectangle 37"/>
          <p:cNvSpPr/>
          <p:nvPr/>
        </p:nvSpPr>
        <p:spPr>
          <a:xfrm>
            <a:off x="4794250" y="5041900"/>
            <a:ext cx="29622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2" name="Rectangle 38"/>
          <p:cNvSpPr/>
          <p:nvPr/>
        </p:nvSpPr>
        <p:spPr>
          <a:xfrm>
            <a:off x="7756525" y="5041900"/>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3" name="Rectangle 39"/>
          <p:cNvSpPr/>
          <p:nvPr/>
        </p:nvSpPr>
        <p:spPr>
          <a:xfrm>
            <a:off x="906463" y="5048250"/>
            <a:ext cx="6350" cy="911225"/>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4" name="Rectangle 40"/>
          <p:cNvSpPr/>
          <p:nvPr/>
        </p:nvSpPr>
        <p:spPr>
          <a:xfrm>
            <a:off x="906463"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5" name="Rectangle 41"/>
          <p:cNvSpPr/>
          <p:nvPr/>
        </p:nvSpPr>
        <p:spPr>
          <a:xfrm>
            <a:off x="906463"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6" name="Rectangle 42"/>
          <p:cNvSpPr/>
          <p:nvPr/>
        </p:nvSpPr>
        <p:spPr>
          <a:xfrm>
            <a:off x="912813" y="5959475"/>
            <a:ext cx="2162175"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7" name="Rectangle 43"/>
          <p:cNvSpPr/>
          <p:nvPr/>
        </p:nvSpPr>
        <p:spPr>
          <a:xfrm>
            <a:off x="3074988"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8" name="Rectangle 44"/>
          <p:cNvSpPr/>
          <p:nvPr/>
        </p:nvSpPr>
        <p:spPr>
          <a:xfrm>
            <a:off x="3081338" y="5959475"/>
            <a:ext cx="1706562"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09" name="Rectangle 45"/>
          <p:cNvSpPr/>
          <p:nvPr/>
        </p:nvSpPr>
        <p:spPr>
          <a:xfrm>
            <a:off x="4787900"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10" name="Rectangle 46"/>
          <p:cNvSpPr/>
          <p:nvPr/>
        </p:nvSpPr>
        <p:spPr>
          <a:xfrm>
            <a:off x="4794250" y="5959475"/>
            <a:ext cx="2962275"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11" name="Rectangle 47"/>
          <p:cNvSpPr/>
          <p:nvPr/>
        </p:nvSpPr>
        <p:spPr>
          <a:xfrm>
            <a:off x="7756525"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12" name="Rectangle 48"/>
          <p:cNvSpPr/>
          <p:nvPr/>
        </p:nvSpPr>
        <p:spPr>
          <a:xfrm>
            <a:off x="7756525" y="5959475"/>
            <a:ext cx="6350" cy="476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13" name="Rectangle 50"/>
          <p:cNvSpPr/>
          <p:nvPr/>
        </p:nvSpPr>
        <p:spPr>
          <a:xfrm>
            <a:off x="1663700" y="1882775"/>
            <a:ext cx="892175" cy="381000"/>
          </a:xfrm>
          <a:prstGeom prst="rect">
            <a:avLst/>
          </a:prstGeom>
          <a:noFill/>
          <a:ln w="9525">
            <a:noFill/>
          </a:ln>
        </p:spPr>
        <p:txBody>
          <a:bodyPr lIns="0" tIns="0" rIns="0" bIns="0">
            <a:spAutoFit/>
          </a:bodyPr>
          <a:p>
            <a:r>
              <a:rPr lang="zh-CN" altLang="en-US" sz="2500" dirty="0">
                <a:solidFill>
                  <a:srgbClr val="0000FF"/>
                </a:solidFill>
                <a:latin typeface="Times New Roman" panose="02020603050405020304" pitchFamily="18" charset="0"/>
                <a:ea typeface="幼圆" pitchFamily="49" charset="-122"/>
              </a:rPr>
              <a:t>作业</a:t>
            </a:r>
            <a:endParaRPr lang="zh-CN" altLang="en-US" sz="2400" b="0" dirty="0">
              <a:latin typeface="Times New Roman" panose="02020603050405020304" pitchFamily="18" charset="0"/>
              <a:ea typeface="幼圆" pitchFamily="49" charset="-122"/>
            </a:endParaRPr>
          </a:p>
        </p:txBody>
      </p:sp>
      <p:sp>
        <p:nvSpPr>
          <p:cNvPr id="79914" name="Rectangle 51"/>
          <p:cNvSpPr/>
          <p:nvPr/>
        </p:nvSpPr>
        <p:spPr>
          <a:xfrm>
            <a:off x="3603625" y="1881188"/>
            <a:ext cx="968375" cy="381000"/>
          </a:xfrm>
          <a:prstGeom prst="rect">
            <a:avLst/>
          </a:prstGeom>
          <a:noFill/>
          <a:ln w="9525">
            <a:noFill/>
          </a:ln>
        </p:spPr>
        <p:txBody>
          <a:bodyPr lIns="0" tIns="0" rIns="0" bIns="0">
            <a:spAutoFit/>
          </a:bodyPr>
          <a:p>
            <a:r>
              <a:rPr lang="zh-CN" altLang="en-US" sz="2500" dirty="0">
                <a:solidFill>
                  <a:srgbClr val="0000FF"/>
                </a:solidFill>
                <a:latin typeface="Times New Roman" panose="02020603050405020304" pitchFamily="18" charset="0"/>
                <a:ea typeface="幼圆" pitchFamily="49" charset="-122"/>
              </a:rPr>
              <a:t>频率</a:t>
            </a:r>
            <a:endParaRPr lang="zh-CN" altLang="en-US" sz="2400" b="0" dirty="0">
              <a:latin typeface="Times New Roman" panose="02020603050405020304" pitchFamily="18" charset="0"/>
              <a:ea typeface="幼圆" pitchFamily="49" charset="-122"/>
            </a:endParaRPr>
          </a:p>
        </p:txBody>
      </p:sp>
      <p:sp>
        <p:nvSpPr>
          <p:cNvPr id="79915" name="Rectangle 52"/>
          <p:cNvSpPr/>
          <p:nvPr/>
        </p:nvSpPr>
        <p:spPr>
          <a:xfrm>
            <a:off x="5945188" y="1881188"/>
            <a:ext cx="931862" cy="381000"/>
          </a:xfrm>
          <a:prstGeom prst="rect">
            <a:avLst/>
          </a:prstGeom>
          <a:noFill/>
          <a:ln w="9525">
            <a:noFill/>
          </a:ln>
        </p:spPr>
        <p:txBody>
          <a:bodyPr lIns="0" tIns="0" rIns="0" bIns="0">
            <a:spAutoFit/>
          </a:bodyPr>
          <a:p>
            <a:r>
              <a:rPr lang="zh-CN" altLang="en-US" sz="2500" dirty="0">
                <a:solidFill>
                  <a:srgbClr val="0000FF"/>
                </a:solidFill>
                <a:latin typeface="Times New Roman" panose="02020603050405020304" pitchFamily="18" charset="0"/>
                <a:ea typeface="幼圆" pitchFamily="49" charset="-122"/>
              </a:rPr>
              <a:t>方法</a:t>
            </a:r>
            <a:endParaRPr lang="zh-CN" altLang="en-US" sz="2400" b="0" dirty="0">
              <a:latin typeface="Times New Roman" panose="02020603050405020304" pitchFamily="18" charset="0"/>
              <a:ea typeface="幼圆" pitchFamily="49" charset="-122"/>
            </a:endParaRPr>
          </a:p>
        </p:txBody>
      </p:sp>
      <p:sp>
        <p:nvSpPr>
          <p:cNvPr id="79916" name="Line 53"/>
          <p:cNvSpPr/>
          <p:nvPr/>
        </p:nvSpPr>
        <p:spPr>
          <a:xfrm>
            <a:off x="906463" y="1374775"/>
            <a:ext cx="6350" cy="1588"/>
          </a:xfrm>
          <a:prstGeom prst="line">
            <a:avLst/>
          </a:prstGeom>
          <a:ln w="0" cap="flat" cmpd="sng">
            <a:solidFill>
              <a:srgbClr val="000000"/>
            </a:solidFill>
            <a:prstDash val="solid"/>
            <a:headEnd type="none" w="med" len="med"/>
            <a:tailEnd type="none" w="med" len="med"/>
          </a:ln>
        </p:spPr>
      </p:sp>
      <p:sp>
        <p:nvSpPr>
          <p:cNvPr id="79917" name="Line 54"/>
          <p:cNvSpPr/>
          <p:nvPr/>
        </p:nvSpPr>
        <p:spPr>
          <a:xfrm>
            <a:off x="906463" y="1374775"/>
            <a:ext cx="1587" cy="4763"/>
          </a:xfrm>
          <a:prstGeom prst="line">
            <a:avLst/>
          </a:prstGeom>
          <a:ln w="0" cap="flat" cmpd="sng">
            <a:solidFill>
              <a:srgbClr val="000000"/>
            </a:solidFill>
            <a:prstDash val="solid"/>
            <a:headEnd type="none" w="med" len="med"/>
            <a:tailEnd type="none" w="med" len="med"/>
          </a:ln>
        </p:spPr>
      </p:sp>
      <p:sp>
        <p:nvSpPr>
          <p:cNvPr id="79918" name="Line 55"/>
          <p:cNvSpPr/>
          <p:nvPr/>
        </p:nvSpPr>
        <p:spPr>
          <a:xfrm>
            <a:off x="906463" y="1374775"/>
            <a:ext cx="6350" cy="1588"/>
          </a:xfrm>
          <a:prstGeom prst="line">
            <a:avLst/>
          </a:prstGeom>
          <a:ln w="0" cap="flat" cmpd="sng">
            <a:solidFill>
              <a:srgbClr val="000000"/>
            </a:solidFill>
            <a:prstDash val="solid"/>
            <a:headEnd type="none" w="med" len="med"/>
            <a:tailEnd type="none" w="med" len="med"/>
          </a:ln>
        </p:spPr>
      </p:sp>
      <p:sp>
        <p:nvSpPr>
          <p:cNvPr id="79919" name="Line 56"/>
          <p:cNvSpPr/>
          <p:nvPr/>
        </p:nvSpPr>
        <p:spPr>
          <a:xfrm>
            <a:off x="906463" y="1374775"/>
            <a:ext cx="1587" cy="4763"/>
          </a:xfrm>
          <a:prstGeom prst="line">
            <a:avLst/>
          </a:prstGeom>
          <a:ln w="0" cap="flat" cmpd="sng">
            <a:solidFill>
              <a:srgbClr val="000000"/>
            </a:solidFill>
            <a:prstDash val="solid"/>
            <a:headEnd type="none" w="med" len="med"/>
            <a:tailEnd type="none" w="med" len="med"/>
          </a:ln>
        </p:spPr>
      </p:sp>
      <p:sp>
        <p:nvSpPr>
          <p:cNvPr id="79920" name="Line 57"/>
          <p:cNvSpPr/>
          <p:nvPr/>
        </p:nvSpPr>
        <p:spPr>
          <a:xfrm>
            <a:off x="912813" y="1374775"/>
            <a:ext cx="2162175" cy="1588"/>
          </a:xfrm>
          <a:prstGeom prst="line">
            <a:avLst/>
          </a:prstGeom>
          <a:ln w="0" cap="flat" cmpd="sng">
            <a:solidFill>
              <a:srgbClr val="000000"/>
            </a:solidFill>
            <a:prstDash val="solid"/>
            <a:headEnd type="none" w="med" len="med"/>
            <a:tailEnd type="none" w="med" len="med"/>
          </a:ln>
        </p:spPr>
      </p:sp>
      <p:sp>
        <p:nvSpPr>
          <p:cNvPr id="79921" name="Line 58"/>
          <p:cNvSpPr/>
          <p:nvPr/>
        </p:nvSpPr>
        <p:spPr>
          <a:xfrm>
            <a:off x="3074988" y="1374775"/>
            <a:ext cx="6350" cy="1588"/>
          </a:xfrm>
          <a:prstGeom prst="line">
            <a:avLst/>
          </a:prstGeom>
          <a:ln w="0" cap="flat" cmpd="sng">
            <a:solidFill>
              <a:srgbClr val="000000"/>
            </a:solidFill>
            <a:prstDash val="solid"/>
            <a:headEnd type="none" w="med" len="med"/>
            <a:tailEnd type="none" w="med" len="med"/>
          </a:ln>
        </p:spPr>
      </p:sp>
      <p:sp>
        <p:nvSpPr>
          <p:cNvPr id="79922" name="Line 59"/>
          <p:cNvSpPr/>
          <p:nvPr/>
        </p:nvSpPr>
        <p:spPr>
          <a:xfrm>
            <a:off x="3074988" y="1374775"/>
            <a:ext cx="1587" cy="4763"/>
          </a:xfrm>
          <a:prstGeom prst="line">
            <a:avLst/>
          </a:prstGeom>
          <a:ln w="0" cap="flat" cmpd="sng">
            <a:solidFill>
              <a:srgbClr val="000000"/>
            </a:solidFill>
            <a:prstDash val="solid"/>
            <a:headEnd type="none" w="med" len="med"/>
            <a:tailEnd type="none" w="med" len="med"/>
          </a:ln>
        </p:spPr>
      </p:sp>
      <p:sp>
        <p:nvSpPr>
          <p:cNvPr id="79923" name="Line 60"/>
          <p:cNvSpPr/>
          <p:nvPr/>
        </p:nvSpPr>
        <p:spPr>
          <a:xfrm>
            <a:off x="3081338" y="1374775"/>
            <a:ext cx="1706562" cy="1588"/>
          </a:xfrm>
          <a:prstGeom prst="line">
            <a:avLst/>
          </a:prstGeom>
          <a:ln w="0" cap="flat" cmpd="sng">
            <a:solidFill>
              <a:srgbClr val="000000"/>
            </a:solidFill>
            <a:prstDash val="solid"/>
            <a:headEnd type="none" w="med" len="med"/>
            <a:tailEnd type="none" w="med" len="med"/>
          </a:ln>
        </p:spPr>
      </p:sp>
      <p:sp>
        <p:nvSpPr>
          <p:cNvPr id="79924" name="Line 61"/>
          <p:cNvSpPr/>
          <p:nvPr/>
        </p:nvSpPr>
        <p:spPr>
          <a:xfrm>
            <a:off x="4787900" y="1374775"/>
            <a:ext cx="6350" cy="1588"/>
          </a:xfrm>
          <a:prstGeom prst="line">
            <a:avLst/>
          </a:prstGeom>
          <a:ln w="0" cap="flat" cmpd="sng">
            <a:solidFill>
              <a:srgbClr val="000000"/>
            </a:solidFill>
            <a:prstDash val="solid"/>
            <a:headEnd type="none" w="med" len="med"/>
            <a:tailEnd type="none" w="med" len="med"/>
          </a:ln>
        </p:spPr>
      </p:sp>
      <p:sp>
        <p:nvSpPr>
          <p:cNvPr id="79925" name="Line 62"/>
          <p:cNvSpPr/>
          <p:nvPr/>
        </p:nvSpPr>
        <p:spPr>
          <a:xfrm>
            <a:off x="4787900" y="1374775"/>
            <a:ext cx="1588" cy="4763"/>
          </a:xfrm>
          <a:prstGeom prst="line">
            <a:avLst/>
          </a:prstGeom>
          <a:ln w="0" cap="flat" cmpd="sng">
            <a:solidFill>
              <a:srgbClr val="000000"/>
            </a:solidFill>
            <a:prstDash val="solid"/>
            <a:headEnd type="none" w="med" len="med"/>
            <a:tailEnd type="none" w="med" len="med"/>
          </a:ln>
        </p:spPr>
      </p:sp>
      <p:sp>
        <p:nvSpPr>
          <p:cNvPr id="79926" name="Line 63"/>
          <p:cNvSpPr/>
          <p:nvPr/>
        </p:nvSpPr>
        <p:spPr>
          <a:xfrm>
            <a:off x="4794250" y="1374775"/>
            <a:ext cx="2962275" cy="1588"/>
          </a:xfrm>
          <a:prstGeom prst="line">
            <a:avLst/>
          </a:prstGeom>
          <a:ln w="0" cap="flat" cmpd="sng">
            <a:solidFill>
              <a:srgbClr val="000000"/>
            </a:solidFill>
            <a:prstDash val="solid"/>
            <a:headEnd type="none" w="med" len="med"/>
            <a:tailEnd type="none" w="med" len="med"/>
          </a:ln>
        </p:spPr>
      </p:sp>
      <p:sp>
        <p:nvSpPr>
          <p:cNvPr id="79927" name="Line 64"/>
          <p:cNvSpPr/>
          <p:nvPr/>
        </p:nvSpPr>
        <p:spPr>
          <a:xfrm>
            <a:off x="7756525" y="1374775"/>
            <a:ext cx="6350" cy="1588"/>
          </a:xfrm>
          <a:prstGeom prst="line">
            <a:avLst/>
          </a:prstGeom>
          <a:ln w="0" cap="flat" cmpd="sng">
            <a:solidFill>
              <a:srgbClr val="000000"/>
            </a:solidFill>
            <a:prstDash val="solid"/>
            <a:headEnd type="none" w="med" len="med"/>
            <a:tailEnd type="none" w="med" len="med"/>
          </a:ln>
        </p:spPr>
      </p:sp>
      <p:sp>
        <p:nvSpPr>
          <p:cNvPr id="79928" name="Line 65"/>
          <p:cNvSpPr/>
          <p:nvPr/>
        </p:nvSpPr>
        <p:spPr>
          <a:xfrm>
            <a:off x="7756525" y="1374775"/>
            <a:ext cx="1588" cy="4763"/>
          </a:xfrm>
          <a:prstGeom prst="line">
            <a:avLst/>
          </a:prstGeom>
          <a:ln w="0" cap="flat" cmpd="sng">
            <a:solidFill>
              <a:srgbClr val="000000"/>
            </a:solidFill>
            <a:prstDash val="solid"/>
            <a:headEnd type="none" w="med" len="med"/>
            <a:tailEnd type="none" w="med" len="med"/>
          </a:ln>
        </p:spPr>
      </p:sp>
      <p:sp>
        <p:nvSpPr>
          <p:cNvPr id="79929" name="Line 66"/>
          <p:cNvSpPr/>
          <p:nvPr/>
        </p:nvSpPr>
        <p:spPr>
          <a:xfrm>
            <a:off x="7756525" y="1374775"/>
            <a:ext cx="6350" cy="1588"/>
          </a:xfrm>
          <a:prstGeom prst="line">
            <a:avLst/>
          </a:prstGeom>
          <a:ln w="0" cap="flat" cmpd="sng">
            <a:solidFill>
              <a:srgbClr val="000000"/>
            </a:solidFill>
            <a:prstDash val="solid"/>
            <a:headEnd type="none" w="med" len="med"/>
            <a:tailEnd type="none" w="med" len="med"/>
          </a:ln>
        </p:spPr>
      </p:sp>
      <p:sp>
        <p:nvSpPr>
          <p:cNvPr id="79930" name="Line 67"/>
          <p:cNvSpPr/>
          <p:nvPr/>
        </p:nvSpPr>
        <p:spPr>
          <a:xfrm>
            <a:off x="7756525" y="1374775"/>
            <a:ext cx="1588" cy="4763"/>
          </a:xfrm>
          <a:prstGeom prst="line">
            <a:avLst/>
          </a:prstGeom>
          <a:ln w="0" cap="flat" cmpd="sng">
            <a:solidFill>
              <a:srgbClr val="000000"/>
            </a:solidFill>
            <a:prstDash val="solid"/>
            <a:headEnd type="none" w="med" len="med"/>
            <a:tailEnd type="none" w="med" len="med"/>
          </a:ln>
        </p:spPr>
      </p:sp>
      <p:sp>
        <p:nvSpPr>
          <p:cNvPr id="79931" name="Line 68"/>
          <p:cNvSpPr/>
          <p:nvPr/>
        </p:nvSpPr>
        <p:spPr>
          <a:xfrm>
            <a:off x="906463" y="1379538"/>
            <a:ext cx="1587" cy="1366837"/>
          </a:xfrm>
          <a:prstGeom prst="line">
            <a:avLst/>
          </a:prstGeom>
          <a:ln w="0" cap="flat" cmpd="sng">
            <a:solidFill>
              <a:srgbClr val="000000"/>
            </a:solidFill>
            <a:prstDash val="solid"/>
            <a:headEnd type="none" w="med" len="med"/>
            <a:tailEnd type="none" w="med" len="med"/>
          </a:ln>
        </p:spPr>
      </p:sp>
      <p:sp>
        <p:nvSpPr>
          <p:cNvPr id="79932" name="Rectangle 69"/>
          <p:cNvSpPr/>
          <p:nvPr/>
        </p:nvSpPr>
        <p:spPr>
          <a:xfrm>
            <a:off x="3074988" y="1379538"/>
            <a:ext cx="6350" cy="1366837"/>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33" name="Line 70"/>
          <p:cNvSpPr/>
          <p:nvPr/>
        </p:nvSpPr>
        <p:spPr>
          <a:xfrm>
            <a:off x="3074988" y="1379538"/>
            <a:ext cx="1587" cy="1366837"/>
          </a:xfrm>
          <a:prstGeom prst="line">
            <a:avLst/>
          </a:prstGeom>
          <a:ln w="0" cap="flat" cmpd="sng">
            <a:solidFill>
              <a:srgbClr val="000000"/>
            </a:solidFill>
            <a:prstDash val="solid"/>
            <a:headEnd type="none" w="med" len="med"/>
            <a:tailEnd type="none" w="med" len="med"/>
          </a:ln>
        </p:spPr>
      </p:sp>
      <p:sp>
        <p:nvSpPr>
          <p:cNvPr id="79934" name="Rectangle 71"/>
          <p:cNvSpPr/>
          <p:nvPr/>
        </p:nvSpPr>
        <p:spPr>
          <a:xfrm>
            <a:off x="4787900" y="1379538"/>
            <a:ext cx="6350" cy="1366837"/>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35" name="Line 72"/>
          <p:cNvSpPr/>
          <p:nvPr/>
        </p:nvSpPr>
        <p:spPr>
          <a:xfrm>
            <a:off x="4787900" y="1379538"/>
            <a:ext cx="1588" cy="1366837"/>
          </a:xfrm>
          <a:prstGeom prst="line">
            <a:avLst/>
          </a:prstGeom>
          <a:ln w="0" cap="flat" cmpd="sng">
            <a:solidFill>
              <a:srgbClr val="000000"/>
            </a:solidFill>
            <a:prstDash val="solid"/>
            <a:headEnd type="none" w="med" len="med"/>
            <a:tailEnd type="none" w="med" len="med"/>
          </a:ln>
        </p:spPr>
      </p:sp>
      <p:sp>
        <p:nvSpPr>
          <p:cNvPr id="79936" name="Rectangle 73"/>
          <p:cNvSpPr/>
          <p:nvPr/>
        </p:nvSpPr>
        <p:spPr>
          <a:xfrm>
            <a:off x="7756525" y="1379538"/>
            <a:ext cx="6350" cy="1366837"/>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37" name="Line 74"/>
          <p:cNvSpPr/>
          <p:nvPr/>
        </p:nvSpPr>
        <p:spPr>
          <a:xfrm>
            <a:off x="7756525" y="1379538"/>
            <a:ext cx="1588" cy="1366837"/>
          </a:xfrm>
          <a:prstGeom prst="line">
            <a:avLst/>
          </a:prstGeom>
          <a:ln w="0" cap="flat" cmpd="sng">
            <a:solidFill>
              <a:srgbClr val="000000"/>
            </a:solidFill>
            <a:prstDash val="solid"/>
            <a:headEnd type="none" w="med" len="med"/>
            <a:tailEnd type="none" w="med" len="med"/>
          </a:ln>
        </p:spPr>
      </p:sp>
      <p:sp>
        <p:nvSpPr>
          <p:cNvPr id="79938" name="Rectangle 75"/>
          <p:cNvSpPr/>
          <p:nvPr/>
        </p:nvSpPr>
        <p:spPr>
          <a:xfrm>
            <a:off x="977900" y="2800350"/>
            <a:ext cx="2009775"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日常作业活动</a:t>
            </a:r>
            <a:endParaRPr lang="zh-CN" altLang="en-US" sz="2400" b="0" dirty="0">
              <a:latin typeface="Times New Roman" panose="02020603050405020304" pitchFamily="18" charset="0"/>
              <a:ea typeface="幼圆" pitchFamily="49" charset="-122"/>
            </a:endParaRPr>
          </a:p>
        </p:txBody>
      </p:sp>
      <p:sp>
        <p:nvSpPr>
          <p:cNvPr id="79939" name="Rectangle 76"/>
          <p:cNvSpPr/>
          <p:nvPr/>
        </p:nvSpPr>
        <p:spPr>
          <a:xfrm>
            <a:off x="3148013" y="2800350"/>
            <a:ext cx="1423987"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频繁进行</a:t>
            </a:r>
            <a:endParaRPr lang="zh-CN" altLang="en-US" sz="2400" b="0" dirty="0">
              <a:latin typeface="Times New Roman" panose="02020603050405020304" pitchFamily="18" charset="0"/>
              <a:ea typeface="幼圆" pitchFamily="49" charset="-122"/>
            </a:endParaRPr>
          </a:p>
        </p:txBody>
      </p:sp>
      <p:sp>
        <p:nvSpPr>
          <p:cNvPr id="79940" name="Rectangle 77"/>
          <p:cNvSpPr/>
          <p:nvPr/>
        </p:nvSpPr>
        <p:spPr>
          <a:xfrm>
            <a:off x="4859338" y="2800350"/>
            <a:ext cx="63500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JHA</a:t>
            </a:r>
            <a:endParaRPr lang="en-US" altLang="zh-CN" sz="2400" b="0" dirty="0">
              <a:latin typeface="Times New Roman" panose="02020603050405020304" pitchFamily="18" charset="0"/>
            </a:endParaRPr>
          </a:p>
        </p:txBody>
      </p:sp>
      <p:sp>
        <p:nvSpPr>
          <p:cNvPr id="79941" name="Rectangle 78"/>
          <p:cNvSpPr/>
          <p:nvPr/>
        </p:nvSpPr>
        <p:spPr>
          <a:xfrm>
            <a:off x="5535613" y="2800350"/>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79942" name="Rectangle 79"/>
          <p:cNvSpPr/>
          <p:nvPr/>
        </p:nvSpPr>
        <p:spPr>
          <a:xfrm>
            <a:off x="5876925" y="2800350"/>
            <a:ext cx="6159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SCL</a:t>
            </a:r>
            <a:endParaRPr lang="en-US" altLang="zh-CN" sz="2400" b="0" dirty="0">
              <a:latin typeface="Times New Roman" panose="02020603050405020304" pitchFamily="18" charset="0"/>
            </a:endParaRPr>
          </a:p>
        </p:txBody>
      </p:sp>
      <p:sp>
        <p:nvSpPr>
          <p:cNvPr id="79943" name="Line 80"/>
          <p:cNvSpPr/>
          <p:nvPr/>
        </p:nvSpPr>
        <p:spPr>
          <a:xfrm>
            <a:off x="906463" y="2746375"/>
            <a:ext cx="6350" cy="1588"/>
          </a:xfrm>
          <a:prstGeom prst="line">
            <a:avLst/>
          </a:prstGeom>
          <a:ln w="0" cap="flat" cmpd="sng">
            <a:solidFill>
              <a:srgbClr val="000000"/>
            </a:solidFill>
            <a:prstDash val="solid"/>
            <a:headEnd type="none" w="med" len="med"/>
            <a:tailEnd type="none" w="med" len="med"/>
          </a:ln>
        </p:spPr>
      </p:sp>
      <p:sp>
        <p:nvSpPr>
          <p:cNvPr id="79944" name="Line 81"/>
          <p:cNvSpPr/>
          <p:nvPr/>
        </p:nvSpPr>
        <p:spPr>
          <a:xfrm>
            <a:off x="906463" y="2746375"/>
            <a:ext cx="1587" cy="6350"/>
          </a:xfrm>
          <a:prstGeom prst="line">
            <a:avLst/>
          </a:prstGeom>
          <a:ln w="0" cap="flat" cmpd="sng">
            <a:solidFill>
              <a:srgbClr val="000000"/>
            </a:solidFill>
            <a:prstDash val="solid"/>
            <a:headEnd type="none" w="med" len="med"/>
            <a:tailEnd type="none" w="med" len="med"/>
          </a:ln>
        </p:spPr>
      </p:sp>
      <p:sp>
        <p:nvSpPr>
          <p:cNvPr id="79945" name="Rectangle 82"/>
          <p:cNvSpPr/>
          <p:nvPr/>
        </p:nvSpPr>
        <p:spPr>
          <a:xfrm>
            <a:off x="912813" y="2746375"/>
            <a:ext cx="21621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46" name="Line 83"/>
          <p:cNvSpPr/>
          <p:nvPr/>
        </p:nvSpPr>
        <p:spPr>
          <a:xfrm>
            <a:off x="912813" y="2746375"/>
            <a:ext cx="2162175" cy="1588"/>
          </a:xfrm>
          <a:prstGeom prst="line">
            <a:avLst/>
          </a:prstGeom>
          <a:ln w="0" cap="flat" cmpd="sng">
            <a:solidFill>
              <a:srgbClr val="000000"/>
            </a:solidFill>
            <a:prstDash val="solid"/>
            <a:headEnd type="none" w="med" len="med"/>
            <a:tailEnd type="none" w="med" len="med"/>
          </a:ln>
        </p:spPr>
      </p:sp>
      <p:sp>
        <p:nvSpPr>
          <p:cNvPr id="79947" name="Rectangle 84"/>
          <p:cNvSpPr/>
          <p:nvPr/>
        </p:nvSpPr>
        <p:spPr>
          <a:xfrm>
            <a:off x="3074988" y="2746375"/>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48" name="Line 85"/>
          <p:cNvSpPr/>
          <p:nvPr/>
        </p:nvSpPr>
        <p:spPr>
          <a:xfrm>
            <a:off x="3074988" y="2746375"/>
            <a:ext cx="6350" cy="1588"/>
          </a:xfrm>
          <a:prstGeom prst="line">
            <a:avLst/>
          </a:prstGeom>
          <a:ln w="0" cap="flat" cmpd="sng">
            <a:solidFill>
              <a:srgbClr val="000000"/>
            </a:solidFill>
            <a:prstDash val="solid"/>
            <a:headEnd type="none" w="med" len="med"/>
            <a:tailEnd type="none" w="med" len="med"/>
          </a:ln>
        </p:spPr>
      </p:sp>
      <p:sp>
        <p:nvSpPr>
          <p:cNvPr id="79949" name="Line 86"/>
          <p:cNvSpPr/>
          <p:nvPr/>
        </p:nvSpPr>
        <p:spPr>
          <a:xfrm>
            <a:off x="3074988" y="2746375"/>
            <a:ext cx="1587" cy="6350"/>
          </a:xfrm>
          <a:prstGeom prst="line">
            <a:avLst/>
          </a:prstGeom>
          <a:ln w="0" cap="flat" cmpd="sng">
            <a:solidFill>
              <a:srgbClr val="000000"/>
            </a:solidFill>
            <a:prstDash val="solid"/>
            <a:headEnd type="none" w="med" len="med"/>
            <a:tailEnd type="none" w="med" len="med"/>
          </a:ln>
        </p:spPr>
      </p:sp>
      <p:sp>
        <p:nvSpPr>
          <p:cNvPr id="79950" name="Rectangle 87"/>
          <p:cNvSpPr/>
          <p:nvPr/>
        </p:nvSpPr>
        <p:spPr>
          <a:xfrm>
            <a:off x="3081338" y="2746375"/>
            <a:ext cx="1706562"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51" name="Line 88"/>
          <p:cNvSpPr/>
          <p:nvPr/>
        </p:nvSpPr>
        <p:spPr>
          <a:xfrm>
            <a:off x="3081338" y="2746375"/>
            <a:ext cx="1706562" cy="1588"/>
          </a:xfrm>
          <a:prstGeom prst="line">
            <a:avLst/>
          </a:prstGeom>
          <a:ln w="0" cap="flat" cmpd="sng">
            <a:solidFill>
              <a:srgbClr val="000000"/>
            </a:solidFill>
            <a:prstDash val="solid"/>
            <a:headEnd type="none" w="med" len="med"/>
            <a:tailEnd type="none" w="med" len="med"/>
          </a:ln>
        </p:spPr>
      </p:sp>
      <p:sp>
        <p:nvSpPr>
          <p:cNvPr id="79952" name="Rectangle 89"/>
          <p:cNvSpPr/>
          <p:nvPr/>
        </p:nvSpPr>
        <p:spPr>
          <a:xfrm>
            <a:off x="4787900" y="2746375"/>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53" name="Line 90"/>
          <p:cNvSpPr/>
          <p:nvPr/>
        </p:nvSpPr>
        <p:spPr>
          <a:xfrm>
            <a:off x="4787900" y="2746375"/>
            <a:ext cx="6350" cy="1588"/>
          </a:xfrm>
          <a:prstGeom prst="line">
            <a:avLst/>
          </a:prstGeom>
          <a:ln w="0" cap="flat" cmpd="sng">
            <a:solidFill>
              <a:srgbClr val="000000"/>
            </a:solidFill>
            <a:prstDash val="solid"/>
            <a:headEnd type="none" w="med" len="med"/>
            <a:tailEnd type="none" w="med" len="med"/>
          </a:ln>
        </p:spPr>
      </p:sp>
      <p:sp>
        <p:nvSpPr>
          <p:cNvPr id="79954" name="Line 91"/>
          <p:cNvSpPr/>
          <p:nvPr/>
        </p:nvSpPr>
        <p:spPr>
          <a:xfrm>
            <a:off x="4787900" y="2746375"/>
            <a:ext cx="1588" cy="6350"/>
          </a:xfrm>
          <a:prstGeom prst="line">
            <a:avLst/>
          </a:prstGeom>
          <a:ln w="0" cap="flat" cmpd="sng">
            <a:solidFill>
              <a:srgbClr val="000000"/>
            </a:solidFill>
            <a:prstDash val="solid"/>
            <a:headEnd type="none" w="med" len="med"/>
            <a:tailEnd type="none" w="med" len="med"/>
          </a:ln>
        </p:spPr>
      </p:sp>
      <p:sp>
        <p:nvSpPr>
          <p:cNvPr id="79955" name="Rectangle 92"/>
          <p:cNvSpPr/>
          <p:nvPr/>
        </p:nvSpPr>
        <p:spPr>
          <a:xfrm>
            <a:off x="4794250" y="2746375"/>
            <a:ext cx="29622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56" name="Line 93"/>
          <p:cNvSpPr/>
          <p:nvPr/>
        </p:nvSpPr>
        <p:spPr>
          <a:xfrm>
            <a:off x="4794250" y="2746375"/>
            <a:ext cx="2962275" cy="1588"/>
          </a:xfrm>
          <a:prstGeom prst="line">
            <a:avLst/>
          </a:prstGeom>
          <a:ln w="0" cap="flat" cmpd="sng">
            <a:solidFill>
              <a:srgbClr val="000000"/>
            </a:solidFill>
            <a:prstDash val="solid"/>
            <a:headEnd type="none" w="med" len="med"/>
            <a:tailEnd type="none" w="med" len="med"/>
          </a:ln>
        </p:spPr>
      </p:sp>
      <p:sp>
        <p:nvSpPr>
          <p:cNvPr id="79957" name="Rectangle 94"/>
          <p:cNvSpPr/>
          <p:nvPr/>
        </p:nvSpPr>
        <p:spPr>
          <a:xfrm>
            <a:off x="7756525" y="2746375"/>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58" name="Line 95"/>
          <p:cNvSpPr/>
          <p:nvPr/>
        </p:nvSpPr>
        <p:spPr>
          <a:xfrm>
            <a:off x="7756525" y="2746375"/>
            <a:ext cx="6350" cy="1588"/>
          </a:xfrm>
          <a:prstGeom prst="line">
            <a:avLst/>
          </a:prstGeom>
          <a:ln w="0" cap="flat" cmpd="sng">
            <a:solidFill>
              <a:srgbClr val="000000"/>
            </a:solidFill>
            <a:prstDash val="solid"/>
            <a:headEnd type="none" w="med" len="med"/>
            <a:tailEnd type="none" w="med" len="med"/>
          </a:ln>
        </p:spPr>
      </p:sp>
      <p:sp>
        <p:nvSpPr>
          <p:cNvPr id="79959" name="Line 96"/>
          <p:cNvSpPr/>
          <p:nvPr/>
        </p:nvSpPr>
        <p:spPr>
          <a:xfrm>
            <a:off x="7756525" y="2746375"/>
            <a:ext cx="1588" cy="6350"/>
          </a:xfrm>
          <a:prstGeom prst="line">
            <a:avLst/>
          </a:prstGeom>
          <a:ln w="0" cap="flat" cmpd="sng">
            <a:solidFill>
              <a:srgbClr val="000000"/>
            </a:solidFill>
            <a:prstDash val="solid"/>
            <a:headEnd type="none" w="med" len="med"/>
            <a:tailEnd type="none" w="med" len="med"/>
          </a:ln>
        </p:spPr>
      </p:sp>
      <p:sp>
        <p:nvSpPr>
          <p:cNvPr id="79960" name="Line 97"/>
          <p:cNvSpPr/>
          <p:nvPr/>
        </p:nvSpPr>
        <p:spPr>
          <a:xfrm>
            <a:off x="906463" y="2752725"/>
            <a:ext cx="1587" cy="455613"/>
          </a:xfrm>
          <a:prstGeom prst="line">
            <a:avLst/>
          </a:prstGeom>
          <a:ln w="0" cap="flat" cmpd="sng">
            <a:solidFill>
              <a:srgbClr val="000000"/>
            </a:solidFill>
            <a:prstDash val="solid"/>
            <a:headEnd type="none" w="med" len="med"/>
            <a:tailEnd type="none" w="med" len="med"/>
          </a:ln>
        </p:spPr>
      </p:sp>
      <p:sp>
        <p:nvSpPr>
          <p:cNvPr id="79961" name="Rectangle 98"/>
          <p:cNvSpPr/>
          <p:nvPr/>
        </p:nvSpPr>
        <p:spPr>
          <a:xfrm>
            <a:off x="3074988" y="2752725"/>
            <a:ext cx="6350" cy="45561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62" name="Line 99"/>
          <p:cNvSpPr/>
          <p:nvPr/>
        </p:nvSpPr>
        <p:spPr>
          <a:xfrm>
            <a:off x="3074988" y="2752725"/>
            <a:ext cx="1587" cy="455613"/>
          </a:xfrm>
          <a:prstGeom prst="line">
            <a:avLst/>
          </a:prstGeom>
          <a:ln w="0" cap="flat" cmpd="sng">
            <a:solidFill>
              <a:srgbClr val="000000"/>
            </a:solidFill>
            <a:prstDash val="solid"/>
            <a:headEnd type="none" w="med" len="med"/>
            <a:tailEnd type="none" w="med" len="med"/>
          </a:ln>
        </p:spPr>
      </p:sp>
      <p:sp>
        <p:nvSpPr>
          <p:cNvPr id="79963" name="Rectangle 100"/>
          <p:cNvSpPr/>
          <p:nvPr/>
        </p:nvSpPr>
        <p:spPr>
          <a:xfrm>
            <a:off x="4787900" y="2752725"/>
            <a:ext cx="6350" cy="45561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64" name="Line 101"/>
          <p:cNvSpPr/>
          <p:nvPr/>
        </p:nvSpPr>
        <p:spPr>
          <a:xfrm>
            <a:off x="4787900" y="2752725"/>
            <a:ext cx="1588" cy="455613"/>
          </a:xfrm>
          <a:prstGeom prst="line">
            <a:avLst/>
          </a:prstGeom>
          <a:ln w="0" cap="flat" cmpd="sng">
            <a:solidFill>
              <a:srgbClr val="000000"/>
            </a:solidFill>
            <a:prstDash val="solid"/>
            <a:headEnd type="none" w="med" len="med"/>
            <a:tailEnd type="none" w="med" len="med"/>
          </a:ln>
        </p:spPr>
      </p:sp>
      <p:sp>
        <p:nvSpPr>
          <p:cNvPr id="79965" name="Rectangle 102"/>
          <p:cNvSpPr/>
          <p:nvPr/>
        </p:nvSpPr>
        <p:spPr>
          <a:xfrm>
            <a:off x="7756525" y="2752725"/>
            <a:ext cx="6350" cy="455613"/>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66" name="Line 103"/>
          <p:cNvSpPr/>
          <p:nvPr/>
        </p:nvSpPr>
        <p:spPr>
          <a:xfrm>
            <a:off x="7756525" y="2752725"/>
            <a:ext cx="1588" cy="455613"/>
          </a:xfrm>
          <a:prstGeom prst="line">
            <a:avLst/>
          </a:prstGeom>
          <a:ln w="0" cap="flat" cmpd="sng">
            <a:solidFill>
              <a:srgbClr val="000000"/>
            </a:solidFill>
            <a:prstDash val="solid"/>
            <a:headEnd type="none" w="med" len="med"/>
            <a:tailEnd type="none" w="med" len="med"/>
          </a:ln>
        </p:spPr>
      </p:sp>
      <p:sp>
        <p:nvSpPr>
          <p:cNvPr id="79967" name="Rectangle 104"/>
          <p:cNvSpPr/>
          <p:nvPr/>
        </p:nvSpPr>
        <p:spPr>
          <a:xfrm>
            <a:off x="977900" y="3260725"/>
            <a:ext cx="1914525"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ea typeface="幼圆" pitchFamily="49" charset="-122"/>
              </a:rPr>
              <a:t>新建、扩建、</a:t>
            </a:r>
            <a:endParaRPr lang="zh-CN" altLang="en-US" sz="2400" b="0" dirty="0">
              <a:latin typeface="Times New Roman" panose="02020603050405020304" pitchFamily="18" charset="0"/>
              <a:ea typeface="幼圆" pitchFamily="49" charset="-122"/>
            </a:endParaRPr>
          </a:p>
        </p:txBody>
      </p:sp>
      <p:sp>
        <p:nvSpPr>
          <p:cNvPr id="79968" name="Rectangle 105"/>
          <p:cNvSpPr/>
          <p:nvPr/>
        </p:nvSpPr>
        <p:spPr>
          <a:xfrm>
            <a:off x="977900" y="3717925"/>
            <a:ext cx="2081213"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改建及其它变</a:t>
            </a:r>
            <a:endParaRPr lang="zh-CN" altLang="en-US" sz="2400" b="0" dirty="0">
              <a:latin typeface="Times New Roman" panose="02020603050405020304" pitchFamily="18" charset="0"/>
              <a:ea typeface="幼圆" pitchFamily="49" charset="-122"/>
            </a:endParaRPr>
          </a:p>
        </p:txBody>
      </p:sp>
      <p:sp>
        <p:nvSpPr>
          <p:cNvPr id="79969" name="Rectangle 106"/>
          <p:cNvSpPr/>
          <p:nvPr/>
        </p:nvSpPr>
        <p:spPr>
          <a:xfrm>
            <a:off x="977900" y="4171950"/>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ea typeface="幼圆" pitchFamily="49" charset="-122"/>
              </a:rPr>
              <a:t>更</a:t>
            </a:r>
            <a:endParaRPr lang="zh-CN" altLang="en-US" sz="2400" b="0" dirty="0">
              <a:latin typeface="Times New Roman" panose="02020603050405020304" pitchFamily="18" charset="0"/>
              <a:ea typeface="幼圆" pitchFamily="49" charset="-122"/>
            </a:endParaRPr>
          </a:p>
        </p:txBody>
      </p:sp>
      <p:sp>
        <p:nvSpPr>
          <p:cNvPr id="79970" name="Rectangle 107"/>
          <p:cNvSpPr/>
          <p:nvPr/>
        </p:nvSpPr>
        <p:spPr>
          <a:xfrm>
            <a:off x="4859338" y="3487738"/>
            <a:ext cx="669925"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PHA</a:t>
            </a:r>
            <a:endParaRPr lang="en-US" altLang="zh-CN" sz="2400" b="0" dirty="0">
              <a:latin typeface="Times New Roman" panose="02020603050405020304" pitchFamily="18" charset="0"/>
            </a:endParaRPr>
          </a:p>
        </p:txBody>
      </p:sp>
      <p:sp>
        <p:nvSpPr>
          <p:cNvPr id="79971" name="Rectangle 108"/>
          <p:cNvSpPr/>
          <p:nvPr/>
        </p:nvSpPr>
        <p:spPr>
          <a:xfrm>
            <a:off x="5572125" y="3487738"/>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79972" name="Rectangle 109"/>
          <p:cNvSpPr/>
          <p:nvPr/>
        </p:nvSpPr>
        <p:spPr>
          <a:xfrm>
            <a:off x="5913438" y="3487738"/>
            <a:ext cx="1128712"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HAZOP</a:t>
            </a:r>
            <a:endParaRPr lang="en-US" altLang="zh-CN" sz="2400" b="0" dirty="0">
              <a:latin typeface="Times New Roman" panose="02020603050405020304" pitchFamily="18" charset="0"/>
            </a:endParaRPr>
          </a:p>
        </p:txBody>
      </p:sp>
      <p:sp>
        <p:nvSpPr>
          <p:cNvPr id="79973" name="Rectangle 110"/>
          <p:cNvSpPr/>
          <p:nvPr/>
        </p:nvSpPr>
        <p:spPr>
          <a:xfrm>
            <a:off x="7138988" y="3487738"/>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79974" name="Rectangle 111"/>
          <p:cNvSpPr/>
          <p:nvPr/>
        </p:nvSpPr>
        <p:spPr>
          <a:xfrm>
            <a:off x="4859338" y="3943350"/>
            <a:ext cx="9334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FMEA</a:t>
            </a:r>
            <a:endParaRPr lang="en-US" altLang="zh-CN" sz="2400" b="0" dirty="0">
              <a:latin typeface="Times New Roman" panose="02020603050405020304" pitchFamily="18" charset="0"/>
            </a:endParaRPr>
          </a:p>
        </p:txBody>
      </p:sp>
      <p:sp>
        <p:nvSpPr>
          <p:cNvPr id="79975" name="Rectangle 112"/>
          <p:cNvSpPr/>
          <p:nvPr/>
        </p:nvSpPr>
        <p:spPr>
          <a:xfrm>
            <a:off x="5859463" y="3943350"/>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79976" name="Rectangle 113"/>
          <p:cNvSpPr/>
          <p:nvPr/>
        </p:nvSpPr>
        <p:spPr>
          <a:xfrm>
            <a:off x="6200775" y="3943350"/>
            <a:ext cx="6159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SCL</a:t>
            </a:r>
            <a:endParaRPr lang="en-US" altLang="zh-CN" sz="2400" b="0" dirty="0">
              <a:latin typeface="Times New Roman" panose="02020603050405020304" pitchFamily="18" charset="0"/>
            </a:endParaRPr>
          </a:p>
        </p:txBody>
      </p:sp>
      <p:sp>
        <p:nvSpPr>
          <p:cNvPr id="79977" name="Line 114"/>
          <p:cNvSpPr/>
          <p:nvPr/>
        </p:nvSpPr>
        <p:spPr>
          <a:xfrm>
            <a:off x="906463" y="3208338"/>
            <a:ext cx="6350" cy="1587"/>
          </a:xfrm>
          <a:prstGeom prst="line">
            <a:avLst/>
          </a:prstGeom>
          <a:ln w="0" cap="flat" cmpd="sng">
            <a:solidFill>
              <a:srgbClr val="000000"/>
            </a:solidFill>
            <a:prstDash val="solid"/>
            <a:headEnd type="none" w="med" len="med"/>
            <a:tailEnd type="none" w="med" len="med"/>
          </a:ln>
        </p:spPr>
      </p:sp>
      <p:sp>
        <p:nvSpPr>
          <p:cNvPr id="79978" name="Line 115"/>
          <p:cNvSpPr/>
          <p:nvPr/>
        </p:nvSpPr>
        <p:spPr>
          <a:xfrm>
            <a:off x="906463" y="3208338"/>
            <a:ext cx="1587" cy="6350"/>
          </a:xfrm>
          <a:prstGeom prst="line">
            <a:avLst/>
          </a:prstGeom>
          <a:ln w="0" cap="flat" cmpd="sng">
            <a:solidFill>
              <a:srgbClr val="000000"/>
            </a:solidFill>
            <a:prstDash val="solid"/>
            <a:headEnd type="none" w="med" len="med"/>
            <a:tailEnd type="none" w="med" len="med"/>
          </a:ln>
        </p:spPr>
      </p:sp>
      <p:sp>
        <p:nvSpPr>
          <p:cNvPr id="79979" name="Rectangle 116"/>
          <p:cNvSpPr/>
          <p:nvPr/>
        </p:nvSpPr>
        <p:spPr>
          <a:xfrm>
            <a:off x="912813" y="3208338"/>
            <a:ext cx="21621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80" name="Line 117"/>
          <p:cNvSpPr/>
          <p:nvPr/>
        </p:nvSpPr>
        <p:spPr>
          <a:xfrm>
            <a:off x="912813" y="3208338"/>
            <a:ext cx="2162175" cy="1587"/>
          </a:xfrm>
          <a:prstGeom prst="line">
            <a:avLst/>
          </a:prstGeom>
          <a:ln w="0" cap="flat" cmpd="sng">
            <a:solidFill>
              <a:srgbClr val="000000"/>
            </a:solidFill>
            <a:prstDash val="solid"/>
            <a:headEnd type="none" w="med" len="med"/>
            <a:tailEnd type="none" w="med" len="med"/>
          </a:ln>
        </p:spPr>
      </p:sp>
      <p:sp>
        <p:nvSpPr>
          <p:cNvPr id="79981" name="Rectangle 118"/>
          <p:cNvSpPr/>
          <p:nvPr/>
        </p:nvSpPr>
        <p:spPr>
          <a:xfrm>
            <a:off x="3074988" y="32083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82" name="Line 119"/>
          <p:cNvSpPr/>
          <p:nvPr/>
        </p:nvSpPr>
        <p:spPr>
          <a:xfrm>
            <a:off x="3074988" y="3208338"/>
            <a:ext cx="6350" cy="1587"/>
          </a:xfrm>
          <a:prstGeom prst="line">
            <a:avLst/>
          </a:prstGeom>
          <a:ln w="0" cap="flat" cmpd="sng">
            <a:solidFill>
              <a:srgbClr val="000000"/>
            </a:solidFill>
            <a:prstDash val="solid"/>
            <a:headEnd type="none" w="med" len="med"/>
            <a:tailEnd type="none" w="med" len="med"/>
          </a:ln>
        </p:spPr>
      </p:sp>
      <p:sp>
        <p:nvSpPr>
          <p:cNvPr id="79983" name="Line 120"/>
          <p:cNvSpPr/>
          <p:nvPr/>
        </p:nvSpPr>
        <p:spPr>
          <a:xfrm>
            <a:off x="3074988" y="3208338"/>
            <a:ext cx="1587" cy="6350"/>
          </a:xfrm>
          <a:prstGeom prst="line">
            <a:avLst/>
          </a:prstGeom>
          <a:ln w="0" cap="flat" cmpd="sng">
            <a:solidFill>
              <a:srgbClr val="000000"/>
            </a:solidFill>
            <a:prstDash val="solid"/>
            <a:headEnd type="none" w="med" len="med"/>
            <a:tailEnd type="none" w="med" len="med"/>
          </a:ln>
        </p:spPr>
      </p:sp>
      <p:sp>
        <p:nvSpPr>
          <p:cNvPr id="79984" name="Rectangle 121"/>
          <p:cNvSpPr/>
          <p:nvPr/>
        </p:nvSpPr>
        <p:spPr>
          <a:xfrm>
            <a:off x="3081338" y="3208338"/>
            <a:ext cx="1706562"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85" name="Line 122"/>
          <p:cNvSpPr/>
          <p:nvPr/>
        </p:nvSpPr>
        <p:spPr>
          <a:xfrm>
            <a:off x="3081338" y="3208338"/>
            <a:ext cx="1706562" cy="1587"/>
          </a:xfrm>
          <a:prstGeom prst="line">
            <a:avLst/>
          </a:prstGeom>
          <a:ln w="0" cap="flat" cmpd="sng">
            <a:solidFill>
              <a:srgbClr val="000000"/>
            </a:solidFill>
            <a:prstDash val="solid"/>
            <a:headEnd type="none" w="med" len="med"/>
            <a:tailEnd type="none" w="med" len="med"/>
          </a:ln>
        </p:spPr>
      </p:sp>
      <p:sp>
        <p:nvSpPr>
          <p:cNvPr id="79986" name="Rectangle 123"/>
          <p:cNvSpPr/>
          <p:nvPr/>
        </p:nvSpPr>
        <p:spPr>
          <a:xfrm>
            <a:off x="4787900" y="32083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87" name="Line 124"/>
          <p:cNvSpPr/>
          <p:nvPr/>
        </p:nvSpPr>
        <p:spPr>
          <a:xfrm>
            <a:off x="4787900" y="3208338"/>
            <a:ext cx="6350" cy="1587"/>
          </a:xfrm>
          <a:prstGeom prst="line">
            <a:avLst/>
          </a:prstGeom>
          <a:ln w="0" cap="flat" cmpd="sng">
            <a:solidFill>
              <a:srgbClr val="000000"/>
            </a:solidFill>
            <a:prstDash val="solid"/>
            <a:headEnd type="none" w="med" len="med"/>
            <a:tailEnd type="none" w="med" len="med"/>
          </a:ln>
        </p:spPr>
      </p:sp>
      <p:sp>
        <p:nvSpPr>
          <p:cNvPr id="79988" name="Line 125"/>
          <p:cNvSpPr/>
          <p:nvPr/>
        </p:nvSpPr>
        <p:spPr>
          <a:xfrm>
            <a:off x="4787900" y="3208338"/>
            <a:ext cx="1588" cy="6350"/>
          </a:xfrm>
          <a:prstGeom prst="line">
            <a:avLst/>
          </a:prstGeom>
          <a:ln w="0" cap="flat" cmpd="sng">
            <a:solidFill>
              <a:srgbClr val="000000"/>
            </a:solidFill>
            <a:prstDash val="solid"/>
            <a:headEnd type="none" w="med" len="med"/>
            <a:tailEnd type="none" w="med" len="med"/>
          </a:ln>
        </p:spPr>
      </p:sp>
      <p:sp>
        <p:nvSpPr>
          <p:cNvPr id="79989" name="Rectangle 126"/>
          <p:cNvSpPr/>
          <p:nvPr/>
        </p:nvSpPr>
        <p:spPr>
          <a:xfrm>
            <a:off x="4794250" y="3208338"/>
            <a:ext cx="29622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90" name="Line 127"/>
          <p:cNvSpPr/>
          <p:nvPr/>
        </p:nvSpPr>
        <p:spPr>
          <a:xfrm>
            <a:off x="4794250" y="3208338"/>
            <a:ext cx="2962275" cy="1587"/>
          </a:xfrm>
          <a:prstGeom prst="line">
            <a:avLst/>
          </a:prstGeom>
          <a:ln w="0" cap="flat" cmpd="sng">
            <a:solidFill>
              <a:srgbClr val="000000"/>
            </a:solidFill>
            <a:prstDash val="solid"/>
            <a:headEnd type="none" w="med" len="med"/>
            <a:tailEnd type="none" w="med" len="med"/>
          </a:ln>
        </p:spPr>
      </p:sp>
      <p:sp>
        <p:nvSpPr>
          <p:cNvPr id="79991" name="Rectangle 128"/>
          <p:cNvSpPr/>
          <p:nvPr/>
        </p:nvSpPr>
        <p:spPr>
          <a:xfrm>
            <a:off x="7756525" y="32083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92" name="Line 129"/>
          <p:cNvSpPr/>
          <p:nvPr/>
        </p:nvSpPr>
        <p:spPr>
          <a:xfrm>
            <a:off x="7756525" y="3208338"/>
            <a:ext cx="6350" cy="1587"/>
          </a:xfrm>
          <a:prstGeom prst="line">
            <a:avLst/>
          </a:prstGeom>
          <a:ln w="0" cap="flat" cmpd="sng">
            <a:solidFill>
              <a:srgbClr val="000000"/>
            </a:solidFill>
            <a:prstDash val="solid"/>
            <a:headEnd type="none" w="med" len="med"/>
            <a:tailEnd type="none" w="med" len="med"/>
          </a:ln>
        </p:spPr>
      </p:sp>
      <p:sp>
        <p:nvSpPr>
          <p:cNvPr id="79993" name="Line 130"/>
          <p:cNvSpPr/>
          <p:nvPr/>
        </p:nvSpPr>
        <p:spPr>
          <a:xfrm>
            <a:off x="7756525" y="3208338"/>
            <a:ext cx="1588" cy="6350"/>
          </a:xfrm>
          <a:prstGeom prst="line">
            <a:avLst/>
          </a:prstGeom>
          <a:ln w="0" cap="flat" cmpd="sng">
            <a:solidFill>
              <a:srgbClr val="000000"/>
            </a:solidFill>
            <a:prstDash val="solid"/>
            <a:headEnd type="none" w="med" len="med"/>
            <a:tailEnd type="none" w="med" len="med"/>
          </a:ln>
        </p:spPr>
      </p:sp>
      <p:sp>
        <p:nvSpPr>
          <p:cNvPr id="79994" name="Line 131"/>
          <p:cNvSpPr/>
          <p:nvPr/>
        </p:nvSpPr>
        <p:spPr>
          <a:xfrm>
            <a:off x="906463" y="3214688"/>
            <a:ext cx="1587" cy="1365250"/>
          </a:xfrm>
          <a:prstGeom prst="line">
            <a:avLst/>
          </a:prstGeom>
          <a:ln w="0" cap="flat" cmpd="sng">
            <a:solidFill>
              <a:srgbClr val="000000"/>
            </a:solidFill>
            <a:prstDash val="solid"/>
            <a:headEnd type="none" w="med" len="med"/>
            <a:tailEnd type="none" w="med" len="med"/>
          </a:ln>
        </p:spPr>
      </p:sp>
      <p:sp>
        <p:nvSpPr>
          <p:cNvPr id="79995" name="Rectangle 132"/>
          <p:cNvSpPr/>
          <p:nvPr/>
        </p:nvSpPr>
        <p:spPr>
          <a:xfrm>
            <a:off x="3074988" y="3214688"/>
            <a:ext cx="6350" cy="13652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96" name="Line 133"/>
          <p:cNvSpPr/>
          <p:nvPr/>
        </p:nvSpPr>
        <p:spPr>
          <a:xfrm>
            <a:off x="3074988" y="3214688"/>
            <a:ext cx="1587" cy="1365250"/>
          </a:xfrm>
          <a:prstGeom prst="line">
            <a:avLst/>
          </a:prstGeom>
          <a:ln w="0" cap="flat" cmpd="sng">
            <a:solidFill>
              <a:srgbClr val="000000"/>
            </a:solidFill>
            <a:prstDash val="solid"/>
            <a:headEnd type="none" w="med" len="med"/>
            <a:tailEnd type="none" w="med" len="med"/>
          </a:ln>
        </p:spPr>
      </p:sp>
      <p:sp>
        <p:nvSpPr>
          <p:cNvPr id="79997" name="Rectangle 134"/>
          <p:cNvSpPr/>
          <p:nvPr/>
        </p:nvSpPr>
        <p:spPr>
          <a:xfrm>
            <a:off x="4787900" y="3214688"/>
            <a:ext cx="6350" cy="13652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79998" name="Line 135"/>
          <p:cNvSpPr/>
          <p:nvPr/>
        </p:nvSpPr>
        <p:spPr>
          <a:xfrm>
            <a:off x="4787900" y="3214688"/>
            <a:ext cx="1588" cy="1365250"/>
          </a:xfrm>
          <a:prstGeom prst="line">
            <a:avLst/>
          </a:prstGeom>
          <a:ln w="0" cap="flat" cmpd="sng">
            <a:solidFill>
              <a:srgbClr val="000000"/>
            </a:solidFill>
            <a:prstDash val="solid"/>
            <a:headEnd type="none" w="med" len="med"/>
            <a:tailEnd type="none" w="med" len="med"/>
          </a:ln>
        </p:spPr>
      </p:sp>
      <p:sp>
        <p:nvSpPr>
          <p:cNvPr id="79999" name="Rectangle 136"/>
          <p:cNvSpPr/>
          <p:nvPr/>
        </p:nvSpPr>
        <p:spPr>
          <a:xfrm>
            <a:off x="7756525" y="3214688"/>
            <a:ext cx="6350" cy="13652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00" name="Line 137"/>
          <p:cNvSpPr/>
          <p:nvPr/>
        </p:nvSpPr>
        <p:spPr>
          <a:xfrm>
            <a:off x="7756525" y="3214688"/>
            <a:ext cx="1588" cy="1365250"/>
          </a:xfrm>
          <a:prstGeom prst="line">
            <a:avLst/>
          </a:prstGeom>
          <a:ln w="0" cap="flat" cmpd="sng">
            <a:solidFill>
              <a:srgbClr val="000000"/>
            </a:solidFill>
            <a:prstDash val="solid"/>
            <a:headEnd type="none" w="med" len="med"/>
            <a:tailEnd type="none" w="med" len="med"/>
          </a:ln>
        </p:spPr>
      </p:sp>
      <p:sp>
        <p:nvSpPr>
          <p:cNvPr id="80001" name="Rectangle 138"/>
          <p:cNvSpPr/>
          <p:nvPr/>
        </p:nvSpPr>
        <p:spPr>
          <a:xfrm>
            <a:off x="977900" y="4633913"/>
            <a:ext cx="1649413"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设备拆除</a:t>
            </a:r>
            <a:endParaRPr lang="zh-CN" altLang="en-US" sz="2400" b="0" dirty="0">
              <a:latin typeface="Times New Roman" panose="02020603050405020304" pitchFamily="18" charset="0"/>
              <a:ea typeface="幼圆" pitchFamily="49" charset="-122"/>
            </a:endParaRPr>
          </a:p>
        </p:txBody>
      </p:sp>
      <p:sp>
        <p:nvSpPr>
          <p:cNvPr id="80002" name="Rectangle 139"/>
          <p:cNvSpPr/>
          <p:nvPr/>
        </p:nvSpPr>
        <p:spPr>
          <a:xfrm>
            <a:off x="3148013" y="3717925"/>
            <a:ext cx="1784350"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特定时间进</a:t>
            </a:r>
            <a:endParaRPr lang="zh-CN" altLang="en-US" sz="2400" b="0" dirty="0">
              <a:latin typeface="Times New Roman" panose="02020603050405020304" pitchFamily="18" charset="0"/>
              <a:ea typeface="幼圆" pitchFamily="49" charset="-122"/>
            </a:endParaRPr>
          </a:p>
        </p:txBody>
      </p:sp>
      <p:sp>
        <p:nvSpPr>
          <p:cNvPr id="80003" name="Rectangle 140"/>
          <p:cNvSpPr/>
          <p:nvPr/>
        </p:nvSpPr>
        <p:spPr>
          <a:xfrm>
            <a:off x="3148013" y="4175125"/>
            <a:ext cx="703262"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行</a:t>
            </a:r>
            <a:endParaRPr lang="zh-CN" altLang="en-US" sz="2400" b="0" dirty="0">
              <a:latin typeface="Times New Roman" panose="02020603050405020304" pitchFamily="18" charset="0"/>
              <a:ea typeface="幼圆" pitchFamily="49" charset="-122"/>
            </a:endParaRPr>
          </a:p>
        </p:txBody>
      </p:sp>
      <p:sp>
        <p:nvSpPr>
          <p:cNvPr id="80004" name="Rectangle 141"/>
          <p:cNvSpPr/>
          <p:nvPr/>
        </p:nvSpPr>
        <p:spPr>
          <a:xfrm>
            <a:off x="4859338" y="4633913"/>
            <a:ext cx="6159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SCL</a:t>
            </a:r>
            <a:endParaRPr lang="en-US" altLang="zh-CN" sz="2400" b="0" dirty="0">
              <a:latin typeface="Times New Roman" panose="02020603050405020304" pitchFamily="18" charset="0"/>
            </a:endParaRPr>
          </a:p>
        </p:txBody>
      </p:sp>
      <p:sp>
        <p:nvSpPr>
          <p:cNvPr id="80005" name="Rectangle 142"/>
          <p:cNvSpPr/>
          <p:nvPr/>
        </p:nvSpPr>
        <p:spPr>
          <a:xfrm>
            <a:off x="5518150" y="4633913"/>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80006" name="Rectangle 143"/>
          <p:cNvSpPr/>
          <p:nvPr/>
        </p:nvSpPr>
        <p:spPr>
          <a:xfrm>
            <a:off x="5857875" y="4633913"/>
            <a:ext cx="669925"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PHA</a:t>
            </a:r>
            <a:endParaRPr lang="en-US" altLang="zh-CN" sz="2400" b="0" dirty="0">
              <a:latin typeface="Times New Roman" panose="02020603050405020304" pitchFamily="18" charset="0"/>
            </a:endParaRPr>
          </a:p>
        </p:txBody>
      </p:sp>
      <p:sp>
        <p:nvSpPr>
          <p:cNvPr id="80007" name="Line 144"/>
          <p:cNvSpPr/>
          <p:nvPr/>
        </p:nvSpPr>
        <p:spPr>
          <a:xfrm>
            <a:off x="906463" y="4579938"/>
            <a:ext cx="6350" cy="1587"/>
          </a:xfrm>
          <a:prstGeom prst="line">
            <a:avLst/>
          </a:prstGeom>
          <a:ln w="0" cap="flat" cmpd="sng">
            <a:solidFill>
              <a:srgbClr val="000000"/>
            </a:solidFill>
            <a:prstDash val="solid"/>
            <a:headEnd type="none" w="med" len="med"/>
            <a:tailEnd type="none" w="med" len="med"/>
          </a:ln>
        </p:spPr>
      </p:sp>
      <p:sp>
        <p:nvSpPr>
          <p:cNvPr id="80008" name="Line 145"/>
          <p:cNvSpPr/>
          <p:nvPr/>
        </p:nvSpPr>
        <p:spPr>
          <a:xfrm>
            <a:off x="906463" y="4579938"/>
            <a:ext cx="1587" cy="6350"/>
          </a:xfrm>
          <a:prstGeom prst="line">
            <a:avLst/>
          </a:prstGeom>
          <a:ln w="0" cap="flat" cmpd="sng">
            <a:solidFill>
              <a:srgbClr val="000000"/>
            </a:solidFill>
            <a:prstDash val="solid"/>
            <a:headEnd type="none" w="med" len="med"/>
            <a:tailEnd type="none" w="med" len="med"/>
          </a:ln>
        </p:spPr>
      </p:sp>
      <p:sp>
        <p:nvSpPr>
          <p:cNvPr id="80009" name="Rectangle 146"/>
          <p:cNvSpPr/>
          <p:nvPr/>
        </p:nvSpPr>
        <p:spPr>
          <a:xfrm>
            <a:off x="912813" y="4579938"/>
            <a:ext cx="21621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10" name="Line 147"/>
          <p:cNvSpPr/>
          <p:nvPr/>
        </p:nvSpPr>
        <p:spPr>
          <a:xfrm>
            <a:off x="912813" y="4579938"/>
            <a:ext cx="2162175" cy="1587"/>
          </a:xfrm>
          <a:prstGeom prst="line">
            <a:avLst/>
          </a:prstGeom>
          <a:ln w="0" cap="flat" cmpd="sng">
            <a:solidFill>
              <a:srgbClr val="000000"/>
            </a:solidFill>
            <a:prstDash val="solid"/>
            <a:headEnd type="none" w="med" len="med"/>
            <a:tailEnd type="none" w="med" len="med"/>
          </a:ln>
        </p:spPr>
      </p:sp>
      <p:sp>
        <p:nvSpPr>
          <p:cNvPr id="80011" name="Rectangle 148"/>
          <p:cNvSpPr/>
          <p:nvPr/>
        </p:nvSpPr>
        <p:spPr>
          <a:xfrm>
            <a:off x="3074988" y="45799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12" name="Line 149"/>
          <p:cNvSpPr/>
          <p:nvPr/>
        </p:nvSpPr>
        <p:spPr>
          <a:xfrm>
            <a:off x="3074988" y="4579938"/>
            <a:ext cx="6350" cy="1587"/>
          </a:xfrm>
          <a:prstGeom prst="line">
            <a:avLst/>
          </a:prstGeom>
          <a:ln w="0" cap="flat" cmpd="sng">
            <a:solidFill>
              <a:srgbClr val="000000"/>
            </a:solidFill>
            <a:prstDash val="solid"/>
            <a:headEnd type="none" w="med" len="med"/>
            <a:tailEnd type="none" w="med" len="med"/>
          </a:ln>
        </p:spPr>
      </p:sp>
      <p:sp>
        <p:nvSpPr>
          <p:cNvPr id="80013" name="Line 150"/>
          <p:cNvSpPr/>
          <p:nvPr/>
        </p:nvSpPr>
        <p:spPr>
          <a:xfrm>
            <a:off x="3074988" y="4579938"/>
            <a:ext cx="1587" cy="6350"/>
          </a:xfrm>
          <a:prstGeom prst="line">
            <a:avLst/>
          </a:prstGeom>
          <a:ln w="0" cap="flat" cmpd="sng">
            <a:solidFill>
              <a:srgbClr val="000000"/>
            </a:solidFill>
            <a:prstDash val="solid"/>
            <a:headEnd type="none" w="med" len="med"/>
            <a:tailEnd type="none" w="med" len="med"/>
          </a:ln>
        </p:spPr>
      </p:sp>
      <p:sp>
        <p:nvSpPr>
          <p:cNvPr id="80014" name="Rectangle 151"/>
          <p:cNvSpPr/>
          <p:nvPr/>
        </p:nvSpPr>
        <p:spPr>
          <a:xfrm>
            <a:off x="4787900" y="45799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15" name="Line 152"/>
          <p:cNvSpPr/>
          <p:nvPr/>
        </p:nvSpPr>
        <p:spPr>
          <a:xfrm>
            <a:off x="4787900" y="4579938"/>
            <a:ext cx="6350" cy="1587"/>
          </a:xfrm>
          <a:prstGeom prst="line">
            <a:avLst/>
          </a:prstGeom>
          <a:ln w="0" cap="flat" cmpd="sng">
            <a:solidFill>
              <a:srgbClr val="000000"/>
            </a:solidFill>
            <a:prstDash val="solid"/>
            <a:headEnd type="none" w="med" len="med"/>
            <a:tailEnd type="none" w="med" len="med"/>
          </a:ln>
        </p:spPr>
      </p:sp>
      <p:sp>
        <p:nvSpPr>
          <p:cNvPr id="80016" name="Line 153"/>
          <p:cNvSpPr/>
          <p:nvPr/>
        </p:nvSpPr>
        <p:spPr>
          <a:xfrm>
            <a:off x="4787900" y="4579938"/>
            <a:ext cx="1588" cy="6350"/>
          </a:xfrm>
          <a:prstGeom prst="line">
            <a:avLst/>
          </a:prstGeom>
          <a:ln w="0" cap="flat" cmpd="sng">
            <a:solidFill>
              <a:srgbClr val="000000"/>
            </a:solidFill>
            <a:prstDash val="solid"/>
            <a:headEnd type="none" w="med" len="med"/>
            <a:tailEnd type="none" w="med" len="med"/>
          </a:ln>
        </p:spPr>
      </p:sp>
      <p:sp>
        <p:nvSpPr>
          <p:cNvPr id="80017" name="Rectangle 154"/>
          <p:cNvSpPr/>
          <p:nvPr/>
        </p:nvSpPr>
        <p:spPr>
          <a:xfrm>
            <a:off x="4794250" y="4579938"/>
            <a:ext cx="2962275"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18" name="Line 155"/>
          <p:cNvSpPr/>
          <p:nvPr/>
        </p:nvSpPr>
        <p:spPr>
          <a:xfrm>
            <a:off x="4794250" y="4579938"/>
            <a:ext cx="2962275" cy="1587"/>
          </a:xfrm>
          <a:prstGeom prst="line">
            <a:avLst/>
          </a:prstGeom>
          <a:ln w="0" cap="flat" cmpd="sng">
            <a:solidFill>
              <a:srgbClr val="000000"/>
            </a:solidFill>
            <a:prstDash val="solid"/>
            <a:headEnd type="none" w="med" len="med"/>
            <a:tailEnd type="none" w="med" len="med"/>
          </a:ln>
        </p:spPr>
      </p:sp>
      <p:sp>
        <p:nvSpPr>
          <p:cNvPr id="80019" name="Rectangle 156"/>
          <p:cNvSpPr/>
          <p:nvPr/>
        </p:nvSpPr>
        <p:spPr>
          <a:xfrm>
            <a:off x="7756525" y="4579938"/>
            <a:ext cx="6350" cy="6350"/>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20" name="Line 157"/>
          <p:cNvSpPr/>
          <p:nvPr/>
        </p:nvSpPr>
        <p:spPr>
          <a:xfrm>
            <a:off x="7756525" y="4579938"/>
            <a:ext cx="6350" cy="1587"/>
          </a:xfrm>
          <a:prstGeom prst="line">
            <a:avLst/>
          </a:prstGeom>
          <a:ln w="0" cap="flat" cmpd="sng">
            <a:solidFill>
              <a:srgbClr val="000000"/>
            </a:solidFill>
            <a:prstDash val="solid"/>
            <a:headEnd type="none" w="med" len="med"/>
            <a:tailEnd type="none" w="med" len="med"/>
          </a:ln>
        </p:spPr>
      </p:sp>
      <p:sp>
        <p:nvSpPr>
          <p:cNvPr id="80021" name="Line 158"/>
          <p:cNvSpPr/>
          <p:nvPr/>
        </p:nvSpPr>
        <p:spPr>
          <a:xfrm>
            <a:off x="7756525" y="4579938"/>
            <a:ext cx="1588" cy="6350"/>
          </a:xfrm>
          <a:prstGeom prst="line">
            <a:avLst/>
          </a:prstGeom>
          <a:ln w="0" cap="flat" cmpd="sng">
            <a:solidFill>
              <a:srgbClr val="000000"/>
            </a:solidFill>
            <a:prstDash val="solid"/>
            <a:headEnd type="none" w="med" len="med"/>
            <a:tailEnd type="none" w="med" len="med"/>
          </a:ln>
        </p:spPr>
      </p:sp>
      <p:sp>
        <p:nvSpPr>
          <p:cNvPr id="80022" name="Line 159"/>
          <p:cNvSpPr/>
          <p:nvPr/>
        </p:nvSpPr>
        <p:spPr>
          <a:xfrm>
            <a:off x="906463" y="4586288"/>
            <a:ext cx="1587" cy="455612"/>
          </a:xfrm>
          <a:prstGeom prst="line">
            <a:avLst/>
          </a:prstGeom>
          <a:ln w="0" cap="flat" cmpd="sng">
            <a:solidFill>
              <a:srgbClr val="000000"/>
            </a:solidFill>
            <a:prstDash val="solid"/>
            <a:headEnd type="none" w="med" len="med"/>
            <a:tailEnd type="none" w="med" len="med"/>
          </a:ln>
        </p:spPr>
      </p:sp>
      <p:sp>
        <p:nvSpPr>
          <p:cNvPr id="80023" name="Rectangle 160"/>
          <p:cNvSpPr/>
          <p:nvPr/>
        </p:nvSpPr>
        <p:spPr>
          <a:xfrm>
            <a:off x="3074988" y="4586288"/>
            <a:ext cx="6350" cy="455612"/>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24" name="Line 161"/>
          <p:cNvSpPr/>
          <p:nvPr/>
        </p:nvSpPr>
        <p:spPr>
          <a:xfrm>
            <a:off x="3074988" y="4586288"/>
            <a:ext cx="1587" cy="455612"/>
          </a:xfrm>
          <a:prstGeom prst="line">
            <a:avLst/>
          </a:prstGeom>
          <a:ln w="0" cap="flat" cmpd="sng">
            <a:solidFill>
              <a:srgbClr val="000000"/>
            </a:solidFill>
            <a:prstDash val="solid"/>
            <a:headEnd type="none" w="med" len="med"/>
            <a:tailEnd type="none" w="med" len="med"/>
          </a:ln>
        </p:spPr>
      </p:sp>
      <p:sp>
        <p:nvSpPr>
          <p:cNvPr id="80025" name="Rectangle 162"/>
          <p:cNvSpPr/>
          <p:nvPr/>
        </p:nvSpPr>
        <p:spPr>
          <a:xfrm>
            <a:off x="4787900" y="4586288"/>
            <a:ext cx="6350" cy="455612"/>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26" name="Line 163"/>
          <p:cNvSpPr/>
          <p:nvPr/>
        </p:nvSpPr>
        <p:spPr>
          <a:xfrm>
            <a:off x="4787900" y="4586288"/>
            <a:ext cx="1588" cy="455612"/>
          </a:xfrm>
          <a:prstGeom prst="line">
            <a:avLst/>
          </a:prstGeom>
          <a:ln w="0" cap="flat" cmpd="sng">
            <a:solidFill>
              <a:srgbClr val="000000"/>
            </a:solidFill>
            <a:prstDash val="solid"/>
            <a:headEnd type="none" w="med" len="med"/>
            <a:tailEnd type="none" w="med" len="med"/>
          </a:ln>
        </p:spPr>
      </p:sp>
      <p:sp>
        <p:nvSpPr>
          <p:cNvPr id="80027" name="Rectangle 164"/>
          <p:cNvSpPr/>
          <p:nvPr/>
        </p:nvSpPr>
        <p:spPr>
          <a:xfrm>
            <a:off x="7756525" y="4586288"/>
            <a:ext cx="6350" cy="455612"/>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28" name="Line 165"/>
          <p:cNvSpPr/>
          <p:nvPr/>
        </p:nvSpPr>
        <p:spPr>
          <a:xfrm>
            <a:off x="7756525" y="4586288"/>
            <a:ext cx="1588" cy="455612"/>
          </a:xfrm>
          <a:prstGeom prst="line">
            <a:avLst/>
          </a:prstGeom>
          <a:ln w="0" cap="flat" cmpd="sng">
            <a:solidFill>
              <a:srgbClr val="000000"/>
            </a:solidFill>
            <a:prstDash val="solid"/>
            <a:headEnd type="none" w="med" len="med"/>
            <a:tailEnd type="none" w="med" len="med"/>
          </a:ln>
        </p:spPr>
      </p:sp>
      <p:sp>
        <p:nvSpPr>
          <p:cNvPr id="80029" name="Rectangle 166"/>
          <p:cNvSpPr/>
          <p:nvPr/>
        </p:nvSpPr>
        <p:spPr>
          <a:xfrm>
            <a:off x="977900" y="5095875"/>
            <a:ext cx="2081213" cy="304800"/>
          </a:xfrm>
          <a:prstGeom prst="rect">
            <a:avLst/>
          </a:prstGeom>
          <a:noFill/>
          <a:ln w="9525">
            <a:noFill/>
          </a:ln>
        </p:spPr>
        <p:txBody>
          <a:bodyPr lIns="0" tIns="0" rIns="0" bIns="0">
            <a:spAutoFit/>
          </a:bodyPr>
          <a:p>
            <a:r>
              <a:rPr lang="zh-CN" altLang="en-US" sz="2000" dirty="0">
                <a:solidFill>
                  <a:srgbClr val="000000"/>
                </a:solidFill>
                <a:latin typeface="Times New Roman" panose="02020603050405020304" pitchFamily="18" charset="0"/>
                <a:ea typeface="幼圆" pitchFamily="49" charset="-122"/>
              </a:rPr>
              <a:t>关键生产装置</a:t>
            </a:r>
            <a:r>
              <a:rPr lang="zh-CN" altLang="en-US" sz="2000" dirty="0">
                <a:solidFill>
                  <a:srgbClr val="000000"/>
                </a:solidFill>
                <a:latin typeface="Times New Roman" panose="02020603050405020304" pitchFamily="18" charset="0"/>
              </a:rPr>
              <a:t>、</a:t>
            </a:r>
            <a:endParaRPr lang="zh-CN" altLang="en-US" sz="2000" dirty="0">
              <a:solidFill>
                <a:srgbClr val="000000"/>
              </a:solidFill>
              <a:latin typeface="Times New Roman" panose="02020603050405020304" pitchFamily="18" charset="0"/>
            </a:endParaRPr>
          </a:p>
        </p:txBody>
      </p:sp>
      <p:sp>
        <p:nvSpPr>
          <p:cNvPr id="80030" name="Rectangle 167"/>
          <p:cNvSpPr/>
          <p:nvPr/>
        </p:nvSpPr>
        <p:spPr>
          <a:xfrm>
            <a:off x="977900" y="5551488"/>
            <a:ext cx="2009775" cy="304800"/>
          </a:xfrm>
          <a:prstGeom prst="rect">
            <a:avLst/>
          </a:prstGeom>
          <a:noFill/>
          <a:ln w="9525">
            <a:noFill/>
          </a:ln>
        </p:spPr>
        <p:txBody>
          <a:bodyPr lIns="0" tIns="0" rIns="0" bIns="0">
            <a:spAutoFit/>
          </a:bodyPr>
          <a:p>
            <a:r>
              <a:rPr lang="zh-CN" altLang="en-US" sz="2000" dirty="0">
                <a:solidFill>
                  <a:srgbClr val="000000"/>
                </a:solidFill>
                <a:latin typeface="Times New Roman" panose="02020603050405020304" pitchFamily="18" charset="0"/>
                <a:ea typeface="幼圆" pitchFamily="49" charset="-122"/>
              </a:rPr>
              <a:t>设施、危险工艺</a:t>
            </a:r>
            <a:endParaRPr lang="zh-CN" altLang="en-US" sz="2000" b="0" dirty="0">
              <a:latin typeface="Times New Roman" panose="02020603050405020304" pitchFamily="18" charset="0"/>
              <a:ea typeface="幼圆" pitchFamily="49" charset="-122"/>
            </a:endParaRPr>
          </a:p>
        </p:txBody>
      </p:sp>
      <p:sp>
        <p:nvSpPr>
          <p:cNvPr id="80031" name="Rectangle 168"/>
          <p:cNvSpPr/>
          <p:nvPr/>
        </p:nvSpPr>
        <p:spPr>
          <a:xfrm>
            <a:off x="3148013" y="5324475"/>
            <a:ext cx="1495425" cy="381000"/>
          </a:xfrm>
          <a:prstGeom prst="rect">
            <a:avLst/>
          </a:prstGeom>
          <a:noFill/>
          <a:ln w="9525">
            <a:noFill/>
          </a:ln>
        </p:spPr>
        <p:txBody>
          <a:bodyPr lIns="0" tIns="0" rIns="0" bIns="0">
            <a:spAutoFit/>
          </a:bodyPr>
          <a:p>
            <a:r>
              <a:rPr lang="zh-CN" altLang="en-US" sz="2500" dirty="0">
                <a:solidFill>
                  <a:srgbClr val="000000"/>
                </a:solidFill>
                <a:latin typeface="Times New Roman" panose="02020603050405020304" pitchFamily="18" charset="0"/>
                <a:ea typeface="幼圆" pitchFamily="49" charset="-122"/>
              </a:rPr>
              <a:t>定期进行</a:t>
            </a:r>
            <a:endParaRPr lang="zh-CN" altLang="en-US" sz="2400" b="0" dirty="0">
              <a:latin typeface="Times New Roman" panose="02020603050405020304" pitchFamily="18" charset="0"/>
              <a:ea typeface="幼圆" pitchFamily="49" charset="-122"/>
            </a:endParaRPr>
          </a:p>
        </p:txBody>
      </p:sp>
      <p:sp>
        <p:nvSpPr>
          <p:cNvPr id="80032" name="Rectangle 169"/>
          <p:cNvSpPr/>
          <p:nvPr/>
        </p:nvSpPr>
        <p:spPr>
          <a:xfrm>
            <a:off x="4859338" y="5095875"/>
            <a:ext cx="1128712"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HAZOP</a:t>
            </a:r>
            <a:endParaRPr lang="en-US" altLang="zh-CN" sz="2400" b="0" dirty="0">
              <a:latin typeface="Times New Roman" panose="02020603050405020304" pitchFamily="18" charset="0"/>
            </a:endParaRPr>
          </a:p>
        </p:txBody>
      </p:sp>
      <p:sp>
        <p:nvSpPr>
          <p:cNvPr id="80033" name="Rectangle 170"/>
          <p:cNvSpPr/>
          <p:nvPr/>
        </p:nvSpPr>
        <p:spPr>
          <a:xfrm>
            <a:off x="6075363" y="5095875"/>
            <a:ext cx="317500" cy="381000"/>
          </a:xfrm>
          <a:prstGeom prst="rect">
            <a:avLst/>
          </a:prstGeom>
          <a:noFill/>
          <a:ln w="9525">
            <a:noFill/>
          </a:ln>
        </p:spPr>
        <p:txBody>
          <a:bodyPr wrap="none" lIns="0" tIns="0" rIns="0" bIns="0">
            <a:spAutoFit/>
          </a:bodyPr>
          <a:p>
            <a:r>
              <a:rPr lang="zh-CN" altLang="en-US" sz="2500" dirty="0">
                <a:solidFill>
                  <a:srgbClr val="000000"/>
                </a:solidFill>
                <a:latin typeface="Times New Roman" panose="02020603050405020304" pitchFamily="18" charset="0"/>
              </a:rPr>
              <a:t>、</a:t>
            </a:r>
            <a:endParaRPr lang="zh-CN" altLang="en-US" sz="2400" b="0" dirty="0">
              <a:latin typeface="Times New Roman" panose="02020603050405020304" pitchFamily="18" charset="0"/>
            </a:endParaRPr>
          </a:p>
        </p:txBody>
      </p:sp>
      <p:sp>
        <p:nvSpPr>
          <p:cNvPr id="80034" name="Rectangle 171"/>
          <p:cNvSpPr/>
          <p:nvPr/>
        </p:nvSpPr>
        <p:spPr>
          <a:xfrm>
            <a:off x="6415088" y="5095875"/>
            <a:ext cx="9334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FMEA</a:t>
            </a:r>
            <a:endParaRPr lang="en-US" altLang="zh-CN" sz="2400" b="0" dirty="0">
              <a:latin typeface="Times New Roman" panose="02020603050405020304" pitchFamily="18" charset="0"/>
            </a:endParaRPr>
          </a:p>
        </p:txBody>
      </p:sp>
      <p:sp>
        <p:nvSpPr>
          <p:cNvPr id="80035" name="Rectangle 172"/>
          <p:cNvSpPr/>
          <p:nvPr/>
        </p:nvSpPr>
        <p:spPr>
          <a:xfrm>
            <a:off x="4859338" y="5551488"/>
            <a:ext cx="0" cy="365125"/>
          </a:xfrm>
          <a:prstGeom prst="rect">
            <a:avLst/>
          </a:prstGeom>
          <a:noFill/>
          <a:ln w="9525">
            <a:noFill/>
          </a:ln>
        </p:spPr>
        <p:txBody>
          <a:bodyPr wrap="none" lIns="0" tIns="0" rIns="0" bIns="0">
            <a:spAutoFit/>
          </a:bodyPr>
          <a:p>
            <a:endParaRPr lang="zh-CN" altLang="zh-CN" sz="2400" b="0" dirty="0">
              <a:latin typeface="Times New Roman" panose="02020603050405020304" pitchFamily="18" charset="0"/>
            </a:endParaRPr>
          </a:p>
        </p:txBody>
      </p:sp>
      <p:sp>
        <p:nvSpPr>
          <p:cNvPr id="80036" name="Rectangle 173"/>
          <p:cNvSpPr/>
          <p:nvPr/>
        </p:nvSpPr>
        <p:spPr>
          <a:xfrm>
            <a:off x="5189538" y="5551488"/>
            <a:ext cx="615950" cy="381000"/>
          </a:xfrm>
          <a:prstGeom prst="rect">
            <a:avLst/>
          </a:prstGeom>
          <a:noFill/>
          <a:ln w="9525">
            <a:noFill/>
          </a:ln>
        </p:spPr>
        <p:txBody>
          <a:bodyPr wrap="none" lIns="0" tIns="0" rIns="0" bIns="0">
            <a:spAutoFit/>
          </a:bodyPr>
          <a:p>
            <a:r>
              <a:rPr lang="en-US" altLang="zh-CN" sz="2500" dirty="0">
                <a:solidFill>
                  <a:srgbClr val="000000"/>
                </a:solidFill>
                <a:latin typeface="Times New Roman" panose="02020603050405020304" pitchFamily="18" charset="0"/>
              </a:rPr>
              <a:t>SCL</a:t>
            </a:r>
            <a:endParaRPr lang="en-US" altLang="zh-CN" sz="2400" b="0" dirty="0">
              <a:latin typeface="Times New Roman" panose="02020603050405020304" pitchFamily="18" charset="0"/>
            </a:endParaRPr>
          </a:p>
        </p:txBody>
      </p:sp>
      <p:sp>
        <p:nvSpPr>
          <p:cNvPr id="80037" name="Line 174"/>
          <p:cNvSpPr/>
          <p:nvPr/>
        </p:nvSpPr>
        <p:spPr>
          <a:xfrm>
            <a:off x="906463" y="5041900"/>
            <a:ext cx="6350" cy="1588"/>
          </a:xfrm>
          <a:prstGeom prst="line">
            <a:avLst/>
          </a:prstGeom>
          <a:ln w="0" cap="flat" cmpd="sng">
            <a:solidFill>
              <a:srgbClr val="000000"/>
            </a:solidFill>
            <a:prstDash val="solid"/>
            <a:headEnd type="none" w="med" len="med"/>
            <a:tailEnd type="none" w="med" len="med"/>
          </a:ln>
        </p:spPr>
      </p:sp>
      <p:sp>
        <p:nvSpPr>
          <p:cNvPr id="80038" name="Line 175"/>
          <p:cNvSpPr/>
          <p:nvPr/>
        </p:nvSpPr>
        <p:spPr>
          <a:xfrm>
            <a:off x="906463" y="5041900"/>
            <a:ext cx="1587" cy="6350"/>
          </a:xfrm>
          <a:prstGeom prst="line">
            <a:avLst/>
          </a:prstGeom>
          <a:ln w="0" cap="flat" cmpd="sng">
            <a:solidFill>
              <a:srgbClr val="000000"/>
            </a:solidFill>
            <a:prstDash val="solid"/>
            <a:headEnd type="none" w="med" len="med"/>
            <a:tailEnd type="none" w="med" len="med"/>
          </a:ln>
        </p:spPr>
      </p:sp>
      <p:sp>
        <p:nvSpPr>
          <p:cNvPr id="80039" name="Line 176"/>
          <p:cNvSpPr/>
          <p:nvPr/>
        </p:nvSpPr>
        <p:spPr>
          <a:xfrm>
            <a:off x="912813" y="5041900"/>
            <a:ext cx="2162175" cy="1588"/>
          </a:xfrm>
          <a:prstGeom prst="line">
            <a:avLst/>
          </a:prstGeom>
          <a:ln w="0" cap="flat" cmpd="sng">
            <a:solidFill>
              <a:srgbClr val="000000"/>
            </a:solidFill>
            <a:prstDash val="solid"/>
            <a:headEnd type="none" w="med" len="med"/>
            <a:tailEnd type="none" w="med" len="med"/>
          </a:ln>
        </p:spPr>
      </p:sp>
      <p:sp>
        <p:nvSpPr>
          <p:cNvPr id="80040" name="Line 177"/>
          <p:cNvSpPr/>
          <p:nvPr/>
        </p:nvSpPr>
        <p:spPr>
          <a:xfrm>
            <a:off x="3074988" y="5041900"/>
            <a:ext cx="6350" cy="1588"/>
          </a:xfrm>
          <a:prstGeom prst="line">
            <a:avLst/>
          </a:prstGeom>
          <a:ln w="0" cap="flat" cmpd="sng">
            <a:solidFill>
              <a:srgbClr val="000000"/>
            </a:solidFill>
            <a:prstDash val="solid"/>
            <a:headEnd type="none" w="med" len="med"/>
            <a:tailEnd type="none" w="med" len="med"/>
          </a:ln>
        </p:spPr>
      </p:sp>
      <p:sp>
        <p:nvSpPr>
          <p:cNvPr id="80041" name="Line 178"/>
          <p:cNvSpPr/>
          <p:nvPr/>
        </p:nvSpPr>
        <p:spPr>
          <a:xfrm>
            <a:off x="3074988" y="5041900"/>
            <a:ext cx="1587" cy="6350"/>
          </a:xfrm>
          <a:prstGeom prst="line">
            <a:avLst/>
          </a:prstGeom>
          <a:ln w="0" cap="flat" cmpd="sng">
            <a:solidFill>
              <a:srgbClr val="000000"/>
            </a:solidFill>
            <a:prstDash val="solid"/>
            <a:headEnd type="none" w="med" len="med"/>
            <a:tailEnd type="none" w="med" len="med"/>
          </a:ln>
        </p:spPr>
      </p:sp>
      <p:sp>
        <p:nvSpPr>
          <p:cNvPr id="80042" name="Line 179"/>
          <p:cNvSpPr/>
          <p:nvPr/>
        </p:nvSpPr>
        <p:spPr>
          <a:xfrm>
            <a:off x="3081338" y="5041900"/>
            <a:ext cx="1706562" cy="1588"/>
          </a:xfrm>
          <a:prstGeom prst="line">
            <a:avLst/>
          </a:prstGeom>
          <a:ln w="0" cap="flat" cmpd="sng">
            <a:solidFill>
              <a:srgbClr val="000000"/>
            </a:solidFill>
            <a:prstDash val="solid"/>
            <a:headEnd type="none" w="med" len="med"/>
            <a:tailEnd type="none" w="med" len="med"/>
          </a:ln>
        </p:spPr>
      </p:sp>
      <p:sp>
        <p:nvSpPr>
          <p:cNvPr id="80043" name="Line 180"/>
          <p:cNvSpPr/>
          <p:nvPr/>
        </p:nvSpPr>
        <p:spPr>
          <a:xfrm>
            <a:off x="4787900" y="5041900"/>
            <a:ext cx="6350" cy="1588"/>
          </a:xfrm>
          <a:prstGeom prst="line">
            <a:avLst/>
          </a:prstGeom>
          <a:ln w="0" cap="flat" cmpd="sng">
            <a:solidFill>
              <a:srgbClr val="000000"/>
            </a:solidFill>
            <a:prstDash val="solid"/>
            <a:headEnd type="none" w="med" len="med"/>
            <a:tailEnd type="none" w="med" len="med"/>
          </a:ln>
        </p:spPr>
      </p:sp>
      <p:sp>
        <p:nvSpPr>
          <p:cNvPr id="80044" name="Line 181"/>
          <p:cNvSpPr/>
          <p:nvPr/>
        </p:nvSpPr>
        <p:spPr>
          <a:xfrm>
            <a:off x="4787900" y="5041900"/>
            <a:ext cx="1588" cy="6350"/>
          </a:xfrm>
          <a:prstGeom prst="line">
            <a:avLst/>
          </a:prstGeom>
          <a:ln w="0" cap="flat" cmpd="sng">
            <a:solidFill>
              <a:srgbClr val="000000"/>
            </a:solidFill>
            <a:prstDash val="solid"/>
            <a:headEnd type="none" w="med" len="med"/>
            <a:tailEnd type="none" w="med" len="med"/>
          </a:ln>
        </p:spPr>
      </p:sp>
      <p:sp>
        <p:nvSpPr>
          <p:cNvPr id="80045" name="Line 182"/>
          <p:cNvSpPr/>
          <p:nvPr/>
        </p:nvSpPr>
        <p:spPr>
          <a:xfrm>
            <a:off x="4794250" y="5041900"/>
            <a:ext cx="2962275" cy="1588"/>
          </a:xfrm>
          <a:prstGeom prst="line">
            <a:avLst/>
          </a:prstGeom>
          <a:ln w="0" cap="flat" cmpd="sng">
            <a:solidFill>
              <a:srgbClr val="000000"/>
            </a:solidFill>
            <a:prstDash val="solid"/>
            <a:headEnd type="none" w="med" len="med"/>
            <a:tailEnd type="none" w="med" len="med"/>
          </a:ln>
        </p:spPr>
      </p:sp>
      <p:sp>
        <p:nvSpPr>
          <p:cNvPr id="80046" name="Line 183"/>
          <p:cNvSpPr/>
          <p:nvPr/>
        </p:nvSpPr>
        <p:spPr>
          <a:xfrm>
            <a:off x="7756525" y="5041900"/>
            <a:ext cx="6350" cy="1588"/>
          </a:xfrm>
          <a:prstGeom prst="line">
            <a:avLst/>
          </a:prstGeom>
          <a:ln w="0" cap="flat" cmpd="sng">
            <a:solidFill>
              <a:srgbClr val="000000"/>
            </a:solidFill>
            <a:prstDash val="solid"/>
            <a:headEnd type="none" w="med" len="med"/>
            <a:tailEnd type="none" w="med" len="med"/>
          </a:ln>
        </p:spPr>
      </p:sp>
      <p:sp>
        <p:nvSpPr>
          <p:cNvPr id="80047" name="Line 184"/>
          <p:cNvSpPr/>
          <p:nvPr/>
        </p:nvSpPr>
        <p:spPr>
          <a:xfrm>
            <a:off x="7756525" y="5041900"/>
            <a:ext cx="1588" cy="6350"/>
          </a:xfrm>
          <a:prstGeom prst="line">
            <a:avLst/>
          </a:prstGeom>
          <a:ln w="0" cap="flat" cmpd="sng">
            <a:solidFill>
              <a:srgbClr val="000000"/>
            </a:solidFill>
            <a:prstDash val="solid"/>
            <a:headEnd type="none" w="med" len="med"/>
            <a:tailEnd type="none" w="med" len="med"/>
          </a:ln>
        </p:spPr>
      </p:sp>
      <p:sp>
        <p:nvSpPr>
          <p:cNvPr id="80048" name="Line 185"/>
          <p:cNvSpPr/>
          <p:nvPr/>
        </p:nvSpPr>
        <p:spPr>
          <a:xfrm>
            <a:off x="906463" y="5048250"/>
            <a:ext cx="1587" cy="911225"/>
          </a:xfrm>
          <a:prstGeom prst="line">
            <a:avLst/>
          </a:prstGeom>
          <a:ln w="0" cap="flat" cmpd="sng">
            <a:solidFill>
              <a:srgbClr val="000000"/>
            </a:solidFill>
            <a:prstDash val="solid"/>
            <a:headEnd type="none" w="med" len="med"/>
            <a:tailEnd type="none" w="med" len="med"/>
          </a:ln>
        </p:spPr>
      </p:sp>
      <p:sp>
        <p:nvSpPr>
          <p:cNvPr id="80049" name="Line 186"/>
          <p:cNvSpPr/>
          <p:nvPr/>
        </p:nvSpPr>
        <p:spPr>
          <a:xfrm>
            <a:off x="906463" y="5959475"/>
            <a:ext cx="6350" cy="1588"/>
          </a:xfrm>
          <a:prstGeom prst="line">
            <a:avLst/>
          </a:prstGeom>
          <a:ln w="0" cap="flat" cmpd="sng">
            <a:solidFill>
              <a:srgbClr val="000000"/>
            </a:solidFill>
            <a:prstDash val="solid"/>
            <a:headEnd type="none" w="med" len="med"/>
            <a:tailEnd type="none" w="med" len="med"/>
          </a:ln>
        </p:spPr>
      </p:sp>
      <p:sp>
        <p:nvSpPr>
          <p:cNvPr id="80050" name="Line 187"/>
          <p:cNvSpPr/>
          <p:nvPr/>
        </p:nvSpPr>
        <p:spPr>
          <a:xfrm>
            <a:off x="906463" y="5959475"/>
            <a:ext cx="1587" cy="4763"/>
          </a:xfrm>
          <a:prstGeom prst="line">
            <a:avLst/>
          </a:prstGeom>
          <a:ln w="0" cap="flat" cmpd="sng">
            <a:solidFill>
              <a:srgbClr val="000000"/>
            </a:solidFill>
            <a:prstDash val="solid"/>
            <a:headEnd type="none" w="med" len="med"/>
            <a:tailEnd type="none" w="med" len="med"/>
          </a:ln>
        </p:spPr>
      </p:sp>
      <p:sp>
        <p:nvSpPr>
          <p:cNvPr id="80051" name="Line 188"/>
          <p:cNvSpPr/>
          <p:nvPr/>
        </p:nvSpPr>
        <p:spPr>
          <a:xfrm>
            <a:off x="906463" y="5959475"/>
            <a:ext cx="6350" cy="1588"/>
          </a:xfrm>
          <a:prstGeom prst="line">
            <a:avLst/>
          </a:prstGeom>
          <a:ln w="0" cap="flat" cmpd="sng">
            <a:solidFill>
              <a:srgbClr val="000000"/>
            </a:solidFill>
            <a:prstDash val="solid"/>
            <a:headEnd type="none" w="med" len="med"/>
            <a:tailEnd type="none" w="med" len="med"/>
          </a:ln>
        </p:spPr>
      </p:sp>
      <p:sp>
        <p:nvSpPr>
          <p:cNvPr id="80052" name="Line 189"/>
          <p:cNvSpPr/>
          <p:nvPr/>
        </p:nvSpPr>
        <p:spPr>
          <a:xfrm>
            <a:off x="906463" y="5959475"/>
            <a:ext cx="1587" cy="4763"/>
          </a:xfrm>
          <a:prstGeom prst="line">
            <a:avLst/>
          </a:prstGeom>
          <a:ln w="0" cap="flat" cmpd="sng">
            <a:solidFill>
              <a:srgbClr val="000000"/>
            </a:solidFill>
            <a:prstDash val="solid"/>
            <a:headEnd type="none" w="med" len="med"/>
            <a:tailEnd type="none" w="med" len="med"/>
          </a:ln>
        </p:spPr>
      </p:sp>
      <p:sp>
        <p:nvSpPr>
          <p:cNvPr id="80053" name="Line 190"/>
          <p:cNvSpPr/>
          <p:nvPr/>
        </p:nvSpPr>
        <p:spPr>
          <a:xfrm>
            <a:off x="912813" y="5959475"/>
            <a:ext cx="2162175" cy="1588"/>
          </a:xfrm>
          <a:prstGeom prst="line">
            <a:avLst/>
          </a:prstGeom>
          <a:ln w="0" cap="flat" cmpd="sng">
            <a:solidFill>
              <a:srgbClr val="000000"/>
            </a:solidFill>
            <a:prstDash val="solid"/>
            <a:headEnd type="none" w="med" len="med"/>
            <a:tailEnd type="none" w="med" len="med"/>
          </a:ln>
        </p:spPr>
      </p:sp>
      <p:sp>
        <p:nvSpPr>
          <p:cNvPr id="80054" name="Rectangle 191"/>
          <p:cNvSpPr/>
          <p:nvPr/>
        </p:nvSpPr>
        <p:spPr>
          <a:xfrm>
            <a:off x="3074988" y="5048250"/>
            <a:ext cx="6350" cy="911225"/>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55" name="Line 192"/>
          <p:cNvSpPr/>
          <p:nvPr/>
        </p:nvSpPr>
        <p:spPr>
          <a:xfrm>
            <a:off x="3074988" y="5048250"/>
            <a:ext cx="1587" cy="911225"/>
          </a:xfrm>
          <a:prstGeom prst="line">
            <a:avLst/>
          </a:prstGeom>
          <a:ln w="0" cap="flat" cmpd="sng">
            <a:solidFill>
              <a:srgbClr val="000000"/>
            </a:solidFill>
            <a:prstDash val="solid"/>
            <a:headEnd type="none" w="med" len="med"/>
            <a:tailEnd type="none" w="med" len="med"/>
          </a:ln>
        </p:spPr>
      </p:sp>
      <p:sp>
        <p:nvSpPr>
          <p:cNvPr id="80056" name="Line 193"/>
          <p:cNvSpPr/>
          <p:nvPr/>
        </p:nvSpPr>
        <p:spPr>
          <a:xfrm>
            <a:off x="3074988" y="5959475"/>
            <a:ext cx="6350" cy="1588"/>
          </a:xfrm>
          <a:prstGeom prst="line">
            <a:avLst/>
          </a:prstGeom>
          <a:ln w="0" cap="flat" cmpd="sng">
            <a:solidFill>
              <a:srgbClr val="000000"/>
            </a:solidFill>
            <a:prstDash val="solid"/>
            <a:headEnd type="none" w="med" len="med"/>
            <a:tailEnd type="none" w="med" len="med"/>
          </a:ln>
        </p:spPr>
      </p:sp>
      <p:sp>
        <p:nvSpPr>
          <p:cNvPr id="80057" name="Line 194"/>
          <p:cNvSpPr/>
          <p:nvPr/>
        </p:nvSpPr>
        <p:spPr>
          <a:xfrm>
            <a:off x="3074988" y="5959475"/>
            <a:ext cx="1587" cy="4763"/>
          </a:xfrm>
          <a:prstGeom prst="line">
            <a:avLst/>
          </a:prstGeom>
          <a:ln w="0" cap="flat" cmpd="sng">
            <a:solidFill>
              <a:srgbClr val="000000"/>
            </a:solidFill>
            <a:prstDash val="solid"/>
            <a:headEnd type="none" w="med" len="med"/>
            <a:tailEnd type="none" w="med" len="med"/>
          </a:ln>
        </p:spPr>
      </p:sp>
      <p:sp>
        <p:nvSpPr>
          <p:cNvPr id="80058" name="Line 195"/>
          <p:cNvSpPr/>
          <p:nvPr/>
        </p:nvSpPr>
        <p:spPr>
          <a:xfrm>
            <a:off x="3081338" y="5959475"/>
            <a:ext cx="1706562" cy="1588"/>
          </a:xfrm>
          <a:prstGeom prst="line">
            <a:avLst/>
          </a:prstGeom>
          <a:ln w="0" cap="flat" cmpd="sng">
            <a:solidFill>
              <a:srgbClr val="000000"/>
            </a:solidFill>
            <a:prstDash val="solid"/>
            <a:headEnd type="none" w="med" len="med"/>
            <a:tailEnd type="none" w="med" len="med"/>
          </a:ln>
        </p:spPr>
      </p:sp>
      <p:sp>
        <p:nvSpPr>
          <p:cNvPr id="80059" name="Rectangle 196"/>
          <p:cNvSpPr/>
          <p:nvPr/>
        </p:nvSpPr>
        <p:spPr>
          <a:xfrm>
            <a:off x="4787900" y="5048250"/>
            <a:ext cx="6350" cy="911225"/>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60" name="Line 197"/>
          <p:cNvSpPr/>
          <p:nvPr/>
        </p:nvSpPr>
        <p:spPr>
          <a:xfrm>
            <a:off x="4787900" y="5048250"/>
            <a:ext cx="1588" cy="911225"/>
          </a:xfrm>
          <a:prstGeom prst="line">
            <a:avLst/>
          </a:prstGeom>
          <a:ln w="0" cap="flat" cmpd="sng">
            <a:solidFill>
              <a:srgbClr val="000000"/>
            </a:solidFill>
            <a:prstDash val="solid"/>
            <a:headEnd type="none" w="med" len="med"/>
            <a:tailEnd type="none" w="med" len="med"/>
          </a:ln>
        </p:spPr>
      </p:sp>
      <p:sp>
        <p:nvSpPr>
          <p:cNvPr id="80061" name="Line 198"/>
          <p:cNvSpPr/>
          <p:nvPr/>
        </p:nvSpPr>
        <p:spPr>
          <a:xfrm>
            <a:off x="4787900" y="5959475"/>
            <a:ext cx="6350" cy="1588"/>
          </a:xfrm>
          <a:prstGeom prst="line">
            <a:avLst/>
          </a:prstGeom>
          <a:ln w="0" cap="flat" cmpd="sng">
            <a:solidFill>
              <a:srgbClr val="000000"/>
            </a:solidFill>
            <a:prstDash val="solid"/>
            <a:headEnd type="none" w="med" len="med"/>
            <a:tailEnd type="none" w="med" len="med"/>
          </a:ln>
        </p:spPr>
      </p:sp>
      <p:sp>
        <p:nvSpPr>
          <p:cNvPr id="80062" name="Line 199"/>
          <p:cNvSpPr/>
          <p:nvPr/>
        </p:nvSpPr>
        <p:spPr>
          <a:xfrm>
            <a:off x="4787900" y="5959475"/>
            <a:ext cx="1588" cy="4763"/>
          </a:xfrm>
          <a:prstGeom prst="line">
            <a:avLst/>
          </a:prstGeom>
          <a:ln w="0" cap="flat" cmpd="sng">
            <a:solidFill>
              <a:srgbClr val="000000"/>
            </a:solidFill>
            <a:prstDash val="solid"/>
            <a:headEnd type="none" w="med" len="med"/>
            <a:tailEnd type="none" w="med" len="med"/>
          </a:ln>
        </p:spPr>
      </p:sp>
      <p:sp>
        <p:nvSpPr>
          <p:cNvPr id="80063" name="Line 200"/>
          <p:cNvSpPr/>
          <p:nvPr/>
        </p:nvSpPr>
        <p:spPr>
          <a:xfrm>
            <a:off x="4794250" y="5959475"/>
            <a:ext cx="2962275" cy="1588"/>
          </a:xfrm>
          <a:prstGeom prst="line">
            <a:avLst/>
          </a:prstGeom>
          <a:ln w="0" cap="flat" cmpd="sng">
            <a:solidFill>
              <a:srgbClr val="000000"/>
            </a:solidFill>
            <a:prstDash val="solid"/>
            <a:headEnd type="none" w="med" len="med"/>
            <a:tailEnd type="none" w="med" len="med"/>
          </a:ln>
        </p:spPr>
      </p:sp>
      <p:sp>
        <p:nvSpPr>
          <p:cNvPr id="80064" name="Rectangle 201"/>
          <p:cNvSpPr/>
          <p:nvPr/>
        </p:nvSpPr>
        <p:spPr>
          <a:xfrm>
            <a:off x="7756525" y="5048250"/>
            <a:ext cx="6350" cy="911225"/>
          </a:xfrm>
          <a:prstGeom prst="rect">
            <a:avLst/>
          </a:prstGeom>
          <a:solidFill>
            <a:srgbClr val="000000"/>
          </a:solidFill>
          <a:ln w="9525">
            <a:noFill/>
          </a:ln>
        </p:spPr>
        <p:txBody>
          <a:bodyPr/>
          <a:p>
            <a:endParaRPr lang="zh-CN" altLang="en-US" dirty="0">
              <a:latin typeface="Times New Roman" panose="02020603050405020304" pitchFamily="18" charset="0"/>
            </a:endParaRPr>
          </a:p>
        </p:txBody>
      </p:sp>
      <p:sp>
        <p:nvSpPr>
          <p:cNvPr id="80065" name="Line 202"/>
          <p:cNvSpPr/>
          <p:nvPr/>
        </p:nvSpPr>
        <p:spPr>
          <a:xfrm>
            <a:off x="7756525" y="5048250"/>
            <a:ext cx="1588" cy="911225"/>
          </a:xfrm>
          <a:prstGeom prst="line">
            <a:avLst/>
          </a:prstGeom>
          <a:ln w="0" cap="flat" cmpd="sng">
            <a:solidFill>
              <a:srgbClr val="000000"/>
            </a:solidFill>
            <a:prstDash val="solid"/>
            <a:headEnd type="none" w="med" len="med"/>
            <a:tailEnd type="none" w="med" len="med"/>
          </a:ln>
        </p:spPr>
      </p:sp>
      <p:sp>
        <p:nvSpPr>
          <p:cNvPr id="80066" name="Line 203"/>
          <p:cNvSpPr/>
          <p:nvPr/>
        </p:nvSpPr>
        <p:spPr>
          <a:xfrm>
            <a:off x="7756525" y="5959475"/>
            <a:ext cx="6350" cy="1588"/>
          </a:xfrm>
          <a:prstGeom prst="line">
            <a:avLst/>
          </a:prstGeom>
          <a:ln w="0" cap="flat" cmpd="sng">
            <a:solidFill>
              <a:srgbClr val="000000"/>
            </a:solidFill>
            <a:prstDash val="solid"/>
            <a:headEnd type="none" w="med" len="med"/>
            <a:tailEnd type="none" w="med" len="med"/>
          </a:ln>
        </p:spPr>
      </p:sp>
      <p:sp>
        <p:nvSpPr>
          <p:cNvPr id="80067" name="Line 204"/>
          <p:cNvSpPr/>
          <p:nvPr/>
        </p:nvSpPr>
        <p:spPr>
          <a:xfrm>
            <a:off x="7756525" y="5959475"/>
            <a:ext cx="1588" cy="4763"/>
          </a:xfrm>
          <a:prstGeom prst="line">
            <a:avLst/>
          </a:prstGeom>
          <a:ln w="0" cap="flat" cmpd="sng">
            <a:solidFill>
              <a:srgbClr val="000000"/>
            </a:solidFill>
            <a:prstDash val="solid"/>
            <a:headEnd type="none" w="med" len="med"/>
            <a:tailEnd type="none" w="med" len="med"/>
          </a:ln>
        </p:spPr>
      </p:sp>
      <p:sp>
        <p:nvSpPr>
          <p:cNvPr id="80068" name="Line 205"/>
          <p:cNvSpPr/>
          <p:nvPr/>
        </p:nvSpPr>
        <p:spPr>
          <a:xfrm>
            <a:off x="7756525" y="5959475"/>
            <a:ext cx="6350" cy="1588"/>
          </a:xfrm>
          <a:prstGeom prst="line">
            <a:avLst/>
          </a:prstGeom>
          <a:ln w="0" cap="flat" cmpd="sng">
            <a:solidFill>
              <a:srgbClr val="000000"/>
            </a:solidFill>
            <a:prstDash val="solid"/>
            <a:headEnd type="none" w="med" len="med"/>
            <a:tailEnd type="none" w="med" len="med"/>
          </a:ln>
        </p:spPr>
      </p:sp>
      <p:sp>
        <p:nvSpPr>
          <p:cNvPr id="80069" name="Line 206"/>
          <p:cNvSpPr/>
          <p:nvPr/>
        </p:nvSpPr>
        <p:spPr>
          <a:xfrm>
            <a:off x="7756525" y="5959475"/>
            <a:ext cx="1588" cy="4763"/>
          </a:xfrm>
          <a:prstGeom prst="line">
            <a:avLst/>
          </a:prstGeom>
          <a:ln w="0" cap="flat" cmpd="sng">
            <a:solidFill>
              <a:srgbClr val="000000"/>
            </a:solidFill>
            <a:prstDash val="solid"/>
            <a:headEnd type="none" w="med" len="med"/>
            <a:tailEnd type="none" w="med" len="med"/>
          </a:ln>
        </p:spPr>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ChangeArrowheads="1"/>
          </p:cNvSpPr>
          <p:nvPr/>
        </p:nvSpPr>
        <p:spPr bwMode="auto">
          <a:xfrm>
            <a:off x="395288" y="765175"/>
            <a:ext cx="8353425" cy="762000"/>
          </a:xfrm>
          <a:prstGeom prst="rect">
            <a:avLst/>
          </a:prstGeom>
          <a:noFill/>
          <a:ln w="9525">
            <a:noFill/>
            <a:miter lim="800000"/>
          </a:ln>
        </p:spPr>
        <p:txBody>
          <a:bodyPr anchor="ctr"/>
          <a:lstStyle/>
          <a:p>
            <a:pPr marL="0" marR="0" lvl="0" indent="0" algn="ctr" defTabSz="914400" rtl="0" eaLnBrk="0" fontAlgn="base" latinLnBrk="0" hangingPunct="0">
              <a:lnSpc>
                <a:spcPct val="14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rgbClr val="FF3300"/>
                </a:solidFill>
                <a:effectLst/>
                <a:uLnTx/>
                <a:uFillTx/>
                <a:latin typeface="+mn-ea"/>
                <a:ea typeface="+mn-ea"/>
                <a:cs typeface="+mn-cs"/>
              </a:rPr>
              <a:t>危害有害因素识别、风险评价的一般程序</a:t>
            </a:r>
            <a:endParaRPr kumimoji="1" lang="zh-CN" altLang="en-US" sz="3200" b="1" i="0" u="none" strike="noStrike" kern="1200" cap="none" spc="0" normalizeH="0" baseline="0" noProof="0" dirty="0">
              <a:ln>
                <a:noFill/>
              </a:ln>
              <a:solidFill>
                <a:srgbClr val="FF3300"/>
              </a:solidFill>
              <a:effectLst/>
              <a:uLnTx/>
              <a:uFillTx/>
              <a:latin typeface="+mn-ea"/>
              <a:ea typeface="+mn-ea"/>
              <a:cs typeface="+mn-cs"/>
            </a:endParaRPr>
          </a:p>
        </p:txBody>
      </p:sp>
      <p:grpSp>
        <p:nvGrpSpPr>
          <p:cNvPr id="80899" name="Group 27"/>
          <p:cNvGrpSpPr/>
          <p:nvPr/>
        </p:nvGrpSpPr>
        <p:grpSpPr>
          <a:xfrm>
            <a:off x="395288" y="1628775"/>
            <a:ext cx="7777162" cy="4425950"/>
            <a:chOff x="249" y="1026"/>
            <a:chExt cx="4899" cy="2788"/>
          </a:xfrm>
        </p:grpSpPr>
        <p:sp>
          <p:nvSpPr>
            <p:cNvPr id="80900" name="Text Box 4"/>
            <p:cNvSpPr txBox="1"/>
            <p:nvPr/>
          </p:nvSpPr>
          <p:spPr>
            <a:xfrm>
              <a:off x="249" y="2568"/>
              <a:ext cx="1633" cy="52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划分评价单元、选择评价方法</a:t>
              </a:r>
              <a:endParaRPr lang="zh-CN" altLang="en-US" sz="2400" dirty="0">
                <a:solidFill>
                  <a:srgbClr val="0000CC"/>
                </a:solidFill>
                <a:latin typeface="Times New Roman" panose="02020603050405020304" pitchFamily="18" charset="0"/>
                <a:ea typeface="幼圆" pitchFamily="49" charset="-122"/>
              </a:endParaRPr>
            </a:p>
          </p:txBody>
        </p:sp>
        <p:sp>
          <p:nvSpPr>
            <p:cNvPr id="80901" name="Text Box 15"/>
            <p:cNvSpPr txBox="1"/>
            <p:nvPr/>
          </p:nvSpPr>
          <p:spPr>
            <a:xfrm>
              <a:off x="249" y="1026"/>
              <a:ext cx="1678"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编制风险评价计划</a:t>
              </a:r>
              <a:endParaRPr lang="zh-CN" altLang="en-US" sz="2400" dirty="0">
                <a:solidFill>
                  <a:srgbClr val="0000CC"/>
                </a:solidFill>
                <a:latin typeface="Times New Roman" panose="02020603050405020304" pitchFamily="18" charset="0"/>
                <a:ea typeface="幼圆" pitchFamily="49" charset="-122"/>
              </a:endParaRPr>
            </a:p>
          </p:txBody>
        </p:sp>
        <p:sp>
          <p:nvSpPr>
            <p:cNvPr id="80902" name="Text Box 16"/>
            <p:cNvSpPr txBox="1"/>
            <p:nvPr/>
          </p:nvSpPr>
          <p:spPr>
            <a:xfrm>
              <a:off x="249" y="1571"/>
              <a:ext cx="1633"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组建评价组织</a:t>
              </a:r>
              <a:endParaRPr lang="zh-CN" altLang="en-US" sz="2400" dirty="0">
                <a:solidFill>
                  <a:srgbClr val="0000CC"/>
                </a:solidFill>
                <a:latin typeface="Times New Roman" panose="02020603050405020304" pitchFamily="18" charset="0"/>
                <a:ea typeface="幼圆" pitchFamily="49" charset="-122"/>
              </a:endParaRPr>
            </a:p>
          </p:txBody>
        </p:sp>
        <p:sp>
          <p:nvSpPr>
            <p:cNvPr id="80903" name="Text Box 17"/>
            <p:cNvSpPr txBox="1"/>
            <p:nvPr/>
          </p:nvSpPr>
          <p:spPr>
            <a:xfrm>
              <a:off x="249" y="2115"/>
              <a:ext cx="1633"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资料收集</a:t>
              </a:r>
              <a:endParaRPr lang="zh-CN" altLang="en-US" sz="2400" dirty="0">
                <a:solidFill>
                  <a:srgbClr val="0000CC"/>
                </a:solidFill>
                <a:latin typeface="Times New Roman" panose="02020603050405020304" pitchFamily="18" charset="0"/>
                <a:ea typeface="幼圆" pitchFamily="49" charset="-122"/>
              </a:endParaRPr>
            </a:p>
          </p:txBody>
        </p:sp>
        <p:sp>
          <p:nvSpPr>
            <p:cNvPr id="80904" name="Text Box 5"/>
            <p:cNvSpPr txBox="1"/>
            <p:nvPr/>
          </p:nvSpPr>
          <p:spPr>
            <a:xfrm>
              <a:off x="295" y="3248"/>
              <a:ext cx="1587" cy="52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识别危害、有害因素</a:t>
              </a:r>
              <a:endParaRPr lang="zh-CN" altLang="en-US" sz="2400" dirty="0">
                <a:solidFill>
                  <a:srgbClr val="0000CC"/>
                </a:solidFill>
                <a:latin typeface="Times New Roman" panose="02020603050405020304" pitchFamily="18" charset="0"/>
                <a:ea typeface="幼圆" pitchFamily="49" charset="-122"/>
              </a:endParaRPr>
            </a:p>
          </p:txBody>
        </p:sp>
        <p:sp>
          <p:nvSpPr>
            <p:cNvPr id="80905" name="Text Box 6"/>
            <p:cNvSpPr txBox="1"/>
            <p:nvPr/>
          </p:nvSpPr>
          <p:spPr>
            <a:xfrm>
              <a:off x="2971" y="1162"/>
              <a:ext cx="2086"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评价风险</a:t>
              </a:r>
              <a:endParaRPr lang="zh-CN" altLang="en-US" sz="2400" dirty="0">
                <a:solidFill>
                  <a:srgbClr val="0000CC"/>
                </a:solidFill>
                <a:latin typeface="Times New Roman" panose="02020603050405020304" pitchFamily="18" charset="0"/>
                <a:ea typeface="幼圆" pitchFamily="49" charset="-122"/>
              </a:endParaRPr>
            </a:p>
          </p:txBody>
        </p:sp>
        <p:sp>
          <p:nvSpPr>
            <p:cNvPr id="80906" name="Text Box 7"/>
            <p:cNvSpPr txBox="1"/>
            <p:nvPr/>
          </p:nvSpPr>
          <p:spPr>
            <a:xfrm>
              <a:off x="2971" y="1706"/>
              <a:ext cx="2131"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确定是否是可接受风险</a:t>
              </a:r>
              <a:endParaRPr lang="zh-CN" altLang="en-US" sz="2400" dirty="0">
                <a:solidFill>
                  <a:srgbClr val="0000CC"/>
                </a:solidFill>
                <a:latin typeface="Times New Roman" panose="02020603050405020304" pitchFamily="18" charset="0"/>
                <a:ea typeface="幼圆" pitchFamily="49" charset="-122"/>
              </a:endParaRPr>
            </a:p>
          </p:txBody>
        </p:sp>
        <p:sp>
          <p:nvSpPr>
            <p:cNvPr id="80907" name="Text Box 8"/>
            <p:cNvSpPr txBox="1"/>
            <p:nvPr/>
          </p:nvSpPr>
          <p:spPr>
            <a:xfrm>
              <a:off x="3061" y="2342"/>
              <a:ext cx="2087"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制定风险控制计划</a:t>
              </a:r>
              <a:endParaRPr lang="zh-CN" altLang="en-US" sz="2400" dirty="0">
                <a:solidFill>
                  <a:srgbClr val="0000CC"/>
                </a:solidFill>
                <a:latin typeface="Times New Roman" panose="02020603050405020304" pitchFamily="18" charset="0"/>
                <a:ea typeface="幼圆" pitchFamily="49" charset="-122"/>
              </a:endParaRPr>
            </a:p>
          </p:txBody>
        </p:sp>
        <p:sp>
          <p:nvSpPr>
            <p:cNvPr id="80908" name="Text Box 9"/>
            <p:cNvSpPr txBox="1"/>
            <p:nvPr/>
          </p:nvSpPr>
          <p:spPr>
            <a:xfrm>
              <a:off x="3016" y="2931"/>
              <a:ext cx="2087"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评审控制计划的适宜性</a:t>
              </a:r>
              <a:endParaRPr lang="zh-CN" altLang="en-US" sz="2400" dirty="0">
                <a:solidFill>
                  <a:srgbClr val="0000CC"/>
                </a:solidFill>
                <a:latin typeface="Times New Roman" panose="02020603050405020304" pitchFamily="18" charset="0"/>
                <a:ea typeface="幼圆" pitchFamily="49" charset="-122"/>
              </a:endParaRPr>
            </a:p>
          </p:txBody>
        </p:sp>
        <p:sp>
          <p:nvSpPr>
            <p:cNvPr id="80909" name="Line 10"/>
            <p:cNvSpPr/>
            <p:nvPr/>
          </p:nvSpPr>
          <p:spPr>
            <a:xfrm>
              <a:off x="1111" y="1344"/>
              <a:ext cx="0" cy="240"/>
            </a:xfrm>
            <a:prstGeom prst="line">
              <a:avLst/>
            </a:prstGeom>
            <a:ln w="38100" cap="flat" cmpd="sng">
              <a:solidFill>
                <a:srgbClr val="FF0000"/>
              </a:solidFill>
              <a:prstDash val="solid"/>
              <a:headEnd type="none" w="med" len="med"/>
              <a:tailEnd type="triangle" w="lg" len="lg"/>
            </a:ln>
          </p:spPr>
        </p:sp>
        <p:sp>
          <p:nvSpPr>
            <p:cNvPr id="80910" name="Line 11"/>
            <p:cNvSpPr/>
            <p:nvPr/>
          </p:nvSpPr>
          <p:spPr>
            <a:xfrm>
              <a:off x="1111" y="1888"/>
              <a:ext cx="0" cy="240"/>
            </a:xfrm>
            <a:prstGeom prst="line">
              <a:avLst/>
            </a:prstGeom>
            <a:ln w="38100" cap="flat" cmpd="sng">
              <a:solidFill>
                <a:srgbClr val="FF0000"/>
              </a:solidFill>
              <a:prstDash val="solid"/>
              <a:headEnd type="none" w="med" len="med"/>
              <a:tailEnd type="triangle" w="lg" len="lg"/>
            </a:ln>
          </p:spPr>
        </p:sp>
        <p:sp>
          <p:nvSpPr>
            <p:cNvPr id="80911" name="Line 12"/>
            <p:cNvSpPr/>
            <p:nvPr/>
          </p:nvSpPr>
          <p:spPr>
            <a:xfrm>
              <a:off x="1111" y="2387"/>
              <a:ext cx="0" cy="181"/>
            </a:xfrm>
            <a:prstGeom prst="line">
              <a:avLst/>
            </a:prstGeom>
            <a:ln w="38100" cap="flat" cmpd="sng">
              <a:solidFill>
                <a:srgbClr val="FF0000"/>
              </a:solidFill>
              <a:prstDash val="solid"/>
              <a:headEnd type="none" w="med" len="med"/>
              <a:tailEnd type="triangle" w="lg" len="lg"/>
            </a:ln>
          </p:spPr>
        </p:sp>
        <p:sp>
          <p:nvSpPr>
            <p:cNvPr id="80912" name="Line 13"/>
            <p:cNvSpPr/>
            <p:nvPr/>
          </p:nvSpPr>
          <p:spPr>
            <a:xfrm>
              <a:off x="1111" y="3067"/>
              <a:ext cx="0" cy="240"/>
            </a:xfrm>
            <a:prstGeom prst="line">
              <a:avLst/>
            </a:prstGeom>
            <a:ln w="38100" cap="flat" cmpd="sng">
              <a:solidFill>
                <a:srgbClr val="FF0000"/>
              </a:solidFill>
              <a:prstDash val="solid"/>
              <a:headEnd type="none" w="med" len="med"/>
              <a:tailEnd type="triangle" w="lg" len="lg"/>
            </a:ln>
          </p:spPr>
        </p:sp>
        <p:sp>
          <p:nvSpPr>
            <p:cNvPr id="80913" name="Line 14"/>
            <p:cNvSpPr/>
            <p:nvPr/>
          </p:nvSpPr>
          <p:spPr>
            <a:xfrm>
              <a:off x="4059" y="3248"/>
              <a:ext cx="0" cy="240"/>
            </a:xfrm>
            <a:prstGeom prst="line">
              <a:avLst/>
            </a:prstGeom>
            <a:ln w="38100" cap="flat" cmpd="sng">
              <a:solidFill>
                <a:srgbClr val="FF0000"/>
              </a:solidFill>
              <a:prstDash val="solid"/>
              <a:headEnd type="none" w="med" len="med"/>
              <a:tailEnd type="triangle" w="lg" len="lg"/>
            </a:ln>
          </p:spPr>
        </p:sp>
        <p:sp>
          <p:nvSpPr>
            <p:cNvPr id="80914" name="Text Box 18"/>
            <p:cNvSpPr txBox="1"/>
            <p:nvPr/>
          </p:nvSpPr>
          <p:spPr>
            <a:xfrm>
              <a:off x="3016" y="3520"/>
              <a:ext cx="2087" cy="294"/>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spAutoFit/>
            </a:bodyPr>
            <a:p>
              <a:pPr algn="ctr">
                <a:spcBef>
                  <a:spcPct val="50000"/>
                </a:spcBef>
              </a:pPr>
              <a:r>
                <a:rPr lang="zh-CN" altLang="en-US" sz="2400" dirty="0">
                  <a:solidFill>
                    <a:srgbClr val="0000CC"/>
                  </a:solidFill>
                  <a:latin typeface="Times New Roman" panose="02020603050405020304" pitchFamily="18" charset="0"/>
                  <a:ea typeface="幼圆" pitchFamily="49" charset="-122"/>
                </a:rPr>
                <a:t>定期评审</a:t>
              </a:r>
              <a:endParaRPr lang="zh-CN" altLang="en-US" sz="2400" dirty="0">
                <a:solidFill>
                  <a:srgbClr val="0000CC"/>
                </a:solidFill>
                <a:latin typeface="Times New Roman" panose="02020603050405020304" pitchFamily="18" charset="0"/>
                <a:ea typeface="幼圆" pitchFamily="49" charset="-122"/>
              </a:endParaRPr>
            </a:p>
          </p:txBody>
        </p:sp>
        <p:sp>
          <p:nvSpPr>
            <p:cNvPr id="80915" name="Line 19"/>
            <p:cNvSpPr/>
            <p:nvPr/>
          </p:nvSpPr>
          <p:spPr>
            <a:xfrm>
              <a:off x="1882" y="3430"/>
              <a:ext cx="454" cy="0"/>
            </a:xfrm>
            <a:prstGeom prst="line">
              <a:avLst/>
            </a:prstGeom>
            <a:ln w="38100" cap="flat" cmpd="sng">
              <a:solidFill>
                <a:srgbClr val="FF0000"/>
              </a:solidFill>
              <a:prstDash val="solid"/>
              <a:headEnd type="none" w="med" len="med"/>
              <a:tailEnd type="none" w="med" len="med"/>
            </a:ln>
          </p:spPr>
        </p:sp>
        <p:sp>
          <p:nvSpPr>
            <p:cNvPr id="80916" name="Line 20"/>
            <p:cNvSpPr/>
            <p:nvPr/>
          </p:nvSpPr>
          <p:spPr>
            <a:xfrm flipV="1">
              <a:off x="2336" y="1343"/>
              <a:ext cx="0" cy="2087"/>
            </a:xfrm>
            <a:prstGeom prst="line">
              <a:avLst/>
            </a:prstGeom>
            <a:ln w="38100" cap="flat" cmpd="sng">
              <a:solidFill>
                <a:srgbClr val="FF0000"/>
              </a:solidFill>
              <a:prstDash val="solid"/>
              <a:headEnd type="none" w="med" len="med"/>
              <a:tailEnd type="none" w="med" len="med"/>
            </a:ln>
          </p:spPr>
        </p:sp>
        <p:sp>
          <p:nvSpPr>
            <p:cNvPr id="80917" name="Line 21"/>
            <p:cNvSpPr/>
            <p:nvPr/>
          </p:nvSpPr>
          <p:spPr>
            <a:xfrm>
              <a:off x="2336" y="1343"/>
              <a:ext cx="635" cy="0"/>
            </a:xfrm>
            <a:prstGeom prst="line">
              <a:avLst/>
            </a:prstGeom>
            <a:ln w="38100" cap="flat" cmpd="sng">
              <a:solidFill>
                <a:srgbClr val="FF0000"/>
              </a:solidFill>
              <a:prstDash val="solid"/>
              <a:headEnd type="none" w="med" len="med"/>
              <a:tailEnd type="triangle" w="med" len="med"/>
            </a:ln>
          </p:spPr>
        </p:sp>
        <p:sp>
          <p:nvSpPr>
            <p:cNvPr id="80918" name="Line 22"/>
            <p:cNvSpPr/>
            <p:nvPr/>
          </p:nvSpPr>
          <p:spPr>
            <a:xfrm>
              <a:off x="3969" y="1479"/>
              <a:ext cx="0" cy="240"/>
            </a:xfrm>
            <a:prstGeom prst="line">
              <a:avLst/>
            </a:prstGeom>
            <a:ln w="38100" cap="flat" cmpd="sng">
              <a:solidFill>
                <a:srgbClr val="FF0000"/>
              </a:solidFill>
              <a:prstDash val="solid"/>
              <a:headEnd type="none" w="med" len="med"/>
              <a:tailEnd type="triangle" w="lg" len="lg"/>
            </a:ln>
          </p:spPr>
        </p:sp>
        <p:sp>
          <p:nvSpPr>
            <p:cNvPr id="80919" name="Line 23"/>
            <p:cNvSpPr/>
            <p:nvPr/>
          </p:nvSpPr>
          <p:spPr>
            <a:xfrm>
              <a:off x="3969" y="2069"/>
              <a:ext cx="0" cy="240"/>
            </a:xfrm>
            <a:prstGeom prst="line">
              <a:avLst/>
            </a:prstGeom>
            <a:ln w="38100" cap="flat" cmpd="sng">
              <a:solidFill>
                <a:srgbClr val="FF0000"/>
              </a:solidFill>
              <a:prstDash val="solid"/>
              <a:headEnd type="none" w="med" len="med"/>
              <a:tailEnd type="triangle" w="lg" len="lg"/>
            </a:ln>
          </p:spPr>
        </p:sp>
        <p:sp>
          <p:nvSpPr>
            <p:cNvPr id="80920" name="Line 24"/>
            <p:cNvSpPr/>
            <p:nvPr/>
          </p:nvSpPr>
          <p:spPr>
            <a:xfrm>
              <a:off x="4014" y="2659"/>
              <a:ext cx="0" cy="240"/>
            </a:xfrm>
            <a:prstGeom prst="line">
              <a:avLst/>
            </a:prstGeom>
            <a:ln w="38100" cap="flat" cmpd="sng">
              <a:solidFill>
                <a:srgbClr val="FF0000"/>
              </a:solidFill>
              <a:prstDash val="solid"/>
              <a:headEnd type="none" w="med" len="med"/>
              <a:tailEnd type="triangle" w="lg" len="lg"/>
            </a:ln>
          </p:spPr>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ChangeArrowheads="1"/>
          </p:cNvSpPr>
          <p:nvPr/>
        </p:nvSpPr>
        <p:spPr bwMode="auto">
          <a:xfrm>
            <a:off x="1981200" y="762000"/>
            <a:ext cx="48768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编制风险评价计划</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81923" name="Rectangle 3"/>
          <p:cNvSpPr/>
          <p:nvPr/>
        </p:nvSpPr>
        <p:spPr>
          <a:xfrm>
            <a:off x="1066800" y="1676400"/>
            <a:ext cx="6745288" cy="946150"/>
          </a:xfrm>
          <a:prstGeom prst="rect">
            <a:avLst/>
          </a:prstGeom>
          <a:noFill/>
          <a:ln w="9525">
            <a:noFill/>
          </a:ln>
        </p:spPr>
        <p:txBody>
          <a:bodyPr>
            <a:spAutoFit/>
          </a:bodyPr>
          <a:p>
            <a:pPr>
              <a:spcBef>
                <a:spcPct val="50000"/>
              </a:spcBef>
              <a:buFont typeface="Wingdings" panose="05000000000000000000" pitchFamily="2" charset="2"/>
            </a:pPr>
            <a:r>
              <a:rPr lang="en-US" altLang="zh-CN" sz="2800" dirty="0">
                <a:latin typeface="楷体_GB2312" pitchFamily="49" charset="-122"/>
                <a:ea typeface="楷体_GB2312" pitchFamily="49" charset="-122"/>
              </a:rPr>
              <a:t>   </a:t>
            </a:r>
            <a:r>
              <a:rPr lang="zh-CN" altLang="en-US" sz="2800" dirty="0">
                <a:latin typeface="幼圆" pitchFamily="49" charset="-122"/>
                <a:ea typeface="幼圆" pitchFamily="49" charset="-122"/>
              </a:rPr>
              <a:t>风险评价计划的编制应包括评价范围、目标、准则、内容及时间安排等。</a:t>
            </a:r>
            <a:endParaRPr lang="zh-CN" altLang="en-US" sz="2800" dirty="0">
              <a:latin typeface="幼圆" pitchFamily="49" charset="-122"/>
              <a:ea typeface="幼圆" pitchFamily="49" charset="-122"/>
            </a:endParaRPr>
          </a:p>
        </p:txBody>
      </p:sp>
      <p:sp>
        <p:nvSpPr>
          <p:cNvPr id="88068" name="Rectangle 5"/>
          <p:cNvSpPr>
            <a:spLocks noChangeArrowheads="1"/>
          </p:cNvSpPr>
          <p:nvPr/>
        </p:nvSpPr>
        <p:spPr bwMode="auto">
          <a:xfrm>
            <a:off x="2484438" y="3132138"/>
            <a:ext cx="2757488" cy="708025"/>
          </a:xfrm>
          <a:prstGeom prst="rect">
            <a:avLst/>
          </a:prstGeom>
          <a:noFill/>
          <a:ln w="9525">
            <a:noFill/>
            <a:miter lim="800000"/>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组建评价组</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81925" name="Rectangle 6"/>
          <p:cNvSpPr/>
          <p:nvPr/>
        </p:nvSpPr>
        <p:spPr>
          <a:xfrm>
            <a:off x="1187450" y="3860800"/>
            <a:ext cx="6745288" cy="1373188"/>
          </a:xfrm>
          <a:prstGeom prst="rect">
            <a:avLst/>
          </a:prstGeom>
          <a:noFill/>
          <a:ln w="9525">
            <a:noFill/>
          </a:ln>
        </p:spPr>
        <p:txBody>
          <a:bodyPr>
            <a:spAutoFit/>
          </a:bodyPr>
          <a:p>
            <a:pPr>
              <a:spcBef>
                <a:spcPct val="50000"/>
              </a:spcBef>
              <a:buFont typeface="Wingdings" panose="05000000000000000000" pitchFamily="2" charset="2"/>
            </a:pPr>
            <a:r>
              <a:rPr lang="en-US" altLang="zh-CN" sz="2800" dirty="0">
                <a:latin typeface="楷体_GB2312" pitchFamily="49" charset="-122"/>
                <a:ea typeface="楷体_GB2312" pitchFamily="49" charset="-122"/>
              </a:rPr>
              <a:t>   </a:t>
            </a:r>
            <a:r>
              <a:rPr lang="zh-CN" altLang="en-US" sz="2800" dirty="0">
                <a:latin typeface="幼圆" pitchFamily="49" charset="-122"/>
                <a:ea typeface="幼圆" pitchFamily="49" charset="-122"/>
              </a:rPr>
              <a:t>应由企业领导者本人或其指定的人员具体负责评价工作，评价组成员应由各方面业务技术骨干或外聘专家顾问组成。</a:t>
            </a:r>
            <a:endParaRPr lang="zh-CN" altLang="en-US" sz="2800" dirty="0">
              <a:latin typeface="幼圆" pitchFamily="49" charset="-122"/>
              <a:ea typeface="幼圆"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2099" name="Rectangle 3"/>
          <p:cNvSpPr/>
          <p:nvPr/>
        </p:nvSpPr>
        <p:spPr>
          <a:xfrm>
            <a:off x="1042988" y="2276475"/>
            <a:ext cx="7177087" cy="2870200"/>
          </a:xfrm>
          <a:prstGeom prst="rect">
            <a:avLst/>
          </a:prstGeom>
          <a:noFill/>
          <a:ln w="9525">
            <a:noFill/>
          </a:ln>
        </p:spPr>
        <p:txBody>
          <a:bodyPr>
            <a:spAutoFit/>
          </a:bodyPr>
          <a:p>
            <a:pPr>
              <a:spcBef>
                <a:spcPct val="50000"/>
              </a:spcBef>
              <a:buFont typeface="Wingdings" panose="05000000000000000000" pitchFamily="2" charset="2"/>
            </a:pPr>
            <a:r>
              <a:rPr lang="zh-CN" altLang="en-US" sz="2800" dirty="0">
                <a:latin typeface="幼圆" pitchFamily="49" charset="-122"/>
                <a:ea typeface="幼圆" pitchFamily="49" charset="-122"/>
              </a:rPr>
              <a:t>（</a:t>
            </a:r>
            <a:r>
              <a:rPr lang="en-US" altLang="zh-CN" sz="2800" dirty="0">
                <a:latin typeface="幼圆" pitchFamily="49" charset="-122"/>
                <a:ea typeface="幼圆" pitchFamily="49" charset="-122"/>
              </a:rPr>
              <a:t>1</a:t>
            </a:r>
            <a:r>
              <a:rPr lang="zh-CN" altLang="en-US" sz="2800" dirty="0">
                <a:latin typeface="幼圆" pitchFamily="49" charset="-122"/>
                <a:ea typeface="幼圆" pitchFamily="49" charset="-122"/>
              </a:rPr>
              <a:t>）必要的专业技术知识；</a:t>
            </a:r>
            <a:endParaRPr lang="zh-CN" altLang="en-US" sz="2800" dirty="0">
              <a:latin typeface="幼圆" pitchFamily="49" charset="-122"/>
              <a:ea typeface="幼圆" pitchFamily="49" charset="-122"/>
            </a:endParaRPr>
          </a:p>
          <a:p>
            <a:pPr>
              <a:spcBef>
                <a:spcPct val="50000"/>
              </a:spcBef>
              <a:buFont typeface="Wingdings" panose="05000000000000000000" pitchFamily="2" charset="2"/>
            </a:pPr>
            <a:r>
              <a:rPr lang="zh-CN" altLang="en-US" sz="2800" dirty="0">
                <a:latin typeface="幼圆" pitchFamily="49" charset="-122"/>
                <a:ea typeface="幼圆" pitchFamily="49" charset="-122"/>
              </a:rPr>
              <a:t>（</a:t>
            </a:r>
            <a:r>
              <a:rPr lang="en-US" altLang="zh-CN" sz="2800" dirty="0">
                <a:latin typeface="幼圆" pitchFamily="49" charset="-122"/>
                <a:ea typeface="幼圆" pitchFamily="49" charset="-122"/>
              </a:rPr>
              <a:t>2</a:t>
            </a:r>
            <a:r>
              <a:rPr lang="zh-CN" altLang="en-US" sz="2800" dirty="0">
                <a:latin typeface="幼圆" pitchFamily="49" charset="-122"/>
                <a:ea typeface="幼圆" pitchFamily="49" charset="-122"/>
              </a:rPr>
              <a:t>）安全生产法律法规知识；</a:t>
            </a:r>
            <a:endParaRPr lang="zh-CN" altLang="en-US" sz="2800" dirty="0">
              <a:latin typeface="幼圆" pitchFamily="49" charset="-122"/>
              <a:ea typeface="幼圆" pitchFamily="49" charset="-122"/>
            </a:endParaRPr>
          </a:p>
          <a:p>
            <a:pPr>
              <a:spcBef>
                <a:spcPct val="50000"/>
              </a:spcBef>
              <a:buFont typeface="Wingdings" panose="05000000000000000000" pitchFamily="2" charset="2"/>
            </a:pPr>
            <a:r>
              <a:rPr lang="zh-CN" altLang="en-US" sz="2800" dirty="0">
                <a:latin typeface="幼圆" pitchFamily="49" charset="-122"/>
                <a:ea typeface="幼圆" pitchFamily="49" charset="-122"/>
              </a:rPr>
              <a:t>（</a:t>
            </a:r>
            <a:r>
              <a:rPr lang="en-US" altLang="zh-CN" sz="2800" dirty="0">
                <a:latin typeface="幼圆" pitchFamily="49" charset="-122"/>
                <a:ea typeface="幼圆" pitchFamily="49" charset="-122"/>
              </a:rPr>
              <a:t>3</a:t>
            </a:r>
            <a:r>
              <a:rPr lang="zh-CN" altLang="en-US" sz="2800" dirty="0">
                <a:latin typeface="幼圆" pitchFamily="49" charset="-122"/>
                <a:ea typeface="幼圆" pitchFamily="49" charset="-122"/>
              </a:rPr>
              <a:t>）风险评价知识，包括评价技术、技巧、经验等；</a:t>
            </a:r>
            <a:endParaRPr lang="zh-CN" altLang="en-US" sz="2800" dirty="0">
              <a:latin typeface="幼圆" pitchFamily="49" charset="-122"/>
              <a:ea typeface="幼圆" pitchFamily="49" charset="-122"/>
            </a:endParaRPr>
          </a:p>
          <a:p>
            <a:pPr>
              <a:spcBef>
                <a:spcPct val="50000"/>
              </a:spcBef>
              <a:buFont typeface="Wingdings" panose="05000000000000000000" pitchFamily="2" charset="2"/>
            </a:pPr>
            <a:r>
              <a:rPr lang="zh-CN" altLang="en-US" sz="2800" dirty="0">
                <a:latin typeface="幼圆" pitchFamily="49" charset="-122"/>
                <a:ea typeface="幼圆" pitchFamily="49" charset="-122"/>
              </a:rPr>
              <a:t>（</a:t>
            </a:r>
            <a:r>
              <a:rPr lang="en-US" altLang="zh-CN" sz="2800" dirty="0">
                <a:latin typeface="幼圆" pitchFamily="49" charset="-122"/>
                <a:ea typeface="幼圆" pitchFamily="49" charset="-122"/>
              </a:rPr>
              <a:t>4</a:t>
            </a:r>
            <a:r>
              <a:rPr lang="zh-CN" altLang="en-US" sz="2800" dirty="0">
                <a:latin typeface="幼圆" pitchFamily="49" charset="-122"/>
                <a:ea typeface="幼圆" pitchFamily="49" charset="-122"/>
              </a:rPr>
              <a:t>）现场管理人员、操作人员等。</a:t>
            </a:r>
            <a:endParaRPr lang="zh-CN" altLang="en-US" sz="2800" dirty="0">
              <a:latin typeface="幼圆" pitchFamily="49" charset="-122"/>
              <a:ea typeface="幼圆" pitchFamily="49" charset="-122"/>
            </a:endParaRPr>
          </a:p>
        </p:txBody>
      </p:sp>
      <p:sp>
        <p:nvSpPr>
          <p:cNvPr id="82947" name="Rectangle 5"/>
          <p:cNvSpPr/>
          <p:nvPr/>
        </p:nvSpPr>
        <p:spPr>
          <a:xfrm>
            <a:off x="1042988" y="1341438"/>
            <a:ext cx="5487987" cy="579437"/>
          </a:xfrm>
          <a:prstGeom prst="rect">
            <a:avLst/>
          </a:prstGeom>
          <a:noFill/>
          <a:ln w="9525">
            <a:noFill/>
          </a:ln>
        </p:spPr>
        <p:txBody>
          <a:bodyPr wrap="none">
            <a:spAutoFit/>
          </a:bodyPr>
          <a:p>
            <a:r>
              <a:rPr lang="zh-CN" altLang="en-US" dirty="0">
                <a:solidFill>
                  <a:srgbClr val="FF0000"/>
                </a:solidFill>
                <a:latin typeface="Times New Roman" panose="02020603050405020304" pitchFamily="18" charset="0"/>
                <a:ea typeface="幼圆" pitchFamily="49" charset="-122"/>
              </a:rPr>
              <a:t>评价组成员应满足以下要求：</a:t>
            </a:r>
            <a:endParaRPr lang="zh-CN" altLang="en-US" dirty="0">
              <a:solidFill>
                <a:srgbClr val="FF0000"/>
              </a:solidFill>
              <a:latin typeface="Times New Roman" panose="02020603050405020304" pitchFamily="18" charset="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12099">
                                            <p:txEl>
                                              <p:charRg st="0" end="14"/>
                                            </p:txEl>
                                          </p:spTgt>
                                        </p:tgtEl>
                                        <p:attrNameLst>
                                          <p:attrName>style.visibility</p:attrName>
                                        </p:attrNameLst>
                                      </p:cBhvr>
                                      <p:to>
                                        <p:strVal val="visible"/>
                                      </p:to>
                                    </p:set>
                                    <p:anim calcmode="lin" valueType="num">
                                      <p:cBhvr additive="base">
                                        <p:cTn id="7" dur="500" fill="hold"/>
                                        <p:tgtEl>
                                          <p:spTgt spid="1412099">
                                            <p:txEl>
                                              <p:charRg st="0" end="1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12099">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12099">
                                            <p:txEl>
                                              <p:charRg st="14" end="29"/>
                                            </p:txEl>
                                          </p:spTgt>
                                        </p:tgtEl>
                                        <p:attrNameLst>
                                          <p:attrName>style.visibility</p:attrName>
                                        </p:attrNameLst>
                                      </p:cBhvr>
                                      <p:to>
                                        <p:strVal val="visible"/>
                                      </p:to>
                                    </p:set>
                                    <p:anim calcmode="lin" valueType="num">
                                      <p:cBhvr additive="base">
                                        <p:cTn id="13" dur="500" fill="hold"/>
                                        <p:tgtEl>
                                          <p:spTgt spid="1412099">
                                            <p:txEl>
                                              <p:charRg st="14" end="29"/>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2099">
                                            <p:txEl>
                                              <p:charRg st="14" end="2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12099">
                                            <p:txEl>
                                              <p:charRg st="29" end="54"/>
                                            </p:txEl>
                                          </p:spTgt>
                                        </p:tgtEl>
                                        <p:attrNameLst>
                                          <p:attrName>style.visibility</p:attrName>
                                        </p:attrNameLst>
                                      </p:cBhvr>
                                      <p:to>
                                        <p:strVal val="visible"/>
                                      </p:to>
                                    </p:set>
                                    <p:anim calcmode="lin" valueType="num">
                                      <p:cBhvr additive="base">
                                        <p:cTn id="19" dur="500" fill="hold"/>
                                        <p:tgtEl>
                                          <p:spTgt spid="1412099">
                                            <p:txEl>
                                              <p:charRg st="29" end="5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12099">
                                            <p:txEl>
                                              <p:charRg st="29" end="5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12099">
                                            <p:txEl>
                                              <p:charRg st="54" end="71"/>
                                            </p:txEl>
                                          </p:spTgt>
                                        </p:tgtEl>
                                        <p:attrNameLst>
                                          <p:attrName>style.visibility</p:attrName>
                                        </p:attrNameLst>
                                      </p:cBhvr>
                                      <p:to>
                                        <p:strVal val="visible"/>
                                      </p:to>
                                    </p:set>
                                    <p:anim calcmode="lin" valueType="num">
                                      <p:cBhvr additive="base">
                                        <p:cTn id="25" dur="500" fill="hold"/>
                                        <p:tgtEl>
                                          <p:spTgt spid="1412099">
                                            <p:txEl>
                                              <p:charRg st="54" end="7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12099">
                                            <p:txEl>
                                              <p:charRg st="54" end="7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ChangeArrowheads="1"/>
          </p:cNvSpPr>
          <p:nvPr/>
        </p:nvSpPr>
        <p:spPr bwMode="auto">
          <a:xfrm>
            <a:off x="1981200" y="762000"/>
            <a:ext cx="48768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划分评价单元</a:t>
            </a:r>
            <a:endParaRPr kumimoji="1" lang="zh-CN" altLang="en-US"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83971" name="Rectangle 3"/>
          <p:cNvSpPr/>
          <p:nvPr/>
        </p:nvSpPr>
        <p:spPr>
          <a:xfrm>
            <a:off x="1066800" y="1676400"/>
            <a:ext cx="6248400" cy="4367213"/>
          </a:xfrm>
          <a:prstGeom prst="rect">
            <a:avLst/>
          </a:prstGeom>
          <a:noFill/>
          <a:ln w="9525">
            <a:noFill/>
          </a:ln>
        </p:spPr>
        <p:txBody>
          <a:bodyPr>
            <a:spAutoFit/>
          </a:bodyPr>
          <a:p>
            <a:pPr>
              <a:spcBef>
                <a:spcPct val="50000"/>
              </a:spcBef>
              <a:buFont typeface="Wingdings" panose="05000000000000000000" pitchFamily="2" charset="2"/>
              <a:buChar char="Ø"/>
            </a:pPr>
            <a:r>
              <a:rPr lang="zh-CN" altLang="en-US" sz="2800" dirty="0">
                <a:latin typeface="幼圆" pitchFamily="49" charset="-122"/>
                <a:ea typeface="幼圆" pitchFamily="49" charset="-122"/>
              </a:rPr>
              <a:t>按生产流程的阶段</a:t>
            </a:r>
            <a:endParaRPr lang="zh-CN" altLang="en-US" sz="2800" dirty="0">
              <a:latin typeface="幼圆" pitchFamily="49" charset="-122"/>
              <a:ea typeface="幼圆" pitchFamily="49" charset="-122"/>
            </a:endParaRPr>
          </a:p>
          <a:p>
            <a:pPr>
              <a:spcBef>
                <a:spcPct val="50000"/>
              </a:spcBef>
              <a:buFont typeface="Wingdings" panose="05000000000000000000" pitchFamily="2" charset="2"/>
              <a:buChar char="Ø"/>
            </a:pPr>
            <a:r>
              <a:rPr lang="zh-CN" altLang="en-US" sz="2800" dirty="0">
                <a:latin typeface="幼圆" pitchFamily="49" charset="-122"/>
                <a:ea typeface="幼圆" pitchFamily="49" charset="-122"/>
              </a:rPr>
              <a:t>按地理区域</a:t>
            </a:r>
            <a:endParaRPr lang="zh-CN" altLang="en-US" sz="2800" dirty="0">
              <a:latin typeface="幼圆" pitchFamily="49" charset="-122"/>
              <a:ea typeface="幼圆" pitchFamily="49" charset="-122"/>
            </a:endParaRPr>
          </a:p>
          <a:p>
            <a:pPr>
              <a:spcBef>
                <a:spcPct val="50000"/>
              </a:spcBef>
              <a:buFont typeface="Wingdings" panose="05000000000000000000" pitchFamily="2" charset="2"/>
              <a:buChar char="Ø"/>
            </a:pPr>
            <a:r>
              <a:rPr lang="zh-CN" altLang="en-US" sz="2800" dirty="0">
                <a:latin typeface="幼圆" pitchFamily="49" charset="-122"/>
                <a:ea typeface="幼圆" pitchFamily="49" charset="-122"/>
              </a:rPr>
              <a:t>按装置                         </a:t>
            </a:r>
            <a:endParaRPr lang="zh-CN" altLang="en-US" sz="2800" dirty="0">
              <a:latin typeface="幼圆" pitchFamily="49" charset="-122"/>
              <a:ea typeface="幼圆" pitchFamily="49" charset="-122"/>
            </a:endParaRPr>
          </a:p>
          <a:p>
            <a:pPr>
              <a:spcBef>
                <a:spcPct val="50000"/>
              </a:spcBef>
              <a:buFont typeface="Wingdings" panose="05000000000000000000" pitchFamily="2" charset="2"/>
              <a:buChar char="Ø"/>
            </a:pPr>
            <a:r>
              <a:rPr lang="zh-CN" altLang="en-US" sz="2800" dirty="0">
                <a:latin typeface="幼圆" pitchFamily="49" charset="-122"/>
                <a:ea typeface="幼圆" pitchFamily="49" charset="-122"/>
              </a:rPr>
              <a:t>按作业任务</a:t>
            </a:r>
            <a:endParaRPr lang="zh-CN" altLang="en-US" sz="2800" dirty="0">
              <a:latin typeface="幼圆" pitchFamily="49" charset="-122"/>
              <a:ea typeface="幼圆" pitchFamily="49" charset="-122"/>
            </a:endParaRPr>
          </a:p>
          <a:p>
            <a:pPr>
              <a:spcBef>
                <a:spcPct val="50000"/>
              </a:spcBef>
              <a:buFont typeface="Wingdings" panose="05000000000000000000" pitchFamily="2" charset="2"/>
              <a:buChar char="Ø"/>
            </a:pPr>
            <a:r>
              <a:rPr lang="en-US" altLang="en-GB" sz="2800" dirty="0">
                <a:latin typeface="幼圆" pitchFamily="49" charset="-122"/>
                <a:ea typeface="幼圆" pitchFamily="49" charset="-122"/>
              </a:rPr>
              <a:t>按生产/服务阶段</a:t>
            </a:r>
            <a:endParaRPr lang="en-GB" altLang="zh-CN" sz="2800" dirty="0">
              <a:latin typeface="幼圆" pitchFamily="49" charset="-122"/>
              <a:ea typeface="幼圆" pitchFamily="49" charset="-122"/>
            </a:endParaRPr>
          </a:p>
          <a:p>
            <a:pPr>
              <a:spcBef>
                <a:spcPct val="50000"/>
              </a:spcBef>
              <a:buFont typeface="Wingdings" panose="05000000000000000000" pitchFamily="2" charset="2"/>
              <a:buChar char="Ø"/>
            </a:pPr>
            <a:r>
              <a:rPr lang="en-US" altLang="en-GB" sz="2800" dirty="0">
                <a:latin typeface="幼圆" pitchFamily="49" charset="-122"/>
                <a:ea typeface="幼圆" pitchFamily="49" charset="-122"/>
              </a:rPr>
              <a:t>按部门</a:t>
            </a:r>
            <a:endParaRPr lang="en-GB" altLang="zh-CN" sz="2800" dirty="0">
              <a:latin typeface="幼圆" pitchFamily="49" charset="-122"/>
              <a:ea typeface="幼圆" pitchFamily="49" charset="-122"/>
            </a:endParaRPr>
          </a:p>
          <a:p>
            <a:pPr>
              <a:spcBef>
                <a:spcPct val="50000"/>
              </a:spcBef>
              <a:buFont typeface="Wingdings" panose="05000000000000000000" pitchFamily="2" charset="2"/>
              <a:buChar char="Ø"/>
            </a:pPr>
            <a:r>
              <a:rPr lang="zh-CN" altLang="en-US" sz="2800" dirty="0">
                <a:latin typeface="幼圆" pitchFamily="49" charset="-122"/>
                <a:ea typeface="幼圆" pitchFamily="49" charset="-122"/>
              </a:rPr>
              <a:t>上述方法的结合</a:t>
            </a:r>
            <a:endParaRPr lang="zh-CN" altLang="en-US" sz="2800" dirty="0">
              <a:latin typeface="幼圆" pitchFamily="49" charset="-122"/>
              <a:ea typeface="幼圆"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4994" name="Group 4"/>
          <p:cNvGrpSpPr/>
          <p:nvPr/>
        </p:nvGrpSpPr>
        <p:grpSpPr>
          <a:xfrm>
            <a:off x="762000" y="1066800"/>
            <a:ext cx="7924800" cy="5259388"/>
            <a:chOff x="480" y="672"/>
            <a:chExt cx="4992" cy="3313"/>
          </a:xfrm>
        </p:grpSpPr>
        <p:sp>
          <p:nvSpPr>
            <p:cNvPr id="91139" name="Text Box 5"/>
            <p:cNvSpPr txBox="1">
              <a:spLocks noChangeArrowheads="1"/>
            </p:cNvSpPr>
            <p:nvPr/>
          </p:nvSpPr>
          <p:spPr bwMode="auto">
            <a:xfrm>
              <a:off x="1152" y="672"/>
              <a:ext cx="3552" cy="442"/>
            </a:xfrm>
            <a:prstGeom prst="rect">
              <a:avLst/>
            </a:prstGeom>
            <a:noFill/>
            <a:ln w="9525">
              <a:noFill/>
              <a:miter lim="800000"/>
            </a:ln>
          </p:spPr>
          <p:txBody>
            <a:bodyPr>
              <a:spAutoFit/>
            </a:bodyPr>
            <a:lstStyle/>
            <a:p>
              <a:pPr marR="0" algn="ctr" defTabSz="914400">
                <a:spcBef>
                  <a:spcPct val="50000"/>
                </a:spcBef>
                <a:buClrTx/>
                <a:buSzTx/>
                <a:buFontTx/>
                <a:buNone/>
                <a:defRPr/>
              </a:pPr>
              <a:r>
                <a:rPr kumimoji="1" lang="en-US" altLang="zh-CN" kern="1200" cap="none" spc="0" normalizeH="0" baseline="0" noProof="0" dirty="0">
                  <a:solidFill>
                    <a:srgbClr val="FF0000"/>
                  </a:solidFill>
                  <a:latin typeface="Times New Roman" panose="02020603050405020304" pitchFamily="18" charset="0"/>
                  <a:ea typeface="宋体" panose="02010600030101010101" pitchFamily="2" charset="-122"/>
                  <a:cs typeface="+mn-cs"/>
                </a:rPr>
                <a:t>  </a:t>
              </a:r>
              <a:r>
                <a:rPr kumimoji="1" lang="zh-CN" altLang="en-US" sz="4000" kern="1200" cap="none" spc="0" normalizeH="0" baseline="0" noProof="0" dirty="0">
                  <a:solidFill>
                    <a:srgbClr val="FF0000"/>
                  </a:solidFill>
                  <a:latin typeface="+mn-ea"/>
                  <a:ea typeface="+mn-ea"/>
                  <a:cs typeface="+mn-cs"/>
                </a:rPr>
                <a:t>划分评价单元</a:t>
              </a:r>
              <a:endParaRPr kumimoji="1" lang="zh-CN" altLang="en-US" sz="4000" b="0" kern="1200" cap="none" spc="0" normalizeH="0" baseline="0" noProof="0" dirty="0">
                <a:solidFill>
                  <a:srgbClr val="FF0000"/>
                </a:solidFill>
                <a:latin typeface="+mn-ea"/>
                <a:ea typeface="+mn-ea"/>
                <a:cs typeface="+mn-cs"/>
              </a:endParaRPr>
            </a:p>
          </p:txBody>
        </p:sp>
        <p:sp>
          <p:nvSpPr>
            <p:cNvPr id="84996" name="Text Box 6"/>
            <p:cNvSpPr txBox="1"/>
            <p:nvPr/>
          </p:nvSpPr>
          <p:spPr>
            <a:xfrm>
              <a:off x="480" y="1344"/>
              <a:ext cx="4992" cy="2641"/>
            </a:xfrm>
            <a:prstGeom prst="rect">
              <a:avLst/>
            </a:prstGeom>
            <a:noFill/>
            <a:ln w="9525">
              <a:noFill/>
            </a:ln>
          </p:spPr>
          <p:txBody>
            <a:bodyPr>
              <a:spAutoFit/>
            </a:bodyPr>
            <a:p>
              <a:pPr>
                <a:lnSpc>
                  <a:spcPct val="135000"/>
                </a:lnSpc>
                <a:spcBef>
                  <a:spcPct val="50000"/>
                </a:spcBef>
                <a:buClr>
                  <a:schemeClr val="tx1"/>
                </a:buClr>
                <a:buFont typeface="Wingdings" panose="05000000000000000000" pitchFamily="2" charset="2"/>
                <a:buChar char="Ø"/>
              </a:pPr>
              <a:r>
                <a:rPr lang="en-US" altLang="zh-CN" sz="2800" dirty="0">
                  <a:solidFill>
                    <a:schemeClr val="accent2"/>
                  </a:solidFill>
                  <a:latin typeface="Times New Roman" panose="02020603050405020304" pitchFamily="18" charset="0"/>
                </a:rPr>
                <a:t>  </a:t>
              </a:r>
              <a:r>
                <a:rPr lang="zh-CN" altLang="en-US" sz="2800" dirty="0">
                  <a:latin typeface="幼圆" pitchFamily="49" charset="-122"/>
                  <a:ea typeface="幼圆" pitchFamily="49" charset="-122"/>
                </a:rPr>
                <a:t>管理活动：岗位职责</a:t>
              </a:r>
              <a:endParaRPr lang="zh-CN" altLang="en-US" sz="2800" dirty="0">
                <a:latin typeface="幼圆" pitchFamily="49" charset="-122"/>
                <a:ea typeface="幼圆" pitchFamily="49" charset="-122"/>
              </a:endParaRPr>
            </a:p>
            <a:p>
              <a:pPr>
                <a:lnSpc>
                  <a:spcPct val="135000"/>
                </a:lnSpc>
                <a:spcBef>
                  <a:spcPct val="50000"/>
                </a:spcBef>
                <a:buClr>
                  <a:schemeClr val="tx1"/>
                </a:buClr>
                <a:buFont typeface="Wingdings" panose="05000000000000000000" pitchFamily="2" charset="2"/>
                <a:buChar char="Ø"/>
              </a:pPr>
              <a:r>
                <a:rPr lang="zh-CN" altLang="en-US" sz="2800" dirty="0">
                  <a:latin typeface="幼圆" pitchFamily="49" charset="-122"/>
                  <a:ea typeface="幼圆" pitchFamily="49" charset="-122"/>
                </a:rPr>
                <a:t> 生产车间：按照工艺单元</a:t>
              </a:r>
              <a:r>
                <a:rPr lang="en-US" altLang="zh-CN" sz="2800" dirty="0">
                  <a:latin typeface="幼圆" pitchFamily="49" charset="-122"/>
                  <a:ea typeface="幼圆" pitchFamily="49" charset="-122"/>
                </a:rPr>
                <a:t>(</a:t>
              </a:r>
              <a:r>
                <a:rPr lang="zh-CN" altLang="en-US" sz="2800" dirty="0">
                  <a:latin typeface="幼圆" pitchFamily="49" charset="-122"/>
                  <a:ea typeface="幼圆" pitchFamily="49" charset="-122"/>
                </a:rPr>
                <a:t>正常操作、异常情况处理、检修状态下的停车、交出条件确认即开车）</a:t>
              </a:r>
              <a:endParaRPr lang="zh-CN" altLang="en-US" sz="2800" dirty="0">
                <a:latin typeface="幼圆" pitchFamily="49" charset="-122"/>
                <a:ea typeface="幼圆" pitchFamily="49" charset="-122"/>
              </a:endParaRPr>
            </a:p>
            <a:p>
              <a:pPr>
                <a:lnSpc>
                  <a:spcPct val="135000"/>
                </a:lnSpc>
                <a:spcBef>
                  <a:spcPct val="50000"/>
                </a:spcBef>
                <a:buClr>
                  <a:schemeClr val="tx1"/>
                </a:buClr>
                <a:buFont typeface="Wingdings" panose="05000000000000000000" pitchFamily="2" charset="2"/>
                <a:buChar char="Ø"/>
              </a:pPr>
              <a:r>
                <a:rPr lang="zh-CN" altLang="en-US" sz="2800" dirty="0">
                  <a:latin typeface="幼圆" pitchFamily="49" charset="-122"/>
                  <a:ea typeface="幼圆" pitchFamily="49" charset="-122"/>
                </a:rPr>
                <a:t> 检修单位：检修任务或活动</a:t>
              </a:r>
              <a:endParaRPr lang="zh-CN" altLang="en-US" sz="2800" dirty="0">
                <a:latin typeface="幼圆" pitchFamily="49" charset="-122"/>
                <a:ea typeface="幼圆" pitchFamily="49" charset="-122"/>
              </a:endParaRPr>
            </a:p>
            <a:p>
              <a:pPr>
                <a:lnSpc>
                  <a:spcPct val="135000"/>
                </a:lnSpc>
                <a:spcBef>
                  <a:spcPct val="50000"/>
                </a:spcBef>
              </a:pPr>
              <a:r>
                <a:rPr lang="zh-CN" altLang="en-US" sz="2800" dirty="0">
                  <a:solidFill>
                    <a:schemeClr val="accent2"/>
                  </a:solidFill>
                  <a:latin typeface="Times New Roman" panose="02020603050405020304" pitchFamily="18" charset="0"/>
                </a:rPr>
                <a:t>       </a:t>
              </a:r>
              <a:endParaRPr lang="zh-CN" altLang="en-US" sz="2800" dirty="0">
                <a:solidFill>
                  <a:schemeClr val="accent2"/>
                </a:solidFill>
                <a:latin typeface="Times New Roman" panose="02020603050405020304" pitchFamily="18" charset="0"/>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Text Box 2"/>
          <p:cNvSpPr txBox="1">
            <a:spLocks noChangeArrowheads="1"/>
          </p:cNvSpPr>
          <p:nvPr/>
        </p:nvSpPr>
        <p:spPr bwMode="auto">
          <a:xfrm>
            <a:off x="1066800" y="838200"/>
            <a:ext cx="7543800" cy="5213350"/>
          </a:xfrm>
          <a:prstGeom prst="rect">
            <a:avLst/>
          </a:prstGeom>
          <a:noFill/>
          <a:ln w="9525">
            <a:noFill/>
            <a:miter lim="800000"/>
          </a:ln>
        </p:spPr>
        <p:txBody>
          <a:bodyPr>
            <a:spAutoFit/>
          </a:bodyPr>
          <a:lstStyle/>
          <a:p>
            <a:pPr marR="0" defTabSz="914400">
              <a:buClrTx/>
              <a:buSzTx/>
              <a:buFontTx/>
              <a:buNone/>
              <a:defRPr/>
            </a:pPr>
            <a:r>
              <a:rPr kumimoji="1" lang="en-US" altLang="zh-CN" sz="3600" kern="1200" cap="none" spc="0" normalizeH="0" baseline="0" noProof="0" dirty="0">
                <a:solidFill>
                  <a:schemeClr val="accent1"/>
                </a:solidFill>
                <a:latin typeface="Times New Roman" panose="02020603050405020304" pitchFamily="18" charset="0"/>
                <a:ea typeface="宋体" panose="02010600030101010101" pitchFamily="2" charset="-122"/>
                <a:cs typeface="+mn-cs"/>
              </a:rPr>
              <a:t>           </a:t>
            </a:r>
            <a:r>
              <a:rPr kumimoji="1" lang="zh-CN" altLang="en-US" sz="3600" kern="1200" cap="none" spc="0" normalizeH="0" baseline="0" noProof="0" dirty="0">
                <a:solidFill>
                  <a:srgbClr val="FF3300"/>
                </a:solidFill>
                <a:latin typeface="+mn-ea"/>
                <a:ea typeface="+mn-ea"/>
                <a:cs typeface="+mn-cs"/>
              </a:rPr>
              <a:t>需识别的活动或作业举例</a:t>
            </a:r>
            <a:endParaRPr kumimoji="1" lang="zh-CN" altLang="en-US" sz="2400" kern="1200" cap="none" spc="0" normalizeH="0" baseline="0" noProof="0" dirty="0">
              <a:latin typeface="+mn-ea"/>
              <a:ea typeface="+mn-ea"/>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进入受限空间；                            </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动火或高处作业；</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正常情况操作；</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异常情况作业；</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现场检查监督；</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职责范围内的管理活动；  </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物料搬运及工具使用；</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机械的组装、安装、操作、维护、改装、修理等；</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运输过程；</a:t>
            </a:r>
            <a:endParaRPr kumimoji="1" lang="zh-CN" altLang="en-US" sz="2400" kern="1200" cap="none" spc="0" normalizeH="0" baseline="0" noProof="0" dirty="0">
              <a:latin typeface="幼圆" pitchFamily="49" charset="-122"/>
              <a:ea typeface="幼圆" pitchFamily="49" charset="-122"/>
              <a:cs typeface="+mn-cs"/>
            </a:endParaRPr>
          </a:p>
          <a:p>
            <a:pPr marR="0" defTabSz="914400">
              <a:lnSpc>
                <a:spcPct val="125000"/>
              </a:lnSpc>
              <a:buClrTx/>
              <a:buSzTx/>
              <a:buFont typeface="Wingdings" panose="05000000000000000000" pitchFamily="2" charset="2"/>
              <a:buChar char="Ø"/>
              <a:defRPr/>
            </a:pPr>
            <a:r>
              <a:rPr kumimoji="1" lang="zh-CN" altLang="en-US" sz="2400" kern="1200" cap="none" spc="0" normalizeH="0" baseline="0" noProof="0" dirty="0">
                <a:latin typeface="幼圆" pitchFamily="49" charset="-122"/>
                <a:ea typeface="幼圆" pitchFamily="49" charset="-122"/>
                <a:cs typeface="+mn-cs"/>
              </a:rPr>
              <a:t>承包商现场活动等。</a:t>
            </a:r>
            <a:endParaRPr kumimoji="1" lang="zh-CN" altLang="en-US" sz="2400" kern="1200" cap="none" spc="0" normalizeH="0" baseline="0" noProof="0" dirty="0">
              <a:latin typeface="幼圆" pitchFamily="49" charset="-122"/>
              <a:ea typeface="幼圆" pitchFamily="49" charset="-122"/>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ChangeArrowheads="1"/>
          </p:cNvSpPr>
          <p:nvPr>
            <p:ph type="title"/>
          </p:nvPr>
        </p:nvSpPr>
        <p:spPr>
          <a:xfrm>
            <a:off x="685800" y="8382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作业活动清单</a:t>
            </a: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graphicFrame>
        <p:nvGraphicFramePr>
          <p:cNvPr id="1260614" name="Group 70"/>
          <p:cNvGraphicFramePr>
            <a:graphicFrameLocks noGrp="1"/>
          </p:cNvGraphicFramePr>
          <p:nvPr/>
        </p:nvGraphicFramePr>
        <p:xfrm>
          <a:off x="609600" y="1752600"/>
          <a:ext cx="8001000" cy="4164013"/>
        </p:xfrm>
        <a:graphic>
          <a:graphicData uri="http://schemas.openxmlformats.org/drawingml/2006/table">
            <a:tbl>
              <a:tblPr/>
              <a:tblGrid>
                <a:gridCol w="1143000"/>
                <a:gridCol w="2362200"/>
                <a:gridCol w="2819400"/>
                <a:gridCol w="16764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序 号</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1" lang="en-US" altLang="zh-CN"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作业活动地点</a:t>
                      </a:r>
                      <a:r>
                        <a:rPr kumimoji="1" lang="en-US" altLang="zh-CN" sz="18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岗位</a:t>
                      </a:r>
                      <a:r>
                        <a:rPr kumimoji="1" lang="en-US" altLang="zh-CN" sz="18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8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1" lang="en-US" altLang="zh-CN"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作 业 活 动 名称 </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备 注</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6663">
                <a:tc gridSpan="4">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填表说明：</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车间的作业活动包括日常操作和异常情况处理、开停车及管理活动，操作最好以生产装置的单元进行划分，管理活动以车间的管理岗位进行划分。</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日常的操作：如出料、切换、清罐（塔、器）、加料、提（降）负荷及重要参数的调整、巡检和作业现场清理等；</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异常情况处理：停电、水、气的处理等；</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开停车：停车及交出检修前的确认；开车；</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管理活动：以工艺员、设备员、安全员、材料员等岗位为主，列出相关的管理活动。</a:t>
                      </a:r>
                      <a:r>
                        <a:rPr kumimoji="1" lang="zh-CN" altLang="en-US" sz="2400" b="0" i="0" u="none" strike="noStrike" cap="none" normalizeH="0" baseline="0" smtClean="0">
                          <a:ln>
                            <a:noFill/>
                          </a:ln>
                          <a:solidFill>
                            <a:schemeClr val="tx1"/>
                          </a:solidFill>
                          <a:effectLst/>
                          <a:latin typeface="幼圆" pitchFamily="49" charset="-122"/>
                          <a:ea typeface="幼圆" pitchFamily="49" charset="-122"/>
                        </a:rPr>
                        <a:t> </a:t>
                      </a:r>
                      <a:endParaRPr kumimoji="1" lang="zh-CN" altLang="en-US"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ChangeArrowheads="1"/>
          </p:cNvSpPr>
          <p:nvPr>
            <p:ph type="title"/>
          </p:nvPr>
        </p:nvSpPr>
        <p:spPr>
          <a:xfrm>
            <a:off x="685800" y="9144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t>设备设施清单</a:t>
            </a:r>
            <a:br>
              <a:rPr kumimoji="1" lang="zh-CN" altLang="en-US" sz="4000" b="1" i="0" u="none" strike="noStrike" kern="0" cap="none" spc="0" normalizeH="0" baseline="0" noProof="0" dirty="0" smtClean="0">
                <a:ln>
                  <a:noFill/>
                </a:ln>
                <a:solidFill>
                  <a:srgbClr val="FF0000"/>
                </a:solidFill>
                <a:effectLst/>
                <a:uLnTx/>
                <a:uFillTx/>
                <a:latin typeface="+mn-ea"/>
                <a:ea typeface="+mn-ea"/>
                <a:cs typeface="+mj-cs"/>
              </a:rPr>
            </a:br>
            <a:endParaRPr kumimoji="1" lang="zh-CN" altLang="en-US" sz="4000" b="1" i="0" u="none" strike="noStrike" kern="0" cap="none" spc="0" normalizeH="0" baseline="0" noProof="0" dirty="0" smtClean="0">
              <a:ln>
                <a:noFill/>
              </a:ln>
              <a:solidFill>
                <a:srgbClr val="FF0000"/>
              </a:solidFill>
              <a:effectLst/>
              <a:uLnTx/>
              <a:uFillTx/>
              <a:latin typeface="+mn-ea"/>
              <a:ea typeface="+mn-ea"/>
              <a:cs typeface="+mj-cs"/>
            </a:endParaRPr>
          </a:p>
        </p:txBody>
      </p:sp>
      <p:graphicFrame>
        <p:nvGraphicFramePr>
          <p:cNvPr id="1261672" name="Group 104"/>
          <p:cNvGraphicFramePr>
            <a:graphicFrameLocks noGrp="1"/>
          </p:cNvGraphicFramePr>
          <p:nvPr/>
        </p:nvGraphicFramePr>
        <p:xfrm>
          <a:off x="838200" y="1676400"/>
          <a:ext cx="7620000" cy="4048125"/>
        </p:xfrm>
        <a:graphic>
          <a:graphicData uri="http://schemas.openxmlformats.org/drawingml/2006/table">
            <a:tbl>
              <a:tblPr/>
              <a:tblGrid>
                <a:gridCol w="914400"/>
                <a:gridCol w="1262063"/>
                <a:gridCol w="795337"/>
                <a:gridCol w="838200"/>
                <a:gridCol w="1371600"/>
                <a:gridCol w="1349375"/>
                <a:gridCol w="1089025"/>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序号</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设备名称</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000" b="1" i="0" u="none" strike="noStrike" cap="none" normalizeH="0" baseline="0" smtClean="0">
                          <a:ln>
                            <a:noFill/>
                          </a:ln>
                          <a:solidFill>
                            <a:schemeClr val="tx1"/>
                          </a:solidFill>
                          <a:effectLst/>
                          <a:latin typeface="幼圆" pitchFamily="49" charset="-122"/>
                          <a:ea typeface="幼圆" pitchFamily="49" charset="-122"/>
                        </a:rPr>
                        <a:t>编号</a:t>
                      </a:r>
                      <a:endParaRPr kumimoji="1" lang="zh-CN" altLang="en-US" sz="20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000" b="1" i="0" u="none" strike="noStrike" cap="none" normalizeH="0" baseline="0" smtClean="0">
                          <a:ln>
                            <a:noFill/>
                          </a:ln>
                          <a:solidFill>
                            <a:schemeClr val="tx1"/>
                          </a:solidFill>
                          <a:effectLst/>
                          <a:latin typeface="幼圆" pitchFamily="49" charset="-122"/>
                          <a:ea typeface="幼圆" pitchFamily="49" charset="-122"/>
                        </a:rPr>
                        <a:t>类别</a:t>
                      </a:r>
                      <a:endParaRPr kumimoji="1" lang="zh-CN" altLang="en-US" sz="20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000" b="1" i="0" u="none" strike="noStrike" cap="none" normalizeH="0" baseline="0" smtClean="0">
                          <a:ln>
                            <a:noFill/>
                          </a:ln>
                          <a:solidFill>
                            <a:schemeClr val="tx1"/>
                          </a:solidFill>
                          <a:effectLst/>
                          <a:latin typeface="幼圆" pitchFamily="49" charset="-122"/>
                          <a:ea typeface="幼圆" pitchFamily="49" charset="-122"/>
                        </a:rPr>
                        <a:t>投用日期</a:t>
                      </a:r>
                      <a:endParaRPr kumimoji="1" lang="zh-CN" altLang="en-US" sz="20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000" b="1" i="0" u="none" strike="noStrike" cap="none" normalizeH="0" baseline="0" smtClean="0">
                          <a:ln>
                            <a:noFill/>
                          </a:ln>
                          <a:solidFill>
                            <a:schemeClr val="tx1"/>
                          </a:solidFill>
                          <a:effectLst/>
                          <a:latin typeface="幼圆" pitchFamily="49" charset="-122"/>
                          <a:ea typeface="幼圆" pitchFamily="49" charset="-122"/>
                        </a:rPr>
                        <a:t>使用单位</a:t>
                      </a:r>
                      <a:endParaRPr kumimoji="1" lang="zh-CN" altLang="en-US" sz="20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000" b="1" i="0" u="none" strike="noStrike" cap="none" normalizeH="0" baseline="0" smtClean="0">
                          <a:ln>
                            <a:noFill/>
                          </a:ln>
                          <a:solidFill>
                            <a:schemeClr val="tx1"/>
                          </a:solidFill>
                          <a:effectLst/>
                          <a:latin typeface="幼圆" pitchFamily="49" charset="-122"/>
                          <a:ea typeface="幼圆" pitchFamily="49" charset="-122"/>
                        </a:rPr>
                        <a:t>备注</a:t>
                      </a:r>
                      <a:endParaRPr kumimoji="1" lang="zh-CN" altLang="en-US" sz="20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8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gridSpan="7">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填表说明：</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参照设备设施台帐，按照十大类别归类，按照单元或装置进行划分，同一单元或装置内介质、型号相同的设备设施可合并，在备注内写明数量。</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just"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十大类别：炉类、塔类、反应器类、储罐及容器类、冷换设备类、通用机械类、动力类、化工机械类、起重运输类、其他设备类。</a:t>
                      </a:r>
                      <a:endParaRPr kumimoji="1" lang="zh-CN" altLang="en-US" sz="18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smtClean="0">
                          <a:ln>
                            <a:noFill/>
                          </a:ln>
                          <a:solidFill>
                            <a:schemeClr val="tx1"/>
                          </a:solidFill>
                          <a:effectLst/>
                          <a:latin typeface="幼圆" pitchFamily="49" charset="-122"/>
                          <a:ea typeface="幼圆" pitchFamily="49" charset="-122"/>
                        </a:rPr>
                        <a:t>厂房、管廊、手持电动工具、办公楼等可以放在表的最后列出。</a:t>
                      </a:r>
                      <a:r>
                        <a:rPr kumimoji="1" lang="zh-CN" altLang="en-US" sz="2400" b="1" i="0" u="none" strike="noStrike" cap="none" normalizeH="0" baseline="0" smtClean="0">
                          <a:ln>
                            <a:noFill/>
                          </a:ln>
                          <a:solidFill>
                            <a:schemeClr val="tx1"/>
                          </a:solidFill>
                          <a:effectLst/>
                          <a:latin typeface="幼圆" pitchFamily="49" charset="-122"/>
                          <a:ea typeface="幼圆" pitchFamily="49" charset="-122"/>
                        </a:rPr>
                        <a:t> </a:t>
                      </a:r>
                      <a:endParaRPr kumimoji="1" lang="zh-CN" altLang="en-US" sz="2400" b="1"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8435" name="Text Box 3"/>
          <p:cNvSpPr txBox="1"/>
          <p:nvPr/>
        </p:nvSpPr>
        <p:spPr>
          <a:xfrm>
            <a:off x="611188" y="1166813"/>
            <a:ext cx="7345362" cy="4252912"/>
          </a:xfrm>
          <a:prstGeom prst="rect">
            <a:avLst/>
          </a:prstGeom>
          <a:noFill/>
          <a:ln w="9525">
            <a:noFill/>
          </a:ln>
        </p:spPr>
        <p:txBody>
          <a:bodyPr anchor="ctr" anchorCtr="0">
            <a:spAutoFit/>
          </a:bodyPr>
          <a:p>
            <a:pPr>
              <a:lnSpc>
                <a:spcPct val="125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通用规范</a:t>
            </a:r>
            <a:r>
              <a:rPr lang="en-US" altLang="zh-CN" sz="2400" dirty="0">
                <a:latin typeface="幼圆" pitchFamily="49" charset="-122"/>
                <a:ea typeface="幼圆" pitchFamily="49" charset="-122"/>
              </a:rPr>
              <a:t>】  </a:t>
            </a:r>
            <a:endParaRPr lang="en-US" altLang="zh-CN" sz="2400" dirty="0">
              <a:latin typeface="幼圆" pitchFamily="49" charset="-122"/>
              <a:ea typeface="幼圆" pitchFamily="49" charset="-122"/>
            </a:endParaRPr>
          </a:p>
          <a:p>
            <a:pPr>
              <a:lnSpc>
                <a:spcPct val="125000"/>
              </a:lnSpc>
            </a:pPr>
            <a:r>
              <a:rPr lang="en-US" altLang="zh-CN" sz="2000" dirty="0">
                <a:latin typeface="幼圆" pitchFamily="49" charset="-122"/>
                <a:ea typeface="幼圆" pitchFamily="49" charset="-122"/>
              </a:rPr>
              <a:t>5.2.1.4  </a:t>
            </a:r>
            <a:r>
              <a:rPr lang="zh-CN" altLang="en-US" sz="2000" dirty="0">
                <a:latin typeface="幼圆" pitchFamily="49" charset="-122"/>
                <a:ea typeface="幼圆" pitchFamily="49" charset="-122"/>
              </a:rPr>
              <a:t>企业应依据以下内容制定风险评价准则：</a:t>
            </a:r>
            <a:endParaRPr lang="zh-CN" altLang="en-US" sz="2000" dirty="0">
              <a:latin typeface="幼圆" pitchFamily="49" charset="-122"/>
              <a:ea typeface="幼圆" pitchFamily="49" charset="-122"/>
            </a:endParaRPr>
          </a:p>
          <a:p>
            <a:pPr>
              <a:lnSpc>
                <a:spcPct val="12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）有关安全生产法律、法规；</a:t>
            </a:r>
            <a:endParaRPr lang="zh-CN" altLang="en-US" sz="2000" dirty="0">
              <a:latin typeface="幼圆" pitchFamily="49" charset="-122"/>
              <a:ea typeface="幼圆" pitchFamily="49" charset="-122"/>
            </a:endParaRPr>
          </a:p>
          <a:p>
            <a:pPr>
              <a:lnSpc>
                <a:spcPct val="12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）设计规范、技术标准；</a:t>
            </a:r>
            <a:endParaRPr lang="zh-CN" altLang="en-US" sz="2000" dirty="0">
              <a:latin typeface="幼圆" pitchFamily="49" charset="-122"/>
              <a:ea typeface="幼圆" pitchFamily="49" charset="-122"/>
            </a:endParaRPr>
          </a:p>
          <a:p>
            <a:pPr>
              <a:lnSpc>
                <a:spcPct val="12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）企业的安全管理标准、技术标准；</a:t>
            </a:r>
            <a:endParaRPr lang="zh-CN" altLang="en-US" sz="2000" dirty="0">
              <a:latin typeface="幼圆" pitchFamily="49" charset="-122"/>
              <a:ea typeface="幼圆" pitchFamily="49" charset="-122"/>
            </a:endParaRPr>
          </a:p>
          <a:p>
            <a:pPr>
              <a:lnSpc>
                <a:spcPct val="125000"/>
              </a:lnSpc>
            </a:pPr>
            <a:r>
              <a:rPr lang="zh-CN" altLang="en-US" sz="2000" dirty="0">
                <a:latin typeface="幼圆" pitchFamily="49" charset="-122"/>
                <a:ea typeface="幼圆" pitchFamily="49" charset="-122"/>
              </a:rPr>
              <a:t>  </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）企业的安全生产方针和目标等。</a:t>
            </a:r>
            <a:endParaRPr lang="zh-CN" altLang="en-US" sz="2000" dirty="0">
              <a:latin typeface="幼圆" pitchFamily="49" charset="-122"/>
              <a:ea typeface="幼圆" pitchFamily="49" charset="-122"/>
            </a:endParaRPr>
          </a:p>
          <a:p>
            <a:pPr>
              <a:lnSpc>
                <a:spcPct val="125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pPr>
              <a:lnSpc>
                <a:spcPct val="11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根据企业的实际情况制定风险评价准则；</a:t>
            </a:r>
            <a:endParaRPr lang="zh-CN" altLang="en-US" sz="2000" dirty="0">
              <a:latin typeface="仿宋_GB2312" pitchFamily="49" charset="-122"/>
              <a:ea typeface="仿宋_GB2312" pitchFamily="49" charset="-122"/>
            </a:endParaRPr>
          </a:p>
          <a:p>
            <a:pPr>
              <a:lnSpc>
                <a:spcPct val="11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评价准则应符合有关标准规范规定；</a:t>
            </a:r>
            <a:endParaRPr lang="zh-CN" altLang="en-US" sz="2000" dirty="0">
              <a:latin typeface="仿宋_GB2312" pitchFamily="49" charset="-122"/>
              <a:ea typeface="仿宋_GB2312" pitchFamily="49" charset="-122"/>
            </a:endParaRPr>
          </a:p>
          <a:p>
            <a:pPr>
              <a:lnSpc>
                <a:spcPct val="11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评价准则应包括事件发生可能性、严重性的取值标准以及风险等级的评定标准。 </a:t>
            </a:r>
            <a:endParaRPr lang="zh-CN" altLang="en-US" sz="2000" dirty="0">
              <a:latin typeface="仿宋_GB2312" pitchFamily="49" charset="-122"/>
              <a:ea typeface="仿宋_GB2312" pitchFamily="49" charset="-122"/>
            </a:endParaRPr>
          </a:p>
        </p:txBody>
      </p:sp>
      <p:sp>
        <p:nvSpPr>
          <p:cNvPr id="18436"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9090" name="Group 11"/>
          <p:cNvGrpSpPr/>
          <p:nvPr/>
        </p:nvGrpSpPr>
        <p:grpSpPr>
          <a:xfrm>
            <a:off x="3995738" y="908050"/>
            <a:ext cx="3886200" cy="4991100"/>
            <a:chOff x="2736" y="365"/>
            <a:chExt cx="2448" cy="3548"/>
          </a:xfrm>
        </p:grpSpPr>
        <p:sp>
          <p:nvSpPr>
            <p:cNvPr id="89093" name="Rectangle 12"/>
            <p:cNvSpPr/>
            <p:nvPr/>
          </p:nvSpPr>
          <p:spPr>
            <a:xfrm>
              <a:off x="2832" y="2544"/>
              <a:ext cx="2160" cy="43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lang="zh-CN" altLang="zh-CN" sz="2400" b="0" dirty="0">
                <a:solidFill>
                  <a:schemeClr val="bg1"/>
                </a:solidFill>
                <a:latin typeface="Times New Roman" panose="02020603050405020304" pitchFamily="18" charset="0"/>
              </a:endParaRPr>
            </a:p>
          </p:txBody>
        </p:sp>
        <p:sp>
          <p:nvSpPr>
            <p:cNvPr id="1183757" name="Text Box 13"/>
            <p:cNvSpPr txBox="1">
              <a:spLocks noChangeArrowheads="1"/>
            </p:cNvSpPr>
            <p:nvPr/>
          </p:nvSpPr>
          <p:spPr bwMode="auto">
            <a:xfrm>
              <a:off x="2976" y="365"/>
              <a:ext cx="1866" cy="332"/>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marR="0" algn="ctr" defTabSz="914400">
                <a:buClrTx/>
                <a:buSzTx/>
                <a:buFontTx/>
                <a:buNone/>
                <a:defRPr/>
              </a:pPr>
              <a:r>
                <a:rPr kumimoji="1" lang="zh-CN" altLang="en-US" sz="2400" kern="1200" cap="none" spc="0" normalizeH="0" baseline="0" noProof="0">
                  <a:solidFill>
                    <a:schemeClr val="accent2"/>
                  </a:solidFill>
                  <a:latin typeface="Times New Roman" panose="02020603050405020304" pitchFamily="18" charset="0"/>
                  <a:ea typeface="幼圆" pitchFamily="49" charset="-122"/>
                  <a:cs typeface="+mn-cs"/>
                </a:rPr>
                <a:t>选定作业活动</a:t>
              </a:r>
              <a:endParaRPr kumimoji="1" lang="zh-CN" altLang="en-US" sz="2400" kern="1200" cap="none" spc="0" normalizeH="0" baseline="0" noProof="0">
                <a:solidFill>
                  <a:schemeClr val="accent2"/>
                </a:solidFill>
                <a:latin typeface="Times New Roman" panose="02020603050405020304" pitchFamily="18" charset="0"/>
                <a:ea typeface="幼圆" pitchFamily="49" charset="-122"/>
                <a:cs typeface="+mn-cs"/>
              </a:endParaRPr>
            </a:p>
          </p:txBody>
        </p:sp>
        <p:sp>
          <p:nvSpPr>
            <p:cNvPr id="1183758" name="Text Box 14"/>
            <p:cNvSpPr txBox="1">
              <a:spLocks noChangeArrowheads="1"/>
            </p:cNvSpPr>
            <p:nvPr/>
          </p:nvSpPr>
          <p:spPr bwMode="auto">
            <a:xfrm>
              <a:off x="2736" y="1009"/>
              <a:ext cx="2448" cy="332"/>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marR="0" algn="ctr" defTabSz="914400">
                <a:buClrTx/>
                <a:buSzTx/>
                <a:buFontTx/>
                <a:buNone/>
                <a:defRPr/>
              </a:pPr>
              <a:r>
                <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rPr>
                <a:t>分解工作步骤</a:t>
              </a:r>
              <a:endPar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endParaRPr>
            </a:p>
          </p:txBody>
        </p:sp>
        <p:sp>
          <p:nvSpPr>
            <p:cNvPr id="1183759" name="Text Box 15"/>
            <p:cNvSpPr txBox="1">
              <a:spLocks noChangeArrowheads="1"/>
            </p:cNvSpPr>
            <p:nvPr/>
          </p:nvSpPr>
          <p:spPr bwMode="auto">
            <a:xfrm>
              <a:off x="2736" y="1646"/>
              <a:ext cx="2331" cy="591"/>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marR="0" algn="ctr" defTabSz="914400">
                <a:buClrTx/>
                <a:buSzTx/>
                <a:buFontTx/>
                <a:buNone/>
                <a:defRPr/>
              </a:pPr>
              <a:r>
                <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rPr>
                <a:t>识别每个工作步骤的</a:t>
              </a:r>
              <a:endPar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endParaRPr>
            </a:p>
            <a:p>
              <a:pPr marR="0" algn="ctr" defTabSz="914400">
                <a:buClrTx/>
                <a:buSzTx/>
                <a:buFontTx/>
                <a:buNone/>
                <a:defRPr/>
              </a:pPr>
              <a:r>
                <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rPr>
                <a:t>潜在危害和后果</a:t>
              </a:r>
              <a:endPar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endParaRPr>
            </a:p>
          </p:txBody>
        </p:sp>
        <p:sp>
          <p:nvSpPr>
            <p:cNvPr id="1183760" name="Text Box 16"/>
            <p:cNvSpPr txBox="1">
              <a:spLocks noChangeArrowheads="1"/>
            </p:cNvSpPr>
            <p:nvPr/>
          </p:nvSpPr>
          <p:spPr bwMode="auto">
            <a:xfrm>
              <a:off x="2976" y="3102"/>
              <a:ext cx="1750" cy="333"/>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marR="0" algn="ctr" defTabSz="914400">
                <a:buClrTx/>
                <a:buSzTx/>
                <a:buFontTx/>
                <a:buNone/>
                <a:defRPr/>
              </a:pPr>
              <a:endParaRPr kumimoji="1" lang="zh-CN" altLang="zh-CN"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183761" name="Text Box 17"/>
            <p:cNvSpPr txBox="1">
              <a:spLocks noChangeArrowheads="1"/>
            </p:cNvSpPr>
            <p:nvPr/>
          </p:nvSpPr>
          <p:spPr bwMode="auto">
            <a:xfrm>
              <a:off x="2736" y="3581"/>
              <a:ext cx="2215" cy="332"/>
            </a:xfrm>
            <a:prstGeom prst="rect">
              <a:avLst/>
            </a:prstGeom>
            <a:solidFill>
              <a:srgbClr val="FFFFFF"/>
            </a:solidFill>
            <a:ln w="9525">
              <a:solidFill>
                <a:srgbClr val="000000"/>
              </a:solidFill>
              <a:miter lim="800000"/>
            </a:ln>
            <a:effectLst>
              <a:outerShdw dist="107763" dir="2700000" algn="ctr" rotWithShape="0">
                <a:srgbClr val="808080"/>
              </a:outerShdw>
            </a:effectLst>
          </p:spPr>
          <p:txBody>
            <a:bodyPr anchor="ctr">
              <a:spAutoFit/>
            </a:bodyPr>
            <a:lstStyle/>
            <a:p>
              <a:pPr marR="0" algn="ctr" defTabSz="914400">
                <a:buClrTx/>
                <a:buSzTx/>
                <a:buFontTx/>
                <a:buNone/>
                <a:defRPr/>
              </a:pPr>
              <a:r>
                <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rPr>
                <a:t>定期评审</a:t>
              </a:r>
              <a:endParaRPr kumimoji="1" lang="zh-CN" altLang="en-US" sz="2400" kern="1200" cap="none" spc="0" normalizeH="0" baseline="0" noProof="0">
                <a:solidFill>
                  <a:schemeClr val="accent2"/>
                </a:solidFill>
                <a:effectLst>
                  <a:outerShdw blurRad="38100" dist="38100" dir="2700000" algn="tl">
                    <a:srgbClr val="C0C0C0"/>
                  </a:outerShdw>
                </a:effectLst>
                <a:latin typeface="Times New Roman" panose="02020603050405020304" pitchFamily="18" charset="0"/>
                <a:ea typeface="幼圆" pitchFamily="49" charset="-122"/>
                <a:cs typeface="+mn-cs"/>
              </a:endParaRPr>
            </a:p>
          </p:txBody>
        </p:sp>
        <p:sp>
          <p:nvSpPr>
            <p:cNvPr id="89099" name="Line 18"/>
            <p:cNvSpPr/>
            <p:nvPr/>
          </p:nvSpPr>
          <p:spPr>
            <a:xfrm>
              <a:off x="3792" y="672"/>
              <a:ext cx="3" cy="234"/>
            </a:xfrm>
            <a:prstGeom prst="line">
              <a:avLst/>
            </a:prstGeom>
            <a:ln w="57150" cap="flat" cmpd="sng">
              <a:solidFill>
                <a:srgbClr val="000000"/>
              </a:solidFill>
              <a:prstDash val="solid"/>
              <a:headEnd type="none" w="med" len="med"/>
              <a:tailEnd type="triangle" w="med" len="med"/>
            </a:ln>
          </p:spPr>
        </p:sp>
        <p:sp>
          <p:nvSpPr>
            <p:cNvPr id="89100" name="Line 19"/>
            <p:cNvSpPr/>
            <p:nvPr/>
          </p:nvSpPr>
          <p:spPr>
            <a:xfrm>
              <a:off x="3792" y="1440"/>
              <a:ext cx="3" cy="235"/>
            </a:xfrm>
            <a:prstGeom prst="line">
              <a:avLst/>
            </a:prstGeom>
            <a:ln w="57150" cap="flat" cmpd="sng">
              <a:solidFill>
                <a:srgbClr val="000000"/>
              </a:solidFill>
              <a:prstDash val="solid"/>
              <a:headEnd type="none" w="med" len="med"/>
              <a:tailEnd type="triangle" w="med" len="med"/>
            </a:ln>
          </p:spPr>
        </p:sp>
        <p:sp>
          <p:nvSpPr>
            <p:cNvPr id="89101" name="Line 20"/>
            <p:cNvSpPr/>
            <p:nvPr/>
          </p:nvSpPr>
          <p:spPr>
            <a:xfrm>
              <a:off x="3792" y="2256"/>
              <a:ext cx="3" cy="235"/>
            </a:xfrm>
            <a:prstGeom prst="line">
              <a:avLst/>
            </a:prstGeom>
            <a:ln w="57150" cap="flat" cmpd="sng">
              <a:solidFill>
                <a:srgbClr val="000000"/>
              </a:solidFill>
              <a:prstDash val="solid"/>
              <a:headEnd type="none" w="med" len="med"/>
              <a:tailEnd type="triangle" w="med" len="med"/>
            </a:ln>
          </p:spPr>
        </p:sp>
        <p:sp>
          <p:nvSpPr>
            <p:cNvPr id="89102" name="Line 21"/>
            <p:cNvSpPr/>
            <p:nvPr/>
          </p:nvSpPr>
          <p:spPr>
            <a:xfrm>
              <a:off x="3792" y="3408"/>
              <a:ext cx="3" cy="235"/>
            </a:xfrm>
            <a:prstGeom prst="line">
              <a:avLst/>
            </a:prstGeom>
            <a:ln w="57150" cap="flat" cmpd="sng">
              <a:solidFill>
                <a:srgbClr val="000000"/>
              </a:solidFill>
              <a:prstDash val="solid"/>
              <a:headEnd type="none" w="med" len="med"/>
              <a:tailEnd type="triangle" w="med" len="med"/>
            </a:ln>
          </p:spPr>
        </p:sp>
        <p:sp>
          <p:nvSpPr>
            <p:cNvPr id="89103" name="Text Box 22"/>
            <p:cNvSpPr txBox="1"/>
            <p:nvPr/>
          </p:nvSpPr>
          <p:spPr>
            <a:xfrm>
              <a:off x="2976" y="2592"/>
              <a:ext cx="2016" cy="324"/>
            </a:xfrm>
            <a:prstGeom prst="rect">
              <a:avLst/>
            </a:prstGeom>
            <a:noFill/>
            <a:ln w="9525">
              <a:noFill/>
            </a:ln>
          </p:spPr>
          <p:txBody>
            <a:bodyPr>
              <a:spAutoFit/>
            </a:bodyPr>
            <a:p>
              <a:pPr algn="ctr">
                <a:spcBef>
                  <a:spcPct val="50000"/>
                </a:spcBef>
              </a:pPr>
              <a:r>
                <a:rPr lang="zh-CN" altLang="en-US" sz="2400" dirty="0">
                  <a:solidFill>
                    <a:schemeClr val="accent2"/>
                  </a:solidFill>
                  <a:latin typeface="Times New Roman" panose="02020603050405020304" pitchFamily="18" charset="0"/>
                  <a:ea typeface="幼圆" pitchFamily="49" charset="-122"/>
                </a:rPr>
                <a:t>风险分析</a:t>
              </a:r>
              <a:endParaRPr lang="zh-CN" altLang="en-US" sz="2400" dirty="0">
                <a:solidFill>
                  <a:schemeClr val="accent2"/>
                </a:solidFill>
                <a:latin typeface="Times New Roman" panose="02020603050405020304" pitchFamily="18" charset="0"/>
                <a:ea typeface="幼圆" pitchFamily="49" charset="-122"/>
              </a:endParaRPr>
            </a:p>
          </p:txBody>
        </p:sp>
        <p:sp>
          <p:nvSpPr>
            <p:cNvPr id="89104" name="Line 23"/>
            <p:cNvSpPr/>
            <p:nvPr/>
          </p:nvSpPr>
          <p:spPr>
            <a:xfrm>
              <a:off x="3792" y="2928"/>
              <a:ext cx="3" cy="235"/>
            </a:xfrm>
            <a:prstGeom prst="line">
              <a:avLst/>
            </a:prstGeom>
            <a:ln w="57150" cap="flat" cmpd="sng">
              <a:solidFill>
                <a:srgbClr val="000000"/>
              </a:solidFill>
              <a:prstDash val="solid"/>
              <a:headEnd type="none" w="med" len="med"/>
              <a:tailEnd type="triangle" w="med" len="med"/>
            </a:ln>
          </p:spPr>
        </p:sp>
      </p:grpSp>
      <p:sp>
        <p:nvSpPr>
          <p:cNvPr id="1183768" name="Rectangle 24"/>
          <p:cNvSpPr>
            <a:spLocks noGrp="1" noChangeArrowheads="1"/>
          </p:cNvSpPr>
          <p:nvPr>
            <p:ph type="title" idx="4294967295"/>
          </p:nvPr>
        </p:nvSpPr>
        <p:spPr>
          <a:xfrm>
            <a:off x="533400" y="1905000"/>
            <a:ext cx="3124200" cy="2590800"/>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t>5.1 </a:t>
            </a:r>
            <a:r>
              <a:rPr kumimoji="1" lang="zh-CN" altLang="en-US"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t>工作危害分析</a:t>
            </a:r>
            <a:br>
              <a:rPr kumimoji="1" lang="zh-CN" altLang="en-US"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br>
            <a:r>
              <a:rPr kumimoji="1" lang="zh-CN" altLang="en-US"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t>（</a:t>
            </a:r>
            <a:r>
              <a:rPr kumimoji="1" lang="en-US" altLang="zh-CN"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t>JHA</a:t>
            </a:r>
            <a:r>
              <a:rPr kumimoji="1" lang="zh-CN" altLang="en-US" sz="4000" b="1" i="0" u="none" strike="noStrike" kern="0" cap="none" spc="0" normalizeH="0" baseline="0" noProof="0" dirty="0" smtClean="0">
                <a:ln>
                  <a:noFill/>
                </a:ln>
                <a:solidFill>
                  <a:srgbClr val="FC0000"/>
                </a:solidFill>
                <a:effectLst>
                  <a:outerShdw blurRad="38100" dist="38100" dir="2700000" algn="tl">
                    <a:srgbClr val="C0C0C0"/>
                  </a:outerShdw>
                </a:effectLst>
                <a:uLnTx/>
                <a:uFillTx/>
                <a:latin typeface="+mn-ea"/>
                <a:ea typeface="+mn-ea"/>
                <a:cs typeface="+mj-cs"/>
              </a:rPr>
              <a:t>）</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sp>
        <p:nvSpPr>
          <p:cNvPr id="89092" name="Rectangle 25"/>
          <p:cNvSpPr/>
          <p:nvPr/>
        </p:nvSpPr>
        <p:spPr>
          <a:xfrm>
            <a:off x="4859338" y="4797425"/>
            <a:ext cx="1809750" cy="457200"/>
          </a:xfrm>
          <a:prstGeom prst="rect">
            <a:avLst/>
          </a:prstGeom>
          <a:noFill/>
          <a:ln w="9525">
            <a:noFill/>
          </a:ln>
        </p:spPr>
        <p:txBody>
          <a:bodyPr>
            <a:spAutoFit/>
          </a:bodyPr>
          <a:p>
            <a:r>
              <a:rPr lang="zh-CN" altLang="en-US" sz="2400" dirty="0">
                <a:solidFill>
                  <a:schemeClr val="accent2"/>
                </a:solidFill>
                <a:latin typeface="Times New Roman" panose="02020603050405020304" pitchFamily="18" charset="0"/>
                <a:ea typeface="幼圆" pitchFamily="49" charset="-122"/>
              </a:rPr>
              <a:t>控制措施</a:t>
            </a:r>
            <a:endParaRPr lang="zh-CN" altLang="en-US" sz="2400" dirty="0">
              <a:solidFill>
                <a:schemeClr val="accent2"/>
              </a:solidFill>
              <a:latin typeface="Times New Roman" panose="02020603050405020304" pitchFamily="18" charset="0"/>
              <a:ea typeface="幼圆"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5" name="Rectangle 15"/>
          <p:cNvSpPr>
            <a:spLocks noGrp="1" noChangeArrowheads="1"/>
          </p:cNvSpPr>
          <p:nvPr>
            <p:ph type="title" idx="4294967295"/>
          </p:nvPr>
        </p:nvSpPr>
        <p:spPr>
          <a:xfrm>
            <a:off x="468313" y="981075"/>
            <a:ext cx="7848600" cy="1511300"/>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4000" b="1" i="0" u="none" strike="noStrike" kern="0" cap="none" spc="0" normalizeH="0" baseline="0" noProof="0" dirty="0" smtClean="0">
                <a:ln>
                  <a:noFill/>
                </a:ln>
                <a:solidFill>
                  <a:srgbClr val="FC0000"/>
                </a:solidFill>
                <a:effectLst/>
                <a:uLnTx/>
                <a:uFillTx/>
                <a:latin typeface="+mn-ea"/>
                <a:ea typeface="+mn-ea"/>
                <a:cs typeface="+mj-cs"/>
              </a:rPr>
              <a:t>5.1 </a:t>
            </a:r>
            <a:r>
              <a:rPr kumimoji="1" lang="zh-CN" altLang="en-US" sz="4000" b="1" i="0" u="none" strike="noStrike" kern="0" cap="none" spc="0" normalizeH="0" baseline="0" noProof="0" dirty="0" smtClean="0">
                <a:ln>
                  <a:noFill/>
                </a:ln>
                <a:solidFill>
                  <a:srgbClr val="FC0000"/>
                </a:solidFill>
                <a:effectLst/>
                <a:uLnTx/>
                <a:uFillTx/>
                <a:latin typeface="+mn-ea"/>
                <a:ea typeface="+mn-ea"/>
                <a:cs typeface="+mj-cs"/>
              </a:rPr>
              <a:t>工作危害分析（</a:t>
            </a:r>
            <a:r>
              <a:rPr kumimoji="1" lang="en-US" altLang="zh-CN" sz="4000" b="1" i="0" u="none" strike="noStrike" kern="0" cap="none" spc="0" normalizeH="0" baseline="0" noProof="0" dirty="0" smtClean="0">
                <a:ln>
                  <a:noFill/>
                </a:ln>
                <a:solidFill>
                  <a:srgbClr val="FC0000"/>
                </a:solidFill>
                <a:effectLst/>
                <a:uLnTx/>
                <a:uFillTx/>
                <a:latin typeface="+mn-ea"/>
                <a:ea typeface="+mn-ea"/>
                <a:cs typeface="+mj-cs"/>
              </a:rPr>
              <a:t>JHA</a:t>
            </a:r>
            <a:r>
              <a:rPr kumimoji="1" lang="zh-CN" altLang="en-US" sz="4000" b="1" i="0" u="none" strike="noStrike" kern="0" cap="none" spc="0" normalizeH="0" baseline="0" noProof="0" dirty="0" smtClean="0">
                <a:ln>
                  <a:noFill/>
                </a:ln>
                <a:solidFill>
                  <a:srgbClr val="FC0000"/>
                </a:solidFill>
                <a:effectLst/>
                <a:uLnTx/>
                <a:uFillTx/>
                <a:latin typeface="+mn-ea"/>
                <a:ea typeface="+mn-ea"/>
                <a:cs typeface="+mj-cs"/>
              </a:rPr>
              <a:t>）</a:t>
            </a:r>
            <a:endParaRPr kumimoji="1" lang="zh-CN" altLang="en-US" sz="3600" b="1" i="0" u="none" strike="noStrike" kern="0" cap="none" spc="0" normalizeH="0" baseline="0" noProof="0" dirty="0" smtClean="0">
              <a:ln>
                <a:noFill/>
              </a:ln>
              <a:solidFill>
                <a:srgbClr val="FF0000"/>
              </a:solidFill>
              <a:effectLst/>
              <a:uLnTx/>
              <a:uFillTx/>
              <a:latin typeface="+mn-ea"/>
              <a:ea typeface="+mn-ea"/>
              <a:cs typeface="+mj-cs"/>
            </a:endParaRPr>
          </a:p>
        </p:txBody>
      </p:sp>
      <p:sp>
        <p:nvSpPr>
          <p:cNvPr id="90115" name="Text Box 16"/>
          <p:cNvSpPr txBox="1"/>
          <p:nvPr/>
        </p:nvSpPr>
        <p:spPr>
          <a:xfrm>
            <a:off x="755650" y="2708275"/>
            <a:ext cx="7200900" cy="2800350"/>
          </a:xfrm>
          <a:prstGeom prst="rect">
            <a:avLst/>
          </a:prstGeom>
          <a:noFill/>
          <a:ln w="9525">
            <a:noFill/>
          </a:ln>
        </p:spPr>
        <p:txBody>
          <a:bodyPr>
            <a:spAutoFit/>
          </a:bodyPr>
          <a:p>
            <a:pPr>
              <a:spcBef>
                <a:spcPct val="50000"/>
              </a:spcBef>
              <a:buChar char="•"/>
            </a:pPr>
            <a:r>
              <a:rPr lang="en-US" altLang="zh-CN" dirty="0">
                <a:solidFill>
                  <a:schemeClr val="accent2"/>
                </a:solidFill>
                <a:latin typeface="幼圆" pitchFamily="49" charset="-122"/>
                <a:ea typeface="幼圆" pitchFamily="49" charset="-122"/>
              </a:rPr>
              <a:t>JHA</a:t>
            </a:r>
            <a:r>
              <a:rPr lang="zh-CN" altLang="en-US" dirty="0">
                <a:solidFill>
                  <a:schemeClr val="accent2"/>
                </a:solidFill>
                <a:latin typeface="幼圆" pitchFamily="49" charset="-122"/>
                <a:ea typeface="幼圆" pitchFamily="49" charset="-122"/>
              </a:rPr>
              <a:t>主要用于日常</a:t>
            </a:r>
            <a:r>
              <a:rPr lang="zh-CN" altLang="en-US" dirty="0">
                <a:solidFill>
                  <a:srgbClr val="00FF00"/>
                </a:solidFill>
                <a:latin typeface="幼圆" pitchFamily="49" charset="-122"/>
                <a:ea typeface="幼圆" pitchFamily="49" charset="-122"/>
              </a:rPr>
              <a:t>作业活动</a:t>
            </a:r>
            <a:r>
              <a:rPr lang="zh-CN" altLang="en-US" dirty="0">
                <a:solidFill>
                  <a:schemeClr val="accent2"/>
                </a:solidFill>
                <a:latin typeface="幼圆" pitchFamily="49" charset="-122"/>
                <a:ea typeface="幼圆" pitchFamily="49" charset="-122"/>
              </a:rPr>
              <a:t>的风险分析，辨识每个作业步骤的危害；</a:t>
            </a:r>
            <a:endParaRPr lang="zh-CN" altLang="en-US" dirty="0">
              <a:solidFill>
                <a:schemeClr val="accent2"/>
              </a:solidFill>
              <a:latin typeface="幼圆" pitchFamily="49" charset="-122"/>
              <a:ea typeface="幼圆" pitchFamily="49" charset="-122"/>
            </a:endParaRPr>
          </a:p>
          <a:p>
            <a:pPr>
              <a:spcBef>
                <a:spcPct val="50000"/>
              </a:spcBef>
              <a:buChar char="•"/>
            </a:pPr>
            <a:r>
              <a:rPr lang="zh-CN" altLang="en-US" dirty="0">
                <a:solidFill>
                  <a:schemeClr val="accent2"/>
                </a:solidFill>
                <a:latin typeface="幼圆" pitchFamily="49" charset="-122"/>
                <a:ea typeface="幼圆" pitchFamily="49" charset="-122"/>
              </a:rPr>
              <a:t>目的：根据风险分析结果，制定控制措施，编制作业活动安全操作规程，控制风险。</a:t>
            </a:r>
            <a:endParaRPr lang="zh-CN" altLang="en-US" dirty="0">
              <a:solidFill>
                <a:schemeClr val="accent2"/>
              </a:solidFill>
              <a:latin typeface="幼圆" pitchFamily="49" charset="-122"/>
              <a:ea typeface="幼圆"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a:ln/>
        </p:spPr>
        <p:txBody>
          <a:bodyPr vert="horz" wrap="square" lIns="91440" tIns="45720" rIns="91440" bIns="45720" anchor="ctr" anchorCtr="0"/>
          <a:p>
            <a:pPr eaLnBrk="1" hangingPunct="1"/>
            <a:r>
              <a:rPr lang="zh-CN" altLang="en-US" sz="4000" dirty="0">
                <a:solidFill>
                  <a:srgbClr val="FC0000"/>
                </a:solidFill>
                <a:effectLst/>
                <a:latin typeface="幼圆" pitchFamily="49" charset="-122"/>
                <a:ea typeface="幼圆" pitchFamily="49" charset="-122"/>
              </a:rPr>
              <a:t>工作危害分析（</a:t>
            </a:r>
            <a:r>
              <a:rPr lang="en-US" altLang="zh-CN" sz="4000" dirty="0">
                <a:solidFill>
                  <a:srgbClr val="FC0000"/>
                </a:solidFill>
                <a:effectLst/>
                <a:latin typeface="幼圆" pitchFamily="49" charset="-122"/>
                <a:ea typeface="幼圆" pitchFamily="49" charset="-122"/>
              </a:rPr>
              <a:t>JHA</a:t>
            </a:r>
            <a:r>
              <a:rPr lang="zh-CN" altLang="en-US" sz="4000" dirty="0">
                <a:solidFill>
                  <a:srgbClr val="FC0000"/>
                </a:solidFill>
                <a:effectLst/>
                <a:latin typeface="幼圆" pitchFamily="49" charset="-122"/>
                <a:ea typeface="幼圆" pitchFamily="49" charset="-122"/>
              </a:rPr>
              <a:t>）</a:t>
            </a:r>
            <a:endParaRPr lang="zh-CN" altLang="en-US" sz="4000" dirty="0">
              <a:solidFill>
                <a:srgbClr val="FC0000"/>
              </a:solidFill>
              <a:effectLst/>
              <a:latin typeface="幼圆" pitchFamily="49" charset="-122"/>
              <a:ea typeface="幼圆" pitchFamily="49" charset="-122"/>
            </a:endParaRPr>
          </a:p>
        </p:txBody>
      </p:sp>
      <p:sp>
        <p:nvSpPr>
          <p:cNvPr id="91139" name="Rectangle 3"/>
          <p:cNvSpPr>
            <a:spLocks noGrp="1"/>
          </p:cNvSpPr>
          <p:nvPr>
            <p:ph idx="1"/>
          </p:nvPr>
        </p:nvSpPr>
        <p:spPr>
          <a:ln/>
        </p:spPr>
        <p:txBody>
          <a:bodyPr vert="horz" wrap="square" lIns="91440" tIns="45720" rIns="91440" bIns="45720" anchor="t" anchorCtr="0"/>
          <a:p>
            <a:pPr algn="just" eaLnBrk="1" hangingPunct="1">
              <a:buNone/>
            </a:pPr>
            <a:r>
              <a:rPr lang="zh-CN" altLang="en-US" b="1" dirty="0">
                <a:solidFill>
                  <a:srgbClr val="FF0000"/>
                </a:solidFill>
                <a:latin typeface="幼圆" pitchFamily="49" charset="-122"/>
                <a:ea typeface="幼圆" pitchFamily="49" charset="-122"/>
              </a:rPr>
              <a:t>第一步：选定作业活动。</a:t>
            </a:r>
            <a:endParaRPr lang="zh-CN" altLang="en-US" b="1" dirty="0">
              <a:solidFill>
                <a:srgbClr val="FF0000"/>
              </a:solidFill>
              <a:latin typeface="幼圆" pitchFamily="49" charset="-122"/>
              <a:ea typeface="幼圆" pitchFamily="49" charset="-122"/>
            </a:endParaRPr>
          </a:p>
          <a:p>
            <a:pPr algn="just" eaLnBrk="1" hangingPunct="1">
              <a:buNone/>
            </a:pPr>
            <a:r>
              <a:rPr lang="zh-CN" altLang="en-US" b="1" dirty="0">
                <a:solidFill>
                  <a:srgbClr val="FF0000"/>
                </a:solidFill>
                <a:latin typeface="幼圆" pitchFamily="49" charset="-122"/>
                <a:ea typeface="幼圆" pitchFamily="49" charset="-122"/>
              </a:rPr>
              <a:t>第二步：分解工作步骤。</a:t>
            </a:r>
            <a:endParaRPr lang="zh-CN" altLang="en-US" sz="2000" b="1" dirty="0">
              <a:solidFill>
                <a:srgbClr val="FF0000"/>
              </a:solidFill>
              <a:latin typeface="幼圆" pitchFamily="49" charset="-122"/>
              <a:ea typeface="幼圆" pitchFamily="49" charset="-122"/>
            </a:endParaRPr>
          </a:p>
          <a:p>
            <a:pPr algn="just" eaLnBrk="1" hangingPunct="1">
              <a:buFont typeface="Wingdings" panose="05000000000000000000" pitchFamily="2" charset="2"/>
              <a:buChar char="Ø"/>
            </a:pPr>
            <a:r>
              <a:rPr lang="zh-CN" altLang="en-US" sz="2800" b="1" dirty="0">
                <a:latin typeface="幼圆" pitchFamily="49" charset="-122"/>
                <a:ea typeface="幼圆" pitchFamily="49" charset="-122"/>
              </a:rPr>
              <a:t>把正常的工作分解为几个主要步骤，即首先做什么、其次做什么等等，</a:t>
            </a:r>
            <a:endParaRPr lang="zh-CN" altLang="en-US" sz="2800" b="1" dirty="0">
              <a:latin typeface="幼圆" pitchFamily="49" charset="-122"/>
              <a:ea typeface="幼圆" pitchFamily="49" charset="-122"/>
            </a:endParaRPr>
          </a:p>
          <a:p>
            <a:pPr algn="just" eaLnBrk="1" hangingPunct="1">
              <a:buFont typeface="Wingdings" panose="05000000000000000000" pitchFamily="2" charset="2"/>
              <a:buChar char="Ø"/>
            </a:pPr>
            <a:r>
              <a:rPr lang="zh-CN" altLang="en-US" sz="2800" b="1" dirty="0">
                <a:latin typeface="幼圆" pitchFamily="49" charset="-122"/>
                <a:ea typeface="幼圆" pitchFamily="49" charset="-122"/>
              </a:rPr>
              <a:t>用几个字说明一个步骤，只说做什么，而不说如何做；</a:t>
            </a:r>
            <a:endParaRPr lang="zh-CN" altLang="en-US" sz="2800" b="1" dirty="0">
              <a:latin typeface="幼圆" pitchFamily="49" charset="-122"/>
              <a:ea typeface="幼圆" pitchFamily="49" charset="-122"/>
            </a:endParaRPr>
          </a:p>
          <a:p>
            <a:pPr algn="just" eaLnBrk="1" hangingPunct="1">
              <a:buFont typeface="Wingdings" panose="05000000000000000000" pitchFamily="2" charset="2"/>
              <a:buChar char="Ø"/>
            </a:pPr>
            <a:r>
              <a:rPr lang="zh-CN" altLang="en-US" sz="2800" b="1" dirty="0">
                <a:latin typeface="幼圆" pitchFamily="49" charset="-122"/>
                <a:ea typeface="幼圆" pitchFamily="49" charset="-122"/>
              </a:rPr>
              <a:t>班组集体讨论。</a:t>
            </a:r>
            <a:endParaRPr lang="zh-CN" altLang="en-US" sz="3600" b="1" dirty="0">
              <a:latin typeface="幼圆" pitchFamily="49" charset="-122"/>
              <a:ea typeface="幼圆" pitchFamily="49" charset="-122"/>
            </a:endParaRPr>
          </a:p>
          <a:p>
            <a:pPr eaLnBrk="1" hangingPunct="1">
              <a:buNone/>
            </a:pPr>
            <a:endParaRPr lang="en-US" altLang="zh-CN" b="1" dirty="0">
              <a:latin typeface="幼圆" pitchFamily="49" charset="-122"/>
              <a:ea typeface="幼圆" pitchFamily="49"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p:nvPr>
        </p:nvSpPr>
        <p:spPr>
          <a:xfrm>
            <a:off x="762000" y="838200"/>
            <a:ext cx="7772400" cy="685800"/>
          </a:xfrm>
          <a:ln/>
        </p:spPr>
        <p:txBody>
          <a:bodyPr vert="horz" wrap="square" lIns="91440" tIns="45720" rIns="91440" bIns="45720" anchor="ctr" anchorCtr="0"/>
          <a:p>
            <a:pPr eaLnBrk="1" hangingPunct="1"/>
            <a:r>
              <a:rPr lang="zh-CN" altLang="en-US" sz="4000" dirty="0">
                <a:solidFill>
                  <a:srgbClr val="FC0000"/>
                </a:solidFill>
                <a:effectLst/>
                <a:latin typeface="幼圆" pitchFamily="49" charset="-122"/>
                <a:ea typeface="幼圆" pitchFamily="49" charset="-122"/>
              </a:rPr>
              <a:t>工作危害分析（</a:t>
            </a:r>
            <a:r>
              <a:rPr lang="en-US" altLang="zh-CN" sz="4000" dirty="0">
                <a:solidFill>
                  <a:srgbClr val="FC0000"/>
                </a:solidFill>
                <a:effectLst/>
                <a:latin typeface="幼圆" pitchFamily="49" charset="-122"/>
                <a:ea typeface="幼圆" pitchFamily="49" charset="-122"/>
              </a:rPr>
              <a:t>JHA</a:t>
            </a:r>
            <a:r>
              <a:rPr lang="zh-CN" altLang="en-US" sz="4000" dirty="0">
                <a:solidFill>
                  <a:srgbClr val="FC0000"/>
                </a:solidFill>
                <a:effectLst/>
                <a:latin typeface="幼圆" pitchFamily="49" charset="-122"/>
                <a:ea typeface="幼圆" pitchFamily="49" charset="-122"/>
              </a:rPr>
              <a:t>）</a:t>
            </a:r>
            <a:endParaRPr lang="zh-CN" altLang="en-US" sz="4000" dirty="0">
              <a:solidFill>
                <a:srgbClr val="FC0000"/>
              </a:solidFill>
              <a:effectLst/>
              <a:latin typeface="幼圆" pitchFamily="49" charset="-122"/>
              <a:ea typeface="幼圆" pitchFamily="49" charset="-122"/>
            </a:endParaRPr>
          </a:p>
        </p:txBody>
      </p:sp>
      <p:sp>
        <p:nvSpPr>
          <p:cNvPr id="92163" name="Rectangle 3"/>
          <p:cNvSpPr>
            <a:spLocks noGrp="1"/>
          </p:cNvSpPr>
          <p:nvPr>
            <p:ph idx="1"/>
          </p:nvPr>
        </p:nvSpPr>
        <p:spPr>
          <a:xfrm>
            <a:off x="762000" y="1752600"/>
            <a:ext cx="7772400" cy="4413250"/>
          </a:xfrm>
          <a:ln/>
        </p:spPr>
        <p:txBody>
          <a:bodyPr vert="horz" wrap="square" lIns="91440" tIns="45720" rIns="91440" bIns="45720" anchor="t" anchorCtr="0"/>
          <a:p>
            <a:pPr eaLnBrk="1" hangingPunct="1">
              <a:lnSpc>
                <a:spcPct val="90000"/>
              </a:lnSpc>
              <a:spcBef>
                <a:spcPct val="0"/>
              </a:spcBef>
              <a:buNone/>
            </a:pPr>
            <a:r>
              <a:rPr lang="zh-CN" altLang="en-US" sz="2800" b="1" dirty="0">
                <a:solidFill>
                  <a:srgbClr val="FF0000"/>
                </a:solidFill>
                <a:latin typeface="幼圆" pitchFamily="49" charset="-122"/>
                <a:ea typeface="幼圆" pitchFamily="49" charset="-122"/>
              </a:rPr>
              <a:t>第三步：识别每一步骤的主要危害和后果。</a:t>
            </a:r>
            <a:endParaRPr lang="zh-CN" altLang="en-US" sz="2800" b="1" dirty="0">
              <a:solidFill>
                <a:srgbClr val="FF0000"/>
              </a:solidFill>
              <a:latin typeface="幼圆" pitchFamily="49" charset="-122"/>
              <a:ea typeface="幼圆" pitchFamily="49" charset="-122"/>
            </a:endParaRPr>
          </a:p>
          <a:p>
            <a:pPr eaLnBrk="1" hangingPunct="1">
              <a:lnSpc>
                <a:spcPct val="120000"/>
              </a:lnSpc>
              <a:buNone/>
            </a:pPr>
            <a:r>
              <a:rPr lang="zh-CN" altLang="en-US" sz="2000" b="1" dirty="0">
                <a:latin typeface="幼圆" pitchFamily="49" charset="-122"/>
                <a:ea typeface="幼圆" pitchFamily="49" charset="-122"/>
              </a:rPr>
              <a:t>识别思路：</a:t>
            </a:r>
            <a:endParaRPr lang="zh-CN" altLang="en-US" sz="2000" b="1" dirty="0">
              <a:latin typeface="幼圆" pitchFamily="49" charset="-122"/>
              <a:ea typeface="幼圆" pitchFamily="49" charset="-122"/>
            </a:endParaRPr>
          </a:p>
          <a:p>
            <a:pPr eaLnBrk="1" hangingPunct="1">
              <a:lnSpc>
                <a:spcPct val="120000"/>
              </a:lnSpc>
              <a:buNone/>
            </a:pPr>
            <a:r>
              <a:rPr lang="en-US" altLang="zh-CN" sz="2000" b="1" dirty="0">
                <a:latin typeface="幼圆" pitchFamily="49" charset="-122"/>
                <a:ea typeface="幼圆" pitchFamily="49" charset="-122"/>
              </a:rPr>
              <a:t>1</a:t>
            </a:r>
            <a:r>
              <a:rPr lang="zh-CN" altLang="en-US" sz="2000" b="1" dirty="0">
                <a:latin typeface="幼圆" pitchFamily="49" charset="-122"/>
                <a:ea typeface="幼圆" pitchFamily="49" charset="-122"/>
              </a:rPr>
              <a:t>、谁会受到伤害？（人、财产、环境）</a:t>
            </a:r>
            <a:endParaRPr lang="zh-CN" altLang="en-US" sz="2000" b="1" dirty="0">
              <a:latin typeface="幼圆" pitchFamily="49" charset="-122"/>
              <a:ea typeface="幼圆" pitchFamily="49" charset="-122"/>
            </a:endParaRPr>
          </a:p>
          <a:p>
            <a:pPr eaLnBrk="1" hangingPunct="1">
              <a:lnSpc>
                <a:spcPct val="120000"/>
              </a:lnSpc>
              <a:buNone/>
            </a:pPr>
            <a:r>
              <a:rPr lang="en-US" altLang="zh-CN" sz="2000" b="1" dirty="0">
                <a:latin typeface="幼圆" pitchFamily="49" charset="-122"/>
                <a:ea typeface="幼圆" pitchFamily="49" charset="-122"/>
              </a:rPr>
              <a:t>2</a:t>
            </a:r>
            <a:r>
              <a:rPr lang="zh-CN" altLang="en-US" sz="2000" b="1" dirty="0">
                <a:latin typeface="幼圆" pitchFamily="49" charset="-122"/>
                <a:ea typeface="幼圆" pitchFamily="49" charset="-122"/>
              </a:rPr>
              <a:t>、伤害的后果是什么？</a:t>
            </a:r>
            <a:endParaRPr lang="zh-CN" altLang="en-US" sz="2000" b="1" dirty="0">
              <a:latin typeface="幼圆" pitchFamily="49" charset="-122"/>
              <a:ea typeface="幼圆" pitchFamily="49" charset="-122"/>
            </a:endParaRPr>
          </a:p>
          <a:p>
            <a:pPr eaLnBrk="1" hangingPunct="1">
              <a:lnSpc>
                <a:spcPct val="120000"/>
              </a:lnSpc>
              <a:buNone/>
            </a:pPr>
            <a:r>
              <a:rPr lang="en-US" altLang="zh-CN" sz="2000" b="1" dirty="0">
                <a:latin typeface="幼圆" pitchFamily="49" charset="-122"/>
                <a:ea typeface="幼圆" pitchFamily="49" charset="-122"/>
              </a:rPr>
              <a:t>3</a:t>
            </a:r>
            <a:r>
              <a:rPr lang="zh-CN" altLang="en-US" sz="2000" b="1" dirty="0">
                <a:latin typeface="幼圆" pitchFamily="49" charset="-122"/>
                <a:ea typeface="幼圆" pitchFamily="49" charset="-122"/>
              </a:rPr>
              <a:t>、找出造成伤害的原因（危害）</a:t>
            </a:r>
            <a:endParaRPr lang="zh-CN" altLang="en-US" sz="2000" b="1" dirty="0">
              <a:latin typeface="幼圆" pitchFamily="49" charset="-122"/>
              <a:ea typeface="幼圆" pitchFamily="49" charset="-122"/>
            </a:endParaRPr>
          </a:p>
          <a:p>
            <a:pPr eaLnBrk="1" hangingPunct="1">
              <a:lnSpc>
                <a:spcPct val="120000"/>
              </a:lnSpc>
              <a:buNone/>
            </a:pPr>
            <a:r>
              <a:rPr lang="zh-CN" altLang="en-US" sz="2800" b="1" dirty="0">
                <a:solidFill>
                  <a:srgbClr val="FF0000"/>
                </a:solidFill>
                <a:latin typeface="幼圆" pitchFamily="49" charset="-122"/>
                <a:ea typeface="幼圆" pitchFamily="49" charset="-122"/>
              </a:rPr>
              <a:t>第四步：识别现有安全控制措施。</a:t>
            </a:r>
            <a:endParaRPr lang="zh-CN" altLang="en-US" sz="2800" b="1" dirty="0">
              <a:solidFill>
                <a:srgbClr val="FF0000"/>
              </a:solidFill>
              <a:latin typeface="幼圆" pitchFamily="49" charset="-122"/>
              <a:ea typeface="幼圆" pitchFamily="49" charset="-122"/>
            </a:endParaRPr>
          </a:p>
          <a:p>
            <a:pPr eaLnBrk="1" hangingPunct="1">
              <a:lnSpc>
                <a:spcPct val="120000"/>
              </a:lnSpc>
              <a:buClr>
                <a:schemeClr val="tx1"/>
              </a:buClr>
              <a:buFont typeface="Wingdings" panose="05000000000000000000" pitchFamily="2" charset="2"/>
              <a:buChar char="Ø"/>
            </a:pPr>
            <a:r>
              <a:rPr lang="zh-CN" altLang="en-US" sz="2400" b="1" dirty="0">
                <a:latin typeface="幼圆" pitchFamily="49" charset="-122"/>
                <a:ea typeface="幼圆" pitchFamily="49" charset="-122"/>
              </a:rPr>
              <a:t>管理措施</a:t>
            </a:r>
            <a:endParaRPr lang="zh-CN" altLang="en-US" sz="2400" b="1" dirty="0">
              <a:latin typeface="幼圆" pitchFamily="49" charset="-122"/>
              <a:ea typeface="幼圆" pitchFamily="49" charset="-122"/>
            </a:endParaRPr>
          </a:p>
          <a:p>
            <a:pPr eaLnBrk="1" hangingPunct="1">
              <a:lnSpc>
                <a:spcPct val="120000"/>
              </a:lnSpc>
              <a:buClr>
                <a:schemeClr val="tx1"/>
              </a:buClr>
              <a:buFont typeface="Wingdings" panose="05000000000000000000" pitchFamily="2" charset="2"/>
              <a:buChar char="Ø"/>
            </a:pPr>
            <a:r>
              <a:rPr lang="zh-CN" altLang="en-US" sz="2400" b="1" dirty="0">
                <a:latin typeface="幼圆" pitchFamily="49" charset="-122"/>
                <a:ea typeface="幼圆" pitchFamily="49" charset="-122"/>
              </a:rPr>
              <a:t>人员素质</a:t>
            </a:r>
            <a:endParaRPr lang="zh-CN" altLang="en-US" sz="2400" b="1" dirty="0">
              <a:latin typeface="幼圆" pitchFamily="49" charset="-122"/>
              <a:ea typeface="幼圆" pitchFamily="49" charset="-122"/>
            </a:endParaRPr>
          </a:p>
          <a:p>
            <a:pPr eaLnBrk="1" hangingPunct="1">
              <a:lnSpc>
                <a:spcPct val="120000"/>
              </a:lnSpc>
              <a:buClr>
                <a:schemeClr val="tx1"/>
              </a:buClr>
              <a:buFont typeface="Wingdings" panose="05000000000000000000" pitchFamily="2" charset="2"/>
              <a:buChar char="Ø"/>
            </a:pPr>
            <a:r>
              <a:rPr lang="zh-CN" altLang="en-US" sz="2400" b="1" dirty="0">
                <a:latin typeface="幼圆" pitchFamily="49" charset="-122"/>
                <a:ea typeface="幼圆" pitchFamily="49" charset="-122"/>
              </a:rPr>
              <a:t>安全设施</a:t>
            </a:r>
            <a:endParaRPr lang="zh-CN" altLang="en-US" sz="2400" b="1" dirty="0">
              <a:latin typeface="幼圆" pitchFamily="49" charset="-122"/>
              <a:ea typeface="幼圆" pitchFamily="49"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p:nvPr>
        </p:nvSpPr>
        <p:spPr>
          <a:xfrm>
            <a:off x="684213" y="765175"/>
            <a:ext cx="7772400" cy="685800"/>
          </a:xfrm>
          <a:ln/>
        </p:spPr>
        <p:txBody>
          <a:bodyPr vert="horz" wrap="square" lIns="91440" tIns="45720" rIns="91440" bIns="45720" anchor="ctr" anchorCtr="0"/>
          <a:p>
            <a:pPr eaLnBrk="1" hangingPunct="1"/>
            <a:r>
              <a:rPr lang="zh-CN" altLang="en-US" sz="4000" dirty="0">
                <a:solidFill>
                  <a:srgbClr val="FC0000"/>
                </a:solidFill>
                <a:effectLst/>
                <a:latin typeface="幼圆" pitchFamily="49" charset="-122"/>
                <a:ea typeface="幼圆" pitchFamily="49" charset="-122"/>
              </a:rPr>
              <a:t>工作危害分析（</a:t>
            </a:r>
            <a:r>
              <a:rPr lang="en-US" altLang="zh-CN" sz="4000" dirty="0">
                <a:solidFill>
                  <a:srgbClr val="FC0000"/>
                </a:solidFill>
                <a:effectLst/>
                <a:latin typeface="幼圆" pitchFamily="49" charset="-122"/>
                <a:ea typeface="幼圆" pitchFamily="49" charset="-122"/>
              </a:rPr>
              <a:t>JHA</a:t>
            </a:r>
            <a:r>
              <a:rPr lang="zh-CN" altLang="en-US" sz="4000" dirty="0">
                <a:solidFill>
                  <a:srgbClr val="FC0000"/>
                </a:solidFill>
                <a:effectLst/>
                <a:latin typeface="幼圆" pitchFamily="49" charset="-122"/>
                <a:ea typeface="幼圆" pitchFamily="49" charset="-122"/>
              </a:rPr>
              <a:t>）</a:t>
            </a:r>
            <a:endParaRPr lang="zh-CN" altLang="en-US" sz="4000" dirty="0">
              <a:solidFill>
                <a:srgbClr val="FC0000"/>
              </a:solidFill>
              <a:effectLst/>
              <a:latin typeface="幼圆" pitchFamily="49" charset="-122"/>
              <a:ea typeface="幼圆" pitchFamily="49" charset="-122"/>
            </a:endParaRPr>
          </a:p>
        </p:txBody>
      </p:sp>
      <p:sp>
        <p:nvSpPr>
          <p:cNvPr id="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ctr" defTabSz="914400" rtl="0" eaLnBrk="1" fontAlgn="base" latinLnBrk="0" hangingPunct="1">
              <a:lnSpc>
                <a:spcPct val="20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rgbClr val="FF0000"/>
                </a:solidFill>
                <a:effectLst/>
                <a:uLnTx/>
                <a:uFillTx/>
                <a:latin typeface="幼圆" pitchFamily="49" charset="-122"/>
                <a:ea typeface="幼圆" pitchFamily="49" charset="-122"/>
                <a:cs typeface="+mn-cs"/>
              </a:rPr>
              <a:t>第五步：进行风险评价。</a:t>
            </a:r>
            <a:endParaRPr kumimoji="1" lang="en-US" altLang="zh-CN" sz="2800" b="1" i="0" u="none" strike="noStrike" kern="0" cap="none" spc="0" normalizeH="0" baseline="0" noProof="0" dirty="0" smtClean="0">
              <a:ln>
                <a:noFill/>
              </a:ln>
              <a:solidFill>
                <a:srgbClr val="FF0000"/>
              </a:solidFill>
              <a:effectLst/>
              <a:uLnTx/>
              <a:uFillTx/>
              <a:latin typeface="幼圆" pitchFamily="49" charset="-122"/>
              <a:ea typeface="幼圆" pitchFamily="49" charset="-122"/>
              <a:cs typeface="+mn-cs"/>
            </a:endParaRPr>
          </a:p>
          <a:p>
            <a:pPr marL="0" marR="0" lvl="0" indent="711200" algn="l" defTabSz="914400" rtl="0" eaLnBrk="1" fontAlgn="base" latinLnBrk="0" hangingPunct="1">
              <a:lnSpc>
                <a:spcPct val="20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rgbClr val="0F35D9"/>
                </a:solidFill>
                <a:effectLst/>
                <a:uLnTx/>
                <a:uFillTx/>
                <a:latin typeface="楷体_GB2312" pitchFamily="49" charset="-122"/>
                <a:ea typeface="楷体_GB2312" pitchFamily="49" charset="-122"/>
                <a:cs typeface="+mn-cs"/>
              </a:rPr>
              <a:t>依据风险评价准则，对每一步骤中事件发生的可能性和事件后果的严重性判断，得出风险度大小（风险等级）。</a:t>
            </a:r>
            <a:endParaRPr kumimoji="1" lang="zh-CN" altLang="en-US" sz="2800" b="1" i="0" u="none" strike="noStrike" kern="0" cap="none" spc="0" normalizeH="0" baseline="0" noProof="0" dirty="0" smtClean="0">
              <a:ln>
                <a:noFill/>
              </a:ln>
              <a:solidFill>
                <a:srgbClr val="0F35D9"/>
              </a:solidFill>
              <a:effectLst/>
              <a:uLnTx/>
              <a:uFillTx/>
              <a:latin typeface="楷体_GB2312" pitchFamily="49" charset="-122"/>
              <a:ea typeface="楷体_GB2312" pitchFamily="49" charset="-122"/>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a:ln/>
        </p:spPr>
        <p:txBody>
          <a:bodyPr vert="horz" wrap="square" lIns="91440" tIns="45720" rIns="91440" bIns="45720" anchor="ctr" anchorCtr="0"/>
          <a:p>
            <a:pPr eaLnBrk="1" hangingPunct="1"/>
            <a:r>
              <a:rPr lang="zh-CN" altLang="en-US" sz="4000" dirty="0">
                <a:solidFill>
                  <a:srgbClr val="FC0000"/>
                </a:solidFill>
                <a:effectLst/>
                <a:latin typeface="幼圆" pitchFamily="49" charset="-122"/>
                <a:ea typeface="幼圆" pitchFamily="49" charset="-122"/>
              </a:rPr>
              <a:t>工作危害分析（</a:t>
            </a:r>
            <a:r>
              <a:rPr lang="en-US" altLang="zh-CN" sz="4000" dirty="0">
                <a:solidFill>
                  <a:srgbClr val="FC0000"/>
                </a:solidFill>
                <a:effectLst/>
                <a:latin typeface="幼圆" pitchFamily="49" charset="-122"/>
                <a:ea typeface="幼圆" pitchFamily="49" charset="-122"/>
              </a:rPr>
              <a:t>JHA</a:t>
            </a:r>
            <a:r>
              <a:rPr lang="zh-CN" altLang="en-US" sz="4000" dirty="0">
                <a:solidFill>
                  <a:srgbClr val="FC0000"/>
                </a:solidFill>
                <a:effectLst/>
                <a:latin typeface="幼圆" pitchFamily="49" charset="-122"/>
                <a:ea typeface="幼圆" pitchFamily="49" charset="-122"/>
              </a:rPr>
              <a:t>）</a:t>
            </a:r>
            <a:endParaRPr lang="zh-CN" altLang="en-US" sz="4000" dirty="0">
              <a:solidFill>
                <a:srgbClr val="FC0000"/>
              </a:solidFill>
              <a:effectLst/>
              <a:latin typeface="幼圆" pitchFamily="49" charset="-122"/>
              <a:ea typeface="幼圆" pitchFamily="49" charset="-122"/>
            </a:endParaRPr>
          </a:p>
        </p:txBody>
      </p:sp>
      <p:sp>
        <p:nvSpPr>
          <p:cNvPr id="5" name="Rectangle 3"/>
          <p:cNvSpPr>
            <a:spLocks noGrp="1" noChangeArrowheads="1"/>
          </p:cNvSpPr>
          <p:nvPr>
            <p:ph idx="1"/>
          </p:nvPr>
        </p:nvSpPr>
        <p:spPr>
          <a:xfrm>
            <a:off x="684213" y="1785938"/>
            <a:ext cx="7772400" cy="411480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Tx/>
              <a:buNone/>
              <a:defRPr/>
            </a:pPr>
            <a:r>
              <a:rPr kumimoji="1" lang="zh-CN" altLang="en-US" sz="2800" b="1" i="0" u="none" strike="noStrike" kern="0" cap="none" spc="0" normalizeH="0" baseline="0" noProof="0" dirty="0" smtClean="0">
                <a:ln>
                  <a:noFill/>
                </a:ln>
                <a:solidFill>
                  <a:srgbClr val="FF0000"/>
                </a:solidFill>
                <a:effectLst/>
                <a:uLnTx/>
                <a:uFillTx/>
                <a:latin typeface="幼圆" pitchFamily="49" charset="-122"/>
                <a:ea typeface="幼圆" pitchFamily="49" charset="-122"/>
                <a:cs typeface="+mn-cs"/>
              </a:rPr>
              <a:t>第六步：提出安全措施建议。</a:t>
            </a:r>
            <a:r>
              <a:rPr kumimoji="1" lang="zh-CN" altLang="en-US" sz="2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     </a:t>
            </a:r>
            <a:endParaRPr kumimoji="1" lang="zh-CN" altLang="en-US" sz="2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设备设施的本质安全</a:t>
            </a: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安全防护设施</a:t>
            </a: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安全监控、报警系统</a:t>
            </a: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工艺技术及流程</a:t>
            </a: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操作技术、防护用品</a:t>
            </a: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 typeface="Wingdings" panose="05000000000000000000" pitchFamily="2" charset="2"/>
              <a:buChar char="Ø"/>
              <a:defRPr/>
            </a:pPr>
            <a:r>
              <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rPr>
              <a:t>监督检查、人员培训</a:t>
            </a:r>
            <a:endParaRPr kumimoji="1" lang="zh-CN" altLang="en-US" sz="20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None/>
              <a:defRPr/>
            </a:pPr>
            <a:endParaRPr kumimoji="1" lang="zh-CN" altLang="en-US" sz="1800" b="1" i="0" u="none" strike="noStrike" kern="0" cap="none" spc="0" normalizeH="0" baseline="0" noProof="0" dirty="0" smtClean="0">
              <a:ln>
                <a:noFill/>
              </a:ln>
              <a:solidFill>
                <a:schemeClr val="tx2"/>
              </a:solidFill>
              <a:effectLst/>
              <a:uLnTx/>
              <a:uFillTx/>
              <a:latin typeface="幼圆" pitchFamily="49" charset="-122"/>
              <a:ea typeface="幼圆" pitchFamily="49" charset="-122"/>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4400" b="1" i="0" u="none" strike="noStrike" kern="0" cap="none" spc="0" normalizeH="0" baseline="0" noProof="0" dirty="0" smtClean="0">
                <a:ln>
                  <a:noFill/>
                </a:ln>
                <a:solidFill>
                  <a:srgbClr val="FC0000"/>
                </a:solidFill>
                <a:effectLst/>
                <a:uLnTx/>
                <a:uFillTx/>
                <a:latin typeface="幼圆" pitchFamily="49" charset="-122"/>
                <a:ea typeface="幼圆" pitchFamily="49" charset="-122"/>
                <a:cs typeface="+mj-cs"/>
              </a:rPr>
              <a:t>工作危害分析（</a:t>
            </a:r>
            <a:r>
              <a:rPr kumimoji="1" lang="en-US" altLang="zh-CN" sz="4400" b="1" i="0" u="none" strike="noStrike" kern="0" cap="none" spc="0" normalizeH="0" baseline="0" noProof="0" dirty="0" smtClean="0">
                <a:ln>
                  <a:noFill/>
                </a:ln>
                <a:solidFill>
                  <a:srgbClr val="FC0000"/>
                </a:solidFill>
                <a:effectLst/>
                <a:uLnTx/>
                <a:uFillTx/>
                <a:latin typeface="幼圆" pitchFamily="49" charset="-122"/>
                <a:ea typeface="幼圆" pitchFamily="49" charset="-122"/>
                <a:cs typeface="+mj-cs"/>
              </a:rPr>
              <a:t>JHA</a:t>
            </a:r>
            <a:r>
              <a:rPr kumimoji="1" lang="zh-CN" altLang="en-US" sz="4400" b="1" i="0" u="none" strike="noStrike" kern="0" cap="none" spc="0" normalizeH="0" baseline="0" noProof="0" dirty="0" smtClean="0">
                <a:ln>
                  <a:noFill/>
                </a:ln>
                <a:solidFill>
                  <a:srgbClr val="FC0000"/>
                </a:solidFill>
                <a:effectLst/>
                <a:uLnTx/>
                <a:uFillTx/>
                <a:latin typeface="幼圆" pitchFamily="49" charset="-122"/>
                <a:ea typeface="幼圆" pitchFamily="49" charset="-122"/>
                <a:cs typeface="+mj-cs"/>
              </a:rPr>
              <a:t>）</a:t>
            </a:r>
            <a:endParaRPr kumimoji="1" lang="zh-CN" altLang="en-US" sz="4400" b="1" i="0" u="none" strike="noStrike" kern="0" cap="none" spc="0" normalizeH="0" baseline="0" noProof="0" dirty="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4" name="Rectangle 3"/>
          <p:cNvSpPr>
            <a:spLocks noGrp="1" noChangeArrowheads="1"/>
          </p:cNvSpPr>
          <p:nvPr>
            <p:ph idx="1"/>
          </p:nvPr>
        </p:nvSpPr>
        <p:spPr/>
        <p:txBody>
          <a:bodyPr vert="horz" wrap="square" lIns="91440" tIns="45720" rIns="91440" bIns="45720" numCol="1" anchor="t" anchorCtr="0" compatLnSpc="1"/>
          <a:lstStyle/>
          <a:p>
            <a:pPr marL="342900" marR="0" lvl="0" indent="-342900" algn="ctr" defTabSz="914400" rtl="0" eaLnBrk="1" fontAlgn="base" latinLnBrk="0" hangingPunct="1">
              <a:lnSpc>
                <a:spcPct val="200000"/>
              </a:lnSpc>
              <a:spcBef>
                <a:spcPct val="20000"/>
              </a:spcBef>
              <a:spcAft>
                <a:spcPct val="0"/>
              </a:spcAft>
              <a:buClr>
                <a:schemeClr val="tx2"/>
              </a:buClr>
              <a:buSzTx/>
              <a:buFont typeface="Wingdings" panose="05000000000000000000" pitchFamily="2" charset="2"/>
              <a:buNone/>
              <a:defRPr/>
            </a:pPr>
            <a:r>
              <a:rPr kumimoji="1" lang="zh-CN" altLang="en-US" sz="2800" b="1" i="0" u="none" strike="noStrike" kern="0" cap="none" spc="0" normalizeH="0" baseline="0" noProof="0" dirty="0" smtClean="0">
                <a:ln>
                  <a:noFill/>
                </a:ln>
                <a:solidFill>
                  <a:srgbClr val="FF0000"/>
                </a:solidFill>
                <a:effectLst/>
                <a:uLnTx/>
                <a:uFillTx/>
                <a:latin typeface="幼圆" pitchFamily="49" charset="-122"/>
                <a:ea typeface="幼圆" pitchFamily="49" charset="-122"/>
                <a:cs typeface="+mn-cs"/>
              </a:rPr>
              <a:t>第七步：定期评审。</a:t>
            </a:r>
            <a:endParaRPr kumimoji="1" lang="en-US" altLang="zh-CN" sz="2800" b="1" i="0" u="none" strike="noStrike" kern="0" cap="none" spc="0" normalizeH="0" baseline="0" noProof="0" dirty="0" smtClean="0">
              <a:ln>
                <a:noFill/>
              </a:ln>
              <a:solidFill>
                <a:srgbClr val="FF0000"/>
              </a:solidFill>
              <a:effectLst/>
              <a:uLnTx/>
              <a:uFillTx/>
              <a:latin typeface="幼圆" pitchFamily="49" charset="-122"/>
              <a:ea typeface="幼圆" pitchFamily="49" charset="-122"/>
              <a:cs typeface="+mn-cs"/>
            </a:endParaRPr>
          </a:p>
          <a:p>
            <a:pPr marL="0" marR="0" lvl="0" indent="624205" algn="l" defTabSz="914400" rtl="0" eaLnBrk="1" fontAlgn="base" latinLnBrk="0" hangingPunct="1">
              <a:lnSpc>
                <a:spcPct val="200000"/>
              </a:lnSpc>
              <a:spcBef>
                <a:spcPct val="20000"/>
              </a:spcBef>
              <a:spcAft>
                <a:spcPct val="0"/>
              </a:spcAft>
              <a:buClr>
                <a:schemeClr val="tx2"/>
              </a:buClr>
              <a:buSzTx/>
              <a:buFontTx/>
              <a:buNone/>
              <a:defRPr/>
            </a:pPr>
            <a:r>
              <a:rPr kumimoji="1" lang="zh-CN" altLang="en-US" sz="2800" b="1" i="0" u="none" strike="noStrike" kern="0" cap="none" spc="0" normalizeH="0" baseline="0" noProof="0" dirty="0" smtClean="0">
                <a:ln>
                  <a:noFill/>
                </a:ln>
                <a:solidFill>
                  <a:schemeClr val="tx1"/>
                </a:solidFill>
                <a:effectLst/>
                <a:uLnTx/>
                <a:uFillTx/>
                <a:latin typeface="+mn-lt"/>
                <a:ea typeface="+mn-ea"/>
                <a:cs typeface="+mn-cs"/>
              </a:rPr>
              <a:t>经过一段时间实施，需要检查和评审</a:t>
            </a:r>
            <a:r>
              <a:rPr kumimoji="1" lang="zh-CN" altLang="en-US" sz="2800" b="1" i="0" u="none" strike="noStrike" kern="0" cap="none" spc="0" normalizeH="0" baseline="0" noProof="0" dirty="0" smtClean="0">
                <a:ln>
                  <a:noFill/>
                </a:ln>
                <a:solidFill>
                  <a:srgbClr val="FF0000"/>
                </a:solidFill>
                <a:effectLst/>
                <a:uLnTx/>
                <a:uFillTx/>
                <a:latin typeface="+mn-lt"/>
                <a:ea typeface="+mn-ea"/>
                <a:cs typeface="+mn-cs"/>
              </a:rPr>
              <a:t>控制措施</a:t>
            </a:r>
            <a:r>
              <a:rPr kumimoji="1" lang="zh-CN" altLang="en-US" sz="2800" b="1" i="0" u="none" strike="noStrike" kern="0" cap="none" spc="0" normalizeH="0" baseline="0" noProof="0" dirty="0" smtClean="0">
                <a:ln>
                  <a:noFill/>
                </a:ln>
                <a:solidFill>
                  <a:schemeClr val="tx1"/>
                </a:solidFill>
                <a:effectLst/>
                <a:uLnTx/>
                <a:uFillTx/>
                <a:latin typeface="+mn-lt"/>
                <a:ea typeface="+mn-ea"/>
                <a:cs typeface="+mn-cs"/>
              </a:rPr>
              <a:t>是否</a:t>
            </a:r>
            <a:r>
              <a:rPr kumimoji="1" lang="zh-CN" altLang="en-US" sz="2800" b="1" i="0" u="none" strike="noStrike" kern="0" cap="none" spc="0" normalizeH="0" baseline="0" noProof="0" dirty="0" smtClean="0">
                <a:ln>
                  <a:noFill/>
                </a:ln>
                <a:solidFill>
                  <a:srgbClr val="FF0000"/>
                </a:solidFill>
                <a:effectLst/>
                <a:uLnTx/>
                <a:uFillTx/>
                <a:latin typeface="+mn-lt"/>
                <a:ea typeface="+mn-ea"/>
                <a:cs typeface="+mn-cs"/>
              </a:rPr>
              <a:t>有效</a:t>
            </a:r>
            <a:r>
              <a:rPr kumimoji="1" lang="zh-CN" altLang="en-US" sz="2800" b="1" i="0" u="none" strike="noStrike" kern="0" cap="none" spc="0" normalizeH="0" baseline="0" noProof="0" dirty="0" smtClean="0">
                <a:ln>
                  <a:noFill/>
                </a:ln>
                <a:solidFill>
                  <a:schemeClr val="tx1"/>
                </a:solidFill>
                <a:effectLst/>
                <a:uLnTx/>
                <a:uFillTx/>
                <a:latin typeface="+mn-lt"/>
                <a:ea typeface="+mn-ea"/>
                <a:cs typeface="+mn-cs"/>
              </a:rPr>
              <a:t>消减危害、控制风险，同时要识别是否存在</a:t>
            </a:r>
            <a:r>
              <a:rPr kumimoji="1" lang="zh-CN" altLang="en-US" sz="2800" b="1" i="0" u="none" strike="noStrike" kern="0" cap="none" spc="0" normalizeH="0" baseline="0" noProof="0" dirty="0" smtClean="0">
                <a:ln>
                  <a:noFill/>
                </a:ln>
                <a:solidFill>
                  <a:srgbClr val="FF0000"/>
                </a:solidFill>
                <a:effectLst/>
                <a:uLnTx/>
                <a:uFillTx/>
                <a:latin typeface="+mn-lt"/>
                <a:ea typeface="+mn-ea"/>
                <a:cs typeface="+mn-cs"/>
              </a:rPr>
              <a:t>新的危害</a:t>
            </a:r>
            <a:r>
              <a:rPr kumimoji="1" lang="zh-CN" altLang="en-US" sz="2800" b="1" i="0" u="none" strike="noStrike" kern="0" cap="none" spc="0" normalizeH="0" baseline="0" noProof="0" dirty="0" smtClean="0">
                <a:ln>
                  <a:noFill/>
                </a:ln>
                <a:solidFill>
                  <a:schemeClr val="tx1"/>
                </a:solidFill>
                <a:effectLst/>
                <a:uLnTx/>
                <a:uFillTx/>
                <a:latin typeface="+mn-lt"/>
                <a:ea typeface="+mn-ea"/>
                <a:cs typeface="+mn-cs"/>
              </a:rPr>
              <a:t>，对原风险信息进行及时更新。</a:t>
            </a:r>
            <a:endParaRPr kumimoji="1" lang="en-US" altLang="zh-CN"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
                <a:schemeClr val="tx2"/>
              </a:buClr>
              <a:buSzTx/>
              <a:buFont typeface="Wingdings" panose="05000000000000000000" pitchFamily="2" charset="2"/>
              <a:buNone/>
              <a:defRPr/>
            </a:pP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6258" name="表格 96257"/>
          <p:cNvGraphicFramePr/>
          <p:nvPr/>
        </p:nvGraphicFramePr>
        <p:xfrm>
          <a:off x="395288" y="1557338"/>
          <a:ext cx="8223250" cy="4683125"/>
        </p:xfrm>
        <a:graphic>
          <a:graphicData uri="http://schemas.openxmlformats.org/drawingml/2006/table">
            <a:tbl>
              <a:tblPr/>
              <a:tblGrid>
                <a:gridCol w="288925"/>
                <a:gridCol w="1008063"/>
                <a:gridCol w="2447925"/>
                <a:gridCol w="647700"/>
                <a:gridCol w="2403475"/>
                <a:gridCol w="231775"/>
                <a:gridCol w="215900"/>
                <a:gridCol w="247650"/>
                <a:gridCol w="731837"/>
              </a:tblGrid>
              <a:tr h="725488">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序号</a:t>
                      </a:r>
                      <a:endParaRPr lang="zh-CN" altLang="en-US" sz="1300" dirty="0">
                        <a:solidFill>
                          <a:srgbClr val="FF0000"/>
                        </a:solidFill>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工作步骤</a:t>
                      </a:r>
                      <a:endParaRPr lang="zh-CN" altLang="en-US"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危害或潜在事件（作业环境、人、物、管理） </a:t>
                      </a:r>
                      <a:endParaRPr lang="zh-CN" altLang="en-US" sz="1300" dirty="0">
                        <a:solidFill>
                          <a:srgbClr val="FF0000"/>
                        </a:solidFill>
                        <a:latin typeface="幼圆" pitchFamily="49" charset="-122"/>
                        <a:ea typeface="幼圆" pitchFamily="49" charset="-122"/>
                      </a:endParaRPr>
                    </a:p>
                  </a:txBody>
                  <a:tcPr marL="57150" marR="3810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主要</a:t>
                      </a:r>
                      <a:endParaRPr lang="zh-CN" altLang="en-US" sz="1300" dirty="0">
                        <a:solidFill>
                          <a:srgbClr val="FF0000"/>
                        </a:solidFill>
                        <a:latin typeface="幼圆" pitchFamily="49" charset="-122"/>
                        <a:ea typeface="幼圆" pitchFamily="49" charset="-122"/>
                      </a:endParaRPr>
                    </a:p>
                    <a:p>
                      <a:pPr lvl="0" algn="ctr" eaLnBrk="1" hangingPunct="1">
                        <a:spcBef>
                          <a:spcPct val="20000"/>
                        </a:spcBef>
                        <a:buNone/>
                      </a:pPr>
                      <a:r>
                        <a:rPr lang="zh-CN" altLang="en-US" sz="1300" dirty="0">
                          <a:solidFill>
                            <a:srgbClr val="FF0000"/>
                          </a:solidFill>
                          <a:latin typeface="幼圆" pitchFamily="49" charset="-122"/>
                          <a:ea typeface="幼圆" pitchFamily="49" charset="-122"/>
                        </a:rPr>
                        <a:t>后果</a:t>
                      </a:r>
                      <a:endParaRPr lang="zh-CN" altLang="en-US"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现有安全控制措施</a:t>
                      </a:r>
                      <a:endParaRPr lang="zh-CN" altLang="en-US"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300" dirty="0">
                          <a:solidFill>
                            <a:srgbClr val="FF0000"/>
                          </a:solidFill>
                          <a:latin typeface="幼圆" pitchFamily="49" charset="-122"/>
                          <a:ea typeface="幼圆" pitchFamily="49" charset="-122"/>
                        </a:rPr>
                        <a:t>L</a:t>
                      </a:r>
                      <a:endParaRPr lang="en-US" altLang="zh-CN"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300" dirty="0">
                          <a:solidFill>
                            <a:srgbClr val="FF0000"/>
                          </a:solidFill>
                          <a:latin typeface="幼圆" pitchFamily="49" charset="-122"/>
                          <a:ea typeface="幼圆" pitchFamily="49" charset="-122"/>
                        </a:rPr>
                        <a:t>S</a:t>
                      </a:r>
                      <a:endParaRPr lang="en-US" altLang="zh-CN"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300" dirty="0">
                          <a:solidFill>
                            <a:srgbClr val="FF0000"/>
                          </a:solidFill>
                          <a:latin typeface="幼圆" pitchFamily="49" charset="-122"/>
                          <a:ea typeface="幼圆" pitchFamily="49" charset="-122"/>
                        </a:rPr>
                        <a:t>R</a:t>
                      </a:r>
                      <a:endParaRPr lang="en-US" altLang="zh-CN"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300" dirty="0">
                          <a:solidFill>
                            <a:srgbClr val="FF0000"/>
                          </a:solidFill>
                          <a:latin typeface="幼圆" pitchFamily="49" charset="-122"/>
                          <a:ea typeface="幼圆" pitchFamily="49" charset="-122"/>
                        </a:rPr>
                        <a:t>建议改进措施</a:t>
                      </a:r>
                      <a:endParaRPr lang="zh-CN" altLang="en-US" sz="1300" dirty="0">
                        <a:solidFill>
                          <a:srgbClr val="FF0000"/>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1162">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1</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准备</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工具</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工具不防爆碰撞产生火花</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着火</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爆炸</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日常检查，有规程，严格执行</a:t>
                      </a:r>
                      <a:endParaRPr lang="zh-CN" altLang="en-US" sz="1200" dirty="0">
                        <a:latin typeface="幼圆" pitchFamily="49" charset="-122"/>
                        <a:ea typeface="幼圆" pitchFamily="49" charset="-122"/>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9575">
                <a:tc rowSpan="2">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2</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检查</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备用泵</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533400" lvl="0" indent="-533400" eaLnBrk="1" hangingPunct="1">
                        <a:spcBef>
                          <a:spcPct val="20000"/>
                        </a:spcBef>
                        <a:buNone/>
                      </a:pPr>
                      <a:r>
                        <a:rPr lang="zh-CN" altLang="en-US" sz="1200" dirty="0">
                          <a:latin typeface="幼圆" pitchFamily="49" charset="-122"/>
                          <a:ea typeface="幼圆" pitchFamily="49" charset="-122"/>
                        </a:rPr>
                        <a:t>紧固件松动，机泵震动大</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损坏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日常检查，有规程，严格执行</a:t>
                      </a:r>
                      <a:endParaRPr lang="zh-CN" altLang="en-US" sz="1200" dirty="0">
                        <a:latin typeface="幼圆" pitchFamily="49" charset="-122"/>
                        <a:ea typeface="幼圆" pitchFamily="49" charset="-122"/>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95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marL="533400" lvl="0" indent="-533400" eaLnBrk="1" hangingPunct="1">
                        <a:spcBef>
                          <a:spcPct val="20000"/>
                        </a:spcBef>
                        <a:buNone/>
                      </a:pPr>
                      <a:r>
                        <a:rPr lang="zh-CN" altLang="en-US" sz="1200" dirty="0">
                          <a:latin typeface="幼圆" pitchFamily="49" charset="-122"/>
                          <a:ea typeface="幼圆" pitchFamily="49" charset="-122"/>
                        </a:rPr>
                        <a:t>冷却水未投、轴承温度高</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损坏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日常检查，有规程，严格执行</a:t>
                      </a:r>
                      <a:endParaRPr lang="zh-CN" altLang="en-US" sz="1200" dirty="0">
                        <a:latin typeface="幼圆" pitchFamily="49" charset="-122"/>
                        <a:ea typeface="幼圆" pitchFamily="49" charset="-122"/>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2125">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3</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更换</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润滑油</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润滑油乳化变质或油位低，润滑效果差，轴承温度高</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损坏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每周检查，有规定，偶尔不执行</a:t>
                      </a:r>
                      <a:endParaRPr lang="zh-CN" altLang="en-US" sz="1200" dirty="0">
                        <a:latin typeface="幼圆" pitchFamily="49" charset="-122"/>
                        <a:ea typeface="幼圆" pitchFamily="49" charset="-122"/>
                      </a:endParaRPr>
                    </a:p>
                  </a:txBody>
                  <a:tcPr marL="57150" marR="5715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4</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8788">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4</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备用</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泵灌泵</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密封质量差，液化汽泄漏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着火</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爆炸</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每次操作检查，有规程，严格执行；瓦斯报警</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10</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solidFill>
                            <a:schemeClr val="accent2"/>
                          </a:solidFill>
                          <a:latin typeface="幼圆" pitchFamily="49" charset="-122"/>
                          <a:ea typeface="幼圆" pitchFamily="49" charset="-122"/>
                        </a:rPr>
                        <a:t>选择高质量密封</a:t>
                      </a:r>
                      <a:endParaRPr lang="zh-CN" altLang="en-US"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2925">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5</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备用</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泵盘车</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存在卡涩，机泵震动大轴承温度高</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损坏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每周检查，有规定，偶尔不执行</a:t>
                      </a:r>
                      <a:endParaRPr lang="zh-CN" altLang="en-US" sz="1200" dirty="0">
                        <a:latin typeface="幼圆" pitchFamily="49" charset="-122"/>
                        <a:ea typeface="幼圆" pitchFamily="49" charset="-122"/>
                      </a:endParaRPr>
                    </a:p>
                  </a:txBody>
                  <a:tcPr marL="3810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4</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9575">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400" dirty="0">
                          <a:latin typeface="幼圆" pitchFamily="49" charset="-122"/>
                          <a:ea typeface="幼圆" pitchFamily="49" charset="-122"/>
                        </a:rPr>
                        <a:t>6</a:t>
                      </a:r>
                      <a:endParaRPr lang="en-US" altLang="zh-CN" sz="14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按电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源起泵</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密封质量差，液化汽泄漏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着火</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爆炸</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每次操作检查，有规程，严格执行；瓦斯报警</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10</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solidFill>
                            <a:schemeClr val="accent2"/>
                          </a:solidFill>
                          <a:latin typeface="幼圆" pitchFamily="49" charset="-122"/>
                          <a:ea typeface="幼圆" pitchFamily="49" charset="-122"/>
                        </a:rPr>
                        <a:t>选择高质量密封</a:t>
                      </a:r>
                      <a:endParaRPr lang="zh-CN" altLang="en-US"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9575">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7</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切换</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出口阀盘根松，液化汽泄漏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着火</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爆炸</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每次操作检查，有规程，严格执行；瓦斯报警</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5</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4337">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latin typeface="幼圆" pitchFamily="49" charset="-122"/>
                          <a:ea typeface="幼圆" pitchFamily="49" charset="-122"/>
                        </a:rPr>
                        <a:t>8</a:t>
                      </a:r>
                      <a:endParaRPr lang="en-US" altLang="zh-CN" sz="1200" dirty="0">
                        <a:latin typeface="幼圆" pitchFamily="49" charset="-122"/>
                        <a:ea typeface="幼圆" pitchFamily="49" charset="-122"/>
                      </a:endParaRPr>
                    </a:p>
                  </a:txBody>
                  <a:tcPr marL="0" marR="0" marT="0" marB="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停运机</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泵检查</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eaLnBrk="1" hangingPunct="1">
                        <a:spcBef>
                          <a:spcPct val="20000"/>
                        </a:spcBef>
                        <a:buNone/>
                      </a:pPr>
                      <a:r>
                        <a:rPr lang="zh-CN" altLang="en-US" sz="1200" dirty="0">
                          <a:latin typeface="幼圆" pitchFamily="49" charset="-122"/>
                          <a:ea typeface="幼圆" pitchFamily="49" charset="-122"/>
                        </a:rPr>
                        <a:t>出口阀未关严，备用泵倒转</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机泵</a:t>
                      </a:r>
                      <a:endParaRPr lang="zh-CN" altLang="en-US" sz="1200" dirty="0">
                        <a:latin typeface="幼圆" pitchFamily="49" charset="-122"/>
                        <a:ea typeface="幼圆" pitchFamily="49" charset="-122"/>
                      </a:endParaRPr>
                    </a:p>
                    <a:p>
                      <a:pPr lvl="0" algn="ctr" eaLnBrk="1" hangingPunct="1">
                        <a:spcBef>
                          <a:spcPct val="20000"/>
                        </a:spcBef>
                        <a:buNone/>
                      </a:pPr>
                      <a:r>
                        <a:rPr lang="zh-CN" altLang="en-US" sz="1200" dirty="0">
                          <a:latin typeface="幼圆" pitchFamily="49" charset="-122"/>
                          <a:ea typeface="幼圆" pitchFamily="49" charset="-122"/>
                        </a:rPr>
                        <a:t>损坏</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zh-CN" altLang="en-US" sz="1200" dirty="0">
                          <a:latin typeface="幼圆" pitchFamily="49" charset="-122"/>
                          <a:ea typeface="幼圆" pitchFamily="49" charset="-122"/>
                        </a:rPr>
                        <a:t>每次操作检查，有规程，严格执行</a:t>
                      </a:r>
                      <a:endParaRPr lang="zh-CN" altLang="en-US" sz="1200" dirty="0">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1</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r>
                        <a:rPr lang="en-US" altLang="zh-CN" sz="1200" dirty="0">
                          <a:solidFill>
                            <a:schemeClr val="accent2"/>
                          </a:solidFill>
                          <a:latin typeface="幼圆" pitchFamily="49" charset="-122"/>
                          <a:ea typeface="幼圆" pitchFamily="49" charset="-122"/>
                        </a:rPr>
                        <a:t>2</a:t>
                      </a:r>
                      <a:endParaRPr lang="en-US"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spcBef>
                          <a:spcPct val="20000"/>
                        </a:spcBef>
                        <a:buNone/>
                      </a:pPr>
                      <a:endParaRPr lang="zh-CN" altLang="zh-CN" sz="1200" dirty="0">
                        <a:solidFill>
                          <a:schemeClr val="accent2"/>
                        </a:solidFill>
                        <a:latin typeface="幼圆" pitchFamily="49" charset="-122"/>
                        <a:ea typeface="幼圆" pitchFamily="49" charset="-122"/>
                      </a:endParaRPr>
                    </a:p>
                  </a:txBody>
                  <a:tcPr marL="0" marR="0" marT="0" marB="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01299" name="Rectangle 147"/>
          <p:cNvSpPr>
            <a:spLocks noGrp="1" noChangeArrowheads="1"/>
          </p:cNvSpPr>
          <p:nvPr>
            <p:ph type="title"/>
          </p:nvPr>
        </p:nvSpPr>
        <p:spPr>
          <a:xfrm>
            <a:off x="0" y="762000"/>
            <a:ext cx="8610600" cy="609600"/>
          </a:xfrm>
        </p:spPr>
        <p:txBody>
          <a:bodyPr vert="horz" wrap="square" lIns="91440" tIns="45720" rIns="91440" bIns="45720" numCol="1" anchor="ctr" anchorCtr="0" compatLnSpc="1"/>
          <a:lstStyle/>
          <a:p>
            <a:pPr marL="0" marR="0" lvl="0" indent="0" algn="l" defTabSz="889000" rtl="0" eaLnBrk="1" fontAlgn="base" latinLnBrk="0" hangingPunct="1">
              <a:lnSpc>
                <a:spcPct val="110000"/>
              </a:lnSpc>
              <a:spcBef>
                <a:spcPct val="0"/>
              </a:spcBef>
              <a:spcAft>
                <a:spcPct val="0"/>
              </a:spcAft>
              <a:buClrTx/>
              <a:buSzTx/>
              <a:buFontTx/>
              <a:buNone/>
              <a:tabLst>
                <a:tab pos="1054100" algn="l"/>
              </a:tabLst>
              <a:defRPr/>
            </a:pPr>
            <a:r>
              <a:rPr kumimoji="1" lang="en-US" altLang="zh-CN" sz="14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工作危害分析</a:t>
            </a: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(JHA)</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记录表</a:t>
            </a:r>
            <a:br>
              <a:rPr kumimoji="1" lang="zh-CN" altLang="en-US" sz="14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br>
            <a:endParaRPr kumimoji="1" lang="zh-CN" altLang="en-US" sz="14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sp>
        <p:nvSpPr>
          <p:cNvPr id="1201300" name="Rectangle 148"/>
          <p:cNvSpPr>
            <a:spLocks noChangeArrowheads="1"/>
          </p:cNvSpPr>
          <p:nvPr/>
        </p:nvSpPr>
        <p:spPr bwMode="auto">
          <a:xfrm>
            <a:off x="304800" y="1219200"/>
            <a:ext cx="7804150" cy="457200"/>
          </a:xfrm>
          <a:prstGeom prst="rect">
            <a:avLst/>
          </a:prstGeom>
          <a:noFill/>
          <a:ln w="9525">
            <a:noFill/>
            <a:miter lim="800000"/>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单位： </a:t>
            </a:r>
            <a:r>
              <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气分车间</a:t>
            </a:r>
            <a:r>
              <a:rPr kumimoji="1" lang="zh-CN" altLang="en-US" sz="1200" b="1" i="0" u="none"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               </a:t>
            </a:r>
            <a:r>
              <a:rPr kumimoji="1" lang="zh-CN" altLang="en-US" sz="1200" b="1"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工作岗位：</a:t>
            </a:r>
            <a:r>
              <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液化汽脱硫醇</a:t>
            </a:r>
            <a:r>
              <a:rPr kumimoji="1" lang="zh-CN" altLang="en-US" sz="1200" b="1" i="0" u="none" strike="noStrike" kern="1200" cap="none" spc="0" normalizeH="0" baseline="0" noProof="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n-cs"/>
              </a:rPr>
              <a:t>                  工作任务：</a:t>
            </a:r>
            <a:r>
              <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原料泵切换（</a:t>
            </a:r>
            <a:r>
              <a:rPr kumimoji="1" lang="en-US" altLang="zh-CN"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P</a:t>
            </a:r>
            <a:r>
              <a:rPr kumimoji="1" lang="en-US" altLang="zh-CN"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Times New Roman" panose="02020603050405020304"/>
                <a:ea typeface="幼圆" pitchFamily="49" charset="-122"/>
                <a:cs typeface="+mn-cs"/>
              </a:rPr>
              <a:t>—</a:t>
            </a:r>
            <a:r>
              <a:rPr kumimoji="1" lang="en-US" altLang="zh-CN"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101</a:t>
            </a:r>
            <a:r>
              <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t>）</a:t>
            </a:r>
            <a:br>
              <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rPr>
            </a:br>
            <a:endParaRPr kumimoji="1" lang="zh-CN" altLang="en-US" sz="1200" b="1" i="0" u="sng" strike="noStrike" kern="1200" cap="none" spc="0" normalizeH="0" baseline="0" noProof="0">
              <a:ln>
                <a:noFill/>
              </a:ln>
              <a:solidFill>
                <a:schemeClr val="accent2"/>
              </a:solidFill>
              <a:effectLst>
                <a:outerShdw blurRad="38100" dist="38100" dir="2700000" algn="tl">
                  <a:srgbClr val="C0C0C0"/>
                </a:outerShdw>
              </a:effectLst>
              <a:uLnTx/>
              <a:uFillTx/>
              <a:latin typeface="幼圆" pitchFamily="49" charset="-122"/>
              <a:ea typeface="幼圆" pitchFamily="49" charset="-122"/>
              <a:cs typeface="+mn-cs"/>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7714" name="Rectangle 2"/>
          <p:cNvSpPr>
            <a:spLocks noGrp="1" noChangeArrowheads="1"/>
          </p:cNvSpPr>
          <p:nvPr>
            <p:ph type="title"/>
          </p:nvPr>
        </p:nvSpPr>
        <p:spPr>
          <a:xfrm>
            <a:off x="762000" y="914400"/>
            <a:ext cx="77724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4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5.2 </a:t>
            </a:r>
            <a:r>
              <a:rPr kumimoji="1" lang="zh-CN" altLang="en-US" sz="4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安全检查表分析（</a:t>
            </a:r>
            <a:r>
              <a:rPr kumimoji="1" lang="en-US" altLang="zh-CN" sz="4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SCL</a:t>
            </a:r>
            <a:r>
              <a:rPr kumimoji="1" lang="zh-CN" altLang="en-US" sz="4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a:t>
            </a:r>
            <a:endParaRPr kumimoji="1" lang="zh-CN" altLang="en-US" sz="4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sp>
        <p:nvSpPr>
          <p:cNvPr id="97283" name="Rectangle 3"/>
          <p:cNvSpPr>
            <a:spLocks noGrp="1"/>
          </p:cNvSpPr>
          <p:nvPr>
            <p:ph idx="1"/>
          </p:nvPr>
        </p:nvSpPr>
        <p:spPr>
          <a:xfrm>
            <a:off x="684213" y="1773238"/>
            <a:ext cx="7772400" cy="4535487"/>
          </a:xfrm>
          <a:ln/>
        </p:spPr>
        <p:txBody>
          <a:bodyPr vert="horz" wrap="square" lIns="91440" tIns="45720" rIns="91440" bIns="45720" anchor="t" anchorCtr="0"/>
          <a:p>
            <a:pPr algn="just" eaLnBrk="1" hangingPunct="1">
              <a:lnSpc>
                <a:spcPct val="140000"/>
              </a:lnSpc>
              <a:spcBef>
                <a:spcPct val="0"/>
              </a:spcBef>
              <a:buClr>
                <a:schemeClr val="tx1"/>
              </a:buClr>
              <a:buSzPct val="120000"/>
              <a:buFont typeface="Wingdings" panose="05000000000000000000" pitchFamily="2" charset="2"/>
              <a:buChar char="Ø"/>
            </a:pPr>
            <a:r>
              <a:rPr lang="zh-CN" altLang="en-US" sz="2000" b="1" dirty="0">
                <a:latin typeface="幼圆" pitchFamily="49" charset="-122"/>
                <a:ea typeface="幼圆" pitchFamily="49" charset="-122"/>
              </a:rPr>
              <a:t>是基于经验的方法</a:t>
            </a:r>
            <a:endParaRPr lang="zh-CN" altLang="en-US" sz="2000" b="1" dirty="0">
              <a:latin typeface="幼圆" pitchFamily="49" charset="-122"/>
              <a:ea typeface="幼圆" pitchFamily="49" charset="-122"/>
            </a:endParaRPr>
          </a:p>
          <a:p>
            <a:pPr algn="just" eaLnBrk="1" hangingPunct="1">
              <a:lnSpc>
                <a:spcPct val="140000"/>
              </a:lnSpc>
              <a:spcBef>
                <a:spcPct val="0"/>
              </a:spcBef>
              <a:buClr>
                <a:schemeClr val="tx1"/>
              </a:buClr>
              <a:buSzPct val="120000"/>
              <a:buFont typeface="Wingdings" panose="05000000000000000000" pitchFamily="2" charset="2"/>
              <a:buChar char="Ø"/>
            </a:pPr>
            <a:r>
              <a:rPr lang="zh-CN" altLang="en-US" sz="2000" b="1" dirty="0">
                <a:latin typeface="幼圆" pitchFamily="49" charset="-122"/>
                <a:ea typeface="幼圆" pitchFamily="49" charset="-122"/>
              </a:rPr>
              <a:t>安全检查表是一份进行安全检查和诊断的清单。它由一些有经验的、并且对工艺过程、机械设备和作业情况熟悉的人员，事先对检查对象共同进行详细分析、充分讨论、列出检查项目和检查要点并编制成表，以便进行检查或评审 。</a:t>
            </a:r>
            <a:endParaRPr lang="zh-CN" altLang="en-US" sz="2000" b="1" dirty="0">
              <a:latin typeface="幼圆" pitchFamily="49" charset="-122"/>
              <a:ea typeface="幼圆" pitchFamily="49" charset="-122"/>
            </a:endParaRPr>
          </a:p>
          <a:p>
            <a:pPr eaLnBrk="1" hangingPunct="1">
              <a:lnSpc>
                <a:spcPct val="140000"/>
              </a:lnSpc>
              <a:spcBef>
                <a:spcPct val="0"/>
              </a:spcBef>
              <a:buClr>
                <a:schemeClr val="tx1"/>
              </a:buClr>
              <a:buSzPct val="120000"/>
              <a:buFont typeface="Wingdings" panose="05000000000000000000" pitchFamily="2" charset="2"/>
              <a:buChar char="Ø"/>
            </a:pPr>
            <a:r>
              <a:rPr lang="zh-CN" altLang="en-US" sz="2000" b="1" dirty="0">
                <a:latin typeface="幼圆" pitchFamily="49" charset="-122"/>
                <a:ea typeface="幼圆" pitchFamily="49" charset="-122"/>
              </a:rPr>
              <a:t>安全检查分析表分析可用于对</a:t>
            </a:r>
            <a:r>
              <a:rPr lang="zh-CN" altLang="en-US" sz="2000" b="1" dirty="0">
                <a:solidFill>
                  <a:srgbClr val="00FF00"/>
                </a:solidFill>
                <a:latin typeface="幼圆" pitchFamily="49" charset="-122"/>
                <a:ea typeface="幼圆" pitchFamily="49" charset="-122"/>
              </a:rPr>
              <a:t>物质、设备、工艺、作业场所或操作规程</a:t>
            </a:r>
            <a:r>
              <a:rPr lang="zh-CN" altLang="en-US" sz="2000" b="1" dirty="0">
                <a:latin typeface="幼圆" pitchFamily="49" charset="-122"/>
                <a:ea typeface="幼圆" pitchFamily="49" charset="-122"/>
              </a:rPr>
              <a:t>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endParaRPr lang="zh-CN" altLang="en-US" sz="2000" b="1" dirty="0">
              <a:latin typeface="幼圆" pitchFamily="49" charset="-122"/>
              <a:ea typeface="幼圆"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p:nvPr/>
        </p:nvSpPr>
        <p:spPr>
          <a:xfrm>
            <a:off x="762000" y="533400"/>
            <a:ext cx="7772400" cy="685800"/>
          </a:xfrm>
          <a:prstGeom prst="rect">
            <a:avLst/>
          </a:prstGeom>
          <a:noFill/>
          <a:ln w="9525">
            <a:noFill/>
          </a:ln>
        </p:spPr>
        <p:txBody>
          <a:bodyPr anchor="ctr" anchorCtr="0"/>
          <a:p>
            <a:pPr algn="ctr"/>
            <a:endParaRPr lang="zh-CN" altLang="zh-CN" sz="4000" b="0" dirty="0">
              <a:solidFill>
                <a:srgbClr val="FF3300"/>
              </a:solidFill>
              <a:latin typeface="宋体" panose="02010600030101010101" pitchFamily="2" charset="-122"/>
            </a:endParaRPr>
          </a:p>
        </p:txBody>
      </p:sp>
      <p:sp>
        <p:nvSpPr>
          <p:cNvPr id="98307" name="Rectangle 3"/>
          <p:cNvSpPr/>
          <p:nvPr/>
        </p:nvSpPr>
        <p:spPr>
          <a:xfrm>
            <a:off x="533400" y="2057400"/>
            <a:ext cx="7772400" cy="4419600"/>
          </a:xfrm>
          <a:prstGeom prst="rect">
            <a:avLst/>
          </a:prstGeom>
          <a:noFill/>
          <a:ln w="9525">
            <a:noFill/>
          </a:ln>
        </p:spPr>
        <p:txBody>
          <a:bodyPr/>
          <a:p>
            <a:pPr marL="857250" indent="-857250">
              <a:spcBef>
                <a:spcPct val="20000"/>
              </a:spcBef>
            </a:pPr>
            <a:endParaRPr lang="zh-CN" altLang="zh-CN" b="0" dirty="0">
              <a:latin typeface="Times New Roman" panose="02020603050405020304" pitchFamily="18" charset="0"/>
            </a:endParaRPr>
          </a:p>
        </p:txBody>
      </p:sp>
      <p:sp>
        <p:nvSpPr>
          <p:cNvPr id="1276933" name="Rectangle 5"/>
          <p:cNvSpPr>
            <a:spLocks noGrp="1" noChangeArrowheads="1"/>
          </p:cNvSpPr>
          <p:nvPr>
            <p:ph type="title" idx="4294967295"/>
          </p:nvPr>
        </p:nvSpPr>
        <p:spPr>
          <a:xfrm>
            <a:off x="2514600" y="762000"/>
            <a:ext cx="4876800" cy="457200"/>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0"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幼圆" pitchFamily="49" charset="-122"/>
                <a:cs typeface="+mj-cs"/>
              </a:rPr>
              <a:t>安全检查表的编制程序</a:t>
            </a:r>
            <a:endParaRPr kumimoji="1" lang="zh-CN" altLang="en-US" sz="54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幼圆" pitchFamily="49" charset="-122"/>
              <a:cs typeface="+mj-cs"/>
            </a:endParaRPr>
          </a:p>
        </p:txBody>
      </p:sp>
      <p:sp>
        <p:nvSpPr>
          <p:cNvPr id="98309" name="Text Box 6"/>
          <p:cNvSpPr txBox="1"/>
          <p:nvPr/>
        </p:nvSpPr>
        <p:spPr>
          <a:xfrm>
            <a:off x="762000" y="1524000"/>
            <a:ext cx="7696200" cy="4359275"/>
          </a:xfrm>
          <a:prstGeom prst="rect">
            <a:avLst/>
          </a:prstGeom>
          <a:noFill/>
          <a:ln w="9525">
            <a:noFill/>
          </a:ln>
        </p:spPr>
        <p:txBody>
          <a:bodyPr>
            <a:spAutoFit/>
          </a:bodyPr>
          <a:p>
            <a:pPr>
              <a:spcBef>
                <a:spcPct val="50000"/>
              </a:spcBef>
            </a:pPr>
            <a:r>
              <a:rPr lang="zh-CN" altLang="en-US" sz="2000" dirty="0">
                <a:latin typeface="幼圆" pitchFamily="49" charset="-122"/>
                <a:ea typeface="幼圆" pitchFamily="49" charset="-122"/>
              </a:rPr>
              <a:t>（</a:t>
            </a:r>
            <a:r>
              <a:rPr lang="en-US" altLang="zh-CN" sz="2000" dirty="0">
                <a:latin typeface="幼圆" pitchFamily="49" charset="-122"/>
                <a:ea typeface="幼圆" pitchFamily="49" charset="-122"/>
              </a:rPr>
              <a:t>1</a:t>
            </a:r>
            <a:r>
              <a:rPr lang="zh-CN" altLang="en-US" sz="2000" dirty="0">
                <a:latin typeface="幼圆" pitchFamily="49" charset="-122"/>
                <a:ea typeface="幼圆" pitchFamily="49" charset="-122"/>
              </a:rPr>
              <a:t>）确定人员。要编制一个符合客观实际，能全面识别系统危险性的安全检查表，首先要建立一个编制小组，其成员包括熟悉系统的各方面人员；</a:t>
            </a:r>
            <a:endParaRPr lang="zh-CN" altLang="en-US" sz="2000" dirty="0">
              <a:latin typeface="幼圆" pitchFamily="49" charset="-122"/>
              <a:ea typeface="幼圆" pitchFamily="49" charset="-122"/>
            </a:endParaRPr>
          </a:p>
          <a:p>
            <a:pPr>
              <a:spcBef>
                <a:spcPct val="50000"/>
              </a:spcBef>
            </a:pPr>
            <a:r>
              <a:rPr lang="zh-CN" altLang="en-US" sz="2000" dirty="0">
                <a:latin typeface="幼圆" pitchFamily="49" charset="-122"/>
                <a:ea typeface="幼圆" pitchFamily="49" charset="-122"/>
              </a:rPr>
              <a:t>（</a:t>
            </a:r>
            <a:r>
              <a:rPr lang="en-US" altLang="zh-CN" sz="2000" dirty="0">
                <a:latin typeface="幼圆" pitchFamily="49" charset="-122"/>
                <a:ea typeface="幼圆" pitchFamily="49" charset="-122"/>
              </a:rPr>
              <a:t>2</a:t>
            </a:r>
            <a:r>
              <a:rPr lang="zh-CN" altLang="en-US" sz="2000" dirty="0">
                <a:latin typeface="幼圆" pitchFamily="49" charset="-122"/>
                <a:ea typeface="幼圆" pitchFamily="49" charset="-122"/>
              </a:rPr>
              <a:t>）熟悉系统。包括系统的结构、功能、工艺流程、操作条件、布置和已有的安全卫生设施；</a:t>
            </a:r>
            <a:endParaRPr lang="zh-CN" altLang="en-US" sz="2000" dirty="0">
              <a:latin typeface="幼圆" pitchFamily="49" charset="-122"/>
              <a:ea typeface="幼圆" pitchFamily="49" charset="-122"/>
            </a:endParaRPr>
          </a:p>
          <a:p>
            <a:pPr>
              <a:spcBef>
                <a:spcPct val="50000"/>
              </a:spcBef>
            </a:pPr>
            <a:r>
              <a:rPr lang="zh-CN" altLang="en-US" sz="2000" dirty="0">
                <a:latin typeface="幼圆" pitchFamily="49" charset="-122"/>
                <a:ea typeface="幼圆" pitchFamily="49" charset="-122"/>
              </a:rPr>
              <a:t>（</a:t>
            </a:r>
            <a:r>
              <a:rPr lang="en-US" altLang="zh-CN" sz="2000" dirty="0">
                <a:latin typeface="幼圆" pitchFamily="49" charset="-122"/>
                <a:ea typeface="幼圆" pitchFamily="49" charset="-122"/>
              </a:rPr>
              <a:t>3</a:t>
            </a:r>
            <a:r>
              <a:rPr lang="zh-CN" altLang="en-US" sz="2000" dirty="0">
                <a:latin typeface="幼圆" pitchFamily="49" charset="-122"/>
                <a:ea typeface="幼圆" pitchFamily="49" charset="-122"/>
              </a:rPr>
              <a:t>）收集资料。收集有关安全法律、法规、规程、标准、制度及本系统过去发生的事故资料，作为编制安全检查表的依据；</a:t>
            </a:r>
            <a:endParaRPr lang="zh-CN" altLang="en-US" sz="2000" dirty="0">
              <a:latin typeface="幼圆" pitchFamily="49" charset="-122"/>
              <a:ea typeface="幼圆" pitchFamily="49" charset="-122"/>
            </a:endParaRPr>
          </a:p>
          <a:p>
            <a:pPr>
              <a:spcBef>
                <a:spcPct val="50000"/>
              </a:spcBef>
            </a:pPr>
            <a:r>
              <a:rPr lang="zh-CN" altLang="en-US" sz="2000" dirty="0">
                <a:latin typeface="幼圆" pitchFamily="49" charset="-122"/>
                <a:ea typeface="幼圆" pitchFamily="49" charset="-122"/>
              </a:rPr>
              <a:t>（</a:t>
            </a:r>
            <a:r>
              <a:rPr lang="en-US" altLang="zh-CN" sz="2000" dirty="0">
                <a:latin typeface="幼圆" pitchFamily="49" charset="-122"/>
                <a:ea typeface="幼圆" pitchFamily="49" charset="-122"/>
              </a:rPr>
              <a:t>4</a:t>
            </a:r>
            <a:r>
              <a:rPr lang="zh-CN" altLang="en-US" sz="2000" dirty="0">
                <a:latin typeface="幼圆" pitchFamily="49" charset="-122"/>
                <a:ea typeface="幼圆" pitchFamily="49" charset="-122"/>
              </a:rPr>
              <a:t>）判别危险源。按功能或结构将系统划分为子系统或单元，逐个分析潜在的危险因素；</a:t>
            </a:r>
            <a:endParaRPr lang="zh-CN" altLang="en-US" sz="2000" dirty="0">
              <a:latin typeface="幼圆" pitchFamily="49" charset="-122"/>
              <a:ea typeface="幼圆" pitchFamily="49" charset="-122"/>
            </a:endParaRPr>
          </a:p>
          <a:p>
            <a:pPr>
              <a:spcBef>
                <a:spcPct val="50000"/>
              </a:spcBef>
            </a:pPr>
            <a:r>
              <a:rPr lang="zh-CN" altLang="en-US" sz="2000" dirty="0">
                <a:latin typeface="幼圆" pitchFamily="49" charset="-122"/>
                <a:ea typeface="幼圆" pitchFamily="49" charset="-122"/>
              </a:rPr>
              <a:t>（</a:t>
            </a:r>
            <a:r>
              <a:rPr lang="en-US" altLang="zh-CN" sz="2000" dirty="0">
                <a:latin typeface="幼圆" pitchFamily="49" charset="-122"/>
                <a:ea typeface="幼圆" pitchFamily="49" charset="-122"/>
              </a:rPr>
              <a:t>5</a:t>
            </a:r>
            <a:r>
              <a:rPr lang="zh-CN" altLang="en-US" sz="2000" dirty="0">
                <a:latin typeface="幼圆" pitchFamily="49" charset="-122"/>
                <a:ea typeface="幼圆" pitchFamily="49" charset="-122"/>
              </a:rPr>
              <a:t>）列出安全检查表。针对危险因素和有关规章制度、以往的事故教训以及本单位的检验，确定安全检查表的要点和内容，然后按照一定的要求列出表格。</a:t>
            </a:r>
            <a:endParaRPr lang="zh-CN" altLang="en-US" sz="2000" dirty="0">
              <a:latin typeface="幼圆" pitchFamily="49" charset="-122"/>
              <a:ea typeface="幼圆"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2422525" y="603250"/>
            <a:ext cx="184150" cy="701675"/>
          </a:xfrm>
          <a:prstGeom prst="rect">
            <a:avLst/>
          </a:prstGeom>
          <a:noFill/>
          <a:ln w="9525">
            <a:noFill/>
          </a:ln>
        </p:spPr>
        <p:txBody>
          <a:bodyPr wrap="none" anchor="ctr" anchorCtr="0">
            <a:spAutoFit/>
          </a:bodyPr>
          <a:p>
            <a:pPr algn="ctr">
              <a:spcBef>
                <a:spcPct val="50000"/>
              </a:spcBef>
            </a:pPr>
            <a:endParaRPr lang="zh-CN" altLang="zh-CN" sz="4000" b="0" dirty="0">
              <a:latin typeface="Times New Roman" panose="02020603050405020304" pitchFamily="18" charset="0"/>
            </a:endParaRPr>
          </a:p>
        </p:txBody>
      </p:sp>
      <p:sp>
        <p:nvSpPr>
          <p:cNvPr id="19459" name="Text Box 3"/>
          <p:cNvSpPr txBox="1"/>
          <p:nvPr/>
        </p:nvSpPr>
        <p:spPr>
          <a:xfrm>
            <a:off x="755650" y="990600"/>
            <a:ext cx="7632700" cy="5173663"/>
          </a:xfrm>
          <a:prstGeom prst="rect">
            <a:avLst/>
          </a:prstGeom>
          <a:noFill/>
          <a:ln w="9525">
            <a:noFill/>
          </a:ln>
        </p:spPr>
        <p:txBody>
          <a:bodyPr anchor="ctr" anchorCtr="0">
            <a:spAutoFit/>
          </a:bodyPr>
          <a:p>
            <a:pPr>
              <a:lnSpc>
                <a:spcPct val="140000"/>
              </a:lnSpc>
            </a:pPr>
            <a:r>
              <a:rPr lang="en-US" altLang="zh-CN" sz="2800" dirty="0">
                <a:latin typeface="幼圆" pitchFamily="49" charset="-122"/>
                <a:ea typeface="幼圆" pitchFamily="49" charset="-122"/>
              </a:rPr>
              <a:t>【</a:t>
            </a:r>
            <a:r>
              <a:rPr lang="zh-CN" altLang="en-US" sz="2800" dirty="0">
                <a:solidFill>
                  <a:srgbClr val="FF0000"/>
                </a:solidFill>
                <a:latin typeface="幼圆" pitchFamily="49" charset="-122"/>
                <a:ea typeface="幼圆" pitchFamily="49" charset="-122"/>
              </a:rPr>
              <a:t>通用规范</a:t>
            </a:r>
            <a:r>
              <a:rPr lang="en-US" altLang="zh-CN" sz="2800" dirty="0">
                <a:latin typeface="幼圆" pitchFamily="49" charset="-122"/>
                <a:ea typeface="幼圆" pitchFamily="49" charset="-122"/>
              </a:rPr>
              <a:t>】</a:t>
            </a:r>
            <a:endParaRPr lang="en-US" altLang="zh-CN" sz="2800" dirty="0">
              <a:latin typeface="幼圆" pitchFamily="49" charset="-122"/>
              <a:ea typeface="幼圆" pitchFamily="49" charset="-122"/>
            </a:endParaRPr>
          </a:p>
          <a:p>
            <a:pPr>
              <a:lnSpc>
                <a:spcPct val="140000"/>
              </a:lnSpc>
            </a:pPr>
            <a:r>
              <a:rPr lang="en-US" altLang="zh-CN" sz="2400" dirty="0">
                <a:latin typeface="幼圆" pitchFamily="49" charset="-122"/>
                <a:ea typeface="幼圆" pitchFamily="49" charset="-122"/>
              </a:rPr>
              <a:t>5.2.2  </a:t>
            </a:r>
            <a:r>
              <a:rPr lang="zh-CN" altLang="en-US" sz="2400" dirty="0">
                <a:latin typeface="幼圆" pitchFamily="49" charset="-122"/>
                <a:ea typeface="幼圆" pitchFamily="49" charset="-122"/>
              </a:rPr>
              <a:t>风险评价</a:t>
            </a:r>
            <a:endParaRPr lang="zh-CN" altLang="en-US" sz="2400" dirty="0">
              <a:latin typeface="幼圆" pitchFamily="49" charset="-122"/>
              <a:ea typeface="幼圆" pitchFamily="49" charset="-122"/>
            </a:endParaRPr>
          </a:p>
          <a:p>
            <a:pPr>
              <a:lnSpc>
                <a:spcPct val="140000"/>
              </a:lnSpc>
            </a:pPr>
            <a:r>
              <a:rPr lang="en-US" altLang="zh-CN" sz="2000" dirty="0">
                <a:latin typeface="幼圆" pitchFamily="49" charset="-122"/>
                <a:ea typeface="幼圆" pitchFamily="49" charset="-122"/>
              </a:rPr>
              <a:t>5.2.2.1 </a:t>
            </a:r>
            <a:r>
              <a:rPr lang="zh-CN" altLang="en-US" sz="2000" dirty="0">
                <a:latin typeface="幼圆" pitchFamily="49" charset="-122"/>
                <a:ea typeface="幼圆" pitchFamily="49" charset="-122"/>
              </a:rPr>
              <a:t>企业应依据风险评价准则，选定合适的评价方法，定期和及时对作业活动和设备设施进行危险、有害因素识别和风险评价。企业在进行风险评价时，应从影响人、财产和环境等三个方面的可能性和严重程度分析。</a:t>
            </a:r>
            <a:endParaRPr lang="zh-CN" altLang="en-US" sz="2000" dirty="0">
              <a:latin typeface="幼圆" pitchFamily="49" charset="-122"/>
              <a:ea typeface="幼圆" pitchFamily="49" charset="-122"/>
            </a:endParaRPr>
          </a:p>
          <a:p>
            <a:pPr>
              <a:lnSpc>
                <a:spcPct val="120000"/>
              </a:lnSpc>
            </a:pPr>
            <a:r>
              <a:rPr lang="en-US" altLang="zh-CN" sz="2400" dirty="0">
                <a:latin typeface="幼圆" pitchFamily="49" charset="-122"/>
                <a:ea typeface="幼圆" pitchFamily="49" charset="-122"/>
              </a:rPr>
              <a:t>【</a:t>
            </a:r>
            <a:r>
              <a:rPr lang="zh-CN" altLang="en-US" sz="2400" dirty="0">
                <a:solidFill>
                  <a:srgbClr val="FF0000"/>
                </a:solidFill>
                <a:latin typeface="幼圆" pitchFamily="49" charset="-122"/>
                <a:ea typeface="幼圆" pitchFamily="49" charset="-122"/>
              </a:rPr>
              <a:t>评审标准</a:t>
            </a:r>
            <a:r>
              <a:rPr lang="en-US" altLang="zh-CN" sz="2400" dirty="0">
                <a:latin typeface="幼圆" pitchFamily="49" charset="-122"/>
                <a:ea typeface="幼圆" pitchFamily="49" charset="-122"/>
              </a:rPr>
              <a:t>】</a:t>
            </a:r>
            <a:endParaRPr lang="en-US" altLang="zh-CN" sz="2400" dirty="0">
              <a:latin typeface="幼圆" pitchFamily="49" charset="-122"/>
              <a:ea typeface="幼圆" pitchFamily="49" charset="-122"/>
            </a:endParaRPr>
          </a:p>
          <a:p>
            <a:pPr>
              <a:lnSpc>
                <a:spcPct val="120000"/>
              </a:lnSpc>
            </a:pP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建立作业活动清单和设备、设施清单；</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2.</a:t>
            </a:r>
            <a:r>
              <a:rPr lang="zh-CN" altLang="en-US" sz="2000" dirty="0">
                <a:latin typeface="仿宋_GB2312" pitchFamily="49" charset="-122"/>
                <a:ea typeface="仿宋_GB2312" pitchFamily="49" charset="-122"/>
              </a:rPr>
              <a:t>根据规定的频次和时机，开展危险、有害因素辨识、风险评价；</a:t>
            </a:r>
            <a:endParaRPr lang="zh-CN" altLang="en-US" sz="2000" dirty="0">
              <a:latin typeface="仿宋_GB2312" pitchFamily="49" charset="-122"/>
              <a:ea typeface="仿宋_GB2312" pitchFamily="49" charset="-122"/>
            </a:endParaRPr>
          </a:p>
          <a:p>
            <a:pPr>
              <a:lnSpc>
                <a:spcPct val="120000"/>
              </a:lnSpc>
            </a:pPr>
            <a:r>
              <a:rPr lang="en-US" altLang="zh-CN" sz="2000" dirty="0">
                <a:latin typeface="仿宋_GB2312" pitchFamily="49" charset="-122"/>
                <a:ea typeface="仿宋_GB2312" pitchFamily="49" charset="-122"/>
              </a:rPr>
              <a:t>3.</a:t>
            </a:r>
            <a:r>
              <a:rPr lang="zh-CN" altLang="en-US" sz="2000" dirty="0">
                <a:latin typeface="仿宋_GB2312" pitchFamily="49" charset="-122"/>
                <a:ea typeface="仿宋_GB2312" pitchFamily="49" charset="-122"/>
              </a:rPr>
              <a:t>从影响人、财产和环境等三个方面的可能性和严重性进行评价。</a:t>
            </a:r>
            <a:endParaRPr lang="zh-CN" altLang="en-US" sz="2000" dirty="0">
              <a:latin typeface="仿宋_GB2312" pitchFamily="49" charset="-122"/>
              <a:ea typeface="仿宋_GB2312" pitchFamily="49" charset="-122"/>
            </a:endParaRPr>
          </a:p>
          <a:p>
            <a:pPr>
              <a:lnSpc>
                <a:spcPct val="120000"/>
              </a:lnSpc>
            </a:pPr>
            <a:endParaRPr lang="zh-CN" altLang="en-US" sz="2000" dirty="0">
              <a:latin typeface="仿宋_GB2312" pitchFamily="49" charset="-122"/>
              <a:ea typeface="仿宋_GB2312" pitchFamily="49" charset="-122"/>
            </a:endParaRPr>
          </a:p>
          <a:p>
            <a:pPr>
              <a:lnSpc>
                <a:spcPct val="120000"/>
              </a:lnSpc>
            </a:pPr>
            <a:r>
              <a:rPr lang="zh-CN" altLang="en-US" sz="2000" dirty="0">
                <a:latin typeface="Times New Roman" panose="02020603050405020304" pitchFamily="18" charset="0"/>
              </a:rPr>
              <a:t> </a:t>
            </a:r>
            <a:r>
              <a:rPr lang="zh-CN" altLang="zh-CN" sz="2000" dirty="0">
                <a:latin typeface="Times New Roman" panose="02020603050405020304" pitchFamily="18" charset="0"/>
              </a:rPr>
              <a:t>未按规定的频次和时机开展风险评价，扣</a:t>
            </a:r>
            <a:r>
              <a:rPr lang="en-US" altLang="zh-CN" sz="2000" dirty="0">
                <a:latin typeface="Times New Roman" panose="02020603050405020304" pitchFamily="18" charset="0"/>
              </a:rPr>
              <a:t>10</a:t>
            </a:r>
            <a:r>
              <a:rPr lang="zh-CN" altLang="en-US" sz="2000" dirty="0">
                <a:latin typeface="Times New Roman" panose="02020603050405020304" pitchFamily="18" charset="0"/>
              </a:rPr>
              <a:t>分（</a:t>
            </a:r>
            <a:r>
              <a:rPr lang="en-US" altLang="zh-CN" sz="2000" dirty="0">
                <a:latin typeface="Times New Roman" panose="02020603050405020304" pitchFamily="18" charset="0"/>
              </a:rPr>
              <a:t>B</a:t>
            </a:r>
            <a:r>
              <a:rPr lang="zh-CN" altLang="en-US" sz="2000" dirty="0">
                <a:latin typeface="Times New Roman" panose="02020603050405020304" pitchFamily="18" charset="0"/>
              </a:rPr>
              <a:t>级要素否决项）。</a:t>
            </a:r>
            <a:r>
              <a:rPr lang="zh-CN" altLang="en-US" sz="2000" dirty="0">
                <a:latin typeface="仿宋_GB2312" pitchFamily="49" charset="-122"/>
                <a:ea typeface="仿宋_GB2312" pitchFamily="49" charset="-122"/>
              </a:rPr>
              <a:t> </a:t>
            </a:r>
            <a:endParaRPr lang="zh-CN" altLang="en-US" sz="2000" dirty="0">
              <a:latin typeface="仿宋_GB2312" pitchFamily="49" charset="-122"/>
              <a:ea typeface="仿宋_GB2312" pitchFamily="49" charset="-122"/>
            </a:endParaRPr>
          </a:p>
        </p:txBody>
      </p:sp>
      <p:sp>
        <p:nvSpPr>
          <p:cNvPr id="19460" name="Text Box 4"/>
          <p:cNvSpPr txBox="1"/>
          <p:nvPr/>
        </p:nvSpPr>
        <p:spPr>
          <a:xfrm>
            <a:off x="7848600" y="6264275"/>
            <a:ext cx="184150" cy="457200"/>
          </a:xfrm>
          <a:prstGeom prst="rect">
            <a:avLst/>
          </a:prstGeom>
          <a:noFill/>
          <a:ln w="9525">
            <a:noFill/>
          </a:ln>
        </p:spPr>
        <p:txBody>
          <a:bodyPr wrap="none" anchor="ctr" anchorCtr="0">
            <a:spAutoFit/>
          </a:bodyPr>
          <a:p>
            <a:pPr algn="ctr">
              <a:spcBef>
                <a:spcPct val="50000"/>
              </a:spcBef>
            </a:pPr>
            <a:endParaRPr lang="zh-CN" altLang="zh-CN" sz="2400" b="0" dirty="0">
              <a:latin typeface="Times New Roman" panose="02020603050405020304" pitchFamily="18" charset="0"/>
            </a:endParaRPr>
          </a:p>
        </p:txBody>
      </p:sp>
      <p:sp>
        <p:nvSpPr>
          <p:cNvPr id="19461" name="AutoShape 5"/>
          <p:cNvSpPr/>
          <p:nvPr/>
        </p:nvSpPr>
        <p:spPr>
          <a:xfrm>
            <a:off x="323850" y="5661025"/>
            <a:ext cx="576263" cy="554038"/>
          </a:xfrm>
          <a:prstGeom prst="irregularSeal2">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Text Box 2"/>
          <p:cNvSpPr txBox="1"/>
          <p:nvPr/>
        </p:nvSpPr>
        <p:spPr>
          <a:xfrm>
            <a:off x="1676400" y="914400"/>
            <a:ext cx="6248400" cy="701675"/>
          </a:xfrm>
          <a:prstGeom prst="rect">
            <a:avLst/>
          </a:prstGeom>
          <a:noFill/>
          <a:ln w="9525">
            <a:noFill/>
          </a:ln>
        </p:spPr>
        <p:txBody>
          <a:bodyPr>
            <a:spAutoFit/>
          </a:bodyPr>
          <a:p>
            <a:pPr>
              <a:spcBef>
                <a:spcPct val="50000"/>
              </a:spcBef>
            </a:pPr>
            <a:r>
              <a:rPr lang="en-US" altLang="zh-CN" sz="4000" dirty="0">
                <a:solidFill>
                  <a:srgbClr val="FF0000"/>
                </a:solidFill>
                <a:latin typeface="宋体" panose="02010600030101010101" pitchFamily="2" charset="-122"/>
                <a:ea typeface="幼圆" pitchFamily="49" charset="-122"/>
              </a:rPr>
              <a:t>  </a:t>
            </a:r>
            <a:r>
              <a:rPr lang="zh-CN" altLang="en-US" sz="4000" dirty="0">
                <a:solidFill>
                  <a:srgbClr val="FF0000"/>
                </a:solidFill>
                <a:latin typeface="宋体" panose="02010600030101010101" pitchFamily="2" charset="-122"/>
                <a:ea typeface="幼圆" pitchFamily="49" charset="-122"/>
              </a:rPr>
              <a:t>安全检查表</a:t>
            </a:r>
            <a:r>
              <a:rPr lang="zh-CN" altLang="en-US" sz="4000" dirty="0">
                <a:solidFill>
                  <a:srgbClr val="FF0000"/>
                </a:solidFill>
                <a:latin typeface="楷体_GB2312" pitchFamily="49" charset="-122"/>
                <a:ea typeface="幼圆" pitchFamily="49" charset="-122"/>
              </a:rPr>
              <a:t>编制依据</a:t>
            </a:r>
            <a:endParaRPr lang="zh-CN" altLang="en-US" sz="4000" dirty="0">
              <a:solidFill>
                <a:srgbClr val="FF0000"/>
              </a:solidFill>
              <a:latin typeface="楷体_GB2312" pitchFamily="49" charset="-122"/>
              <a:ea typeface="幼圆" pitchFamily="49" charset="-122"/>
            </a:endParaRPr>
          </a:p>
        </p:txBody>
      </p:sp>
      <p:sp>
        <p:nvSpPr>
          <p:cNvPr id="99331" name="Rectangle 3"/>
          <p:cNvSpPr/>
          <p:nvPr/>
        </p:nvSpPr>
        <p:spPr>
          <a:xfrm>
            <a:off x="609600" y="2286000"/>
            <a:ext cx="8305800" cy="2870200"/>
          </a:xfrm>
          <a:prstGeom prst="rect">
            <a:avLst/>
          </a:prstGeom>
          <a:noFill/>
          <a:ln w="9525">
            <a:noFill/>
          </a:ln>
        </p:spPr>
        <p:txBody>
          <a:bodyPr>
            <a:spAutoFit/>
          </a:bodyPr>
          <a:p>
            <a:pPr marL="914400" indent="-914400">
              <a:lnSpc>
                <a:spcPct val="130000"/>
              </a:lnSpc>
              <a:buClr>
                <a:schemeClr val="tx1"/>
              </a:buClr>
              <a:buSzPct val="120000"/>
              <a:buFont typeface="Wingdings" panose="05000000000000000000" pitchFamily="2" charset="2"/>
              <a:buChar char="Ø"/>
            </a:pPr>
            <a:r>
              <a:rPr lang="zh-CN" altLang="en-US" sz="2800" dirty="0">
                <a:latin typeface="幼圆" pitchFamily="49" charset="-122"/>
                <a:ea typeface="幼圆" pitchFamily="49" charset="-122"/>
              </a:rPr>
              <a:t>有关标准、规程、规范规定</a:t>
            </a:r>
            <a:endParaRPr lang="zh-CN" altLang="en-US" sz="2800" dirty="0">
              <a:latin typeface="幼圆" pitchFamily="49" charset="-122"/>
              <a:ea typeface="幼圆" pitchFamily="49" charset="-122"/>
            </a:endParaRPr>
          </a:p>
          <a:p>
            <a:pPr marL="914400" indent="-914400">
              <a:lnSpc>
                <a:spcPct val="130000"/>
              </a:lnSpc>
              <a:buClr>
                <a:schemeClr val="tx1"/>
              </a:buClr>
              <a:buSzPct val="120000"/>
              <a:buFont typeface="Wingdings" panose="05000000000000000000" pitchFamily="2" charset="2"/>
              <a:buChar char="Ø"/>
            </a:pPr>
            <a:r>
              <a:rPr lang="zh-CN" altLang="en-US" sz="2800" dirty="0">
                <a:latin typeface="幼圆" pitchFamily="49" charset="-122"/>
                <a:ea typeface="幼圆" pitchFamily="49" charset="-122"/>
              </a:rPr>
              <a:t>国内外事故案例</a:t>
            </a:r>
            <a:endParaRPr lang="zh-CN" altLang="en-US" sz="2800" dirty="0">
              <a:latin typeface="幼圆" pitchFamily="49" charset="-122"/>
              <a:ea typeface="幼圆" pitchFamily="49" charset="-122"/>
            </a:endParaRPr>
          </a:p>
          <a:p>
            <a:pPr marL="914400" indent="-914400">
              <a:lnSpc>
                <a:spcPct val="130000"/>
              </a:lnSpc>
              <a:buClr>
                <a:schemeClr val="tx1"/>
              </a:buClr>
              <a:buSzPct val="120000"/>
              <a:buFont typeface="Wingdings" panose="05000000000000000000" pitchFamily="2" charset="2"/>
              <a:buChar char="Ø"/>
            </a:pPr>
            <a:r>
              <a:rPr lang="zh-CN" altLang="en-US" sz="2800" dirty="0">
                <a:latin typeface="幼圆" pitchFamily="49" charset="-122"/>
                <a:ea typeface="幼圆" pitchFamily="49" charset="-122"/>
              </a:rPr>
              <a:t>系统分析确定的危险部位及防范措施</a:t>
            </a:r>
            <a:endParaRPr lang="zh-CN" altLang="en-US" sz="2800" dirty="0">
              <a:latin typeface="幼圆" pitchFamily="49" charset="-122"/>
              <a:ea typeface="幼圆" pitchFamily="49" charset="-122"/>
            </a:endParaRPr>
          </a:p>
          <a:p>
            <a:pPr marL="914400" indent="-914400">
              <a:lnSpc>
                <a:spcPct val="130000"/>
              </a:lnSpc>
              <a:buClr>
                <a:schemeClr val="tx1"/>
              </a:buClr>
              <a:buSzPct val="120000"/>
              <a:buFont typeface="Wingdings" panose="05000000000000000000" pitchFamily="2" charset="2"/>
              <a:buChar char="Ø"/>
            </a:pPr>
            <a:r>
              <a:rPr lang="zh-CN" altLang="en-US" sz="2800" dirty="0">
                <a:latin typeface="幼圆" pitchFamily="49" charset="-122"/>
                <a:ea typeface="幼圆" pitchFamily="49" charset="-122"/>
              </a:rPr>
              <a:t>分析人员的经验和可靠的参考资料</a:t>
            </a:r>
            <a:endParaRPr lang="zh-CN" altLang="en-US" sz="2800" dirty="0">
              <a:latin typeface="幼圆" pitchFamily="49" charset="-122"/>
              <a:ea typeface="幼圆" pitchFamily="49" charset="-122"/>
            </a:endParaRPr>
          </a:p>
          <a:p>
            <a:pPr marL="914400" indent="-914400">
              <a:lnSpc>
                <a:spcPct val="130000"/>
              </a:lnSpc>
              <a:buClr>
                <a:schemeClr val="tx1"/>
              </a:buClr>
              <a:buSzPct val="120000"/>
              <a:buFont typeface="Wingdings" panose="05000000000000000000" pitchFamily="2" charset="2"/>
              <a:buChar char="Ø"/>
            </a:pPr>
            <a:r>
              <a:rPr lang="zh-CN" altLang="en-US" sz="2800" dirty="0">
                <a:latin typeface="幼圆" pitchFamily="49" charset="-122"/>
                <a:ea typeface="幼圆" pitchFamily="49" charset="-122"/>
              </a:rPr>
              <a:t>研究成果</a:t>
            </a:r>
            <a:r>
              <a:rPr lang="en-US" altLang="zh-CN" sz="2800" dirty="0">
                <a:latin typeface="幼圆" pitchFamily="49" charset="-122"/>
                <a:ea typeface="幼圆" pitchFamily="49" charset="-122"/>
              </a:rPr>
              <a:t>,</a:t>
            </a:r>
            <a:r>
              <a:rPr lang="zh-CN" altLang="en-US" sz="2800" dirty="0">
                <a:latin typeface="幼圆" pitchFamily="49" charset="-122"/>
                <a:ea typeface="幼圆" pitchFamily="49" charset="-122"/>
              </a:rPr>
              <a:t>同行业检查表等</a:t>
            </a:r>
            <a:endParaRPr lang="zh-CN" altLang="en-US" sz="2800" dirty="0">
              <a:latin typeface="幼圆" pitchFamily="49" charset="-122"/>
              <a:ea typeface="幼圆"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81222" name="Group 198"/>
          <p:cNvGraphicFramePr>
            <a:graphicFrameLocks noGrp="1"/>
          </p:cNvGraphicFramePr>
          <p:nvPr/>
        </p:nvGraphicFramePr>
        <p:xfrm>
          <a:off x="684213" y="2438400"/>
          <a:ext cx="7773988" cy="3170238"/>
        </p:xfrm>
        <a:graphic>
          <a:graphicData uri="http://schemas.openxmlformats.org/drawingml/2006/table">
            <a:tbl>
              <a:tblPr/>
              <a:tblGrid>
                <a:gridCol w="339725"/>
                <a:gridCol w="955675"/>
                <a:gridCol w="720725"/>
                <a:gridCol w="1223962"/>
                <a:gridCol w="1943100"/>
                <a:gridCol w="796925"/>
                <a:gridCol w="598488"/>
                <a:gridCol w="596900"/>
                <a:gridCol w="598487"/>
              </a:tblGrid>
              <a:tr h="0">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序号</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检查项目</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标准</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不符合标准的主要后果</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现有安全控制措施</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可能性</a:t>
                      </a:r>
                      <a:r>
                        <a:rPr kumimoji="1" lang="en-US" altLang="zh-CN" sz="1600" b="0" i="0" u="none" strike="noStrike" cap="none" normalizeH="0" baseline="0" dirty="0" smtClean="0">
                          <a:ln>
                            <a:noFill/>
                          </a:ln>
                          <a:solidFill>
                            <a:schemeClr val="tx1"/>
                          </a:solidFill>
                          <a:effectLst/>
                          <a:latin typeface="幼圆" pitchFamily="49" charset="-122"/>
                          <a:ea typeface="幼圆" pitchFamily="49" charset="-122"/>
                        </a:rPr>
                        <a:t>L</a:t>
                      </a:r>
                      <a:endParaRPr kumimoji="1" lang="en-US" altLang="zh-CN"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严重性</a:t>
                      </a:r>
                      <a:r>
                        <a:rPr kumimoji="1" lang="en-US" altLang="zh-CN" sz="1600" b="0" i="0" u="none" strike="noStrike" cap="none" normalizeH="0" baseline="0" dirty="0" smtClean="0">
                          <a:ln>
                            <a:noFill/>
                          </a:ln>
                          <a:solidFill>
                            <a:schemeClr val="tx1"/>
                          </a:solidFill>
                          <a:effectLst/>
                          <a:latin typeface="幼圆" pitchFamily="49" charset="-122"/>
                          <a:ea typeface="幼圆" pitchFamily="49" charset="-122"/>
                        </a:rPr>
                        <a:t>S</a:t>
                      </a:r>
                      <a:endParaRPr kumimoji="1" lang="en-US" altLang="zh-CN"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风险度</a:t>
                      </a:r>
                      <a:r>
                        <a:rPr kumimoji="1" lang="en-US" altLang="zh-CN" sz="1600" b="0" i="0" u="none" strike="noStrike" cap="none" normalizeH="0" baseline="0" dirty="0" smtClean="0">
                          <a:ln>
                            <a:noFill/>
                          </a:ln>
                          <a:solidFill>
                            <a:schemeClr val="tx1"/>
                          </a:solidFill>
                          <a:effectLst/>
                          <a:latin typeface="幼圆" pitchFamily="49" charset="-122"/>
                          <a:ea typeface="幼圆" pitchFamily="49" charset="-122"/>
                        </a:rPr>
                        <a:t>R</a:t>
                      </a:r>
                      <a:endParaRPr kumimoji="1" lang="en-US" altLang="zh-CN"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1" lang="zh-CN" altLang="en-US" sz="1600" b="0" i="0" u="none" strike="noStrike" cap="none" normalizeH="0" baseline="0" dirty="0" smtClean="0">
                          <a:ln>
                            <a:noFill/>
                          </a:ln>
                          <a:solidFill>
                            <a:schemeClr val="tx1"/>
                          </a:solidFill>
                          <a:effectLst/>
                          <a:latin typeface="幼圆" pitchFamily="49" charset="-122"/>
                          <a:ea typeface="幼圆" pitchFamily="49" charset="-122"/>
                        </a:rPr>
                        <a:t>建议改进措施</a:t>
                      </a:r>
                      <a:endParaRPr kumimoji="1" lang="zh-CN" altLang="en-US" sz="1600" b="0" i="0" u="none" strike="noStrike" cap="none" normalizeH="0" baseline="0" dirty="0" smtClean="0">
                        <a:ln>
                          <a:noFill/>
                        </a:ln>
                        <a:solidFill>
                          <a:schemeClr val="tx1"/>
                        </a:solidFill>
                        <a:effectLst/>
                        <a:latin typeface="幼圆" pitchFamily="49" charset="-122"/>
                        <a:ea typeface="幼圆" pitchFamily="49"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accent2"/>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幼圆" pitchFamily="49" charset="-122"/>
                        <a:ea typeface="幼圆"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1178" name="Rectangle 154"/>
          <p:cNvSpPr>
            <a:spLocks noGrp="1" noChangeArrowheads="1"/>
          </p:cNvSpPr>
          <p:nvPr>
            <p:ph type="title"/>
          </p:nvPr>
        </p:nvSpPr>
        <p:spPr>
          <a:xfrm>
            <a:off x="0" y="1052513"/>
            <a:ext cx="8382000" cy="5334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0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宋体" panose="02010600030101010101" pitchFamily="2" charset="-122"/>
                <a:ea typeface="+mj-ea"/>
                <a:cs typeface="+mj-cs"/>
              </a:rPr>
              <a:t>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安全检查（</a:t>
            </a: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SCL</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t>）分析记录表</a:t>
            </a:r>
            <a:b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rPr>
            </a:b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n-ea"/>
              <a:ea typeface="+mn-ea"/>
              <a:cs typeface="+mj-cs"/>
            </a:endParaRPr>
          </a:p>
        </p:txBody>
      </p:sp>
      <p:grpSp>
        <p:nvGrpSpPr>
          <p:cNvPr id="100437" name="Group 155"/>
          <p:cNvGrpSpPr/>
          <p:nvPr/>
        </p:nvGrpSpPr>
        <p:grpSpPr>
          <a:xfrm>
            <a:off x="609600" y="1600200"/>
            <a:ext cx="7924800" cy="730250"/>
            <a:chOff x="144" y="432"/>
            <a:chExt cx="5424" cy="460"/>
          </a:xfrm>
        </p:grpSpPr>
        <p:sp>
          <p:nvSpPr>
            <p:cNvPr id="100438" name="Text Box 156"/>
            <p:cNvSpPr txBox="1"/>
            <p:nvPr/>
          </p:nvSpPr>
          <p:spPr>
            <a:xfrm>
              <a:off x="144" y="432"/>
              <a:ext cx="5424" cy="460"/>
            </a:xfrm>
            <a:prstGeom prst="rect">
              <a:avLst/>
            </a:prstGeom>
            <a:noFill/>
            <a:ln w="9525">
              <a:noFill/>
            </a:ln>
          </p:spPr>
          <p:txBody>
            <a:bodyPr>
              <a:spAutoFit/>
            </a:bodyPr>
            <a:p>
              <a:pPr>
                <a:spcBef>
                  <a:spcPct val="50000"/>
                </a:spcBef>
              </a:pPr>
              <a:r>
                <a:rPr lang="zh-CN" altLang="en-US" sz="1400" dirty="0">
                  <a:solidFill>
                    <a:srgbClr val="FF0000"/>
                  </a:solidFill>
                  <a:latin typeface="幼圆" pitchFamily="49" charset="-122"/>
                  <a:ea typeface="幼圆" pitchFamily="49" charset="-122"/>
                </a:rPr>
                <a:t>单位：</a:t>
              </a:r>
              <a:br>
                <a:rPr lang="zh-CN" altLang="en-US" sz="1400" b="0" dirty="0">
                  <a:solidFill>
                    <a:srgbClr val="FF0000"/>
                  </a:solidFill>
                  <a:latin typeface="幼圆" pitchFamily="49" charset="-122"/>
                  <a:ea typeface="幼圆" pitchFamily="49" charset="-122"/>
                </a:rPr>
              </a:br>
              <a:r>
                <a:rPr lang="zh-CN" altLang="en-US" sz="1400" dirty="0">
                  <a:solidFill>
                    <a:srgbClr val="FF0000"/>
                  </a:solidFill>
                  <a:latin typeface="幼圆" pitchFamily="49" charset="-122"/>
                  <a:ea typeface="幼圆" pitchFamily="49" charset="-122"/>
                </a:rPr>
                <a:t>区域</a:t>
              </a:r>
              <a:r>
                <a:rPr lang="en-US" altLang="zh-CN" sz="1400" dirty="0">
                  <a:solidFill>
                    <a:srgbClr val="FF0000"/>
                  </a:solidFill>
                  <a:latin typeface="幼圆" pitchFamily="49" charset="-122"/>
                  <a:ea typeface="幼圆" pitchFamily="49" charset="-122"/>
                </a:rPr>
                <a:t>/</a:t>
              </a:r>
              <a:r>
                <a:rPr lang="zh-CN" altLang="en-US" sz="1400" dirty="0">
                  <a:solidFill>
                    <a:srgbClr val="FF0000"/>
                  </a:solidFill>
                  <a:latin typeface="幼圆" pitchFamily="49" charset="-122"/>
                  <a:ea typeface="幼圆" pitchFamily="49" charset="-122"/>
                </a:rPr>
                <a:t>工艺过程：</a:t>
              </a:r>
              <a:r>
                <a:rPr lang="zh-CN" altLang="en-US" sz="1400" u="sng" dirty="0">
                  <a:solidFill>
                    <a:srgbClr val="FF0000"/>
                  </a:solidFill>
                  <a:latin typeface="幼圆" pitchFamily="49" charset="-122"/>
                  <a:ea typeface="幼圆" pitchFamily="49" charset="-122"/>
                </a:rPr>
                <a:t>		</a:t>
              </a:r>
              <a:r>
                <a:rPr lang="zh-CN" altLang="en-US" sz="1400" dirty="0">
                  <a:solidFill>
                    <a:srgbClr val="FF0000"/>
                  </a:solidFill>
                  <a:latin typeface="幼圆" pitchFamily="49" charset="-122"/>
                  <a:ea typeface="幼圆" pitchFamily="49" charset="-122"/>
                </a:rPr>
                <a:t>	装置</a:t>
              </a:r>
              <a:r>
                <a:rPr lang="en-US" altLang="zh-CN" sz="1400" dirty="0">
                  <a:solidFill>
                    <a:srgbClr val="FF0000"/>
                  </a:solidFill>
                  <a:latin typeface="幼圆" pitchFamily="49" charset="-122"/>
                  <a:ea typeface="幼圆" pitchFamily="49" charset="-122"/>
                </a:rPr>
                <a:t>/</a:t>
              </a:r>
              <a:r>
                <a:rPr lang="zh-CN" altLang="en-US" sz="1400" dirty="0">
                  <a:solidFill>
                    <a:srgbClr val="FF0000"/>
                  </a:solidFill>
                  <a:latin typeface="幼圆" pitchFamily="49" charset="-122"/>
                  <a:ea typeface="幼圆" pitchFamily="49" charset="-122"/>
                </a:rPr>
                <a:t>设备</a:t>
              </a:r>
              <a:r>
                <a:rPr lang="en-US" altLang="zh-CN" sz="1400" dirty="0">
                  <a:solidFill>
                    <a:srgbClr val="FF0000"/>
                  </a:solidFill>
                  <a:latin typeface="幼圆" pitchFamily="49" charset="-122"/>
                  <a:ea typeface="幼圆" pitchFamily="49" charset="-122"/>
                </a:rPr>
                <a:t>/</a:t>
              </a:r>
              <a:r>
                <a:rPr lang="zh-CN" altLang="en-US" sz="1400" dirty="0">
                  <a:solidFill>
                    <a:srgbClr val="FF0000"/>
                  </a:solidFill>
                  <a:latin typeface="幼圆" pitchFamily="49" charset="-122"/>
                  <a:ea typeface="幼圆" pitchFamily="49" charset="-122"/>
                </a:rPr>
                <a:t>设施：</a:t>
              </a:r>
              <a:r>
                <a:rPr lang="zh-CN" altLang="en-US" sz="1400" u="sng" dirty="0">
                  <a:solidFill>
                    <a:srgbClr val="FF0000"/>
                  </a:solidFill>
                  <a:latin typeface="幼圆" pitchFamily="49" charset="-122"/>
                  <a:ea typeface="幼圆" pitchFamily="49" charset="-122"/>
                </a:rPr>
                <a:t>		</a:t>
              </a:r>
              <a:br>
                <a:rPr lang="zh-CN" altLang="en-US" sz="1400" b="0" dirty="0">
                  <a:solidFill>
                    <a:srgbClr val="FF0000"/>
                  </a:solidFill>
                  <a:latin typeface="幼圆" pitchFamily="49" charset="-122"/>
                  <a:ea typeface="幼圆" pitchFamily="49" charset="-122"/>
                </a:rPr>
              </a:br>
              <a:r>
                <a:rPr lang="zh-CN" altLang="en-US" sz="1400" dirty="0">
                  <a:solidFill>
                    <a:srgbClr val="FF0000"/>
                  </a:solidFill>
                  <a:latin typeface="幼圆" pitchFamily="49" charset="-122"/>
                  <a:ea typeface="幼圆" pitchFamily="49" charset="-122"/>
                </a:rPr>
                <a:t>分析人员：</a:t>
              </a:r>
              <a:r>
                <a:rPr lang="zh-CN" altLang="en-US" sz="1400" u="sng" dirty="0">
                  <a:solidFill>
                    <a:srgbClr val="FF0000"/>
                  </a:solidFill>
                  <a:latin typeface="幼圆" pitchFamily="49" charset="-122"/>
                  <a:ea typeface="幼圆" pitchFamily="49" charset="-122"/>
                </a:rPr>
                <a:t>			</a:t>
              </a:r>
              <a:r>
                <a:rPr lang="zh-CN" altLang="en-US" sz="1400" dirty="0">
                  <a:solidFill>
                    <a:srgbClr val="FF0000"/>
                  </a:solidFill>
                  <a:latin typeface="幼圆" pitchFamily="49" charset="-122"/>
                  <a:ea typeface="幼圆" pitchFamily="49" charset="-122"/>
                </a:rPr>
                <a:t>	日期：</a:t>
              </a:r>
              <a:r>
                <a:rPr lang="zh-CN" altLang="en-US" sz="1400" dirty="0">
                  <a:solidFill>
                    <a:srgbClr val="FF0000"/>
                  </a:solidFill>
                  <a:latin typeface="Times New Roman" panose="02020603050405020304" pitchFamily="18" charset="0"/>
                </a:rPr>
                <a:t>                               </a:t>
              </a:r>
              <a:endParaRPr lang="zh-CN" altLang="en-US" sz="1400" dirty="0">
                <a:solidFill>
                  <a:srgbClr val="FF0000"/>
                </a:solidFill>
                <a:latin typeface="Times New Roman" panose="02020603050405020304" pitchFamily="18" charset="0"/>
              </a:endParaRPr>
            </a:p>
          </p:txBody>
        </p:sp>
        <p:sp>
          <p:nvSpPr>
            <p:cNvPr id="100439" name="Line 157"/>
            <p:cNvSpPr/>
            <p:nvPr/>
          </p:nvSpPr>
          <p:spPr>
            <a:xfrm>
              <a:off x="3100" y="864"/>
              <a:ext cx="768" cy="0"/>
            </a:xfrm>
            <a:prstGeom prst="line">
              <a:avLst/>
            </a:prstGeom>
            <a:ln w="9525" cap="flat" cmpd="sng">
              <a:solidFill>
                <a:srgbClr val="FF3300"/>
              </a:solidFill>
              <a:prstDash val="solid"/>
              <a:headEnd type="none" w="med" len="med"/>
              <a:tailEnd type="none" w="med" len="med"/>
            </a:ln>
          </p:spPr>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6146" name="Text Box 2"/>
          <p:cNvSpPr txBox="1">
            <a:spLocks noChangeArrowheads="1"/>
          </p:cNvSpPr>
          <p:nvPr/>
        </p:nvSpPr>
        <p:spPr bwMode="auto">
          <a:xfrm>
            <a:off x="1447800" y="762000"/>
            <a:ext cx="7085013" cy="701675"/>
          </a:xfrm>
          <a:prstGeom prst="rect">
            <a:avLst/>
          </a:prstGeom>
          <a:noFill/>
          <a:ln w="9525">
            <a:noFill/>
            <a:miter lim="800000"/>
          </a:ln>
          <a:effectLst/>
        </p:spPr>
        <p:txBody>
          <a:bodyPr>
            <a:spAutoFit/>
          </a:bodyPr>
          <a:lstStyle/>
          <a:p>
            <a:pPr marR="0" defTabSz="914400">
              <a:spcBef>
                <a:spcPct val="50000"/>
              </a:spcBef>
              <a:buClrTx/>
              <a:buSzTx/>
              <a:buFontTx/>
              <a:buNone/>
              <a:defRPr/>
            </a:pPr>
            <a:r>
              <a:rPr kumimoji="1" lang="en-US" altLang="zh-CN" sz="4000" kern="1200" cap="none" spc="0" normalizeH="0" baseline="0" noProof="0" dirty="0">
                <a:solidFill>
                  <a:srgbClr val="FF0000"/>
                </a:solidFill>
                <a:effectLst>
                  <a:outerShdw blurRad="38100" dist="38100" dir="2700000" algn="tl">
                    <a:srgbClr val="C0C0C0"/>
                  </a:outerShdw>
                </a:effectLst>
                <a:latin typeface="+mn-ea"/>
                <a:ea typeface="+mn-ea"/>
                <a:cs typeface="+mn-cs"/>
              </a:rPr>
              <a:t>5.3 </a:t>
            </a:r>
            <a:r>
              <a:rPr kumimoji="1" lang="zh-CN" altLang="en-US" sz="4000" kern="1200" cap="none" spc="0" normalizeH="0" baseline="0" noProof="0" dirty="0">
                <a:solidFill>
                  <a:srgbClr val="FF0000"/>
                </a:solidFill>
                <a:effectLst>
                  <a:outerShdw blurRad="38100" dist="38100" dir="2700000" algn="tl">
                    <a:srgbClr val="C0C0C0"/>
                  </a:outerShdw>
                </a:effectLst>
                <a:latin typeface="+mn-ea"/>
                <a:ea typeface="+mn-ea"/>
                <a:cs typeface="+mn-cs"/>
              </a:rPr>
              <a:t>预先危险性分析（</a:t>
            </a:r>
            <a:r>
              <a:rPr kumimoji="1" lang="en-US" altLang="zh-CN" sz="4000" kern="1200" cap="none" spc="0" normalizeH="0" baseline="0" noProof="0" dirty="0">
                <a:solidFill>
                  <a:srgbClr val="FF0000"/>
                </a:solidFill>
                <a:effectLst>
                  <a:outerShdw blurRad="38100" dist="38100" dir="2700000" algn="tl">
                    <a:srgbClr val="C0C0C0"/>
                  </a:outerShdw>
                </a:effectLst>
                <a:latin typeface="+mn-ea"/>
                <a:ea typeface="+mn-ea"/>
                <a:cs typeface="+mn-cs"/>
              </a:rPr>
              <a:t>PHA</a:t>
            </a:r>
            <a:r>
              <a:rPr kumimoji="1" lang="zh-CN" altLang="en-US" sz="4000" kern="1200" cap="none" spc="0" normalizeH="0" baseline="0" noProof="0" dirty="0">
                <a:solidFill>
                  <a:srgbClr val="FF0000"/>
                </a:solidFill>
                <a:effectLst>
                  <a:outerShdw blurRad="38100" dist="38100" dir="2700000" algn="tl">
                    <a:srgbClr val="C0C0C0"/>
                  </a:outerShdw>
                </a:effectLst>
                <a:latin typeface="+mn-ea"/>
                <a:ea typeface="+mn-ea"/>
                <a:cs typeface="+mn-cs"/>
              </a:rPr>
              <a:t>）</a:t>
            </a:r>
            <a:endParaRPr kumimoji="1" lang="zh-CN" altLang="en-US" sz="4000" kern="1200" cap="none" spc="0" normalizeH="0" baseline="0" noProof="0" dirty="0">
              <a:solidFill>
                <a:srgbClr val="FF0000"/>
              </a:solidFill>
              <a:effectLst>
                <a:outerShdw blurRad="38100" dist="38100" dir="2700000" algn="tl">
                  <a:srgbClr val="C0C0C0"/>
                </a:outerShdw>
              </a:effectLst>
              <a:latin typeface="+mn-ea"/>
              <a:ea typeface="+mn-ea"/>
              <a:cs typeface="+mn-cs"/>
            </a:endParaRPr>
          </a:p>
        </p:txBody>
      </p:sp>
      <p:sp>
        <p:nvSpPr>
          <p:cNvPr id="101379" name="Text Box 3"/>
          <p:cNvSpPr txBox="1"/>
          <p:nvPr/>
        </p:nvSpPr>
        <p:spPr>
          <a:xfrm>
            <a:off x="533400" y="1600200"/>
            <a:ext cx="7924800" cy="3597275"/>
          </a:xfrm>
          <a:prstGeom prst="rect">
            <a:avLst/>
          </a:prstGeom>
          <a:noFill/>
          <a:ln w="9525">
            <a:noFill/>
          </a:ln>
        </p:spPr>
        <p:txBody>
          <a:bodyPr>
            <a:spAutoFit/>
          </a:bodyPr>
          <a:p>
            <a:pPr marL="457200" indent="-457200">
              <a:lnSpc>
                <a:spcPct val="160000"/>
              </a:lnSpc>
              <a:buClr>
                <a:schemeClr val="tx1"/>
              </a:buClr>
              <a:buSzPct val="125000"/>
              <a:buFont typeface="Wingdings" panose="05000000000000000000" pitchFamily="2" charset="2"/>
              <a:buChar char="Ø"/>
            </a:pPr>
            <a:r>
              <a:rPr lang="zh-CN" altLang="en-US" sz="2400" dirty="0">
                <a:latin typeface="幼圆" pitchFamily="49" charset="-122"/>
                <a:ea typeface="幼圆" pitchFamily="49" charset="-122"/>
              </a:rPr>
              <a:t>是在项目、工程的初期阶段，特别是在设计、施工的开始之前，对系统存在危害类别、出现条件、事故后果等进行分析，尽可能评价出潜在的危险性。</a:t>
            </a:r>
            <a:endParaRPr lang="zh-CN" altLang="en-US" sz="2400" dirty="0">
              <a:latin typeface="幼圆" pitchFamily="49" charset="-122"/>
              <a:ea typeface="幼圆" pitchFamily="49" charset="-122"/>
            </a:endParaRPr>
          </a:p>
          <a:p>
            <a:pPr marL="457200" indent="-457200">
              <a:lnSpc>
                <a:spcPct val="160000"/>
              </a:lnSpc>
              <a:buClr>
                <a:schemeClr val="tx1"/>
              </a:buClr>
              <a:buSzPct val="125000"/>
              <a:buFont typeface="Wingdings" panose="05000000000000000000" pitchFamily="2" charset="2"/>
              <a:buChar char="Ø"/>
            </a:pPr>
            <a:r>
              <a:rPr lang="zh-CN" altLang="en-US" sz="2400" dirty="0">
                <a:latin typeface="幼圆" pitchFamily="49" charset="-122"/>
                <a:ea typeface="幼圆" pitchFamily="49" charset="-122"/>
              </a:rPr>
              <a:t>对现有及已建成的装置、设施进行维修、改扩建之前进行宏观的、粗略的危害和潜在的事故分析</a:t>
            </a:r>
            <a:endParaRPr lang="zh-CN" altLang="en-US" sz="2400" dirty="0">
              <a:latin typeface="幼圆" pitchFamily="49" charset="-122"/>
              <a:ea typeface="幼圆" pitchFamily="49" charset="-122"/>
            </a:endParaRPr>
          </a:p>
          <a:p>
            <a:pPr marL="457200" indent="-457200">
              <a:lnSpc>
                <a:spcPct val="160000"/>
              </a:lnSpc>
              <a:buClr>
                <a:schemeClr val="tx1"/>
              </a:buClr>
              <a:buSzPct val="125000"/>
              <a:buFont typeface="Wingdings" panose="05000000000000000000" pitchFamily="2" charset="2"/>
              <a:buChar char="Ø"/>
            </a:pPr>
            <a:r>
              <a:rPr lang="zh-CN" altLang="en-US" sz="2400" dirty="0">
                <a:latin typeface="幼圆" pitchFamily="49" charset="-122"/>
                <a:ea typeface="幼圆" pitchFamily="49" charset="-122"/>
              </a:rPr>
              <a:t>为</a:t>
            </a:r>
            <a:r>
              <a:rPr lang="en-US" altLang="zh-CN" sz="2400" dirty="0">
                <a:latin typeface="幼圆" pitchFamily="49" charset="-122"/>
                <a:ea typeface="幼圆" pitchFamily="49" charset="-122"/>
              </a:rPr>
              <a:t>HAZOP</a:t>
            </a:r>
            <a:r>
              <a:rPr lang="zh-CN" altLang="en-US" sz="2400" dirty="0">
                <a:latin typeface="幼圆" pitchFamily="49" charset="-122"/>
                <a:ea typeface="幼圆" pitchFamily="49" charset="-122"/>
              </a:rPr>
              <a:t>，</a:t>
            </a:r>
            <a:r>
              <a:rPr lang="en-US" altLang="zh-CN" sz="2400" dirty="0">
                <a:latin typeface="幼圆" pitchFamily="49" charset="-122"/>
                <a:ea typeface="幼圆" pitchFamily="49" charset="-122"/>
              </a:rPr>
              <a:t>FMEA</a:t>
            </a:r>
            <a:r>
              <a:rPr lang="zh-CN" altLang="en-US" sz="2400" dirty="0">
                <a:latin typeface="幼圆" pitchFamily="49" charset="-122"/>
                <a:ea typeface="幼圆" pitchFamily="49" charset="-122"/>
              </a:rPr>
              <a:t>，</a:t>
            </a:r>
            <a:r>
              <a:rPr lang="en-US" altLang="zh-CN" sz="2400" dirty="0">
                <a:latin typeface="幼圆" pitchFamily="49" charset="-122"/>
                <a:ea typeface="幼圆" pitchFamily="49" charset="-122"/>
              </a:rPr>
              <a:t>FTA</a:t>
            </a:r>
            <a:r>
              <a:rPr lang="zh-CN" altLang="en-US" sz="2400" dirty="0">
                <a:latin typeface="幼圆" pitchFamily="49" charset="-122"/>
                <a:ea typeface="幼圆" pitchFamily="49" charset="-122"/>
              </a:rPr>
              <a:t>，</a:t>
            </a:r>
            <a:r>
              <a:rPr lang="en-US" altLang="zh-CN" sz="2400" dirty="0">
                <a:latin typeface="幼圆" pitchFamily="49" charset="-122"/>
                <a:ea typeface="幼圆" pitchFamily="49" charset="-122"/>
              </a:rPr>
              <a:t>ETA</a:t>
            </a:r>
            <a:r>
              <a:rPr lang="zh-CN" altLang="en-US" sz="2400" dirty="0">
                <a:latin typeface="幼圆" pitchFamily="49" charset="-122"/>
                <a:ea typeface="幼圆" pitchFamily="49" charset="-122"/>
              </a:rPr>
              <a:t>等危害分析方法提供依据</a:t>
            </a:r>
            <a:endParaRPr lang="zh-CN" altLang="en-US" sz="2400" dirty="0">
              <a:latin typeface="幼圆" pitchFamily="49" charset="-122"/>
              <a:ea typeface="幼圆"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p:cNvSpPr>
          <p:nvPr>
            <p:ph type="title"/>
          </p:nvPr>
        </p:nvSpPr>
        <p:spPr>
          <a:xfrm>
            <a:off x="0" y="762000"/>
            <a:ext cx="8534400" cy="533400"/>
          </a:xfrm>
          <a:ln/>
        </p:spPr>
        <p:txBody>
          <a:bodyPr vert="horz" wrap="square" lIns="91440" tIns="45720" rIns="91440" bIns="45720" anchor="ctr" anchorCtr="0"/>
          <a:p>
            <a:pPr eaLnBrk="1" hangingPunct="1"/>
            <a:r>
              <a:rPr lang="en-US" altLang="zh-CN" sz="3200" dirty="0">
                <a:effectLst/>
                <a:latin typeface="幼圆" pitchFamily="49" charset="-122"/>
                <a:ea typeface="幼圆" pitchFamily="49" charset="-122"/>
              </a:rPr>
              <a:t>PHA</a:t>
            </a:r>
            <a:r>
              <a:rPr lang="zh-CN" altLang="en-US" sz="3200" dirty="0">
                <a:effectLst/>
                <a:latin typeface="幼圆" pitchFamily="49" charset="-122"/>
                <a:ea typeface="幼圆" pitchFamily="49" charset="-122"/>
              </a:rPr>
              <a:t>－ 分析步骤</a:t>
            </a:r>
            <a:endParaRPr lang="zh-CN" altLang="en-US" sz="3200" dirty="0">
              <a:effectLst/>
              <a:latin typeface="幼圆" pitchFamily="49" charset="-122"/>
              <a:ea typeface="幼圆" pitchFamily="49" charset="-122"/>
            </a:endParaRPr>
          </a:p>
        </p:txBody>
      </p:sp>
      <p:sp>
        <p:nvSpPr>
          <p:cNvPr id="1287171" name="Rectangle 3"/>
          <p:cNvSpPr>
            <a:spLocks noGrp="1" noChangeArrowheads="1"/>
          </p:cNvSpPr>
          <p:nvPr>
            <p:ph idx="1"/>
          </p:nvPr>
        </p:nvSpPr>
        <p:spPr>
          <a:xfrm>
            <a:off x="684213" y="1412875"/>
            <a:ext cx="7696200" cy="4895850"/>
          </a:xfrm>
        </p:spPr>
        <p:txBody>
          <a:bodyPr vert="horz" wrap="square" lIns="91440" tIns="45720" rIns="91440" bIns="45720" numCol="1" anchor="t" anchorCtr="0" compatLnSpc="1"/>
          <a:lstStyle/>
          <a:p>
            <a:pPr marL="190500" marR="0" lvl="0" indent="-190500" algn="just" defTabSz="914400" rtl="0" eaLnBrk="1" fontAlgn="base" latinLnBrk="0" hangingPunct="1">
              <a:lnSpc>
                <a:spcPct val="90000"/>
              </a:lnSpc>
              <a:spcBef>
                <a:spcPct val="20000"/>
              </a:spcBef>
              <a:spcAft>
                <a:spcPct val="0"/>
              </a:spcAft>
              <a:buClrTx/>
              <a:buSzTx/>
              <a:buFontTx/>
              <a:buNone/>
              <a:defRPr/>
            </a:pPr>
            <a:r>
              <a:rPr kumimoji="1" lang="zh-CN" altLang="en-US" sz="2800" b="1" i="0" u="none" strike="noStrike" kern="0" cap="none" spc="0" normalizeH="0" baseline="0" noProof="0" smtClean="0">
                <a:ln>
                  <a:noFill/>
                </a:ln>
                <a:solidFill>
                  <a:srgbClr val="FF0000"/>
                </a:solidFill>
                <a:effectLst/>
                <a:uLnTx/>
                <a:uFillTx/>
                <a:latin typeface="幼圆" pitchFamily="49" charset="-122"/>
                <a:ea typeface="幼圆" pitchFamily="49" charset="-122"/>
                <a:cs typeface="+mn-cs"/>
              </a:rPr>
              <a:t>第一步</a:t>
            </a:r>
            <a:r>
              <a:rPr kumimoji="1" lang="zh-CN" altLang="en-US" sz="2800" b="1" i="0" u="none" strike="noStrike" kern="0" cap="none" spc="0" normalizeH="0" baseline="0" noProof="0" smtClean="0">
                <a:ln>
                  <a:noFill/>
                </a:ln>
                <a:solidFill>
                  <a:srgbClr val="111111"/>
                </a:solidFill>
                <a:effectLst/>
                <a:uLnTx/>
                <a:uFillTx/>
                <a:latin typeface="幼圆" pitchFamily="49" charset="-122"/>
                <a:ea typeface="幼圆" pitchFamily="49" charset="-122"/>
                <a:cs typeface="+mn-cs"/>
              </a:rPr>
              <a:t> </a:t>
            </a:r>
            <a:r>
              <a:rPr kumimoji="1" lang="zh-CN" altLang="en-US" sz="2400" b="1" i="0" u="none" strike="noStrike" kern="0" cap="none" spc="0" normalizeH="0" baseline="0" noProof="0" smtClean="0">
                <a:ln>
                  <a:noFill/>
                </a:ln>
                <a:solidFill>
                  <a:schemeClr val="accent2"/>
                </a:solidFill>
                <a:effectLst/>
                <a:uLnTx/>
                <a:uFillTx/>
                <a:latin typeface="幼圆" pitchFamily="49" charset="-122"/>
                <a:ea typeface="幼圆" pitchFamily="49" charset="-122"/>
                <a:cs typeface="+mn-cs"/>
              </a:rPr>
              <a:t>收集系统包括项目、工程、装置的有关资料</a:t>
            </a:r>
            <a:r>
              <a:rPr kumimoji="1" lang="zh-CN" altLang="en-US" sz="2800" b="1" i="0" u="none" strike="noStrike" kern="0" cap="none" spc="0" normalizeH="0" baseline="0" noProof="0" smtClean="0">
                <a:ln>
                  <a:noFill/>
                </a:ln>
                <a:solidFill>
                  <a:srgbClr val="111111"/>
                </a:solidFill>
                <a:effectLst/>
                <a:uLnTx/>
                <a:uFillTx/>
                <a:latin typeface="幼圆" pitchFamily="49" charset="-122"/>
                <a:ea typeface="幼圆" pitchFamily="49" charset="-122"/>
                <a:cs typeface="+mn-cs"/>
              </a:rPr>
              <a:t>    </a:t>
            </a:r>
            <a:endParaRPr kumimoji="1" lang="zh-CN" altLang="en-US" sz="2800" b="1" i="0" u="none" strike="noStrike" kern="0" cap="none" spc="0" normalizeH="0" baseline="0" noProof="0" smtClean="0">
              <a:ln>
                <a:noFill/>
              </a:ln>
              <a:solidFill>
                <a:srgbClr val="111111"/>
              </a:solidFill>
              <a:effectLst/>
              <a:uLnTx/>
              <a:uFillTx/>
              <a:latin typeface="幼圆" pitchFamily="49" charset="-122"/>
              <a:ea typeface="幼圆" pitchFamily="49" charset="-122"/>
              <a:cs typeface="+mn-cs"/>
            </a:endParaRPr>
          </a:p>
          <a:p>
            <a:pPr marL="762000" marR="0" lvl="1" indent="-381000" algn="just" defTabSz="914400" rtl="0" eaLnBrk="1" fontAlgn="base" latinLnBrk="0" hangingPunct="1">
              <a:lnSpc>
                <a:spcPct val="120000"/>
              </a:lnSpc>
              <a:spcBef>
                <a:spcPct val="20000"/>
              </a:spcBef>
              <a:spcAft>
                <a:spcPct val="0"/>
              </a:spcAft>
              <a:buClr>
                <a:srgbClr val="111111"/>
              </a:buClr>
              <a:buSzTx/>
              <a:buFont typeface="Wingdings" panose="05000000000000000000" pitchFamily="2" charset="2"/>
              <a:buChar char="Ø"/>
              <a:defRPr/>
            </a:pP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主要化学物品、反应及参数、工艺流程、作业流程</a:t>
            </a:r>
            <a:endPar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endParaRPr>
          </a:p>
          <a:p>
            <a:pPr marL="762000" marR="0" lvl="1" indent="-381000" algn="just" defTabSz="914400" rtl="0" eaLnBrk="1" fontAlgn="base" latinLnBrk="0" hangingPunct="1">
              <a:lnSpc>
                <a:spcPct val="120000"/>
              </a:lnSpc>
              <a:spcBef>
                <a:spcPct val="20000"/>
              </a:spcBef>
              <a:spcAft>
                <a:spcPct val="0"/>
              </a:spcAft>
              <a:buClr>
                <a:srgbClr val="111111"/>
              </a:buClr>
              <a:buSzTx/>
              <a:buFont typeface="Wingdings" panose="05000000000000000000" pitchFamily="2" charset="2"/>
              <a:buChar char="Ø"/>
              <a:defRPr/>
            </a:pP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主要设备、设施的类型</a:t>
            </a:r>
            <a:endPar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endParaRPr>
          </a:p>
          <a:p>
            <a:pPr marL="762000" marR="0" lvl="1" indent="-381000" algn="just" defTabSz="914400" rtl="0" eaLnBrk="1" fontAlgn="base" latinLnBrk="0" hangingPunct="1">
              <a:lnSpc>
                <a:spcPct val="120000"/>
              </a:lnSpc>
              <a:spcBef>
                <a:spcPct val="20000"/>
              </a:spcBef>
              <a:spcAft>
                <a:spcPct val="0"/>
              </a:spcAft>
              <a:buClr>
                <a:srgbClr val="111111"/>
              </a:buClr>
              <a:buSzTx/>
              <a:buFont typeface="Wingdings" panose="05000000000000000000" pitchFamily="2" charset="2"/>
              <a:buNone/>
              <a:defRPr/>
            </a:pP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（如容器、反应器、换热器、运转设备、特种设备、其他设施等）</a:t>
            </a:r>
            <a:endPar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endParaRPr>
          </a:p>
          <a:p>
            <a:pPr marL="762000" marR="0" lvl="1" indent="-381000" algn="just" defTabSz="914400" rtl="0" eaLnBrk="1" fontAlgn="base" latinLnBrk="0" hangingPunct="1">
              <a:lnSpc>
                <a:spcPct val="120000"/>
              </a:lnSpc>
              <a:spcBef>
                <a:spcPct val="20000"/>
              </a:spcBef>
              <a:spcAft>
                <a:spcPct val="0"/>
              </a:spcAft>
              <a:buClr>
                <a:srgbClr val="111111"/>
              </a:buClr>
              <a:buSzTx/>
              <a:buFont typeface="Wingdings" panose="05000000000000000000" pitchFamily="2" charset="2"/>
              <a:buChar char="Ø"/>
              <a:defRPr/>
            </a:pP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装置、设备、设施的基本操作规程</a:t>
            </a:r>
            <a:endPar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endParaRPr>
          </a:p>
          <a:p>
            <a:pPr marL="762000" marR="0" lvl="1" indent="-381000" algn="just" defTabSz="914400" rtl="0" eaLnBrk="1" fontAlgn="base" latinLnBrk="0" hangingPunct="1">
              <a:lnSpc>
                <a:spcPct val="120000"/>
              </a:lnSpc>
              <a:spcBef>
                <a:spcPct val="20000"/>
              </a:spcBef>
              <a:spcAft>
                <a:spcPct val="0"/>
              </a:spcAft>
              <a:buClr>
                <a:srgbClr val="111111"/>
              </a:buClr>
              <a:buSzTx/>
              <a:buFont typeface="Wingdings" panose="05000000000000000000" pitchFamily="2" charset="2"/>
              <a:buChar char="Ø"/>
              <a:defRPr/>
            </a:pPr>
            <a:r>
              <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rPr>
              <a:t>防火及安全设施</a:t>
            </a:r>
            <a:endParaRPr kumimoji="1" lang="zh-CN"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幼圆" pitchFamily="49" charset="-122"/>
              <a:ea typeface="幼圆" pitchFamily="49" charset="-122"/>
            </a:endParaRPr>
          </a:p>
          <a:p>
            <a:pPr marL="762000" marR="0" lvl="1" indent="-381000" algn="just" defTabSz="914400" rtl="0" eaLnBrk="1" fontAlgn="base" latinLnBrk="0" hangingPunct="1">
              <a:lnSpc>
                <a:spcPct val="120000"/>
              </a:lnSpc>
              <a:spcBef>
                <a:spcPct val="20000"/>
              </a:spcBef>
              <a:spcAft>
                <a:spcPct val="0"/>
              </a:spcAft>
              <a:buClrTx/>
              <a:buSzTx/>
              <a:buFontTx/>
              <a:buNone/>
              <a:defRPr/>
            </a:pPr>
            <a:r>
              <a:rPr kumimoji="1" lang="zh-CN" altLang="en-US" sz="2400" b="1" i="0" u="none" strike="noStrike" kern="0" cap="none" spc="0" normalizeH="0" baseline="0" noProof="0" smtClean="0">
                <a:ln>
                  <a:noFill/>
                </a:ln>
                <a:solidFill>
                  <a:srgbClr val="FF0000"/>
                </a:solidFill>
                <a:effectLst/>
                <a:uLnTx/>
                <a:uFillTx/>
                <a:latin typeface="幼圆" pitchFamily="49" charset="-122"/>
                <a:ea typeface="幼圆" pitchFamily="49" charset="-122"/>
              </a:rPr>
              <a:t>备注：</a:t>
            </a:r>
            <a:r>
              <a:rPr kumimoji="1" lang="zh-CN" altLang="en-US" sz="2400" b="1" i="0" u="none" strike="noStrike" kern="0" cap="none" spc="0" normalizeH="0" baseline="0" noProof="0" smtClean="0">
                <a:ln>
                  <a:noFill/>
                </a:ln>
                <a:solidFill>
                  <a:schemeClr val="accent2"/>
                </a:solidFill>
                <a:effectLst/>
                <a:uLnTx/>
                <a:uFillTx/>
                <a:latin typeface="幼圆" pitchFamily="49" charset="-122"/>
                <a:ea typeface="幼圆" pitchFamily="49" charset="-122"/>
              </a:rPr>
              <a:t>资料的搜集应广泛，包括任何相同或相似的工程、项目或装置，即使生产过程不同但使用相同的设备和物料的也应搜集。</a:t>
            </a:r>
            <a:endParaRPr kumimoji="1" lang="zh-CN" altLang="en-US" sz="2000" b="0" i="0" u="none" strike="noStrike" kern="0" cap="none" spc="0" normalizeH="0" baseline="0" noProof="0" smtClean="0">
              <a:ln>
                <a:noFill/>
              </a:ln>
              <a:solidFill>
                <a:srgbClr val="111111"/>
              </a:solidFill>
              <a:effectLst/>
              <a:uLnTx/>
              <a:uFillTx/>
              <a:latin typeface="幼圆" pitchFamily="49" charset="-122"/>
              <a:ea typeface="幼圆"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8194" name="Rectangle 2"/>
          <p:cNvSpPr>
            <a:spLocks noGrp="1" noChangeArrowheads="1"/>
          </p:cNvSpPr>
          <p:nvPr>
            <p:ph type="title"/>
          </p:nvPr>
        </p:nvSpPr>
        <p:spPr>
          <a:xfrm>
            <a:off x="533400" y="990600"/>
            <a:ext cx="8610600" cy="685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j-cs"/>
              </a:rPr>
              <a:t>PHA</a:t>
            </a:r>
            <a:r>
              <a:rPr kumimoji="1"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j-cs"/>
              </a:rPr>
              <a:t>－ 分析步骤</a:t>
            </a:r>
            <a:endParaRPr kumimoji="1" lang="zh-CN" altLang="en-US" sz="32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幼圆" pitchFamily="49" charset="-122"/>
              <a:ea typeface="幼圆" pitchFamily="49" charset="-122"/>
              <a:cs typeface="+mj-cs"/>
            </a:endParaRPr>
          </a:p>
        </p:txBody>
      </p:sp>
      <p:sp>
        <p:nvSpPr>
          <p:cNvPr id="103427" name="Rectangle 3"/>
          <p:cNvSpPr>
            <a:spLocks noGrp="1"/>
          </p:cNvSpPr>
          <p:nvPr>
            <p:ph idx="1"/>
          </p:nvPr>
        </p:nvSpPr>
        <p:spPr>
          <a:xfrm>
            <a:off x="685800" y="1905000"/>
            <a:ext cx="7620000" cy="4267200"/>
          </a:xfrm>
          <a:ln/>
        </p:spPr>
        <p:txBody>
          <a:bodyPr vert="horz" wrap="square" lIns="91440" tIns="45720" rIns="91440" bIns="45720" anchor="t" anchorCtr="0"/>
          <a:p>
            <a:pPr marL="0" indent="0" eaLnBrk="1" hangingPunct="1">
              <a:buNone/>
            </a:pPr>
            <a:r>
              <a:rPr lang="zh-CN" altLang="en-US" sz="2400" b="1" dirty="0">
                <a:solidFill>
                  <a:srgbClr val="FF0000"/>
                </a:solidFill>
                <a:latin typeface="幼圆" pitchFamily="49" charset="-122"/>
                <a:ea typeface="幼圆" pitchFamily="49" charset="-122"/>
              </a:rPr>
              <a:t>第二步</a:t>
            </a:r>
            <a:r>
              <a:rPr lang="zh-CN" altLang="en-US" sz="2400" b="1" dirty="0">
                <a:solidFill>
                  <a:srgbClr val="111111"/>
                </a:solidFill>
                <a:latin typeface="幼圆" pitchFamily="49" charset="-122"/>
                <a:ea typeface="幼圆" pitchFamily="49" charset="-122"/>
              </a:rPr>
              <a:t> </a:t>
            </a:r>
            <a:r>
              <a:rPr lang="zh-CN" altLang="en-US" sz="2400" b="1" dirty="0">
                <a:solidFill>
                  <a:schemeClr val="accent2"/>
                </a:solidFill>
                <a:latin typeface="幼圆" pitchFamily="49" charset="-122"/>
                <a:ea typeface="幼圆" pitchFamily="49" charset="-122"/>
              </a:rPr>
              <a:t>识别可能导致事故、事件后果的主要危害</a:t>
            </a:r>
            <a:endParaRPr lang="zh-CN" altLang="en-US" sz="2400" b="1" dirty="0">
              <a:solidFill>
                <a:schemeClr val="accent2"/>
              </a:solidFill>
              <a:latin typeface="幼圆" pitchFamily="49" charset="-122"/>
              <a:ea typeface="幼圆" pitchFamily="49" charset="-122"/>
            </a:endParaRPr>
          </a:p>
          <a:p>
            <a:pPr marL="0" indent="0" eaLnBrk="1" hangingPunct="1">
              <a:buNone/>
            </a:pPr>
            <a:endParaRPr lang="zh-CN" altLang="en-US" sz="2400" b="1" dirty="0">
              <a:solidFill>
                <a:schemeClr val="tx2"/>
              </a:solidFill>
              <a:latin typeface="幼圆" pitchFamily="49" charset="-122"/>
              <a:ea typeface="幼圆" pitchFamily="49" charset="-122"/>
            </a:endParaRPr>
          </a:p>
          <a:p>
            <a:pPr marL="0" indent="0" eaLnBrk="1" hangingPunct="1">
              <a:lnSpc>
                <a:spcPct val="125000"/>
              </a:lnSpc>
              <a:spcBef>
                <a:spcPct val="0"/>
              </a:spcBef>
              <a:buNone/>
            </a:pPr>
            <a:r>
              <a:rPr lang="zh-CN" altLang="en-US" sz="2400" b="1" dirty="0">
                <a:solidFill>
                  <a:schemeClr val="tx2"/>
                </a:solidFill>
                <a:latin typeface="幼圆" pitchFamily="49" charset="-122"/>
                <a:ea typeface="幼圆" pitchFamily="49" charset="-122"/>
              </a:rPr>
              <a:t>无论是设计、施工、维修阶段，必须识别出：</a:t>
            </a:r>
            <a:endParaRPr lang="zh-CN" altLang="en-US" sz="2400" b="1" dirty="0">
              <a:solidFill>
                <a:schemeClr val="tx2"/>
              </a:solidFill>
              <a:latin typeface="幼圆" pitchFamily="49" charset="-122"/>
              <a:ea typeface="幼圆" pitchFamily="49" charset="-122"/>
            </a:endParaRPr>
          </a:p>
          <a:p>
            <a:pPr marL="0" indent="0" eaLnBrk="1" hangingPunct="1">
              <a:lnSpc>
                <a:spcPct val="125000"/>
              </a:lnSpc>
              <a:spcBef>
                <a:spcPct val="0"/>
              </a:spcBef>
              <a:buClr>
                <a:schemeClr val="tx1"/>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危险有害物质</a:t>
            </a:r>
            <a:endParaRPr lang="zh-CN" altLang="en-US" sz="2400" b="1" dirty="0">
              <a:solidFill>
                <a:schemeClr val="accent2"/>
              </a:solidFill>
              <a:latin typeface="幼圆" pitchFamily="49" charset="-122"/>
              <a:ea typeface="幼圆" pitchFamily="49" charset="-122"/>
            </a:endParaRPr>
          </a:p>
          <a:p>
            <a:pPr marL="0" indent="0" eaLnBrk="1" hangingPunct="1">
              <a:lnSpc>
                <a:spcPct val="125000"/>
              </a:lnSpc>
              <a:spcBef>
                <a:spcPct val="0"/>
              </a:spcBef>
              <a:buClr>
                <a:schemeClr val="tx1"/>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不安全的生产工艺</a:t>
            </a:r>
            <a:endParaRPr lang="zh-CN" altLang="en-US" sz="2400" b="1" dirty="0">
              <a:solidFill>
                <a:schemeClr val="accent2"/>
              </a:solidFill>
              <a:latin typeface="幼圆" pitchFamily="49" charset="-122"/>
              <a:ea typeface="幼圆" pitchFamily="49" charset="-122"/>
            </a:endParaRPr>
          </a:p>
          <a:p>
            <a:pPr marL="0" indent="0" eaLnBrk="1" hangingPunct="1">
              <a:lnSpc>
                <a:spcPct val="125000"/>
              </a:lnSpc>
              <a:spcBef>
                <a:spcPct val="0"/>
              </a:spcBef>
              <a:buClr>
                <a:schemeClr val="tx1"/>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不安全的设备设施</a:t>
            </a:r>
            <a:endParaRPr lang="zh-CN" altLang="en-US" sz="2400" b="1" dirty="0">
              <a:solidFill>
                <a:schemeClr val="accent2"/>
              </a:solidFill>
              <a:latin typeface="幼圆" pitchFamily="49" charset="-122"/>
              <a:ea typeface="幼圆" pitchFamily="49" charset="-122"/>
            </a:endParaRPr>
          </a:p>
          <a:p>
            <a:pPr marL="0" indent="0" eaLnBrk="1" hangingPunct="1">
              <a:lnSpc>
                <a:spcPct val="125000"/>
              </a:lnSpc>
              <a:spcBef>
                <a:spcPct val="0"/>
              </a:spcBef>
              <a:buClr>
                <a:schemeClr val="tx1"/>
              </a:buClr>
              <a:buFont typeface="Wingdings" panose="05000000000000000000" pitchFamily="2" charset="2"/>
              <a:buChar char="Ø"/>
            </a:pPr>
            <a:r>
              <a:rPr lang="zh-CN" altLang="en-US" sz="2400" b="1" dirty="0">
                <a:solidFill>
                  <a:schemeClr val="accent2"/>
                </a:solidFill>
                <a:latin typeface="幼圆" pitchFamily="49" charset="-122"/>
                <a:ea typeface="幼圆" pitchFamily="49" charset="-122"/>
              </a:rPr>
              <a:t>  不安全的作业行为和环境</a:t>
            </a:r>
            <a:endParaRPr lang="zh-CN" altLang="en-US" sz="2400" dirty="0">
              <a:solidFill>
                <a:srgbClr val="111111"/>
              </a:solidFill>
              <a:latin typeface="幼圆" pitchFamily="49" charset="-122"/>
              <a:ea typeface="幼圆" pitchFamily="49"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idx="1"/>
          </p:nvPr>
        </p:nvSpPr>
        <p:spPr>
          <a:xfrm>
            <a:off x="609600" y="1524000"/>
            <a:ext cx="7848600" cy="4800600"/>
          </a:xfrm>
          <a:ln/>
        </p:spPr>
        <p:txBody>
          <a:bodyPr vert="horz" wrap="square" lIns="91440" tIns="45720" rIns="91440" bIns="45720" anchor="t" anchorCtr="0"/>
          <a:p>
            <a:pPr marL="857250" indent="-857250" eaLnBrk="1" hangingPunct="1">
              <a:lnSpc>
                <a:spcPct val="120000"/>
              </a:lnSpc>
              <a:spcBef>
                <a:spcPct val="0"/>
              </a:spcBef>
              <a:buNone/>
            </a:pPr>
            <a:r>
              <a:rPr lang="zh-CN" altLang="en-US" sz="2400" b="1" dirty="0">
                <a:solidFill>
                  <a:srgbClr val="FF0000"/>
                </a:solidFill>
                <a:latin typeface="幼圆" pitchFamily="49" charset="-122"/>
                <a:ea typeface="幼圆" pitchFamily="49" charset="-122"/>
              </a:rPr>
              <a:t>第三步</a:t>
            </a:r>
            <a:r>
              <a:rPr lang="zh-CN" altLang="en-US" sz="2400" b="1" dirty="0">
                <a:solidFill>
                  <a:srgbClr val="111111"/>
                </a:solidFill>
                <a:latin typeface="幼圆" pitchFamily="49" charset="-122"/>
                <a:ea typeface="幼圆" pitchFamily="49" charset="-122"/>
              </a:rPr>
              <a:t> </a:t>
            </a:r>
            <a:r>
              <a:rPr lang="zh-CN" altLang="en-US" sz="2400" b="1" dirty="0">
                <a:solidFill>
                  <a:schemeClr val="accent2"/>
                </a:solidFill>
                <a:latin typeface="幼圆" pitchFamily="49" charset="-122"/>
                <a:ea typeface="幼圆" pitchFamily="49" charset="-122"/>
              </a:rPr>
              <a:t>分析产生危害的可能原因，通常并不需找出所有的原因。</a:t>
            </a:r>
            <a:endParaRPr lang="zh-CN" altLang="en-US" sz="2400" b="1" dirty="0">
              <a:solidFill>
                <a:schemeClr val="accent2"/>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rgbClr val="FF0000"/>
                </a:solidFill>
                <a:latin typeface="幼圆" pitchFamily="49" charset="-122"/>
                <a:ea typeface="幼圆" pitchFamily="49" charset="-122"/>
              </a:rPr>
              <a:t>第四步</a:t>
            </a:r>
            <a:r>
              <a:rPr lang="zh-CN" altLang="en-US" sz="2400" b="1" dirty="0">
                <a:solidFill>
                  <a:srgbClr val="111111"/>
                </a:solidFill>
                <a:latin typeface="幼圆" pitchFamily="49" charset="-122"/>
                <a:ea typeface="幼圆" pitchFamily="49" charset="-122"/>
              </a:rPr>
              <a:t> 分析每种事故所造成的后果（通常指有可能发生事故的最坏的结果）</a:t>
            </a:r>
            <a:endParaRPr lang="zh-CN" altLang="en-US" sz="2400" b="1" dirty="0">
              <a:solidFill>
                <a:srgbClr val="111111"/>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rgbClr val="FF0000"/>
                </a:solidFill>
                <a:latin typeface="幼圆" pitchFamily="49" charset="-122"/>
                <a:ea typeface="幼圆" pitchFamily="49" charset="-122"/>
              </a:rPr>
              <a:t>第五步 进行风险评估</a:t>
            </a:r>
            <a:endParaRPr lang="zh-CN" altLang="en-US" sz="2400" b="1" dirty="0">
              <a:solidFill>
                <a:srgbClr val="111111"/>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rgbClr val="FF0000"/>
                </a:solidFill>
                <a:latin typeface="幼圆" pitchFamily="49" charset="-122"/>
                <a:ea typeface="幼圆" pitchFamily="49" charset="-122"/>
              </a:rPr>
              <a:t>第六步 </a:t>
            </a:r>
            <a:r>
              <a:rPr lang="zh-CN" altLang="en-US" sz="2400" b="1" dirty="0">
                <a:solidFill>
                  <a:schemeClr val="accent2"/>
                </a:solidFill>
                <a:latin typeface="幼圆" pitchFamily="49" charset="-122"/>
                <a:ea typeface="幼圆" pitchFamily="49" charset="-122"/>
              </a:rPr>
              <a:t>在分析现有的措施的基础上提出消除或减少风险控制措施建议</a:t>
            </a:r>
            <a:endParaRPr lang="zh-CN" altLang="en-US" sz="2400" b="1" dirty="0">
              <a:solidFill>
                <a:schemeClr val="accent2"/>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chemeClr val="accent2"/>
                </a:solidFill>
                <a:latin typeface="幼圆" pitchFamily="49" charset="-122"/>
                <a:ea typeface="幼圆" pitchFamily="49" charset="-122"/>
              </a:rPr>
              <a:t>      </a:t>
            </a:r>
            <a:r>
              <a:rPr lang="zh-CN" altLang="en-US" sz="2400" b="1" dirty="0">
                <a:solidFill>
                  <a:schemeClr val="tx2"/>
                </a:solidFill>
                <a:latin typeface="幼圆" pitchFamily="49" charset="-122"/>
                <a:ea typeface="幼圆" pitchFamily="49" charset="-122"/>
              </a:rPr>
              <a:t>设备设施的本质安全      安全防护设施</a:t>
            </a:r>
            <a:endParaRPr lang="zh-CN" altLang="en-US" sz="2400" b="1" dirty="0">
              <a:solidFill>
                <a:schemeClr val="tx2"/>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chemeClr val="tx2"/>
                </a:solidFill>
                <a:latin typeface="幼圆" pitchFamily="49" charset="-122"/>
                <a:ea typeface="幼圆" pitchFamily="49" charset="-122"/>
              </a:rPr>
              <a:t>      工艺技术及流程          安全监控、报警系统 </a:t>
            </a:r>
            <a:endParaRPr lang="zh-CN" altLang="en-US" sz="2400" b="1" dirty="0">
              <a:solidFill>
                <a:schemeClr val="tx2"/>
              </a:solidFill>
              <a:latin typeface="幼圆" pitchFamily="49" charset="-122"/>
              <a:ea typeface="幼圆" pitchFamily="49" charset="-122"/>
            </a:endParaRPr>
          </a:p>
          <a:p>
            <a:pPr marL="857250" indent="-857250" eaLnBrk="1" hangingPunct="1">
              <a:lnSpc>
                <a:spcPct val="120000"/>
              </a:lnSpc>
              <a:spcBef>
                <a:spcPct val="0"/>
              </a:spcBef>
              <a:buNone/>
            </a:pPr>
            <a:r>
              <a:rPr lang="zh-CN" altLang="en-US" sz="2400" b="1" dirty="0">
                <a:solidFill>
                  <a:schemeClr val="tx2"/>
                </a:solidFill>
                <a:latin typeface="幼圆" pitchFamily="49" charset="-122"/>
                <a:ea typeface="幼圆" pitchFamily="49" charset="-122"/>
              </a:rPr>
              <a:t>      操作技术、防护用品      监督检查、人员培训</a:t>
            </a:r>
            <a:endParaRPr lang="zh-CN" altLang="en-US" sz="2400" b="1" dirty="0">
              <a:solidFill>
                <a:schemeClr val="accent2"/>
              </a:solidFill>
              <a:latin typeface="幼圆" pitchFamily="49" charset="-122"/>
              <a:ea typeface="幼圆" pitchFamily="49" charset="-122"/>
            </a:endParaRPr>
          </a:p>
        </p:txBody>
      </p:sp>
      <p:sp>
        <p:nvSpPr>
          <p:cNvPr id="104451" name="Rectangle 3"/>
          <p:cNvSpPr>
            <a:spLocks noGrp="1"/>
          </p:cNvSpPr>
          <p:nvPr>
            <p:ph type="title"/>
          </p:nvPr>
        </p:nvSpPr>
        <p:spPr>
          <a:xfrm>
            <a:off x="228600" y="762000"/>
            <a:ext cx="8458200" cy="685800"/>
          </a:xfrm>
          <a:ln/>
        </p:spPr>
        <p:txBody>
          <a:bodyPr vert="horz" wrap="square" lIns="91440" tIns="45720" rIns="91440" bIns="45720" anchor="ctr" anchorCtr="0"/>
          <a:p>
            <a:pPr eaLnBrk="1" hangingPunct="1"/>
            <a:r>
              <a:rPr lang="en-US" altLang="zh-CN" sz="3200" dirty="0">
                <a:effectLst/>
                <a:latin typeface="幼圆" pitchFamily="49" charset="-122"/>
                <a:ea typeface="幼圆" pitchFamily="49" charset="-122"/>
              </a:rPr>
              <a:t>PHA</a:t>
            </a:r>
            <a:r>
              <a:rPr lang="zh-CN" altLang="en-US" sz="3200" dirty="0">
                <a:effectLst/>
                <a:latin typeface="幼圆" pitchFamily="49" charset="-122"/>
                <a:ea typeface="幼圆" pitchFamily="49" charset="-122"/>
              </a:rPr>
              <a:t>－ 分析步骤</a:t>
            </a:r>
            <a:endParaRPr lang="zh-CN" altLang="en-US" sz="3200" dirty="0">
              <a:effectLst/>
              <a:latin typeface="幼圆" pitchFamily="49" charset="-122"/>
              <a:ea typeface="幼圆" pitchFamily="49"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ChangeArrowheads="1"/>
          </p:cNvSpPr>
          <p:nvPr/>
        </p:nvSpPr>
        <p:spPr bwMode="auto">
          <a:xfrm>
            <a:off x="685800" y="685800"/>
            <a:ext cx="7772400"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5.4 </a:t>
            </a:r>
            <a:r>
              <a:rPr kumimoji="1" lang="zh-CN" altLang="en-US" sz="4000" b="1" i="0" u="none" strike="noStrike" kern="1200" cap="none" spc="0" normalizeH="0" baseline="0" noProof="0" dirty="0">
                <a:ln>
                  <a:noFill/>
                </a:ln>
                <a:solidFill>
                  <a:srgbClr val="FF3300"/>
                </a:solidFill>
                <a:effectLst/>
                <a:uLnTx/>
                <a:uFillTx/>
                <a:latin typeface="+mn-ea"/>
                <a:ea typeface="+mn-ea"/>
                <a:cs typeface="+mn-cs"/>
              </a:rPr>
              <a:t>失效模式和影响分析 </a:t>
            </a:r>
            <a:r>
              <a:rPr kumimoji="1" lang="en-US" altLang="zh-CN" sz="4000" b="1" i="0" u="none" strike="noStrike" kern="1200" cap="none" spc="0" normalizeH="0" baseline="0" noProof="0" dirty="0">
                <a:ln>
                  <a:noFill/>
                </a:ln>
                <a:solidFill>
                  <a:srgbClr val="FF3300"/>
                </a:solidFill>
                <a:effectLst/>
                <a:uLnTx/>
                <a:uFillTx/>
                <a:latin typeface="+mn-ea"/>
                <a:ea typeface="+mn-ea"/>
                <a:cs typeface="+mn-cs"/>
              </a:rPr>
              <a:t>(FMEA)</a:t>
            </a:r>
            <a:endParaRPr kumimoji="1" lang="en-US" altLang="zh-CN" sz="4000" b="1" i="0" u="none" strike="noStrike" kern="1200" cap="none" spc="0" normalizeH="0" baseline="0" noProof="0" dirty="0">
              <a:ln>
                <a:noFill/>
              </a:ln>
              <a:solidFill>
                <a:srgbClr val="FF3300"/>
              </a:solidFill>
              <a:effectLst/>
              <a:uLnTx/>
              <a:uFillTx/>
              <a:latin typeface="+mn-ea"/>
              <a:ea typeface="+mn-ea"/>
              <a:cs typeface="+mn-cs"/>
            </a:endParaRPr>
          </a:p>
        </p:txBody>
      </p:sp>
      <p:sp>
        <p:nvSpPr>
          <p:cNvPr id="1297411" name="Rectangle 3"/>
          <p:cNvSpPr/>
          <p:nvPr/>
        </p:nvSpPr>
        <p:spPr>
          <a:xfrm>
            <a:off x="762000" y="1676400"/>
            <a:ext cx="7772400" cy="4495800"/>
          </a:xfrm>
          <a:prstGeom prst="rect">
            <a:avLst/>
          </a:prstGeom>
          <a:noFill/>
          <a:ln w="9525">
            <a:noFill/>
          </a:ln>
        </p:spPr>
        <p:txBody>
          <a:bodyPr/>
          <a:p>
            <a:pPr marL="514350" indent="-514350">
              <a:lnSpc>
                <a:spcPct val="135000"/>
              </a:lnSpc>
              <a:buClr>
                <a:schemeClr val="tx1"/>
              </a:buClr>
              <a:buSzPct val="125000"/>
              <a:buFont typeface="Wingdings" panose="05000000000000000000" pitchFamily="2" charset="2"/>
              <a:buChar char="Ø"/>
            </a:pPr>
            <a:r>
              <a:rPr lang="zh-CN" altLang="en-US" sz="2400" dirty="0">
                <a:latin typeface="幼圆" pitchFamily="49" charset="-122"/>
                <a:ea typeface="幼圆" pitchFamily="49" charset="-122"/>
              </a:rPr>
              <a:t>该方法的目的是识别出系统中各子系统或元件可能发生的故障模式，并分析它们对系统或产品功能造成的影响，提出改进措施，提供系统或产品的可靠性和安全性；</a:t>
            </a:r>
            <a:endParaRPr lang="zh-CN" altLang="en-US" sz="2400" dirty="0">
              <a:latin typeface="幼圆" pitchFamily="49" charset="-122"/>
              <a:ea typeface="幼圆" pitchFamily="49" charset="-122"/>
            </a:endParaRPr>
          </a:p>
          <a:p>
            <a:pPr marL="514350" indent="-514350">
              <a:lnSpc>
                <a:spcPct val="135000"/>
              </a:lnSpc>
              <a:buClr>
                <a:schemeClr val="tx1"/>
              </a:buClr>
              <a:buSzPct val="125000"/>
              <a:buFont typeface="Wingdings" panose="05000000000000000000" pitchFamily="2" charset="2"/>
              <a:buChar char="Ø"/>
            </a:pPr>
            <a:r>
              <a:rPr lang="zh-CN" altLang="en-US" sz="2400" dirty="0">
                <a:latin typeface="幼圆" pitchFamily="49" charset="-122"/>
                <a:ea typeface="幼圆" pitchFamily="49" charset="-122"/>
              </a:rPr>
              <a:t>失效模式与影响分析最适用于产品设计、工艺设计、装备设计等过程的分析，也可以用于识别装置或过程内重要的</a:t>
            </a:r>
            <a:r>
              <a:rPr lang="zh-CN" altLang="en-US" sz="2400" dirty="0">
                <a:solidFill>
                  <a:srgbClr val="FF6600"/>
                </a:solidFill>
                <a:latin typeface="幼圆" pitchFamily="49" charset="-122"/>
                <a:ea typeface="幼圆" pitchFamily="49" charset="-122"/>
              </a:rPr>
              <a:t>单个</a:t>
            </a:r>
            <a:r>
              <a:rPr lang="zh-CN" altLang="en-US" sz="2400" dirty="0">
                <a:latin typeface="幼圆" pitchFamily="49" charset="-122"/>
                <a:ea typeface="幼圆" pitchFamily="49" charset="-122"/>
              </a:rPr>
              <a:t>设备或单个系统（</a:t>
            </a:r>
            <a:r>
              <a:rPr lang="zh-CN" altLang="en-US" sz="2400" dirty="0">
                <a:solidFill>
                  <a:schemeClr val="accent2"/>
                </a:solidFill>
                <a:latin typeface="幼圆" pitchFamily="49" charset="-122"/>
                <a:ea typeface="幼圆" pitchFamily="49" charset="-122"/>
              </a:rPr>
              <a:t>压缩机、</a:t>
            </a:r>
            <a:r>
              <a:rPr lang="zh-CN" altLang="en-US" sz="2400" dirty="0">
                <a:solidFill>
                  <a:srgbClr val="4D37D3"/>
                </a:solidFill>
                <a:latin typeface="幼圆" pitchFamily="49" charset="-122"/>
                <a:ea typeface="幼圆" pitchFamily="49" charset="-122"/>
              </a:rPr>
              <a:t>泵、自控阀门、液位计、换热器</a:t>
            </a:r>
            <a:r>
              <a:rPr lang="zh-CN" altLang="en-US" sz="2400" dirty="0">
                <a:latin typeface="幼圆" pitchFamily="49" charset="-122"/>
                <a:ea typeface="幼圆" pitchFamily="49" charset="-122"/>
              </a:rPr>
              <a:t>）的失效模式以及每个失效模式的可能后果。（也称故障类型及影响分析）</a:t>
            </a:r>
            <a:endParaRPr lang="zh-CN" altLang="en-US" sz="2400" dirty="0">
              <a:latin typeface="幼圆" pitchFamily="49" charset="-122"/>
              <a:ea typeface="幼圆" pitchFamily="49" charset="-122"/>
            </a:endParaRPr>
          </a:p>
          <a:p>
            <a:pPr marL="514350" indent="-514350">
              <a:lnSpc>
                <a:spcPct val="90000"/>
              </a:lnSpc>
              <a:spcBef>
                <a:spcPct val="20000"/>
              </a:spcBef>
            </a:pPr>
            <a:endParaRPr lang="en-US" altLang="zh-CN" sz="2400" b="0"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97411">
                                            <p:txEl>
                                              <p:charRg st="0" end="73"/>
                                            </p:txEl>
                                          </p:spTgt>
                                        </p:tgtEl>
                                        <p:attrNameLst>
                                          <p:attrName>style.visibility</p:attrName>
                                        </p:attrNameLst>
                                      </p:cBhvr>
                                      <p:to>
                                        <p:strVal val="visible"/>
                                      </p:to>
                                    </p:set>
                                    <p:animEffect transition="in" filter="barn(outHorizontal)">
                                      <p:cBhvr>
                                        <p:cTn id="7" dur="500"/>
                                        <p:tgtEl>
                                          <p:spTgt spid="1297411">
                                            <p:txEl>
                                              <p:charRg st="0" end="73"/>
                                            </p:txEl>
                                          </p:spTgt>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297411">
                                            <p:txEl>
                                              <p:charRg st="73" end="185"/>
                                            </p:txEl>
                                          </p:spTgt>
                                        </p:tgtEl>
                                        <p:attrNameLst>
                                          <p:attrName>style.visibility</p:attrName>
                                        </p:attrNameLst>
                                      </p:cBhvr>
                                      <p:to>
                                        <p:strVal val="visible"/>
                                      </p:to>
                                    </p:set>
                                    <p:animEffect transition="in" filter="barn(outHorizontal)">
                                      <p:cBhvr>
                                        <p:cTn id="11" dur="500"/>
                                        <p:tgtEl>
                                          <p:spTgt spid="1297411">
                                            <p:txEl>
                                              <p:charRg st="73"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1" grpId="0" advAuto="100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ln/>
        </p:spPr>
        <p:txBody>
          <a:bodyPr vert="horz" wrap="square" lIns="91440" tIns="45720" rIns="91440" bIns="45720" anchor="ctr" anchorCtr="0"/>
          <a:p>
            <a:pPr eaLnBrk="1" hangingPunct="1"/>
            <a:r>
              <a:rPr lang="en-US" altLang="zh-CN" sz="3200" dirty="0">
                <a:solidFill>
                  <a:srgbClr val="FF3300"/>
                </a:solidFill>
                <a:effectLst/>
                <a:latin typeface="幼圆" pitchFamily="49" charset="-122"/>
                <a:ea typeface="幼圆" pitchFamily="49" charset="-122"/>
              </a:rPr>
              <a:t>5.4 </a:t>
            </a:r>
            <a:r>
              <a:rPr lang="zh-CN" altLang="en-US" sz="3200" dirty="0">
                <a:solidFill>
                  <a:srgbClr val="FF3300"/>
                </a:solidFill>
                <a:effectLst/>
                <a:latin typeface="幼圆" pitchFamily="49" charset="-122"/>
                <a:ea typeface="幼圆" pitchFamily="49" charset="-122"/>
              </a:rPr>
              <a:t>失效模式和影响分析 </a:t>
            </a:r>
            <a:r>
              <a:rPr lang="en-US" altLang="zh-CN" sz="3200" dirty="0">
                <a:solidFill>
                  <a:srgbClr val="FF3300"/>
                </a:solidFill>
                <a:effectLst/>
                <a:latin typeface="幼圆" pitchFamily="49" charset="-122"/>
                <a:ea typeface="幼圆" pitchFamily="49" charset="-122"/>
              </a:rPr>
              <a:t>(FMEA)</a:t>
            </a:r>
            <a:br>
              <a:rPr lang="en-US" altLang="zh-CN" sz="4000" dirty="0">
                <a:solidFill>
                  <a:srgbClr val="FF3300"/>
                </a:solidFill>
                <a:effectLst/>
                <a:latin typeface="华文新魏" pitchFamily="2" charset="-122"/>
                <a:ea typeface="华文新魏" pitchFamily="2" charset="-122"/>
              </a:rPr>
            </a:br>
            <a:endParaRPr lang="en-US" altLang="zh-CN" sz="4000" dirty="0">
              <a:solidFill>
                <a:srgbClr val="FF3300"/>
              </a:solidFill>
              <a:effectLst/>
              <a:latin typeface="华文新魏" pitchFamily="2" charset="-122"/>
              <a:ea typeface="华文新魏" pitchFamily="2" charset="-122"/>
            </a:endParaRPr>
          </a:p>
        </p:txBody>
      </p:sp>
      <p:sp>
        <p:nvSpPr>
          <p:cNvPr id="106499" name="Rectangle 3"/>
          <p:cNvSpPr>
            <a:spLocks noGrp="1"/>
          </p:cNvSpPr>
          <p:nvPr>
            <p:ph idx="1"/>
          </p:nvPr>
        </p:nvSpPr>
        <p:spPr>
          <a:xfrm>
            <a:off x="684213" y="1557338"/>
            <a:ext cx="7772400" cy="4751387"/>
          </a:xfrm>
          <a:ln/>
        </p:spPr>
        <p:txBody>
          <a:bodyPr vert="horz" wrap="square" lIns="91440" tIns="45720" rIns="91440" bIns="45720" anchor="t" anchorCtr="0"/>
          <a:p>
            <a:pPr eaLnBrk="1" hangingPunct="1">
              <a:lnSpc>
                <a:spcPct val="135000"/>
              </a:lnSpc>
              <a:spcBef>
                <a:spcPct val="0"/>
              </a:spcBef>
              <a:buClr>
                <a:schemeClr val="tx1"/>
              </a:buClr>
              <a:buSzPct val="125000"/>
              <a:buFont typeface="Wingdings" panose="05000000000000000000" pitchFamily="2" charset="2"/>
              <a:buChar char="Ø"/>
            </a:pPr>
            <a:r>
              <a:rPr lang="zh-CN" altLang="en-US" sz="2000" b="1" dirty="0">
                <a:solidFill>
                  <a:schemeClr val="accent2"/>
                </a:solidFill>
                <a:latin typeface="幼圆" pitchFamily="49" charset="-122"/>
                <a:ea typeface="幼圆" pitchFamily="49" charset="-122"/>
              </a:rPr>
              <a:t>明确系统本身的情况</a:t>
            </a:r>
            <a:endParaRPr lang="zh-CN" altLang="en-US" sz="2000" b="1" dirty="0">
              <a:solidFill>
                <a:schemeClr val="accent2"/>
              </a:solidFill>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None/>
            </a:pPr>
            <a:r>
              <a:rPr lang="zh-CN" altLang="en-US" sz="1600" b="1" dirty="0">
                <a:latin typeface="幼圆" pitchFamily="49" charset="-122"/>
                <a:ea typeface="幼圆" pitchFamily="49" charset="-122"/>
              </a:rPr>
              <a:t>   熟悉有关资料，了解系统的组成、任务等。</a:t>
            </a:r>
            <a:endParaRPr lang="zh-CN" altLang="en-US" sz="1600" b="1" dirty="0">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Char char="Ø"/>
            </a:pPr>
            <a:r>
              <a:rPr lang="zh-CN" altLang="en-US" sz="2000" b="1" dirty="0">
                <a:solidFill>
                  <a:schemeClr val="accent2"/>
                </a:solidFill>
                <a:latin typeface="幼圆" pitchFamily="49" charset="-122"/>
                <a:ea typeface="幼圆" pitchFamily="49" charset="-122"/>
              </a:rPr>
              <a:t>绘制系统图和可靠性框图</a:t>
            </a:r>
            <a:endParaRPr lang="zh-CN" altLang="en-US" sz="2000" b="1" dirty="0">
              <a:solidFill>
                <a:schemeClr val="accent2"/>
              </a:solidFill>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None/>
            </a:pPr>
            <a:r>
              <a:rPr lang="zh-CN" altLang="en-US" sz="1600" b="1" dirty="0">
                <a:latin typeface="幼圆" pitchFamily="49" charset="-122"/>
                <a:ea typeface="幼圆" pitchFamily="49" charset="-122"/>
              </a:rPr>
              <a:t>   一个系统可以由若干个功能不同的子系统组成，如动力、设备、燃料供应、控制仪表等，对复杂系统可以绘制各功能子系统相结合的系统图，以表示各子系统间的关系。</a:t>
            </a:r>
            <a:endParaRPr lang="zh-CN" altLang="en-US" sz="1600" b="1" dirty="0">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Char char="Ø"/>
            </a:pPr>
            <a:r>
              <a:rPr lang="zh-CN" altLang="en-US" sz="2000" b="1" dirty="0">
                <a:solidFill>
                  <a:schemeClr val="accent2"/>
                </a:solidFill>
                <a:latin typeface="幼圆" pitchFamily="49" charset="-122"/>
                <a:ea typeface="幼圆" pitchFamily="49" charset="-122"/>
              </a:rPr>
              <a:t>列出所有故障类型，并选出对系统有影响的故障类型</a:t>
            </a:r>
            <a:endParaRPr lang="zh-CN" altLang="en-US" sz="2000" b="1" dirty="0">
              <a:solidFill>
                <a:schemeClr val="accent2"/>
              </a:solidFill>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None/>
            </a:pPr>
            <a:r>
              <a:rPr lang="zh-CN" altLang="en-US" sz="1400" b="1" dirty="0">
                <a:latin typeface="幼圆" pitchFamily="49" charset="-122"/>
                <a:ea typeface="幼圆" pitchFamily="49" charset="-122"/>
              </a:rPr>
              <a:t>    </a:t>
            </a:r>
            <a:r>
              <a:rPr lang="zh-CN" altLang="en-US" sz="1600" b="1" dirty="0">
                <a:latin typeface="幼圆" pitchFamily="49" charset="-122"/>
                <a:ea typeface="幼圆" pitchFamily="49" charset="-122"/>
              </a:rPr>
              <a:t>系统、子系统或元件发生的每一种故障的形式成为故障类型。如阀门的</a:t>
            </a:r>
            <a:r>
              <a:rPr lang="en-US" altLang="zh-CN" sz="1600" b="1" dirty="0">
                <a:latin typeface="幼圆" pitchFamily="49" charset="-122"/>
                <a:ea typeface="幼圆" pitchFamily="49" charset="-122"/>
              </a:rPr>
              <a:t>4</a:t>
            </a:r>
            <a:r>
              <a:rPr lang="zh-CN" altLang="en-US" sz="1600" b="1" dirty="0">
                <a:latin typeface="幼圆" pitchFamily="49" charset="-122"/>
                <a:ea typeface="幼圆" pitchFamily="49" charset="-122"/>
              </a:rPr>
              <a:t>种故障类型：内漏、外漏、打不开、关不严。</a:t>
            </a:r>
            <a:endParaRPr lang="zh-CN" altLang="en-US" sz="1600" b="1" dirty="0">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None/>
            </a:pPr>
            <a:r>
              <a:rPr lang="zh-CN" altLang="en-US" sz="1600" b="1" dirty="0">
                <a:latin typeface="幼圆" pitchFamily="49" charset="-122"/>
                <a:ea typeface="幼圆" pitchFamily="49" charset="-122"/>
              </a:rPr>
              <a:t>    选出对子系统以至系统有影响的故障类型，分析其影响后果及应采取的措施。</a:t>
            </a:r>
            <a:endParaRPr lang="zh-CN" altLang="en-US" sz="1600" b="1" dirty="0">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None/>
            </a:pPr>
            <a:r>
              <a:rPr lang="zh-CN" altLang="en-US" sz="1600" b="1" dirty="0">
                <a:latin typeface="幼圆" pitchFamily="49" charset="-122"/>
                <a:ea typeface="幼圆" pitchFamily="49" charset="-122"/>
              </a:rPr>
              <a:t>    应由安全技术人员、生产管理人员和操作人员三者结合进行。</a:t>
            </a:r>
            <a:endParaRPr lang="zh-CN" altLang="en-US" sz="1600" b="1" dirty="0">
              <a:latin typeface="幼圆" pitchFamily="49" charset="-122"/>
              <a:ea typeface="幼圆" pitchFamily="49" charset="-122"/>
            </a:endParaRPr>
          </a:p>
          <a:p>
            <a:pPr eaLnBrk="1" hangingPunct="1">
              <a:lnSpc>
                <a:spcPct val="135000"/>
              </a:lnSpc>
              <a:spcBef>
                <a:spcPct val="0"/>
              </a:spcBef>
              <a:buClr>
                <a:schemeClr val="tx1"/>
              </a:buClr>
              <a:buSzPct val="125000"/>
              <a:buFont typeface="Wingdings" panose="05000000000000000000" pitchFamily="2" charset="2"/>
              <a:buChar char="Ø"/>
            </a:pPr>
            <a:r>
              <a:rPr lang="zh-CN" altLang="en-US" sz="2000" b="1" dirty="0">
                <a:solidFill>
                  <a:schemeClr val="accent2"/>
                </a:solidFill>
                <a:latin typeface="幼圆" pitchFamily="49" charset="-122"/>
                <a:ea typeface="幼圆" pitchFamily="49" charset="-122"/>
              </a:rPr>
              <a:t>列出造成故障的原因</a:t>
            </a:r>
            <a:endParaRPr lang="zh-CN" altLang="en-US" sz="2000" b="1" dirty="0">
              <a:solidFill>
                <a:schemeClr val="accent2"/>
              </a:solidFill>
              <a:latin typeface="幼圆" pitchFamily="49" charset="-122"/>
              <a:ea typeface="幼圆" pitchFamily="49"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title"/>
          </p:nvPr>
        </p:nvSpPr>
        <p:spPr>
          <a:xfrm>
            <a:off x="684213" y="908050"/>
            <a:ext cx="7772400" cy="685800"/>
          </a:xfrm>
          <a:ln/>
        </p:spPr>
        <p:txBody>
          <a:bodyPr vert="horz" wrap="square" lIns="91440" tIns="45720" rIns="91440" bIns="45720" anchor="ctr" anchorCtr="0"/>
          <a:p>
            <a:pPr eaLnBrk="1" hangingPunct="1"/>
            <a:r>
              <a:rPr lang="en-US" altLang="zh-CN" sz="3200" dirty="0">
                <a:solidFill>
                  <a:srgbClr val="FF3300"/>
                </a:solidFill>
                <a:effectLst/>
                <a:latin typeface="幼圆" pitchFamily="49" charset="-122"/>
                <a:ea typeface="幼圆" pitchFamily="49" charset="-122"/>
              </a:rPr>
              <a:t>5.4 </a:t>
            </a:r>
            <a:r>
              <a:rPr lang="zh-CN" altLang="en-US" sz="3200" dirty="0">
                <a:solidFill>
                  <a:srgbClr val="FF3300"/>
                </a:solidFill>
                <a:effectLst/>
                <a:latin typeface="幼圆" pitchFamily="49" charset="-122"/>
                <a:ea typeface="幼圆" pitchFamily="49" charset="-122"/>
              </a:rPr>
              <a:t>失效模式和影响分析 </a:t>
            </a:r>
            <a:r>
              <a:rPr lang="en-US" altLang="zh-CN" sz="3200" dirty="0">
                <a:solidFill>
                  <a:srgbClr val="FF3300"/>
                </a:solidFill>
                <a:effectLst/>
                <a:latin typeface="幼圆" pitchFamily="49" charset="-122"/>
                <a:ea typeface="幼圆" pitchFamily="49" charset="-122"/>
              </a:rPr>
              <a:t>(FMEA)</a:t>
            </a:r>
            <a:br>
              <a:rPr lang="en-US" altLang="zh-CN" sz="3600" dirty="0">
                <a:solidFill>
                  <a:srgbClr val="FF3300"/>
                </a:solidFill>
                <a:effectLst/>
                <a:latin typeface="华文新魏" pitchFamily="2" charset="-122"/>
                <a:ea typeface="华文新魏" pitchFamily="2" charset="-122"/>
              </a:rPr>
            </a:br>
            <a:endParaRPr lang="en-US" altLang="zh-CN" sz="3600" dirty="0">
              <a:solidFill>
                <a:srgbClr val="FF3300"/>
              </a:solidFill>
              <a:effectLst/>
              <a:latin typeface="华文新魏" pitchFamily="2" charset="-122"/>
              <a:ea typeface="华文新魏" pitchFamily="2" charset="-122"/>
            </a:endParaRPr>
          </a:p>
        </p:txBody>
      </p:sp>
      <p:sp>
        <p:nvSpPr>
          <p:cNvPr id="107523" name="Rectangle 3"/>
          <p:cNvSpPr>
            <a:spLocks noGrp="1"/>
          </p:cNvSpPr>
          <p:nvPr>
            <p:ph idx="1"/>
          </p:nvPr>
        </p:nvSpPr>
        <p:spPr>
          <a:xfrm>
            <a:off x="762000" y="1600200"/>
            <a:ext cx="7626350" cy="4565650"/>
          </a:xfrm>
          <a:ln/>
        </p:spPr>
        <p:txBody>
          <a:bodyPr vert="horz" wrap="square" lIns="91440" tIns="45720" rIns="91440" bIns="45720" anchor="t" anchorCtr="0"/>
          <a:p>
            <a:pPr eaLnBrk="1" hangingPunct="1">
              <a:lnSpc>
                <a:spcPct val="90000"/>
              </a:lnSpc>
              <a:buClr>
                <a:schemeClr val="accent2"/>
              </a:buClr>
              <a:buSzPct val="125000"/>
              <a:buFont typeface="Monotype Sorts" pitchFamily="2" charset="2"/>
              <a:buNone/>
            </a:pPr>
            <a:r>
              <a:rPr lang="zh-CN" altLang="en-US" sz="2400" b="1" dirty="0">
                <a:latin typeface="幼圆" pitchFamily="49" charset="-122"/>
                <a:ea typeface="幼圆" pitchFamily="49" charset="-122"/>
              </a:rPr>
              <a:t>失效模式从可靠性方面考虑，五个方面：</a:t>
            </a:r>
            <a:endParaRPr lang="zh-CN" altLang="en-US" sz="2400" b="1" dirty="0">
              <a:latin typeface="幼圆" pitchFamily="49" charset="-122"/>
              <a:ea typeface="幼圆" pitchFamily="49" charset="-122"/>
            </a:endParaRPr>
          </a:p>
          <a:p>
            <a:pPr eaLnBrk="1" hangingPunct="1">
              <a:lnSpc>
                <a:spcPct val="90000"/>
              </a:lnSpc>
              <a:buClr>
                <a:schemeClr val="accent2"/>
              </a:buClr>
              <a:buSzPct val="125000"/>
              <a:buFont typeface="Monotype Sorts" pitchFamily="2" charset="2"/>
              <a:buChar char="4"/>
            </a:pPr>
            <a:endParaRPr lang="zh-CN" altLang="en-US" sz="1400" b="1" dirty="0">
              <a:latin typeface="幼圆" pitchFamily="49" charset="-122"/>
              <a:ea typeface="幼圆" pitchFamily="49" charset="-122"/>
            </a:endParaRPr>
          </a:p>
          <a:p>
            <a:pPr eaLnBrk="1" hangingPunct="1">
              <a:lnSpc>
                <a:spcPct val="90000"/>
              </a:lnSpc>
              <a:buClr>
                <a:schemeClr val="accent2"/>
              </a:buClr>
              <a:buSzPct val="125000"/>
              <a:buFont typeface="Monotype Sorts" pitchFamily="2" charset="2"/>
              <a:buNone/>
            </a:pPr>
            <a:r>
              <a:rPr lang="zh-CN" altLang="en-US" sz="2400" b="1" dirty="0">
                <a:solidFill>
                  <a:schemeClr val="accent2"/>
                </a:solidFill>
                <a:latin typeface="幼圆" pitchFamily="49" charset="-122"/>
                <a:ea typeface="幼圆" pitchFamily="49" charset="-122"/>
              </a:rPr>
              <a:t>运行中的故障；提前动作；在规定的时间内不动作；</a:t>
            </a:r>
            <a:endParaRPr lang="zh-CN" altLang="en-US" sz="2400" b="1" dirty="0">
              <a:solidFill>
                <a:schemeClr val="accent2"/>
              </a:solidFill>
              <a:latin typeface="幼圆" pitchFamily="49" charset="-122"/>
              <a:ea typeface="幼圆" pitchFamily="49" charset="-122"/>
            </a:endParaRPr>
          </a:p>
          <a:p>
            <a:pPr eaLnBrk="1" hangingPunct="1">
              <a:lnSpc>
                <a:spcPct val="90000"/>
              </a:lnSpc>
              <a:buClr>
                <a:schemeClr val="accent2"/>
              </a:buClr>
              <a:buSzPct val="125000"/>
              <a:buFont typeface="Monotype Sorts" pitchFamily="2" charset="2"/>
              <a:buNone/>
            </a:pPr>
            <a:r>
              <a:rPr lang="zh-CN" altLang="en-US" sz="2400" b="1" dirty="0">
                <a:solidFill>
                  <a:schemeClr val="accent2"/>
                </a:solidFill>
                <a:latin typeface="幼圆" pitchFamily="49" charset="-122"/>
                <a:ea typeface="幼圆" pitchFamily="49" charset="-122"/>
              </a:rPr>
              <a:t>规定的时间内不停止；运行能力降低、超量或受阻。</a:t>
            </a:r>
            <a:endParaRPr lang="zh-CN" altLang="en-US" sz="2400" b="1" dirty="0">
              <a:solidFill>
                <a:schemeClr val="accent2"/>
              </a:solidFill>
              <a:latin typeface="幼圆" pitchFamily="49" charset="-122"/>
              <a:ea typeface="幼圆" pitchFamily="49" charset="-122"/>
            </a:endParaRPr>
          </a:p>
          <a:p>
            <a:pPr eaLnBrk="1" hangingPunct="1">
              <a:lnSpc>
                <a:spcPct val="90000"/>
              </a:lnSpc>
              <a:buClr>
                <a:schemeClr val="accent2"/>
              </a:buClr>
              <a:buSzPct val="125000"/>
              <a:buFont typeface="Monotype Sorts" pitchFamily="2" charset="2"/>
              <a:buNone/>
            </a:pPr>
            <a:endParaRPr lang="zh-CN" altLang="en-US" sz="2400" b="1" dirty="0">
              <a:solidFill>
                <a:schemeClr val="accent2"/>
              </a:solidFill>
              <a:latin typeface="幼圆" pitchFamily="49" charset="-122"/>
              <a:ea typeface="幼圆" pitchFamily="49" charset="-122"/>
            </a:endParaRPr>
          </a:p>
          <a:p>
            <a:pPr eaLnBrk="1" hangingPunct="1">
              <a:lnSpc>
                <a:spcPct val="90000"/>
              </a:lnSpc>
              <a:buClr>
                <a:schemeClr val="accent2"/>
              </a:buClr>
              <a:buSzPct val="125000"/>
              <a:buFont typeface="Monotype Sorts" pitchFamily="2" charset="2"/>
              <a:buNone/>
            </a:pPr>
            <a:r>
              <a:rPr lang="zh-CN" altLang="en-US" sz="2000" b="1" dirty="0">
                <a:latin typeface="幼圆" pitchFamily="49" charset="-122"/>
                <a:ea typeface="幼圆" pitchFamily="49" charset="-122"/>
              </a:rPr>
              <a:t>   </a:t>
            </a:r>
            <a:r>
              <a:rPr lang="en-US" altLang="zh-CN" sz="2000" b="1" dirty="0">
                <a:latin typeface="幼圆" pitchFamily="49" charset="-122"/>
                <a:ea typeface="幼圆" pitchFamily="49" charset="-122"/>
              </a:rPr>
              <a:t>1</a:t>
            </a:r>
            <a:r>
              <a:rPr lang="zh-CN" altLang="en-US" sz="2000" b="1" dirty="0">
                <a:latin typeface="幼圆" pitchFamily="49" charset="-122"/>
                <a:ea typeface="幼圆" pitchFamily="49" charset="-122"/>
              </a:rPr>
              <a:t>、结构破损；</a:t>
            </a:r>
            <a:r>
              <a:rPr lang="en-US" altLang="zh-CN" sz="2000" b="1" dirty="0">
                <a:latin typeface="幼圆" pitchFamily="49" charset="-122"/>
                <a:ea typeface="幼圆" pitchFamily="49" charset="-122"/>
              </a:rPr>
              <a:t>2</a:t>
            </a:r>
            <a:r>
              <a:rPr lang="zh-CN" altLang="en-US" sz="2000" b="1" dirty="0">
                <a:latin typeface="幼圆" pitchFamily="49" charset="-122"/>
                <a:ea typeface="幼圆" pitchFamily="49" charset="-122"/>
              </a:rPr>
              <a:t>、机械上下卡住；</a:t>
            </a:r>
            <a:r>
              <a:rPr lang="en-US" altLang="zh-CN" sz="2000" b="1" dirty="0">
                <a:latin typeface="幼圆" pitchFamily="49" charset="-122"/>
                <a:ea typeface="幼圆" pitchFamily="49" charset="-122"/>
              </a:rPr>
              <a:t>3</a:t>
            </a:r>
            <a:r>
              <a:rPr lang="zh-CN" altLang="en-US" sz="2000" b="1" dirty="0">
                <a:latin typeface="幼圆" pitchFamily="49" charset="-122"/>
                <a:ea typeface="幼圆" pitchFamily="49" charset="-122"/>
              </a:rPr>
              <a:t>、震动；</a:t>
            </a:r>
            <a:r>
              <a:rPr lang="en-US" altLang="zh-CN" sz="2000" b="1" dirty="0">
                <a:latin typeface="幼圆" pitchFamily="49" charset="-122"/>
                <a:ea typeface="幼圆" pitchFamily="49" charset="-122"/>
              </a:rPr>
              <a:t>4</a:t>
            </a:r>
            <a:r>
              <a:rPr lang="zh-CN" altLang="en-US" sz="2000" b="1" dirty="0">
                <a:latin typeface="幼圆" pitchFamily="49" charset="-122"/>
                <a:ea typeface="幼圆" pitchFamily="49" charset="-122"/>
              </a:rPr>
              <a:t>、不能保持在指定位置上；</a:t>
            </a:r>
            <a:r>
              <a:rPr lang="en-US" altLang="zh-CN" sz="2000" b="1" dirty="0">
                <a:latin typeface="幼圆" pitchFamily="49" charset="-122"/>
                <a:ea typeface="幼圆" pitchFamily="49" charset="-122"/>
              </a:rPr>
              <a:t>5</a:t>
            </a:r>
            <a:r>
              <a:rPr lang="zh-CN" altLang="en-US" sz="2000" b="1" dirty="0">
                <a:latin typeface="幼圆" pitchFamily="49" charset="-122"/>
                <a:ea typeface="幼圆" pitchFamily="49" charset="-122"/>
              </a:rPr>
              <a:t>、不能开启；</a:t>
            </a:r>
            <a:r>
              <a:rPr lang="en-US" altLang="zh-CN" sz="2000" b="1" dirty="0">
                <a:latin typeface="幼圆" pitchFamily="49" charset="-122"/>
                <a:ea typeface="幼圆" pitchFamily="49" charset="-122"/>
              </a:rPr>
              <a:t>6</a:t>
            </a:r>
            <a:r>
              <a:rPr lang="zh-CN" altLang="en-US" sz="2000" b="1" dirty="0">
                <a:latin typeface="幼圆" pitchFamily="49" charset="-122"/>
                <a:ea typeface="幼圆" pitchFamily="49" charset="-122"/>
              </a:rPr>
              <a:t>、不能关闭；</a:t>
            </a:r>
            <a:r>
              <a:rPr lang="en-US" altLang="zh-CN" sz="2000" b="1" dirty="0">
                <a:latin typeface="幼圆" pitchFamily="49" charset="-122"/>
                <a:ea typeface="幼圆" pitchFamily="49" charset="-122"/>
              </a:rPr>
              <a:t>7</a:t>
            </a:r>
            <a:r>
              <a:rPr lang="zh-CN" altLang="en-US" sz="2000" b="1" dirty="0">
                <a:latin typeface="幼圆" pitchFamily="49" charset="-122"/>
                <a:ea typeface="幼圆" pitchFamily="49" charset="-122"/>
              </a:rPr>
              <a:t>、误开；</a:t>
            </a:r>
            <a:r>
              <a:rPr lang="en-US" altLang="zh-CN" sz="2000" b="1" dirty="0">
                <a:latin typeface="幼圆" pitchFamily="49" charset="-122"/>
                <a:ea typeface="幼圆" pitchFamily="49" charset="-122"/>
              </a:rPr>
              <a:t>8</a:t>
            </a:r>
            <a:r>
              <a:rPr lang="zh-CN" altLang="en-US" sz="2000" b="1" dirty="0">
                <a:latin typeface="幼圆" pitchFamily="49" charset="-122"/>
                <a:ea typeface="幼圆" pitchFamily="49" charset="-122"/>
              </a:rPr>
              <a:t>、误关；</a:t>
            </a:r>
            <a:r>
              <a:rPr lang="en-US" altLang="zh-CN" sz="2000" b="1" dirty="0">
                <a:latin typeface="幼圆" pitchFamily="49" charset="-122"/>
                <a:ea typeface="幼圆" pitchFamily="49" charset="-122"/>
              </a:rPr>
              <a:t>9</a:t>
            </a:r>
            <a:r>
              <a:rPr lang="zh-CN" altLang="en-US" sz="2000" b="1" dirty="0">
                <a:latin typeface="幼圆" pitchFamily="49" charset="-122"/>
                <a:ea typeface="幼圆" pitchFamily="49" charset="-122"/>
              </a:rPr>
              <a:t>、内部泄漏；</a:t>
            </a:r>
            <a:r>
              <a:rPr lang="en-US" altLang="zh-CN" sz="2000" b="1" dirty="0">
                <a:latin typeface="幼圆" pitchFamily="49" charset="-122"/>
                <a:ea typeface="幼圆" pitchFamily="49" charset="-122"/>
              </a:rPr>
              <a:t>10</a:t>
            </a:r>
            <a:r>
              <a:rPr lang="zh-CN" altLang="en-US" sz="2000" b="1" dirty="0">
                <a:latin typeface="幼圆" pitchFamily="49" charset="-122"/>
                <a:ea typeface="幼圆" pitchFamily="49" charset="-122"/>
              </a:rPr>
              <a:t>、外部泄漏；</a:t>
            </a:r>
            <a:r>
              <a:rPr lang="en-US" altLang="zh-CN" sz="2000" b="1" dirty="0">
                <a:latin typeface="幼圆" pitchFamily="49" charset="-122"/>
                <a:ea typeface="幼圆" pitchFamily="49" charset="-122"/>
              </a:rPr>
              <a:t>11</a:t>
            </a:r>
            <a:r>
              <a:rPr lang="zh-CN" altLang="en-US" sz="2000" b="1" dirty="0">
                <a:latin typeface="幼圆" pitchFamily="49" charset="-122"/>
                <a:ea typeface="幼圆" pitchFamily="49" charset="-122"/>
              </a:rPr>
              <a:t>超出允许上限；</a:t>
            </a:r>
            <a:r>
              <a:rPr lang="en-US" altLang="zh-CN" sz="2000" b="1" dirty="0">
                <a:latin typeface="幼圆" pitchFamily="49" charset="-122"/>
                <a:ea typeface="幼圆" pitchFamily="49" charset="-122"/>
              </a:rPr>
              <a:t>12</a:t>
            </a:r>
            <a:r>
              <a:rPr lang="zh-CN" altLang="en-US" sz="2000" b="1" dirty="0">
                <a:latin typeface="幼圆" pitchFamily="49" charset="-122"/>
                <a:ea typeface="幼圆" pitchFamily="49" charset="-122"/>
              </a:rPr>
              <a:t>、低于允许下限；</a:t>
            </a:r>
            <a:r>
              <a:rPr lang="en-US" altLang="zh-CN" sz="2000" b="1" dirty="0">
                <a:latin typeface="幼圆" pitchFamily="49" charset="-122"/>
                <a:ea typeface="幼圆" pitchFamily="49" charset="-122"/>
              </a:rPr>
              <a:t>13</a:t>
            </a:r>
            <a:r>
              <a:rPr lang="zh-CN" altLang="en-US" sz="2000" b="1" dirty="0">
                <a:latin typeface="幼圆" pitchFamily="49" charset="-122"/>
                <a:ea typeface="幼圆" pitchFamily="49" charset="-122"/>
              </a:rPr>
              <a:t>、间断性工作不稳定；</a:t>
            </a:r>
            <a:r>
              <a:rPr lang="en-US" altLang="zh-CN" sz="2000" b="1" dirty="0">
                <a:latin typeface="幼圆" pitchFamily="49" charset="-122"/>
                <a:ea typeface="幼圆" pitchFamily="49" charset="-122"/>
              </a:rPr>
              <a:t>14</a:t>
            </a:r>
            <a:r>
              <a:rPr lang="zh-CN" altLang="en-US" sz="2000" b="1" dirty="0">
                <a:latin typeface="幼圆" pitchFamily="49" charset="-122"/>
                <a:ea typeface="幼圆" pitchFamily="49" charset="-122"/>
              </a:rPr>
              <a:t>、漂移性工作不稳定；</a:t>
            </a:r>
            <a:r>
              <a:rPr lang="en-US" altLang="zh-CN" sz="2000" b="1" dirty="0">
                <a:latin typeface="幼圆" pitchFamily="49" charset="-122"/>
                <a:ea typeface="幼圆" pitchFamily="49" charset="-122"/>
              </a:rPr>
              <a:t>15</a:t>
            </a:r>
            <a:r>
              <a:rPr lang="zh-CN" altLang="en-US" sz="2000" b="1" dirty="0">
                <a:latin typeface="幼圆" pitchFamily="49" charset="-122"/>
                <a:ea typeface="幼圆" pitchFamily="49" charset="-122"/>
              </a:rPr>
              <a:t>、意外运行；</a:t>
            </a:r>
            <a:r>
              <a:rPr lang="en-US" altLang="zh-CN" sz="2000" b="1" dirty="0">
                <a:latin typeface="幼圆" pitchFamily="49" charset="-122"/>
                <a:ea typeface="幼圆" pitchFamily="49" charset="-122"/>
              </a:rPr>
              <a:t>16</a:t>
            </a:r>
            <a:r>
              <a:rPr lang="zh-CN" altLang="en-US" sz="2000" b="1" dirty="0">
                <a:latin typeface="幼圆" pitchFamily="49" charset="-122"/>
                <a:ea typeface="幼圆" pitchFamily="49" charset="-122"/>
              </a:rPr>
              <a:t>、错误指示；</a:t>
            </a:r>
            <a:r>
              <a:rPr lang="en-US" altLang="zh-CN" sz="2000" b="1" dirty="0">
                <a:latin typeface="幼圆" pitchFamily="49" charset="-122"/>
                <a:ea typeface="幼圆" pitchFamily="49" charset="-122"/>
              </a:rPr>
              <a:t>17</a:t>
            </a:r>
            <a:r>
              <a:rPr lang="zh-CN" altLang="en-US" sz="2000" b="1" dirty="0">
                <a:latin typeface="幼圆" pitchFamily="49" charset="-122"/>
                <a:ea typeface="幼圆" pitchFamily="49" charset="-122"/>
              </a:rPr>
              <a:t>、流动不畅；</a:t>
            </a:r>
            <a:r>
              <a:rPr lang="en-US" altLang="zh-CN" sz="2000" b="1" dirty="0">
                <a:latin typeface="幼圆" pitchFamily="49" charset="-122"/>
                <a:ea typeface="幼圆" pitchFamily="49" charset="-122"/>
              </a:rPr>
              <a:t>18</a:t>
            </a:r>
            <a:r>
              <a:rPr lang="zh-CN" altLang="en-US" sz="2000" b="1" dirty="0">
                <a:latin typeface="幼圆" pitchFamily="49" charset="-122"/>
                <a:ea typeface="幼圆" pitchFamily="49" charset="-122"/>
              </a:rPr>
              <a:t>、错误动作；</a:t>
            </a:r>
            <a:r>
              <a:rPr lang="en-US" altLang="zh-CN" sz="2000" b="1" dirty="0">
                <a:latin typeface="幼圆" pitchFamily="49" charset="-122"/>
                <a:ea typeface="幼圆" pitchFamily="49" charset="-122"/>
              </a:rPr>
              <a:t>19</a:t>
            </a:r>
            <a:r>
              <a:rPr lang="zh-CN" altLang="en-US" sz="2000" b="1" dirty="0">
                <a:latin typeface="幼圆" pitchFamily="49" charset="-122"/>
                <a:ea typeface="幼圆" pitchFamily="49" charset="-122"/>
              </a:rPr>
              <a:t>、不能开机；</a:t>
            </a:r>
            <a:r>
              <a:rPr lang="en-US" altLang="zh-CN" sz="2000" b="1" dirty="0">
                <a:latin typeface="幼圆" pitchFamily="49" charset="-122"/>
                <a:ea typeface="幼圆" pitchFamily="49" charset="-122"/>
              </a:rPr>
              <a:t>20</a:t>
            </a:r>
            <a:r>
              <a:rPr lang="zh-CN" altLang="en-US" sz="2000" b="1" dirty="0">
                <a:latin typeface="幼圆" pitchFamily="49" charset="-122"/>
                <a:ea typeface="幼圆" pitchFamily="49" charset="-122"/>
              </a:rPr>
              <a:t>、不能关机；</a:t>
            </a:r>
            <a:r>
              <a:rPr lang="en-US" altLang="zh-CN" sz="2000" b="1" dirty="0">
                <a:latin typeface="幼圆" pitchFamily="49" charset="-122"/>
                <a:ea typeface="幼圆" pitchFamily="49" charset="-122"/>
              </a:rPr>
              <a:t>21</a:t>
            </a:r>
            <a:r>
              <a:rPr lang="zh-CN" altLang="en-US" sz="2000" b="1" dirty="0">
                <a:latin typeface="幼圆" pitchFamily="49" charset="-122"/>
                <a:ea typeface="幼圆" pitchFamily="49" charset="-122"/>
              </a:rPr>
              <a:t>、不能切换；</a:t>
            </a:r>
            <a:r>
              <a:rPr lang="en-US" altLang="zh-CN" sz="2000" b="1" dirty="0">
                <a:latin typeface="幼圆" pitchFamily="49" charset="-122"/>
                <a:ea typeface="幼圆" pitchFamily="49" charset="-122"/>
              </a:rPr>
              <a:t>22</a:t>
            </a:r>
            <a:r>
              <a:rPr lang="zh-CN" altLang="en-US" sz="2000" b="1" dirty="0">
                <a:latin typeface="幼圆" pitchFamily="49" charset="-122"/>
                <a:ea typeface="幼圆" pitchFamily="49" charset="-122"/>
              </a:rPr>
              <a:t>、提前动作；</a:t>
            </a:r>
            <a:r>
              <a:rPr lang="en-US" altLang="zh-CN" sz="2000" b="1" dirty="0">
                <a:latin typeface="幼圆" pitchFamily="49" charset="-122"/>
                <a:ea typeface="幼圆" pitchFamily="49" charset="-122"/>
              </a:rPr>
              <a:t>23</a:t>
            </a:r>
            <a:r>
              <a:rPr lang="zh-CN" altLang="en-US" sz="2000" b="1" dirty="0">
                <a:latin typeface="幼圆" pitchFamily="49" charset="-122"/>
                <a:ea typeface="幼圆" pitchFamily="49" charset="-122"/>
              </a:rPr>
              <a:t>、滞后动作；</a:t>
            </a:r>
            <a:r>
              <a:rPr lang="en-US" altLang="zh-CN" sz="2000" b="1" dirty="0">
                <a:latin typeface="幼圆" pitchFamily="49" charset="-122"/>
                <a:ea typeface="幼圆" pitchFamily="49" charset="-122"/>
              </a:rPr>
              <a:t>24</a:t>
            </a:r>
            <a:r>
              <a:rPr lang="zh-CN" altLang="en-US" sz="2000" b="1" dirty="0">
                <a:latin typeface="幼圆" pitchFamily="49" charset="-122"/>
                <a:ea typeface="幼圆" pitchFamily="49" charset="-122"/>
              </a:rPr>
              <a:t>、输入（出）量过大；</a:t>
            </a:r>
            <a:r>
              <a:rPr lang="en-US" altLang="zh-CN" sz="2000" b="1" dirty="0">
                <a:latin typeface="幼圆" pitchFamily="49" charset="-122"/>
                <a:ea typeface="幼圆" pitchFamily="49" charset="-122"/>
              </a:rPr>
              <a:t>25</a:t>
            </a:r>
            <a:r>
              <a:rPr lang="zh-CN" altLang="en-US" sz="2000" b="1" dirty="0">
                <a:latin typeface="幼圆" pitchFamily="49" charset="-122"/>
                <a:ea typeface="幼圆" pitchFamily="49" charset="-122"/>
              </a:rPr>
              <a:t>、输入（出）量过小；</a:t>
            </a:r>
            <a:r>
              <a:rPr lang="en-US" altLang="zh-CN" sz="2000" b="1" dirty="0">
                <a:latin typeface="幼圆" pitchFamily="49" charset="-122"/>
                <a:ea typeface="幼圆" pitchFamily="49" charset="-122"/>
              </a:rPr>
              <a:t>26</a:t>
            </a:r>
            <a:r>
              <a:rPr lang="zh-CN" altLang="en-US" sz="2000" b="1" dirty="0">
                <a:latin typeface="幼圆" pitchFamily="49" charset="-122"/>
                <a:ea typeface="幼圆" pitchFamily="49" charset="-122"/>
              </a:rPr>
              <a:t>、无输入（出）；</a:t>
            </a:r>
            <a:r>
              <a:rPr lang="en-US" altLang="zh-CN" sz="2000" b="1" dirty="0">
                <a:latin typeface="幼圆" pitchFamily="49" charset="-122"/>
                <a:ea typeface="幼圆" pitchFamily="49" charset="-122"/>
              </a:rPr>
              <a:t>27</a:t>
            </a:r>
            <a:r>
              <a:rPr lang="zh-CN" altLang="en-US" sz="2000" b="1" dirty="0">
                <a:latin typeface="幼圆" pitchFamily="49" charset="-122"/>
                <a:ea typeface="幼圆" pitchFamily="49" charset="-122"/>
              </a:rPr>
              <a:t>、电开路；</a:t>
            </a:r>
            <a:r>
              <a:rPr lang="en-US" altLang="zh-CN" sz="2000" b="1" dirty="0">
                <a:latin typeface="幼圆" pitchFamily="49" charset="-122"/>
                <a:ea typeface="幼圆" pitchFamily="49" charset="-122"/>
              </a:rPr>
              <a:t>28</a:t>
            </a:r>
            <a:r>
              <a:rPr lang="zh-CN" altLang="en-US" sz="2000" b="1" dirty="0">
                <a:latin typeface="幼圆" pitchFamily="49" charset="-122"/>
                <a:ea typeface="幼圆" pitchFamily="49" charset="-122"/>
              </a:rPr>
              <a:t>、电短路；</a:t>
            </a:r>
            <a:r>
              <a:rPr lang="en-US" altLang="zh-CN" sz="2000" b="1" dirty="0">
                <a:latin typeface="幼圆" pitchFamily="49" charset="-122"/>
                <a:ea typeface="幼圆" pitchFamily="49" charset="-122"/>
              </a:rPr>
              <a:t>29</a:t>
            </a:r>
            <a:r>
              <a:rPr lang="zh-CN" altLang="en-US" sz="2000" b="1" dirty="0">
                <a:latin typeface="幼圆" pitchFamily="49" charset="-122"/>
                <a:ea typeface="幼圆" pitchFamily="49" charset="-122"/>
              </a:rPr>
              <a:t>、漏电；</a:t>
            </a:r>
            <a:r>
              <a:rPr lang="en-US" altLang="zh-CN" sz="2000" b="1" dirty="0">
                <a:latin typeface="幼圆" pitchFamily="49" charset="-122"/>
                <a:ea typeface="幼圆" pitchFamily="49" charset="-122"/>
              </a:rPr>
              <a:t>30</a:t>
            </a:r>
            <a:r>
              <a:rPr lang="zh-CN" altLang="en-US" sz="2000" b="1" dirty="0">
                <a:latin typeface="幼圆" pitchFamily="49" charset="-122"/>
                <a:ea typeface="幼圆" pitchFamily="49" charset="-122"/>
              </a:rPr>
              <a:t>、其他。</a:t>
            </a:r>
            <a:endParaRPr lang="zh-CN" altLang="en-US" sz="2800" dirty="0">
              <a:latin typeface="幼圆" pitchFamily="49" charset="-122"/>
              <a:ea typeface="幼圆"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ChangeArrowheads="1"/>
          </p:cNvSpPr>
          <p:nvPr/>
        </p:nvSpPr>
        <p:spPr bwMode="auto">
          <a:xfrm>
            <a:off x="1187450" y="908050"/>
            <a:ext cx="5545138" cy="685800"/>
          </a:xfrm>
          <a:prstGeom prst="rect">
            <a:avLst/>
          </a:prstGeom>
          <a:noFill/>
          <a:ln w="9525">
            <a:no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3600" b="1" i="0" u="none" strike="noStrike" kern="1200" cap="none" spc="0" normalizeH="0" baseline="0" noProof="0" dirty="0">
                <a:ln>
                  <a:noFill/>
                </a:ln>
                <a:solidFill>
                  <a:srgbClr val="FF3300"/>
                </a:solidFill>
                <a:effectLst/>
                <a:uLnTx/>
                <a:uFillTx/>
                <a:latin typeface="+mn-ea"/>
                <a:ea typeface="+mn-ea"/>
                <a:cs typeface="+mn-cs"/>
              </a:rPr>
              <a:t>失 效 模 式 举 例</a:t>
            </a:r>
            <a:endParaRPr kumimoji="1" lang="zh-CN" altLang="en-US" sz="3600" b="1" i="0" u="none" strike="noStrike" kern="1200" cap="none" spc="0" normalizeH="0" baseline="0" noProof="0" dirty="0">
              <a:ln>
                <a:noFill/>
              </a:ln>
              <a:solidFill>
                <a:srgbClr val="FF3300"/>
              </a:solidFill>
              <a:effectLst/>
              <a:uLnTx/>
              <a:uFillTx/>
              <a:latin typeface="+mn-ea"/>
              <a:ea typeface="+mn-ea"/>
              <a:cs typeface="+mn-cs"/>
            </a:endParaRPr>
          </a:p>
        </p:txBody>
      </p:sp>
      <p:sp>
        <p:nvSpPr>
          <p:cNvPr id="108547" name="Text Box 6"/>
          <p:cNvSpPr txBox="1"/>
          <p:nvPr/>
        </p:nvSpPr>
        <p:spPr>
          <a:xfrm>
            <a:off x="2743200" y="1676400"/>
            <a:ext cx="4267200" cy="4170363"/>
          </a:xfrm>
          <a:prstGeom prst="rect">
            <a:avLst/>
          </a:prstGeom>
          <a:noFill/>
          <a:ln w="6350">
            <a:noFill/>
          </a:ln>
        </p:spPr>
        <p:txBody>
          <a:bodyPr>
            <a:spAutoFit/>
          </a:bodyPr>
          <a:p>
            <a:pPr marL="457200" indent="-457200">
              <a:buNone/>
            </a:pPr>
            <a:r>
              <a:rPr lang="zh-CN" altLang="en-US" sz="2800" u="sng" dirty="0">
                <a:solidFill>
                  <a:srgbClr val="3366FF"/>
                </a:solidFill>
                <a:latin typeface="幼圆" pitchFamily="49" charset="-122"/>
                <a:ea typeface="幼圆" pitchFamily="49" charset="-122"/>
              </a:rPr>
              <a:t>泵</a:t>
            </a:r>
            <a:r>
              <a:rPr lang="zh-CN" altLang="en-US" sz="2400" u="sng" dirty="0">
                <a:solidFill>
                  <a:schemeClr val="accent2"/>
                </a:solidFill>
                <a:latin typeface="幼圆" pitchFamily="49" charset="-122"/>
                <a:ea typeface="幼圆" pitchFamily="49" charset="-122"/>
              </a:rPr>
              <a:t>失效模式</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电机跳车</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联轴器断</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轴承磨损</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机械密封泄漏</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轴套磨损</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轴弯曲</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油封泄漏</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泵壳泄漏</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开关密封不严</a:t>
            </a:r>
            <a:endParaRPr lang="zh-CN" altLang="en-US" sz="2400" dirty="0">
              <a:solidFill>
                <a:schemeClr val="accent2"/>
              </a:solidFill>
              <a:latin typeface="幼圆" pitchFamily="49" charset="-122"/>
              <a:ea typeface="幼圆" pitchFamily="49" charset="-122"/>
            </a:endParaRPr>
          </a:p>
          <a:p>
            <a:pPr marL="457200" indent="-457200">
              <a:buAutoNum type="arabicPeriod"/>
            </a:pPr>
            <a:r>
              <a:rPr lang="zh-CN" altLang="en-US" sz="2400" dirty="0">
                <a:solidFill>
                  <a:schemeClr val="accent2"/>
                </a:solidFill>
                <a:latin typeface="幼圆" pitchFamily="49" charset="-122"/>
                <a:ea typeface="幼圆" pitchFamily="49" charset="-122"/>
              </a:rPr>
              <a:t>叶轮变形</a:t>
            </a:r>
            <a:endParaRPr lang="zh-CN" altLang="en-US" sz="2400" dirty="0">
              <a:solidFill>
                <a:schemeClr val="accent2"/>
              </a:solidFill>
              <a:latin typeface="幼圆" pitchFamily="49" charset="-122"/>
              <a:ea typeface="幼圆"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18675</Words>
  <Application>WPS 演示</Application>
  <PresentationFormat>全屏显示(4:3)</PresentationFormat>
  <Paragraphs>1642</Paragraphs>
  <Slides>121</Slides>
  <Notes>117</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9</vt:i4>
      </vt:variant>
      <vt:variant>
        <vt:lpstr>幻灯片标题</vt:lpstr>
      </vt:variant>
      <vt:variant>
        <vt:i4>121</vt:i4>
      </vt:variant>
    </vt:vector>
  </HeadingPairs>
  <TitlesOfParts>
    <vt:vector size="154" baseType="lpstr">
      <vt:lpstr>Arial</vt:lpstr>
      <vt:lpstr>宋体</vt:lpstr>
      <vt:lpstr>Wingdings</vt:lpstr>
      <vt:lpstr>Times New Roman</vt:lpstr>
      <vt:lpstr>华文细黑</vt:lpstr>
      <vt:lpstr>微软雅黑</vt:lpstr>
      <vt:lpstr>楷体_GB2312</vt:lpstr>
      <vt:lpstr>新宋体</vt:lpstr>
      <vt:lpstr>华文行楷</vt:lpstr>
      <vt:lpstr>仿宋_GB2312</vt:lpstr>
      <vt:lpstr>仿宋</vt:lpstr>
      <vt:lpstr>幼圆</vt:lpstr>
      <vt:lpstr>隶书</vt:lpstr>
      <vt:lpstr>黑体</vt:lpstr>
      <vt:lpstr>华文中宋</vt:lpstr>
      <vt:lpstr>Monotype Sorts</vt:lpstr>
      <vt:lpstr>Wingdings</vt:lpstr>
      <vt:lpstr>华文彩云</vt:lpstr>
      <vt:lpstr>楷体</vt:lpstr>
      <vt:lpstr>华文新魏</vt:lpstr>
      <vt:lpstr>Arial Unicode MS</vt:lpstr>
      <vt:lpstr>Times New Roman</vt:lpstr>
      <vt:lpstr>汉仪旗黑-85S</vt:lpstr>
      <vt:lpstr>默认设计模板</vt:lpstr>
      <vt:lpstr>Word.Document.8</vt:lpstr>
      <vt:lpstr>Word.Document.8</vt:lpstr>
      <vt:lpstr>Word.Document.8</vt:lpstr>
      <vt:lpstr>Word.Document.8</vt:lpstr>
      <vt:lpstr>Word.Document.8</vt:lpstr>
      <vt:lpstr>Word.Document.8</vt:lpstr>
      <vt:lpstr>MS_ClipArt_Gallery.2</vt:lpstr>
      <vt:lpstr>MS_ClipArt_Gallery.5</vt:lpstr>
      <vt:lpstr>MS_ClipArt_Gallery.5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zhonghua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法律法规与管理制度</dc:title>
  <dc:creator>徐元瑞</dc:creator>
  <cp:lastModifiedBy>little fairy</cp:lastModifiedBy>
  <cp:revision>986</cp:revision>
  <cp:lastPrinted>2002-03-29T17:11:20Z</cp:lastPrinted>
  <dcterms:created xsi:type="dcterms:W3CDTF">2001-08-08T08:46:34Z</dcterms:created>
  <dcterms:modified xsi:type="dcterms:W3CDTF">2024-04-23T06:10:08Z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BE9BFB91E64040E891F469D33920A721_13</vt:lpwstr>
  </property>
  <property fmtid="{D5CDD505-2E9C-101B-9397-08002B2CF9AE}" pid="3" name="KSOProductBuildVer">
    <vt:lpwstr>2052-12.1.0.16417</vt:lpwstr>
  </property>
</Properties>
</file>