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26"/>
  </p:notesMasterIdLst>
  <p:sldIdLst>
    <p:sldId id="256" r:id="rId4"/>
    <p:sldId id="286" r:id="rId5"/>
    <p:sldId id="257" r:id="rId6"/>
    <p:sldId id="259" r:id="rId7"/>
    <p:sldId id="260" r:id="rId8"/>
    <p:sldId id="261" r:id="rId9"/>
    <p:sldId id="262" r:id="rId10"/>
    <p:sldId id="263" r:id="rId11"/>
    <p:sldId id="264" r:id="rId12"/>
    <p:sldId id="265" r:id="rId13"/>
    <p:sldId id="269" r:id="rId14"/>
    <p:sldId id="271" r:id="rId15"/>
    <p:sldId id="272" r:id="rId16"/>
    <p:sldId id="274" r:id="rId17"/>
    <p:sldId id="270" r:id="rId18"/>
    <p:sldId id="268" r:id="rId19"/>
    <p:sldId id="278" r:id="rId20"/>
    <p:sldId id="273" r:id="rId21"/>
    <p:sldId id="276" r:id="rId22"/>
    <p:sldId id="275" r:id="rId23"/>
    <p:sldId id="277" r:id="rId24"/>
    <p:sldId id="288" r:id="rId25"/>
  </p:sldIdLst>
  <p:sldSz cx="9144000" cy="5143500" type="screen16x9"/>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76"/>
  </p:normalViewPr>
  <p:slideViewPr>
    <p:cSldViewPr>
      <p:cViewPr varScale="1">
        <p:scale>
          <a:sx n="141" d="100"/>
          <a:sy n="141" d="100"/>
        </p:scale>
        <p:origin x="800" y="17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gs" Target="tags/tag163.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0260D78-1ADB-402F-BE6B-8CE35F216C57}" type="doc">
      <dgm:prSet loTypeId="urn:microsoft.com/office/officeart/2005/8/layout/hierarchy4" loCatId="hierarchy" qsTypeId="urn:microsoft.com/office/officeart/2005/8/quickstyle/simple1#1" qsCatId="simple" csTypeId="urn:microsoft.com/office/officeart/2005/8/colors/accent1_2#2" csCatId="accent1" phldr="1"/>
      <dgm:spPr/>
      <dgm:t>
        <a:bodyPr/>
        <a:lstStyle/>
        <a:p>
          <a:endParaRPr lang="zh-CN" altLang="en-US"/>
        </a:p>
      </dgm:t>
    </dgm:pt>
    <dgm:pt modelId="{6ED3DDCE-5F2E-4D26-AA82-FAF3BE11C53E}">
      <dgm:prSet phldrT="[文本]"/>
      <dgm:spPr/>
      <dgm:t>
        <a:bodyPr/>
        <a:lstStyle/>
        <a:p>
          <a:r>
            <a:rPr lang="zh-CN" altLang="en-US" b="1" dirty="0">
              <a:latin typeface="微软雅黑" panose="020B0503020204020204" pitchFamily="34" charset="-122"/>
              <a:ea typeface="微软雅黑" panose="020B0503020204020204" pitchFamily="34" charset="-122"/>
            </a:rPr>
            <a:t>汛前准备工作</a:t>
          </a:r>
          <a:endParaRPr lang="zh-CN" altLang="en-US" dirty="0">
            <a:latin typeface="微软雅黑" panose="020B0503020204020204" pitchFamily="34" charset="-122"/>
            <a:ea typeface="微软雅黑" panose="020B0503020204020204" pitchFamily="34" charset="-122"/>
          </a:endParaRPr>
        </a:p>
      </dgm:t>
    </dgm:pt>
    <dgm:pt modelId="{2DCE62F1-A978-4DB8-A73A-74E12B7A3FC3}" cxnId="{C0BC8C2B-74CA-4998-9468-1230B1979B7E}"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0BA6FA7A-03FF-4B1F-B117-795A2EA0F2CE}" cxnId="{C0BC8C2B-74CA-4998-9468-1230B1979B7E}"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7A90ED98-2FB8-4FFE-9864-1876241AE45C}">
      <dgm:prSet phldrT="[文本]"/>
      <dgm:spPr/>
      <dgm:t>
        <a:bodyPr/>
        <a:lstStyle/>
        <a:p>
          <a:r>
            <a:rPr lang="zh-CN" altLang="en-US" b="1" dirty="0">
              <a:latin typeface="微软雅黑" panose="020B0503020204020204" pitchFamily="34" charset="-122"/>
              <a:ea typeface="微软雅黑" panose="020B0503020204020204" pitchFamily="34" charset="-122"/>
            </a:rPr>
            <a:t>思想上的准备</a:t>
          </a:r>
          <a:endParaRPr lang="zh-CN" altLang="en-US" dirty="0">
            <a:latin typeface="微软雅黑" panose="020B0503020204020204" pitchFamily="34" charset="-122"/>
            <a:ea typeface="微软雅黑" panose="020B0503020204020204" pitchFamily="34" charset="-122"/>
          </a:endParaRPr>
        </a:p>
      </dgm:t>
    </dgm:pt>
    <dgm:pt modelId="{3140E4C2-300F-41B3-9024-4B422AFBE14B}" cxnId="{907F3A8A-994A-4A46-97DA-FCC7E1289721}"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A56EC6BA-EF73-4B5D-8C08-AAD9ACC5018A}" cxnId="{907F3A8A-994A-4A46-97DA-FCC7E1289721}"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B471B550-3DEC-4E1D-9E56-06383B7C5122}">
      <dgm:prSet phldrT="[文本]"/>
      <dgm:spPr/>
      <dgm:t>
        <a:bodyPr/>
        <a:lstStyle/>
        <a:p>
          <a:r>
            <a:rPr lang="zh-CN" altLang="en-US" b="1" dirty="0">
              <a:latin typeface="微软雅黑" panose="020B0503020204020204" pitchFamily="34" charset="-122"/>
              <a:ea typeface="微软雅黑" panose="020B0503020204020204" pitchFamily="34" charset="-122"/>
            </a:rPr>
            <a:t>预案上的准备</a:t>
          </a:r>
          <a:endParaRPr lang="zh-CN" altLang="en-US" dirty="0">
            <a:latin typeface="微软雅黑" panose="020B0503020204020204" pitchFamily="34" charset="-122"/>
            <a:ea typeface="微软雅黑" panose="020B0503020204020204" pitchFamily="34" charset="-122"/>
          </a:endParaRPr>
        </a:p>
      </dgm:t>
    </dgm:pt>
    <dgm:pt modelId="{67907065-A5BE-476B-AAD4-C308AA05B41A}" cxnId="{244D93A1-B937-433B-A816-B2719DF23307}"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E95CF943-741D-48DC-9B7D-89A34C264FD3}" cxnId="{244D93A1-B937-433B-A816-B2719DF23307}"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E254DA45-D4E9-4ED9-9F68-42376AB880DC}">
      <dgm:prSet phldrT="[文本]"/>
      <dgm:spPr/>
      <dgm:t>
        <a:bodyPr/>
        <a:lstStyle/>
        <a:p>
          <a:r>
            <a:rPr lang="zh-CN" altLang="en-US" b="1" dirty="0">
              <a:latin typeface="微软雅黑" panose="020B0503020204020204" pitchFamily="34" charset="-122"/>
              <a:ea typeface="微软雅黑" panose="020B0503020204020204" pitchFamily="34" charset="-122"/>
            </a:rPr>
            <a:t>组织上的准备</a:t>
          </a:r>
          <a:endParaRPr lang="zh-CN" altLang="en-US" dirty="0">
            <a:latin typeface="微软雅黑" panose="020B0503020204020204" pitchFamily="34" charset="-122"/>
            <a:ea typeface="微软雅黑" panose="020B0503020204020204" pitchFamily="34" charset="-122"/>
          </a:endParaRPr>
        </a:p>
      </dgm:t>
    </dgm:pt>
    <dgm:pt modelId="{913A23C6-65D8-4964-83CA-255F36FAE001}" cxnId="{1A6DA6C0-6C77-499A-8353-0349FA12CA63}"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1DF6C47B-7CB6-4683-84DC-D787E5884718}" cxnId="{1A6DA6C0-6C77-499A-8353-0349FA12CA63}"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6EEAC989-424F-49C6-A859-35C18CCAACA1}">
      <dgm:prSet phldrT="[文本]"/>
      <dgm:spPr/>
      <dgm:t>
        <a:bodyPr/>
        <a:lstStyle/>
        <a:p>
          <a:r>
            <a:rPr lang="zh-CN" altLang="en-US" b="1" dirty="0">
              <a:latin typeface="微软雅黑" panose="020B0503020204020204" pitchFamily="34" charset="-122"/>
              <a:ea typeface="微软雅黑" panose="020B0503020204020204" pitchFamily="34" charset="-122"/>
            </a:rPr>
            <a:t>物资上的准备</a:t>
          </a:r>
          <a:endParaRPr lang="zh-CN" altLang="en-US" dirty="0">
            <a:latin typeface="微软雅黑" panose="020B0503020204020204" pitchFamily="34" charset="-122"/>
            <a:ea typeface="微软雅黑" panose="020B0503020204020204" pitchFamily="34" charset="-122"/>
          </a:endParaRPr>
        </a:p>
      </dgm:t>
    </dgm:pt>
    <dgm:pt modelId="{4D6F7350-9242-4A3F-B9EB-1D74BA7974EF}" cxnId="{2B1F13CD-0EC5-4A9C-9654-4233180A3B2A}"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8C2A4EF5-EC14-4165-8AE9-8B764BA061FF}" cxnId="{2B1F13CD-0EC5-4A9C-9654-4233180A3B2A}"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02A536A4-D12F-404A-8C48-FB08167CB4D5}" type="pres">
      <dgm:prSet presAssocID="{E0260D78-1ADB-402F-BE6B-8CE35F216C57}" presName="Name0" presStyleCnt="0">
        <dgm:presLayoutVars>
          <dgm:chPref val="1"/>
          <dgm:dir/>
          <dgm:animOne val="branch"/>
          <dgm:animLvl val="lvl"/>
          <dgm:resizeHandles/>
        </dgm:presLayoutVars>
      </dgm:prSet>
      <dgm:spPr/>
    </dgm:pt>
    <dgm:pt modelId="{8D0E10B6-9C5A-4CCF-89FD-E08F31B1D415}" type="pres">
      <dgm:prSet presAssocID="{6ED3DDCE-5F2E-4D26-AA82-FAF3BE11C53E}" presName="vertOne" presStyleCnt="0"/>
      <dgm:spPr/>
    </dgm:pt>
    <dgm:pt modelId="{F6731BD3-BBE1-420D-B956-6E5F3394C3ED}" type="pres">
      <dgm:prSet presAssocID="{6ED3DDCE-5F2E-4D26-AA82-FAF3BE11C53E}" presName="txOne" presStyleLbl="node0" presStyleIdx="0" presStyleCnt="1">
        <dgm:presLayoutVars>
          <dgm:chPref val="3"/>
        </dgm:presLayoutVars>
      </dgm:prSet>
      <dgm:spPr/>
    </dgm:pt>
    <dgm:pt modelId="{B54BCCAE-689E-45AF-B046-6F39CF10D2D3}" type="pres">
      <dgm:prSet presAssocID="{6ED3DDCE-5F2E-4D26-AA82-FAF3BE11C53E}" presName="parTransOne" presStyleCnt="0"/>
      <dgm:spPr/>
    </dgm:pt>
    <dgm:pt modelId="{8CF12D33-0DFA-4713-A1B8-BF947322975E}" type="pres">
      <dgm:prSet presAssocID="{6ED3DDCE-5F2E-4D26-AA82-FAF3BE11C53E}" presName="horzOne" presStyleCnt="0"/>
      <dgm:spPr/>
    </dgm:pt>
    <dgm:pt modelId="{28D13088-B4B7-4E0E-8C62-2A1EAA615BBF}" type="pres">
      <dgm:prSet presAssocID="{7A90ED98-2FB8-4FFE-9864-1876241AE45C}" presName="vertTwo" presStyleCnt="0"/>
      <dgm:spPr/>
    </dgm:pt>
    <dgm:pt modelId="{89BAF7C0-94CB-4AEA-8D7A-32D6F776AC91}" type="pres">
      <dgm:prSet presAssocID="{7A90ED98-2FB8-4FFE-9864-1876241AE45C}" presName="txTwo" presStyleLbl="node2" presStyleIdx="0" presStyleCnt="2">
        <dgm:presLayoutVars>
          <dgm:chPref val="3"/>
        </dgm:presLayoutVars>
      </dgm:prSet>
      <dgm:spPr/>
    </dgm:pt>
    <dgm:pt modelId="{366AB985-8B70-4636-AE1A-683431D97667}" type="pres">
      <dgm:prSet presAssocID="{7A90ED98-2FB8-4FFE-9864-1876241AE45C}" presName="parTransTwo" presStyleCnt="0"/>
      <dgm:spPr/>
    </dgm:pt>
    <dgm:pt modelId="{208A3273-2BB4-49EF-BF5A-0FA258B413A7}" type="pres">
      <dgm:prSet presAssocID="{7A90ED98-2FB8-4FFE-9864-1876241AE45C}" presName="horzTwo" presStyleCnt="0"/>
      <dgm:spPr/>
    </dgm:pt>
    <dgm:pt modelId="{EE93404C-5D11-4D8A-9C1A-19DCFA82EDE3}" type="pres">
      <dgm:prSet presAssocID="{B471B550-3DEC-4E1D-9E56-06383B7C5122}" presName="vertThree" presStyleCnt="0"/>
      <dgm:spPr/>
    </dgm:pt>
    <dgm:pt modelId="{4D8D11F3-D064-47DC-A17D-DB12DE512E2B}" type="pres">
      <dgm:prSet presAssocID="{B471B550-3DEC-4E1D-9E56-06383B7C5122}" presName="txThree" presStyleLbl="node3" presStyleIdx="0" presStyleCnt="2">
        <dgm:presLayoutVars>
          <dgm:chPref val="3"/>
        </dgm:presLayoutVars>
      </dgm:prSet>
      <dgm:spPr/>
    </dgm:pt>
    <dgm:pt modelId="{10A9150C-8358-4A5F-B4B9-26884BE586FB}" type="pres">
      <dgm:prSet presAssocID="{B471B550-3DEC-4E1D-9E56-06383B7C5122}" presName="horzThree" presStyleCnt="0"/>
      <dgm:spPr/>
    </dgm:pt>
    <dgm:pt modelId="{7F120DA1-3D1E-4358-A479-8A23E9DF692C}" type="pres">
      <dgm:prSet presAssocID="{A56EC6BA-EF73-4B5D-8C08-AAD9ACC5018A}" presName="sibSpaceTwo" presStyleCnt="0"/>
      <dgm:spPr/>
    </dgm:pt>
    <dgm:pt modelId="{624393DF-AB58-4E94-B240-41D661F67CA4}" type="pres">
      <dgm:prSet presAssocID="{E254DA45-D4E9-4ED9-9F68-42376AB880DC}" presName="vertTwo" presStyleCnt="0"/>
      <dgm:spPr/>
    </dgm:pt>
    <dgm:pt modelId="{8275FAA1-F2C4-431C-9794-3B50E89752C0}" type="pres">
      <dgm:prSet presAssocID="{E254DA45-D4E9-4ED9-9F68-42376AB880DC}" presName="txTwo" presStyleLbl="node2" presStyleIdx="1" presStyleCnt="2">
        <dgm:presLayoutVars>
          <dgm:chPref val="3"/>
        </dgm:presLayoutVars>
      </dgm:prSet>
      <dgm:spPr/>
    </dgm:pt>
    <dgm:pt modelId="{2FB3F968-B920-4776-B924-057D5775B798}" type="pres">
      <dgm:prSet presAssocID="{E254DA45-D4E9-4ED9-9F68-42376AB880DC}" presName="parTransTwo" presStyleCnt="0"/>
      <dgm:spPr/>
    </dgm:pt>
    <dgm:pt modelId="{C61B88B8-395D-43CC-9141-71DC6998B601}" type="pres">
      <dgm:prSet presAssocID="{E254DA45-D4E9-4ED9-9F68-42376AB880DC}" presName="horzTwo" presStyleCnt="0"/>
      <dgm:spPr/>
    </dgm:pt>
    <dgm:pt modelId="{9188ADE1-F63A-4BF3-95A6-D325EC6DF21F}" type="pres">
      <dgm:prSet presAssocID="{6EEAC989-424F-49C6-A859-35C18CCAACA1}" presName="vertThree" presStyleCnt="0"/>
      <dgm:spPr/>
    </dgm:pt>
    <dgm:pt modelId="{59253804-C22B-4050-86C7-A8A5568FAD87}" type="pres">
      <dgm:prSet presAssocID="{6EEAC989-424F-49C6-A859-35C18CCAACA1}" presName="txThree" presStyleLbl="node3" presStyleIdx="1" presStyleCnt="2">
        <dgm:presLayoutVars>
          <dgm:chPref val="3"/>
        </dgm:presLayoutVars>
      </dgm:prSet>
      <dgm:spPr/>
    </dgm:pt>
    <dgm:pt modelId="{E97A6B3D-134B-4158-942E-C941B25EC756}" type="pres">
      <dgm:prSet presAssocID="{6EEAC989-424F-49C6-A859-35C18CCAACA1}" presName="horzThree" presStyleCnt="0"/>
      <dgm:spPr/>
    </dgm:pt>
  </dgm:ptLst>
  <dgm:cxnLst>
    <dgm:cxn modelId="{6D1D6002-E364-4257-A807-B3CEFB99668D}" type="presOf" srcId="{7A90ED98-2FB8-4FFE-9864-1876241AE45C}" destId="{89BAF7C0-94CB-4AEA-8D7A-32D6F776AC91}" srcOrd="0" destOrd="0" presId="urn:microsoft.com/office/officeart/2005/8/layout/hierarchy4"/>
    <dgm:cxn modelId="{C0BC8C2B-74CA-4998-9468-1230B1979B7E}" srcId="{E0260D78-1ADB-402F-BE6B-8CE35F216C57}" destId="{6ED3DDCE-5F2E-4D26-AA82-FAF3BE11C53E}" srcOrd="0" destOrd="0" parTransId="{2DCE62F1-A978-4DB8-A73A-74E12B7A3FC3}" sibTransId="{0BA6FA7A-03FF-4B1F-B117-795A2EA0F2CE}"/>
    <dgm:cxn modelId="{0212EE35-E232-44A0-A37F-9D53B3E8F749}" type="presOf" srcId="{E0260D78-1ADB-402F-BE6B-8CE35F216C57}" destId="{02A536A4-D12F-404A-8C48-FB08167CB4D5}" srcOrd="0" destOrd="0" presId="urn:microsoft.com/office/officeart/2005/8/layout/hierarchy4"/>
    <dgm:cxn modelId="{D8F0C83F-11E0-45C4-9EDE-1B580478FCA8}" type="presOf" srcId="{6EEAC989-424F-49C6-A859-35C18CCAACA1}" destId="{59253804-C22B-4050-86C7-A8A5568FAD87}" srcOrd="0" destOrd="0" presId="urn:microsoft.com/office/officeart/2005/8/layout/hierarchy4"/>
    <dgm:cxn modelId="{09383071-BE38-4236-B9FA-6862B2A27A5D}" type="presOf" srcId="{E254DA45-D4E9-4ED9-9F68-42376AB880DC}" destId="{8275FAA1-F2C4-431C-9794-3B50E89752C0}" srcOrd="0" destOrd="0" presId="urn:microsoft.com/office/officeart/2005/8/layout/hierarchy4"/>
    <dgm:cxn modelId="{907F3A8A-994A-4A46-97DA-FCC7E1289721}" srcId="{6ED3DDCE-5F2E-4D26-AA82-FAF3BE11C53E}" destId="{7A90ED98-2FB8-4FFE-9864-1876241AE45C}" srcOrd="0" destOrd="0" parTransId="{3140E4C2-300F-41B3-9024-4B422AFBE14B}" sibTransId="{A56EC6BA-EF73-4B5D-8C08-AAD9ACC5018A}"/>
    <dgm:cxn modelId="{244D93A1-B937-433B-A816-B2719DF23307}" srcId="{7A90ED98-2FB8-4FFE-9864-1876241AE45C}" destId="{B471B550-3DEC-4E1D-9E56-06383B7C5122}" srcOrd="0" destOrd="0" parTransId="{67907065-A5BE-476B-AAD4-C308AA05B41A}" sibTransId="{E95CF943-741D-48DC-9B7D-89A34C264FD3}"/>
    <dgm:cxn modelId="{79CAC8B8-C843-4D3C-B95C-9C7EAA90082B}" type="presOf" srcId="{B471B550-3DEC-4E1D-9E56-06383B7C5122}" destId="{4D8D11F3-D064-47DC-A17D-DB12DE512E2B}" srcOrd="0" destOrd="0" presId="urn:microsoft.com/office/officeart/2005/8/layout/hierarchy4"/>
    <dgm:cxn modelId="{1A6DA6C0-6C77-499A-8353-0349FA12CA63}" srcId="{6ED3DDCE-5F2E-4D26-AA82-FAF3BE11C53E}" destId="{E254DA45-D4E9-4ED9-9F68-42376AB880DC}" srcOrd="1" destOrd="0" parTransId="{913A23C6-65D8-4964-83CA-255F36FAE001}" sibTransId="{1DF6C47B-7CB6-4683-84DC-D787E5884718}"/>
    <dgm:cxn modelId="{2B1F13CD-0EC5-4A9C-9654-4233180A3B2A}" srcId="{E254DA45-D4E9-4ED9-9F68-42376AB880DC}" destId="{6EEAC989-424F-49C6-A859-35C18CCAACA1}" srcOrd="0" destOrd="0" parTransId="{4D6F7350-9242-4A3F-B9EB-1D74BA7974EF}" sibTransId="{8C2A4EF5-EC14-4165-8AE9-8B764BA061FF}"/>
    <dgm:cxn modelId="{02D6EFFE-C4C5-40C1-B5DD-9822C986A555}" type="presOf" srcId="{6ED3DDCE-5F2E-4D26-AA82-FAF3BE11C53E}" destId="{F6731BD3-BBE1-420D-B956-6E5F3394C3ED}" srcOrd="0" destOrd="0" presId="urn:microsoft.com/office/officeart/2005/8/layout/hierarchy4"/>
    <dgm:cxn modelId="{65785F2D-A19A-40F6-AE82-88CD4ACBA249}" type="presParOf" srcId="{02A536A4-D12F-404A-8C48-FB08167CB4D5}" destId="{8D0E10B6-9C5A-4CCF-89FD-E08F31B1D415}" srcOrd="0" destOrd="0" presId="urn:microsoft.com/office/officeart/2005/8/layout/hierarchy4"/>
    <dgm:cxn modelId="{7BCB35B3-DD03-4AEB-B426-B68F88E1C680}" type="presParOf" srcId="{8D0E10B6-9C5A-4CCF-89FD-E08F31B1D415}" destId="{F6731BD3-BBE1-420D-B956-6E5F3394C3ED}" srcOrd="0" destOrd="0" presId="urn:microsoft.com/office/officeart/2005/8/layout/hierarchy4"/>
    <dgm:cxn modelId="{EEE48C51-86F9-44AC-A3FD-5C516E151A66}" type="presParOf" srcId="{8D0E10B6-9C5A-4CCF-89FD-E08F31B1D415}" destId="{B54BCCAE-689E-45AF-B046-6F39CF10D2D3}" srcOrd="1" destOrd="0" presId="urn:microsoft.com/office/officeart/2005/8/layout/hierarchy4"/>
    <dgm:cxn modelId="{A0EC913C-9974-4DF1-93AF-BAAB12718876}" type="presParOf" srcId="{8D0E10B6-9C5A-4CCF-89FD-E08F31B1D415}" destId="{8CF12D33-0DFA-4713-A1B8-BF947322975E}" srcOrd="2" destOrd="0" presId="urn:microsoft.com/office/officeart/2005/8/layout/hierarchy4"/>
    <dgm:cxn modelId="{E485CC96-E84E-41B6-A5F6-67D78F0ECE6F}" type="presParOf" srcId="{8CF12D33-0DFA-4713-A1B8-BF947322975E}" destId="{28D13088-B4B7-4E0E-8C62-2A1EAA615BBF}" srcOrd="0" destOrd="0" presId="urn:microsoft.com/office/officeart/2005/8/layout/hierarchy4"/>
    <dgm:cxn modelId="{6B691BC6-34D3-4D17-A242-4829F864586E}" type="presParOf" srcId="{28D13088-B4B7-4E0E-8C62-2A1EAA615BBF}" destId="{89BAF7C0-94CB-4AEA-8D7A-32D6F776AC91}" srcOrd="0" destOrd="0" presId="urn:microsoft.com/office/officeart/2005/8/layout/hierarchy4"/>
    <dgm:cxn modelId="{72887378-06AD-49CD-AABE-215D0AA9B6B1}" type="presParOf" srcId="{28D13088-B4B7-4E0E-8C62-2A1EAA615BBF}" destId="{366AB985-8B70-4636-AE1A-683431D97667}" srcOrd="1" destOrd="0" presId="urn:microsoft.com/office/officeart/2005/8/layout/hierarchy4"/>
    <dgm:cxn modelId="{CDDC1AF0-42C5-426E-9E85-FF31E39DEF94}" type="presParOf" srcId="{28D13088-B4B7-4E0E-8C62-2A1EAA615BBF}" destId="{208A3273-2BB4-49EF-BF5A-0FA258B413A7}" srcOrd="2" destOrd="0" presId="urn:microsoft.com/office/officeart/2005/8/layout/hierarchy4"/>
    <dgm:cxn modelId="{98D1C420-7315-4120-868D-00875D8E2689}" type="presParOf" srcId="{208A3273-2BB4-49EF-BF5A-0FA258B413A7}" destId="{EE93404C-5D11-4D8A-9C1A-19DCFA82EDE3}" srcOrd="0" destOrd="0" presId="urn:microsoft.com/office/officeart/2005/8/layout/hierarchy4"/>
    <dgm:cxn modelId="{A85104C4-0BE3-4232-B9AC-30067D429756}" type="presParOf" srcId="{EE93404C-5D11-4D8A-9C1A-19DCFA82EDE3}" destId="{4D8D11F3-D064-47DC-A17D-DB12DE512E2B}" srcOrd="0" destOrd="0" presId="urn:microsoft.com/office/officeart/2005/8/layout/hierarchy4"/>
    <dgm:cxn modelId="{E5D846EF-EE11-4256-8098-9799A0D662C0}" type="presParOf" srcId="{EE93404C-5D11-4D8A-9C1A-19DCFA82EDE3}" destId="{10A9150C-8358-4A5F-B4B9-26884BE586FB}" srcOrd="1" destOrd="0" presId="urn:microsoft.com/office/officeart/2005/8/layout/hierarchy4"/>
    <dgm:cxn modelId="{6230385A-D250-4079-A3CB-33818C518FA6}" type="presParOf" srcId="{8CF12D33-0DFA-4713-A1B8-BF947322975E}" destId="{7F120DA1-3D1E-4358-A479-8A23E9DF692C}" srcOrd="1" destOrd="0" presId="urn:microsoft.com/office/officeart/2005/8/layout/hierarchy4"/>
    <dgm:cxn modelId="{B821C74C-A94B-4A8A-B092-3279F9A0CE83}" type="presParOf" srcId="{8CF12D33-0DFA-4713-A1B8-BF947322975E}" destId="{624393DF-AB58-4E94-B240-41D661F67CA4}" srcOrd="2" destOrd="0" presId="urn:microsoft.com/office/officeart/2005/8/layout/hierarchy4"/>
    <dgm:cxn modelId="{A9893516-AA2D-4DE9-9FA8-EEE1D7E3D9C7}" type="presParOf" srcId="{624393DF-AB58-4E94-B240-41D661F67CA4}" destId="{8275FAA1-F2C4-431C-9794-3B50E89752C0}" srcOrd="0" destOrd="0" presId="urn:microsoft.com/office/officeart/2005/8/layout/hierarchy4"/>
    <dgm:cxn modelId="{DEAC533C-F1F2-4640-92DE-69AEFC4A5435}" type="presParOf" srcId="{624393DF-AB58-4E94-B240-41D661F67CA4}" destId="{2FB3F968-B920-4776-B924-057D5775B798}" srcOrd="1" destOrd="0" presId="urn:microsoft.com/office/officeart/2005/8/layout/hierarchy4"/>
    <dgm:cxn modelId="{7B086184-D7B3-4C0B-AD42-5FDE800A66E9}" type="presParOf" srcId="{624393DF-AB58-4E94-B240-41D661F67CA4}" destId="{C61B88B8-395D-43CC-9141-71DC6998B601}" srcOrd="2" destOrd="0" presId="urn:microsoft.com/office/officeart/2005/8/layout/hierarchy4"/>
    <dgm:cxn modelId="{D4F62807-FD16-43A7-8EA9-CE2F138E6972}" type="presParOf" srcId="{C61B88B8-395D-43CC-9141-71DC6998B601}" destId="{9188ADE1-F63A-4BF3-95A6-D325EC6DF21F}" srcOrd="0" destOrd="0" presId="urn:microsoft.com/office/officeart/2005/8/layout/hierarchy4"/>
    <dgm:cxn modelId="{3C0A38A8-68A2-40D0-88A0-6A8E8166C14F}" type="presParOf" srcId="{9188ADE1-F63A-4BF3-95A6-D325EC6DF21F}" destId="{59253804-C22B-4050-86C7-A8A5568FAD87}" srcOrd="0" destOrd="0" presId="urn:microsoft.com/office/officeart/2005/8/layout/hierarchy4"/>
    <dgm:cxn modelId="{90552535-9002-4FA1-A8A6-08E7A6B62A67}" type="presParOf" srcId="{9188ADE1-F63A-4BF3-95A6-D325EC6DF21F}" destId="{E97A6B3D-134B-4158-942E-C941B25EC756}" srcOrd="1" destOrd="0" presId="urn:microsoft.com/office/officeart/2005/8/layout/hierarchy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640762" cy="2304256"/>
        <a:chOff x="0" y="0"/>
        <a:chExt cx="8640762" cy="2304256"/>
      </a:xfrm>
    </dsp:grpSpPr>
    <dsp:sp modelId="{F6731BD3-BBE1-420D-B956-6E5F3394C3ED}">
      <dsp:nvSpPr>
        <dsp:cNvPr id="3" name="圆角矩形 2"/>
        <dsp:cNvSpPr/>
      </dsp:nvSpPr>
      <dsp:spPr bwMode="white">
        <a:xfrm>
          <a:off x="0" y="0"/>
          <a:ext cx="8640762" cy="67376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汛前准备工作</a:t>
          </a:r>
          <a:endParaRPr lang="zh-CN" altLang="en-US" dirty="0">
            <a:latin typeface="微软雅黑" panose="020B0503020204020204" pitchFamily="34" charset="-122"/>
            <a:ea typeface="微软雅黑" panose="020B0503020204020204" pitchFamily="34" charset="-122"/>
          </a:endParaRPr>
        </a:p>
      </dsp:txBody>
      <dsp:txXfrm>
        <a:off x="0" y="0"/>
        <a:ext cx="8640762" cy="673761"/>
      </dsp:txXfrm>
    </dsp:sp>
    <dsp:sp modelId="{89BAF7C0-94CB-4AEA-8D7A-32D6F776AC91}">
      <dsp:nvSpPr>
        <dsp:cNvPr id="4" name="圆角矩形 3"/>
        <dsp:cNvSpPr/>
      </dsp:nvSpPr>
      <dsp:spPr bwMode="white">
        <a:xfrm>
          <a:off x="0" y="815248"/>
          <a:ext cx="4146239" cy="67376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思想上的准备</a:t>
          </a:r>
          <a:endParaRPr lang="zh-CN" altLang="en-US" dirty="0">
            <a:latin typeface="微软雅黑" panose="020B0503020204020204" pitchFamily="34" charset="-122"/>
            <a:ea typeface="微软雅黑" panose="020B0503020204020204" pitchFamily="34" charset="-122"/>
          </a:endParaRPr>
        </a:p>
      </dsp:txBody>
      <dsp:txXfrm>
        <a:off x="0" y="815248"/>
        <a:ext cx="4146239" cy="673761"/>
      </dsp:txXfrm>
    </dsp:sp>
    <dsp:sp modelId="{4D8D11F3-D064-47DC-A17D-DB12DE512E2B}">
      <dsp:nvSpPr>
        <dsp:cNvPr id="5" name="圆角矩形 4"/>
        <dsp:cNvSpPr/>
      </dsp:nvSpPr>
      <dsp:spPr bwMode="white">
        <a:xfrm>
          <a:off x="0" y="1630495"/>
          <a:ext cx="4146239" cy="67376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预案上的准备</a:t>
          </a:r>
          <a:endParaRPr lang="zh-CN" altLang="en-US" dirty="0">
            <a:latin typeface="微软雅黑" panose="020B0503020204020204" pitchFamily="34" charset="-122"/>
            <a:ea typeface="微软雅黑" panose="020B0503020204020204" pitchFamily="34" charset="-122"/>
          </a:endParaRPr>
        </a:p>
      </dsp:txBody>
      <dsp:txXfrm>
        <a:off x="0" y="1630495"/>
        <a:ext cx="4146239" cy="673761"/>
      </dsp:txXfrm>
    </dsp:sp>
    <dsp:sp modelId="{8275FAA1-F2C4-431C-9794-3B50E89752C0}">
      <dsp:nvSpPr>
        <dsp:cNvPr id="6" name="圆角矩形 5"/>
        <dsp:cNvSpPr/>
      </dsp:nvSpPr>
      <dsp:spPr bwMode="white">
        <a:xfrm>
          <a:off x="4494523" y="815248"/>
          <a:ext cx="4146239" cy="67376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组织上的准备</a:t>
          </a:r>
          <a:endParaRPr lang="zh-CN" altLang="en-US" dirty="0">
            <a:latin typeface="微软雅黑" panose="020B0503020204020204" pitchFamily="34" charset="-122"/>
            <a:ea typeface="微软雅黑" panose="020B0503020204020204" pitchFamily="34" charset="-122"/>
          </a:endParaRPr>
        </a:p>
      </dsp:txBody>
      <dsp:txXfrm>
        <a:off x="4494523" y="815248"/>
        <a:ext cx="4146239" cy="673761"/>
      </dsp:txXfrm>
    </dsp:sp>
    <dsp:sp modelId="{59253804-C22B-4050-86C7-A8A5568FAD87}">
      <dsp:nvSpPr>
        <dsp:cNvPr id="7" name="圆角矩形 6"/>
        <dsp:cNvSpPr/>
      </dsp:nvSpPr>
      <dsp:spPr bwMode="white">
        <a:xfrm>
          <a:off x="4494523" y="1630495"/>
          <a:ext cx="4146239" cy="67376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物资上的准备</a:t>
          </a:r>
          <a:endParaRPr lang="zh-CN" altLang="en-US" dirty="0">
            <a:latin typeface="微软雅黑" panose="020B0503020204020204" pitchFamily="34" charset="-122"/>
            <a:ea typeface="微软雅黑" panose="020B0503020204020204" pitchFamily="34" charset="-122"/>
          </a:endParaRPr>
        </a:p>
      </dsp:txBody>
      <dsp:txXfrm>
        <a:off x="4494523" y="1630495"/>
        <a:ext cx="4146239" cy="6737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2A4C01-A53D-47B5-8647-0088792AA03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B989A9-E26C-408D-A94D-C9ED7B2C803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1" Type="http://schemas.openxmlformats.org/officeDocument/2006/relationships/tags" Target="../tags/tag27.xml"/><Relationship Id="rId10"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3" Type="http://schemas.openxmlformats.org/officeDocument/2006/relationships/image" Target="../media/image2.png"/><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5" Type="http://schemas.openxmlformats.org/officeDocument/2006/relationships/image" Target="../media/image2.png"/><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0" y="4659982"/>
            <a:ext cx="971600" cy="288032"/>
          </a:xfrm>
          <a:prstGeom prst="rect">
            <a:avLst/>
          </a:prstGeom>
        </p:spPr>
        <p:txBody>
          <a:bodyPr/>
          <a:lstStyle/>
          <a:p>
            <a:fld id="{4B36CCF1-2870-4A92-B7CC-4A4FCFF33438}" type="slidenum">
              <a:rPr lang="zh-CN" altLang="en-US" smtClean="0"/>
            </a:fld>
            <a:endParaRPr lang="zh-CN" altLang="en-US"/>
          </a:p>
        </p:txBody>
      </p:sp>
      <p:pic>
        <p:nvPicPr>
          <p:cNvPr id="1027" name="Picture 3" descr="C:\Documents and Settings\Administrator\My Documents\Tencent Files\1115799134\FileRecv\MobileFile\FullSizeRender(2).jpg"/>
          <p:cNvPicPr>
            <a:picLocks noChangeAspect="1" noChangeArrowheads="1"/>
          </p:cNvPicPr>
          <p:nvPr userDrawn="1"/>
        </p:nvPicPr>
        <p:blipFill>
          <a:blip r:embed="rId2" cstate="print"/>
          <a:srcRect b="25000"/>
          <a:stretch>
            <a:fillRect/>
          </a:stretch>
        </p:blipFill>
        <p:spPr bwMode="auto">
          <a:xfrm>
            <a:off x="0" y="0"/>
            <a:ext cx="9144000" cy="5143500"/>
          </a:xfrm>
          <a:prstGeom prst="rect">
            <a:avLst/>
          </a:prstGeom>
          <a:noFill/>
          <a:ln w="3175">
            <a:solidFill>
              <a:schemeClr val="tx2">
                <a:lumMod val="60000"/>
                <a:lumOff val="40000"/>
              </a:schemeClr>
            </a:solidFill>
          </a:ln>
        </p:spPr>
      </p:pic>
      <p:sp>
        <p:nvSpPr>
          <p:cNvPr id="9" name="矩形 8"/>
          <p:cNvSpPr/>
          <p:nvPr userDrawn="1"/>
        </p:nvSpPr>
        <p:spPr>
          <a:xfrm>
            <a:off x="6350" y="1203439"/>
            <a:ext cx="9144000" cy="1635646"/>
          </a:xfrm>
          <a:prstGeom prst="rect">
            <a:avLst/>
          </a:prstGeom>
          <a:solidFill>
            <a:schemeClr val="tx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userDrawn="1"/>
        </p:nvSpPr>
        <p:spPr>
          <a:xfrm>
            <a:off x="6350" y="1418957"/>
            <a:ext cx="9144000" cy="1107996"/>
          </a:xfrm>
          <a:prstGeom prst="rect">
            <a:avLst/>
          </a:prstGeom>
          <a:noFill/>
        </p:spPr>
        <p:txBody>
          <a:bodyPr wrap="square" rtlCol="0">
            <a:spAutoFit/>
          </a:bodyPr>
          <a:lstStyle/>
          <a:p>
            <a:pPr algn="ctr"/>
            <a:r>
              <a:rPr lang="zh-CN" altLang="en-US" sz="6600" b="1"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夏季防汛安全知识培训</a:t>
            </a:r>
            <a:endParaRPr lang="zh-CN" altLang="en-US" sz="6600" b="1"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FCC572B9-2F43-468D-A2F0-16C03EAC6EB9}"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0" y="4659982"/>
            <a:ext cx="971600" cy="288032"/>
          </a:xfrm>
          <a:prstGeom prst="rect">
            <a:avLst/>
          </a:prstGeom>
        </p:spPr>
        <p:txBody>
          <a:bodyPr/>
          <a:lstStyle/>
          <a:p>
            <a:fld id="{4B36CCF1-2870-4A92-B7CC-4A4FCFF33438}"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FCC572B9-2F43-468D-A2F0-16C03EAC6EB9}"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0" y="4659982"/>
            <a:ext cx="971600" cy="288032"/>
          </a:xfrm>
          <a:prstGeom prst="rect">
            <a:avLst/>
          </a:prstGeom>
        </p:spPr>
        <p:txBody>
          <a:bodyPr/>
          <a:lstStyle/>
          <a:p>
            <a:fld id="{4B36CCF1-2870-4A92-B7CC-4A4FCFF33438}"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8194" name="矩形 3"/>
          <p:cNvSpPr/>
          <p:nvPr userDrawn="1"/>
        </p:nvSpPr>
        <p:spPr>
          <a:xfrm>
            <a:off x="0" y="5029200"/>
            <a:ext cx="9142413" cy="115888"/>
          </a:xfrm>
          <a:prstGeom prst="rect">
            <a:avLst/>
          </a:prstGeom>
          <a:solidFill>
            <a:schemeClr val="tx1"/>
          </a:solidFill>
          <a:ln w="9525">
            <a:noFill/>
          </a:ln>
        </p:spPr>
        <p:txBody>
          <a:bodyPr anchor="t"/>
          <a:lstStyle/>
          <a:p>
            <a:pPr lvl="0" indent="0"/>
            <a:endParaRPr lang="zh-CN" altLang="en-US" sz="100" dirty="0">
              <a:latin typeface="微软雅黑" panose="020B0503020204020204" pitchFamily="34" charset="-122"/>
              <a:ea typeface="宋体" panose="02010600030101010101" pitchFamily="2" charset="-122"/>
            </a:endParaRPr>
          </a:p>
        </p:txBody>
      </p:sp>
      <p:sp>
        <p:nvSpPr>
          <p:cNvPr id="8195" name="矩形 4"/>
          <p:cNvSpPr/>
          <p:nvPr userDrawn="1"/>
        </p:nvSpPr>
        <p:spPr>
          <a:xfrm>
            <a:off x="8778875" y="4879975"/>
            <a:ext cx="327025" cy="209550"/>
          </a:xfrm>
          <a:prstGeom prst="rect">
            <a:avLst/>
          </a:prstGeom>
          <a:solidFill>
            <a:schemeClr val="bg1"/>
          </a:solidFill>
          <a:ln w="9525">
            <a:noFill/>
          </a:ln>
        </p:spPr>
        <p:txBody>
          <a:bodyPr anchor="t"/>
          <a:lstStyle/>
          <a:p>
            <a:pPr lvl="0" indent="0"/>
            <a:endParaRPr lang="zh-CN" altLang="en-US" sz="100" dirty="0">
              <a:latin typeface="微软雅黑" panose="020B0503020204020204" pitchFamily="34" charset="-122"/>
              <a:ea typeface="宋体" panose="02010600030101010101" pitchFamily="2" charset="-122"/>
            </a:endParaRPr>
          </a:p>
        </p:txBody>
      </p:sp>
      <p:sp>
        <p:nvSpPr>
          <p:cNvPr id="2" name="标题 1"/>
          <p:cNvSpPr>
            <a:spLocks noGrp="1"/>
          </p:cNvSpPr>
          <p:nvPr>
            <p:ph type="title"/>
          </p:nvPr>
        </p:nvSpPr>
        <p:spPr>
          <a:xfrm>
            <a:off x="630238" y="442913"/>
            <a:ext cx="7883525" cy="476250"/>
          </a:xfrm>
          <a:prstGeom prst="rect">
            <a:avLst/>
          </a:prstGeom>
        </p:spPr>
        <p:txBody>
          <a:bodyPr/>
          <a:lstStyle>
            <a:lvl1pPr>
              <a:defRPr>
                <a:solidFill>
                  <a:schemeClr val="accent3"/>
                </a:solidFill>
              </a:defRPr>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630238" y="1200150"/>
            <a:ext cx="7883525" cy="3208338"/>
          </a:xfrm>
          <a:prstGeom prst="rect">
            <a:avLst/>
          </a:prstGeom>
        </p:spPr>
        <p:txBody>
          <a:bodyPr/>
          <a:lstStyle>
            <a:lvl1pPr>
              <a:defRPr>
                <a:solidFill>
                  <a:schemeClr val="accent3"/>
                </a:solidFill>
              </a:defRPr>
            </a:lvl1pPr>
            <a:lvl2pPr>
              <a:defRPr>
                <a:solidFill>
                  <a:schemeClr val="accent3"/>
                </a:solidFill>
              </a:defRPr>
            </a:lvl2pPr>
            <a:lvl3pPr>
              <a:defRPr>
                <a:solidFill>
                  <a:schemeClr val="accent3"/>
                </a:solidFill>
                <a:latin typeface="微软雅黑" panose="020B0503020204020204" pitchFamily="34" charset="-122"/>
              </a:defRPr>
            </a:lvl3pPr>
            <a:lvl4pPr>
              <a:defRPr>
                <a:solidFill>
                  <a:schemeClr val="accent3"/>
                </a:solidFill>
                <a:latin typeface="微软雅黑" panose="020B0503020204020204" pitchFamily="34" charset="-122"/>
              </a:defRPr>
            </a:lvl4pPr>
            <a:lvl5pPr>
              <a:defRPr>
                <a:solidFill>
                  <a:schemeClr val="accent3"/>
                </a:solidFill>
                <a:latin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42875"/>
            <a:ext cx="928211" cy="469106"/>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284219"/>
            <a:ext cx="4607719" cy="460771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1567113"/>
            <a:ext cx="4022522" cy="78587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406890"/>
            <a:ext cx="4022522" cy="39201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2856797"/>
            <a:ext cx="4021931" cy="615893"/>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714381"/>
            <a:ext cx="8139178"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4271963" y="1087987"/>
            <a:ext cx="4872038" cy="4055513"/>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 name="弧形 16"/>
          <p:cNvSpPr/>
          <p:nvPr userDrawn="1">
            <p:custDataLst>
              <p:tags r:id="rId3"/>
            </p:custDataLst>
          </p:nvPr>
        </p:nvSpPr>
        <p:spPr>
          <a:xfrm>
            <a:off x="2388870" y="-805815"/>
            <a:ext cx="6755130" cy="675513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8" name="圆: 空心 17"/>
          <p:cNvSpPr/>
          <p:nvPr userDrawn="1">
            <p:custDataLst>
              <p:tags r:id="rId4"/>
            </p:custDataLst>
          </p:nvPr>
        </p:nvSpPr>
        <p:spPr>
          <a:xfrm>
            <a:off x="1798808" y="1238738"/>
            <a:ext cx="1180124" cy="1180124"/>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 name="标题 1"/>
          <p:cNvSpPr>
            <a:spLocks noGrp="1"/>
          </p:cNvSpPr>
          <p:nvPr>
            <p:ph type="title" hasCustomPrompt="1"/>
            <p:custDataLst>
              <p:tags r:id="rId5"/>
            </p:custDataLst>
          </p:nvPr>
        </p:nvSpPr>
        <p:spPr>
          <a:xfrm>
            <a:off x="189666" y="3437336"/>
            <a:ext cx="4196954" cy="561976"/>
          </a:xfrm>
        </p:spPr>
        <p:txBody>
          <a:bodyPr lIns="90000" tIns="46800" rIns="90000" bIns="46800" anchor="t" anchorCtr="0">
            <a:normAutofit/>
          </a:bodyPr>
          <a:lstStyle>
            <a:lvl1pPr algn="ct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4993990" y="1828045"/>
            <a:ext cx="4134792" cy="3315455"/>
          </a:xfrm>
          <a:prstGeom prst="rect">
            <a:avLst/>
          </a:prstGeom>
        </p:spPr>
      </p:pic>
      <p:cxnSp>
        <p:nvCxnSpPr>
          <p:cNvPr id="21" name="直接连接符 20"/>
          <p:cNvCxnSpPr/>
          <p:nvPr userDrawn="1">
            <p:custDataLst>
              <p:tags r:id="rId11"/>
            </p:custDataLst>
          </p:nvPr>
        </p:nvCxnSpPr>
        <p:spPr>
          <a:xfrm>
            <a:off x="2041397" y="3383624"/>
            <a:ext cx="49349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8" y="714381"/>
            <a:ext cx="3962432"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714381"/>
            <a:ext cx="3962432" cy="4041680"/>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2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2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2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2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714381"/>
            <a:ext cx="3962432" cy="285752"/>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054894"/>
            <a:ext cx="3962400" cy="3701064"/>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714381"/>
            <a:ext cx="3962432" cy="285752"/>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054894"/>
            <a:ext cx="3962432" cy="3701064"/>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172663"/>
            <a:ext cx="427120" cy="854239"/>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fld id="{FCC572B9-2F43-468D-A2F0-16C03EAC6EB9}"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0" y="4659982"/>
            <a:ext cx="971600" cy="288032"/>
          </a:xfrm>
          <a:prstGeom prst="rect">
            <a:avLst/>
          </a:prstGeom>
        </p:spPr>
        <p:txBody>
          <a:bodyPr/>
          <a:lstStyle/>
          <a:p>
            <a:fld id="{4B36CCF1-2870-4A92-B7CC-4A4FCFF33438}" type="slidenum">
              <a:rPr lang="zh-CN" altLang="en-US" smtClean="0"/>
            </a:fld>
            <a:endParaRPr lang="zh-CN" altLang="en-US"/>
          </a:p>
        </p:txBody>
      </p:sp>
      <p:sp>
        <p:nvSpPr>
          <p:cNvPr id="7" name="TextBox 6"/>
          <p:cNvSpPr txBox="1"/>
          <p:nvPr userDrawn="1"/>
        </p:nvSpPr>
        <p:spPr>
          <a:xfrm>
            <a:off x="1691680" y="2139702"/>
            <a:ext cx="1584176" cy="523220"/>
          </a:xfrm>
          <a:prstGeom prst="rect">
            <a:avLst/>
          </a:prstGeom>
          <a:solidFill>
            <a:schemeClr val="tx2">
              <a:lumMod val="60000"/>
              <a:lumOff val="40000"/>
            </a:schemeClr>
          </a:solid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目录</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24" name="组合 23"/>
          <p:cNvGrpSpPr/>
          <p:nvPr userDrawn="1"/>
        </p:nvGrpSpPr>
        <p:grpSpPr>
          <a:xfrm>
            <a:off x="4644008" y="1851670"/>
            <a:ext cx="2448272" cy="1152128"/>
            <a:chOff x="4283968" y="1419622"/>
            <a:chExt cx="2448272" cy="1152128"/>
          </a:xfrm>
        </p:grpSpPr>
        <p:grpSp>
          <p:nvGrpSpPr>
            <p:cNvPr id="16" name="组合 15"/>
            <p:cNvGrpSpPr/>
            <p:nvPr userDrawn="1"/>
          </p:nvGrpSpPr>
          <p:grpSpPr>
            <a:xfrm>
              <a:off x="4283968" y="1419622"/>
              <a:ext cx="2448272" cy="432048"/>
              <a:chOff x="1475656" y="1635646"/>
              <a:chExt cx="2448272" cy="432048"/>
            </a:xfrm>
          </p:grpSpPr>
          <p:grpSp>
            <p:nvGrpSpPr>
              <p:cNvPr id="10" name="组合 9"/>
              <p:cNvGrpSpPr/>
              <p:nvPr userDrawn="1"/>
            </p:nvGrpSpPr>
            <p:grpSpPr>
              <a:xfrm>
                <a:off x="1475656" y="1635646"/>
                <a:ext cx="432048" cy="432048"/>
                <a:chOff x="971600" y="1563638"/>
                <a:chExt cx="432048" cy="432048"/>
              </a:xfrm>
            </p:grpSpPr>
            <p:sp>
              <p:nvSpPr>
                <p:cNvPr id="9" name="椭圆 8"/>
                <p:cNvSpPr/>
                <p:nvPr userDrawn="1"/>
              </p:nvSpPr>
              <p:spPr>
                <a:xfrm>
                  <a:off x="971600" y="1563638"/>
                  <a:ext cx="432048" cy="432048"/>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971600" y="1563638"/>
                  <a:ext cx="432048" cy="432048"/>
                </a:xfrm>
                <a:prstGeom prst="ellipse">
                  <a:avLst/>
                </a:prstGeom>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endParaRPr>
                </a:p>
              </p:txBody>
            </p:sp>
          </p:grpSp>
          <p:cxnSp>
            <p:nvCxnSpPr>
              <p:cNvPr id="12" name="直接连接符 11"/>
              <p:cNvCxnSpPr/>
              <p:nvPr userDrawn="1"/>
            </p:nvCxnSpPr>
            <p:spPr>
              <a:xfrm>
                <a:off x="1907704" y="2067694"/>
                <a:ext cx="201622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123728" y="1698362"/>
                <a:ext cx="1800200" cy="369332"/>
              </a:xfrm>
              <a:prstGeom prst="rect">
                <a:avLst/>
              </a:prstGeom>
              <a:noFill/>
            </p:spPr>
            <p:txBody>
              <a:bodyPr wrap="square" rtlCol="0">
                <a:spAutoFit/>
              </a:bodyPr>
              <a:lstStyle/>
              <a:p>
                <a:r>
                  <a:rPr lang="zh-CN" altLang="en-US" b="1" dirty="0">
                    <a:solidFill>
                      <a:schemeClr val="tx2">
                        <a:lumMod val="60000"/>
                        <a:lumOff val="40000"/>
                      </a:schemeClr>
                    </a:solidFill>
                    <a:latin typeface="微软雅黑" panose="020B0503020204020204" pitchFamily="34" charset="-122"/>
                    <a:ea typeface="微软雅黑" panose="020B0503020204020204" pitchFamily="34" charset="-122"/>
                  </a:rPr>
                  <a:t>基本知识</a:t>
                </a:r>
                <a:endParaRPr lang="zh-CN" altLang="en-US" b="1" dirty="0">
                  <a:solidFill>
                    <a:schemeClr val="tx2">
                      <a:lumMod val="60000"/>
                      <a:lumOff val="4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userDrawn="1"/>
          </p:nvGrpSpPr>
          <p:grpSpPr>
            <a:xfrm>
              <a:off x="4283968" y="2139702"/>
              <a:ext cx="2448272" cy="432048"/>
              <a:chOff x="1475656" y="1635646"/>
              <a:chExt cx="2448272" cy="432048"/>
            </a:xfrm>
          </p:grpSpPr>
          <p:grpSp>
            <p:nvGrpSpPr>
              <p:cNvPr id="19" name="组合 9"/>
              <p:cNvGrpSpPr/>
              <p:nvPr userDrawn="1"/>
            </p:nvGrpSpPr>
            <p:grpSpPr>
              <a:xfrm>
                <a:off x="1475656" y="1635646"/>
                <a:ext cx="432048" cy="432048"/>
                <a:chOff x="971600" y="1563638"/>
                <a:chExt cx="432048" cy="432048"/>
              </a:xfrm>
            </p:grpSpPr>
            <p:sp>
              <p:nvSpPr>
                <p:cNvPr id="22" name="椭圆 21"/>
                <p:cNvSpPr/>
                <p:nvPr userDrawn="1"/>
              </p:nvSpPr>
              <p:spPr>
                <a:xfrm>
                  <a:off x="971600" y="1563638"/>
                  <a:ext cx="432048" cy="432048"/>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nvSpPr>
              <p:spPr>
                <a:xfrm>
                  <a:off x="971600" y="1563638"/>
                  <a:ext cx="432048" cy="432048"/>
                </a:xfrm>
                <a:prstGeom prst="ellipse">
                  <a:avLst/>
                </a:prstGeom>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grpSp>
          <p:cxnSp>
            <p:nvCxnSpPr>
              <p:cNvPr id="20" name="直接连接符 19"/>
              <p:cNvCxnSpPr/>
              <p:nvPr userDrawn="1"/>
            </p:nvCxnSpPr>
            <p:spPr>
              <a:xfrm>
                <a:off x="1907704" y="2067694"/>
                <a:ext cx="2016224"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2123728" y="1698362"/>
                <a:ext cx="1800200" cy="369332"/>
              </a:xfrm>
              <a:prstGeom prst="rect">
                <a:avLst/>
              </a:prstGeom>
              <a:noFill/>
            </p:spPr>
            <p:txBody>
              <a:bodyPr wrap="square" rtlCol="0">
                <a:spAutoFit/>
              </a:bodyPr>
              <a:lstStyle/>
              <a:p>
                <a:r>
                  <a:rPr lang="zh-CN" altLang="en-US" b="1" dirty="0">
                    <a:solidFill>
                      <a:schemeClr val="tx2">
                        <a:lumMod val="60000"/>
                        <a:lumOff val="40000"/>
                      </a:schemeClr>
                    </a:solidFill>
                    <a:latin typeface="微软雅黑" panose="020B0503020204020204" pitchFamily="34" charset="-122"/>
                    <a:ea typeface="微软雅黑" panose="020B0503020204020204" pitchFamily="34" charset="-122"/>
                  </a:rPr>
                  <a:t>避险常识</a:t>
                </a:r>
                <a:endParaRPr lang="zh-CN" altLang="en-US" b="1" dirty="0">
                  <a:solidFill>
                    <a:schemeClr val="tx2">
                      <a:lumMod val="60000"/>
                      <a:lumOff val="40000"/>
                    </a:schemeClr>
                  </a:solidFill>
                  <a:latin typeface="微软雅黑" panose="020B0503020204020204" pitchFamily="34" charset="-122"/>
                  <a:ea typeface="微软雅黑" panose="020B0503020204020204" pitchFamily="34" charset="-122"/>
                </a:endParaRPr>
              </a:p>
            </p:txBody>
          </p:sp>
        </p:grpSp>
      </p:grpSp>
      <p:cxnSp>
        <p:nvCxnSpPr>
          <p:cNvPr id="26" name="直接连接符 25"/>
          <p:cNvCxnSpPr/>
          <p:nvPr userDrawn="1"/>
        </p:nvCxnSpPr>
        <p:spPr>
          <a:xfrm>
            <a:off x="4139952" y="1851670"/>
            <a:ext cx="0" cy="129614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32426"/>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714381"/>
            <a:ext cx="3962432" cy="404168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381"/>
            <a:ext cx="3962432"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381"/>
            <a:ext cx="713238" cy="404168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375"/>
            <a:ext cx="7371076" cy="4041680"/>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714381"/>
            <a:ext cx="8139178" cy="4041680"/>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42875"/>
            <a:ext cx="928211" cy="469106"/>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6983254" y="4684871"/>
            <a:ext cx="2044541" cy="458629"/>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735546"/>
            <a:ext cx="8672880" cy="4179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961200" y="936900"/>
            <a:ext cx="7219800" cy="5427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960835" y="1622700"/>
            <a:ext cx="7219950" cy="25839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855345" y="-1392555"/>
            <a:ext cx="2221230" cy="2355533"/>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7774305" y="4207669"/>
            <a:ext cx="2221230" cy="2355533"/>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437400" y="577800"/>
            <a:ext cx="2970000" cy="661500"/>
          </a:xfrm>
        </p:spPr>
        <p:txBody>
          <a:bodyPr wrap="square"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3825900" y="577454"/>
            <a:ext cx="4860000" cy="3815953"/>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847249" y="4205288"/>
            <a:ext cx="2221230" cy="2355533"/>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440100" y="1323000"/>
            <a:ext cx="2967300" cy="30699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459581" y="2106000"/>
            <a:ext cx="8224200" cy="25731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855345" y="-1392555"/>
            <a:ext cx="2221230" cy="2355533"/>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459000" y="585900"/>
            <a:ext cx="8232300" cy="469800"/>
          </a:xfrm>
        </p:spPr>
        <p:txBody>
          <a:bodyPr wrap="square"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459000" y="1244700"/>
            <a:ext cx="8231981" cy="621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3771901"/>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453628" y="1260900"/>
            <a:ext cx="8243100" cy="2408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445500" y="3885300"/>
            <a:ext cx="8251200" cy="7587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7783354" y="-1391126"/>
            <a:ext cx="2221230" cy="2355533"/>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453600" y="502200"/>
            <a:ext cx="8232300" cy="423900"/>
          </a:xfrm>
        </p:spPr>
        <p:txBody>
          <a:bodyPr wrap="square"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fld id="{FCC572B9-2F43-468D-A2F0-16C03EAC6EB9}"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0" y="4659982"/>
            <a:ext cx="971600" cy="288032"/>
          </a:xfrm>
          <a:prstGeom prst="rect">
            <a:avLst/>
          </a:prstGeom>
        </p:spPr>
        <p:txBody>
          <a:bodyPr/>
          <a:lstStyle/>
          <a:p>
            <a:fld id="{4B36CCF1-2870-4A92-B7CC-4A4FCFF33438}" type="slidenum">
              <a:rPr lang="zh-CN" altLang="en-US" smtClean="0"/>
            </a:fld>
            <a:endParaRPr lang="zh-CN" altLang="en-US"/>
          </a:p>
        </p:txBody>
      </p:sp>
      <p:sp>
        <p:nvSpPr>
          <p:cNvPr id="9" name="矩形 8"/>
          <p:cNvSpPr/>
          <p:nvPr userDrawn="1"/>
        </p:nvSpPr>
        <p:spPr>
          <a:xfrm>
            <a:off x="179512" y="843558"/>
            <a:ext cx="1512168" cy="432048"/>
          </a:xfrm>
          <a:prstGeom prst="rect">
            <a:avLst/>
          </a:prstGeom>
          <a:solidFill>
            <a:schemeClr val="tx2">
              <a:lumMod val="60000"/>
              <a:lumOff val="40000"/>
            </a:schemeClr>
          </a:solidFill>
          <a:ln>
            <a:solidFill>
              <a:schemeClr val="tx2">
                <a:lumMod val="60000"/>
                <a:lumOff val="4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基本知识</a:t>
            </a:r>
            <a:endParaRPr lang="zh-CN" altLang="en-US" sz="2400" b="1" dirty="0">
              <a:latin typeface="微软雅黑" panose="020B0503020204020204" pitchFamily="34" charset="-122"/>
              <a:ea typeface="微软雅黑" panose="020B0503020204020204" pitchFamily="34" charset="-122"/>
            </a:endParaRPr>
          </a:p>
        </p:txBody>
      </p:sp>
      <p:sp>
        <p:nvSpPr>
          <p:cNvPr id="13" name="内容占位符 12"/>
          <p:cNvSpPr>
            <a:spLocks noGrp="1"/>
          </p:cNvSpPr>
          <p:nvPr>
            <p:ph sz="quarter" idx="13"/>
          </p:nvPr>
        </p:nvSpPr>
        <p:spPr>
          <a:xfrm>
            <a:off x="179512" y="1635646"/>
            <a:ext cx="8640638" cy="2520429"/>
          </a:xfrm>
          <a:prstGeom prst="rect">
            <a:avLst/>
          </a:prstGeom>
        </p:spPr>
        <p:txBody>
          <a:bodyPr/>
          <a:lstStyle>
            <a:lvl1pPr>
              <a:defRPr sz="1800">
                <a:solidFill>
                  <a:schemeClr val="tx1">
                    <a:lumMod val="75000"/>
                    <a:lumOff val="25000"/>
                  </a:schemeClr>
                </a:solidFill>
                <a:latin typeface="微软雅黑" panose="020B0503020204020204" pitchFamily="34" charset="-122"/>
                <a:ea typeface="微软雅黑" panose="020B0503020204020204" pitchFamily="34" charset="-122"/>
              </a:defRPr>
            </a:lvl1pPr>
            <a:lvl2pPr>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a:defRPr sz="1800">
                <a:solidFill>
                  <a:schemeClr val="tx1">
                    <a:lumMod val="75000"/>
                    <a:lumOff val="25000"/>
                  </a:schemeClr>
                </a:solidFill>
                <a:latin typeface="微软雅黑" panose="020B0503020204020204" pitchFamily="34" charset="-122"/>
                <a:ea typeface="微软雅黑" panose="020B0503020204020204" pitchFamily="34" charset="-122"/>
              </a:defRPr>
            </a:lvl3pPr>
            <a:lvl4pPr>
              <a:defRPr sz="1800">
                <a:solidFill>
                  <a:schemeClr val="tx1">
                    <a:lumMod val="75000"/>
                    <a:lumOff val="25000"/>
                  </a:schemeClr>
                </a:solidFill>
                <a:latin typeface="微软雅黑" panose="020B0503020204020204" pitchFamily="34" charset="-122"/>
                <a:ea typeface="微软雅黑" panose="020B0503020204020204" pitchFamily="34" charset="-122"/>
              </a:defRPr>
            </a:lvl4pPr>
            <a:lvl5pPr>
              <a:defRPr sz="180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5" name="文本占位符 14"/>
          <p:cNvSpPr>
            <a:spLocks noGrp="1"/>
          </p:cNvSpPr>
          <p:nvPr>
            <p:ph type="body" sz="quarter" idx="14"/>
          </p:nvPr>
        </p:nvSpPr>
        <p:spPr>
          <a:xfrm>
            <a:off x="1835721" y="843558"/>
            <a:ext cx="5472583" cy="432048"/>
          </a:xfrm>
          <a:prstGeom prst="rect">
            <a:avLst/>
          </a:prstGeom>
        </p:spPr>
        <p:txBody>
          <a:bodyPr/>
          <a:lstStyle>
            <a:lvl1pPr>
              <a:defRPr sz="2400" b="0">
                <a:solidFill>
                  <a:schemeClr val="tx2">
                    <a:lumMod val="60000"/>
                    <a:lumOff val="40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434700" y="178200"/>
            <a:ext cx="8278200" cy="331473"/>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34700" y="1247400"/>
            <a:ext cx="4006800" cy="217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4681800" y="1247400"/>
            <a:ext cx="4025700" cy="217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429300" y="3612600"/>
            <a:ext cx="4006800" cy="5859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4689900" y="3609900"/>
            <a:ext cx="4025700" cy="5859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7774305" y="4207669"/>
            <a:ext cx="2221230" cy="2355533"/>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41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142100" y="1004400"/>
            <a:ext cx="6858000" cy="1790100"/>
          </a:xfrm>
        </p:spPr>
        <p:txBody>
          <a:bodyPr wrap="square"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2897100"/>
            <a:ext cx="6858000" cy="1242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7774305" y="4207669"/>
            <a:ext cx="2221230" cy="2355533"/>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842486" y="-1412557"/>
            <a:ext cx="2221230" cy="2355533"/>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457200" y="4767263"/>
            <a:ext cx="2133600" cy="273844"/>
          </a:xfrm>
          <a:prstGeom prst="rect">
            <a:avLst/>
          </a:prstGeom>
        </p:spPr>
        <p:txBody>
          <a:bodyPr/>
          <a:lstStyle/>
          <a:p>
            <a:fld id="{FCC572B9-2F43-468D-A2F0-16C03EAC6EB9}"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0" y="4659982"/>
            <a:ext cx="971600" cy="288032"/>
          </a:xfrm>
          <a:prstGeom prst="rect">
            <a:avLst/>
          </a:prstGeom>
        </p:spPr>
        <p:txBody>
          <a:bodyPr/>
          <a:lstStyle/>
          <a:p>
            <a:fld id="{4B36CCF1-2870-4A92-B7CC-4A4FCFF33438}" type="slidenum">
              <a:rPr lang="zh-CN" altLang="en-US" smtClean="0"/>
            </a:fld>
            <a:endParaRPr lang="zh-CN" altLang="en-US"/>
          </a:p>
        </p:txBody>
      </p:sp>
      <p:sp>
        <p:nvSpPr>
          <p:cNvPr id="10" name="矩形 9"/>
          <p:cNvSpPr/>
          <p:nvPr userDrawn="1"/>
        </p:nvSpPr>
        <p:spPr>
          <a:xfrm>
            <a:off x="179512" y="843558"/>
            <a:ext cx="1512168" cy="432048"/>
          </a:xfrm>
          <a:prstGeom prst="rect">
            <a:avLst/>
          </a:prstGeom>
          <a:solidFill>
            <a:schemeClr val="tx2">
              <a:lumMod val="60000"/>
              <a:lumOff val="40000"/>
            </a:schemeClr>
          </a:solidFill>
          <a:ln>
            <a:solidFill>
              <a:schemeClr val="tx2">
                <a:lumMod val="60000"/>
                <a:lumOff val="4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避险常识</a:t>
            </a:r>
            <a:endParaRPr lang="zh-CN" altLang="en-US" sz="2400" b="1" dirty="0">
              <a:latin typeface="微软雅黑" panose="020B0503020204020204" pitchFamily="34" charset="-122"/>
              <a:ea typeface="微软雅黑" panose="020B0503020204020204" pitchFamily="34" charset="-122"/>
            </a:endParaRPr>
          </a:p>
        </p:txBody>
      </p:sp>
      <p:sp>
        <p:nvSpPr>
          <p:cNvPr id="12" name="文本占位符 14"/>
          <p:cNvSpPr>
            <a:spLocks noGrp="1"/>
          </p:cNvSpPr>
          <p:nvPr>
            <p:ph type="body" sz="quarter" idx="14"/>
          </p:nvPr>
        </p:nvSpPr>
        <p:spPr>
          <a:xfrm>
            <a:off x="1835721" y="843558"/>
            <a:ext cx="5472583" cy="432048"/>
          </a:xfrm>
          <a:prstGeom prst="rect">
            <a:avLst/>
          </a:prstGeom>
        </p:spPr>
        <p:txBody>
          <a:bodyPr/>
          <a:lstStyle>
            <a:lvl1pPr>
              <a:defRPr sz="2400" b="0">
                <a:solidFill>
                  <a:schemeClr val="tx2">
                    <a:lumMod val="60000"/>
                    <a:lumOff val="40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内容占位符 12"/>
          <p:cNvSpPr>
            <a:spLocks noGrp="1"/>
          </p:cNvSpPr>
          <p:nvPr>
            <p:ph sz="quarter" idx="13"/>
          </p:nvPr>
        </p:nvSpPr>
        <p:spPr>
          <a:xfrm>
            <a:off x="179512" y="1635646"/>
            <a:ext cx="8640638" cy="2520429"/>
          </a:xfrm>
          <a:prstGeom prst="rect">
            <a:avLst/>
          </a:prstGeom>
        </p:spPr>
        <p:txBody>
          <a:bodyPr/>
          <a:lstStyle>
            <a:lvl1pPr>
              <a:defRPr sz="1800">
                <a:solidFill>
                  <a:schemeClr val="tx1">
                    <a:lumMod val="75000"/>
                    <a:lumOff val="25000"/>
                  </a:schemeClr>
                </a:solidFill>
                <a:latin typeface="微软雅黑" panose="020B0503020204020204" pitchFamily="34" charset="-122"/>
                <a:ea typeface="微软雅黑" panose="020B0503020204020204" pitchFamily="34" charset="-122"/>
              </a:defRPr>
            </a:lvl1pPr>
            <a:lvl2pPr>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a:defRPr sz="1800">
                <a:solidFill>
                  <a:schemeClr val="tx1">
                    <a:lumMod val="75000"/>
                    <a:lumOff val="25000"/>
                  </a:schemeClr>
                </a:solidFill>
                <a:latin typeface="微软雅黑" panose="020B0503020204020204" pitchFamily="34" charset="-122"/>
                <a:ea typeface="微软雅黑" panose="020B0503020204020204" pitchFamily="34" charset="-122"/>
              </a:defRPr>
            </a:lvl3pPr>
            <a:lvl4pPr>
              <a:defRPr sz="1800">
                <a:solidFill>
                  <a:schemeClr val="tx1">
                    <a:lumMod val="75000"/>
                    <a:lumOff val="25000"/>
                  </a:schemeClr>
                </a:solidFill>
                <a:latin typeface="微软雅黑" panose="020B0503020204020204" pitchFamily="34" charset="-122"/>
                <a:ea typeface="微软雅黑" panose="020B0503020204020204" pitchFamily="34" charset="-122"/>
              </a:defRPr>
            </a:lvl4pPr>
            <a:lvl5pPr>
              <a:defRPr sz="180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FCC572B9-2F43-468D-A2F0-16C03EAC6EB9}" type="datetimeFigureOut">
              <a:rPr lang="zh-CN" altLang="en-US" smtClean="0"/>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0" y="4659982"/>
            <a:ext cx="971600" cy="288032"/>
          </a:xfrm>
          <a:prstGeom prst="rect">
            <a:avLst/>
          </a:prstGeom>
        </p:spPr>
        <p:txBody>
          <a:bodyPr/>
          <a:lstStyle/>
          <a:p>
            <a:fld id="{4B36CCF1-2870-4A92-B7CC-4A4FCFF33438}"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FCC572B9-2F43-468D-A2F0-16C03EAC6EB9}" type="datetimeFigureOut">
              <a:rPr lang="zh-CN" altLang="en-US" smtClean="0"/>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0" y="4659982"/>
            <a:ext cx="971600" cy="288032"/>
          </a:xfrm>
          <a:prstGeom prst="rect">
            <a:avLst/>
          </a:prstGeom>
        </p:spPr>
        <p:txBody>
          <a:bodyPr/>
          <a:lstStyle/>
          <a:p>
            <a:fld id="{4B36CCF1-2870-4A92-B7CC-4A4FCFF33438}"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FCC572B9-2F43-468D-A2F0-16C03EAC6EB9}" type="datetimeFigureOut">
              <a:rPr lang="zh-CN" altLang="en-US" smtClean="0"/>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0" y="4659982"/>
            <a:ext cx="971600" cy="288032"/>
          </a:xfrm>
          <a:prstGeom prst="rect">
            <a:avLst/>
          </a:prstGeom>
        </p:spPr>
        <p:txBody>
          <a:bodyPr/>
          <a:lstStyle/>
          <a:p>
            <a:fld id="{4B36CCF1-2870-4A92-B7CC-4A4FCFF33438}" type="slidenum">
              <a:rPr lang="zh-CN" altLang="en-US" smtClean="0"/>
            </a:fld>
            <a:endParaRPr lang="zh-CN" altLang="en-US"/>
          </a:p>
        </p:txBody>
      </p:sp>
      <p:sp>
        <p:nvSpPr>
          <p:cNvPr id="5" name="矩形 4"/>
          <p:cNvSpPr/>
          <p:nvPr userDrawn="1"/>
        </p:nvSpPr>
        <p:spPr>
          <a:xfrm>
            <a:off x="1763688" y="1779662"/>
            <a:ext cx="5832648" cy="1440160"/>
          </a:xfrm>
          <a:prstGeom prst="rect">
            <a:avLst/>
          </a:prstGeom>
          <a:solidFill>
            <a:schemeClr val="tx2">
              <a:lumMod val="60000"/>
              <a:lumOff val="4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800" dirty="0">
                <a:latin typeface="微软雅黑" panose="020B0503020204020204" pitchFamily="34" charset="-122"/>
                <a:ea typeface="微软雅黑" panose="020B0503020204020204" pitchFamily="34" charset="-122"/>
              </a:rPr>
              <a:t>谢   谢</a:t>
            </a:r>
            <a:endParaRPr lang="zh-CN" altLang="en-US" sz="8800" dirty="0">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FCC572B9-2F43-468D-A2F0-16C03EAC6EB9}"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0" y="4659982"/>
            <a:ext cx="971600" cy="288032"/>
          </a:xfrm>
          <a:prstGeom prst="rect">
            <a:avLst/>
          </a:prstGeom>
        </p:spPr>
        <p:txBody>
          <a:bodyPr/>
          <a:lstStyle/>
          <a:p>
            <a:fld id="{4B36CCF1-2870-4A92-B7CC-4A4FCFF33438}"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FCC572B9-2F43-468D-A2F0-16C03EAC6EB9}"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0" y="4659982"/>
            <a:ext cx="971600" cy="288032"/>
          </a:xfrm>
          <a:prstGeom prst="rect">
            <a:avLst/>
          </a:prstGeom>
        </p:spPr>
        <p:txBody>
          <a:bodyPr/>
          <a:lstStyle/>
          <a:p>
            <a:fld id="{4B36CCF1-2870-4A92-B7CC-4A4FCFF33438}"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8" Type="http://schemas.openxmlformats.org/officeDocument/2006/relationships/theme" Target="../theme/theme2.xml"/><Relationship Id="rId27" Type="http://schemas.openxmlformats.org/officeDocument/2006/relationships/image" Target="../media/image2.png"/><Relationship Id="rId26" Type="http://schemas.openxmlformats.org/officeDocument/2006/relationships/tags" Target="../tags/tag151.xml"/><Relationship Id="rId25" Type="http://schemas.openxmlformats.org/officeDocument/2006/relationships/tags" Target="../tags/tag150.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slideLayout" Target="../slideLayouts/slideLayout15.xml"/><Relationship Id="rId19" Type="http://schemas.openxmlformats.org/officeDocument/2006/relationships/image" Target="../media/image5.png"/><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椭圆 11"/>
          <p:cNvSpPr/>
          <p:nvPr userDrawn="1"/>
        </p:nvSpPr>
        <p:spPr>
          <a:xfrm>
            <a:off x="827584" y="0"/>
            <a:ext cx="720080" cy="679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userDrawn="1"/>
        </p:nvCxnSpPr>
        <p:spPr>
          <a:xfrm>
            <a:off x="0" y="627534"/>
            <a:ext cx="9144000" cy="0"/>
          </a:xfrm>
          <a:prstGeom prst="line">
            <a:avLst/>
          </a:prstGeom>
          <a:ln w="381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23"/>
            <a:ext cx="8139178" cy="331473"/>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71438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574840" y="4762375"/>
            <a:ext cx="2025000" cy="2376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2375"/>
            <a:ext cx="2025000" cy="2376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157.xml"/><Relationship Id="rId4" Type="http://schemas.openxmlformats.org/officeDocument/2006/relationships/image" Target="../media/image2.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62.xml"/><Relationship Id="rId7" Type="http://schemas.openxmlformats.org/officeDocument/2006/relationships/hyperlink" Target="http://www.bofety.com/" TargetMode="External"/><Relationship Id="rId6" Type="http://schemas.openxmlformats.org/officeDocument/2006/relationships/tags" Target="../tags/tag161.xml"/><Relationship Id="rId5" Type="http://schemas.openxmlformats.org/officeDocument/2006/relationships/image" Target="../media/image13.jpeg"/><Relationship Id="rId4" Type="http://schemas.openxmlformats.org/officeDocument/2006/relationships/tags" Target="../tags/tag160.xml"/><Relationship Id="rId3" Type="http://schemas.openxmlformats.org/officeDocument/2006/relationships/image" Target="../media/image12.jpeg"/><Relationship Id="rId2" Type="http://schemas.openxmlformats.org/officeDocument/2006/relationships/tags" Target="../tags/tag159.xml"/><Relationship Id="rId1" Type="http://schemas.openxmlformats.org/officeDocument/2006/relationships/tags" Target="../tags/tag1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8.jpeg"/><Relationship Id="rId1" Type="http://schemas.openxmlformats.org/officeDocument/2006/relationships/hyperlink" Target="http://baike.baidu.com/view/453077.htm"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0.jpeg"/><Relationship Id="rId3" Type="http://schemas.openxmlformats.org/officeDocument/2006/relationships/hyperlink" Target="http://baike.baidu.com/view/7135.htm" TargetMode="External"/><Relationship Id="rId2" Type="http://schemas.openxmlformats.org/officeDocument/2006/relationships/hyperlink" Target="http://baike.baidu.com/view/144443.htm" TargetMode="External"/><Relationship Id="rId1" Type="http://schemas.openxmlformats.org/officeDocument/2006/relationships/hyperlink" Target="http://baike.baidu.com/view/392711.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descr="7b0a2020202022776f7264617274223a20227b5c2269645c223a32353030343531362c5c227469645c223a31333439377d220a7d0a"/>
          <p:cNvSpPr txBox="1"/>
          <p:nvPr>
            <p:custDataLst>
              <p:tags r:id="rId1"/>
            </p:custDataLst>
          </p:nvPr>
        </p:nvSpPr>
        <p:spPr>
          <a:xfrm>
            <a:off x="6516529" y="285914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6179029" y="379509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7111365" y="379555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8043701" y="379509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179512" y="1635646"/>
            <a:ext cx="8856984" cy="3168352"/>
          </a:xfrm>
          <a:solidFill>
            <a:schemeClr val="bg1">
              <a:lumMod val="85000"/>
            </a:schemeClr>
          </a:solidFill>
        </p:spPr>
        <p:txBody>
          <a:bodyPr/>
          <a:lstStyle/>
          <a:p>
            <a:pPr>
              <a:lnSpc>
                <a:spcPct val="150000"/>
              </a:lnSpc>
              <a:buNone/>
            </a:pPr>
            <a:r>
              <a:rPr lang="zh-CN" altLang="en-US" b="1" dirty="0">
                <a:solidFill>
                  <a:srgbClr val="FF0000"/>
                </a:solidFill>
              </a:rPr>
              <a:t>暴雨红色预警信号</a:t>
            </a:r>
            <a:endParaRPr lang="zh-CN" altLang="en-US" b="1" dirty="0">
              <a:solidFill>
                <a:srgbClr val="FF0000"/>
              </a:solidFill>
            </a:endParaRPr>
          </a:p>
          <a:p>
            <a:pPr>
              <a:lnSpc>
                <a:spcPct val="150000"/>
              </a:lnSpc>
              <a:buNone/>
            </a:pPr>
            <a:r>
              <a:rPr lang="zh-CN" altLang="en-US" b="1" dirty="0"/>
              <a:t>含义：</a:t>
            </a:r>
            <a:r>
              <a:rPr lang="en-US" altLang="zh-CN" b="1" dirty="0">
                <a:solidFill>
                  <a:srgbClr val="FF0000"/>
                </a:solidFill>
              </a:rPr>
              <a:t>3</a:t>
            </a:r>
            <a:r>
              <a:rPr lang="zh-CN" altLang="en-US" dirty="0"/>
              <a:t>小时降雨量将达</a:t>
            </a:r>
            <a:r>
              <a:rPr lang="en-US" altLang="zh-CN" b="1" dirty="0">
                <a:solidFill>
                  <a:srgbClr val="FF0000"/>
                </a:solidFill>
              </a:rPr>
              <a:t>100</a:t>
            </a:r>
            <a:r>
              <a:rPr lang="zh-CN" altLang="en-US" dirty="0"/>
              <a:t>毫米以上，或者已达</a:t>
            </a:r>
            <a:r>
              <a:rPr lang="en-US" altLang="zh-CN" dirty="0"/>
              <a:t>100</a:t>
            </a:r>
            <a:r>
              <a:rPr lang="zh-CN" altLang="en-US" dirty="0"/>
              <a:t>毫米以上且降雨可能持续。</a:t>
            </a:r>
            <a:endParaRPr lang="en-US" altLang="zh-CN" dirty="0"/>
          </a:p>
          <a:p>
            <a:pPr>
              <a:buNone/>
            </a:pPr>
            <a:r>
              <a:rPr lang="zh-CN" altLang="en-US" b="1" dirty="0"/>
              <a:t>防御指南：</a:t>
            </a:r>
            <a:endParaRPr lang="en-US" altLang="zh-CN" b="1" dirty="0"/>
          </a:p>
          <a:p>
            <a:r>
              <a:rPr lang="zh-CN" altLang="en-US" dirty="0"/>
              <a:t>政府及相关部门按照职责做好防暴雨应急和抢险工作；</a:t>
            </a:r>
            <a:endParaRPr lang="zh-CN" altLang="en-US" dirty="0"/>
          </a:p>
          <a:p>
            <a:r>
              <a:rPr lang="zh-CN" altLang="en-US" dirty="0"/>
              <a:t>停止集会、停课、停业（除特殊行业外）；</a:t>
            </a:r>
            <a:endParaRPr lang="zh-CN" altLang="en-US" dirty="0"/>
          </a:p>
          <a:p>
            <a:r>
              <a:rPr lang="zh-CN" altLang="en-US" dirty="0"/>
              <a:t>做好山洪、滑坡、泥石流等灾害的防御和抢险工作。</a:t>
            </a:r>
            <a:endParaRPr lang="zh-CN" altLang="en-US" dirty="0"/>
          </a:p>
          <a:p>
            <a:pPr>
              <a:lnSpc>
                <a:spcPct val="150000"/>
              </a:lnSpc>
              <a:buNone/>
            </a:pPr>
            <a:endParaRPr lang="zh-CN" altLang="en-US" dirty="0"/>
          </a:p>
        </p:txBody>
      </p:sp>
      <p:sp>
        <p:nvSpPr>
          <p:cNvPr id="3" name="文本占位符 2"/>
          <p:cNvSpPr>
            <a:spLocks noGrp="1"/>
          </p:cNvSpPr>
          <p:nvPr>
            <p:ph type="body" sz="quarter" idx="14"/>
          </p:nvPr>
        </p:nvSpPr>
        <p:spPr/>
        <p:txBody>
          <a:bodyPr/>
          <a:lstStyle/>
          <a:p>
            <a:pPr>
              <a:buNone/>
            </a:pPr>
            <a:r>
              <a:rPr lang="en-US" altLang="zh-CN" dirty="0"/>
              <a:t>1.2 </a:t>
            </a:r>
            <a:r>
              <a:rPr lang="zh-CN" altLang="en-US" dirty="0"/>
              <a:t>暴雨预警信号解析</a:t>
            </a:r>
            <a:endParaRPr lang="zh-CN" altLang="en-US" dirty="0"/>
          </a:p>
        </p:txBody>
      </p:sp>
      <p:pic>
        <p:nvPicPr>
          <p:cNvPr id="4098" name="Picture 2" descr="C:\Documents and Settings\Administrator\桌面\红.jpg"/>
          <p:cNvPicPr>
            <a:picLocks noChangeAspect="1" noChangeArrowheads="1"/>
          </p:cNvPicPr>
          <p:nvPr/>
        </p:nvPicPr>
        <p:blipFill>
          <a:blip r:embed="rId1" cstate="print"/>
          <a:srcRect/>
          <a:stretch>
            <a:fillRect/>
          </a:stretch>
        </p:blipFill>
        <p:spPr bwMode="auto">
          <a:xfrm>
            <a:off x="7874000" y="699542"/>
            <a:ext cx="1270000" cy="107950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pPr>
              <a:buNone/>
            </a:pPr>
            <a:r>
              <a:rPr lang="en-US" altLang="zh-CN" dirty="0"/>
              <a:t>1.3 </a:t>
            </a:r>
            <a:r>
              <a:rPr lang="zh-CN" altLang="en-US" dirty="0"/>
              <a:t>泥石流</a:t>
            </a:r>
            <a:endParaRPr lang="zh-CN" altLang="en-US" dirty="0"/>
          </a:p>
        </p:txBody>
      </p:sp>
      <p:sp>
        <p:nvSpPr>
          <p:cNvPr id="6" name="Rectangle 3"/>
          <p:cNvSpPr txBox="1">
            <a:spLocks noChangeArrowheads="1"/>
          </p:cNvSpPr>
          <p:nvPr/>
        </p:nvSpPr>
        <p:spPr>
          <a:xfrm>
            <a:off x="179512" y="1491902"/>
            <a:ext cx="8747125" cy="324008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泥石流是介于流水与滑坡之间的一种地质作用。</a:t>
            </a:r>
            <a:endParaRPr kumimoji="0" lang="zh-CN"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典型的泥石流由悬浮着粗大固体碎屑物并富含粉砂及粘土的粘稠泥浆组成。</a:t>
            </a:r>
            <a:endParaRPr kumimoji="0" lang="zh-CN"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 在适当的地形条件下，大量的水体浸透山坡或沟床中的固体堆积物质，使其稳定性降低，饱含水分的固体堆积物质在自身重力作用下发生运动，就形成了泥石流。</a:t>
            </a:r>
            <a:endParaRPr kumimoji="0" lang="zh-CN"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 泥石流是一种灾害性的地质现象。泥石流经常突然爆发，来势凶猛，可携带巨大的石块，并以高速前进，具有强大的能量，因而破坏性极大。泥石流所到之处，一切尽被摧毁。</a:t>
            </a:r>
            <a:endParaRPr kumimoji="0" lang="zh-CN"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zh-CN"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pPr>
              <a:buNone/>
            </a:pPr>
            <a:r>
              <a:rPr lang="en-US" altLang="zh-CN" dirty="0"/>
              <a:t>1.4 </a:t>
            </a:r>
            <a:r>
              <a:rPr lang="zh-CN" altLang="en-US" dirty="0"/>
              <a:t>洪水</a:t>
            </a:r>
            <a:endParaRPr lang="zh-CN" altLang="en-US" dirty="0"/>
          </a:p>
        </p:txBody>
      </p:sp>
      <p:sp>
        <p:nvSpPr>
          <p:cNvPr id="4" name="Rectangle 3"/>
          <p:cNvSpPr txBox="1">
            <a:spLocks noChangeArrowheads="1"/>
          </p:cNvSpPr>
          <p:nvPr/>
        </p:nvSpPr>
        <p:spPr>
          <a:xfrm>
            <a:off x="395288" y="1491631"/>
            <a:ext cx="8291512" cy="3096344"/>
          </a:xfrm>
          <a:prstGeom prst="rect">
            <a:avLst/>
          </a:prstGeom>
        </p:spPr>
        <p:txBody>
          <a:bodyPr/>
          <a:lstStyle/>
          <a:p>
            <a:pPr marL="342900" marR="0" lvl="0" indent="-342900" algn="l" defTabSz="914400" rtl="0" eaLnBrk="1" fontAlgn="auto" latinLnBrk="0" hangingPunct="1">
              <a:lnSpc>
                <a:spcPct val="200000"/>
              </a:lnSpc>
              <a:spcBef>
                <a:spcPct val="2000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洪水是指特大的径流而言。这种径流往往因河槽不能容纳而泛滥成灾。形成的水源和发生时间，一般可将洪水分为春季融雪洪水和暴雨洪水两类。</a:t>
            </a:r>
            <a:endPar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200000"/>
              </a:lnSpc>
              <a:spcBef>
                <a:spcPct val="20000"/>
              </a:spcBef>
              <a:spcAft>
                <a:spcPts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洪水是一种自然水文现象，只有当洪水威胁到人类安全和影响社会经济活动并造成损失时，才称为洪水灾害。</a:t>
            </a:r>
            <a:endPar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defRPr/>
            </a:pPr>
            <a:endParaRPr kumimoji="0" lang="zh-CN" altLang="en-US" sz="2000" b="0" i="0" u="none" strike="noStrike" kern="1200" cap="none" spc="0" normalizeH="0" baseline="0" noProof="0" dirty="0">
              <a:ln>
                <a:noFill/>
              </a:ln>
              <a:solidFill>
                <a:srgbClr val="FF3300"/>
              </a:solidFill>
              <a:effectLst/>
              <a:uLnTx/>
              <a:uFillTx/>
              <a:latin typeface="+mn-lt"/>
              <a:ea typeface="+mn-ea"/>
              <a:cs typeface="+mn-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pPr>
              <a:buNone/>
            </a:pPr>
            <a:r>
              <a:rPr lang="en-US" altLang="zh-CN" dirty="0"/>
              <a:t>1.4 </a:t>
            </a:r>
            <a:r>
              <a:rPr lang="zh-CN" altLang="en-US" dirty="0"/>
              <a:t>洪水</a:t>
            </a:r>
            <a:endParaRPr lang="zh-CN" altLang="en-US" dirty="0"/>
          </a:p>
        </p:txBody>
      </p:sp>
      <p:sp>
        <p:nvSpPr>
          <p:cNvPr id="4" name="Rectangle 3"/>
          <p:cNvSpPr txBox="1">
            <a:spLocks noChangeArrowheads="1"/>
          </p:cNvSpPr>
          <p:nvPr/>
        </p:nvSpPr>
        <p:spPr>
          <a:xfrm>
            <a:off x="395288" y="1491630"/>
            <a:ext cx="8291512" cy="3872533"/>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Tx/>
              <a:buNone/>
              <a:defRPr/>
            </a:pPr>
            <a:r>
              <a:rPr kumimoji="0" lang="zh-CN" altLang="en-US" b="0"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rPr>
              <a:t>洪水的等级划分</a:t>
            </a:r>
            <a:r>
              <a:rPr kumimoji="0" lang="zh-CN" altLang="en-US"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 </a:t>
            </a:r>
            <a:endParaRPr kumimoji="0" lang="zh-CN" altLang="en-US"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ct val="20000"/>
              </a:spcBef>
              <a:spcAft>
                <a:spcPts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1.一般洪水：</a:t>
            </a:r>
            <a:r>
              <a:rPr kumimoji="0" lang="zh-CN" altLang="en-US" b="0"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rPr>
              <a:t>重现期小于10年</a:t>
            </a:r>
            <a:endParaRPr kumimoji="0" lang="zh-CN" altLang="en-US" b="0"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ct val="20000"/>
              </a:spcBef>
              <a:spcAft>
                <a:spcPts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2.较大洪水：</a:t>
            </a:r>
            <a:r>
              <a:rPr kumimoji="0" lang="zh-CN" altLang="en-US" b="0"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rPr>
              <a:t>重现期10年~20年</a:t>
            </a:r>
            <a:endParaRPr kumimoji="0" lang="zh-CN" altLang="en-US" b="0"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ct val="20000"/>
              </a:spcBef>
              <a:spcAft>
                <a:spcPts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3.大 洪 水： </a:t>
            </a:r>
            <a:r>
              <a:rPr kumimoji="0" lang="zh-CN" altLang="en-US" b="0"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rPr>
              <a:t>重现期20年~50年</a:t>
            </a:r>
            <a:endParaRPr kumimoji="0" lang="zh-CN" altLang="en-US" b="0"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ct val="20000"/>
              </a:spcBef>
              <a:spcAft>
                <a:spcPts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4.特大洪水：</a:t>
            </a:r>
            <a:r>
              <a:rPr kumimoji="0" lang="zh-CN" altLang="en-US" b="0"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rPr>
              <a:t>重现期超过50年</a:t>
            </a:r>
            <a:endParaRPr kumimoji="0" lang="zh-CN" altLang="en-US" b="0"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2000" b="0" i="0" u="none" strike="noStrike" kern="1200" cap="none" spc="0" normalizeH="0" baseline="0" noProof="0" dirty="0">
              <a:ln>
                <a:noFill/>
              </a:ln>
              <a:solidFill>
                <a:srgbClr val="FF3300"/>
              </a:solidFill>
              <a:effectLst/>
              <a:uLnTx/>
              <a:uFillTx/>
              <a:latin typeface="+mn-lt"/>
              <a:ea typeface="+mn-ea"/>
              <a:cs typeface="+mn-cs"/>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pPr>
              <a:buNone/>
            </a:pPr>
            <a:r>
              <a:rPr lang="en-US" altLang="zh-CN" dirty="0"/>
              <a:t>1.5 </a:t>
            </a:r>
            <a:r>
              <a:rPr lang="zh-CN" altLang="zh-CN" dirty="0"/>
              <a:t>强对流天气</a:t>
            </a:r>
            <a:endParaRPr lang="zh-CN" altLang="en-US" dirty="0"/>
          </a:p>
        </p:txBody>
      </p:sp>
      <p:sp>
        <p:nvSpPr>
          <p:cNvPr id="4" name="Rectangle 3"/>
          <p:cNvSpPr txBox="1">
            <a:spLocks noChangeArrowheads="1"/>
          </p:cNvSpPr>
          <p:nvPr/>
        </p:nvSpPr>
        <p:spPr>
          <a:xfrm>
            <a:off x="395288" y="1491631"/>
            <a:ext cx="8497192" cy="2808312"/>
          </a:xfrm>
          <a:prstGeom prst="rect">
            <a:avLst/>
          </a:prstGeom>
        </p:spPr>
        <p:txBody>
          <a:bodyPr/>
          <a:lstStyle/>
          <a:p>
            <a:pPr>
              <a:lnSpc>
                <a:spcPct val="150000"/>
              </a:lnSpc>
              <a:buFontTx/>
              <a:buNone/>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1.强对流天气是指出现短时强降水、雷雨大风、龙卷风、冰雹等现象的灾 害性天气，可分为龙卷风、冰雹、雷雨大风和短时强降水等种类。强对流天气灾害是因发生强对流天气而造成的灾害。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FontTx/>
              <a:buNone/>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2.强对流天气来临时，经常伴随着电闪雷鸣、风大雨急等暴雨、局地洪涝、    山地灾害多，北方冰雹、雷雨大风灾害多的特点。致使房屋倒毁，庄  稼树木受到摧残，电信交通受损，甚至造成人员伤亡等。</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4"/>
          </p:nvPr>
        </p:nvSpPr>
        <p:spPr/>
        <p:txBody>
          <a:bodyPr/>
          <a:lstStyle/>
          <a:p>
            <a:pPr>
              <a:buNone/>
            </a:pPr>
            <a:r>
              <a:rPr lang="en-US" altLang="zh-CN" dirty="0"/>
              <a:t>2.1  </a:t>
            </a:r>
            <a:r>
              <a:rPr lang="zh-CN" altLang="en-US" dirty="0"/>
              <a:t>防洪避险常识</a:t>
            </a:r>
            <a:br>
              <a:rPr lang="zh-CN" altLang="en-US" dirty="0"/>
            </a:br>
            <a:endParaRPr lang="zh-CN" altLang="en-US" dirty="0"/>
          </a:p>
        </p:txBody>
      </p:sp>
      <p:sp>
        <p:nvSpPr>
          <p:cNvPr id="3" name="内容占位符 2"/>
          <p:cNvSpPr>
            <a:spLocks noGrp="1"/>
          </p:cNvSpPr>
          <p:nvPr>
            <p:ph sz="quarter" idx="13"/>
          </p:nvPr>
        </p:nvSpPr>
        <p:spPr/>
        <p:txBody>
          <a:bodyPr/>
          <a:lstStyle/>
          <a:p>
            <a:r>
              <a:rPr lang="zh-CN" altLang="en-US" dirty="0"/>
              <a:t>降暴雨时，要时刻观察房屋周围的溪河水位有无异常，注意山体有没有变形、裂缝，排水是否通畅。特别是晚上，更应十分警觉，随时做好安全转移的准备。</a:t>
            </a:r>
            <a:endParaRPr lang="en-US" altLang="zh-CN" dirty="0"/>
          </a:p>
          <a:p>
            <a:r>
              <a:rPr lang="zh-CN" altLang="en-US" dirty="0"/>
              <a:t>观测到可能引发洪水、滑坡的降雨量，要立即采取鸣锣或打电话等预先设定的报警措施，迅速向可能受威胁的人员传递警报信息。</a:t>
            </a:r>
            <a:endParaRPr lang="en-US" altLang="zh-CN" dirty="0"/>
          </a:p>
          <a:p>
            <a:r>
              <a:rPr lang="zh-CN" altLang="en-US" dirty="0"/>
              <a:t>发生大暴雨时，要加强对水位、渗漏等情况的观测，如有异常，要迅速转移受威胁人员。</a:t>
            </a:r>
            <a:endParaRPr lang="en-US" altLang="zh-CN" dirty="0"/>
          </a:p>
          <a:p>
            <a:r>
              <a:rPr lang="zh-CN" altLang="en-US" dirty="0"/>
              <a:t>水迅速上涨时，不要沿着河谷跑，应向河谷两岸高处跑。山体滑坡时，不要沿滑坡体滑动方向跑，应向滑坡体两侧跑。</a:t>
            </a:r>
            <a:endParaRPr lang="zh-CN" altLang="en-US" dirty="0"/>
          </a:p>
          <a:p>
            <a:endParaRPr lang="zh-CN"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4"/>
          </p:nvPr>
        </p:nvSpPr>
        <p:spPr/>
        <p:txBody>
          <a:bodyPr/>
          <a:lstStyle/>
          <a:p>
            <a:pPr>
              <a:buNone/>
            </a:pPr>
            <a:r>
              <a:rPr lang="en-US" altLang="zh-CN" dirty="0"/>
              <a:t>2.1 </a:t>
            </a:r>
            <a:r>
              <a:rPr lang="zh-CN" altLang="en-US" dirty="0"/>
              <a:t>防洪避险常识</a:t>
            </a:r>
            <a:br>
              <a:rPr lang="zh-CN" altLang="en-US" dirty="0"/>
            </a:br>
            <a:endParaRPr lang="zh-CN" altLang="en-US" dirty="0"/>
          </a:p>
        </p:txBody>
      </p:sp>
      <p:sp>
        <p:nvSpPr>
          <p:cNvPr id="3" name="内容占位符 2"/>
          <p:cNvSpPr>
            <a:spLocks noGrp="1"/>
          </p:cNvSpPr>
          <p:nvPr>
            <p:ph sz="quarter" idx="13"/>
          </p:nvPr>
        </p:nvSpPr>
        <p:spPr/>
        <p:txBody>
          <a:bodyPr/>
          <a:lstStyle/>
          <a:p>
            <a:pPr>
              <a:lnSpc>
                <a:spcPct val="150000"/>
              </a:lnSpc>
            </a:pPr>
            <a:r>
              <a:rPr lang="zh-CN" altLang="en-US" dirty="0"/>
              <a:t>安全转移要本着就近、迅速、安全、有序的原则进行：先人后物，先老幼病残后其他人员；要事先制定转移路线和地点，落实撤离组织人员和责任。</a:t>
            </a:r>
            <a:endParaRPr lang="zh-CN" altLang="en-US" dirty="0"/>
          </a:p>
          <a:p>
            <a:pPr>
              <a:lnSpc>
                <a:spcPct val="150000"/>
              </a:lnSpc>
            </a:pPr>
            <a:r>
              <a:rPr lang="zh-CN" altLang="en-US" dirty="0"/>
              <a:t>遭洪水围困，利用通讯及燃火、放烟、呼喊与挥动鲜艳衣物等发出求救信号，同时主动采取自救措施；不到万不得已，不要轻易下水。</a:t>
            </a:r>
            <a:endParaRPr lang="zh-CN" altLang="en-US" dirty="0"/>
          </a:p>
          <a:p>
            <a:pPr>
              <a:lnSpc>
                <a:spcPct val="150000"/>
              </a:lnSpc>
            </a:pPr>
            <a:r>
              <a:rPr lang="zh-CN" altLang="en-US" dirty="0"/>
              <a:t>低洼处的住房遭洪水淹没或围困时，一是安排人员向安全坚固高处转移、二是想方设法发生求救信号、三是利用竹木等漂浮物转移到较安全的地方。</a:t>
            </a:r>
            <a:endParaRPr lang="en-US" altLang="zh-CN" dirty="0"/>
          </a:p>
          <a:p>
            <a:pPr>
              <a:buNone/>
            </a:pPr>
            <a:endParaRPr lang="zh-CN" alt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4"/>
          </p:nvPr>
        </p:nvSpPr>
        <p:spPr/>
        <p:txBody>
          <a:bodyPr/>
          <a:lstStyle/>
          <a:p>
            <a:pPr>
              <a:buNone/>
            </a:pPr>
            <a:r>
              <a:rPr lang="en-US" altLang="zh-CN" dirty="0"/>
              <a:t>2.2 </a:t>
            </a:r>
            <a:r>
              <a:rPr lang="zh-CN" altLang="en-US" dirty="0"/>
              <a:t>防洪防汛的措施</a:t>
            </a:r>
            <a:br>
              <a:rPr lang="zh-CN" altLang="en-US" dirty="0"/>
            </a:br>
            <a:endParaRPr lang="zh-CN" altLang="en-US" dirty="0"/>
          </a:p>
        </p:txBody>
      </p:sp>
      <p:graphicFrame>
        <p:nvGraphicFramePr>
          <p:cNvPr id="4" name="内容占位符 7"/>
          <p:cNvGraphicFramePr>
            <a:graphicFrameLocks noGrp="1"/>
          </p:cNvGraphicFramePr>
          <p:nvPr>
            <p:ph sz="quarter" idx="13"/>
          </p:nvPr>
        </p:nvGraphicFramePr>
        <p:xfrm>
          <a:off x="251718" y="1563638"/>
          <a:ext cx="8640762" cy="23042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矩形 5"/>
          <p:cNvSpPr/>
          <p:nvPr/>
        </p:nvSpPr>
        <p:spPr>
          <a:xfrm>
            <a:off x="251520" y="4155926"/>
            <a:ext cx="4752528" cy="646331"/>
          </a:xfrm>
          <a:prstGeom prst="rect">
            <a:avLst/>
          </a:prstGeom>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防汛重在预防，其次是做好应急预案的编制及演练，强化公司应急处理能力。</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4"/>
          </p:nvPr>
        </p:nvSpPr>
        <p:spPr/>
        <p:txBody>
          <a:bodyPr/>
          <a:lstStyle/>
          <a:p>
            <a:pPr>
              <a:buNone/>
            </a:pPr>
            <a:r>
              <a:rPr lang="en-US" altLang="zh-CN" dirty="0"/>
              <a:t>2.2 </a:t>
            </a:r>
            <a:r>
              <a:rPr lang="zh-CN" altLang="en-US" dirty="0"/>
              <a:t>防洪防汛的措施</a:t>
            </a:r>
            <a:br>
              <a:rPr lang="zh-CN" altLang="en-US" dirty="0"/>
            </a:br>
            <a:endParaRPr lang="zh-CN" altLang="en-US" dirty="0"/>
          </a:p>
        </p:txBody>
      </p:sp>
      <p:sp>
        <p:nvSpPr>
          <p:cNvPr id="5" name="Rectangle 3"/>
          <p:cNvSpPr txBox="1">
            <a:spLocks noChangeArrowheads="1"/>
          </p:cNvSpPr>
          <p:nvPr/>
        </p:nvSpPr>
        <p:spPr>
          <a:xfrm>
            <a:off x="251520" y="1491630"/>
            <a:ext cx="8568952" cy="323914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defRPr/>
            </a:pPr>
            <a:r>
              <a:rPr kumimoji="0" lang="zh-CN" altLang="en-US" sz="18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（一）、建立防汛值班制度</a:t>
            </a:r>
            <a:endParaRPr kumimoji="0" lang="zh-CN" altLang="en-US" sz="18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Tx/>
              <a:buNone/>
              <a:defRPr/>
            </a:pPr>
            <a:r>
              <a:rPr kumimoji="0" lang="zh-CN" altLang="en-US" sz="1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1.汛期值班：一般每年自7月1日至9月31日当地主汛期（根据上级防汛部门和集团另有要求，今年的防汛工作提前至6月份），防汛期间必须坚持24小时不间断值班；遇特殊汛情，值班时段相应提前或延迟；非汛期若遇到突发事件，防汛办公室应及时安排应急值班。</a:t>
            </a:r>
            <a:endParaRPr kumimoji="0" lang="zh-CN" altLang="en-US" sz="1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Tx/>
              <a:buNone/>
              <a:defRPr/>
            </a:pPr>
            <a:r>
              <a:rPr kumimoji="0" lang="zh-CN" altLang="en-US" sz="1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2.防办值班主要负责上下联络，掌握灾、洪动态，了解各地防汛抗灾情况。及时上报当日灾情和防汛抗灾情况。遇紧急情况，向领导提出应急处理方案。</a:t>
            </a:r>
            <a:endParaRPr kumimoji="0" lang="zh-CN" altLang="en-US" sz="1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Tx/>
              <a:buNone/>
              <a:defRPr/>
            </a:pPr>
            <a:r>
              <a:rPr kumimoji="0" lang="zh-CN" altLang="en-US" sz="1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3.防汛办公室值班每天不少于2人，安全部专职人员负责接发防汛传真、电话，正常情况下由公司部门领导带班，当发生暴雨等突发情况时，由主要公司领导指挥，立即启动防汛应急预案。</a:t>
            </a:r>
            <a:endParaRPr kumimoji="0" lang="zh-CN" altLang="en-US" sz="1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1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4"/>
          </p:nvPr>
        </p:nvSpPr>
        <p:spPr/>
        <p:txBody>
          <a:bodyPr/>
          <a:lstStyle/>
          <a:p>
            <a:pPr>
              <a:buNone/>
            </a:pPr>
            <a:r>
              <a:rPr lang="en-US" altLang="zh-CN" dirty="0"/>
              <a:t>2.2 </a:t>
            </a:r>
            <a:r>
              <a:rPr lang="zh-CN" altLang="en-US" dirty="0"/>
              <a:t>防洪防汛的措施</a:t>
            </a:r>
            <a:br>
              <a:rPr lang="zh-CN" altLang="en-US" dirty="0"/>
            </a:br>
            <a:endParaRPr lang="zh-CN" altLang="en-US" dirty="0"/>
          </a:p>
        </p:txBody>
      </p:sp>
      <p:sp>
        <p:nvSpPr>
          <p:cNvPr id="4" name="Rectangle 2"/>
          <p:cNvSpPr txBox="1">
            <a:spLocks noChangeArrowheads="1"/>
          </p:cNvSpPr>
          <p:nvPr/>
        </p:nvSpPr>
        <p:spPr>
          <a:xfrm>
            <a:off x="251520" y="1564084"/>
            <a:ext cx="8291512" cy="3383930"/>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Tx/>
              <a:buNone/>
              <a:defRPr/>
            </a:pPr>
            <a:r>
              <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4.防汛值班人员要坚守岗位，严守纪律，认真负责，兢兢业业，细致工作，切实保证下情及时上传，上情及时下达。</a:t>
            </a:r>
            <a:endPar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ct val="20000"/>
              </a:spcBef>
              <a:spcAft>
                <a:spcPts val="0"/>
              </a:spcAft>
              <a:buClrTx/>
              <a:buSzTx/>
              <a:buFontTx/>
              <a:buNone/>
              <a:defRPr/>
            </a:pPr>
            <a:r>
              <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5.值班人员应按时交接班，遇特殊情况无法准时到岗时，应事先向带班领导报告，并通知值班人员；交接班时应移交值班记录和发生重要情况的处理结果以及遗留问题等。</a:t>
            </a:r>
            <a:endPar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71690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4"/>
          </p:nvPr>
        </p:nvSpPr>
        <p:spPr/>
        <p:txBody>
          <a:bodyPr/>
          <a:lstStyle/>
          <a:p>
            <a:pPr>
              <a:buNone/>
            </a:pPr>
            <a:r>
              <a:rPr lang="en-US" altLang="zh-CN" dirty="0"/>
              <a:t>2.2 </a:t>
            </a:r>
            <a:r>
              <a:rPr lang="zh-CN" altLang="en-US" dirty="0"/>
              <a:t>防洪防汛的措施</a:t>
            </a:r>
            <a:br>
              <a:rPr lang="zh-CN" altLang="en-US" dirty="0"/>
            </a:br>
            <a:endParaRPr lang="zh-CN" altLang="en-US" dirty="0"/>
          </a:p>
        </p:txBody>
      </p:sp>
      <p:sp>
        <p:nvSpPr>
          <p:cNvPr id="4" name="Rectangle 2"/>
          <p:cNvSpPr txBox="1">
            <a:spLocks noChangeArrowheads="1"/>
          </p:cNvSpPr>
          <p:nvPr/>
        </p:nvSpPr>
        <p:spPr>
          <a:xfrm>
            <a:off x="179512" y="1564084"/>
            <a:ext cx="8964488" cy="2951882"/>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Tx/>
              <a:buNone/>
              <a:defRPr/>
            </a:pPr>
            <a:r>
              <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6.值班人员应做好接收电话、传真的详细记录。内容包括来电单位、姓名、通话内容、时间等。需要请示处理的事情办完后，要记录办理情况、值班人员签名，做到事事有着落。记录要求准确、清晰，重要内容不许错漏。遇有自己不能处理的防汛要务时，必须立即报告有关领导，严禁积压拖延，值班人员手机必须保证24小时畅通。</a:t>
            </a:r>
            <a:endPar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ct val="20000"/>
              </a:spcBef>
              <a:spcAft>
                <a:spcPts val="0"/>
              </a:spcAft>
              <a:buClrTx/>
              <a:buSzTx/>
              <a:buFontTx/>
              <a:buNone/>
              <a:defRPr/>
            </a:pPr>
            <a:r>
              <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7.按时查询、记录气象预报。当气象台发出台风、暴雨警报和大到暴雨以上实时降雨时，要向带班领导汇报，并向政府等有关防讯部门通报，督促做好洪灾害防范工作。</a:t>
            </a:r>
            <a:endPar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defRPr/>
            </a:pPr>
            <a:endPar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4"/>
          </p:nvPr>
        </p:nvSpPr>
        <p:spPr/>
        <p:txBody>
          <a:bodyPr/>
          <a:lstStyle/>
          <a:p>
            <a:pPr>
              <a:buNone/>
            </a:pPr>
            <a:r>
              <a:rPr lang="en-US" altLang="zh-CN" dirty="0"/>
              <a:t>2.2 </a:t>
            </a:r>
            <a:r>
              <a:rPr lang="zh-CN" altLang="en-US" dirty="0"/>
              <a:t>防洪防汛的措施</a:t>
            </a:r>
            <a:br>
              <a:rPr lang="zh-CN" altLang="en-US" dirty="0"/>
            </a:br>
            <a:endParaRPr lang="zh-CN" altLang="en-US" dirty="0"/>
          </a:p>
        </p:txBody>
      </p:sp>
      <p:sp>
        <p:nvSpPr>
          <p:cNvPr id="5" name="矩形 4"/>
          <p:cNvSpPr/>
          <p:nvPr/>
        </p:nvSpPr>
        <p:spPr>
          <a:xfrm>
            <a:off x="179512" y="1387678"/>
            <a:ext cx="8640960" cy="3416320"/>
          </a:xfrm>
          <a:prstGeom prst="rect">
            <a:avLst/>
          </a:prstGeom>
        </p:spPr>
        <p:txBody>
          <a:bodyPr wrap="square">
            <a:spAutoFit/>
          </a:bodyPr>
          <a:lstStyle/>
          <a:p>
            <a:pPr>
              <a:lnSpc>
                <a:spcPct val="150000"/>
              </a:lnSpc>
              <a:buFontTx/>
              <a:buNone/>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（二）物资准备：准备好防汛抢险的各种物资器材、防汛物资，如沙子、编织袋、雨鞋、雨衣、手电筒等。</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FontTx/>
              <a:buNone/>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（三）通讯准备：要做到通讯畅通，保证及时准确，并且全天候。使指挥部的指令能及时下达，下级反映的情况、问题能及时上传。</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FontTx/>
              <a:buNone/>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（四）应急措施准备：就是要成立防汛指挥机构，组织防汛抢险人员。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FontTx/>
              <a:buNone/>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认真做好以上四方面的准备工作，充分发动、依靠广大职工、实施正确的指挥，我们就可以做到安全度汛，即使遇到了较大的洪水，也可以把损失减少到最低的程度。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85180" y="3111500"/>
            <a:ext cx="294386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907405" y="3373755"/>
            <a:ext cx="98615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21830" y="4050665"/>
            <a:ext cx="73660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179512" y="1635646"/>
            <a:ext cx="8640638" cy="3096344"/>
          </a:xfrm>
        </p:spPr>
        <p:txBody>
          <a:bodyPr/>
          <a:lstStyle/>
          <a:p>
            <a:r>
              <a:rPr lang="zh-CN" altLang="en-US" b="1" dirty="0"/>
              <a:t>汛期</a:t>
            </a:r>
            <a:r>
              <a:rPr lang="en-US" altLang="zh-CN" b="1" dirty="0"/>
              <a:t>——</a:t>
            </a:r>
            <a:r>
              <a:rPr lang="zh-CN" altLang="en-US" sz="1600" dirty="0"/>
              <a:t>指江河中由于流域内</a:t>
            </a:r>
            <a:r>
              <a:rPr lang="zh-CN" altLang="en-US" sz="1600" b="1" dirty="0">
                <a:solidFill>
                  <a:srgbClr val="FF0000"/>
                </a:solidFill>
              </a:rPr>
              <a:t>季节性降水</a:t>
            </a:r>
            <a:r>
              <a:rPr lang="zh-CN" altLang="en-US" sz="1600" dirty="0"/>
              <a:t>、</a:t>
            </a:r>
            <a:r>
              <a:rPr lang="zh-CN" altLang="en-US" sz="1600" b="1" dirty="0">
                <a:solidFill>
                  <a:srgbClr val="FF0000"/>
                </a:solidFill>
              </a:rPr>
              <a:t>融冰</a:t>
            </a:r>
            <a:r>
              <a:rPr lang="zh-CN" altLang="en-US" sz="1600" dirty="0"/>
              <a:t>、</a:t>
            </a:r>
            <a:r>
              <a:rPr lang="zh-CN" altLang="en-US" sz="1600" b="1" dirty="0">
                <a:solidFill>
                  <a:srgbClr val="FF0000"/>
                </a:solidFill>
              </a:rPr>
              <a:t>化雪</a:t>
            </a:r>
            <a:r>
              <a:rPr lang="zh-CN" altLang="en-US" sz="1600" dirty="0"/>
              <a:t>，引起</a:t>
            </a:r>
            <a:r>
              <a:rPr lang="zh-CN" altLang="en-US" sz="1600" b="1" dirty="0">
                <a:solidFill>
                  <a:srgbClr val="FF0000"/>
                </a:solidFill>
              </a:rPr>
              <a:t>定时性水位上涨</a:t>
            </a:r>
            <a:r>
              <a:rPr lang="zh-CN" altLang="en-US" sz="1600" dirty="0"/>
              <a:t>的时期。我国汛期主要是由于</a:t>
            </a:r>
            <a:r>
              <a:rPr lang="zh-CN" altLang="en-US" sz="1600" b="1" dirty="0">
                <a:solidFill>
                  <a:srgbClr val="FF0000"/>
                </a:solidFill>
              </a:rPr>
              <a:t>夏季暴雨</a:t>
            </a:r>
            <a:r>
              <a:rPr lang="zh-CN" altLang="en-US" sz="1600" dirty="0"/>
              <a:t>和</a:t>
            </a:r>
            <a:r>
              <a:rPr lang="zh-CN" altLang="en-US" sz="1600" b="1" dirty="0">
                <a:solidFill>
                  <a:srgbClr val="FF0000"/>
                </a:solidFill>
              </a:rPr>
              <a:t>秋季连绵阴雨</a:t>
            </a:r>
            <a:r>
              <a:rPr lang="zh-CN" altLang="en-US" sz="1600" dirty="0"/>
              <a:t>造成的。从全国来讲，汛期的起止时间不一样，主要由各地区的</a:t>
            </a:r>
            <a:r>
              <a:rPr lang="zh-CN" altLang="en-US" sz="1600" b="1" dirty="0">
                <a:solidFill>
                  <a:srgbClr val="FF0000"/>
                </a:solidFill>
              </a:rPr>
              <a:t>气候</a:t>
            </a:r>
            <a:r>
              <a:rPr lang="zh-CN" altLang="en-US" sz="1600" dirty="0"/>
              <a:t>和</a:t>
            </a:r>
            <a:r>
              <a:rPr lang="zh-CN" altLang="en-US" sz="1600" b="1" dirty="0">
                <a:solidFill>
                  <a:srgbClr val="FF0000"/>
                </a:solidFill>
              </a:rPr>
              <a:t>降水</a:t>
            </a:r>
            <a:r>
              <a:rPr lang="zh-CN" altLang="en-US" sz="1600" dirty="0"/>
              <a:t>情况决定。南方入汛时间较早，结束时间较晚；北方入汛时间较晚，结束时间较早。汛期是一年中</a:t>
            </a:r>
            <a:r>
              <a:rPr lang="zh-CN" altLang="en-US" sz="1600" b="1" dirty="0">
                <a:solidFill>
                  <a:srgbClr val="FF0000"/>
                </a:solidFill>
              </a:rPr>
              <a:t>降水量最大</a:t>
            </a:r>
            <a:r>
              <a:rPr lang="zh-CN" altLang="en-US" sz="1600" dirty="0"/>
              <a:t>时期，容易引起洪涝灾害，因此应做好防汛工作。</a:t>
            </a:r>
            <a:endParaRPr lang="en-US" altLang="zh-CN" sz="1600" dirty="0"/>
          </a:p>
          <a:p>
            <a:endParaRPr lang="en-US" altLang="zh-CN" dirty="0"/>
          </a:p>
          <a:p>
            <a:r>
              <a:rPr lang="zh-CN" altLang="en-US" b="1" dirty="0"/>
              <a:t>防汛</a:t>
            </a:r>
            <a:r>
              <a:rPr lang="en-US" altLang="zh-CN" dirty="0"/>
              <a:t>——</a:t>
            </a:r>
            <a:r>
              <a:rPr lang="zh-CN" altLang="en-US" sz="1600" dirty="0"/>
              <a:t>是指汛期中为</a:t>
            </a:r>
            <a:r>
              <a:rPr lang="zh-CN" altLang="en-US" sz="1600" b="1" dirty="0">
                <a:solidFill>
                  <a:srgbClr val="FF0000"/>
                </a:solidFill>
              </a:rPr>
              <a:t>防御较大洪水</a:t>
            </a:r>
            <a:r>
              <a:rPr lang="zh-CN" altLang="en-US" sz="1600" dirty="0"/>
              <a:t>而实施的各种工作，包括自汛前对</a:t>
            </a:r>
            <a:r>
              <a:rPr lang="zh-CN" altLang="en-US" sz="1600" b="1" dirty="0">
                <a:solidFill>
                  <a:srgbClr val="FF0000"/>
                </a:solidFill>
              </a:rPr>
              <a:t>水利工程</a:t>
            </a:r>
            <a:r>
              <a:rPr lang="zh-CN" altLang="en-US" sz="1600" dirty="0"/>
              <a:t>和</a:t>
            </a:r>
            <a:r>
              <a:rPr lang="zh-CN" altLang="en-US" sz="1600" b="1" dirty="0">
                <a:solidFill>
                  <a:srgbClr val="FF0000"/>
                </a:solidFill>
              </a:rPr>
              <a:t>防汛设施</a:t>
            </a:r>
            <a:r>
              <a:rPr lang="zh-CN" altLang="en-US" sz="1600" dirty="0"/>
              <a:t>加强检查、养护和维修，以提高防御能力，以及在汛期中采取的一切措施，如加固堤防、巡回监视、水库洪水预报调度、分洪滞洪、应急抢险等。因此无论汛期还是非汛期，凡是为</a:t>
            </a:r>
            <a:r>
              <a:rPr lang="zh-CN" altLang="en-US" sz="1600" b="1" dirty="0">
                <a:solidFill>
                  <a:srgbClr val="FF0000"/>
                </a:solidFill>
              </a:rPr>
              <a:t>提高</a:t>
            </a:r>
            <a:r>
              <a:rPr lang="zh-CN" altLang="en-US" sz="1600" dirty="0"/>
              <a:t>洪水的</a:t>
            </a:r>
            <a:r>
              <a:rPr lang="zh-CN" altLang="en-US" sz="1600" b="1" dirty="0">
                <a:solidFill>
                  <a:srgbClr val="FF0000"/>
                </a:solidFill>
              </a:rPr>
              <a:t>防御能力</a:t>
            </a:r>
            <a:r>
              <a:rPr lang="zh-CN" altLang="en-US" sz="1600" dirty="0"/>
              <a:t>而作的一切工作都属防汛范畴。</a:t>
            </a:r>
            <a:endParaRPr lang="zh-CN" altLang="en-US" sz="1600" dirty="0"/>
          </a:p>
          <a:p>
            <a:endParaRPr lang="zh-CN" altLang="en-US" dirty="0"/>
          </a:p>
          <a:p>
            <a:endParaRPr lang="zh-CN" altLang="en-US" dirty="0"/>
          </a:p>
        </p:txBody>
      </p:sp>
      <p:sp>
        <p:nvSpPr>
          <p:cNvPr id="3" name="文本占位符 2"/>
          <p:cNvSpPr>
            <a:spLocks noGrp="1"/>
          </p:cNvSpPr>
          <p:nvPr>
            <p:ph type="body" sz="quarter" idx="14"/>
          </p:nvPr>
        </p:nvSpPr>
        <p:spPr/>
        <p:txBody>
          <a:bodyPr/>
          <a:lstStyle/>
          <a:p>
            <a:pPr>
              <a:buNone/>
            </a:pPr>
            <a:r>
              <a:rPr lang="en-US" altLang="zh-CN" dirty="0"/>
              <a:t>1.1 </a:t>
            </a:r>
            <a:r>
              <a:rPr lang="zh-CN" altLang="en-US" dirty="0"/>
              <a:t>基本概念</a:t>
            </a:r>
            <a:endParaRPr lang="zh-CN"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179512" y="1635646"/>
            <a:ext cx="8856984" cy="2520429"/>
          </a:xfrm>
        </p:spPr>
        <p:txBody>
          <a:bodyPr/>
          <a:lstStyle/>
          <a:p>
            <a:pPr>
              <a:lnSpc>
                <a:spcPct val="150000"/>
              </a:lnSpc>
            </a:pPr>
            <a:r>
              <a:rPr lang="zh-CN" altLang="en-US" b="1" dirty="0"/>
              <a:t>防洪</a:t>
            </a:r>
            <a:r>
              <a:rPr lang="en-US" altLang="zh-CN" b="1" dirty="0"/>
              <a:t>——</a:t>
            </a:r>
            <a:r>
              <a:rPr lang="zh-CN" altLang="en-US" sz="1600" dirty="0"/>
              <a:t>为了</a:t>
            </a:r>
            <a:r>
              <a:rPr lang="zh-CN" altLang="en-US" sz="1600" b="1" dirty="0">
                <a:solidFill>
                  <a:srgbClr val="FF0000"/>
                </a:solidFill>
              </a:rPr>
              <a:t>防御</a:t>
            </a:r>
            <a:r>
              <a:rPr lang="zh-CN" altLang="en-US" sz="1600" dirty="0"/>
              <a:t>、</a:t>
            </a:r>
            <a:r>
              <a:rPr lang="zh-CN" altLang="en-US" sz="1600" b="1" dirty="0">
                <a:solidFill>
                  <a:srgbClr val="FF0000"/>
                </a:solidFill>
              </a:rPr>
              <a:t>减轻洪涝灾害</a:t>
            </a:r>
            <a:r>
              <a:rPr lang="zh-CN" altLang="en-US" sz="1600" dirty="0"/>
              <a:t>，</a:t>
            </a:r>
            <a:r>
              <a:rPr lang="zh-CN" altLang="en-US" sz="1600" b="1" dirty="0">
                <a:solidFill>
                  <a:srgbClr val="FF0000"/>
                </a:solidFill>
              </a:rPr>
              <a:t>洪涝规律</a:t>
            </a:r>
            <a:r>
              <a:rPr lang="zh-CN" altLang="en-US" sz="1600" dirty="0"/>
              <a:t>和洪涝灾害特点采取的相应</a:t>
            </a:r>
            <a:r>
              <a:rPr lang="zh-CN" altLang="en-US" sz="1600" b="1" dirty="0">
                <a:solidFill>
                  <a:srgbClr val="FF0000"/>
                </a:solidFill>
              </a:rPr>
              <a:t>对策</a:t>
            </a:r>
            <a:r>
              <a:rPr lang="zh-CN" altLang="en-US" sz="1600" dirty="0"/>
              <a:t>、</a:t>
            </a:r>
            <a:r>
              <a:rPr lang="zh-CN" altLang="en-US" sz="1600" b="1" dirty="0">
                <a:solidFill>
                  <a:srgbClr val="FF0000"/>
                </a:solidFill>
              </a:rPr>
              <a:t>措施</a:t>
            </a:r>
            <a:r>
              <a:rPr lang="zh-CN" altLang="en-US" sz="1600" dirty="0"/>
              <a:t>以及有关活动，是防汛工作中的一个主要部分，如修建水工建筑物、拦蓄洪水、控制洪水下泄等。</a:t>
            </a:r>
            <a:endParaRPr lang="en-US" altLang="zh-CN" dirty="0"/>
          </a:p>
          <a:p>
            <a:pPr>
              <a:lnSpc>
                <a:spcPct val="150000"/>
              </a:lnSpc>
            </a:pPr>
            <a:r>
              <a:rPr lang="zh-CN" altLang="en-US" b="1" dirty="0"/>
              <a:t>防汛工作方针</a:t>
            </a:r>
            <a:r>
              <a:rPr lang="en-US" altLang="zh-CN" dirty="0"/>
              <a:t>——</a:t>
            </a:r>
            <a:r>
              <a:rPr lang="zh-CN" altLang="en-US" sz="1600" b="1" dirty="0">
                <a:solidFill>
                  <a:srgbClr val="FF0000"/>
                </a:solidFill>
              </a:rPr>
              <a:t>安全第一</a:t>
            </a:r>
            <a:r>
              <a:rPr lang="zh-CN" altLang="en-US" sz="1600" dirty="0"/>
              <a:t>，</a:t>
            </a:r>
            <a:r>
              <a:rPr lang="zh-CN" altLang="en-US" sz="1600" b="1" dirty="0">
                <a:solidFill>
                  <a:srgbClr val="FF0000"/>
                </a:solidFill>
              </a:rPr>
              <a:t>常备不懈</a:t>
            </a:r>
            <a:r>
              <a:rPr lang="zh-CN" altLang="en-US" sz="1600" dirty="0"/>
              <a:t>，</a:t>
            </a:r>
            <a:r>
              <a:rPr lang="zh-CN" altLang="en-US" sz="1600" b="1" dirty="0">
                <a:solidFill>
                  <a:srgbClr val="FF0000"/>
                </a:solidFill>
              </a:rPr>
              <a:t>以防为主</a:t>
            </a:r>
            <a:r>
              <a:rPr lang="zh-CN" altLang="en-US" sz="1600" dirty="0"/>
              <a:t>，</a:t>
            </a:r>
            <a:r>
              <a:rPr lang="zh-CN" altLang="en-US" sz="1600" b="1" dirty="0">
                <a:solidFill>
                  <a:srgbClr val="FF0000"/>
                </a:solidFill>
              </a:rPr>
              <a:t>全力抢险</a:t>
            </a:r>
            <a:r>
              <a:rPr lang="zh-CN" altLang="en-US" sz="1600" dirty="0"/>
              <a:t>。</a:t>
            </a:r>
            <a:endParaRPr lang="en-US" altLang="zh-CN" sz="1600" dirty="0"/>
          </a:p>
          <a:p>
            <a:pPr>
              <a:lnSpc>
                <a:spcPct val="150000"/>
              </a:lnSpc>
            </a:pPr>
            <a:r>
              <a:rPr lang="zh-CN" altLang="en-US" b="1" dirty="0"/>
              <a:t>防汛抢险基本原则</a:t>
            </a:r>
            <a:r>
              <a:rPr lang="en-US" altLang="zh-CN" sz="1600" b="1" dirty="0"/>
              <a:t>——</a:t>
            </a:r>
            <a:r>
              <a:rPr lang="zh-CN" altLang="en-US" sz="1600" b="1" dirty="0">
                <a:solidFill>
                  <a:srgbClr val="FF0000"/>
                </a:solidFill>
              </a:rPr>
              <a:t>以防为主</a:t>
            </a:r>
            <a:r>
              <a:rPr lang="zh-CN" altLang="en-US" sz="1600" dirty="0"/>
              <a:t>，</a:t>
            </a:r>
            <a:r>
              <a:rPr lang="zh-CN" altLang="en-US" sz="1600" b="1" dirty="0">
                <a:solidFill>
                  <a:srgbClr val="FF0000"/>
                </a:solidFill>
              </a:rPr>
              <a:t>全力抢险</a:t>
            </a:r>
            <a:r>
              <a:rPr lang="zh-CN" altLang="en-US" sz="1600" dirty="0"/>
              <a:t>，</a:t>
            </a:r>
            <a:r>
              <a:rPr lang="zh-CN" altLang="en-US" sz="1600" b="1" dirty="0">
                <a:solidFill>
                  <a:srgbClr val="FF0000"/>
                </a:solidFill>
              </a:rPr>
              <a:t>抢早抢小</a:t>
            </a:r>
            <a:r>
              <a:rPr lang="zh-CN" altLang="en-US" sz="1600" dirty="0"/>
              <a:t>。</a:t>
            </a:r>
            <a:endParaRPr lang="en-US" altLang="zh-CN" sz="1600" dirty="0"/>
          </a:p>
          <a:p>
            <a:pPr>
              <a:lnSpc>
                <a:spcPct val="150000"/>
              </a:lnSpc>
            </a:pPr>
            <a:r>
              <a:rPr lang="zh-CN" altLang="en-US" b="1" dirty="0"/>
              <a:t>气象要素</a:t>
            </a:r>
            <a:r>
              <a:rPr lang="en-US" altLang="zh-CN" dirty="0"/>
              <a:t>——</a:t>
            </a:r>
            <a:r>
              <a:rPr lang="zh-CN" altLang="en-US" dirty="0"/>
              <a:t>地面气象要素观测的项目通常有气温、湿度、气压、风、云、降水等。</a:t>
            </a:r>
            <a:endParaRPr lang="zh-CN" altLang="en-US" b="1" dirty="0"/>
          </a:p>
          <a:p>
            <a:endParaRPr lang="zh-CN" altLang="en-US" sz="1600" b="1" dirty="0">
              <a:solidFill>
                <a:srgbClr val="FF0000"/>
              </a:solidFill>
            </a:endParaRPr>
          </a:p>
          <a:p>
            <a:endParaRPr lang="zh-CN" altLang="en-US" dirty="0"/>
          </a:p>
        </p:txBody>
      </p:sp>
      <p:sp>
        <p:nvSpPr>
          <p:cNvPr id="3" name="文本占位符 2"/>
          <p:cNvSpPr>
            <a:spLocks noGrp="1"/>
          </p:cNvSpPr>
          <p:nvPr>
            <p:ph type="body" sz="quarter" idx="14"/>
          </p:nvPr>
        </p:nvSpPr>
        <p:spPr/>
        <p:txBody>
          <a:bodyPr/>
          <a:lstStyle/>
          <a:p>
            <a:pPr>
              <a:buNone/>
            </a:pPr>
            <a:r>
              <a:rPr lang="en-US" altLang="zh-CN" dirty="0"/>
              <a:t>1.1 </a:t>
            </a:r>
            <a:r>
              <a:rPr lang="zh-CN" altLang="en-US" dirty="0"/>
              <a:t>基本概念</a:t>
            </a:r>
            <a:endParaRPr lang="zh-CN"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pPr>
              <a:buNone/>
            </a:pPr>
            <a:r>
              <a:rPr lang="en-US" altLang="zh-CN" dirty="0"/>
              <a:t>1.1 </a:t>
            </a:r>
            <a:r>
              <a:rPr lang="zh-CN" altLang="en-US" dirty="0"/>
              <a:t>基本概念</a:t>
            </a:r>
            <a:endParaRPr lang="zh-CN" altLang="en-US" dirty="0"/>
          </a:p>
        </p:txBody>
      </p:sp>
      <p:sp>
        <p:nvSpPr>
          <p:cNvPr id="156" name="TextBox 155"/>
          <p:cNvSpPr txBox="1"/>
          <p:nvPr/>
        </p:nvSpPr>
        <p:spPr>
          <a:xfrm>
            <a:off x="179512" y="1635646"/>
            <a:ext cx="8640960" cy="923330"/>
          </a:xfrm>
          <a:prstGeom prst="rect">
            <a:avLst/>
          </a:prstGeom>
          <a:noFill/>
        </p:spPr>
        <p:txBody>
          <a:bodyPr wrap="squar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降雨可按空气上升的原因，分为峰面雨、地形雨、对流雨和台风雨四类。</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dirty="0">
              <a:solidFill>
                <a:schemeClr val="tx2">
                  <a:lumMod val="60000"/>
                  <a:lumOff val="40000"/>
                </a:schemeClr>
              </a:solidFill>
              <a:latin typeface="微软雅黑" panose="020B0503020204020204" pitchFamily="34" charset="-122"/>
              <a:ea typeface="微软雅黑" panose="020B0503020204020204" pitchFamily="34" charset="-122"/>
            </a:endParaRPr>
          </a:p>
          <a:p>
            <a:endParaRPr lang="zh-CN" altLang="en-US" dirty="0">
              <a:solidFill>
                <a:schemeClr val="tx2">
                  <a:lumMod val="60000"/>
                  <a:lumOff val="40000"/>
                </a:schemeClr>
              </a:solidFill>
              <a:latin typeface="微软雅黑" panose="020B0503020204020204" pitchFamily="34" charset="-122"/>
              <a:ea typeface="微软雅黑" panose="020B0503020204020204" pitchFamily="34" charset="-122"/>
            </a:endParaRPr>
          </a:p>
        </p:txBody>
      </p:sp>
      <p:grpSp>
        <p:nvGrpSpPr>
          <p:cNvPr id="159" name="组合 158"/>
          <p:cNvGrpSpPr/>
          <p:nvPr/>
        </p:nvGrpSpPr>
        <p:grpSpPr>
          <a:xfrm>
            <a:off x="107504" y="2139702"/>
            <a:ext cx="8856984" cy="2160240"/>
            <a:chOff x="107504" y="2139702"/>
            <a:chExt cx="8856984" cy="2160240"/>
          </a:xfrm>
        </p:grpSpPr>
        <p:grpSp>
          <p:nvGrpSpPr>
            <p:cNvPr id="155" name="组合 154"/>
            <p:cNvGrpSpPr/>
            <p:nvPr/>
          </p:nvGrpSpPr>
          <p:grpSpPr>
            <a:xfrm>
              <a:off x="107504" y="2787774"/>
              <a:ext cx="8856984" cy="1512168"/>
              <a:chOff x="107504" y="2571750"/>
              <a:chExt cx="8856984" cy="1512168"/>
            </a:xfrm>
          </p:grpSpPr>
          <p:grpSp>
            <p:nvGrpSpPr>
              <p:cNvPr id="62" name="组合 61"/>
              <p:cNvGrpSpPr/>
              <p:nvPr/>
            </p:nvGrpSpPr>
            <p:grpSpPr>
              <a:xfrm>
                <a:off x="107504" y="2571750"/>
                <a:ext cx="1296144" cy="1512168"/>
                <a:chOff x="683568" y="2643758"/>
                <a:chExt cx="1296144" cy="1512168"/>
              </a:xfrm>
            </p:grpSpPr>
            <p:grpSp>
              <p:nvGrpSpPr>
                <p:cNvPr id="59" name="组合 58"/>
                <p:cNvGrpSpPr/>
                <p:nvPr/>
              </p:nvGrpSpPr>
              <p:grpSpPr>
                <a:xfrm>
                  <a:off x="683568" y="2643758"/>
                  <a:ext cx="1296144" cy="1080120"/>
                  <a:chOff x="683568" y="1923678"/>
                  <a:chExt cx="1296144" cy="1080120"/>
                </a:xfrm>
              </p:grpSpPr>
              <p:sp>
                <p:nvSpPr>
                  <p:cNvPr id="49" name="矩形 48"/>
                  <p:cNvSpPr/>
                  <p:nvPr/>
                </p:nvSpPr>
                <p:spPr>
                  <a:xfrm>
                    <a:off x="683568" y="2283718"/>
                    <a:ext cx="1296144" cy="72008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827584" y="2355726"/>
                    <a:ext cx="936104" cy="360040"/>
                    <a:chOff x="971600" y="2427734"/>
                    <a:chExt cx="720080" cy="432048"/>
                  </a:xfrm>
                </p:grpSpPr>
                <p:sp>
                  <p:nvSpPr>
                    <p:cNvPr id="50" name="圆角矩形 49"/>
                    <p:cNvSpPr/>
                    <p:nvPr/>
                  </p:nvSpPr>
                  <p:spPr>
                    <a:xfrm>
                      <a:off x="971600" y="2643758"/>
                      <a:ext cx="720080"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971600" y="2427734"/>
                      <a:ext cx="720080" cy="360040"/>
                      <a:chOff x="1043608" y="2499742"/>
                      <a:chExt cx="576064" cy="288032"/>
                    </a:xfrm>
                  </p:grpSpPr>
                  <p:sp>
                    <p:nvSpPr>
                      <p:cNvPr id="51" name="椭圆 50"/>
                      <p:cNvSpPr/>
                      <p:nvPr/>
                    </p:nvSpPr>
                    <p:spPr>
                      <a:xfrm>
                        <a:off x="1043608" y="2571750"/>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331640" y="2571750"/>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187624" y="2499742"/>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57" name="直接连接符 56"/>
                  <p:cNvCxnSpPr/>
                  <p:nvPr/>
                </p:nvCxnSpPr>
                <p:spPr>
                  <a:xfrm flipH="1">
                    <a:off x="1115616" y="2787774"/>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683568" y="1923678"/>
                    <a:ext cx="1296144" cy="28803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小雨</a:t>
                    </a:r>
                    <a:endParaRPr lang="zh-CN" altLang="en-US" dirty="0">
                      <a:latin typeface="微软雅黑" panose="020B0503020204020204" pitchFamily="34" charset="-122"/>
                      <a:ea typeface="微软雅黑" panose="020B0503020204020204" pitchFamily="34" charset="-122"/>
                    </a:endParaRPr>
                  </a:p>
                </p:txBody>
              </p:sp>
            </p:grpSp>
            <p:sp>
              <p:nvSpPr>
                <p:cNvPr id="61" name="矩形 60"/>
                <p:cNvSpPr/>
                <p:nvPr/>
              </p:nvSpPr>
              <p:spPr>
                <a:xfrm>
                  <a:off x="683568" y="3795886"/>
                  <a:ext cx="129614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10</a:t>
                  </a:r>
                  <a:endParaRPr lang="zh-CN" altLang="en-US" dirty="0">
                    <a:latin typeface="微软雅黑" panose="020B0503020204020204" pitchFamily="34" charset="-122"/>
                    <a:ea typeface="微软雅黑" panose="020B0503020204020204" pitchFamily="34" charset="-122"/>
                  </a:endParaRPr>
                </a:p>
              </p:txBody>
            </p:sp>
          </p:grpSp>
          <p:sp>
            <p:nvSpPr>
              <p:cNvPr id="67" name="矩形 66"/>
              <p:cNvSpPr/>
              <p:nvPr/>
            </p:nvSpPr>
            <p:spPr>
              <a:xfrm>
                <a:off x="1619672" y="2931790"/>
                <a:ext cx="1296144" cy="72008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54"/>
              <p:cNvGrpSpPr/>
              <p:nvPr/>
            </p:nvGrpSpPr>
            <p:grpSpPr>
              <a:xfrm>
                <a:off x="1763688" y="3003798"/>
                <a:ext cx="936104" cy="360040"/>
                <a:chOff x="971600" y="2427734"/>
                <a:chExt cx="720080" cy="432048"/>
              </a:xfrm>
            </p:grpSpPr>
            <p:sp>
              <p:nvSpPr>
                <p:cNvPr id="71" name="圆角矩形 70"/>
                <p:cNvSpPr/>
                <p:nvPr/>
              </p:nvSpPr>
              <p:spPr>
                <a:xfrm>
                  <a:off x="971600" y="2643758"/>
                  <a:ext cx="720080"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53"/>
                <p:cNvGrpSpPr/>
                <p:nvPr/>
              </p:nvGrpSpPr>
              <p:grpSpPr>
                <a:xfrm>
                  <a:off x="971600" y="2427734"/>
                  <a:ext cx="720080" cy="360040"/>
                  <a:chOff x="1043608" y="2499742"/>
                  <a:chExt cx="576064" cy="288032"/>
                </a:xfrm>
              </p:grpSpPr>
              <p:sp>
                <p:nvSpPr>
                  <p:cNvPr id="73" name="椭圆 72"/>
                  <p:cNvSpPr/>
                  <p:nvPr/>
                </p:nvSpPr>
                <p:spPr>
                  <a:xfrm>
                    <a:off x="1043608" y="2571750"/>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331640" y="2571750"/>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1187624" y="2499742"/>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69" name="直接连接符 68"/>
              <p:cNvCxnSpPr/>
              <p:nvPr/>
            </p:nvCxnSpPr>
            <p:spPr>
              <a:xfrm flipH="1">
                <a:off x="1979712"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1619672" y="2571750"/>
                <a:ext cx="1296144" cy="28803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中雨</a:t>
                </a:r>
                <a:endParaRPr lang="zh-CN" altLang="en-US" dirty="0">
                  <a:latin typeface="微软雅黑" panose="020B0503020204020204" pitchFamily="34" charset="-122"/>
                  <a:ea typeface="微软雅黑" panose="020B0503020204020204" pitchFamily="34" charset="-122"/>
                </a:endParaRPr>
              </a:p>
            </p:txBody>
          </p:sp>
          <p:sp>
            <p:nvSpPr>
              <p:cNvPr id="66" name="矩形 65"/>
              <p:cNvSpPr/>
              <p:nvPr/>
            </p:nvSpPr>
            <p:spPr>
              <a:xfrm>
                <a:off x="1619672" y="3723878"/>
                <a:ext cx="129614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10-25</a:t>
                </a:r>
                <a:endParaRPr lang="zh-CN" altLang="en-US" dirty="0">
                  <a:latin typeface="微软雅黑" panose="020B0503020204020204" pitchFamily="34" charset="-122"/>
                  <a:ea typeface="微软雅黑" panose="020B0503020204020204" pitchFamily="34" charset="-122"/>
                </a:endParaRPr>
              </a:p>
            </p:txBody>
          </p:sp>
          <p:sp>
            <p:nvSpPr>
              <p:cNvPr id="79" name="矩形 78"/>
              <p:cNvSpPr/>
              <p:nvPr/>
            </p:nvSpPr>
            <p:spPr>
              <a:xfrm>
                <a:off x="3131840" y="2931790"/>
                <a:ext cx="1296144" cy="72008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54"/>
              <p:cNvGrpSpPr/>
              <p:nvPr/>
            </p:nvGrpSpPr>
            <p:grpSpPr>
              <a:xfrm>
                <a:off x="3275856" y="3003798"/>
                <a:ext cx="936104" cy="360040"/>
                <a:chOff x="971600" y="2427734"/>
                <a:chExt cx="720080" cy="432048"/>
              </a:xfrm>
            </p:grpSpPr>
            <p:sp>
              <p:nvSpPr>
                <p:cNvPr id="83" name="圆角矩形 82"/>
                <p:cNvSpPr/>
                <p:nvPr/>
              </p:nvSpPr>
              <p:spPr>
                <a:xfrm>
                  <a:off x="971600" y="2643758"/>
                  <a:ext cx="720080"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53"/>
                <p:cNvGrpSpPr/>
                <p:nvPr/>
              </p:nvGrpSpPr>
              <p:grpSpPr>
                <a:xfrm>
                  <a:off x="971600" y="2427734"/>
                  <a:ext cx="720080" cy="360040"/>
                  <a:chOff x="1043608" y="2499742"/>
                  <a:chExt cx="576064" cy="288032"/>
                </a:xfrm>
              </p:grpSpPr>
              <p:sp>
                <p:nvSpPr>
                  <p:cNvPr id="85" name="椭圆 84"/>
                  <p:cNvSpPr/>
                  <p:nvPr/>
                </p:nvSpPr>
                <p:spPr>
                  <a:xfrm>
                    <a:off x="1043608" y="2571750"/>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1331640" y="2571750"/>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1187624" y="2499742"/>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81" name="直接连接符 80"/>
              <p:cNvCxnSpPr/>
              <p:nvPr/>
            </p:nvCxnSpPr>
            <p:spPr>
              <a:xfrm flipH="1">
                <a:off x="3851920"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3131840" y="2571750"/>
                <a:ext cx="1296144" cy="28803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大雨</a:t>
                </a:r>
                <a:endParaRPr lang="zh-CN" altLang="en-US" dirty="0">
                  <a:latin typeface="微软雅黑" panose="020B0503020204020204" pitchFamily="34" charset="-122"/>
                  <a:ea typeface="微软雅黑" panose="020B0503020204020204" pitchFamily="34" charset="-122"/>
                </a:endParaRPr>
              </a:p>
            </p:txBody>
          </p:sp>
          <p:sp>
            <p:nvSpPr>
              <p:cNvPr id="78" name="矩形 77"/>
              <p:cNvSpPr/>
              <p:nvPr/>
            </p:nvSpPr>
            <p:spPr>
              <a:xfrm>
                <a:off x="3131840" y="3723878"/>
                <a:ext cx="129614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25-50</a:t>
                </a:r>
                <a:endParaRPr lang="zh-CN" altLang="en-US" dirty="0">
                  <a:latin typeface="微软雅黑" panose="020B0503020204020204" pitchFamily="34" charset="-122"/>
                  <a:ea typeface="微软雅黑" panose="020B0503020204020204" pitchFamily="34" charset="-122"/>
                </a:endParaRPr>
              </a:p>
            </p:txBody>
          </p:sp>
          <p:grpSp>
            <p:nvGrpSpPr>
              <p:cNvPr id="88" name="组合 87"/>
              <p:cNvGrpSpPr/>
              <p:nvPr/>
            </p:nvGrpSpPr>
            <p:grpSpPr>
              <a:xfrm>
                <a:off x="4644008" y="2571750"/>
                <a:ext cx="1296144" cy="1512168"/>
                <a:chOff x="683568" y="2643758"/>
                <a:chExt cx="1296144" cy="1512168"/>
              </a:xfrm>
            </p:grpSpPr>
            <p:grpSp>
              <p:nvGrpSpPr>
                <p:cNvPr id="89" name="组合 58"/>
                <p:cNvGrpSpPr/>
                <p:nvPr/>
              </p:nvGrpSpPr>
              <p:grpSpPr>
                <a:xfrm>
                  <a:off x="683568" y="2643758"/>
                  <a:ext cx="1296144" cy="1080120"/>
                  <a:chOff x="683568" y="1923678"/>
                  <a:chExt cx="1296144" cy="1080120"/>
                </a:xfrm>
              </p:grpSpPr>
              <p:sp>
                <p:nvSpPr>
                  <p:cNvPr id="91" name="矩形 90"/>
                  <p:cNvSpPr/>
                  <p:nvPr/>
                </p:nvSpPr>
                <p:spPr>
                  <a:xfrm>
                    <a:off x="683568" y="2283718"/>
                    <a:ext cx="1296144" cy="72008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2" name="组合 54"/>
                  <p:cNvGrpSpPr/>
                  <p:nvPr/>
                </p:nvGrpSpPr>
                <p:grpSpPr>
                  <a:xfrm>
                    <a:off x="827584" y="2355726"/>
                    <a:ext cx="936104" cy="360040"/>
                    <a:chOff x="971600" y="2427734"/>
                    <a:chExt cx="720080" cy="432048"/>
                  </a:xfrm>
                </p:grpSpPr>
                <p:sp>
                  <p:nvSpPr>
                    <p:cNvPr id="95" name="圆角矩形 94"/>
                    <p:cNvSpPr/>
                    <p:nvPr/>
                  </p:nvSpPr>
                  <p:spPr>
                    <a:xfrm>
                      <a:off x="971600" y="2643758"/>
                      <a:ext cx="720080"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53"/>
                    <p:cNvGrpSpPr/>
                    <p:nvPr/>
                  </p:nvGrpSpPr>
                  <p:grpSpPr>
                    <a:xfrm>
                      <a:off x="971600" y="2427734"/>
                      <a:ext cx="720080" cy="360040"/>
                      <a:chOff x="1043608" y="2499742"/>
                      <a:chExt cx="576064" cy="288032"/>
                    </a:xfrm>
                  </p:grpSpPr>
                  <p:sp>
                    <p:nvSpPr>
                      <p:cNvPr id="97" name="椭圆 96"/>
                      <p:cNvSpPr/>
                      <p:nvPr/>
                    </p:nvSpPr>
                    <p:spPr>
                      <a:xfrm>
                        <a:off x="1043608" y="2571750"/>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1331640" y="2571750"/>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1187624" y="2499742"/>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3" name="直接连接符 92"/>
                  <p:cNvCxnSpPr/>
                  <p:nvPr/>
                </p:nvCxnSpPr>
                <p:spPr>
                  <a:xfrm flipH="1">
                    <a:off x="827584" y="2787774"/>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683568" y="1923678"/>
                    <a:ext cx="1296144" cy="28803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暴雨</a:t>
                    </a:r>
                    <a:endParaRPr lang="zh-CN" altLang="en-US" dirty="0">
                      <a:latin typeface="微软雅黑" panose="020B0503020204020204" pitchFamily="34" charset="-122"/>
                      <a:ea typeface="微软雅黑" panose="020B0503020204020204" pitchFamily="34" charset="-122"/>
                    </a:endParaRPr>
                  </a:p>
                </p:txBody>
              </p:sp>
            </p:grpSp>
            <p:sp>
              <p:nvSpPr>
                <p:cNvPr id="90" name="矩形 89"/>
                <p:cNvSpPr/>
                <p:nvPr/>
              </p:nvSpPr>
              <p:spPr>
                <a:xfrm>
                  <a:off x="683568" y="3795886"/>
                  <a:ext cx="129614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50-100</a:t>
                  </a:r>
                  <a:endParaRPr lang="zh-CN" altLang="en-US" dirty="0">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6156176" y="2571750"/>
                <a:ext cx="1296144" cy="1512168"/>
                <a:chOff x="683568" y="2643758"/>
                <a:chExt cx="1296144" cy="1512168"/>
              </a:xfrm>
            </p:grpSpPr>
            <p:grpSp>
              <p:nvGrpSpPr>
                <p:cNvPr id="101" name="组合 58"/>
                <p:cNvGrpSpPr/>
                <p:nvPr/>
              </p:nvGrpSpPr>
              <p:grpSpPr>
                <a:xfrm>
                  <a:off x="683568" y="2643758"/>
                  <a:ext cx="1296144" cy="1080120"/>
                  <a:chOff x="683568" y="1923678"/>
                  <a:chExt cx="1296144" cy="1080120"/>
                </a:xfrm>
              </p:grpSpPr>
              <p:sp>
                <p:nvSpPr>
                  <p:cNvPr id="103" name="矩形 102"/>
                  <p:cNvSpPr/>
                  <p:nvPr/>
                </p:nvSpPr>
                <p:spPr>
                  <a:xfrm>
                    <a:off x="683568" y="2283718"/>
                    <a:ext cx="1296144" cy="72008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4" name="组合 54"/>
                  <p:cNvGrpSpPr/>
                  <p:nvPr/>
                </p:nvGrpSpPr>
                <p:grpSpPr>
                  <a:xfrm>
                    <a:off x="827584" y="2355726"/>
                    <a:ext cx="936104" cy="360040"/>
                    <a:chOff x="971600" y="2427734"/>
                    <a:chExt cx="720080" cy="432048"/>
                  </a:xfrm>
                </p:grpSpPr>
                <p:sp>
                  <p:nvSpPr>
                    <p:cNvPr id="107" name="圆角矩形 106"/>
                    <p:cNvSpPr/>
                    <p:nvPr/>
                  </p:nvSpPr>
                  <p:spPr>
                    <a:xfrm>
                      <a:off x="971600" y="2643758"/>
                      <a:ext cx="720080"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8" name="组合 53"/>
                    <p:cNvGrpSpPr/>
                    <p:nvPr/>
                  </p:nvGrpSpPr>
                  <p:grpSpPr>
                    <a:xfrm>
                      <a:off x="971600" y="2427734"/>
                      <a:ext cx="720080" cy="360040"/>
                      <a:chOff x="1043608" y="2499742"/>
                      <a:chExt cx="576064" cy="288032"/>
                    </a:xfrm>
                  </p:grpSpPr>
                  <p:sp>
                    <p:nvSpPr>
                      <p:cNvPr id="109" name="椭圆 108"/>
                      <p:cNvSpPr/>
                      <p:nvPr/>
                    </p:nvSpPr>
                    <p:spPr>
                      <a:xfrm>
                        <a:off x="1043608" y="2571750"/>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a:off x="1331640" y="2571750"/>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1187624" y="2499742"/>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6" name="矩形 105"/>
                  <p:cNvSpPr/>
                  <p:nvPr/>
                </p:nvSpPr>
                <p:spPr>
                  <a:xfrm>
                    <a:off x="683568" y="1923678"/>
                    <a:ext cx="1296144" cy="28803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大暴雨</a:t>
                    </a:r>
                    <a:endParaRPr lang="zh-CN" altLang="en-US" dirty="0">
                      <a:latin typeface="微软雅黑" panose="020B0503020204020204" pitchFamily="34" charset="-122"/>
                      <a:ea typeface="微软雅黑" panose="020B0503020204020204" pitchFamily="34" charset="-122"/>
                    </a:endParaRPr>
                  </a:p>
                </p:txBody>
              </p:sp>
            </p:grpSp>
            <p:sp>
              <p:nvSpPr>
                <p:cNvPr id="102" name="矩形 101"/>
                <p:cNvSpPr/>
                <p:nvPr/>
              </p:nvSpPr>
              <p:spPr>
                <a:xfrm>
                  <a:off x="683568" y="3795886"/>
                  <a:ext cx="129614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100-250</a:t>
                  </a:r>
                  <a:endParaRPr lang="zh-CN" altLang="en-US" dirty="0">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7668344" y="2571750"/>
                <a:ext cx="1296144" cy="1512168"/>
                <a:chOff x="683568" y="2643758"/>
                <a:chExt cx="1296144" cy="1512168"/>
              </a:xfrm>
            </p:grpSpPr>
            <p:grpSp>
              <p:nvGrpSpPr>
                <p:cNvPr id="113" name="组合 58"/>
                <p:cNvGrpSpPr/>
                <p:nvPr/>
              </p:nvGrpSpPr>
              <p:grpSpPr>
                <a:xfrm>
                  <a:off x="683568" y="2643758"/>
                  <a:ext cx="1296144" cy="1080120"/>
                  <a:chOff x="683568" y="1923678"/>
                  <a:chExt cx="1296144" cy="1080120"/>
                </a:xfrm>
              </p:grpSpPr>
              <p:sp>
                <p:nvSpPr>
                  <p:cNvPr id="115" name="矩形 114"/>
                  <p:cNvSpPr/>
                  <p:nvPr/>
                </p:nvSpPr>
                <p:spPr>
                  <a:xfrm>
                    <a:off x="683568" y="2283718"/>
                    <a:ext cx="1296144" cy="72008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组合 54"/>
                  <p:cNvGrpSpPr/>
                  <p:nvPr/>
                </p:nvGrpSpPr>
                <p:grpSpPr>
                  <a:xfrm>
                    <a:off x="827584" y="2355726"/>
                    <a:ext cx="936104" cy="360040"/>
                    <a:chOff x="971600" y="2427734"/>
                    <a:chExt cx="720080" cy="432048"/>
                  </a:xfrm>
                </p:grpSpPr>
                <p:sp>
                  <p:nvSpPr>
                    <p:cNvPr id="119" name="圆角矩形 118"/>
                    <p:cNvSpPr/>
                    <p:nvPr/>
                  </p:nvSpPr>
                  <p:spPr>
                    <a:xfrm>
                      <a:off x="971600" y="2643758"/>
                      <a:ext cx="720080"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0" name="组合 53"/>
                    <p:cNvGrpSpPr/>
                    <p:nvPr/>
                  </p:nvGrpSpPr>
                  <p:grpSpPr>
                    <a:xfrm>
                      <a:off x="971600" y="2427734"/>
                      <a:ext cx="720080" cy="360040"/>
                      <a:chOff x="1043608" y="2499742"/>
                      <a:chExt cx="576064" cy="288032"/>
                    </a:xfrm>
                  </p:grpSpPr>
                  <p:sp>
                    <p:nvSpPr>
                      <p:cNvPr id="121" name="椭圆 120"/>
                      <p:cNvSpPr/>
                      <p:nvPr/>
                    </p:nvSpPr>
                    <p:spPr>
                      <a:xfrm>
                        <a:off x="1043608" y="2571750"/>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1331640" y="2571750"/>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1187624" y="2499742"/>
                        <a:ext cx="288032"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18" name="矩形 117"/>
                  <p:cNvSpPr/>
                  <p:nvPr/>
                </p:nvSpPr>
                <p:spPr>
                  <a:xfrm>
                    <a:off x="683568" y="1923678"/>
                    <a:ext cx="1296144" cy="28803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特大暴雨</a:t>
                    </a:r>
                    <a:endParaRPr lang="zh-CN" altLang="en-US" dirty="0">
                      <a:latin typeface="微软雅黑" panose="020B0503020204020204" pitchFamily="34" charset="-122"/>
                      <a:ea typeface="微软雅黑" panose="020B0503020204020204" pitchFamily="34" charset="-122"/>
                    </a:endParaRPr>
                  </a:p>
                </p:txBody>
              </p:sp>
            </p:grpSp>
            <p:sp>
              <p:nvSpPr>
                <p:cNvPr id="114" name="矩形 113"/>
                <p:cNvSpPr/>
                <p:nvPr/>
              </p:nvSpPr>
              <p:spPr>
                <a:xfrm>
                  <a:off x="683568" y="3795886"/>
                  <a:ext cx="1296144" cy="3600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250</a:t>
                  </a:r>
                  <a:endParaRPr lang="zh-CN" altLang="en-US" dirty="0">
                    <a:latin typeface="微软雅黑" panose="020B0503020204020204" pitchFamily="34" charset="-122"/>
                    <a:ea typeface="微软雅黑" panose="020B0503020204020204" pitchFamily="34" charset="-122"/>
                  </a:endParaRPr>
                </a:p>
              </p:txBody>
            </p:sp>
          </p:grpSp>
          <p:cxnSp>
            <p:nvCxnSpPr>
              <p:cNvPr id="124" name="直接连接符 123"/>
              <p:cNvCxnSpPr/>
              <p:nvPr/>
            </p:nvCxnSpPr>
            <p:spPr>
              <a:xfrm flipH="1">
                <a:off x="2195736"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3275856"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3563888"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H="1">
                <a:off x="5436096"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H="1">
                <a:off x="5004048"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flipH="1">
                <a:off x="5220072"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flipH="1">
                <a:off x="7020272"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a:off x="6444208"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6732240"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a:off x="6228184"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H="1">
                <a:off x="8388424"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H="1">
                <a:off x="7956376"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flipH="1">
                <a:off x="8172400"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7740352"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flipH="1">
                <a:off x="8532440" y="3435846"/>
                <a:ext cx="216024" cy="1440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7" name="矩形 156"/>
            <p:cNvSpPr/>
            <p:nvPr/>
          </p:nvSpPr>
          <p:spPr>
            <a:xfrm>
              <a:off x="3203848" y="2139702"/>
              <a:ext cx="2794355" cy="400110"/>
            </a:xfrm>
            <a:prstGeom prst="rect">
              <a:avLst/>
            </a:prstGeom>
          </p:spPr>
          <p:txBody>
            <a:bodyPr wrap="none">
              <a:spAutoFit/>
            </a:bodyPr>
            <a:lstStyle/>
            <a:p>
              <a:r>
                <a:rPr lang="en-US" altLang="zh-CN" sz="2000" b="1" dirty="0">
                  <a:solidFill>
                    <a:schemeClr val="tx2">
                      <a:lumMod val="60000"/>
                      <a:lumOff val="40000"/>
                    </a:schemeClr>
                  </a:solidFill>
                  <a:latin typeface="微软雅黑" panose="020B0503020204020204" pitchFamily="34" charset="-122"/>
                  <a:ea typeface="微软雅黑" panose="020B0503020204020204" pitchFamily="34" charset="-122"/>
                </a:rPr>
                <a:t>24</a:t>
              </a:r>
              <a:r>
                <a:rPr lang="zh-CN" altLang="en-US" sz="2000" b="1" dirty="0">
                  <a:solidFill>
                    <a:schemeClr val="tx2">
                      <a:lumMod val="60000"/>
                      <a:lumOff val="40000"/>
                    </a:schemeClr>
                  </a:solidFill>
                  <a:latin typeface="微软雅黑" panose="020B0503020204020204" pitchFamily="34" charset="-122"/>
                  <a:ea typeface="微软雅黑" panose="020B0503020204020204" pitchFamily="34" charset="-122"/>
                </a:rPr>
                <a:t>小时降雨强度与等级</a:t>
              </a:r>
              <a:endParaRPr lang="en-US" altLang="zh-CN" sz="2000" b="1"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158" name="TextBox 157"/>
            <p:cNvSpPr txBox="1"/>
            <p:nvPr/>
          </p:nvSpPr>
          <p:spPr>
            <a:xfrm>
              <a:off x="7380312" y="2355726"/>
              <a:ext cx="1338828" cy="369332"/>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单位：毫米</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179512" y="1635646"/>
            <a:ext cx="8856984" cy="2736304"/>
          </a:xfrm>
          <a:solidFill>
            <a:schemeClr val="bg1">
              <a:lumMod val="85000"/>
            </a:schemeClr>
          </a:solidFill>
        </p:spPr>
        <p:txBody>
          <a:bodyPr/>
          <a:lstStyle/>
          <a:p>
            <a:pPr>
              <a:lnSpc>
                <a:spcPct val="150000"/>
              </a:lnSpc>
              <a:buNone/>
            </a:pPr>
            <a:r>
              <a:rPr lang="zh-CN" altLang="en-US" b="1" dirty="0">
                <a:solidFill>
                  <a:schemeClr val="tx2">
                    <a:lumMod val="60000"/>
                    <a:lumOff val="40000"/>
                  </a:schemeClr>
                </a:solidFill>
              </a:rPr>
              <a:t>暴雨蓝色预警信号</a:t>
            </a:r>
            <a:endParaRPr lang="zh-CN" altLang="en-US" b="1" dirty="0">
              <a:solidFill>
                <a:schemeClr val="tx2">
                  <a:lumMod val="60000"/>
                  <a:lumOff val="40000"/>
                </a:schemeClr>
              </a:solidFill>
            </a:endParaRPr>
          </a:p>
          <a:p>
            <a:pPr>
              <a:lnSpc>
                <a:spcPct val="150000"/>
              </a:lnSpc>
              <a:buNone/>
            </a:pPr>
            <a:r>
              <a:rPr lang="zh-CN" altLang="en-US" b="1" dirty="0"/>
              <a:t>含义</a:t>
            </a:r>
            <a:r>
              <a:rPr lang="zh-CN" altLang="en-US" dirty="0"/>
              <a:t>：</a:t>
            </a:r>
            <a:r>
              <a:rPr lang="en-US" altLang="zh-CN" b="1" dirty="0">
                <a:solidFill>
                  <a:srgbClr val="FF0000"/>
                </a:solidFill>
              </a:rPr>
              <a:t>12</a:t>
            </a:r>
            <a:r>
              <a:rPr lang="zh-CN" altLang="en-US" dirty="0"/>
              <a:t>小时降雨量将达</a:t>
            </a:r>
            <a:r>
              <a:rPr lang="en-US" altLang="zh-CN" b="1" dirty="0">
                <a:solidFill>
                  <a:srgbClr val="FF0000"/>
                </a:solidFill>
              </a:rPr>
              <a:t>50</a:t>
            </a:r>
            <a:r>
              <a:rPr lang="zh-CN" altLang="en-US" dirty="0"/>
              <a:t>毫米以上，或者已达</a:t>
            </a:r>
            <a:r>
              <a:rPr lang="en-US" altLang="zh-CN" dirty="0"/>
              <a:t>50</a:t>
            </a:r>
            <a:r>
              <a:rPr lang="zh-CN" altLang="en-US" dirty="0"/>
              <a:t>毫米以上且降雨可能持续。</a:t>
            </a:r>
            <a:endParaRPr lang="zh-CN" altLang="en-US" dirty="0"/>
          </a:p>
          <a:p>
            <a:pPr>
              <a:buNone/>
            </a:pPr>
            <a:r>
              <a:rPr lang="zh-CN" altLang="en-US" b="1" dirty="0"/>
              <a:t>防御指南</a:t>
            </a:r>
            <a:r>
              <a:rPr lang="zh-CN" altLang="en-US" dirty="0"/>
              <a:t>：</a:t>
            </a:r>
            <a:endParaRPr lang="en-US" altLang="zh-CN" dirty="0"/>
          </a:p>
          <a:p>
            <a:r>
              <a:rPr lang="zh-CN" altLang="en-US" dirty="0"/>
              <a:t>政府及相关部门按照职责做好防暴雨准备工作；</a:t>
            </a:r>
            <a:endParaRPr lang="zh-CN" altLang="en-US" dirty="0"/>
          </a:p>
          <a:p>
            <a:r>
              <a:rPr lang="zh-CN" altLang="en-US" dirty="0"/>
              <a:t>学校、幼儿园采取适当措施，保证学生和幼儿安全；</a:t>
            </a:r>
            <a:endParaRPr lang="zh-CN" altLang="en-US" dirty="0"/>
          </a:p>
          <a:p>
            <a:r>
              <a:rPr lang="zh-CN" altLang="en-US" dirty="0"/>
              <a:t>驾驶人员应当注意道路积水和交通阻塞，确保安全；</a:t>
            </a:r>
            <a:endParaRPr lang="zh-CN" altLang="en-US" dirty="0"/>
          </a:p>
          <a:p>
            <a:r>
              <a:rPr lang="zh-CN" altLang="en-US" dirty="0"/>
              <a:t>检查城市、农田、鱼塘</a:t>
            </a:r>
            <a:r>
              <a:rPr lang="zh-CN" altLang="en-US" dirty="0">
                <a:hlinkClick r:id="rId1"/>
              </a:rPr>
              <a:t>排水系统</a:t>
            </a:r>
            <a:r>
              <a:rPr lang="zh-CN" altLang="en-US" dirty="0"/>
              <a:t>，做好排涝准备。</a:t>
            </a:r>
            <a:endParaRPr lang="en-US" altLang="zh-CN" dirty="0"/>
          </a:p>
          <a:p>
            <a:endParaRPr lang="zh-CN" altLang="en-US" dirty="0"/>
          </a:p>
        </p:txBody>
      </p:sp>
      <p:sp>
        <p:nvSpPr>
          <p:cNvPr id="3" name="文本占位符 2"/>
          <p:cNvSpPr>
            <a:spLocks noGrp="1"/>
          </p:cNvSpPr>
          <p:nvPr>
            <p:ph type="body" sz="quarter" idx="14"/>
          </p:nvPr>
        </p:nvSpPr>
        <p:spPr/>
        <p:txBody>
          <a:bodyPr/>
          <a:lstStyle/>
          <a:p>
            <a:pPr>
              <a:buNone/>
            </a:pPr>
            <a:r>
              <a:rPr lang="en-US" altLang="zh-CN" dirty="0"/>
              <a:t>1.2 </a:t>
            </a:r>
            <a:r>
              <a:rPr lang="zh-CN" altLang="en-US" dirty="0"/>
              <a:t>暴雨预警信号解析</a:t>
            </a:r>
            <a:endParaRPr lang="zh-CN" altLang="en-US" dirty="0"/>
          </a:p>
        </p:txBody>
      </p:sp>
      <p:pic>
        <p:nvPicPr>
          <p:cNvPr id="1026" name="Picture 2" descr="C:\Documents and Settings\Administrator\桌面\蓝.jpg"/>
          <p:cNvPicPr>
            <a:picLocks noChangeAspect="1" noChangeArrowheads="1"/>
          </p:cNvPicPr>
          <p:nvPr/>
        </p:nvPicPr>
        <p:blipFill>
          <a:blip r:embed="rId2" cstate="print"/>
          <a:srcRect/>
          <a:stretch>
            <a:fillRect/>
          </a:stretch>
        </p:blipFill>
        <p:spPr bwMode="auto">
          <a:xfrm>
            <a:off x="7874000" y="699542"/>
            <a:ext cx="1270000" cy="1079500"/>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179512" y="1491630"/>
            <a:ext cx="8856984" cy="3384376"/>
          </a:xfrm>
          <a:solidFill>
            <a:schemeClr val="bg1">
              <a:lumMod val="85000"/>
            </a:schemeClr>
          </a:solidFill>
        </p:spPr>
        <p:txBody>
          <a:bodyPr/>
          <a:lstStyle/>
          <a:p>
            <a:pPr>
              <a:lnSpc>
                <a:spcPct val="150000"/>
              </a:lnSpc>
              <a:buNone/>
            </a:pPr>
            <a:r>
              <a:rPr lang="zh-CN" altLang="en-US" b="1" dirty="0">
                <a:solidFill>
                  <a:srgbClr val="FFFF00"/>
                </a:solidFill>
              </a:rPr>
              <a:t>暴雨黄色预警信号</a:t>
            </a:r>
            <a:endParaRPr lang="zh-CN" altLang="en-US" b="1" dirty="0">
              <a:solidFill>
                <a:srgbClr val="FFFF00"/>
              </a:solidFill>
            </a:endParaRPr>
          </a:p>
          <a:p>
            <a:pPr>
              <a:lnSpc>
                <a:spcPct val="150000"/>
              </a:lnSpc>
              <a:buNone/>
            </a:pPr>
            <a:r>
              <a:rPr lang="zh-CN" altLang="en-US" b="1" dirty="0"/>
              <a:t>含义：</a:t>
            </a:r>
            <a:r>
              <a:rPr lang="en-US" altLang="zh-CN" b="1" dirty="0">
                <a:solidFill>
                  <a:srgbClr val="FF0000"/>
                </a:solidFill>
              </a:rPr>
              <a:t>6</a:t>
            </a:r>
            <a:r>
              <a:rPr lang="zh-CN" altLang="en-US" dirty="0"/>
              <a:t>小时降雨量将达</a:t>
            </a:r>
            <a:r>
              <a:rPr lang="en-US" altLang="zh-CN" b="1" dirty="0">
                <a:solidFill>
                  <a:srgbClr val="FF0000"/>
                </a:solidFill>
              </a:rPr>
              <a:t>50</a:t>
            </a:r>
            <a:r>
              <a:rPr lang="zh-CN" altLang="en-US" dirty="0"/>
              <a:t>毫米以上，或者已达</a:t>
            </a:r>
            <a:r>
              <a:rPr lang="en-US" altLang="zh-CN" dirty="0"/>
              <a:t>50</a:t>
            </a:r>
            <a:r>
              <a:rPr lang="zh-CN" altLang="en-US" dirty="0"/>
              <a:t>毫米以上且降雨可能持续。</a:t>
            </a:r>
            <a:endParaRPr lang="en-US" altLang="zh-CN" dirty="0"/>
          </a:p>
          <a:p>
            <a:pPr>
              <a:buNone/>
            </a:pPr>
            <a:r>
              <a:rPr lang="zh-CN" altLang="en-US" b="1" dirty="0"/>
              <a:t>防御指南：</a:t>
            </a:r>
            <a:endParaRPr lang="en-US" altLang="zh-CN" b="1" dirty="0"/>
          </a:p>
          <a:p>
            <a:r>
              <a:rPr lang="zh-CN" altLang="en-US" dirty="0"/>
              <a:t>政府及相关部门按照职责做好防暴雨工作；</a:t>
            </a:r>
            <a:endParaRPr lang="zh-CN" altLang="en-US" dirty="0"/>
          </a:p>
          <a:p>
            <a:r>
              <a:rPr lang="zh-CN" altLang="en-US" dirty="0"/>
              <a:t>交通管理部门应当根据路况在强降雨路段采取交通管制措施，在积水路段实行交通引导；</a:t>
            </a:r>
            <a:endParaRPr lang="zh-CN" altLang="en-US" dirty="0"/>
          </a:p>
          <a:p>
            <a:r>
              <a:rPr lang="zh-CN" altLang="en-US" dirty="0"/>
              <a:t>切断低洼地带有危险的室外电源，暂停在空旷地方的户外作业，转移危险地带人员和危房居民到安全场所避雨；</a:t>
            </a:r>
            <a:endParaRPr lang="zh-CN" altLang="en-US" dirty="0"/>
          </a:p>
          <a:p>
            <a:r>
              <a:rPr lang="zh-CN" altLang="en-US" dirty="0"/>
              <a:t>检查城市、农田、鱼塘排水系统，采取必要的排涝措施。</a:t>
            </a:r>
            <a:endParaRPr lang="zh-CN" altLang="en-US" dirty="0"/>
          </a:p>
          <a:p>
            <a:pPr>
              <a:lnSpc>
                <a:spcPct val="150000"/>
              </a:lnSpc>
              <a:buNone/>
            </a:pPr>
            <a:endParaRPr lang="zh-CN" altLang="en-US" dirty="0"/>
          </a:p>
        </p:txBody>
      </p:sp>
      <p:sp>
        <p:nvSpPr>
          <p:cNvPr id="3" name="文本占位符 2"/>
          <p:cNvSpPr>
            <a:spLocks noGrp="1"/>
          </p:cNvSpPr>
          <p:nvPr>
            <p:ph type="body" sz="quarter" idx="14"/>
          </p:nvPr>
        </p:nvSpPr>
        <p:spPr/>
        <p:txBody>
          <a:bodyPr/>
          <a:lstStyle/>
          <a:p>
            <a:pPr>
              <a:buNone/>
            </a:pPr>
            <a:r>
              <a:rPr lang="en-US" altLang="zh-CN" dirty="0"/>
              <a:t>1.2 </a:t>
            </a:r>
            <a:r>
              <a:rPr lang="zh-CN" altLang="en-US" dirty="0"/>
              <a:t>暴雨预警信号解析</a:t>
            </a:r>
            <a:endParaRPr lang="zh-CN" altLang="en-US" dirty="0"/>
          </a:p>
        </p:txBody>
      </p:sp>
      <p:pic>
        <p:nvPicPr>
          <p:cNvPr id="2050" name="Picture 2" descr="C:\Documents and Settings\Administrator\桌面\黄.jpg"/>
          <p:cNvPicPr>
            <a:picLocks noChangeAspect="1" noChangeArrowheads="1"/>
          </p:cNvPicPr>
          <p:nvPr/>
        </p:nvPicPr>
        <p:blipFill>
          <a:blip r:embed="rId1" cstate="print"/>
          <a:srcRect/>
          <a:stretch>
            <a:fillRect/>
          </a:stretch>
        </p:blipFill>
        <p:spPr bwMode="auto">
          <a:xfrm>
            <a:off x="7874000" y="699542"/>
            <a:ext cx="1270000" cy="107950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179512" y="1635646"/>
            <a:ext cx="8856984" cy="3168352"/>
          </a:xfrm>
          <a:solidFill>
            <a:schemeClr val="bg1">
              <a:lumMod val="85000"/>
            </a:schemeClr>
          </a:solidFill>
        </p:spPr>
        <p:txBody>
          <a:bodyPr/>
          <a:lstStyle/>
          <a:p>
            <a:pPr>
              <a:lnSpc>
                <a:spcPct val="150000"/>
              </a:lnSpc>
              <a:buNone/>
            </a:pPr>
            <a:r>
              <a:rPr lang="zh-CN" altLang="en-US" b="1" dirty="0">
                <a:solidFill>
                  <a:schemeClr val="accent6">
                    <a:lumMod val="75000"/>
                  </a:schemeClr>
                </a:solidFill>
              </a:rPr>
              <a:t>暴雨橙色预警信号</a:t>
            </a:r>
            <a:endParaRPr lang="zh-CN" altLang="en-US" b="1" dirty="0">
              <a:solidFill>
                <a:schemeClr val="accent6">
                  <a:lumMod val="75000"/>
                </a:schemeClr>
              </a:solidFill>
            </a:endParaRPr>
          </a:p>
          <a:p>
            <a:pPr>
              <a:lnSpc>
                <a:spcPct val="150000"/>
              </a:lnSpc>
              <a:buNone/>
            </a:pPr>
            <a:r>
              <a:rPr lang="zh-CN" altLang="en-US" b="1" dirty="0"/>
              <a:t>含义：</a:t>
            </a:r>
            <a:r>
              <a:rPr lang="en-US" altLang="zh-CN" b="1" dirty="0">
                <a:solidFill>
                  <a:srgbClr val="FF0000"/>
                </a:solidFill>
              </a:rPr>
              <a:t>3</a:t>
            </a:r>
            <a:r>
              <a:rPr lang="zh-CN" altLang="en-US" dirty="0"/>
              <a:t>小时降雨量将达</a:t>
            </a:r>
            <a:r>
              <a:rPr lang="en-US" altLang="zh-CN" b="1" dirty="0">
                <a:solidFill>
                  <a:srgbClr val="FF0000"/>
                </a:solidFill>
              </a:rPr>
              <a:t>50</a:t>
            </a:r>
            <a:r>
              <a:rPr lang="zh-CN" altLang="en-US" dirty="0"/>
              <a:t>毫米以上，或者已达</a:t>
            </a:r>
            <a:r>
              <a:rPr lang="en-US" altLang="zh-CN" dirty="0"/>
              <a:t>50</a:t>
            </a:r>
            <a:r>
              <a:rPr lang="zh-CN" altLang="en-US" dirty="0"/>
              <a:t>毫米以上且降雨可能持续。</a:t>
            </a:r>
            <a:endParaRPr lang="en-US" altLang="zh-CN" dirty="0"/>
          </a:p>
          <a:p>
            <a:pPr>
              <a:buNone/>
            </a:pPr>
            <a:r>
              <a:rPr lang="zh-CN" altLang="en-US" b="1" dirty="0"/>
              <a:t>防御指南：</a:t>
            </a:r>
            <a:endParaRPr lang="en-US" altLang="zh-CN" b="1" dirty="0"/>
          </a:p>
          <a:p>
            <a:r>
              <a:rPr lang="zh-CN" altLang="en-US" dirty="0"/>
              <a:t>政府及相关部门按照职责做好防暴雨应急工作；</a:t>
            </a:r>
            <a:endParaRPr lang="zh-CN" altLang="en-US" dirty="0"/>
          </a:p>
          <a:p>
            <a:r>
              <a:rPr lang="zh-CN" altLang="en-US" dirty="0"/>
              <a:t>切断有危险的室外电源，暂停户外作业；</a:t>
            </a:r>
            <a:endParaRPr lang="zh-CN" altLang="en-US" dirty="0"/>
          </a:p>
          <a:p>
            <a:r>
              <a:rPr lang="zh-CN" altLang="en-US" dirty="0"/>
              <a:t>处于危险地带的单位应当停课、停业，采取专门措施保护已到校学生、幼儿和其他上班人员的安全；</a:t>
            </a:r>
            <a:endParaRPr lang="zh-CN" altLang="en-US" dirty="0"/>
          </a:p>
          <a:p>
            <a:r>
              <a:rPr lang="zh-CN" altLang="en-US" dirty="0"/>
              <a:t>做好城市、农田的排涝，注意防范可能引发的</a:t>
            </a:r>
            <a:r>
              <a:rPr lang="zh-CN" altLang="en-US" dirty="0">
                <a:hlinkClick r:id="rId1"/>
              </a:rPr>
              <a:t>山洪</a:t>
            </a:r>
            <a:r>
              <a:rPr lang="zh-CN" altLang="en-US" dirty="0"/>
              <a:t>、</a:t>
            </a:r>
            <a:r>
              <a:rPr lang="zh-CN" altLang="en-US" dirty="0">
                <a:hlinkClick r:id="rId2"/>
              </a:rPr>
              <a:t>滑坡</a:t>
            </a:r>
            <a:r>
              <a:rPr lang="zh-CN" altLang="en-US" dirty="0"/>
              <a:t>、</a:t>
            </a:r>
            <a:r>
              <a:rPr lang="zh-CN" altLang="en-US" dirty="0">
                <a:hlinkClick r:id="rId3"/>
              </a:rPr>
              <a:t>泥石流</a:t>
            </a:r>
            <a:r>
              <a:rPr lang="zh-CN" altLang="en-US" dirty="0"/>
              <a:t>等灾害。</a:t>
            </a:r>
            <a:endParaRPr lang="zh-CN" altLang="en-US" dirty="0"/>
          </a:p>
          <a:p>
            <a:pPr>
              <a:lnSpc>
                <a:spcPct val="150000"/>
              </a:lnSpc>
              <a:buNone/>
            </a:pPr>
            <a:endParaRPr lang="zh-CN" altLang="en-US" dirty="0"/>
          </a:p>
        </p:txBody>
      </p:sp>
      <p:sp>
        <p:nvSpPr>
          <p:cNvPr id="3" name="文本占位符 2"/>
          <p:cNvSpPr>
            <a:spLocks noGrp="1"/>
          </p:cNvSpPr>
          <p:nvPr>
            <p:ph type="body" sz="quarter" idx="14"/>
          </p:nvPr>
        </p:nvSpPr>
        <p:spPr/>
        <p:txBody>
          <a:bodyPr/>
          <a:lstStyle/>
          <a:p>
            <a:pPr>
              <a:buNone/>
            </a:pPr>
            <a:r>
              <a:rPr lang="en-US" altLang="zh-CN" dirty="0"/>
              <a:t>1.2 </a:t>
            </a:r>
            <a:r>
              <a:rPr lang="zh-CN" altLang="en-US" dirty="0"/>
              <a:t>暴雨预警信号解析</a:t>
            </a:r>
            <a:endParaRPr lang="zh-CN" altLang="en-US" dirty="0"/>
          </a:p>
        </p:txBody>
      </p:sp>
      <p:pic>
        <p:nvPicPr>
          <p:cNvPr id="3074" name="Picture 2" descr="C:\Documents and Settings\Administrator\桌面\橙.jpg"/>
          <p:cNvPicPr>
            <a:picLocks noChangeAspect="1" noChangeArrowheads="1"/>
          </p:cNvPicPr>
          <p:nvPr/>
        </p:nvPicPr>
        <p:blipFill>
          <a:blip r:embed="rId4" cstate="print"/>
          <a:srcRect/>
          <a:stretch>
            <a:fillRect/>
          </a:stretch>
        </p:blipFill>
        <p:spPr bwMode="auto">
          <a:xfrm>
            <a:off x="7874000" y="699542"/>
            <a:ext cx="1270000" cy="1079500"/>
          </a:xfrm>
          <a:prstGeom prst="rect">
            <a:avLst/>
          </a:prstGeom>
          <a:noFill/>
        </p:spPr>
      </p:pic>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SPECIAL_SOURCE" val="bdnull"/>
</p:tagLst>
</file>

<file path=ppt/tags/tag15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3.xml><?xml version="1.0" encoding="utf-8"?>
<p:tagLst xmlns:p="http://schemas.openxmlformats.org/presentationml/2006/main">
  <p:tag name="commondata" val="eyJoZGlkIjoiZTVlNmE2ZmI1ZjYwNzY0MzcxMzc3ZmQ0YThkN2JhMWY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3579</Words>
  <Application>WPS 演示</Application>
  <PresentationFormat>全屏显示(16:9)</PresentationFormat>
  <Paragraphs>201</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22</vt:i4>
      </vt:variant>
    </vt:vector>
  </HeadingPairs>
  <TitlesOfParts>
    <vt:vector size="33" baseType="lpstr">
      <vt:lpstr>Arial</vt:lpstr>
      <vt:lpstr>宋体</vt:lpstr>
      <vt:lpstr>Wingdings</vt:lpstr>
      <vt:lpstr>微软雅黑</vt:lpstr>
      <vt:lpstr>Calibri</vt:lpstr>
      <vt:lpstr>Arial Unicode MS</vt:lpstr>
      <vt:lpstr>楷体</vt:lpstr>
      <vt:lpstr>汉仪旗黑-85S</vt:lpstr>
      <vt:lpstr>黑体</vt:lpstr>
      <vt:lpstr>Office 主题</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little fairy</cp:lastModifiedBy>
  <cp:revision>80</cp:revision>
  <dcterms:created xsi:type="dcterms:W3CDTF">1900-01-01T00:00:00Z</dcterms:created>
  <dcterms:modified xsi:type="dcterms:W3CDTF">2024-04-22T08:04:14Z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4C9F81CBBEA34CB4A567C7027AFFD440_13</vt:lpwstr>
  </property>
</Properties>
</file>