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97" r:id="rId4"/>
    <p:sldId id="257" r:id="rId5"/>
    <p:sldId id="347" r:id="rId6"/>
    <p:sldId id="258" r:id="rId7"/>
    <p:sldId id="269" r:id="rId8"/>
    <p:sldId id="287" r:id="rId9"/>
    <p:sldId id="319" r:id="rId10"/>
    <p:sldId id="320" r:id="rId11"/>
    <p:sldId id="289" r:id="rId12"/>
    <p:sldId id="290" r:id="rId13"/>
    <p:sldId id="372" r:id="rId14"/>
    <p:sldId id="277" r:id="rId15"/>
    <p:sldId id="292" r:id="rId16"/>
    <p:sldId id="373" r:id="rId17"/>
    <p:sldId id="279" r:id="rId18"/>
    <p:sldId id="280" r:id="rId19"/>
    <p:sldId id="281" r:id="rId20"/>
    <p:sldId id="282" r:id="rId21"/>
    <p:sldId id="329" r:id="rId22"/>
    <p:sldId id="326" r:id="rId23"/>
    <p:sldId id="374" r:id="rId24"/>
    <p:sldId id="371" r:id="rId25"/>
    <p:sldId id="343" r:id="rId26"/>
    <p:sldId id="342" r:id="rId27"/>
    <p:sldId id="375" r:id="rId28"/>
    <p:sldId id="283" r:id="rId29"/>
    <p:sldId id="345" r:id="rId30"/>
    <p:sldId id="346" r:id="rId31"/>
    <p:sldId id="370" r:id="rId32"/>
    <p:sldId id="392" r:id="rId33"/>
    <p:sldId id="394" r:id="rId34"/>
    <p:sldId id="399" r:id="rId35"/>
  </p:sldIdLst>
  <p:sldSz cx="9144000" cy="6858000" type="screen4x3"/>
  <p:notesSz cx="6858000" cy="9144000"/>
  <p:custDataLst>
    <p:tags r:id="rId40"/>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47" userDrawn="1">
          <p15:clr>
            <a:srgbClr val="A4A3A4"/>
          </p15:clr>
        </p15:guide>
        <p15:guide id="2" pos="29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9"/>
    <p:restoredTop sz="94675"/>
  </p:normalViewPr>
  <p:slideViewPr>
    <p:cSldViewPr showGuides="1">
      <p:cViewPr varScale="1">
        <p:scale>
          <a:sx n="106" d="100"/>
          <a:sy n="106" d="100"/>
        </p:scale>
        <p:origin x="1800" y="80"/>
      </p:cViewPr>
      <p:guideLst>
        <p:guide orient="horz" pos="2047"/>
        <p:guide pos="29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19.xml"/><Relationship Id="rId4" Type="http://schemas.openxmlformats.org/officeDocument/2006/relationships/slide" Target="slides/slide2.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2050" name="Picture 2" descr="1601f5cq13845.cfddc4"/>
          <p:cNvPicPr>
            <a:picLocks noChangeAspect="1"/>
          </p:cNvPicPr>
          <p:nvPr userDrawn="1"/>
        </p:nvPicPr>
        <p:blipFill>
          <a:blip r:embed="rId2"/>
          <a:srcRect r="16331"/>
          <a:stretch>
            <a:fillRect/>
          </a:stretch>
        </p:blipFill>
        <p:spPr>
          <a:xfrm>
            <a:off x="0" y="0"/>
            <a:ext cx="9180513" cy="6858000"/>
          </a:xfrm>
          <a:prstGeom prst="rect">
            <a:avLst/>
          </a:prstGeom>
          <a:noFill/>
          <a:ln w="9525">
            <a:noFill/>
          </a:ln>
        </p:spPr>
      </p:pic>
      <p:sp>
        <p:nvSpPr>
          <p:cNvPr id="2051" name="Rectangle 3"/>
          <p:cNvSpPr>
            <a:spLocks noGrp="1" noChangeArrowheads="1"/>
          </p:cNvSpPr>
          <p:nvPr>
            <p:ph type="ctrTitle"/>
          </p:nvPr>
        </p:nvSpPr>
        <p:spPr>
          <a:xfrm>
            <a:off x="539750" y="4510088"/>
            <a:ext cx="6408738" cy="719137"/>
          </a:xfrm>
        </p:spPr>
        <p:txBody>
          <a:bodyPr/>
          <a:lstStyle>
            <a:lvl1pPr algn="l">
              <a:defRPr sz="3600">
                <a:effectLst>
                  <a:outerShdw blurRad="38100" dist="38100" dir="2700000" algn="tl">
                    <a:srgbClr val="C0C0C0"/>
                  </a:outerShdw>
                </a:effectLst>
                <a:ea typeface="黑体" panose="02010609060101010101" charset="-122"/>
              </a:defRPr>
            </a:lvl1pPr>
          </a:lstStyle>
          <a:p>
            <a:pPr lvl="0" fontAlgn="base"/>
            <a:r>
              <a:rPr lang="zh-CN" altLang="zh-CN" strike="noStrike" noProof="0"/>
              <a:t>单击此处编辑母版标题样式</a:t>
            </a:r>
            <a:endParaRPr lang="zh-CN" altLang="zh-CN" strike="noStrike" noProof="0"/>
          </a:p>
        </p:txBody>
      </p:sp>
      <p:sp>
        <p:nvSpPr>
          <p:cNvPr id="2052" name="Rectangle 4"/>
          <p:cNvSpPr>
            <a:spLocks noGrp="1" noChangeArrowheads="1"/>
          </p:cNvSpPr>
          <p:nvPr>
            <p:ph type="subTitle" idx="1"/>
          </p:nvPr>
        </p:nvSpPr>
        <p:spPr>
          <a:xfrm>
            <a:off x="539750" y="5373688"/>
            <a:ext cx="6400800" cy="576262"/>
          </a:xfrm>
        </p:spPr>
        <p:txBody>
          <a:bodyPr/>
          <a:lstStyle>
            <a:lvl1pPr marL="0" indent="0" algn="ctr">
              <a:buFontTx/>
              <a:buNone/>
              <a:defRPr sz="2000">
                <a:ea typeface="黑体" panose="02010609060101010101" charset="-122"/>
              </a:defRPr>
            </a:lvl1pPr>
          </a:lstStyle>
          <a:p>
            <a:pPr lvl="0" fontAlgn="base"/>
            <a:r>
              <a:rPr lang="zh-CN" altLang="zh-CN" strike="noStrike" noProof="0"/>
              <a:t>单击此处编辑母版副标题样式</a:t>
            </a:r>
            <a:endParaRPr lang="zh-CN" altLang="zh-CN" strike="noStrike" noProof="0"/>
          </a:p>
        </p:txBody>
      </p:sp>
      <p:sp>
        <p:nvSpPr>
          <p:cNvPr id="10"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D7ABC2A-4569-494C-9E26-CBE220D92A63}" type="slidenum">
              <a:rPr kumimoji="0" lang="zh-CN"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491" y="283051"/>
            <a:ext cx="898096" cy="4535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hasCustomPrompt="1"/>
          </p:nvPr>
        </p:nvSpPr>
        <p:spPr/>
        <p:txBody>
          <a:bodyPr vert="eaVert"/>
          <a:lstStyle/>
          <a:p>
            <a:pPr fontAlgn="base"/>
            <a:r>
              <a:rPr lang="zh-CN" altLang="en-US" strike="noStrike" noProof="1"/>
              <a:t>编辑母版文本样式
第二级
第三级
第四级
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BD6B49-BEC3-8640-90CA-E709A7F68005}" type="slidenum">
              <a:rPr kumimoji="0" lang="zh-CN"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988" y="274638"/>
            <a:ext cx="2057400" cy="5853112"/>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hasCustomPrompt="1"/>
          </p:nvPr>
        </p:nvSpPr>
        <p:spPr>
          <a:xfrm>
            <a:off x="457200" y="274638"/>
            <a:ext cx="6021388" cy="5853112"/>
          </a:xfrm>
        </p:spPr>
        <p:txBody>
          <a:bodyPr vert="eaVert"/>
          <a:lstStyle/>
          <a:p>
            <a:pPr fontAlgn="base"/>
            <a:r>
              <a:rPr lang="zh-CN" altLang="en-US" strike="noStrike" noProof="1"/>
              <a:t>编辑母版文本样式
第二级
第三级
第四级
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BD6B49-BEC3-8640-90CA-E709A7F68005}" type="slidenum">
              <a:rPr kumimoji="0" lang="zh-CN"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p:txBody>
          <a:bodyPr/>
          <a:lstStyle/>
          <a:p>
            <a:pPr fontAlgn="base"/>
            <a:r>
              <a:rPr lang="zh-CN" altLang="en-US" strike="noStrike" noProof="1"/>
              <a:t>编辑母版文本样式
第二级
第三级
第四级
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BD6B49-BEC3-8640-90CA-E709A7F68005}" type="slidenum">
              <a:rPr kumimoji="0" lang="zh-CN"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fontAlgn="base"/>
            <a:r>
              <a:rPr lang="zh-CN" altLang="en-US" strike="noStrike" noProof="1"/>
              <a:t>编辑母版文本样式
第二级
第三级
第四级
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BD6B49-BEC3-8640-90CA-E709A7F68005}" type="slidenum">
              <a:rPr kumimoji="0" lang="zh-CN"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hasCustomPrompt="1"/>
          </p:nvPr>
        </p:nvSpPr>
        <p:spPr>
          <a:xfrm>
            <a:off x="457200" y="1196975"/>
            <a:ext cx="4038600" cy="4930775"/>
          </a:xfrm>
        </p:spPr>
        <p:txBody>
          <a:bodyPr/>
          <a:lstStyle/>
          <a:p>
            <a:pPr fontAlgn="base"/>
            <a:r>
              <a:rPr lang="zh-CN" altLang="en-US" strike="noStrike" noProof="1"/>
              <a:t>编辑母版文本样式
第二级
第三级
第四级
第五级</a:t>
            </a:r>
            <a:endParaRPr lang="zh-CN" altLang="en-US" strike="noStrike" noProof="1"/>
          </a:p>
        </p:txBody>
      </p:sp>
      <p:sp>
        <p:nvSpPr>
          <p:cNvPr id="4" name="内容占位符 3"/>
          <p:cNvSpPr>
            <a:spLocks noGrp="1"/>
          </p:cNvSpPr>
          <p:nvPr>
            <p:ph sz="half" idx="2" hasCustomPrompt="1"/>
          </p:nvPr>
        </p:nvSpPr>
        <p:spPr>
          <a:xfrm>
            <a:off x="4648200" y="1196975"/>
            <a:ext cx="4038600" cy="4930775"/>
          </a:xfrm>
        </p:spPr>
        <p:txBody>
          <a:bodyPr/>
          <a:lstStyle/>
          <a:p>
            <a:pPr fontAlgn="base"/>
            <a:r>
              <a:rPr lang="zh-CN" altLang="en-US" strike="noStrike" noProof="1"/>
              <a:t>编辑母版文本样式
第二级
第三级
第四级
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BD6B49-BEC3-8640-90CA-E709A7F68005}" type="slidenum">
              <a:rPr kumimoji="0" lang="zh-CN"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fontAlgn="base"/>
            <a:r>
              <a:rPr lang="zh-CN" altLang="en-US" strike="noStrike" noProof="1"/>
              <a:t>编辑母版文本样式
第二级
第三级
第四级
第五级</a:t>
            </a:r>
            <a:endParaRPr lang="zh-CN" altLang="en-US" strike="noStrike" noProof="1"/>
          </a:p>
        </p:txBody>
      </p:sp>
      <p:sp>
        <p:nvSpPr>
          <p:cNvPr id="4" name="内容占位符 3"/>
          <p:cNvSpPr>
            <a:spLocks noGrp="1"/>
          </p:cNvSpPr>
          <p:nvPr>
            <p:ph sz="half" idx="2" hasCustomPrompt="1"/>
          </p:nvPr>
        </p:nvSpPr>
        <p:spPr>
          <a:xfrm>
            <a:off x="630238" y="2505075"/>
            <a:ext cx="3868737" cy="3684588"/>
          </a:xfrm>
        </p:spPr>
        <p:txBody>
          <a:bodyPr/>
          <a:lstStyle/>
          <a:p>
            <a:pPr fontAlgn="base"/>
            <a:r>
              <a:rPr lang="zh-CN" altLang="en-US" strike="noStrike" noProof="1"/>
              <a:t>编辑母版文本样式
第二级
第三级
第四级
第五级</a:t>
            </a:r>
            <a:endParaRPr lang="zh-CN" altLang="en-US" strike="noStrike" noProof="1"/>
          </a:p>
        </p:txBody>
      </p:sp>
      <p:sp>
        <p:nvSpPr>
          <p:cNvPr id="5" name="文本占位符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fontAlgn="base"/>
            <a:r>
              <a:rPr lang="zh-CN" altLang="en-US" strike="noStrike" noProof="1"/>
              <a:t>编辑母版文本样式
第二级
第三级
第四级
第五级</a:t>
            </a:r>
            <a:endParaRPr lang="zh-CN" altLang="en-US" strike="noStrike" noProof="1"/>
          </a:p>
        </p:txBody>
      </p:sp>
      <p:sp>
        <p:nvSpPr>
          <p:cNvPr id="6" name="内容占位符 5"/>
          <p:cNvSpPr>
            <a:spLocks noGrp="1"/>
          </p:cNvSpPr>
          <p:nvPr>
            <p:ph sz="quarter" idx="4" hasCustomPrompt="1"/>
          </p:nvPr>
        </p:nvSpPr>
        <p:spPr>
          <a:xfrm>
            <a:off x="4629150" y="2505075"/>
            <a:ext cx="3887788" cy="3684588"/>
          </a:xfrm>
        </p:spPr>
        <p:txBody>
          <a:bodyPr/>
          <a:lstStyle/>
          <a:p>
            <a:pPr fontAlgn="base"/>
            <a:r>
              <a:rPr lang="zh-CN" altLang="en-US" strike="noStrike" noProof="1"/>
              <a:t>编辑母版文本样式
第二级
第三级
第四级
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BD6B49-BEC3-8640-90CA-E709A7F68005}" type="slidenum">
              <a:rPr kumimoji="0" lang="zh-CN"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BD6B49-BEC3-8640-90CA-E709A7F68005}" type="slidenum">
              <a:rPr kumimoji="0" lang="zh-CN"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BD6B49-BEC3-8640-90CA-E709A7F68005}" type="slidenum">
              <a:rPr kumimoji="0" lang="zh-CN"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fontAlgn="base"/>
            <a:r>
              <a:rPr lang="zh-CN" altLang="en-US" strike="noStrike" noProof="1"/>
              <a:t>编辑母版文本样式
第二级
第三级
第四级
第五级</a:t>
            </a:r>
            <a:endParaRPr lang="zh-CN" altLang="en-US" strike="noStrike" noProof="1"/>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fontAlgn="base"/>
            <a:r>
              <a:rPr lang="zh-CN" altLang="en-US" strike="noStrike" noProof="1"/>
              <a:t>编辑母版文本样式
第二级
第三级
第四级
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BD6B49-BEC3-8640-90CA-E709A7F68005}" type="slidenum">
              <a:rPr kumimoji="0" lang="zh-CN"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fontAlgn="base"/>
            <a:r>
              <a:rPr lang="zh-CN" altLang="en-US" strike="noStrike" noProof="1"/>
              <a:t>编辑母版文本样式
第二级
第三级
第四级
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BD6B49-BEC3-8640-90CA-E709A7F68005}" type="slidenum">
              <a:rPr kumimoji="0" lang="zh-CN"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descr="1601f5cq13845.cfddc4"/>
          <p:cNvPicPr>
            <a:picLocks noChangeAspect="1"/>
          </p:cNvPicPr>
          <p:nvPr userDrawn="1"/>
        </p:nvPicPr>
        <p:blipFill>
          <a:blip r:embed="rId13">
            <a:clrChange>
              <a:clrFrom>
                <a:srgbClr val="FFFFFF"/>
              </a:clrFrom>
              <a:clrTo>
                <a:srgbClr val="FFFFFF">
                  <a:alpha val="0"/>
                </a:srgbClr>
              </a:clrTo>
            </a:clrChange>
          </a:blip>
          <a:srcRect l="19281" t="47366" r="54941" b="32550"/>
          <a:stretch>
            <a:fillRect/>
          </a:stretch>
        </p:blipFill>
        <p:spPr>
          <a:xfrm>
            <a:off x="0" y="0"/>
            <a:ext cx="2809875" cy="1368425"/>
          </a:xfrm>
          <a:prstGeom prst="rect">
            <a:avLst/>
          </a:prstGeom>
          <a:noFill/>
          <a:ln w="9525">
            <a:noFill/>
          </a:ln>
        </p:spPr>
      </p:pic>
      <p:sp>
        <p:nvSpPr>
          <p:cNvPr id="1027" name="Rectangle 3"/>
          <p:cNvSpPr>
            <a:spLocks noGrp="1"/>
          </p:cNvSpPr>
          <p:nvPr>
            <p:ph type="title"/>
          </p:nvPr>
        </p:nvSpPr>
        <p:spPr>
          <a:xfrm>
            <a:off x="2701925" y="274638"/>
            <a:ext cx="5986463" cy="849312"/>
          </a:xfrm>
          <a:prstGeom prst="rect">
            <a:avLst/>
          </a:prstGeom>
          <a:noFill/>
          <a:ln w="9525">
            <a:noFill/>
          </a:ln>
        </p:spPr>
        <p:txBody>
          <a:bodyPr anchor="ctr" anchorCtr="0"/>
          <a:p>
            <a:pPr lvl="0"/>
            <a:r>
              <a:rPr lang="zh-CN" altLang="zh-CN"/>
              <a:t>单击此处编辑母版标题样式</a:t>
            </a:r>
            <a:endParaRPr lang="zh-CN" altLang="zh-CN"/>
          </a:p>
        </p:txBody>
      </p:sp>
      <p:sp>
        <p:nvSpPr>
          <p:cNvPr id="1028" name="Rectangle 4"/>
          <p:cNvSpPr>
            <a:spLocks noGrp="1"/>
          </p:cNvSpPr>
          <p:nvPr>
            <p:ph type="body"/>
          </p:nvPr>
        </p:nvSpPr>
        <p:spPr>
          <a:xfrm>
            <a:off x="457200" y="1196975"/>
            <a:ext cx="8229600" cy="4930775"/>
          </a:xfrm>
          <a:prstGeom prst="rect">
            <a:avLst/>
          </a:prstGeom>
          <a:noFill/>
          <a:ln w="9525">
            <a:noFill/>
          </a:ln>
        </p:spPr>
        <p:txBody>
          <a:bodyPr anchor="t" anchorCtr="0"/>
          <a:p>
            <a:pPr lvl="0" indent="-342900"/>
            <a:r>
              <a:rPr lang="zh-CN" altLang="zh-CN"/>
              <a:t>单击此处编辑母版文本样式</a:t>
            </a:r>
            <a:endParaRPr lang="zh-CN" altLang="zh-CN"/>
          </a:p>
          <a:p>
            <a:pPr lvl="1" indent="-285750"/>
            <a:r>
              <a:rPr lang="zh-CN" altLang="zh-CN"/>
              <a:t>第二级</a:t>
            </a:r>
            <a:endParaRPr lang="zh-CN" altLang="zh-CN"/>
          </a:p>
          <a:p>
            <a:pPr lvl="2" indent="-228600"/>
            <a:r>
              <a:rPr lang="zh-CN" altLang="zh-CN"/>
              <a:t>第三级</a:t>
            </a:r>
            <a:endParaRPr lang="zh-CN" altLang="zh-CN"/>
          </a:p>
          <a:p>
            <a:pPr lvl="3" indent="-228600"/>
            <a:r>
              <a:rPr lang="zh-CN" altLang="zh-CN"/>
              <a:t>第四级</a:t>
            </a:r>
            <a:endParaRPr lang="zh-CN" altLang="zh-CN"/>
          </a:p>
          <a:p>
            <a:pPr lvl="4" indent="-228600"/>
            <a:r>
              <a:rPr lang="zh-CN" altLang="zh-CN"/>
              <a:t>第五级</a:t>
            </a:r>
            <a:endParaRPr lang="zh-CN" altLang="zh-CN"/>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BD6B49-BEC3-8640-90CA-E709A7F68005}" type="slidenum">
              <a:rPr kumimoji="0" lang="zh-CN"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2" name="Picture 8" descr="1601f5cq13845.cfddc4"/>
          <p:cNvPicPr>
            <a:picLocks noChangeAspect="1"/>
          </p:cNvPicPr>
          <p:nvPr userDrawn="1"/>
        </p:nvPicPr>
        <p:blipFill>
          <a:blip r:embed="rId13">
            <a:clrChange>
              <a:clrFrom>
                <a:srgbClr val="FFFFFF"/>
              </a:clrFrom>
              <a:clrTo>
                <a:srgbClr val="FFFFFF">
                  <a:alpha val="0"/>
                </a:srgbClr>
              </a:clrTo>
            </a:clrChange>
          </a:blip>
          <a:srcRect l="56667" r="14819"/>
          <a:stretch>
            <a:fillRect/>
          </a:stretch>
        </p:blipFill>
        <p:spPr>
          <a:xfrm>
            <a:off x="7077075" y="1341438"/>
            <a:ext cx="2606675" cy="5715000"/>
          </a:xfrm>
          <a:prstGeom prst="rect">
            <a:avLst/>
          </a:prstGeom>
          <a:noFill/>
          <a:ln w="9525">
            <a:noFill/>
          </a:ln>
        </p:spPr>
      </p:pic>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0491"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r" rtl="0" fontAlgn="base">
        <a:spcBef>
          <a:spcPct val="0"/>
        </a:spcBef>
        <a:spcAft>
          <a:spcPct val="0"/>
        </a:spcAft>
        <a:defRPr sz="3200" b="1" kern="1200">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2pPr>
      <a:lvl3pPr algn="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3pPr>
      <a:lvl4pPr algn="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4pPr>
      <a:lvl5pPr algn="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5pPr>
      <a:lvl6pPr marL="457200" algn="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6pPr>
      <a:lvl7pPr marL="914400" algn="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7pPr>
      <a:lvl8pPr marL="1371600" algn="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8pPr>
      <a:lvl9pPr marL="1828800" algn="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3.jpe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4.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1.jpeg"/><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4.jpe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5.jpe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6.jpe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8.jpe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40.jpeg"/><Relationship Id="rId4" Type="http://schemas.openxmlformats.org/officeDocument/2006/relationships/tags" Target="../tags/tag16.xml"/><Relationship Id="rId3" Type="http://schemas.openxmlformats.org/officeDocument/2006/relationships/image" Target="../media/image39.jpeg"/><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Rectangle 2"/>
          <p:cNvSpPr>
            <a:spLocks noGrp="1"/>
          </p:cNvSpPr>
          <p:nvPr>
            <p:ph type="ctrTitle"/>
          </p:nvPr>
        </p:nvSpPr>
        <p:spPr>
          <a:xfrm>
            <a:off x="539750" y="3716338"/>
            <a:ext cx="6408738" cy="719138"/>
          </a:xfrm>
        </p:spPr>
        <p:txBody>
          <a:bodyPr vert="horz" wrap="square" lIns="91440" tIns="45720" rIns="91440" bIns="45720" anchor="ctr"/>
          <a:p>
            <a:pPr algn="ctr" eaLnBrk="1" fontAlgn="base" hangingPunct="1"/>
            <a:r>
              <a:rPr lang="zh-CN" altLang="en-US" strike="noStrike" kern="1200" noProof="1">
                <a:solidFill>
                  <a:srgbClr val="0033CC"/>
                </a:solidFill>
                <a:latin typeface="+mj-lt"/>
                <a:ea typeface="微软雅黑" panose="020B0503020204020204" charset="-122"/>
                <a:cs typeface="+mj-cs"/>
              </a:rPr>
              <a:t>电焊作业安全培训</a:t>
            </a:r>
            <a:endParaRPr lang="zh-CN" altLang="en-US" strike="noStrike" kern="1200" noProof="1">
              <a:solidFill>
                <a:srgbClr val="0033CC"/>
              </a:solidFill>
              <a:latin typeface="+mj-lt"/>
              <a:ea typeface="微软雅黑" panose="020B0503020204020204" charset="-122"/>
              <a:cs typeface="+mj-cs"/>
            </a:endParaRPr>
          </a:p>
        </p:txBody>
      </p:sp>
      <p:pic>
        <p:nvPicPr>
          <p:cNvPr id="3074" name="Picture 4" descr="79021248935040140"/>
          <p:cNvPicPr>
            <a:picLocks noChangeAspect="1"/>
          </p:cNvPicPr>
          <p:nvPr/>
        </p:nvPicPr>
        <p:blipFill>
          <a:blip r:embed="rId1"/>
          <a:stretch>
            <a:fillRect/>
          </a:stretch>
        </p:blipFill>
        <p:spPr>
          <a:xfrm rot="-840000">
            <a:off x="754380" y="526733"/>
            <a:ext cx="4344988" cy="2898775"/>
          </a:xfrm>
          <a:prstGeom prst="rect">
            <a:avLst/>
          </a:prstGeom>
          <a:noFill/>
          <a:ln w="9525">
            <a:noFill/>
          </a:ln>
        </p:spPr>
      </p:pic>
      <p:sp>
        <p:nvSpPr>
          <p:cNvPr id="3" name="文本框 2" descr="7b0a2020202022776f7264617274223a20227b5c2269645c223a32353030343531362c5c227469645c223a31333439377d220a7d0a"/>
          <p:cNvSpPr txBox="1"/>
          <p:nvPr>
            <p:custDataLst>
              <p:tags r:id="rId2"/>
            </p:custDataLst>
          </p:nvPr>
        </p:nvSpPr>
        <p:spPr>
          <a:xfrm>
            <a:off x="3996214" y="472477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3658714" y="5660724"/>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4"/>
            </p:custDataLst>
          </p:nvPr>
        </p:nvSpPr>
        <p:spPr>
          <a:xfrm>
            <a:off x="4591050" y="56611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5"/>
            </p:custDataLst>
          </p:nvPr>
        </p:nvSpPr>
        <p:spPr>
          <a:xfrm>
            <a:off x="5523386" y="56607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2"/>
          <p:cNvSpPr>
            <a:spLocks noGrp="1"/>
          </p:cNvSpPr>
          <p:nvPr>
            <p:ph type="title"/>
          </p:nvPr>
        </p:nvSpPr>
        <p:spPr>
          <a:ln/>
        </p:spPr>
        <p:txBody>
          <a:bodyPr vert="horz" wrap="square" lIns="91440" tIns="45720" rIns="91440" bIns="45720" anchor="ctr" anchorCtr="0"/>
          <a:p>
            <a:pPr eaLnBrk="1" hangingPunct="1"/>
            <a:r>
              <a:rPr lang="zh-CN" altLang="en-US"/>
              <a:t>一次侧安全规范解析B</a:t>
            </a:r>
            <a:endParaRPr lang="zh-CN" altLang="en-US"/>
          </a:p>
        </p:txBody>
      </p:sp>
      <p:pic>
        <p:nvPicPr>
          <p:cNvPr id="11266"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sp>
        <p:nvSpPr>
          <p:cNvPr id="11267" name="箭头 334"/>
          <p:cNvSpPr/>
          <p:nvPr/>
        </p:nvSpPr>
        <p:spPr>
          <a:xfrm flipH="1">
            <a:off x="2771775" y="1990725"/>
            <a:ext cx="576263" cy="142875"/>
          </a:xfrm>
          <a:prstGeom prst="line">
            <a:avLst/>
          </a:prstGeom>
          <a:ln w="76200" cap="flat" cmpd="sng">
            <a:solidFill>
              <a:srgbClr val="0033CC"/>
            </a:solidFill>
            <a:prstDash val="solid"/>
            <a:round/>
            <a:headEnd type="none" w="med" len="med"/>
            <a:tailEnd type="triangle" w="med" len="med"/>
          </a:ln>
        </p:spPr>
      </p:sp>
      <p:pic>
        <p:nvPicPr>
          <p:cNvPr id="11268" name="Picture 5" descr="1"/>
          <p:cNvPicPr>
            <a:picLocks noChangeAspect="1"/>
          </p:cNvPicPr>
          <p:nvPr/>
        </p:nvPicPr>
        <p:blipFill>
          <a:blip r:embed="rId2"/>
          <a:stretch>
            <a:fillRect/>
          </a:stretch>
        </p:blipFill>
        <p:spPr>
          <a:xfrm>
            <a:off x="612775" y="1485900"/>
            <a:ext cx="7920038" cy="3887788"/>
          </a:xfrm>
          <a:prstGeom prst="rect">
            <a:avLst/>
          </a:prstGeom>
          <a:noFill/>
          <a:ln w="9525">
            <a:noFill/>
          </a:ln>
        </p:spPr>
      </p:pic>
      <p:sp>
        <p:nvSpPr>
          <p:cNvPr id="11269" name="Oval 6" descr="图片5"/>
          <p:cNvSpPr/>
          <p:nvPr/>
        </p:nvSpPr>
        <p:spPr>
          <a:xfrm rot="-5160000">
            <a:off x="107950" y="5518150"/>
            <a:ext cx="1223963" cy="1223963"/>
          </a:xfrm>
          <a:prstGeom prst="ellipse">
            <a:avLst/>
          </a:prstGeom>
          <a:blipFill rotWithShape="0">
            <a:blip r:embed="rId3"/>
            <a:stretch>
              <a:fillRect/>
            </a:stretch>
          </a:blipFill>
          <a:ln w="9525">
            <a:noFill/>
          </a:ln>
        </p:spPr>
        <p:txBody>
          <a:bodyPr anchor="ctr" anchorCtr="0"/>
          <a:p>
            <a:endParaRPr lang="zh-CN" altLang="en-US">
              <a:latin typeface="Arial" panose="020B0604020202020204" pitchFamily="34" charset="0"/>
              <a:ea typeface="宋体" panose="02010600030101010101" pitchFamily="2" charset="-122"/>
            </a:endParaRPr>
          </a:p>
        </p:txBody>
      </p:sp>
      <p:grpSp>
        <p:nvGrpSpPr>
          <p:cNvPr id="12295" name="Group 7"/>
          <p:cNvGrpSpPr/>
          <p:nvPr/>
        </p:nvGrpSpPr>
        <p:grpSpPr>
          <a:xfrm>
            <a:off x="1476375" y="1196975"/>
            <a:ext cx="6624638" cy="5091113"/>
            <a:chOff x="0" y="0"/>
            <a:chExt cx="10432" cy="8018"/>
          </a:xfrm>
        </p:grpSpPr>
        <p:sp>
          <p:nvSpPr>
            <p:cNvPr id="11271" name="Oval 8" descr="图片4"/>
            <p:cNvSpPr/>
            <p:nvPr/>
          </p:nvSpPr>
          <p:spPr>
            <a:xfrm>
              <a:off x="3060" y="0"/>
              <a:ext cx="2270" cy="2040"/>
            </a:xfrm>
            <a:prstGeom prst="ellipse">
              <a:avLst/>
            </a:prstGeom>
            <a:blipFill rotWithShape="0">
              <a:blip r:embed="rId4"/>
              <a:stretch>
                <a:fillRect/>
              </a:stretch>
            </a:blipFill>
            <a:ln w="9525" cap="flat" cmpd="sng">
              <a:solidFill>
                <a:schemeClr val="tx1"/>
              </a:solidFill>
              <a:prstDash val="solid"/>
              <a:round/>
              <a:headEnd type="none" w="med" len="med"/>
              <a:tailEnd type="none" w="med" len="med"/>
            </a:ln>
          </p:spPr>
          <p:txBody>
            <a:bodyPr anchor="ctr" anchorCtr="0"/>
            <a:p>
              <a:endParaRPr lang="zh-CN" altLang="en-US">
                <a:latin typeface="Arial" panose="020B0604020202020204" pitchFamily="34" charset="0"/>
                <a:ea typeface="宋体" panose="02010600030101010101" pitchFamily="2" charset="-122"/>
              </a:endParaRPr>
            </a:p>
          </p:txBody>
        </p:sp>
        <p:sp>
          <p:nvSpPr>
            <p:cNvPr id="11272" name="Text Box 9"/>
            <p:cNvSpPr txBox="1"/>
            <p:nvPr/>
          </p:nvSpPr>
          <p:spPr>
            <a:xfrm>
              <a:off x="5330" y="340"/>
              <a:ext cx="3740" cy="913"/>
            </a:xfrm>
            <a:prstGeom prst="rect">
              <a:avLst/>
            </a:prstGeom>
            <a:gradFill rotWithShape="0">
              <a:gsLst>
                <a:gs pos="0">
                  <a:srgbClr val="FFFF00">
                    <a:alpha val="79999"/>
                  </a:srgbClr>
                </a:gs>
                <a:gs pos="100000">
                  <a:srgbClr val="757500">
                    <a:alpha val="50000"/>
                  </a:srgbClr>
                </a:gs>
              </a:gsLst>
              <a:lin ang="5400000" scaled="1"/>
              <a:tileRect/>
            </a:gradFill>
            <a:ln w="9525">
              <a:noFill/>
            </a:ln>
          </p:spPr>
          <p:txBody>
            <a:bodyPr anchor="t" anchorCtr="0">
              <a:spAutoFit/>
            </a:bodyPr>
            <a:p>
              <a:r>
                <a:rPr lang="zh-CN" altLang="en-US" sz="3200" b="1">
                  <a:solidFill>
                    <a:srgbClr val="0033CC"/>
                  </a:solidFill>
                  <a:latin typeface="楷体" panose="02010609060101010101" charset="-122"/>
                  <a:ea typeface="楷体" panose="02010609060101010101" charset="-122"/>
                </a:rPr>
                <a:t>漏电保护器</a:t>
              </a:r>
              <a:endParaRPr lang="zh-CN" altLang="en-US" sz="3200" b="1">
                <a:solidFill>
                  <a:srgbClr val="0033CC"/>
                </a:solidFill>
                <a:latin typeface="楷体" panose="02010609060101010101" charset="-122"/>
                <a:ea typeface="楷体" panose="02010609060101010101" charset="-122"/>
              </a:endParaRPr>
            </a:p>
          </p:txBody>
        </p:sp>
        <p:sp>
          <p:nvSpPr>
            <p:cNvPr id="11273" name="Text Box 10"/>
            <p:cNvSpPr txBox="1"/>
            <p:nvPr/>
          </p:nvSpPr>
          <p:spPr>
            <a:xfrm>
              <a:off x="0" y="6578"/>
              <a:ext cx="10433" cy="1440"/>
            </a:xfrm>
            <a:prstGeom prst="rect">
              <a:avLst/>
            </a:prstGeom>
            <a:noFill/>
            <a:ln w="9525">
              <a:noFill/>
            </a:ln>
          </p:spPr>
          <p:txBody>
            <a:bodyPr anchor="t" anchorCtr="0">
              <a:spAutoFit/>
            </a:bodyPr>
            <a:p>
              <a:r>
                <a:rPr lang="zh-CN" altLang="en-US" b="1">
                  <a:solidFill>
                    <a:srgbClr val="0033CC"/>
                  </a:solidFill>
                  <a:latin typeface="楷体" panose="02010609060101010101" charset="-122"/>
                  <a:ea typeface="楷体" panose="02010609060101010101" charset="-122"/>
                </a:rPr>
                <a:t>解析：</a:t>
              </a:r>
              <a:endParaRPr lang="zh-CN" altLang="en-US" b="1">
                <a:solidFill>
                  <a:srgbClr val="0033CC"/>
                </a:solidFill>
                <a:latin typeface="楷体" panose="02010609060101010101" charset="-122"/>
                <a:ea typeface="楷体" panose="02010609060101010101" charset="-122"/>
              </a:endParaRPr>
            </a:p>
            <a:p>
              <a:r>
                <a:rPr lang="zh-CN" altLang="en-US" b="1">
                  <a:solidFill>
                    <a:srgbClr val="0033CC"/>
                  </a:solidFill>
                  <a:latin typeface="楷体" panose="02010609060101010101" charset="-122"/>
                  <a:ea typeface="楷体" panose="02010609060101010101" charset="-122"/>
                </a:rPr>
                <a:t>1、安全罩或防护板，线路绝缘、无破损、无老化：</a:t>
              </a:r>
              <a:r>
                <a:rPr lang="zh-CN" altLang="en-US" b="1">
                  <a:solidFill>
                    <a:srgbClr val="FF0000"/>
                  </a:solidFill>
                  <a:latin typeface="楷体" panose="02010609060101010101" charset="-122"/>
                  <a:ea typeface="楷体" panose="02010609060101010101" charset="-122"/>
                </a:rPr>
                <a:t>防止人员误碰带电线路后触电。</a:t>
              </a:r>
              <a:endParaRPr lang="zh-CN" altLang="en-US" b="1">
                <a:solidFill>
                  <a:srgbClr val="FF0000"/>
                </a:solidFill>
                <a:latin typeface="楷体" panose="02010609060101010101" charset="-122"/>
                <a:ea typeface="楷体" panose="02010609060101010101" charset="-122"/>
              </a:endParaRPr>
            </a:p>
          </p:txBody>
        </p:sp>
        <p:sp>
          <p:nvSpPr>
            <p:cNvPr id="11274" name="箭头 334"/>
            <p:cNvSpPr/>
            <p:nvPr/>
          </p:nvSpPr>
          <p:spPr>
            <a:xfrm flipH="1">
              <a:off x="2380" y="1475"/>
              <a:ext cx="795" cy="680"/>
            </a:xfrm>
            <a:prstGeom prst="line">
              <a:avLst/>
            </a:prstGeom>
            <a:ln w="76200" cap="flat" cmpd="sng">
              <a:solidFill>
                <a:schemeClr val="hlink"/>
              </a:solidFill>
              <a:prstDash val="solid"/>
              <a:round/>
              <a:headEnd type="none" w="med" len="med"/>
              <a:tailEnd type="triangle" w="med" len="med"/>
            </a:ln>
          </p:spPr>
        </p:sp>
      </p:grpSp>
      <p:grpSp>
        <p:nvGrpSpPr>
          <p:cNvPr id="12300" name="Group 12"/>
          <p:cNvGrpSpPr/>
          <p:nvPr/>
        </p:nvGrpSpPr>
        <p:grpSpPr>
          <a:xfrm>
            <a:off x="1476375" y="2781300"/>
            <a:ext cx="6624638" cy="4024313"/>
            <a:chOff x="0" y="0"/>
            <a:chExt cx="10432" cy="6337"/>
          </a:xfrm>
        </p:grpSpPr>
        <p:sp>
          <p:nvSpPr>
            <p:cNvPr id="11276" name="任意多边形 333"/>
            <p:cNvSpPr/>
            <p:nvPr/>
          </p:nvSpPr>
          <p:spPr>
            <a:xfrm>
              <a:off x="145" y="160"/>
              <a:ext cx="5640" cy="2563"/>
            </a:xfrm>
            <a:custGeom>
              <a:avLst/>
              <a:gdLst/>
              <a:ahLst/>
              <a:cxnLst>
                <a:cxn ang="0">
                  <a:pos x="1183" y="0"/>
                </a:cxn>
                <a:cxn ang="0">
                  <a:pos x="961" y="265"/>
                </a:cxn>
                <a:cxn ang="0">
                  <a:pos x="536" y="475"/>
                </a:cxn>
                <a:cxn ang="0">
                  <a:pos x="314" y="665"/>
                </a:cxn>
                <a:cxn ang="0">
                  <a:pos x="110" y="855"/>
                </a:cxn>
                <a:cxn ang="0">
                  <a:pos x="37" y="1139"/>
                </a:cxn>
                <a:cxn ang="0">
                  <a:pos x="0" y="1386"/>
                </a:cxn>
                <a:cxn ang="0">
                  <a:pos x="166" y="1538"/>
                </a:cxn>
                <a:cxn ang="0">
                  <a:pos x="1090" y="1462"/>
                </a:cxn>
                <a:cxn ang="0">
                  <a:pos x="1627" y="1462"/>
                </a:cxn>
                <a:cxn ang="0">
                  <a:pos x="2145" y="1500"/>
                </a:cxn>
                <a:cxn ang="0">
                  <a:pos x="2829" y="1538"/>
                </a:cxn>
                <a:cxn ang="0">
                  <a:pos x="3550" y="1595"/>
                </a:cxn>
                <a:cxn ang="0">
                  <a:pos x="4049" y="1538"/>
                </a:cxn>
                <a:cxn ang="0">
                  <a:pos x="4179" y="1576"/>
                </a:cxn>
                <a:cxn ang="0">
                  <a:pos x="4012" y="1708"/>
                </a:cxn>
                <a:cxn ang="0">
                  <a:pos x="3883" y="1823"/>
                </a:cxn>
                <a:cxn ang="0">
                  <a:pos x="3920" y="2031"/>
                </a:cxn>
                <a:cxn ang="0">
                  <a:pos x="4124" y="2183"/>
                </a:cxn>
                <a:cxn ang="0">
                  <a:pos x="4715" y="2411"/>
                </a:cxn>
                <a:cxn ang="0">
                  <a:pos x="5640" y="2563"/>
                </a:cxn>
                <a:cxn ang="0">
                  <a:pos x="5621" y="2563"/>
                </a:cxn>
              </a:cxnLst>
              <a:pathLst>
                <a:path w="21600" h="21600">
                  <a:moveTo>
                    <a:pt x="4529" y="0"/>
                  </a:moveTo>
                  <a:lnTo>
                    <a:pt x="3680" y="2237"/>
                  </a:lnTo>
                  <a:lnTo>
                    <a:pt x="2053" y="4001"/>
                  </a:lnTo>
                  <a:lnTo>
                    <a:pt x="1203" y="5602"/>
                  </a:lnTo>
                  <a:lnTo>
                    <a:pt x="422" y="7202"/>
                  </a:lnTo>
                  <a:lnTo>
                    <a:pt x="140" y="9595"/>
                  </a:lnTo>
                  <a:lnTo>
                    <a:pt x="0" y="11677"/>
                  </a:lnTo>
                  <a:lnTo>
                    <a:pt x="636" y="12960"/>
                  </a:lnTo>
                  <a:lnTo>
                    <a:pt x="4175" y="12323"/>
                  </a:lnTo>
                  <a:lnTo>
                    <a:pt x="6232" y="12323"/>
                  </a:lnTo>
                  <a:lnTo>
                    <a:pt x="8213" y="12641"/>
                  </a:lnTo>
                  <a:lnTo>
                    <a:pt x="10834" y="12960"/>
                  </a:lnTo>
                  <a:lnTo>
                    <a:pt x="13596" y="13441"/>
                  </a:lnTo>
                  <a:lnTo>
                    <a:pt x="15508" y="12960"/>
                  </a:lnTo>
                  <a:lnTo>
                    <a:pt x="16003" y="13278"/>
                  </a:lnTo>
                  <a:lnTo>
                    <a:pt x="15367" y="14397"/>
                  </a:lnTo>
                  <a:lnTo>
                    <a:pt x="14872" y="15360"/>
                  </a:lnTo>
                  <a:lnTo>
                    <a:pt x="15013" y="17116"/>
                  </a:lnTo>
                  <a:lnTo>
                    <a:pt x="15794" y="18398"/>
                  </a:lnTo>
                  <a:lnTo>
                    <a:pt x="18057" y="20317"/>
                  </a:lnTo>
                  <a:lnTo>
                    <a:pt x="21600" y="21600"/>
                  </a:lnTo>
                  <a:lnTo>
                    <a:pt x="21527" y="21600"/>
                  </a:lnTo>
                </a:path>
              </a:pathLst>
            </a:custGeom>
            <a:noFill/>
            <a:ln w="76200" cap="flat" cmpd="sng">
              <a:solidFill>
                <a:srgbClr val="FFFF00"/>
              </a:solidFill>
              <a:prstDash val="solid"/>
              <a:round/>
              <a:headEnd type="none" w="med" len="med"/>
              <a:tailEnd type="none" w="med" len="med"/>
            </a:ln>
          </p:spPr>
          <p:txBody>
            <a:bodyPr/>
            <a:p>
              <a:endParaRPr lang="zh-CN" altLang="en-US"/>
            </a:p>
          </p:txBody>
        </p:sp>
        <p:sp>
          <p:nvSpPr>
            <p:cNvPr id="11277" name="箭头 334"/>
            <p:cNvSpPr/>
            <p:nvPr/>
          </p:nvSpPr>
          <p:spPr>
            <a:xfrm flipH="1">
              <a:off x="3173" y="908"/>
              <a:ext cx="795" cy="682"/>
            </a:xfrm>
            <a:prstGeom prst="line">
              <a:avLst/>
            </a:prstGeom>
            <a:ln w="76200" cap="flat" cmpd="sng">
              <a:solidFill>
                <a:schemeClr val="hlink"/>
              </a:solidFill>
              <a:prstDash val="solid"/>
              <a:round/>
              <a:headEnd type="none" w="med" len="med"/>
              <a:tailEnd type="triangle" w="med" len="med"/>
            </a:ln>
          </p:spPr>
        </p:sp>
        <p:sp>
          <p:nvSpPr>
            <p:cNvPr id="11278" name="Text Box 15"/>
            <p:cNvSpPr txBox="1"/>
            <p:nvPr/>
          </p:nvSpPr>
          <p:spPr>
            <a:xfrm>
              <a:off x="2835" y="0"/>
              <a:ext cx="4195" cy="913"/>
            </a:xfrm>
            <a:prstGeom prst="rect">
              <a:avLst/>
            </a:prstGeom>
            <a:gradFill rotWithShape="0">
              <a:gsLst>
                <a:gs pos="0">
                  <a:srgbClr val="FFFF00">
                    <a:alpha val="79999"/>
                  </a:srgbClr>
                </a:gs>
                <a:gs pos="100000">
                  <a:srgbClr val="757500">
                    <a:alpha val="50000"/>
                  </a:srgbClr>
                </a:gs>
              </a:gsLst>
              <a:lin ang="5400000" scaled="1"/>
              <a:tileRect/>
            </a:gradFill>
            <a:ln w="9525">
              <a:noFill/>
            </a:ln>
          </p:spPr>
          <p:txBody>
            <a:bodyPr anchor="t" anchorCtr="0">
              <a:spAutoFit/>
            </a:bodyPr>
            <a:p>
              <a:r>
                <a:rPr lang="zh-CN" altLang="en-US" sz="3200" b="1">
                  <a:solidFill>
                    <a:srgbClr val="0033CC"/>
                  </a:solidFill>
                  <a:latin typeface="楷体" panose="02010609060101010101" charset="-122"/>
                  <a:ea typeface="楷体" panose="02010609060101010101" charset="-122"/>
                </a:rPr>
                <a:t>一次线≤5米</a:t>
              </a:r>
              <a:endParaRPr lang="zh-CN" altLang="en-US" sz="3200" b="1">
                <a:solidFill>
                  <a:srgbClr val="0033CC"/>
                </a:solidFill>
                <a:latin typeface="楷体" panose="02010609060101010101" charset="-122"/>
                <a:ea typeface="楷体" panose="02010609060101010101" charset="-122"/>
              </a:endParaRPr>
            </a:p>
          </p:txBody>
        </p:sp>
        <p:sp>
          <p:nvSpPr>
            <p:cNvPr id="11279" name="Text Box 16"/>
            <p:cNvSpPr txBox="1"/>
            <p:nvPr/>
          </p:nvSpPr>
          <p:spPr>
            <a:xfrm>
              <a:off x="0" y="5329"/>
              <a:ext cx="10433" cy="1008"/>
            </a:xfrm>
            <a:prstGeom prst="rect">
              <a:avLst/>
            </a:prstGeom>
            <a:noFill/>
            <a:ln w="9525">
              <a:noFill/>
            </a:ln>
          </p:spPr>
          <p:txBody>
            <a:bodyPr anchor="t" anchorCtr="0">
              <a:spAutoFit/>
            </a:bodyPr>
            <a:p>
              <a:r>
                <a:rPr lang="zh-CN" altLang="en-US" b="1">
                  <a:solidFill>
                    <a:srgbClr val="0033CC"/>
                  </a:solidFill>
                  <a:latin typeface="楷体" panose="02010609060101010101" charset="-122"/>
                  <a:ea typeface="楷体" panose="02010609060101010101" charset="-122"/>
                </a:rPr>
                <a:t>2、独立电源开关、一次线长度≤5m：</a:t>
              </a:r>
              <a:r>
                <a:rPr lang="zh-CN" altLang="en-US" b="1">
                  <a:solidFill>
                    <a:srgbClr val="FF0000"/>
                  </a:solidFill>
                  <a:latin typeface="楷体" panose="02010609060101010101" charset="-122"/>
                  <a:ea typeface="楷体" panose="02010609060101010101" charset="-122"/>
                </a:rPr>
                <a:t>防止一旦有什么情况发生可以及时方便地关闭电源开关。</a:t>
              </a:r>
              <a:endParaRPr lang="zh-CN" altLang="en-US">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additive="base">
                                        <p:cTn id="7" dur="500" fill="hold"/>
                                        <p:tgtEl>
                                          <p:spTgt spid="12295"/>
                                        </p:tgtEl>
                                        <p:attrNameLst>
                                          <p:attrName>ppt_x</p:attrName>
                                        </p:attrNameLst>
                                      </p:cBhvr>
                                      <p:tavLst>
                                        <p:tav tm="0">
                                          <p:val>
                                            <p:strVal val="1+#ppt_w/2"/>
                                          </p:val>
                                        </p:tav>
                                        <p:tav tm="100000">
                                          <p:val>
                                            <p:strVal val="#ppt_x"/>
                                          </p:val>
                                        </p:tav>
                                      </p:tavLst>
                                    </p:anim>
                                    <p:anim calcmode="lin" valueType="num">
                                      <p:cBhvr additive="base">
                                        <p:cTn id="8" dur="500" fill="hold"/>
                                        <p:tgtEl>
                                          <p:spTgt spid="1229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2300"/>
                                        </p:tgtEl>
                                        <p:attrNameLst>
                                          <p:attrName>style.visibility</p:attrName>
                                        </p:attrNameLst>
                                      </p:cBhvr>
                                      <p:to>
                                        <p:strVal val="visible"/>
                                      </p:to>
                                    </p:set>
                                    <p:anim calcmode="lin" valueType="num">
                                      <p:cBhvr additive="base">
                                        <p:cTn id="13" dur="500" fill="hold"/>
                                        <p:tgtEl>
                                          <p:spTgt spid="12300"/>
                                        </p:tgtEl>
                                        <p:attrNameLst>
                                          <p:attrName>ppt_x</p:attrName>
                                        </p:attrNameLst>
                                      </p:cBhvr>
                                      <p:tavLst>
                                        <p:tav tm="0">
                                          <p:val>
                                            <p:strVal val="0-#ppt_w/2"/>
                                          </p:val>
                                        </p:tav>
                                        <p:tav tm="100000">
                                          <p:val>
                                            <p:strVal val="#ppt_x"/>
                                          </p:val>
                                        </p:tav>
                                      </p:tavLst>
                                    </p:anim>
                                    <p:anim calcmode="lin" valueType="num">
                                      <p:cBhvr additive="base">
                                        <p:cTn id="14" dur="500" fill="hold"/>
                                        <p:tgtEl>
                                          <p:spTgt spid="12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2"/>
          <p:cNvSpPr>
            <a:spLocks noGrp="1"/>
          </p:cNvSpPr>
          <p:nvPr>
            <p:ph type="title"/>
          </p:nvPr>
        </p:nvSpPr>
        <p:spPr>
          <a:ln/>
        </p:spPr>
        <p:txBody>
          <a:bodyPr vert="horz" wrap="square" lIns="91440" tIns="45720" rIns="91440" bIns="45720" anchor="ctr" anchorCtr="0"/>
          <a:p>
            <a:pPr eaLnBrk="1" hangingPunct="1"/>
            <a:r>
              <a:rPr lang="zh-CN" altLang="en-US" sz="2800"/>
              <a:t>一张图说清楚电焊机一次侧安全管理</a:t>
            </a:r>
            <a:endParaRPr lang="zh-CN" altLang="en-US" sz="2800"/>
          </a:p>
        </p:txBody>
      </p:sp>
      <p:pic>
        <p:nvPicPr>
          <p:cNvPr id="12290" name="Picture 3" descr="1"/>
          <p:cNvPicPr>
            <a:picLocks noChangeAspect="1"/>
          </p:cNvPicPr>
          <p:nvPr/>
        </p:nvPicPr>
        <p:blipFill>
          <a:blip r:embed="rId1"/>
          <a:stretch>
            <a:fillRect/>
          </a:stretch>
        </p:blipFill>
        <p:spPr>
          <a:xfrm>
            <a:off x="323850" y="1536700"/>
            <a:ext cx="8424863" cy="4559300"/>
          </a:xfrm>
          <a:prstGeom prst="rect">
            <a:avLst/>
          </a:prstGeom>
          <a:noFill/>
          <a:ln w="9525">
            <a:noFill/>
          </a:ln>
        </p:spPr>
      </p:pic>
      <p:grpSp>
        <p:nvGrpSpPr>
          <p:cNvPr id="13316" name="Group 4"/>
          <p:cNvGrpSpPr/>
          <p:nvPr/>
        </p:nvGrpSpPr>
        <p:grpSpPr>
          <a:xfrm>
            <a:off x="1339850" y="3070225"/>
            <a:ext cx="4214813" cy="2012950"/>
            <a:chOff x="0" y="0"/>
            <a:chExt cx="6638" cy="3169"/>
          </a:xfrm>
        </p:grpSpPr>
        <p:sp>
          <p:nvSpPr>
            <p:cNvPr id="12292" name="任意多边形 333"/>
            <p:cNvSpPr/>
            <p:nvPr/>
          </p:nvSpPr>
          <p:spPr>
            <a:xfrm>
              <a:off x="0" y="165"/>
              <a:ext cx="6000" cy="3005"/>
            </a:xfrm>
            <a:custGeom>
              <a:avLst/>
              <a:gdLst/>
              <a:ahLst/>
              <a:cxnLst>
                <a:cxn ang="0">
                  <a:pos x="1258" y="0"/>
                </a:cxn>
                <a:cxn ang="0">
                  <a:pos x="1022" y="311"/>
                </a:cxn>
                <a:cxn ang="0">
                  <a:pos x="570" y="557"/>
                </a:cxn>
                <a:cxn ang="0">
                  <a:pos x="334" y="779"/>
                </a:cxn>
                <a:cxn ang="0">
                  <a:pos x="117" y="1002"/>
                </a:cxn>
                <a:cxn ang="0">
                  <a:pos x="39" y="1335"/>
                </a:cxn>
                <a:cxn ang="0">
                  <a:pos x="0" y="1625"/>
                </a:cxn>
                <a:cxn ang="0">
                  <a:pos x="177" y="1803"/>
                </a:cxn>
                <a:cxn ang="0">
                  <a:pos x="1160" y="1714"/>
                </a:cxn>
                <a:cxn ang="0">
                  <a:pos x="1731" y="1714"/>
                </a:cxn>
                <a:cxn ang="0">
                  <a:pos x="2281" y="1759"/>
                </a:cxn>
                <a:cxn ang="0">
                  <a:pos x="3009" y="1803"/>
                </a:cxn>
                <a:cxn ang="0">
                  <a:pos x="3777" y="1870"/>
                </a:cxn>
                <a:cxn ang="0">
                  <a:pos x="4308" y="1803"/>
                </a:cxn>
                <a:cxn ang="0">
                  <a:pos x="4445" y="1847"/>
                </a:cxn>
                <a:cxn ang="0">
                  <a:pos x="4269" y="2003"/>
                </a:cxn>
                <a:cxn ang="0">
                  <a:pos x="4131" y="2137"/>
                </a:cxn>
                <a:cxn ang="0">
                  <a:pos x="4170" y="2381"/>
                </a:cxn>
                <a:cxn ang="0">
                  <a:pos x="4387" y="2560"/>
                </a:cxn>
                <a:cxn ang="0">
                  <a:pos x="5016" y="2827"/>
                </a:cxn>
                <a:cxn ang="0">
                  <a:pos x="6000" y="3005"/>
                </a:cxn>
                <a:cxn ang="0">
                  <a:pos x="5980" y="3005"/>
                </a:cxn>
              </a:cxnLst>
              <a:pathLst>
                <a:path w="21600" h="21600">
                  <a:moveTo>
                    <a:pt x="4529" y="0"/>
                  </a:moveTo>
                  <a:lnTo>
                    <a:pt x="3680" y="2237"/>
                  </a:lnTo>
                  <a:lnTo>
                    <a:pt x="2053" y="4001"/>
                  </a:lnTo>
                  <a:lnTo>
                    <a:pt x="1203" y="5602"/>
                  </a:lnTo>
                  <a:lnTo>
                    <a:pt x="422" y="7202"/>
                  </a:lnTo>
                  <a:lnTo>
                    <a:pt x="140" y="9595"/>
                  </a:lnTo>
                  <a:lnTo>
                    <a:pt x="0" y="11677"/>
                  </a:lnTo>
                  <a:lnTo>
                    <a:pt x="636" y="12960"/>
                  </a:lnTo>
                  <a:lnTo>
                    <a:pt x="4175" y="12323"/>
                  </a:lnTo>
                  <a:lnTo>
                    <a:pt x="6232" y="12323"/>
                  </a:lnTo>
                  <a:lnTo>
                    <a:pt x="8213" y="12641"/>
                  </a:lnTo>
                  <a:lnTo>
                    <a:pt x="10834" y="12960"/>
                  </a:lnTo>
                  <a:lnTo>
                    <a:pt x="13596" y="13441"/>
                  </a:lnTo>
                  <a:lnTo>
                    <a:pt x="15508" y="12960"/>
                  </a:lnTo>
                  <a:lnTo>
                    <a:pt x="16003" y="13278"/>
                  </a:lnTo>
                  <a:lnTo>
                    <a:pt x="15367" y="14397"/>
                  </a:lnTo>
                  <a:lnTo>
                    <a:pt x="14872" y="15360"/>
                  </a:lnTo>
                  <a:lnTo>
                    <a:pt x="15013" y="17116"/>
                  </a:lnTo>
                  <a:lnTo>
                    <a:pt x="15794" y="18398"/>
                  </a:lnTo>
                  <a:lnTo>
                    <a:pt x="18057" y="20317"/>
                  </a:lnTo>
                  <a:lnTo>
                    <a:pt x="21600" y="21600"/>
                  </a:lnTo>
                  <a:lnTo>
                    <a:pt x="21527" y="21600"/>
                  </a:lnTo>
                </a:path>
              </a:pathLst>
            </a:custGeom>
            <a:noFill/>
            <a:ln w="76200" cap="flat" cmpd="sng">
              <a:solidFill>
                <a:srgbClr val="FFFF00"/>
              </a:solidFill>
              <a:prstDash val="solid"/>
              <a:round/>
              <a:headEnd type="none" w="med" len="med"/>
              <a:tailEnd type="none" w="med" len="med"/>
            </a:ln>
          </p:spPr>
          <p:txBody>
            <a:bodyPr/>
            <a:p>
              <a:endParaRPr lang="zh-CN" altLang="en-US"/>
            </a:p>
          </p:txBody>
        </p:sp>
        <p:sp>
          <p:nvSpPr>
            <p:cNvPr id="12293" name="箭头 334"/>
            <p:cNvSpPr/>
            <p:nvPr/>
          </p:nvSpPr>
          <p:spPr>
            <a:xfrm flipH="1">
              <a:off x="3223" y="1045"/>
              <a:ext cx="845" cy="798"/>
            </a:xfrm>
            <a:prstGeom prst="line">
              <a:avLst/>
            </a:prstGeom>
            <a:ln w="76200" cap="flat" cmpd="sng">
              <a:solidFill>
                <a:schemeClr val="hlink"/>
              </a:solidFill>
              <a:prstDash val="solid"/>
              <a:round/>
              <a:headEnd type="none" w="med" len="med"/>
              <a:tailEnd type="triangle" w="med" len="med"/>
            </a:ln>
          </p:spPr>
        </p:sp>
        <p:sp>
          <p:nvSpPr>
            <p:cNvPr id="12294" name="Text Box 7"/>
            <p:cNvSpPr txBox="1"/>
            <p:nvPr/>
          </p:nvSpPr>
          <p:spPr>
            <a:xfrm>
              <a:off x="3050" y="0"/>
              <a:ext cx="3588" cy="720"/>
            </a:xfrm>
            <a:prstGeom prst="rect">
              <a:avLst/>
            </a:prstGeom>
            <a:gradFill rotWithShape="0">
              <a:gsLst>
                <a:gs pos="0">
                  <a:srgbClr val="FFFF00">
                    <a:alpha val="79999"/>
                  </a:srgbClr>
                </a:gs>
                <a:gs pos="100000">
                  <a:srgbClr val="757500">
                    <a:alpha val="50000"/>
                  </a:srgbClr>
                </a:gs>
              </a:gsLst>
              <a:lin ang="5400000" scaled="1"/>
              <a:tileRect/>
            </a:gradFill>
            <a:ln w="9525">
              <a:noFill/>
            </a:ln>
          </p:spPr>
          <p:txBody>
            <a:bodyPr anchor="t" anchorCtr="0">
              <a:spAutoFit/>
            </a:bodyPr>
            <a:p>
              <a:r>
                <a:rPr lang="zh-CN" altLang="en-US" sz="2400" b="1">
                  <a:solidFill>
                    <a:srgbClr val="0033CC"/>
                  </a:solidFill>
                  <a:latin typeface="楷体" panose="02010609060101010101" charset="-122"/>
                  <a:ea typeface="楷体" panose="02010609060101010101" charset="-122"/>
                </a:rPr>
                <a:t>③一次线≤5米</a:t>
              </a:r>
              <a:endParaRPr lang="zh-CN" altLang="en-US" sz="2400" b="1">
                <a:solidFill>
                  <a:srgbClr val="0033CC"/>
                </a:solidFill>
                <a:latin typeface="楷体" panose="02010609060101010101" charset="-122"/>
                <a:ea typeface="楷体" panose="02010609060101010101" charset="-122"/>
              </a:endParaRPr>
            </a:p>
          </p:txBody>
        </p:sp>
      </p:grpSp>
      <p:pic>
        <p:nvPicPr>
          <p:cNvPr id="12295" name="Picture 2"/>
          <p:cNvPicPr>
            <a:picLocks noChangeAspect="1"/>
          </p:cNvPicPr>
          <p:nvPr/>
        </p:nvPicPr>
        <p:blipFill>
          <a:blip r:embed="rId2"/>
          <a:srcRect r="55811"/>
          <a:stretch>
            <a:fillRect/>
          </a:stretch>
        </p:blipFill>
        <p:spPr>
          <a:xfrm>
            <a:off x="1836738" y="1054100"/>
            <a:ext cx="7246937" cy="158750"/>
          </a:xfrm>
          <a:prstGeom prst="rect">
            <a:avLst/>
          </a:prstGeom>
          <a:noFill/>
          <a:ln w="9525">
            <a:noFill/>
          </a:ln>
        </p:spPr>
      </p:pic>
      <p:grpSp>
        <p:nvGrpSpPr>
          <p:cNvPr id="13321" name="Group 9"/>
          <p:cNvGrpSpPr/>
          <p:nvPr/>
        </p:nvGrpSpPr>
        <p:grpSpPr>
          <a:xfrm>
            <a:off x="2844800" y="1200150"/>
            <a:ext cx="4032250" cy="1517650"/>
            <a:chOff x="0" y="0"/>
            <a:chExt cx="6349" cy="2390"/>
          </a:xfrm>
        </p:grpSpPr>
        <p:sp>
          <p:nvSpPr>
            <p:cNvPr id="12297" name="Oval 10" descr="图片4"/>
            <p:cNvSpPr/>
            <p:nvPr/>
          </p:nvSpPr>
          <p:spPr>
            <a:xfrm>
              <a:off x="733" y="0"/>
              <a:ext cx="2412" cy="2390"/>
            </a:xfrm>
            <a:prstGeom prst="ellipse">
              <a:avLst/>
            </a:prstGeom>
            <a:blipFill rotWithShape="0">
              <a:blip r:embed="rId3"/>
              <a:stretch>
                <a:fillRect/>
              </a:stretch>
            </a:blipFill>
            <a:ln w="9525" cap="flat" cmpd="sng">
              <a:solidFill>
                <a:schemeClr val="tx1"/>
              </a:solidFill>
              <a:prstDash val="solid"/>
              <a:round/>
              <a:headEnd type="none" w="med" len="med"/>
              <a:tailEnd type="none" w="med" len="med"/>
            </a:ln>
          </p:spPr>
          <p:txBody>
            <a:bodyPr anchor="ctr" anchorCtr="0"/>
            <a:p>
              <a:endParaRPr lang="zh-CN" altLang="en-US">
                <a:latin typeface="Arial" panose="020B0604020202020204" pitchFamily="34" charset="0"/>
                <a:ea typeface="宋体" panose="02010600030101010101" pitchFamily="2" charset="-122"/>
              </a:endParaRPr>
            </a:p>
          </p:txBody>
        </p:sp>
        <p:sp>
          <p:nvSpPr>
            <p:cNvPr id="12298" name="Text Box 11"/>
            <p:cNvSpPr txBox="1"/>
            <p:nvPr/>
          </p:nvSpPr>
          <p:spPr>
            <a:xfrm>
              <a:off x="3145" y="398"/>
              <a:ext cx="3205" cy="720"/>
            </a:xfrm>
            <a:prstGeom prst="rect">
              <a:avLst/>
            </a:prstGeom>
            <a:gradFill rotWithShape="0">
              <a:gsLst>
                <a:gs pos="0">
                  <a:srgbClr val="FFFF00">
                    <a:alpha val="79999"/>
                  </a:srgbClr>
                </a:gs>
                <a:gs pos="100000">
                  <a:srgbClr val="757500">
                    <a:alpha val="50000"/>
                  </a:srgbClr>
                </a:gs>
              </a:gsLst>
              <a:lin ang="5400000" scaled="1"/>
              <a:tileRect/>
            </a:gradFill>
            <a:ln w="9525">
              <a:noFill/>
            </a:ln>
          </p:spPr>
          <p:txBody>
            <a:bodyPr anchor="t" anchorCtr="0">
              <a:spAutoFit/>
            </a:bodyPr>
            <a:p>
              <a:r>
                <a:rPr lang="zh-CN" altLang="en-US" sz="2400" b="1">
                  <a:solidFill>
                    <a:srgbClr val="0033CC"/>
                  </a:solidFill>
                  <a:latin typeface="楷体" panose="02010609060101010101" charset="-122"/>
                  <a:ea typeface="楷体" panose="02010609060101010101" charset="-122"/>
                </a:rPr>
                <a:t>①漏电保护器</a:t>
              </a:r>
              <a:endParaRPr lang="zh-CN" altLang="en-US" sz="2400" b="1">
                <a:solidFill>
                  <a:srgbClr val="0033CC"/>
                </a:solidFill>
                <a:latin typeface="楷体" panose="02010609060101010101" charset="-122"/>
                <a:ea typeface="楷体" panose="02010609060101010101" charset="-122"/>
              </a:endParaRPr>
            </a:p>
          </p:txBody>
        </p:sp>
        <p:sp>
          <p:nvSpPr>
            <p:cNvPr id="12299" name="箭头 334"/>
            <p:cNvSpPr/>
            <p:nvPr/>
          </p:nvSpPr>
          <p:spPr>
            <a:xfrm flipH="1">
              <a:off x="0" y="1695"/>
              <a:ext cx="795" cy="683"/>
            </a:xfrm>
            <a:prstGeom prst="line">
              <a:avLst/>
            </a:prstGeom>
            <a:ln w="76200" cap="flat" cmpd="sng">
              <a:solidFill>
                <a:schemeClr val="hlink"/>
              </a:solidFill>
              <a:prstDash val="solid"/>
              <a:round/>
              <a:headEnd type="none" w="med" len="med"/>
              <a:tailEnd type="triangle" w="med" len="med"/>
            </a:ln>
          </p:spPr>
        </p:sp>
      </p:grpSp>
      <p:grpSp>
        <p:nvGrpSpPr>
          <p:cNvPr id="13325" name="Group 13"/>
          <p:cNvGrpSpPr/>
          <p:nvPr/>
        </p:nvGrpSpPr>
        <p:grpSpPr>
          <a:xfrm>
            <a:off x="396875" y="2133600"/>
            <a:ext cx="2087563" cy="1320800"/>
            <a:chOff x="0" y="0"/>
            <a:chExt cx="3288" cy="2080"/>
          </a:xfrm>
        </p:grpSpPr>
        <p:sp>
          <p:nvSpPr>
            <p:cNvPr id="12301" name="箭头 334"/>
            <p:cNvSpPr/>
            <p:nvPr/>
          </p:nvSpPr>
          <p:spPr>
            <a:xfrm flipV="1">
              <a:off x="453" y="680"/>
              <a:ext cx="680" cy="453"/>
            </a:xfrm>
            <a:prstGeom prst="line">
              <a:avLst/>
            </a:prstGeom>
            <a:ln w="76200" cap="flat" cmpd="sng">
              <a:solidFill>
                <a:schemeClr val="hlink"/>
              </a:solidFill>
              <a:prstDash val="solid"/>
              <a:round/>
              <a:headEnd type="none" w="med" len="med"/>
              <a:tailEnd type="triangle" w="med" len="med"/>
            </a:ln>
          </p:spPr>
        </p:sp>
        <p:sp>
          <p:nvSpPr>
            <p:cNvPr id="13327" name="AutoShape 15"/>
            <p:cNvSpPr>
              <a:spLocks noChangeArrowheads="1"/>
            </p:cNvSpPr>
            <p:nvPr/>
          </p:nvSpPr>
          <p:spPr bwMode="auto">
            <a:xfrm>
              <a:off x="905" y="0"/>
              <a:ext cx="1363" cy="905"/>
            </a:xfrm>
            <a:prstGeom prst="star5">
              <a:avLst/>
            </a:prstGeom>
            <a:noFill/>
            <a:ln w="38100" cmpd="sng">
              <a:solidFill>
                <a:srgbClr val="0033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03" name="Text Box 16"/>
            <p:cNvSpPr txBox="1"/>
            <p:nvPr/>
          </p:nvSpPr>
          <p:spPr>
            <a:xfrm>
              <a:off x="0" y="1360"/>
              <a:ext cx="3288" cy="720"/>
            </a:xfrm>
            <a:prstGeom prst="rect">
              <a:avLst/>
            </a:prstGeom>
            <a:gradFill rotWithShape="0">
              <a:gsLst>
                <a:gs pos="0">
                  <a:srgbClr val="FFFF00">
                    <a:alpha val="79999"/>
                  </a:srgbClr>
                </a:gs>
                <a:gs pos="100000">
                  <a:srgbClr val="757500">
                    <a:alpha val="50000"/>
                  </a:srgbClr>
                </a:gs>
              </a:gsLst>
              <a:lin ang="5400000" scaled="1"/>
              <a:tileRect/>
            </a:gradFill>
            <a:ln w="9525">
              <a:noFill/>
            </a:ln>
          </p:spPr>
          <p:txBody>
            <a:bodyPr anchor="t" anchorCtr="0">
              <a:spAutoFit/>
            </a:bodyPr>
            <a:p>
              <a:r>
                <a:rPr lang="zh-CN" altLang="en-US" sz="2400" b="1">
                  <a:solidFill>
                    <a:srgbClr val="0033CC"/>
                  </a:solidFill>
                  <a:latin typeface="Arial" panose="020B0604020202020204" pitchFamily="34" charset="0"/>
                  <a:ea typeface="楷体" panose="02010609060101010101" charset="-122"/>
                </a:rPr>
                <a:t>②电控柜上锁</a:t>
              </a:r>
              <a:endParaRPr lang="zh-CN" altLang="en-US" sz="2400" b="1">
                <a:solidFill>
                  <a:srgbClr val="0033CC"/>
                </a:solidFill>
                <a:latin typeface="Arial" panose="020B0604020202020204" pitchFamily="34" charset="0"/>
                <a:ea typeface="楷体" panose="02010609060101010101" charset="-122"/>
              </a:endParaRPr>
            </a:p>
          </p:txBody>
        </p:sp>
      </p:grpSp>
      <p:grpSp>
        <p:nvGrpSpPr>
          <p:cNvPr id="13329" name="Group 17"/>
          <p:cNvGrpSpPr/>
          <p:nvPr/>
        </p:nvGrpSpPr>
        <p:grpSpPr>
          <a:xfrm>
            <a:off x="1187450" y="5157788"/>
            <a:ext cx="3673475" cy="1585912"/>
            <a:chOff x="0" y="0"/>
            <a:chExt cx="5784" cy="2496"/>
          </a:xfrm>
        </p:grpSpPr>
        <p:pic>
          <p:nvPicPr>
            <p:cNvPr id="12305" name="Picture 18" descr="3"/>
            <p:cNvPicPr>
              <a:picLocks noChangeAspect="1"/>
            </p:cNvPicPr>
            <p:nvPr/>
          </p:nvPicPr>
          <p:blipFill>
            <a:blip r:embed="rId4"/>
            <a:srcRect l="10240" r="17932" b="10466"/>
            <a:stretch>
              <a:fillRect/>
            </a:stretch>
          </p:blipFill>
          <p:spPr>
            <a:xfrm>
              <a:off x="0" y="0"/>
              <a:ext cx="2933" cy="2497"/>
            </a:xfrm>
            <a:prstGeom prst="rect">
              <a:avLst/>
            </a:prstGeom>
            <a:noFill/>
            <a:ln w="9525">
              <a:noFill/>
            </a:ln>
            <a:effectLst>
              <a:outerShdw dist="107763" dir="8100000" algn="ctr" rotWithShape="0">
                <a:schemeClr val="bg2">
                  <a:alpha val="50000"/>
                </a:schemeClr>
              </a:outerShdw>
            </a:effectLst>
          </p:spPr>
        </p:pic>
        <p:sp>
          <p:nvSpPr>
            <p:cNvPr id="12306" name="箭头 334"/>
            <p:cNvSpPr/>
            <p:nvPr/>
          </p:nvSpPr>
          <p:spPr>
            <a:xfrm flipV="1">
              <a:off x="3290" y="340"/>
              <a:ext cx="1473" cy="567"/>
            </a:xfrm>
            <a:prstGeom prst="line">
              <a:avLst/>
            </a:prstGeom>
            <a:ln w="76200" cap="flat" cmpd="sng">
              <a:solidFill>
                <a:schemeClr val="hlink"/>
              </a:solidFill>
              <a:prstDash val="solid"/>
              <a:round/>
              <a:headEnd type="none" w="med" len="med"/>
              <a:tailEnd type="triangle" w="med" len="med"/>
            </a:ln>
          </p:spPr>
        </p:sp>
        <p:sp>
          <p:nvSpPr>
            <p:cNvPr id="12307" name="Text Box 20"/>
            <p:cNvSpPr txBox="1"/>
            <p:nvPr/>
          </p:nvSpPr>
          <p:spPr>
            <a:xfrm>
              <a:off x="2950" y="1472"/>
              <a:ext cx="2835" cy="720"/>
            </a:xfrm>
            <a:prstGeom prst="rect">
              <a:avLst/>
            </a:prstGeom>
            <a:gradFill rotWithShape="0">
              <a:gsLst>
                <a:gs pos="0">
                  <a:srgbClr val="FFFF00">
                    <a:alpha val="79999"/>
                  </a:srgbClr>
                </a:gs>
                <a:gs pos="100000">
                  <a:srgbClr val="757500">
                    <a:alpha val="50000"/>
                  </a:srgbClr>
                </a:gs>
              </a:gsLst>
              <a:lin ang="5400000" scaled="1"/>
              <a:tileRect/>
            </a:gradFill>
            <a:ln w="9525">
              <a:noFill/>
            </a:ln>
          </p:spPr>
          <p:txBody>
            <a:bodyPr anchor="t" anchorCtr="0">
              <a:spAutoFit/>
            </a:bodyPr>
            <a:p>
              <a:r>
                <a:rPr lang="zh-CN" altLang="en-US" sz="2400" b="1">
                  <a:solidFill>
                    <a:srgbClr val="0033CC"/>
                  </a:solidFill>
                  <a:latin typeface="楷体" panose="02010609060101010101" charset="-122"/>
                  <a:ea typeface="楷体" panose="02010609060101010101" charset="-122"/>
                </a:rPr>
                <a:t>④定置定位</a:t>
              </a:r>
              <a:endParaRPr lang="zh-CN" altLang="en-US" sz="2400" b="1">
                <a:solidFill>
                  <a:srgbClr val="0033CC"/>
                </a:solidFill>
                <a:latin typeface="楷体" panose="02010609060101010101" charset="-122"/>
                <a:ea typeface="楷体" panose="02010609060101010101" charset="-122"/>
              </a:endParaRPr>
            </a:p>
          </p:txBody>
        </p:sp>
      </p:grpSp>
      <p:grpSp>
        <p:nvGrpSpPr>
          <p:cNvPr id="13333" name="Group 21"/>
          <p:cNvGrpSpPr/>
          <p:nvPr/>
        </p:nvGrpSpPr>
        <p:grpSpPr>
          <a:xfrm>
            <a:off x="5510213" y="3860800"/>
            <a:ext cx="3022600" cy="1538288"/>
            <a:chOff x="0" y="0"/>
            <a:chExt cx="4760" cy="2423"/>
          </a:xfrm>
        </p:grpSpPr>
        <p:sp>
          <p:nvSpPr>
            <p:cNvPr id="12309" name="AutoShape 22"/>
            <p:cNvSpPr/>
            <p:nvPr/>
          </p:nvSpPr>
          <p:spPr>
            <a:xfrm>
              <a:off x="225" y="0"/>
              <a:ext cx="1472" cy="680"/>
            </a:xfrm>
            <a:prstGeom prst="wave">
              <a:avLst>
                <a:gd name="adj1" fmla="val 13005"/>
                <a:gd name="adj2" fmla="val 0"/>
              </a:avLst>
            </a:prstGeom>
            <a:noFill/>
            <a:ln w="38100" cap="flat" cmpd="sng">
              <a:solidFill>
                <a:srgbClr val="FFFF00"/>
              </a:solidFill>
              <a:prstDash val="solid"/>
              <a:round/>
              <a:headEnd type="none" w="med" len="med"/>
              <a:tailEnd type="none" w="med" len="med"/>
            </a:ln>
          </p:spPr>
          <p:txBody>
            <a:bodyPr anchor="ctr" anchorCtr="0"/>
            <a:p>
              <a:endParaRPr lang="zh-CN" altLang="en-US">
                <a:latin typeface="Arial" panose="020B0604020202020204" pitchFamily="34" charset="0"/>
                <a:ea typeface="宋体" panose="02010600030101010101" pitchFamily="2" charset="-122"/>
              </a:endParaRPr>
            </a:p>
          </p:txBody>
        </p:sp>
        <p:sp>
          <p:nvSpPr>
            <p:cNvPr id="12310" name="箭头 334"/>
            <p:cNvSpPr/>
            <p:nvPr/>
          </p:nvSpPr>
          <p:spPr>
            <a:xfrm flipV="1">
              <a:off x="222" y="568"/>
              <a:ext cx="340" cy="907"/>
            </a:xfrm>
            <a:prstGeom prst="line">
              <a:avLst/>
            </a:prstGeom>
            <a:ln w="76200" cap="flat" cmpd="sng">
              <a:solidFill>
                <a:schemeClr val="hlink"/>
              </a:solidFill>
              <a:prstDash val="solid"/>
              <a:round/>
              <a:headEnd type="none" w="med" len="med"/>
              <a:tailEnd type="triangle" w="med" len="med"/>
            </a:ln>
          </p:spPr>
        </p:sp>
        <p:sp>
          <p:nvSpPr>
            <p:cNvPr id="12311" name="Text Box 24"/>
            <p:cNvSpPr txBox="1"/>
            <p:nvPr/>
          </p:nvSpPr>
          <p:spPr>
            <a:xfrm>
              <a:off x="0" y="1703"/>
              <a:ext cx="4760" cy="720"/>
            </a:xfrm>
            <a:prstGeom prst="rect">
              <a:avLst/>
            </a:prstGeom>
            <a:gradFill rotWithShape="0">
              <a:gsLst>
                <a:gs pos="0">
                  <a:srgbClr val="FFFF00">
                    <a:alpha val="79999"/>
                  </a:srgbClr>
                </a:gs>
                <a:gs pos="100000">
                  <a:srgbClr val="757500">
                    <a:alpha val="50000"/>
                  </a:srgbClr>
                </a:gs>
              </a:gsLst>
              <a:lin ang="5400000" scaled="1"/>
              <a:tileRect/>
            </a:gradFill>
            <a:ln w="9525">
              <a:noFill/>
            </a:ln>
          </p:spPr>
          <p:txBody>
            <a:bodyPr anchor="t" anchorCtr="0">
              <a:spAutoFit/>
            </a:bodyPr>
            <a:p>
              <a:r>
                <a:rPr lang="zh-CN" altLang="en-US" sz="2400" b="1">
                  <a:solidFill>
                    <a:srgbClr val="0033CC"/>
                  </a:solidFill>
                  <a:latin typeface="楷体" panose="02010609060101010101" charset="-122"/>
                  <a:ea typeface="楷体" panose="02010609060101010101" charset="-122"/>
                </a:rPr>
                <a:t>⑤使用、维护责任人</a:t>
              </a:r>
              <a:endParaRPr lang="zh-CN" altLang="en-US">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additive="base">
                                        <p:cTn id="7" dur="500" fill="hold"/>
                                        <p:tgtEl>
                                          <p:spTgt spid="13321"/>
                                        </p:tgtEl>
                                        <p:attrNameLst>
                                          <p:attrName>ppt_x</p:attrName>
                                        </p:attrNameLst>
                                      </p:cBhvr>
                                      <p:tavLst>
                                        <p:tav tm="0">
                                          <p:val>
                                            <p:strVal val="1+#ppt_w/2"/>
                                          </p:val>
                                        </p:tav>
                                        <p:tav tm="100000">
                                          <p:val>
                                            <p:strVal val="#ppt_x"/>
                                          </p:val>
                                        </p:tav>
                                      </p:tavLst>
                                    </p:anim>
                                    <p:anim calcmode="lin" valueType="num">
                                      <p:cBhvr additive="base">
                                        <p:cTn id="8" dur="500" fill="hold"/>
                                        <p:tgtEl>
                                          <p:spTgt spid="133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13325"/>
                                        </p:tgtEl>
                                        <p:attrNameLst>
                                          <p:attrName>style.visibility</p:attrName>
                                        </p:attrNameLst>
                                      </p:cBhvr>
                                      <p:to>
                                        <p:strVal val="visible"/>
                                      </p:to>
                                    </p:set>
                                    <p:anim calcmode="lin" valueType="num">
                                      <p:cBhvr additive="base">
                                        <p:cTn id="13" dur="500" fill="hold"/>
                                        <p:tgtEl>
                                          <p:spTgt spid="13325"/>
                                        </p:tgtEl>
                                        <p:attrNameLst>
                                          <p:attrName>ppt_x</p:attrName>
                                        </p:attrNameLst>
                                      </p:cBhvr>
                                      <p:tavLst>
                                        <p:tav tm="0">
                                          <p:val>
                                            <p:strVal val="0-#ppt_w/2"/>
                                          </p:val>
                                        </p:tav>
                                        <p:tav tm="100000">
                                          <p:val>
                                            <p:strVal val="#ppt_x"/>
                                          </p:val>
                                        </p:tav>
                                      </p:tavLst>
                                    </p:anim>
                                    <p:anim calcmode="lin" valueType="num">
                                      <p:cBhvr additive="base">
                                        <p:cTn id="14" dur="500" fill="hold"/>
                                        <p:tgtEl>
                                          <p:spTgt spid="1332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3316"/>
                                        </p:tgtEl>
                                        <p:attrNameLst>
                                          <p:attrName>style.visibility</p:attrName>
                                        </p:attrNameLst>
                                      </p:cBhvr>
                                      <p:to>
                                        <p:strVal val="visible"/>
                                      </p:to>
                                    </p:set>
                                    <p:anim calcmode="lin" valueType="num">
                                      <p:cBhvr additive="base">
                                        <p:cTn id="19" dur="500" fill="hold"/>
                                        <p:tgtEl>
                                          <p:spTgt spid="13316"/>
                                        </p:tgtEl>
                                        <p:attrNameLst>
                                          <p:attrName>ppt_x</p:attrName>
                                        </p:attrNameLst>
                                      </p:cBhvr>
                                      <p:tavLst>
                                        <p:tav tm="0">
                                          <p:val>
                                            <p:strVal val="0-#ppt_w/2"/>
                                          </p:val>
                                        </p:tav>
                                        <p:tav tm="100000">
                                          <p:val>
                                            <p:strVal val="#ppt_x"/>
                                          </p:val>
                                        </p:tav>
                                      </p:tavLst>
                                    </p:anim>
                                    <p:anim calcmode="lin" valueType="num">
                                      <p:cBhvr additive="base">
                                        <p:cTn id="20"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3329"/>
                                        </p:tgtEl>
                                        <p:attrNameLst>
                                          <p:attrName>style.visibility</p:attrName>
                                        </p:attrNameLst>
                                      </p:cBhvr>
                                      <p:to>
                                        <p:strVal val="visible"/>
                                      </p:to>
                                    </p:set>
                                    <p:anim calcmode="lin" valueType="num">
                                      <p:cBhvr additive="base">
                                        <p:cTn id="25" dur="500" fill="hold"/>
                                        <p:tgtEl>
                                          <p:spTgt spid="13329"/>
                                        </p:tgtEl>
                                        <p:attrNameLst>
                                          <p:attrName>ppt_x</p:attrName>
                                        </p:attrNameLst>
                                      </p:cBhvr>
                                      <p:tavLst>
                                        <p:tav tm="0">
                                          <p:val>
                                            <p:strVal val="0-#ppt_w/2"/>
                                          </p:val>
                                        </p:tav>
                                        <p:tav tm="100000">
                                          <p:val>
                                            <p:strVal val="#ppt_x"/>
                                          </p:val>
                                        </p:tav>
                                      </p:tavLst>
                                    </p:anim>
                                    <p:anim calcmode="lin" valueType="num">
                                      <p:cBhvr additive="base">
                                        <p:cTn id="26" dur="500" fill="hold"/>
                                        <p:tgtEl>
                                          <p:spTgt spid="133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3333"/>
                                        </p:tgtEl>
                                        <p:attrNameLst>
                                          <p:attrName>style.visibility</p:attrName>
                                        </p:attrNameLst>
                                      </p:cBhvr>
                                      <p:to>
                                        <p:strVal val="visible"/>
                                      </p:to>
                                    </p:set>
                                    <p:anim calcmode="lin" valueType="num">
                                      <p:cBhvr additive="base">
                                        <p:cTn id="31" dur="500" fill="hold"/>
                                        <p:tgtEl>
                                          <p:spTgt spid="13333"/>
                                        </p:tgtEl>
                                        <p:attrNameLst>
                                          <p:attrName>ppt_x</p:attrName>
                                        </p:attrNameLst>
                                      </p:cBhvr>
                                      <p:tavLst>
                                        <p:tav tm="0">
                                          <p:val>
                                            <p:strVal val="1+#ppt_w/2"/>
                                          </p:val>
                                        </p:tav>
                                        <p:tav tm="100000">
                                          <p:val>
                                            <p:strVal val="#ppt_x"/>
                                          </p:val>
                                        </p:tav>
                                      </p:tavLst>
                                    </p:anim>
                                    <p:anim calcmode="lin" valueType="num">
                                      <p:cBhvr additive="base">
                                        <p:cTn id="32" dur="500" fill="hold"/>
                                        <p:tgtEl>
                                          <p:spTgt spid="133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矩形 10"/>
          <p:cNvSpPr/>
          <p:nvPr/>
        </p:nvSpPr>
        <p:spPr>
          <a:xfrm>
            <a:off x="3175" y="1273175"/>
            <a:ext cx="539750" cy="5584825"/>
          </a:xfrm>
          <a:prstGeom prst="rect">
            <a:avLst/>
          </a:prstGeom>
          <a:solidFill>
            <a:srgbClr val="BFBFBF"/>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13314"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sp>
        <p:nvSpPr>
          <p:cNvPr id="13315" name="TextBox 11"/>
          <p:cNvSpPr/>
          <p:nvPr/>
        </p:nvSpPr>
        <p:spPr>
          <a:xfrm rot="5400000">
            <a:off x="-1058862" y="3373438"/>
            <a:ext cx="3251200" cy="914400"/>
          </a:xfrm>
          <a:prstGeom prst="rect">
            <a:avLst/>
          </a:prstGeom>
          <a:noFill/>
          <a:ln w="9525">
            <a:noFill/>
          </a:ln>
        </p:spPr>
        <p:txBody>
          <a:bodyPr wrap="none" anchor="t" anchorCtr="0">
            <a:spAutoFit/>
          </a:bodyPr>
          <a:p>
            <a:r>
              <a:rPr lang="en-US" altLang="zh-CN" sz="5400" b="1">
                <a:solidFill>
                  <a:srgbClr val="FFC000"/>
                </a:solidFill>
                <a:latin typeface="Calibri" panose="020F0502020204030204" charset="0"/>
                <a:ea typeface="宋体" panose="02010600030101010101" pitchFamily="2" charset="-122"/>
                <a:sym typeface="Calibri" panose="020F0502020204030204" charset="0"/>
              </a:rPr>
              <a:t>CONTENTS</a:t>
            </a:r>
            <a:endParaRPr lang="en-US" altLang="zh-CN" sz="5400" b="1">
              <a:solidFill>
                <a:srgbClr val="FFC000"/>
              </a:solidFill>
              <a:latin typeface="Calibri" panose="020F0502020204030204" charset="0"/>
              <a:ea typeface="宋体" panose="02010600030101010101" pitchFamily="2" charset="-122"/>
              <a:sym typeface="Calibri" panose="020F0502020204030204" charset="0"/>
            </a:endParaRPr>
          </a:p>
        </p:txBody>
      </p:sp>
      <p:grpSp>
        <p:nvGrpSpPr>
          <p:cNvPr id="13316" name="Group 5"/>
          <p:cNvGrpSpPr/>
          <p:nvPr/>
        </p:nvGrpSpPr>
        <p:grpSpPr>
          <a:xfrm>
            <a:off x="2482850" y="1368425"/>
            <a:ext cx="3706813" cy="908050"/>
            <a:chOff x="0" y="0"/>
            <a:chExt cx="4104456" cy="1117366"/>
          </a:xfrm>
        </p:grpSpPr>
        <p:sp>
          <p:nvSpPr>
            <p:cNvPr id="13317" name="椭圆 12"/>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8" name="圆角矩形 1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9" name="椭圆 13"/>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3320" name="Group 9"/>
          <p:cNvGrpSpPr/>
          <p:nvPr/>
        </p:nvGrpSpPr>
        <p:grpSpPr>
          <a:xfrm>
            <a:off x="2808288" y="2339975"/>
            <a:ext cx="3706812" cy="909638"/>
            <a:chOff x="0" y="0"/>
            <a:chExt cx="4104456" cy="1117366"/>
          </a:xfrm>
        </p:grpSpPr>
        <p:sp>
          <p:nvSpPr>
            <p:cNvPr id="13321" name="椭圆 26"/>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22" name="圆角矩形 27"/>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23" name="椭圆 28"/>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3324" name="Group 13"/>
          <p:cNvGrpSpPr/>
          <p:nvPr/>
        </p:nvGrpSpPr>
        <p:grpSpPr>
          <a:xfrm>
            <a:off x="3133725" y="3348038"/>
            <a:ext cx="3706813" cy="908050"/>
            <a:chOff x="0" y="0"/>
            <a:chExt cx="4104456" cy="1117366"/>
          </a:xfrm>
        </p:grpSpPr>
        <p:sp>
          <p:nvSpPr>
            <p:cNvPr id="13325" name="椭圆 30"/>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26" name="圆角矩形 31"/>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27" name="椭圆 32"/>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3328" name="Group 17"/>
          <p:cNvGrpSpPr/>
          <p:nvPr/>
        </p:nvGrpSpPr>
        <p:grpSpPr>
          <a:xfrm>
            <a:off x="3459163" y="4321175"/>
            <a:ext cx="3705225" cy="908050"/>
            <a:chOff x="0" y="0"/>
            <a:chExt cx="4104456" cy="1117366"/>
          </a:xfrm>
        </p:grpSpPr>
        <p:sp>
          <p:nvSpPr>
            <p:cNvPr id="13329" name="椭圆 34"/>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30" name="圆角矩形 3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31" name="椭圆 36"/>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3332" name="TextBox 37"/>
          <p:cNvSpPr/>
          <p:nvPr/>
        </p:nvSpPr>
        <p:spPr>
          <a:xfrm>
            <a:off x="3475038" y="1673225"/>
            <a:ext cx="2468562" cy="365125"/>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电焊机一次侧触电分析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13333" name="TextBox 42"/>
          <p:cNvSpPr/>
          <p:nvPr/>
        </p:nvSpPr>
        <p:spPr>
          <a:xfrm>
            <a:off x="3797300" y="2644775"/>
            <a:ext cx="2239963" cy="365125"/>
          </a:xfrm>
          <a:prstGeom prst="rect">
            <a:avLst/>
          </a:prstGeom>
          <a:noFill/>
          <a:ln w="9525">
            <a:noFill/>
          </a:ln>
        </p:spPr>
        <p:txBody>
          <a:bodyPr wrap="none" anchor="t" anchorCtr="0">
            <a:spAutoFit/>
          </a:bodyPr>
          <a:p>
            <a:r>
              <a:rPr lang="zh-CN" altLang="en-US" b="1">
                <a:solidFill>
                  <a:srgbClr val="0000FF"/>
                </a:solidFill>
                <a:latin typeface="Calibri" panose="020F0502020204030204" charset="0"/>
                <a:ea typeface="微软雅黑" panose="020B0503020204020204" charset="-122"/>
                <a:sym typeface="Calibri" panose="020F0502020204030204" charset="0"/>
              </a:rPr>
              <a:t>电焊机外壳触电分析</a:t>
            </a:r>
            <a:endParaRPr lang="zh-CN" altLang="en-US" b="1">
              <a:solidFill>
                <a:srgbClr val="0000FF"/>
              </a:solidFill>
              <a:latin typeface="Calibri" panose="020F0502020204030204" charset="0"/>
              <a:ea typeface="微软雅黑" panose="020B0503020204020204" charset="-122"/>
              <a:sym typeface="Calibri" panose="020F0502020204030204" charset="0"/>
            </a:endParaRPr>
          </a:p>
        </p:txBody>
      </p:sp>
      <p:sp>
        <p:nvSpPr>
          <p:cNvPr id="13334" name="TextBox 43"/>
          <p:cNvSpPr/>
          <p:nvPr/>
        </p:nvSpPr>
        <p:spPr>
          <a:xfrm>
            <a:off x="4143375" y="3652838"/>
            <a:ext cx="2468563" cy="365125"/>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电焊机二次侧触电分析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13335" name="TextBox 44"/>
          <p:cNvSpPr/>
          <p:nvPr/>
        </p:nvSpPr>
        <p:spPr>
          <a:xfrm>
            <a:off x="4468813" y="4625975"/>
            <a:ext cx="1554162" cy="365125"/>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电焊火灾分析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13336" name="TextBox 45"/>
          <p:cNvSpPr/>
          <p:nvPr/>
        </p:nvSpPr>
        <p:spPr>
          <a:xfrm>
            <a:off x="2724150" y="1609725"/>
            <a:ext cx="528638" cy="425450"/>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01</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13337" name="TextBox 46"/>
          <p:cNvSpPr/>
          <p:nvPr/>
        </p:nvSpPr>
        <p:spPr>
          <a:xfrm>
            <a:off x="3049588" y="2581275"/>
            <a:ext cx="528637" cy="427038"/>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02</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13338" name="TextBox 47"/>
          <p:cNvSpPr/>
          <p:nvPr/>
        </p:nvSpPr>
        <p:spPr>
          <a:xfrm>
            <a:off x="3375025" y="3589338"/>
            <a:ext cx="527050" cy="425450"/>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03</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13339" name="TextBox 48"/>
          <p:cNvSpPr/>
          <p:nvPr/>
        </p:nvSpPr>
        <p:spPr>
          <a:xfrm>
            <a:off x="3698875" y="4562475"/>
            <a:ext cx="528638" cy="425450"/>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04</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grpSp>
        <p:nvGrpSpPr>
          <p:cNvPr id="13340" name="Group 29"/>
          <p:cNvGrpSpPr/>
          <p:nvPr/>
        </p:nvGrpSpPr>
        <p:grpSpPr>
          <a:xfrm>
            <a:off x="3973513" y="5348288"/>
            <a:ext cx="3705225" cy="909637"/>
            <a:chOff x="0" y="0"/>
            <a:chExt cx="4104456" cy="1117366"/>
          </a:xfrm>
        </p:grpSpPr>
        <p:sp>
          <p:nvSpPr>
            <p:cNvPr id="13341" name="椭圆 34"/>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42" name="圆角矩形 3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43" name="椭圆 36"/>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3344" name="TextBox 44"/>
          <p:cNvSpPr/>
          <p:nvPr/>
        </p:nvSpPr>
        <p:spPr>
          <a:xfrm>
            <a:off x="4983163" y="5653088"/>
            <a:ext cx="2011362" cy="365125"/>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电焊职业危害分析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13345" name="TextBox 48"/>
          <p:cNvSpPr/>
          <p:nvPr/>
        </p:nvSpPr>
        <p:spPr>
          <a:xfrm>
            <a:off x="4213225" y="5589588"/>
            <a:ext cx="538163" cy="517525"/>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a:t>
            </a:r>
            <a:r>
              <a:rPr lang="zh-CN" altLang="en-US" sz="2800" b="1">
                <a:solidFill>
                  <a:srgbClr val="FFC000"/>
                </a:solidFill>
                <a:latin typeface="Arial Unicode MS" pitchFamily="2" charset="-122"/>
                <a:ea typeface="Arial Unicode MS" pitchFamily="2" charset="-122"/>
                <a:sym typeface="Arial Unicode MS" pitchFamily="2" charset="-122"/>
              </a:rPr>
              <a:t>5</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13346" name="Rectangle 35"/>
          <p:cNvSpPr>
            <a:spLocks noGrp="1"/>
          </p:cNvSpPr>
          <p:nvPr>
            <p:ph type="title"/>
          </p:nvPr>
        </p:nvSpPr>
        <p:spPr>
          <a:xfrm>
            <a:off x="3997325" y="260350"/>
            <a:ext cx="4330700" cy="849313"/>
          </a:xfrm>
          <a:ln/>
        </p:spPr>
        <p:txBody>
          <a:bodyPr vert="horz" wrap="square" lIns="91440" tIns="45720" rIns="91440" bIns="45720" anchor="ctr" anchorCtr="0"/>
          <a:p>
            <a:pPr eaLnBrk="1" hangingPunct="1"/>
            <a:r>
              <a:rPr lang="zh-CN" altLang="en-US">
                <a:solidFill>
                  <a:schemeClr val="tx1"/>
                </a:solidFill>
              </a:rPr>
              <a:t>电焊作业安全培训</a:t>
            </a:r>
            <a:endParaRPr lang="zh-CN" altLang="en-US">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2"/>
          <p:cNvSpPr>
            <a:spLocks noGrp="1"/>
          </p:cNvSpPr>
          <p:nvPr>
            <p:ph type="title"/>
          </p:nvPr>
        </p:nvSpPr>
        <p:spPr>
          <a:ln/>
        </p:spPr>
        <p:txBody>
          <a:bodyPr vert="horz" wrap="square" lIns="91440" tIns="45720" rIns="91440" bIns="45720" anchor="ctr" anchorCtr="0"/>
          <a:p>
            <a:pPr eaLnBrk="1" hangingPunct="1"/>
            <a:r>
              <a:rPr lang="zh-CN" altLang="en-US"/>
              <a:t>电焊机外壳触电案例分析</a:t>
            </a:r>
            <a:endParaRPr lang="zh-CN" altLang="en-US"/>
          </a:p>
        </p:txBody>
      </p:sp>
      <p:sp>
        <p:nvSpPr>
          <p:cNvPr id="14338" name="Text Box 3"/>
          <p:cNvSpPr txBox="1"/>
          <p:nvPr/>
        </p:nvSpPr>
        <p:spPr>
          <a:xfrm>
            <a:off x="828675" y="1385888"/>
            <a:ext cx="7775575" cy="1189037"/>
          </a:xfrm>
          <a:prstGeom prst="rect">
            <a:avLst/>
          </a:prstGeom>
          <a:noFill/>
          <a:ln w="9525">
            <a:noFill/>
          </a:ln>
        </p:spPr>
        <p:txBody>
          <a:bodyPr anchor="t" anchorCtr="0">
            <a:spAutoFit/>
          </a:bodyPr>
          <a:p>
            <a:r>
              <a:rPr lang="zh-CN" altLang="en-US">
                <a:latin typeface="楷体" panose="02010609060101010101" charset="-122"/>
                <a:ea typeface="楷体" panose="02010609060101010101" charset="-122"/>
              </a:rPr>
              <a:t>    2012年3月17日上午7时30分左右，某企业陈某上班后先整理工作台，由于工作台相连的电焊机接地线损坏，而且电焊机在前一个班未断电，</a:t>
            </a:r>
            <a:r>
              <a:rPr lang="zh-CN" altLang="en-US" b="1">
                <a:solidFill>
                  <a:srgbClr val="FF3300"/>
                </a:solidFill>
                <a:latin typeface="楷体" panose="02010609060101010101" charset="-122"/>
                <a:ea typeface="微软雅黑" panose="020B0503020204020204" charset="-122"/>
              </a:rPr>
              <a:t>外壳带电的电焊机导致工作台带电。</a:t>
            </a:r>
            <a:r>
              <a:rPr lang="zh-CN" altLang="en-US">
                <a:latin typeface="楷体" panose="02010609060101010101" charset="-122"/>
                <a:ea typeface="楷体" panose="02010609060101010101" charset="-122"/>
              </a:rPr>
              <a:t>当陈某将焊好的钢模板卸下时，手与工作台接触，随即发生触电事故，后抢救无效死亡。</a:t>
            </a:r>
            <a:endParaRPr lang="zh-CN" altLang="en-US">
              <a:latin typeface="楷体" panose="02010609060101010101" charset="-122"/>
              <a:ea typeface="楷体" panose="02010609060101010101" charset="-122"/>
            </a:endParaRPr>
          </a:p>
        </p:txBody>
      </p:sp>
      <p:pic>
        <p:nvPicPr>
          <p:cNvPr id="14339" name="Picture 4" descr="temp_13062410523130"/>
          <p:cNvPicPr>
            <a:picLocks noChangeAspect="1"/>
          </p:cNvPicPr>
          <p:nvPr/>
        </p:nvPicPr>
        <p:blipFill>
          <a:blip r:embed="rId1"/>
          <a:stretch>
            <a:fillRect/>
          </a:stretch>
        </p:blipFill>
        <p:spPr>
          <a:xfrm>
            <a:off x="828675" y="2708275"/>
            <a:ext cx="3743325" cy="2495550"/>
          </a:xfrm>
          <a:prstGeom prst="rect">
            <a:avLst/>
          </a:prstGeom>
          <a:noFill/>
          <a:ln w="9525">
            <a:noFill/>
          </a:ln>
        </p:spPr>
      </p:pic>
      <p:sp>
        <p:nvSpPr>
          <p:cNvPr id="14340" name="Text Box 5"/>
          <p:cNvSpPr txBox="1"/>
          <p:nvPr/>
        </p:nvSpPr>
        <p:spPr>
          <a:xfrm>
            <a:off x="828675" y="5373688"/>
            <a:ext cx="3197225" cy="1189037"/>
          </a:xfrm>
          <a:prstGeom prst="rect">
            <a:avLst/>
          </a:prstGeom>
          <a:noFill/>
          <a:ln w="9525">
            <a:noFill/>
          </a:ln>
        </p:spPr>
        <p:txBody>
          <a:bodyPr anchor="t" anchorCtr="0">
            <a:spAutoFit/>
          </a:bodyPr>
          <a:p>
            <a:r>
              <a:rPr lang="zh-CN" altLang="en-US" b="1">
                <a:latin typeface="Arial" panose="020B0604020202020204" pitchFamily="34" charset="0"/>
                <a:ea typeface="微软雅黑" panose="020B0503020204020204" charset="-122"/>
              </a:rPr>
              <a:t>事故直接原因：</a:t>
            </a:r>
            <a:endParaRPr lang="zh-CN" altLang="en-US" b="1">
              <a:latin typeface="Arial" panose="020B0604020202020204" pitchFamily="34" charset="0"/>
              <a:ea typeface="微软雅黑" panose="020B0503020204020204" charset="-122"/>
            </a:endParaRPr>
          </a:p>
          <a:p>
            <a:r>
              <a:rPr lang="zh-CN" altLang="en-US" b="1">
                <a:latin typeface="Arial" panose="020B0604020202020204" pitchFamily="34" charset="0"/>
                <a:ea typeface="微软雅黑" panose="020B0503020204020204" charset="-122"/>
              </a:rPr>
              <a:t>    </a:t>
            </a:r>
            <a:r>
              <a:rPr lang="zh-CN" altLang="en-US" b="1">
                <a:solidFill>
                  <a:srgbClr val="0033CC"/>
                </a:solidFill>
                <a:latin typeface="Arial" panose="020B0604020202020204" pitchFamily="34" charset="0"/>
                <a:ea typeface="楷体" panose="02010609060101010101" charset="-122"/>
              </a:rPr>
              <a:t>接地线过长，异常损坏后导致电焊机外壳带电、工作台带电，造成220V单相触电事故。</a:t>
            </a:r>
            <a:endParaRPr lang="zh-CN" altLang="en-US" b="1">
              <a:solidFill>
                <a:srgbClr val="0033CC"/>
              </a:solidFill>
              <a:latin typeface="楷体" panose="02010609060101010101" charset="-122"/>
              <a:ea typeface="楷体" panose="02010609060101010101" charset="-122"/>
            </a:endParaRPr>
          </a:p>
        </p:txBody>
      </p:sp>
      <p:pic>
        <p:nvPicPr>
          <p:cNvPr id="14341" name="Picture 2"/>
          <p:cNvPicPr>
            <a:picLocks noChangeAspect="1"/>
          </p:cNvPicPr>
          <p:nvPr/>
        </p:nvPicPr>
        <p:blipFill>
          <a:blip r:embed="rId2"/>
          <a:srcRect r="55811"/>
          <a:stretch>
            <a:fillRect/>
          </a:stretch>
        </p:blipFill>
        <p:spPr>
          <a:xfrm>
            <a:off x="1836738" y="1054100"/>
            <a:ext cx="7246937" cy="158750"/>
          </a:xfrm>
          <a:prstGeom prst="rect">
            <a:avLst/>
          </a:prstGeom>
          <a:noFill/>
          <a:ln w="9525">
            <a:noFill/>
          </a:ln>
        </p:spPr>
      </p:pic>
      <p:pic>
        <p:nvPicPr>
          <p:cNvPr id="14342" name="Picture 7" descr="ch3v_image018"/>
          <p:cNvPicPr>
            <a:picLocks noChangeAspect="1"/>
          </p:cNvPicPr>
          <p:nvPr/>
        </p:nvPicPr>
        <p:blipFill>
          <a:blip r:embed="rId3"/>
          <a:srcRect l="10432" r="4834" b="3322"/>
          <a:stretch>
            <a:fillRect/>
          </a:stretch>
        </p:blipFill>
        <p:spPr>
          <a:xfrm>
            <a:off x="4787900" y="2708275"/>
            <a:ext cx="3870325" cy="2474913"/>
          </a:xfrm>
          <a:prstGeom prst="rect">
            <a:avLst/>
          </a:prstGeom>
          <a:noFill/>
          <a:ln w="9525">
            <a:noFill/>
          </a:ln>
        </p:spPr>
      </p:pic>
      <p:sp>
        <p:nvSpPr>
          <p:cNvPr id="14343" name="Text Box 8"/>
          <p:cNvSpPr txBox="1"/>
          <p:nvPr/>
        </p:nvSpPr>
        <p:spPr>
          <a:xfrm>
            <a:off x="4789488" y="5373688"/>
            <a:ext cx="2592387" cy="1219200"/>
          </a:xfrm>
          <a:prstGeom prst="rect">
            <a:avLst/>
          </a:prstGeom>
          <a:noFill/>
          <a:ln w="9525">
            <a:noFill/>
          </a:ln>
        </p:spPr>
        <p:txBody>
          <a:bodyPr anchor="t" anchorCtr="0">
            <a:spAutoFit/>
          </a:bodyPr>
          <a:p>
            <a:r>
              <a:rPr lang="zh-CN" altLang="en-US" b="1">
                <a:latin typeface="Arial" panose="020B0604020202020204" pitchFamily="34" charset="0"/>
                <a:ea typeface="微软雅黑" panose="020B0503020204020204" charset="-122"/>
              </a:rPr>
              <a:t>类似隐患图：</a:t>
            </a:r>
            <a:endParaRPr lang="zh-CN" altLang="en-US" b="1">
              <a:latin typeface="Arial" panose="020B0604020202020204" pitchFamily="34" charset="0"/>
              <a:ea typeface="微软雅黑" panose="020B0503020204020204" charset="-122"/>
            </a:endParaRPr>
          </a:p>
          <a:p>
            <a:r>
              <a:rPr lang="zh-CN" altLang="en-US" b="1">
                <a:latin typeface="Arial" panose="020B0604020202020204" pitchFamily="34" charset="0"/>
                <a:ea typeface="微软雅黑" panose="020B0503020204020204" charset="-122"/>
              </a:rPr>
              <a:t>    </a:t>
            </a:r>
            <a:r>
              <a:rPr lang="zh-CN" altLang="en-US" sz="2800" b="1">
                <a:solidFill>
                  <a:srgbClr val="FF0000"/>
                </a:solidFill>
                <a:latin typeface="Arial" panose="020B0604020202020204" pitchFamily="34" charset="0"/>
                <a:ea typeface="楷体" panose="02010609060101010101" charset="-122"/>
              </a:rPr>
              <a:t>电源线杂乱、</a:t>
            </a:r>
            <a:endParaRPr lang="zh-CN" altLang="en-US" sz="2800" b="1">
              <a:solidFill>
                <a:srgbClr val="FF0000"/>
              </a:solidFill>
              <a:latin typeface="Arial" panose="020B0604020202020204" pitchFamily="34" charset="0"/>
              <a:ea typeface="楷体" panose="02010609060101010101" charset="-122"/>
            </a:endParaRPr>
          </a:p>
          <a:p>
            <a:r>
              <a:rPr lang="zh-CN" altLang="en-US" sz="2800" b="1">
                <a:solidFill>
                  <a:srgbClr val="FF0000"/>
                </a:solidFill>
                <a:latin typeface="Arial" panose="020B0604020202020204" pitchFamily="34" charset="0"/>
                <a:ea typeface="楷体" panose="02010609060101010101" charset="-122"/>
              </a:rPr>
              <a:t>   无接地线</a:t>
            </a:r>
            <a:endParaRPr lang="zh-CN" altLang="en-US" sz="2800" b="1">
              <a:solidFill>
                <a:srgbClr val="FF0000"/>
              </a:solidFill>
              <a:latin typeface="楷体" panose="02010609060101010101" charset="-122"/>
              <a:ea typeface="楷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Picture 2" descr="图片-20140418142950"/>
          <p:cNvPicPr>
            <a:picLocks noChangeAspect="1"/>
          </p:cNvPicPr>
          <p:nvPr/>
        </p:nvPicPr>
        <p:blipFill>
          <a:blip r:embed="rId1"/>
          <a:stretch>
            <a:fillRect/>
          </a:stretch>
        </p:blipFill>
        <p:spPr>
          <a:xfrm>
            <a:off x="3997325" y="2133600"/>
            <a:ext cx="4589463" cy="3441700"/>
          </a:xfrm>
          <a:prstGeom prst="rect">
            <a:avLst/>
          </a:prstGeom>
          <a:noFill/>
          <a:ln w="9525">
            <a:noFill/>
          </a:ln>
        </p:spPr>
      </p:pic>
      <p:sp>
        <p:nvSpPr>
          <p:cNvPr id="15362" name="Rectangle 3"/>
          <p:cNvSpPr>
            <a:spLocks noGrp="1"/>
          </p:cNvSpPr>
          <p:nvPr>
            <p:ph type="title"/>
          </p:nvPr>
        </p:nvSpPr>
        <p:spPr>
          <a:ln/>
        </p:spPr>
        <p:txBody>
          <a:bodyPr vert="horz" wrap="square" lIns="91440" tIns="45720" rIns="91440" bIns="45720" anchor="ctr" anchorCtr="0"/>
          <a:p>
            <a:pPr eaLnBrk="1" hangingPunct="1"/>
            <a:r>
              <a:rPr lang="zh-CN" altLang="en-US"/>
              <a:t>外壳安全规范解析</a:t>
            </a:r>
            <a:endParaRPr lang="zh-CN" altLang="en-US"/>
          </a:p>
        </p:txBody>
      </p:sp>
      <p:sp>
        <p:nvSpPr>
          <p:cNvPr id="15363" name="Text Box 4"/>
          <p:cNvSpPr txBox="1"/>
          <p:nvPr/>
        </p:nvSpPr>
        <p:spPr>
          <a:xfrm>
            <a:off x="828675" y="1268413"/>
            <a:ext cx="7775575" cy="671512"/>
          </a:xfrm>
          <a:prstGeom prst="rect">
            <a:avLst/>
          </a:prstGeom>
          <a:noFill/>
          <a:ln w="9525">
            <a:noFill/>
          </a:ln>
        </p:spPr>
        <p:txBody>
          <a:bodyPr anchor="t" anchorCtr="0">
            <a:spAutoFit/>
          </a:bodyPr>
          <a:p>
            <a:r>
              <a:rPr lang="zh-CN" altLang="en-US">
                <a:latin typeface="Arial" panose="020B0604020202020204" pitchFamily="34" charset="0"/>
                <a:ea typeface="宋体" panose="02010600030101010101" pitchFamily="2" charset="-122"/>
              </a:rPr>
              <a:t>一、机械制造企业安全生产标准化规范（AQ/T 7009—2013）</a:t>
            </a:r>
            <a:endParaRPr lang="zh-CN" altLang="en-US">
              <a:latin typeface="Arial" panose="020B0604020202020204" pitchFamily="34" charset="0"/>
              <a:ea typeface="宋体" panose="02010600030101010101" pitchFamily="2" charset="-122"/>
            </a:endParaRPr>
          </a:p>
          <a:p>
            <a:r>
              <a:rPr lang="zh-CN" altLang="en-US" b="1">
                <a:solidFill>
                  <a:srgbClr val="0033CC"/>
                </a:solidFill>
                <a:latin typeface="楷体" panose="02010609060101010101" charset="-122"/>
                <a:ea typeface="楷体" panose="02010609060101010101" charset="-122"/>
              </a:rPr>
              <a:t>1、</a:t>
            </a:r>
            <a:r>
              <a:rPr lang="zh-CN" altLang="en-US" sz="2000" b="1">
                <a:solidFill>
                  <a:srgbClr val="FF0000"/>
                </a:solidFill>
                <a:latin typeface="楷体" panose="02010609060101010101" charset="-122"/>
                <a:ea typeface="楷体" panose="02010609060101010101" charset="-122"/>
              </a:rPr>
              <a:t>PE线应连接可靠</a:t>
            </a:r>
            <a:r>
              <a:rPr lang="zh-CN" altLang="en-US" b="1">
                <a:solidFill>
                  <a:srgbClr val="0033CC"/>
                </a:solidFill>
                <a:latin typeface="楷体" panose="02010609060101010101" charset="-122"/>
                <a:ea typeface="楷体" panose="02010609060101010101" charset="-122"/>
              </a:rPr>
              <a:t>，且接地电阻应小于4Ω。</a:t>
            </a:r>
            <a:endParaRPr lang="zh-CN" altLang="en-US" b="1">
              <a:solidFill>
                <a:srgbClr val="0033CC"/>
              </a:solidFill>
              <a:latin typeface="楷体" panose="02010609060101010101" charset="-122"/>
              <a:ea typeface="楷体" panose="02010609060101010101" charset="-122"/>
            </a:endParaRPr>
          </a:p>
        </p:txBody>
      </p:sp>
      <p:pic>
        <p:nvPicPr>
          <p:cNvPr id="15364" name="Picture 5" descr="7"/>
          <p:cNvPicPr>
            <a:picLocks noChangeAspect="1"/>
          </p:cNvPicPr>
          <p:nvPr/>
        </p:nvPicPr>
        <p:blipFill>
          <a:blip r:embed="rId2"/>
          <a:stretch>
            <a:fillRect/>
          </a:stretch>
        </p:blipFill>
        <p:spPr>
          <a:xfrm>
            <a:off x="684213" y="2133600"/>
            <a:ext cx="3076575" cy="3168650"/>
          </a:xfrm>
          <a:prstGeom prst="rect">
            <a:avLst/>
          </a:prstGeom>
          <a:noFill/>
          <a:ln w="9525">
            <a:noFill/>
          </a:ln>
        </p:spPr>
      </p:pic>
      <p:sp>
        <p:nvSpPr>
          <p:cNvPr id="15365" name="AutoShape 6"/>
          <p:cNvSpPr/>
          <p:nvPr/>
        </p:nvSpPr>
        <p:spPr>
          <a:xfrm>
            <a:off x="1549400" y="3789363"/>
            <a:ext cx="935038" cy="863600"/>
          </a:xfrm>
          <a:custGeom>
            <a:avLst/>
            <a:gdLst/>
            <a:ahLst/>
            <a:cxnLst>
              <a:cxn ang="0">
                <a:pos x="467519" y="0"/>
              </a:cxn>
              <a:cxn ang="0">
                <a:pos x="136922" y="126461"/>
              </a:cxn>
              <a:cxn ang="0">
                <a:pos x="0" y="431800"/>
              </a:cxn>
              <a:cxn ang="0">
                <a:pos x="136922" y="737139"/>
              </a:cxn>
              <a:cxn ang="0">
                <a:pos x="467519" y="863600"/>
              </a:cxn>
              <a:cxn ang="0">
                <a:pos x="798116" y="737139"/>
              </a:cxn>
              <a:cxn ang="0">
                <a:pos x="935038" y="431800"/>
              </a:cxn>
              <a:cxn ang="0">
                <a:pos x="798116" y="126461"/>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49" y="10800"/>
                </a:moveTo>
                <a:cubicBezTo>
                  <a:pt x="1349" y="16020"/>
                  <a:pt x="5580" y="20251"/>
                  <a:pt x="10800" y="20251"/>
                </a:cubicBezTo>
                <a:cubicBezTo>
                  <a:pt x="16020" y="20251"/>
                  <a:pt x="20251" y="16020"/>
                  <a:pt x="20251" y="10800"/>
                </a:cubicBezTo>
                <a:cubicBezTo>
                  <a:pt x="20251" y="5580"/>
                  <a:pt x="16020" y="1349"/>
                  <a:pt x="10800" y="1349"/>
                </a:cubicBezTo>
                <a:cubicBezTo>
                  <a:pt x="5580" y="1349"/>
                  <a:pt x="1349" y="5580"/>
                  <a:pt x="1349" y="10800"/>
                </a:cubicBezTo>
                <a:close/>
              </a:path>
            </a:pathLst>
          </a:custGeom>
          <a:solidFill>
            <a:srgbClr val="FFFF00"/>
          </a:solidFill>
          <a:ln w="9525">
            <a:noFill/>
          </a:ln>
        </p:spPr>
        <p:txBody>
          <a:bodyPr/>
          <a:p>
            <a:endParaRPr lang="zh-CN" altLang="en-US"/>
          </a:p>
        </p:txBody>
      </p:sp>
      <p:sp>
        <p:nvSpPr>
          <p:cNvPr id="15366" name="Rectangle 7"/>
          <p:cNvSpPr/>
          <p:nvPr/>
        </p:nvSpPr>
        <p:spPr>
          <a:xfrm>
            <a:off x="1044575" y="4725988"/>
            <a:ext cx="2232025" cy="431800"/>
          </a:xfrm>
          <a:prstGeom prst="rect">
            <a:avLst/>
          </a:prstGeom>
          <a:solidFill>
            <a:srgbClr val="FFFF00"/>
          </a:solidFill>
          <a:ln w="9525">
            <a:noFill/>
          </a:ln>
        </p:spPr>
        <p:txBody>
          <a:bodyPr wrap="none" anchor="ctr" anchorCtr="0"/>
          <a:p>
            <a:pPr algn="ctr"/>
            <a:r>
              <a:rPr lang="zh-CN" altLang="en-US" sz="2400" b="1">
                <a:solidFill>
                  <a:srgbClr val="3399FF"/>
                </a:solidFill>
                <a:latin typeface="Arial" panose="020B0604020202020204" pitchFamily="34" charset="0"/>
                <a:ea typeface="微软雅黑" panose="020B0503020204020204" charset="-122"/>
              </a:rPr>
              <a:t>接地线合格可靠</a:t>
            </a:r>
            <a:endParaRPr lang="zh-CN" altLang="en-US" sz="2400" b="1">
              <a:solidFill>
                <a:srgbClr val="3399FF"/>
              </a:solidFill>
              <a:latin typeface="Arial" panose="020B0604020202020204" pitchFamily="34" charset="0"/>
              <a:ea typeface="微软雅黑" panose="020B0503020204020204" charset="-122"/>
            </a:endParaRPr>
          </a:p>
        </p:txBody>
      </p:sp>
      <p:sp>
        <p:nvSpPr>
          <p:cNvPr id="15367" name="WordArt 8"/>
          <p:cNvSpPr/>
          <p:nvPr/>
        </p:nvSpPr>
        <p:spPr>
          <a:xfrm>
            <a:off x="4787900" y="3860800"/>
            <a:ext cx="446088" cy="520700"/>
          </a:xfrm>
          <a:prstGeom prst="rect">
            <a:avLst/>
          </a:prstGeom>
        </p:spPr>
        <p:txBody>
          <a:bodyPr wrap="none" fromWordArt="1">
            <a:prstTxWarp prst="textPlain">
              <a:avLst>
                <a:gd name="adj" fmla="val 50000"/>
              </a:avLst>
            </a:prstTxWarp>
            <a:normAutofit/>
          </a:bodyPr>
          <a:p>
            <a:pPr algn="ctr"/>
            <a:r>
              <a:rPr lang="zh-CN" altLang="en-US" sz="3600">
                <a:ln w="19050" cap="flat" cmpd="sng">
                  <a:solidFill>
                    <a:srgbClr val="99CCFF"/>
                  </a:solidFill>
                  <a:prstDash val="solid"/>
                  <a:round/>
                  <a:headEnd type="none" w="med" len="med"/>
                  <a:tailEnd type="none" w="med" len="med"/>
                </a:ln>
                <a:solidFill>
                  <a:srgbClr val="FF0000"/>
                </a:solidFill>
                <a:effectLst>
                  <a:outerShdw dist="35921" dir="2699999" algn="ctr" rotWithShape="0">
                    <a:srgbClr val="990000"/>
                  </a:outerShdw>
                </a:effectLst>
                <a:latin typeface="楷体" panose="02010609060101010101" charset="-122"/>
                <a:ea typeface="楷体" panose="02010609060101010101" charset="-122"/>
              </a:rPr>
              <a:t>A</a:t>
            </a:r>
            <a:endParaRPr lang="zh-CN" altLang="en-US" sz="3600">
              <a:ln w="19050" cap="flat" cmpd="sng">
                <a:solidFill>
                  <a:srgbClr val="99CCFF"/>
                </a:solidFill>
                <a:prstDash val="solid"/>
                <a:round/>
                <a:headEnd type="none" w="med" len="med"/>
                <a:tailEnd type="none" w="med" len="med"/>
              </a:ln>
              <a:solidFill>
                <a:srgbClr val="FF0000"/>
              </a:solidFill>
              <a:effectLst>
                <a:outerShdw dist="35921" dir="2699999" algn="ctr" rotWithShape="0">
                  <a:srgbClr val="990000"/>
                </a:outerShdw>
              </a:effectLst>
              <a:latin typeface="楷体" panose="02010609060101010101" charset="-122"/>
              <a:ea typeface="楷体" panose="02010609060101010101" charset="-122"/>
            </a:endParaRPr>
          </a:p>
        </p:txBody>
      </p:sp>
      <p:sp>
        <p:nvSpPr>
          <p:cNvPr id="15368" name="WordArt 9"/>
          <p:cNvSpPr/>
          <p:nvPr/>
        </p:nvSpPr>
        <p:spPr>
          <a:xfrm>
            <a:off x="7669213" y="3789363"/>
            <a:ext cx="444500" cy="520700"/>
          </a:xfrm>
          <a:prstGeom prst="rect">
            <a:avLst/>
          </a:prstGeom>
        </p:spPr>
        <p:txBody>
          <a:bodyPr wrap="none" fromWordArt="1">
            <a:prstTxWarp prst="textPlain">
              <a:avLst>
                <a:gd name="adj" fmla="val 50000"/>
              </a:avLst>
            </a:prstTxWarp>
            <a:normAutofit/>
          </a:bodyPr>
          <a:p>
            <a:pPr algn="ctr"/>
            <a:r>
              <a:rPr lang="zh-CN" altLang="en-US" sz="3600">
                <a:ln w="19050" cap="flat" cmpd="sng">
                  <a:solidFill>
                    <a:srgbClr val="99CCFF"/>
                  </a:solidFill>
                  <a:prstDash val="solid"/>
                  <a:round/>
                  <a:headEnd type="none" w="med" len="med"/>
                  <a:tailEnd type="none" w="med" len="med"/>
                </a:ln>
                <a:solidFill>
                  <a:srgbClr val="66FF99"/>
                </a:solidFill>
                <a:effectLst>
                  <a:outerShdw dist="35921" dir="2699999" algn="ctr" rotWithShape="0">
                    <a:srgbClr val="990000"/>
                  </a:outerShdw>
                </a:effectLst>
                <a:latin typeface="楷体" panose="02010609060101010101" charset="-122"/>
                <a:ea typeface="楷体" panose="02010609060101010101" charset="-122"/>
              </a:rPr>
              <a:t>B</a:t>
            </a:r>
            <a:endParaRPr lang="zh-CN" altLang="en-US" sz="3600">
              <a:ln w="19050" cap="flat" cmpd="sng">
                <a:solidFill>
                  <a:srgbClr val="99CCFF"/>
                </a:solidFill>
                <a:prstDash val="solid"/>
                <a:round/>
                <a:headEnd type="none" w="med" len="med"/>
                <a:tailEnd type="none" w="med" len="med"/>
              </a:ln>
              <a:solidFill>
                <a:srgbClr val="66FF99"/>
              </a:solidFill>
              <a:effectLst>
                <a:outerShdw dist="35921" dir="2699999" algn="ctr" rotWithShape="0">
                  <a:srgbClr val="990000"/>
                </a:outerShdw>
              </a:effectLst>
              <a:latin typeface="楷体" panose="02010609060101010101" charset="-122"/>
              <a:ea typeface="楷体" panose="02010609060101010101" charset="-122"/>
            </a:endParaRPr>
          </a:p>
        </p:txBody>
      </p:sp>
      <p:sp>
        <p:nvSpPr>
          <p:cNvPr id="15369" name="WordArt 10"/>
          <p:cNvSpPr/>
          <p:nvPr/>
        </p:nvSpPr>
        <p:spPr>
          <a:xfrm>
            <a:off x="5940425" y="4076700"/>
            <a:ext cx="433388" cy="306388"/>
          </a:xfrm>
          <a:prstGeom prst="rect">
            <a:avLst/>
          </a:prstGeom>
        </p:spPr>
        <p:txBody>
          <a:bodyPr wrap="none" fromWordArt="1">
            <a:prstTxWarp prst="textPlain">
              <a:avLst>
                <a:gd name="adj" fmla="val 50000"/>
              </a:avLst>
            </a:prstTxWarp>
            <a:normAutofit/>
          </a:bodyPr>
          <a:p>
            <a:pPr algn="ctr"/>
            <a:r>
              <a:rPr lang="zh-CN" altLang="en-US" sz="3600">
                <a:ln w="19050" cap="flat" cmpd="sng">
                  <a:solidFill>
                    <a:srgbClr val="99CCFF"/>
                  </a:solidFill>
                  <a:prstDash val="solid"/>
                  <a:round/>
                  <a:headEnd type="none" w="med" len="med"/>
                  <a:tailEnd type="none" w="med" len="med"/>
                </a:ln>
                <a:solidFill>
                  <a:schemeClr val="tx1"/>
                </a:solidFill>
                <a:effectLst>
                  <a:outerShdw dist="35921" dir="2699999" algn="ctr" rotWithShape="0">
                    <a:srgbClr val="990000"/>
                  </a:outerShdw>
                </a:effectLst>
                <a:latin typeface="楷体" panose="02010609060101010101" charset="-122"/>
                <a:ea typeface="楷体" panose="02010609060101010101" charset="-122"/>
              </a:rPr>
              <a:t>OR</a:t>
            </a:r>
            <a:endParaRPr lang="zh-CN" altLang="en-US" sz="3600">
              <a:ln w="19050" cap="flat" cmpd="sng">
                <a:solidFill>
                  <a:srgbClr val="99CCFF"/>
                </a:solidFill>
                <a:prstDash val="solid"/>
                <a:round/>
                <a:headEnd type="none" w="med" len="med"/>
                <a:tailEnd type="none" w="med" len="med"/>
              </a:ln>
              <a:solidFill>
                <a:schemeClr val="tx1"/>
              </a:solidFill>
              <a:effectLst>
                <a:outerShdw dist="35921" dir="2699999" algn="ctr" rotWithShape="0">
                  <a:srgbClr val="990000"/>
                </a:outerShdw>
              </a:effectLst>
              <a:latin typeface="楷体" panose="02010609060101010101" charset="-122"/>
              <a:ea typeface="楷体" panose="02010609060101010101" charset="-122"/>
            </a:endParaRPr>
          </a:p>
        </p:txBody>
      </p:sp>
      <p:pic>
        <p:nvPicPr>
          <p:cNvPr id="15370" name="Picture 11" descr="141127_副本"/>
          <p:cNvPicPr>
            <a:picLocks noChangeAspect="1"/>
          </p:cNvPicPr>
          <p:nvPr/>
        </p:nvPicPr>
        <p:blipFill>
          <a:blip r:embed="rId3"/>
          <a:stretch>
            <a:fillRect/>
          </a:stretch>
        </p:blipFill>
        <p:spPr>
          <a:xfrm>
            <a:off x="323850" y="5445125"/>
            <a:ext cx="1008063" cy="1339850"/>
          </a:xfrm>
          <a:prstGeom prst="rect">
            <a:avLst/>
          </a:prstGeom>
          <a:noFill/>
          <a:ln w="9525">
            <a:noFill/>
          </a:ln>
        </p:spPr>
      </p:pic>
      <p:sp>
        <p:nvSpPr>
          <p:cNvPr id="15371" name="Text Box 12"/>
          <p:cNvSpPr txBox="1"/>
          <p:nvPr/>
        </p:nvSpPr>
        <p:spPr>
          <a:xfrm>
            <a:off x="1404938" y="6021388"/>
            <a:ext cx="2609850" cy="457200"/>
          </a:xfrm>
          <a:prstGeom prst="rect">
            <a:avLst/>
          </a:prstGeom>
          <a:noFill/>
          <a:ln w="9525">
            <a:noFill/>
          </a:ln>
        </p:spPr>
        <p:txBody>
          <a:bodyPr anchor="t" anchorCtr="0">
            <a:spAutoFit/>
          </a:bodyPr>
          <a:p>
            <a:r>
              <a:rPr lang="zh-CN" altLang="en-US" sz="2400" b="1">
                <a:solidFill>
                  <a:srgbClr val="0033CC"/>
                </a:solidFill>
                <a:latin typeface="Arial" panose="020B0604020202020204" pitchFamily="34" charset="0"/>
                <a:ea typeface="楷体" panose="02010609060101010101" charset="-122"/>
              </a:rPr>
              <a:t>各位电焊作业者，</a:t>
            </a:r>
            <a:endParaRPr lang="zh-CN" altLang="en-US" sz="2400" b="1">
              <a:solidFill>
                <a:srgbClr val="0033CC"/>
              </a:solidFill>
              <a:latin typeface="Arial" panose="020B0604020202020204" pitchFamily="34" charset="0"/>
              <a:ea typeface="楷体" panose="02010609060101010101" charset="-122"/>
            </a:endParaRPr>
          </a:p>
        </p:txBody>
      </p:sp>
      <p:sp>
        <p:nvSpPr>
          <p:cNvPr id="15372" name="Text Box 13"/>
          <p:cNvSpPr txBox="1"/>
          <p:nvPr/>
        </p:nvSpPr>
        <p:spPr>
          <a:xfrm>
            <a:off x="5724525" y="6021388"/>
            <a:ext cx="1892300" cy="457200"/>
          </a:xfrm>
          <a:prstGeom prst="rect">
            <a:avLst/>
          </a:prstGeom>
          <a:noFill/>
          <a:ln w="9525">
            <a:noFill/>
          </a:ln>
        </p:spPr>
        <p:txBody>
          <a:bodyPr anchor="t" anchorCtr="0">
            <a:spAutoFit/>
          </a:bodyPr>
          <a:p>
            <a:r>
              <a:rPr lang="zh-CN" altLang="en-US" sz="2400" b="1">
                <a:solidFill>
                  <a:srgbClr val="0033CC"/>
                </a:solidFill>
                <a:latin typeface="Arial" panose="020B0604020202020204" pitchFamily="34" charset="0"/>
                <a:ea typeface="楷体" panose="02010609060101010101" charset="-122"/>
              </a:rPr>
              <a:t>您怎么选？</a:t>
            </a:r>
            <a:endParaRPr lang="zh-CN" altLang="en-US" sz="2400" b="1">
              <a:solidFill>
                <a:srgbClr val="0033CC"/>
              </a:solidFill>
              <a:latin typeface="Arial" panose="020B0604020202020204" pitchFamily="34" charset="0"/>
              <a:ea typeface="楷体" panose="02010609060101010101" charset="-122"/>
            </a:endParaRPr>
          </a:p>
        </p:txBody>
      </p:sp>
      <p:sp>
        <p:nvSpPr>
          <p:cNvPr id="15373" name="WordArt 14"/>
          <p:cNvSpPr/>
          <p:nvPr/>
        </p:nvSpPr>
        <p:spPr>
          <a:xfrm>
            <a:off x="4573588" y="6094413"/>
            <a:ext cx="360362" cy="304800"/>
          </a:xfrm>
          <a:prstGeom prst="rect">
            <a:avLst/>
          </a:prstGeom>
        </p:spPr>
        <p:txBody>
          <a:bodyPr wrap="none" fromWordArt="1">
            <a:prstTxWarp prst="textPlain">
              <a:avLst>
                <a:gd name="adj" fmla="val 50000"/>
              </a:avLst>
            </a:prstTxWarp>
            <a:normAutofit/>
          </a:bodyPr>
          <a:p>
            <a:pPr algn="ctr"/>
            <a:r>
              <a:rPr lang="zh-CN" altLang="en-US" sz="3600">
                <a:ln w="19050" cap="flat" cmpd="sng">
                  <a:solidFill>
                    <a:srgbClr val="99CCFF"/>
                  </a:solidFill>
                  <a:prstDash val="solid"/>
                  <a:round/>
                  <a:headEnd type="none" w="med" len="med"/>
                  <a:tailEnd type="none" w="med" len="med"/>
                </a:ln>
                <a:solidFill>
                  <a:schemeClr val="tx1"/>
                </a:solidFill>
                <a:effectLst>
                  <a:outerShdw dist="35921" dir="2699999" algn="ctr" rotWithShape="0">
                    <a:srgbClr val="990000"/>
                  </a:outerShdw>
                </a:effectLst>
                <a:latin typeface="楷体" panose="02010609060101010101" charset="-122"/>
                <a:ea typeface="楷体" panose="02010609060101010101" charset="-122"/>
              </a:rPr>
              <a:t>OR</a:t>
            </a:r>
            <a:endParaRPr lang="zh-CN" altLang="en-US" sz="3600">
              <a:ln w="19050" cap="flat" cmpd="sng">
                <a:solidFill>
                  <a:srgbClr val="99CCFF"/>
                </a:solidFill>
                <a:prstDash val="solid"/>
                <a:round/>
                <a:headEnd type="none" w="med" len="med"/>
                <a:tailEnd type="none" w="med" len="med"/>
              </a:ln>
              <a:solidFill>
                <a:schemeClr val="tx1"/>
              </a:solidFill>
              <a:effectLst>
                <a:outerShdw dist="35921" dir="2699999" algn="ctr" rotWithShape="0">
                  <a:srgbClr val="990000"/>
                </a:outerShdw>
              </a:effectLst>
              <a:latin typeface="楷体" panose="02010609060101010101" charset="-122"/>
              <a:ea typeface="楷体" panose="02010609060101010101" charset="-122"/>
            </a:endParaRPr>
          </a:p>
        </p:txBody>
      </p:sp>
      <p:grpSp>
        <p:nvGrpSpPr>
          <p:cNvPr id="16399" name="Group 15"/>
          <p:cNvGrpSpPr/>
          <p:nvPr/>
        </p:nvGrpSpPr>
        <p:grpSpPr>
          <a:xfrm>
            <a:off x="3924300" y="5876925"/>
            <a:ext cx="1670050" cy="522288"/>
            <a:chOff x="0" y="0"/>
            <a:chExt cx="2630" cy="822"/>
          </a:xfrm>
        </p:grpSpPr>
        <p:sp>
          <p:nvSpPr>
            <p:cNvPr id="15375" name="WordArt 16"/>
            <p:cNvSpPr/>
            <p:nvPr/>
          </p:nvSpPr>
          <p:spPr>
            <a:xfrm>
              <a:off x="0" y="0"/>
              <a:ext cx="700" cy="823"/>
            </a:xfrm>
            <a:prstGeom prst="rect">
              <a:avLst/>
            </a:prstGeom>
          </p:spPr>
          <p:txBody>
            <a:bodyPr wrap="none" fromWordArt="1">
              <a:prstTxWarp prst="textPlain">
                <a:avLst>
                  <a:gd name="adj" fmla="val 50000"/>
                </a:avLst>
              </a:prstTxWarp>
              <a:normAutofit/>
            </a:bodyPr>
            <a:p>
              <a:pPr algn="ctr"/>
              <a:r>
                <a:rPr lang="zh-CN" altLang="en-US" sz="3600">
                  <a:ln w="19050" cap="flat" cmpd="sng">
                    <a:solidFill>
                      <a:srgbClr val="99CCFF"/>
                    </a:solidFill>
                    <a:prstDash val="solid"/>
                    <a:round/>
                    <a:headEnd type="none" w="med" len="med"/>
                    <a:tailEnd type="none" w="med" len="med"/>
                  </a:ln>
                  <a:solidFill>
                    <a:srgbClr val="FF0000"/>
                  </a:solidFill>
                  <a:effectLst>
                    <a:outerShdw dist="35921" dir="2699999" algn="ctr" rotWithShape="0">
                      <a:srgbClr val="990000"/>
                    </a:outerShdw>
                  </a:effectLst>
                  <a:latin typeface="楷体" panose="02010609060101010101" charset="-122"/>
                  <a:ea typeface="楷体" panose="02010609060101010101" charset="-122"/>
                </a:rPr>
                <a:t>A</a:t>
              </a:r>
              <a:endParaRPr lang="zh-CN" altLang="en-US" sz="3600">
                <a:ln w="19050" cap="flat" cmpd="sng">
                  <a:solidFill>
                    <a:srgbClr val="99CCFF"/>
                  </a:solidFill>
                  <a:prstDash val="solid"/>
                  <a:round/>
                  <a:headEnd type="none" w="med" len="med"/>
                  <a:tailEnd type="none" w="med" len="med"/>
                </a:ln>
                <a:solidFill>
                  <a:srgbClr val="FF0000"/>
                </a:solidFill>
                <a:effectLst>
                  <a:outerShdw dist="35921" dir="2699999" algn="ctr" rotWithShape="0">
                    <a:srgbClr val="990000"/>
                  </a:outerShdw>
                </a:effectLst>
                <a:latin typeface="楷体" panose="02010609060101010101" charset="-122"/>
                <a:ea typeface="楷体" panose="02010609060101010101" charset="-122"/>
              </a:endParaRPr>
            </a:p>
          </p:txBody>
        </p:sp>
        <p:sp>
          <p:nvSpPr>
            <p:cNvPr id="15376" name="WordArt 17"/>
            <p:cNvSpPr/>
            <p:nvPr/>
          </p:nvSpPr>
          <p:spPr>
            <a:xfrm>
              <a:off x="1928" y="0"/>
              <a:ext cx="702" cy="823"/>
            </a:xfrm>
            <a:prstGeom prst="rect">
              <a:avLst/>
            </a:prstGeom>
          </p:spPr>
          <p:txBody>
            <a:bodyPr wrap="none" fromWordArt="1">
              <a:prstTxWarp prst="textPlain">
                <a:avLst>
                  <a:gd name="adj" fmla="val 50000"/>
                </a:avLst>
              </a:prstTxWarp>
              <a:normAutofit/>
            </a:bodyPr>
            <a:p>
              <a:pPr algn="ctr"/>
              <a:r>
                <a:rPr lang="zh-CN" altLang="en-US" sz="3600">
                  <a:ln w="19050" cap="flat" cmpd="sng">
                    <a:solidFill>
                      <a:srgbClr val="99CCFF"/>
                    </a:solidFill>
                    <a:prstDash val="solid"/>
                    <a:round/>
                    <a:headEnd type="none" w="med" len="med"/>
                    <a:tailEnd type="none" w="med" len="med"/>
                  </a:ln>
                  <a:solidFill>
                    <a:srgbClr val="66FF99"/>
                  </a:solidFill>
                  <a:effectLst>
                    <a:outerShdw dist="35921" dir="2699999" algn="ctr" rotWithShape="0">
                      <a:srgbClr val="990000"/>
                    </a:outerShdw>
                  </a:effectLst>
                  <a:latin typeface="楷体" panose="02010609060101010101" charset="-122"/>
                  <a:ea typeface="楷体" panose="02010609060101010101" charset="-122"/>
                </a:rPr>
                <a:t>B</a:t>
              </a:r>
              <a:endParaRPr lang="zh-CN" altLang="en-US" sz="3600">
                <a:ln w="19050" cap="flat" cmpd="sng">
                  <a:solidFill>
                    <a:srgbClr val="99CCFF"/>
                  </a:solidFill>
                  <a:prstDash val="solid"/>
                  <a:round/>
                  <a:headEnd type="none" w="med" len="med"/>
                  <a:tailEnd type="none" w="med" len="med"/>
                </a:ln>
                <a:solidFill>
                  <a:srgbClr val="66FF99"/>
                </a:solidFill>
                <a:effectLst>
                  <a:outerShdw dist="35921" dir="2699999" algn="ctr" rotWithShape="0">
                    <a:srgbClr val="990000"/>
                  </a:outerShdw>
                </a:effectLst>
                <a:latin typeface="楷体" panose="02010609060101010101" charset="-122"/>
                <a:ea typeface="楷体" panose="02010609060101010101" charset="-122"/>
              </a:endParaRPr>
            </a:p>
          </p:txBody>
        </p:sp>
      </p:grpSp>
      <p:pic>
        <p:nvPicPr>
          <p:cNvPr id="15377" name="Picture 2"/>
          <p:cNvPicPr>
            <a:picLocks noChangeAspect="1"/>
          </p:cNvPicPr>
          <p:nvPr/>
        </p:nvPicPr>
        <p:blipFill>
          <a:blip r:embed="rId4"/>
          <a:srcRect r="55811"/>
          <a:stretch>
            <a:fillRect/>
          </a:stretch>
        </p:blipFill>
        <p:spPr>
          <a:xfrm>
            <a:off x="1836738" y="1054100"/>
            <a:ext cx="7246937" cy="1587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163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矩形 10"/>
          <p:cNvSpPr/>
          <p:nvPr/>
        </p:nvSpPr>
        <p:spPr>
          <a:xfrm>
            <a:off x="3175" y="1273175"/>
            <a:ext cx="539750" cy="5584825"/>
          </a:xfrm>
          <a:prstGeom prst="rect">
            <a:avLst/>
          </a:prstGeom>
          <a:solidFill>
            <a:srgbClr val="BFBFBF"/>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16386"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sp>
        <p:nvSpPr>
          <p:cNvPr id="16387" name="TextBox 11"/>
          <p:cNvSpPr/>
          <p:nvPr/>
        </p:nvSpPr>
        <p:spPr>
          <a:xfrm rot="5400000">
            <a:off x="-1058862" y="3373438"/>
            <a:ext cx="3251200" cy="914400"/>
          </a:xfrm>
          <a:prstGeom prst="rect">
            <a:avLst/>
          </a:prstGeom>
          <a:noFill/>
          <a:ln w="9525">
            <a:noFill/>
          </a:ln>
        </p:spPr>
        <p:txBody>
          <a:bodyPr wrap="none" anchor="t" anchorCtr="0">
            <a:spAutoFit/>
          </a:bodyPr>
          <a:p>
            <a:r>
              <a:rPr lang="en-US" altLang="zh-CN" sz="5400" b="1">
                <a:solidFill>
                  <a:srgbClr val="FFC000"/>
                </a:solidFill>
                <a:latin typeface="Calibri" panose="020F0502020204030204" charset="0"/>
                <a:ea typeface="宋体" panose="02010600030101010101" pitchFamily="2" charset="-122"/>
                <a:sym typeface="Calibri" panose="020F0502020204030204" charset="0"/>
              </a:rPr>
              <a:t>CONTENTS</a:t>
            </a:r>
            <a:endParaRPr lang="en-US" altLang="zh-CN" sz="5400" b="1">
              <a:solidFill>
                <a:srgbClr val="FFC000"/>
              </a:solidFill>
              <a:latin typeface="Calibri" panose="020F0502020204030204" charset="0"/>
              <a:ea typeface="宋体" panose="02010600030101010101" pitchFamily="2" charset="-122"/>
              <a:sym typeface="Calibri" panose="020F0502020204030204" charset="0"/>
            </a:endParaRPr>
          </a:p>
        </p:txBody>
      </p:sp>
      <p:grpSp>
        <p:nvGrpSpPr>
          <p:cNvPr id="16388" name="Group 5"/>
          <p:cNvGrpSpPr/>
          <p:nvPr/>
        </p:nvGrpSpPr>
        <p:grpSpPr>
          <a:xfrm>
            <a:off x="2482850" y="1368425"/>
            <a:ext cx="3706813" cy="908050"/>
            <a:chOff x="0" y="0"/>
            <a:chExt cx="4104456" cy="1117366"/>
          </a:xfrm>
        </p:grpSpPr>
        <p:sp>
          <p:nvSpPr>
            <p:cNvPr id="16389" name="椭圆 12"/>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0" name="圆角矩形 1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椭圆 13"/>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6392" name="Group 9"/>
          <p:cNvGrpSpPr/>
          <p:nvPr/>
        </p:nvGrpSpPr>
        <p:grpSpPr>
          <a:xfrm>
            <a:off x="2808288" y="2339975"/>
            <a:ext cx="3706812" cy="909638"/>
            <a:chOff x="0" y="0"/>
            <a:chExt cx="4104456" cy="1117366"/>
          </a:xfrm>
        </p:grpSpPr>
        <p:sp>
          <p:nvSpPr>
            <p:cNvPr id="16393" name="椭圆 26"/>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4" name="圆角矩形 27"/>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5" name="椭圆 28"/>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6396" name="Group 13"/>
          <p:cNvGrpSpPr/>
          <p:nvPr/>
        </p:nvGrpSpPr>
        <p:grpSpPr>
          <a:xfrm>
            <a:off x="3133725" y="3348038"/>
            <a:ext cx="3706813" cy="908050"/>
            <a:chOff x="0" y="0"/>
            <a:chExt cx="4104456" cy="1117366"/>
          </a:xfrm>
        </p:grpSpPr>
        <p:sp>
          <p:nvSpPr>
            <p:cNvPr id="16397" name="椭圆 30"/>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8" name="圆角矩形 31"/>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9" name="椭圆 32"/>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6400" name="Group 17"/>
          <p:cNvGrpSpPr/>
          <p:nvPr/>
        </p:nvGrpSpPr>
        <p:grpSpPr>
          <a:xfrm>
            <a:off x="3459163" y="4321175"/>
            <a:ext cx="3705225" cy="908050"/>
            <a:chOff x="0" y="0"/>
            <a:chExt cx="4104456" cy="1117366"/>
          </a:xfrm>
        </p:grpSpPr>
        <p:sp>
          <p:nvSpPr>
            <p:cNvPr id="16401" name="椭圆 34"/>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2" name="圆角矩形 3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3" name="椭圆 36"/>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6404" name="TextBox 37"/>
          <p:cNvSpPr/>
          <p:nvPr/>
        </p:nvSpPr>
        <p:spPr>
          <a:xfrm>
            <a:off x="3475038" y="1673225"/>
            <a:ext cx="2468562" cy="365125"/>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电焊机一次侧触电分析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16405" name="TextBox 42"/>
          <p:cNvSpPr/>
          <p:nvPr/>
        </p:nvSpPr>
        <p:spPr>
          <a:xfrm>
            <a:off x="3797300" y="2644775"/>
            <a:ext cx="2241550" cy="366713"/>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电焊机外壳触电分析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16406" name="TextBox 43"/>
          <p:cNvSpPr/>
          <p:nvPr/>
        </p:nvSpPr>
        <p:spPr>
          <a:xfrm>
            <a:off x="4143375" y="3652838"/>
            <a:ext cx="2468563" cy="366712"/>
          </a:xfrm>
          <a:prstGeom prst="rect">
            <a:avLst/>
          </a:prstGeom>
          <a:noFill/>
          <a:ln w="9525">
            <a:noFill/>
          </a:ln>
        </p:spPr>
        <p:txBody>
          <a:bodyPr wrap="none" anchor="t" anchorCtr="0">
            <a:spAutoFit/>
          </a:bodyPr>
          <a:p>
            <a:r>
              <a:rPr lang="zh-CN" altLang="en-US" b="1">
                <a:solidFill>
                  <a:srgbClr val="0000FF"/>
                </a:solidFill>
                <a:latin typeface="Calibri" panose="020F0502020204030204" charset="0"/>
                <a:ea typeface="微软雅黑" panose="020B0503020204020204" charset="-122"/>
                <a:sym typeface="Calibri" panose="020F0502020204030204" charset="0"/>
              </a:rPr>
              <a:t>电焊机二次侧触电分析</a:t>
            </a:r>
            <a:endParaRPr lang="zh-CN" altLang="en-US" b="1">
              <a:solidFill>
                <a:srgbClr val="0000FF"/>
              </a:solidFill>
              <a:latin typeface="Calibri" panose="020F0502020204030204" charset="0"/>
              <a:ea typeface="微软雅黑" panose="020B0503020204020204" charset="-122"/>
              <a:sym typeface="Calibri" panose="020F0502020204030204" charset="0"/>
            </a:endParaRPr>
          </a:p>
        </p:txBody>
      </p:sp>
      <p:sp>
        <p:nvSpPr>
          <p:cNvPr id="16407" name="TextBox 44"/>
          <p:cNvSpPr/>
          <p:nvPr/>
        </p:nvSpPr>
        <p:spPr>
          <a:xfrm>
            <a:off x="4468813" y="4625975"/>
            <a:ext cx="1554162" cy="365125"/>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电焊火灾分析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16408" name="TextBox 45"/>
          <p:cNvSpPr/>
          <p:nvPr/>
        </p:nvSpPr>
        <p:spPr>
          <a:xfrm>
            <a:off x="2724150" y="1609725"/>
            <a:ext cx="528638" cy="425450"/>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01</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16409" name="TextBox 46"/>
          <p:cNvSpPr/>
          <p:nvPr/>
        </p:nvSpPr>
        <p:spPr>
          <a:xfrm>
            <a:off x="3049588" y="2581275"/>
            <a:ext cx="528637" cy="427038"/>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02</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16410" name="TextBox 47"/>
          <p:cNvSpPr/>
          <p:nvPr/>
        </p:nvSpPr>
        <p:spPr>
          <a:xfrm>
            <a:off x="3375025" y="3589338"/>
            <a:ext cx="527050" cy="425450"/>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03</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16411" name="TextBox 48"/>
          <p:cNvSpPr/>
          <p:nvPr/>
        </p:nvSpPr>
        <p:spPr>
          <a:xfrm>
            <a:off x="3698875" y="4562475"/>
            <a:ext cx="528638" cy="425450"/>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04</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grpSp>
        <p:nvGrpSpPr>
          <p:cNvPr id="16412" name="Group 29"/>
          <p:cNvGrpSpPr/>
          <p:nvPr/>
        </p:nvGrpSpPr>
        <p:grpSpPr>
          <a:xfrm>
            <a:off x="3973513" y="5348288"/>
            <a:ext cx="3705225" cy="909637"/>
            <a:chOff x="0" y="0"/>
            <a:chExt cx="4104456" cy="1117366"/>
          </a:xfrm>
        </p:grpSpPr>
        <p:sp>
          <p:nvSpPr>
            <p:cNvPr id="16413" name="椭圆 34"/>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14" name="圆角矩形 3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15" name="椭圆 36"/>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6416" name="TextBox 44"/>
          <p:cNvSpPr/>
          <p:nvPr/>
        </p:nvSpPr>
        <p:spPr>
          <a:xfrm>
            <a:off x="4983163" y="5653088"/>
            <a:ext cx="2011362" cy="365125"/>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电焊职业危害分析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16417" name="TextBox 48"/>
          <p:cNvSpPr/>
          <p:nvPr/>
        </p:nvSpPr>
        <p:spPr>
          <a:xfrm>
            <a:off x="4213225" y="5589588"/>
            <a:ext cx="538163" cy="517525"/>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a:t>
            </a:r>
            <a:r>
              <a:rPr lang="zh-CN" altLang="en-US" sz="2800" b="1">
                <a:solidFill>
                  <a:srgbClr val="FFC000"/>
                </a:solidFill>
                <a:latin typeface="Arial Unicode MS" pitchFamily="2" charset="-122"/>
                <a:ea typeface="Arial Unicode MS" pitchFamily="2" charset="-122"/>
                <a:sym typeface="Arial Unicode MS" pitchFamily="2" charset="-122"/>
              </a:rPr>
              <a:t>5</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16418" name="Rectangle 35"/>
          <p:cNvSpPr>
            <a:spLocks noGrp="1"/>
          </p:cNvSpPr>
          <p:nvPr>
            <p:ph type="title"/>
          </p:nvPr>
        </p:nvSpPr>
        <p:spPr>
          <a:xfrm>
            <a:off x="3997325" y="260350"/>
            <a:ext cx="4330700" cy="849313"/>
          </a:xfrm>
          <a:ln/>
        </p:spPr>
        <p:txBody>
          <a:bodyPr vert="horz" wrap="square" lIns="91440" tIns="45720" rIns="91440" bIns="45720" anchor="ctr" anchorCtr="0"/>
          <a:p>
            <a:pPr eaLnBrk="1" hangingPunct="1"/>
            <a:r>
              <a:rPr lang="zh-CN" altLang="en-US">
                <a:solidFill>
                  <a:schemeClr val="tx1"/>
                </a:solidFill>
              </a:rPr>
              <a:t>电焊作业安全培训</a:t>
            </a:r>
            <a:endParaRPr lang="zh-CN" altLang="en-US">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2"/>
          <p:cNvSpPr>
            <a:spLocks noGrp="1"/>
          </p:cNvSpPr>
          <p:nvPr>
            <p:ph type="title"/>
          </p:nvPr>
        </p:nvSpPr>
        <p:spPr>
          <a:ln/>
        </p:spPr>
        <p:txBody>
          <a:bodyPr vert="horz" wrap="square" lIns="91440" tIns="45720" rIns="91440" bIns="45720" anchor="ctr" anchorCtr="0"/>
          <a:p>
            <a:pPr eaLnBrk="1" hangingPunct="1"/>
            <a:r>
              <a:rPr lang="zh-CN" altLang="en-US"/>
              <a:t>电焊机二次侧触电案例分析A</a:t>
            </a:r>
            <a:endParaRPr lang="zh-CN" altLang="en-US"/>
          </a:p>
        </p:txBody>
      </p:sp>
      <p:sp>
        <p:nvSpPr>
          <p:cNvPr id="17410" name="Text Box 3"/>
          <p:cNvSpPr txBox="1"/>
          <p:nvPr/>
        </p:nvSpPr>
        <p:spPr>
          <a:xfrm>
            <a:off x="828675" y="1314450"/>
            <a:ext cx="7775575" cy="1189038"/>
          </a:xfrm>
          <a:prstGeom prst="rect">
            <a:avLst/>
          </a:prstGeom>
          <a:noFill/>
          <a:ln w="9525">
            <a:noFill/>
          </a:ln>
        </p:spPr>
        <p:txBody>
          <a:bodyPr anchor="t" anchorCtr="0">
            <a:spAutoFit/>
          </a:bodyPr>
          <a:p>
            <a:r>
              <a:rPr lang="zh-CN" altLang="en-US">
                <a:latin typeface="楷体" panose="02010609060101010101" charset="-122"/>
                <a:ea typeface="楷体" panose="02010609060101010101" charset="-122"/>
              </a:rPr>
              <a:t>  2010年8月17日，某公司厂房改造工程1名管道工陈某和3名电焊工黄某、王某、于某等4人负责焊接二楼空调管道。</a:t>
            </a:r>
            <a:r>
              <a:rPr lang="zh-CN" altLang="en-US" b="1">
                <a:solidFill>
                  <a:srgbClr val="FF0000"/>
                </a:solidFill>
                <a:latin typeface="楷体" panose="02010609060101010101" charset="-122"/>
                <a:ea typeface="楷体" panose="02010609060101010101" charset="-122"/>
              </a:rPr>
              <a:t>下午1时30分左右，正在电焊作业的于某被电流击中后大叫一声，随即倒在移动登高架上</a:t>
            </a:r>
            <a:r>
              <a:rPr lang="zh-CN" altLang="en-US">
                <a:solidFill>
                  <a:srgbClr val="FF0000"/>
                </a:solidFill>
                <a:latin typeface="楷体" panose="02010609060101010101" charset="-122"/>
                <a:ea typeface="楷体" panose="02010609060101010101" charset="-122"/>
              </a:rPr>
              <a:t>，</a:t>
            </a:r>
            <a:r>
              <a:rPr lang="zh-CN" altLang="en-US">
                <a:latin typeface="楷体" panose="02010609060101010101" charset="-122"/>
                <a:ea typeface="楷体" panose="02010609060101010101" charset="-122"/>
              </a:rPr>
              <a:t>工友立即进行人工急救并送医院，后抢救无效死亡。</a:t>
            </a:r>
            <a:endParaRPr lang="zh-CN" altLang="en-US">
              <a:latin typeface="楷体" panose="02010609060101010101" charset="-122"/>
              <a:ea typeface="楷体" panose="02010609060101010101" charset="-122"/>
            </a:endParaRPr>
          </a:p>
        </p:txBody>
      </p:sp>
      <p:pic>
        <p:nvPicPr>
          <p:cNvPr id="17411"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pic>
        <p:nvPicPr>
          <p:cNvPr id="17412" name="Picture 5" descr="12101959199"/>
          <p:cNvPicPr>
            <a:picLocks noChangeAspect="1"/>
          </p:cNvPicPr>
          <p:nvPr/>
        </p:nvPicPr>
        <p:blipFill>
          <a:blip r:embed="rId2"/>
          <a:stretch>
            <a:fillRect/>
          </a:stretch>
        </p:blipFill>
        <p:spPr>
          <a:xfrm>
            <a:off x="900113" y="2636838"/>
            <a:ext cx="4864100" cy="3811587"/>
          </a:xfrm>
          <a:prstGeom prst="rect">
            <a:avLst/>
          </a:prstGeom>
          <a:noFill/>
          <a:ln w="9525">
            <a:noFill/>
          </a:ln>
          <a:effectLst>
            <a:prstShdw prst="shdw13" dist="53882" dir="13499999">
              <a:srgbClr val="808080">
                <a:alpha val="50000"/>
              </a:srgbClr>
            </a:prstShdw>
          </a:effectLst>
        </p:spPr>
      </p:pic>
      <p:sp>
        <p:nvSpPr>
          <p:cNvPr id="17413" name="Text Box 6"/>
          <p:cNvSpPr txBox="1"/>
          <p:nvPr/>
        </p:nvSpPr>
        <p:spPr>
          <a:xfrm>
            <a:off x="5797550" y="2925763"/>
            <a:ext cx="2303463" cy="3162300"/>
          </a:xfrm>
          <a:prstGeom prst="rect">
            <a:avLst/>
          </a:prstGeom>
          <a:noFill/>
          <a:ln w="9525">
            <a:noFill/>
          </a:ln>
        </p:spPr>
        <p:txBody>
          <a:bodyPr anchor="t" anchorCtr="0">
            <a:spAutoFit/>
          </a:bodyPr>
          <a:p>
            <a:pPr>
              <a:lnSpc>
                <a:spcPct val="160000"/>
              </a:lnSpc>
            </a:pPr>
            <a:r>
              <a:rPr lang="zh-CN" altLang="en-US">
                <a:latin typeface="楷体" panose="02010609060101010101" charset="-122"/>
                <a:ea typeface="楷体" panose="02010609060101010101" charset="-122"/>
              </a:rPr>
              <a:t>事故原因：</a:t>
            </a:r>
            <a:endParaRPr lang="zh-CN" altLang="en-US">
              <a:latin typeface="楷体" panose="02010609060101010101" charset="-122"/>
              <a:ea typeface="楷体" panose="02010609060101010101" charset="-122"/>
            </a:endParaRPr>
          </a:p>
          <a:p>
            <a:pPr>
              <a:lnSpc>
                <a:spcPct val="160000"/>
              </a:lnSpc>
            </a:pPr>
            <a:r>
              <a:rPr lang="zh-CN" altLang="en-US">
                <a:latin typeface="楷体" panose="02010609060101010101" charset="-122"/>
                <a:ea typeface="楷体" panose="02010609060101010101" charset="-122"/>
              </a:rPr>
              <a:t>　  于某操作不慎，在调整作业位置时</a:t>
            </a:r>
            <a:r>
              <a:rPr lang="zh-CN" altLang="en-US">
                <a:solidFill>
                  <a:srgbClr val="0033CC"/>
                </a:solidFill>
                <a:latin typeface="楷体" panose="02010609060101010101" charset="-122"/>
                <a:ea typeface="楷体" panose="02010609060101010101" charset="-122"/>
              </a:rPr>
              <a:t>左手接触电焊枪导电部位、头颈部接触空调管道，形成闭合回路，造成触电</a:t>
            </a:r>
            <a:r>
              <a:rPr lang="zh-CN" altLang="en-US">
                <a:latin typeface="楷体" panose="02010609060101010101" charset="-122"/>
                <a:ea typeface="楷体" panose="02010609060101010101" charset="-122"/>
              </a:rPr>
              <a:t>。</a:t>
            </a:r>
            <a:endParaRPr lang="zh-CN" altLang="en-US">
              <a:latin typeface="楷体" panose="02010609060101010101" charset="-122"/>
              <a:ea typeface="楷体"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2"/>
          <p:cNvSpPr>
            <a:spLocks noGrp="1"/>
          </p:cNvSpPr>
          <p:nvPr>
            <p:ph type="title"/>
          </p:nvPr>
        </p:nvSpPr>
        <p:spPr>
          <a:ln/>
        </p:spPr>
        <p:txBody>
          <a:bodyPr vert="horz" wrap="square" lIns="91440" tIns="45720" rIns="91440" bIns="45720" anchor="ctr" anchorCtr="0"/>
          <a:p>
            <a:pPr eaLnBrk="1" hangingPunct="1"/>
            <a:r>
              <a:rPr lang="zh-CN" altLang="en-US"/>
              <a:t>电焊机二次侧触电案例分析B</a:t>
            </a:r>
            <a:endParaRPr lang="zh-CN" altLang="en-US"/>
          </a:p>
        </p:txBody>
      </p:sp>
      <p:sp>
        <p:nvSpPr>
          <p:cNvPr id="18434" name="Text Box 3"/>
          <p:cNvSpPr txBox="1"/>
          <p:nvPr/>
        </p:nvSpPr>
        <p:spPr>
          <a:xfrm>
            <a:off x="3492500" y="1385888"/>
            <a:ext cx="5111750" cy="5121275"/>
          </a:xfrm>
          <a:prstGeom prst="rect">
            <a:avLst/>
          </a:prstGeom>
          <a:noFill/>
          <a:ln w="9525">
            <a:noFill/>
          </a:ln>
        </p:spPr>
        <p:txBody>
          <a:bodyPr anchor="t" anchorCtr="0">
            <a:spAutoFit/>
          </a:bodyPr>
          <a:p>
            <a:r>
              <a:rPr lang="zh-CN" altLang="en-US">
                <a:latin typeface="楷体" panose="02010609060101010101" charset="-122"/>
                <a:ea typeface="楷体" panose="02010609060101010101" charset="-122"/>
              </a:rPr>
              <a:t>    2002年6月,山西河津市某安装公司对某氧化铝厂3号熟料烧成窑进行大修,6月17日17:00,临时工何某</a:t>
            </a:r>
            <a:r>
              <a:rPr lang="zh-CN" altLang="en-US" b="1">
                <a:solidFill>
                  <a:srgbClr val="FF0000"/>
                </a:solidFill>
                <a:latin typeface="楷体" panose="02010609060101010101" charset="-122"/>
                <a:ea typeface="楷体" panose="02010609060101010101" charset="-122"/>
              </a:rPr>
              <a:t>在窑尾焊接钩钉,不慎触电</a:t>
            </a:r>
            <a:r>
              <a:rPr lang="zh-CN" altLang="en-US">
                <a:latin typeface="楷体" panose="02010609060101010101" charset="-122"/>
                <a:ea typeface="楷体" panose="02010609060101010101" charset="-122"/>
              </a:rPr>
              <a:t>,送医院抢救无效死亡。</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    事后调查确认,事发时</a:t>
            </a:r>
            <a:r>
              <a:rPr lang="zh-CN" altLang="en-US" b="1">
                <a:solidFill>
                  <a:srgbClr val="0033CC"/>
                </a:solidFill>
                <a:latin typeface="楷体" panose="02010609060101010101" charset="-122"/>
                <a:ea typeface="楷体" panose="02010609060101010101" charset="-122"/>
              </a:rPr>
              <a:t>窑内温度在40℃以上</a:t>
            </a:r>
            <a:r>
              <a:rPr lang="zh-CN" altLang="en-US" b="1">
                <a:latin typeface="楷体" panose="02010609060101010101" charset="-122"/>
                <a:ea typeface="楷体" panose="02010609060101010101" charset="-122"/>
              </a:rPr>
              <a:t>;</a:t>
            </a:r>
            <a:r>
              <a:rPr lang="zh-CN" altLang="en-US">
                <a:latin typeface="楷体" panose="02010609060101010101" charset="-122"/>
                <a:ea typeface="楷体" panose="02010609060101010101" charset="-122"/>
              </a:rPr>
              <a:t>何某手戴帆布手套,脚穿回力牌球鞋,</a:t>
            </a:r>
            <a:r>
              <a:rPr lang="zh-CN" altLang="en-US" b="1">
                <a:solidFill>
                  <a:srgbClr val="0033CC"/>
                </a:solidFill>
                <a:latin typeface="楷体" panose="02010609060101010101" charset="-122"/>
                <a:ea typeface="楷体" panose="02010609060101010101" charset="-122"/>
              </a:rPr>
              <a:t>手套、鞋、衣服已经湿透,无焊工证。</a:t>
            </a:r>
            <a:r>
              <a:rPr lang="zh-CN" altLang="en-US">
                <a:latin typeface="楷体" panose="02010609060101010101" charset="-122"/>
                <a:ea typeface="楷体" panose="02010609060101010101" charset="-122"/>
              </a:rPr>
              <a:t>电焊机为BX3-300-1型交流焊机,性能正常;一次线、二次线、焊钳经</a:t>
            </a:r>
            <a:r>
              <a:rPr lang="zh-CN" altLang="en-US" b="1">
                <a:solidFill>
                  <a:srgbClr val="0033CC"/>
                </a:solidFill>
                <a:latin typeface="楷体" panose="02010609060101010101" charset="-122"/>
                <a:ea typeface="楷体" panose="02010609060101010101" charset="-122"/>
              </a:rPr>
              <a:t>外观检查无漏电现象,测量绝缘电阻均超过1M。</a:t>
            </a:r>
            <a:endParaRPr lang="zh-CN" altLang="en-US" b="1">
              <a:solidFill>
                <a:srgbClr val="0033CC"/>
              </a:solidFill>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事故原因：</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    </a:t>
            </a:r>
            <a:r>
              <a:rPr lang="zh-CN" altLang="en-US" sz="1200">
                <a:latin typeface="楷体" panose="02010609060101010101" charset="-122"/>
                <a:ea typeface="楷体" panose="02010609060101010101" charset="-122"/>
              </a:rPr>
              <a:t>窑体系Q235-A钢材制作,导电性能良好。经事后调查分析,何某在焊接时,左手持钩钉,右手握焊把,在焊接过程中,如果钩钉和窑体接触良好,则电流会通过二次线把线、焊条进入窑体,流到二次线地线,回到焊机。由于人体电阻远远大于金属电阻,通过人体的电流很小,可以忽略,不至于对人体造成大的伤害。但是,在不懂得焊接技术和安全知识的情况下,由于误操作,钩钉未接触到窑体,而焊条和钩钉接触,这样电流就通过人体形成一条电流回路,</a:t>
            </a:r>
            <a:r>
              <a:rPr lang="zh-CN" altLang="en-US" b="1">
                <a:solidFill>
                  <a:srgbClr val="0033CC"/>
                </a:solidFill>
                <a:latin typeface="楷体" panose="02010609060101010101" charset="-122"/>
                <a:ea typeface="楷体" panose="02010609060101010101" charset="-122"/>
              </a:rPr>
              <a:t>路径如下:电焊机→把线→焊钳→焊条→钩钉→左手→人体→臀部、双脚→扬料板、窑体→地线→电焊机,</a:t>
            </a:r>
            <a:r>
              <a:rPr lang="zh-CN" altLang="en-US">
                <a:latin typeface="楷体" panose="02010609060101010101" charset="-122"/>
                <a:ea typeface="楷体" panose="02010609060101010101" charset="-122"/>
              </a:rPr>
              <a:t>这样就会使人触电.电流经过了心脏和内脏器官,是一个非常危险的途径。</a:t>
            </a:r>
            <a:endParaRPr lang="zh-CN" altLang="en-US">
              <a:latin typeface="楷体" panose="02010609060101010101" charset="-122"/>
              <a:ea typeface="楷体" panose="02010609060101010101" charset="-122"/>
            </a:endParaRPr>
          </a:p>
        </p:txBody>
      </p:sp>
      <p:pic>
        <p:nvPicPr>
          <p:cNvPr id="18435"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pic>
        <p:nvPicPr>
          <p:cNvPr id="18436" name="Picture 5" descr="图片7_副本"/>
          <p:cNvPicPr>
            <a:picLocks noChangeAspect="1"/>
          </p:cNvPicPr>
          <p:nvPr/>
        </p:nvPicPr>
        <p:blipFill>
          <a:blip r:embed="rId2"/>
          <a:stretch>
            <a:fillRect/>
          </a:stretch>
        </p:blipFill>
        <p:spPr>
          <a:xfrm>
            <a:off x="39688" y="1198563"/>
            <a:ext cx="3452812" cy="5616575"/>
          </a:xfrm>
          <a:prstGeom prst="rect">
            <a:avLst/>
          </a:prstGeom>
          <a:noFill/>
          <a:ln w="9525">
            <a:noFill/>
          </a:ln>
        </p:spPr>
      </p:pic>
      <p:sp>
        <p:nvSpPr>
          <p:cNvPr id="19462" name="Text Box 6"/>
          <p:cNvSpPr txBox="1">
            <a:spLocks noChangeArrowheads="1"/>
          </p:cNvSpPr>
          <p:nvPr/>
        </p:nvSpPr>
        <p:spPr bwMode="auto">
          <a:xfrm>
            <a:off x="2860675" y="4305300"/>
            <a:ext cx="487363"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p>
            <a:pPr marR="0" defTabSz="914400">
              <a:buFont typeface="Arial" panose="020B0604020202020204" pitchFamily="34" charset="0"/>
              <a:buNone/>
            </a:pPr>
            <a:r>
              <a:rPr kumimoji="0" lang="zh-CN" altLang="en-US" sz="2000" b="1" kern="1200" cap="none" spc="0" normalizeH="0" baseline="0" noProof="1">
                <a:solidFill>
                  <a:srgbClr val="3399FF"/>
                </a:solidFill>
                <a:effectLst>
                  <a:outerShdw blurRad="38100" dist="38100" dir="2700000">
                    <a:srgbClr val="C0C0C0"/>
                  </a:outerShdw>
                </a:effectLst>
                <a:latin typeface="Arial" panose="020B0604020202020204" pitchFamily="34" charset="0"/>
                <a:ea typeface="仿宋" panose="02010609060101010101" charset="-122"/>
                <a:cs typeface="+mn-cs"/>
                <a:sym typeface="+mn-ea"/>
              </a:rPr>
              <a:t>美女示范触电原理</a:t>
            </a:r>
            <a:endParaRPr kumimoji="0" lang="zh-CN" altLang="en-US" sz="2000" b="1" kern="1200" cap="none" spc="0" normalizeH="0" baseline="0" noProof="1">
              <a:solidFill>
                <a:srgbClr val="3399FF"/>
              </a:solidFill>
              <a:effectLst>
                <a:outerShdw blurRad="38100" dist="38100" dir="2700000">
                  <a:srgbClr val="C0C0C0"/>
                </a:outerShdw>
              </a:effectLst>
              <a:latin typeface="Arial" panose="020B0604020202020204" pitchFamily="34" charset="0"/>
              <a:ea typeface="仿宋" panose="02010609060101010101" charset="-122"/>
              <a:cs typeface="+mn-cs"/>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p:cNvSpPr>
          <p:nvPr>
            <p:ph type="title"/>
          </p:nvPr>
        </p:nvSpPr>
        <p:spPr>
          <a:ln/>
        </p:spPr>
        <p:txBody>
          <a:bodyPr vert="horz" wrap="square" lIns="91440" tIns="45720" rIns="91440" bIns="45720" anchor="ctr" anchorCtr="0"/>
          <a:p>
            <a:pPr eaLnBrk="1" hangingPunct="1"/>
            <a:r>
              <a:rPr lang="zh-CN" altLang="en-US"/>
              <a:t>电焊机二次侧触电机理</a:t>
            </a:r>
            <a:endParaRPr lang="zh-CN" altLang="en-US"/>
          </a:p>
        </p:txBody>
      </p:sp>
      <p:grpSp>
        <p:nvGrpSpPr>
          <p:cNvPr id="19458" name="Group 3"/>
          <p:cNvGrpSpPr/>
          <p:nvPr/>
        </p:nvGrpSpPr>
        <p:grpSpPr>
          <a:xfrm>
            <a:off x="1403350" y="1196975"/>
            <a:ext cx="6345238" cy="4127500"/>
            <a:chOff x="0" y="0"/>
            <a:chExt cx="9992" cy="6501"/>
          </a:xfrm>
        </p:grpSpPr>
        <p:sp>
          <p:nvSpPr>
            <p:cNvPr id="19459" name="椭圆 53"/>
            <p:cNvSpPr/>
            <p:nvPr/>
          </p:nvSpPr>
          <p:spPr>
            <a:xfrm>
              <a:off x="425" y="1825"/>
              <a:ext cx="2038" cy="2037"/>
            </a:xfrm>
            <a:prstGeom prst="ellipse">
              <a:avLst/>
            </a:prstGeom>
            <a:solidFill>
              <a:srgbClr val="538CD5"/>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0" name="椭圆 4"/>
            <p:cNvSpPr/>
            <p:nvPr/>
          </p:nvSpPr>
          <p:spPr>
            <a:xfrm>
              <a:off x="638" y="2037"/>
              <a:ext cx="1612" cy="1613"/>
            </a:xfrm>
            <a:prstGeom prst="ellipse">
              <a:avLst/>
            </a:prstGeom>
            <a:solidFill>
              <a:srgbClr val="538CD5"/>
            </a:solidFill>
            <a:ln w="57150" cap="flat" cmpd="sng">
              <a:solidFill>
                <a:schemeClr val="bg1"/>
              </a:solidFill>
              <a:prstDash val="solid"/>
              <a:round/>
              <a:headEnd type="none" w="med" len="med"/>
              <a:tailEnd type="none" w="med" len="med"/>
            </a:ln>
          </p:spPr>
          <p:txBody>
            <a:bodyPr anchor="ctr" anchorCtr="0"/>
            <a:p>
              <a:pPr algn="ctr"/>
              <a:r>
                <a:rPr lang="zh-CN" altLang="en-US" sz="2000" b="1">
                  <a:solidFill>
                    <a:srgbClr val="FFFFFF"/>
                  </a:solidFill>
                  <a:latin typeface="微软雅黑" panose="020B0503020204020204" charset="-122"/>
                  <a:ea typeface="微软雅黑" panose="020B0503020204020204" charset="-122"/>
                  <a:sym typeface="微软雅黑" panose="020B0503020204020204" charset="-122"/>
                </a:rPr>
                <a:t>摆脱电流</a:t>
              </a:r>
              <a:endParaRPr lang="zh-CN" altLang="en-US" sz="20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9461" name="椭圆 57"/>
            <p:cNvSpPr/>
            <p:nvPr/>
          </p:nvSpPr>
          <p:spPr>
            <a:xfrm>
              <a:off x="3714" y="1018"/>
              <a:ext cx="2037" cy="2037"/>
            </a:xfrm>
            <a:prstGeom prst="ellipse">
              <a:avLst/>
            </a:prstGeom>
            <a:solidFill>
              <a:srgbClr val="92D050"/>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2" name="椭圆 4"/>
            <p:cNvSpPr/>
            <p:nvPr/>
          </p:nvSpPr>
          <p:spPr>
            <a:xfrm>
              <a:off x="3926" y="1230"/>
              <a:ext cx="1613" cy="1613"/>
            </a:xfrm>
            <a:prstGeom prst="ellipse">
              <a:avLst/>
            </a:prstGeom>
            <a:solidFill>
              <a:srgbClr val="92D050"/>
            </a:solidFill>
            <a:ln w="57150" cap="flat" cmpd="sng">
              <a:solidFill>
                <a:schemeClr val="bg1"/>
              </a:solidFill>
              <a:prstDash val="solid"/>
              <a:round/>
              <a:headEnd type="none" w="med" len="med"/>
              <a:tailEnd type="none" w="med" len="med"/>
            </a:ln>
          </p:spPr>
          <p:txBody>
            <a:bodyPr anchor="ctr" anchorCtr="0"/>
            <a:p>
              <a:pPr algn="ctr"/>
              <a:r>
                <a:rPr lang="zh-CN" altLang="en-US" sz="2000" b="1">
                  <a:solidFill>
                    <a:srgbClr val="FFFFFF"/>
                  </a:solidFill>
                  <a:latin typeface="微软雅黑" panose="020B0503020204020204" charset="-122"/>
                  <a:ea typeface="微软雅黑" panose="020B0503020204020204" charset="-122"/>
                  <a:sym typeface="微软雅黑" panose="020B0503020204020204" charset="-122"/>
                </a:rPr>
                <a:t>危险电流</a:t>
              </a:r>
              <a:endParaRPr lang="zh-CN" altLang="en-US" sz="20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9463" name="椭圆 61"/>
            <p:cNvSpPr/>
            <p:nvPr/>
          </p:nvSpPr>
          <p:spPr>
            <a:xfrm>
              <a:off x="7116" y="0"/>
              <a:ext cx="2038" cy="2037"/>
            </a:xfrm>
            <a:prstGeom prst="ellipse">
              <a:avLst/>
            </a:prstGeom>
            <a:solidFill>
              <a:srgbClr val="F79646"/>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4" name="椭圆 4"/>
            <p:cNvSpPr/>
            <p:nvPr/>
          </p:nvSpPr>
          <p:spPr>
            <a:xfrm>
              <a:off x="7328" y="212"/>
              <a:ext cx="1613" cy="1613"/>
            </a:xfrm>
            <a:prstGeom prst="ellipse">
              <a:avLst/>
            </a:prstGeom>
            <a:solidFill>
              <a:srgbClr val="F79646"/>
            </a:solidFill>
            <a:ln w="57150" cap="flat" cmpd="sng">
              <a:solidFill>
                <a:schemeClr val="bg1"/>
              </a:solidFill>
              <a:prstDash val="solid"/>
              <a:round/>
              <a:headEnd type="none" w="med" len="med"/>
              <a:tailEnd type="none" w="med" len="med"/>
            </a:ln>
          </p:spPr>
          <p:txBody>
            <a:bodyPr anchor="ctr" anchorCtr="0"/>
            <a:p>
              <a:pPr algn="ctr"/>
              <a:r>
                <a:rPr lang="zh-CN" altLang="en-US" sz="2000" b="1">
                  <a:solidFill>
                    <a:srgbClr val="FFFFFF"/>
                  </a:solidFill>
                  <a:latin typeface="微软雅黑" panose="020B0503020204020204" charset="-122"/>
                  <a:ea typeface="微软雅黑" panose="020B0503020204020204" charset="-122"/>
                  <a:sym typeface="微软雅黑" panose="020B0503020204020204" charset="-122"/>
                </a:rPr>
                <a:t>致命电流</a:t>
              </a:r>
              <a:endParaRPr lang="zh-CN" altLang="en-US" sz="20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9465" name="任意多边形 46"/>
            <p:cNvSpPr/>
            <p:nvPr/>
          </p:nvSpPr>
          <p:spPr>
            <a:xfrm>
              <a:off x="71" y="3316"/>
              <a:ext cx="3307" cy="945"/>
            </a:xfrm>
            <a:custGeom>
              <a:avLst/>
              <a:gdLst/>
              <a:ahLst/>
              <a:cxnLst>
                <a:cxn ang="0">
                  <a:pos x="0" y="945"/>
                </a:cxn>
                <a:cxn ang="0">
                  <a:pos x="2698" y="945"/>
                </a:cxn>
                <a:cxn ang="0">
                  <a:pos x="3307" y="0"/>
                </a:cxn>
              </a:cxnLst>
              <a:pathLst>
                <a:path w="2584450" h="476250">
                  <a:moveTo>
                    <a:pt x="0" y="476250"/>
                  </a:moveTo>
                  <a:lnTo>
                    <a:pt x="2108200" y="476250"/>
                  </a:lnTo>
                  <a:lnTo>
                    <a:pt x="2584450" y="0"/>
                  </a:lnTo>
                </a:path>
              </a:pathLst>
            </a:custGeom>
            <a:noFill/>
            <a:ln w="76200" cap="flat" cmpd="sng">
              <a:solidFill>
                <a:srgbClr val="A5A5A5"/>
              </a:solidFill>
              <a:prstDash val="sysDash"/>
              <a:miter/>
              <a:headEnd type="none" w="med" len="med"/>
              <a:tailEnd type="none" w="med" len="med"/>
            </a:ln>
          </p:spPr>
          <p:txBody>
            <a:bodyPr/>
            <a:p>
              <a:endParaRPr lang="zh-CN" altLang="en-US"/>
            </a:p>
          </p:txBody>
        </p:sp>
        <p:sp>
          <p:nvSpPr>
            <p:cNvPr id="19466" name="任意多边形 47"/>
            <p:cNvSpPr/>
            <p:nvPr/>
          </p:nvSpPr>
          <p:spPr>
            <a:xfrm>
              <a:off x="3378" y="2371"/>
              <a:ext cx="3308" cy="945"/>
            </a:xfrm>
            <a:custGeom>
              <a:avLst/>
              <a:gdLst/>
              <a:ahLst/>
              <a:cxnLst>
                <a:cxn ang="0">
                  <a:pos x="0" y="945"/>
                </a:cxn>
                <a:cxn ang="0">
                  <a:pos x="2698" y="945"/>
                </a:cxn>
                <a:cxn ang="0">
                  <a:pos x="3308" y="0"/>
                </a:cxn>
              </a:cxnLst>
              <a:pathLst>
                <a:path w="2584450" h="476250">
                  <a:moveTo>
                    <a:pt x="0" y="476250"/>
                  </a:moveTo>
                  <a:lnTo>
                    <a:pt x="2108200" y="476250"/>
                  </a:lnTo>
                  <a:lnTo>
                    <a:pt x="2584450" y="0"/>
                  </a:lnTo>
                </a:path>
              </a:pathLst>
            </a:custGeom>
            <a:noFill/>
            <a:ln w="76200" cap="flat" cmpd="sng">
              <a:solidFill>
                <a:srgbClr val="A5A5A5"/>
              </a:solidFill>
              <a:prstDash val="sysDash"/>
              <a:miter/>
              <a:headEnd type="none" w="med" len="med"/>
              <a:tailEnd type="none" w="med" len="med"/>
            </a:ln>
          </p:spPr>
          <p:txBody>
            <a:bodyPr/>
            <a:p>
              <a:endParaRPr lang="zh-CN" altLang="en-US"/>
            </a:p>
          </p:txBody>
        </p:sp>
        <p:sp>
          <p:nvSpPr>
            <p:cNvPr id="19467" name="任意多边形 48"/>
            <p:cNvSpPr/>
            <p:nvPr/>
          </p:nvSpPr>
          <p:spPr>
            <a:xfrm>
              <a:off x="6686" y="1426"/>
              <a:ext cx="3307" cy="945"/>
            </a:xfrm>
            <a:custGeom>
              <a:avLst/>
              <a:gdLst/>
              <a:ahLst/>
              <a:cxnLst>
                <a:cxn ang="0">
                  <a:pos x="0" y="945"/>
                </a:cxn>
                <a:cxn ang="0">
                  <a:pos x="2698" y="945"/>
                </a:cxn>
                <a:cxn ang="0">
                  <a:pos x="3307" y="0"/>
                </a:cxn>
              </a:cxnLst>
              <a:pathLst>
                <a:path w="2584450" h="476250">
                  <a:moveTo>
                    <a:pt x="0" y="476250"/>
                  </a:moveTo>
                  <a:lnTo>
                    <a:pt x="2108200" y="476250"/>
                  </a:lnTo>
                  <a:lnTo>
                    <a:pt x="2584450" y="0"/>
                  </a:lnTo>
                </a:path>
              </a:pathLst>
            </a:custGeom>
            <a:noFill/>
            <a:ln w="76200" cap="flat" cmpd="sng">
              <a:solidFill>
                <a:srgbClr val="A5A5A5"/>
              </a:solidFill>
              <a:prstDash val="sysDash"/>
              <a:miter/>
              <a:headEnd type="none" w="med" len="med"/>
              <a:tailEnd type="none" w="med" len="med"/>
            </a:ln>
          </p:spPr>
          <p:txBody>
            <a:bodyPr/>
            <a:p>
              <a:endParaRPr lang="zh-CN" altLang="en-US"/>
            </a:p>
          </p:txBody>
        </p:sp>
        <p:sp>
          <p:nvSpPr>
            <p:cNvPr id="19468" name="TextBox 30"/>
            <p:cNvSpPr/>
            <p:nvPr/>
          </p:nvSpPr>
          <p:spPr>
            <a:xfrm>
              <a:off x="0" y="4417"/>
              <a:ext cx="2890" cy="2085"/>
            </a:xfrm>
            <a:prstGeom prst="rect">
              <a:avLst/>
            </a:prstGeom>
            <a:noFill/>
            <a:ln w="9525">
              <a:noFill/>
            </a:ln>
          </p:spPr>
          <p:txBody>
            <a:bodyPr anchor="t" anchorCtr="0">
              <a:spAutoFit/>
            </a:bodyPr>
            <a:p>
              <a:r>
                <a:rPr lang="en-US" altLang="zh-CN" sz="1600">
                  <a:solidFill>
                    <a:srgbClr val="000000"/>
                  </a:solidFill>
                  <a:latin typeface="Arial" panose="020B0604020202020204" pitchFamily="34" charset="0"/>
                  <a:ea typeface="微软雅黑" panose="020B0503020204020204" charset="-122"/>
                  <a:sym typeface="微软雅黑" panose="020B0503020204020204" charset="-122"/>
                </a:rPr>
                <a:t>·</a:t>
              </a:r>
              <a:r>
                <a:rPr lang="en-US" altLang="zh-CN" sz="1600">
                  <a:solidFill>
                    <a:srgbClr val="000000"/>
                  </a:solidFill>
                  <a:latin typeface="微软雅黑" panose="020B0503020204020204" charset="-122"/>
                  <a:ea typeface="微软雅黑" panose="020B0503020204020204" charset="-122"/>
                  <a:sym typeface="微软雅黑" panose="020B0503020204020204" charset="-122"/>
                </a:rPr>
                <a:t> </a:t>
              </a:r>
              <a:r>
                <a:rPr lang="zh-CN" altLang="en-US">
                  <a:latin typeface="楷体" panose="02010609060101010101" charset="-122"/>
                  <a:ea typeface="楷体" panose="02010609060101010101" charset="-122"/>
                </a:rPr>
                <a:t>男性：16mA</a:t>
              </a:r>
              <a:endParaRPr lang="zh-CN" altLang="en-US">
                <a:latin typeface="楷体" panose="02010609060101010101" charset="-122"/>
                <a:ea typeface="楷体" panose="02010609060101010101" charset="-122"/>
              </a:endParaRPr>
            </a:p>
            <a:p>
              <a:r>
                <a:rPr lang="en-US" altLang="zh-CN" sz="1600">
                  <a:solidFill>
                    <a:srgbClr val="000000"/>
                  </a:solidFill>
                  <a:latin typeface="Arial" panose="020B0604020202020204" pitchFamily="34" charset="0"/>
                  <a:ea typeface="微软雅黑" panose="020B0503020204020204" charset="-122"/>
                  <a:sym typeface="微软雅黑" panose="020B0503020204020204" charset="-122"/>
                </a:rPr>
                <a:t>·</a:t>
              </a:r>
              <a:r>
                <a:rPr lang="en-US" altLang="zh-CN" sz="1600">
                  <a:solidFill>
                    <a:srgbClr val="000000"/>
                  </a:solidFill>
                  <a:latin typeface="微软雅黑" panose="020B0503020204020204" charset="-122"/>
                  <a:ea typeface="微软雅黑" panose="020B0503020204020204" charset="-122"/>
                  <a:sym typeface="微软雅黑" panose="020B0503020204020204" charset="-122"/>
                </a:rPr>
                <a:t> </a:t>
              </a:r>
              <a:r>
                <a:rPr lang="zh-CN" altLang="en-US">
                  <a:latin typeface="楷体" panose="02010609060101010101" charset="-122"/>
                  <a:ea typeface="楷体" panose="02010609060101010101" charset="-122"/>
                </a:rPr>
                <a:t>女性：10.5mA</a:t>
              </a:r>
              <a:endParaRPr lang="zh-CN" altLang="en-US">
                <a:latin typeface="楷体" panose="02010609060101010101" charset="-122"/>
                <a:ea typeface="楷体" panose="02010609060101010101" charset="-122"/>
              </a:endParaRPr>
            </a:p>
            <a:p>
              <a:endParaRPr lang="zh-CN" altLang="en-US" sz="1600">
                <a:solidFill>
                  <a:srgbClr val="000000"/>
                </a:solidFill>
                <a:latin typeface="微软雅黑" panose="020B0503020204020204" charset="-122"/>
                <a:ea typeface="微软雅黑" panose="020B0503020204020204" charset="-122"/>
                <a:sym typeface="微软雅黑" panose="020B0503020204020204" charset="-122"/>
              </a:endParaRPr>
            </a:p>
            <a:p>
              <a:endParaRPr lang="zh-CN" altLang="en-US" sz="1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9469" name="TextBox 30"/>
            <p:cNvSpPr/>
            <p:nvPr/>
          </p:nvSpPr>
          <p:spPr>
            <a:xfrm>
              <a:off x="3379" y="3607"/>
              <a:ext cx="2890" cy="2133"/>
            </a:xfrm>
            <a:prstGeom prst="rect">
              <a:avLst/>
            </a:prstGeom>
            <a:noFill/>
            <a:ln w="9525">
              <a:noFill/>
            </a:ln>
          </p:spPr>
          <p:txBody>
            <a:bodyPr anchor="t" anchorCtr="0">
              <a:spAutoFit/>
            </a:bodyPr>
            <a:p>
              <a:r>
                <a:rPr lang="en-US" altLang="zh-CN" sz="1600">
                  <a:solidFill>
                    <a:srgbClr val="000000"/>
                  </a:solidFill>
                  <a:latin typeface="Arial" panose="020B0604020202020204" pitchFamily="34" charset="0"/>
                  <a:ea typeface="微软雅黑" panose="020B0503020204020204" charset="-122"/>
                  <a:sym typeface="微软雅黑" panose="020B0503020204020204" charset="-122"/>
                </a:rPr>
                <a:t>·</a:t>
              </a:r>
              <a:r>
                <a:rPr lang="en-US" altLang="zh-CN" sz="160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1600">
                  <a:solidFill>
                    <a:srgbClr val="000000"/>
                  </a:solidFill>
                  <a:latin typeface="微软雅黑" panose="020B0503020204020204" charset="-122"/>
                  <a:ea typeface="微软雅黑" panose="020B0503020204020204" charset="-122"/>
                  <a:sym typeface="微软雅黑" panose="020B0503020204020204" charset="-122"/>
                </a:rPr>
                <a:t>电流大于</a:t>
              </a:r>
              <a:r>
                <a:rPr lang="en-US" altLang="zh-CN" sz="160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1600" b="1">
                  <a:solidFill>
                    <a:srgbClr val="FF0000"/>
                  </a:solidFill>
                  <a:latin typeface="微软雅黑" panose="020B0503020204020204" charset="-122"/>
                  <a:ea typeface="微软雅黑" panose="020B0503020204020204" charset="-122"/>
                  <a:sym typeface="微软雅黑" panose="020B0503020204020204" charset="-122"/>
                </a:rPr>
                <a:t>30mA</a:t>
              </a:r>
              <a:endParaRPr lang="zh-CN" altLang="en-US" sz="1600" b="1">
                <a:solidFill>
                  <a:srgbClr val="FF0000"/>
                </a:solidFill>
                <a:latin typeface="微软雅黑" panose="020B0503020204020204" charset="-122"/>
                <a:ea typeface="微软雅黑" panose="020B0503020204020204" charset="-122"/>
                <a:sym typeface="微软雅黑" panose="020B0503020204020204" charset="-122"/>
              </a:endParaRPr>
            </a:p>
            <a:p>
              <a:r>
                <a:rPr lang="en-US" altLang="zh-CN" sz="1600">
                  <a:solidFill>
                    <a:srgbClr val="000000"/>
                  </a:solidFill>
                  <a:latin typeface="Arial" panose="020B0604020202020204" pitchFamily="34" charset="0"/>
                  <a:ea typeface="微软雅黑" panose="020B0503020204020204" charset="-122"/>
                  <a:sym typeface="微软雅黑" panose="020B0503020204020204" charset="-122"/>
                </a:rPr>
                <a:t>·</a:t>
              </a:r>
              <a:r>
                <a:rPr lang="en-US" altLang="zh-CN" sz="160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1600">
                  <a:solidFill>
                    <a:srgbClr val="000000"/>
                  </a:solidFill>
                  <a:latin typeface="微软雅黑" panose="020B0503020204020204" charset="-122"/>
                  <a:ea typeface="微软雅黑" panose="020B0503020204020204" charset="-122"/>
                  <a:sym typeface="微软雅黑" panose="020B0503020204020204" charset="-122"/>
                </a:rPr>
                <a:t>可引发心跳异常</a:t>
              </a:r>
              <a:endParaRPr lang="zh-CN" altLang="en-US" sz="1600">
                <a:solidFill>
                  <a:srgbClr val="000000"/>
                </a:solidFill>
                <a:latin typeface="微软雅黑" panose="020B0503020204020204" charset="-122"/>
                <a:ea typeface="微软雅黑" panose="020B0503020204020204" charset="-122"/>
                <a:sym typeface="微软雅黑" panose="020B0503020204020204" charset="-122"/>
              </a:endParaRPr>
            </a:p>
            <a:p>
              <a:endParaRPr lang="zh-CN" altLang="en-US" sz="1600">
                <a:solidFill>
                  <a:srgbClr val="000000"/>
                </a:solidFill>
                <a:latin typeface="微软雅黑" panose="020B0503020204020204" charset="-122"/>
                <a:ea typeface="微软雅黑" panose="020B0503020204020204" charset="-122"/>
                <a:sym typeface="微软雅黑" panose="020B0503020204020204" charset="-122"/>
              </a:endParaRPr>
            </a:p>
            <a:p>
              <a:endParaRPr lang="zh-CN" altLang="en-US" sz="1600">
                <a:solidFill>
                  <a:srgbClr val="000000"/>
                </a:solidFill>
                <a:latin typeface="微软雅黑" panose="020B0503020204020204" charset="-122"/>
                <a:ea typeface="微软雅黑" panose="020B0503020204020204" charset="-122"/>
                <a:sym typeface="微软雅黑" panose="020B0503020204020204" charset="-122"/>
              </a:endParaRPr>
            </a:p>
            <a:p>
              <a:endParaRPr lang="zh-CN" altLang="en-US" sz="1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9470" name="TextBox 30"/>
            <p:cNvSpPr/>
            <p:nvPr/>
          </p:nvSpPr>
          <p:spPr>
            <a:xfrm>
              <a:off x="6690" y="2699"/>
              <a:ext cx="2891" cy="2084"/>
            </a:xfrm>
            <a:prstGeom prst="rect">
              <a:avLst/>
            </a:prstGeom>
            <a:noFill/>
            <a:ln w="9525">
              <a:noFill/>
            </a:ln>
          </p:spPr>
          <p:txBody>
            <a:bodyPr anchor="t" anchorCtr="0">
              <a:spAutoFit/>
            </a:bodyPr>
            <a:p>
              <a:r>
                <a:rPr lang="en-US" altLang="zh-CN" sz="1600">
                  <a:solidFill>
                    <a:srgbClr val="000000"/>
                  </a:solidFill>
                  <a:latin typeface="Arial" panose="020B0604020202020204" pitchFamily="34" charset="0"/>
                  <a:ea typeface="微软雅黑" panose="020B0503020204020204" charset="-122"/>
                  <a:sym typeface="微软雅黑" panose="020B0503020204020204" charset="-122"/>
                </a:rPr>
                <a:t>·</a:t>
              </a:r>
              <a:r>
                <a:rPr lang="en-US" altLang="zh-CN" sz="160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1600">
                  <a:solidFill>
                    <a:srgbClr val="000000"/>
                  </a:solidFill>
                  <a:latin typeface="微软雅黑" panose="020B0503020204020204" charset="-122"/>
                  <a:ea typeface="微软雅黑" panose="020B0503020204020204" charset="-122"/>
                  <a:sym typeface="微软雅黑" panose="020B0503020204020204" charset="-122"/>
                </a:rPr>
                <a:t>电流大于</a:t>
              </a:r>
              <a:r>
                <a:rPr lang="en-US" altLang="zh-CN" sz="160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1600" b="1">
                  <a:solidFill>
                    <a:srgbClr val="FF0000"/>
                  </a:solidFill>
                  <a:latin typeface="微软雅黑" panose="020B0503020204020204" charset="-122"/>
                  <a:ea typeface="微软雅黑" panose="020B0503020204020204" charset="-122"/>
                  <a:sym typeface="微软雅黑" panose="020B0503020204020204" charset="-122"/>
                </a:rPr>
                <a:t>50mA</a:t>
              </a:r>
              <a:endParaRPr lang="zh-CN" altLang="en-US" sz="1600" b="1">
                <a:solidFill>
                  <a:srgbClr val="FF0000"/>
                </a:solidFill>
                <a:latin typeface="微软雅黑" panose="020B0503020204020204" charset="-122"/>
                <a:ea typeface="微软雅黑" panose="020B0503020204020204" charset="-122"/>
                <a:sym typeface="微软雅黑" panose="020B0503020204020204" charset="-122"/>
              </a:endParaRPr>
            </a:p>
            <a:p>
              <a:r>
                <a:rPr lang="en-US" altLang="zh-CN" sz="1600">
                  <a:solidFill>
                    <a:srgbClr val="000000"/>
                  </a:solidFill>
                  <a:latin typeface="Arial" panose="020B0604020202020204" pitchFamily="34" charset="0"/>
                  <a:ea typeface="微软雅黑" panose="020B0503020204020204" charset="-122"/>
                  <a:sym typeface="微软雅黑" panose="020B0503020204020204" charset="-122"/>
                </a:rPr>
                <a:t>·</a:t>
              </a:r>
              <a:r>
                <a:rPr lang="en-US" altLang="zh-CN" sz="160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1600">
                  <a:solidFill>
                    <a:srgbClr val="000000"/>
                  </a:solidFill>
                  <a:latin typeface="微软雅黑" panose="020B0503020204020204" charset="-122"/>
                  <a:ea typeface="微软雅黑" panose="020B0503020204020204" charset="-122"/>
                  <a:sym typeface="微软雅黑" panose="020B0503020204020204" charset="-122"/>
                </a:rPr>
                <a:t>1S即可导致死亡</a:t>
              </a:r>
              <a:endParaRPr lang="zh-CN" altLang="en-US" sz="1600">
                <a:solidFill>
                  <a:srgbClr val="000000"/>
                </a:solidFill>
                <a:latin typeface="微软雅黑" panose="020B0503020204020204" charset="-122"/>
                <a:ea typeface="微软雅黑" panose="020B0503020204020204" charset="-122"/>
                <a:sym typeface="微软雅黑" panose="020B0503020204020204" charset="-122"/>
              </a:endParaRPr>
            </a:p>
            <a:p>
              <a:endParaRPr lang="zh-CN" altLang="en-US" sz="1600">
                <a:solidFill>
                  <a:srgbClr val="000000"/>
                </a:solidFill>
                <a:latin typeface="微软雅黑" panose="020B0503020204020204" charset="-122"/>
                <a:ea typeface="微软雅黑" panose="020B0503020204020204" charset="-122"/>
                <a:sym typeface="微软雅黑" panose="020B0503020204020204" charset="-122"/>
              </a:endParaRPr>
            </a:p>
            <a:p>
              <a:endParaRPr lang="zh-CN" altLang="en-US" sz="1600">
                <a:solidFill>
                  <a:srgbClr val="000000"/>
                </a:solidFill>
                <a:latin typeface="微软雅黑" panose="020B0503020204020204" charset="-122"/>
                <a:ea typeface="微软雅黑" panose="020B0503020204020204" charset="-122"/>
                <a:sym typeface="微软雅黑" panose="020B0503020204020204" charset="-122"/>
              </a:endParaRPr>
            </a:p>
            <a:p>
              <a:endParaRPr lang="zh-CN" altLang="en-US" sz="1600">
                <a:solidFill>
                  <a:srgbClr val="000000"/>
                </a:solidFill>
                <a:latin typeface="微软雅黑" panose="020B0503020204020204" charset="-122"/>
                <a:ea typeface="微软雅黑" panose="020B0503020204020204" charset="-122"/>
                <a:sym typeface="微软雅黑" panose="020B0503020204020204" charset="-122"/>
              </a:endParaRPr>
            </a:p>
          </p:txBody>
        </p:sp>
      </p:grpSp>
      <p:pic>
        <p:nvPicPr>
          <p:cNvPr id="19471"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grpSp>
        <p:nvGrpSpPr>
          <p:cNvPr id="19472" name="Group 17"/>
          <p:cNvGrpSpPr/>
          <p:nvPr/>
        </p:nvGrpSpPr>
        <p:grpSpPr>
          <a:xfrm>
            <a:off x="179388" y="3933825"/>
            <a:ext cx="1981200" cy="2825750"/>
            <a:chOff x="0" y="0"/>
            <a:chExt cx="1980400" cy="2825107"/>
          </a:xfrm>
        </p:grpSpPr>
        <p:grpSp>
          <p:nvGrpSpPr>
            <p:cNvPr id="19473" name="Group 18"/>
            <p:cNvGrpSpPr/>
            <p:nvPr/>
          </p:nvGrpSpPr>
          <p:grpSpPr>
            <a:xfrm>
              <a:off x="0" y="0"/>
              <a:ext cx="360000" cy="2825107"/>
              <a:chOff x="0" y="0"/>
              <a:chExt cx="360000" cy="2825107"/>
            </a:xfrm>
          </p:grpSpPr>
          <p:sp>
            <p:nvSpPr>
              <p:cNvPr id="19474" name="直接连接符 61"/>
              <p:cNvSpPr/>
              <p:nvPr/>
            </p:nvSpPr>
            <p:spPr>
              <a:xfrm rot="-5400000" flipH="1">
                <a:off x="-1153500" y="1455386"/>
                <a:ext cx="2667000" cy="1"/>
              </a:xfrm>
              <a:prstGeom prst="line">
                <a:avLst/>
              </a:prstGeom>
              <a:ln w="76200" cap="flat" cmpd="sng">
                <a:solidFill>
                  <a:srgbClr val="F79646"/>
                </a:solidFill>
                <a:prstDash val="solid"/>
                <a:round/>
                <a:headEnd type="none" w="med" len="med"/>
                <a:tailEnd type="none" w="med" len="med"/>
              </a:ln>
            </p:spPr>
          </p:sp>
          <p:sp>
            <p:nvSpPr>
              <p:cNvPr id="19475" name="椭圆 62"/>
              <p:cNvSpPr/>
              <p:nvPr/>
            </p:nvSpPr>
            <p:spPr>
              <a:xfrm>
                <a:off x="90000" y="0"/>
                <a:ext cx="180000" cy="180000"/>
              </a:xfrm>
              <a:prstGeom prst="ellipse">
                <a:avLst/>
              </a:prstGeom>
              <a:solidFill>
                <a:srgbClr val="F79646"/>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76" name="等腰三角形 63"/>
              <p:cNvSpPr/>
              <p:nvPr/>
            </p:nvSpPr>
            <p:spPr>
              <a:xfrm>
                <a:off x="0" y="2645107"/>
                <a:ext cx="360000" cy="180000"/>
              </a:xfrm>
              <a:prstGeom prst="triangle">
                <a:avLst>
                  <a:gd name="adj" fmla="val 50000"/>
                </a:avLst>
              </a:prstGeom>
              <a:solidFill>
                <a:srgbClr val="F79646"/>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9477" name="Group 22"/>
            <p:cNvGrpSpPr/>
            <p:nvPr/>
          </p:nvGrpSpPr>
          <p:grpSpPr>
            <a:xfrm flipH="1">
              <a:off x="92652" y="217343"/>
              <a:ext cx="1887748" cy="1440000"/>
              <a:chOff x="0" y="0"/>
              <a:chExt cx="1887748" cy="1440000"/>
            </a:xfrm>
          </p:grpSpPr>
          <p:sp>
            <p:nvSpPr>
              <p:cNvPr id="19478" name="等腰三角形 34"/>
              <p:cNvSpPr/>
              <p:nvPr/>
            </p:nvSpPr>
            <p:spPr>
              <a:xfrm rot="-5400000" flipH="1">
                <a:off x="180000" y="-180000"/>
                <a:ext cx="1440000" cy="1800000"/>
              </a:xfrm>
              <a:prstGeom prst="triangle">
                <a:avLst>
                  <a:gd name="adj" fmla="val 50000"/>
                </a:avLst>
              </a:prstGeom>
              <a:solidFill>
                <a:srgbClr val="F79646"/>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79" name="矩形 35"/>
              <p:cNvSpPr/>
              <p:nvPr/>
            </p:nvSpPr>
            <p:spPr>
              <a:xfrm>
                <a:off x="680750" y="458390"/>
                <a:ext cx="1206998" cy="523220"/>
              </a:xfrm>
              <a:prstGeom prst="rect">
                <a:avLst/>
              </a:prstGeom>
              <a:noFill/>
              <a:ln w="9525">
                <a:noFill/>
              </a:ln>
            </p:spPr>
            <p:txBody>
              <a:bodyPr wrap="none" anchor="t" anchorCtr="0">
                <a:spAutoFit/>
              </a:bodyPr>
              <a:p>
                <a:pPr algn="ctr"/>
                <a:endParaRPr lang="zh-CN" altLang="en-US" sz="2800" b="1">
                  <a:solidFill>
                    <a:srgbClr val="FFFFFF"/>
                  </a:solidFill>
                  <a:latin typeface="微软雅黑" panose="020B0503020204020204" charset="-122"/>
                  <a:ea typeface="微软雅黑" panose="020B0503020204020204" charset="-122"/>
                  <a:sym typeface="微软雅黑" panose="020B0503020204020204" charset="-122"/>
                </a:endParaRPr>
              </a:p>
            </p:txBody>
          </p:sp>
        </p:grpSp>
      </p:grpSp>
      <p:sp>
        <p:nvSpPr>
          <p:cNvPr id="19480" name="Text Box 25"/>
          <p:cNvSpPr txBox="1"/>
          <p:nvPr/>
        </p:nvSpPr>
        <p:spPr>
          <a:xfrm>
            <a:off x="323850" y="5445125"/>
            <a:ext cx="2205038" cy="457200"/>
          </a:xfrm>
          <a:prstGeom prst="rect">
            <a:avLst/>
          </a:prstGeom>
          <a:noFill/>
          <a:ln w="9525">
            <a:noFill/>
          </a:ln>
        </p:spPr>
        <p:txBody>
          <a:bodyPr anchor="t" anchorCtr="0">
            <a:spAutoFit/>
          </a:bodyPr>
          <a:p>
            <a:r>
              <a:rPr lang="zh-CN" altLang="en-US" sz="2400" b="1">
                <a:solidFill>
                  <a:srgbClr val="0033CC"/>
                </a:solidFill>
                <a:latin typeface="Arial" panose="020B0604020202020204" pitchFamily="34" charset="0"/>
                <a:ea typeface="楷体" panose="02010609060101010101" charset="-122"/>
              </a:rPr>
              <a:t>二次侧电流Ｉ</a:t>
            </a:r>
            <a:endParaRPr lang="zh-CN" altLang="en-US" sz="2400" b="1">
              <a:solidFill>
                <a:srgbClr val="0033CC"/>
              </a:solidFill>
              <a:latin typeface="Arial" panose="020B0604020202020204" pitchFamily="34" charset="0"/>
              <a:ea typeface="楷体" panose="02010609060101010101" charset="-122"/>
            </a:endParaRPr>
          </a:p>
        </p:txBody>
      </p:sp>
      <p:sp>
        <p:nvSpPr>
          <p:cNvPr id="19481" name="Text Box 26"/>
          <p:cNvSpPr txBox="1"/>
          <p:nvPr/>
        </p:nvSpPr>
        <p:spPr>
          <a:xfrm>
            <a:off x="2339975" y="4652963"/>
            <a:ext cx="2878138" cy="823912"/>
          </a:xfrm>
          <a:prstGeom prst="rect">
            <a:avLst/>
          </a:prstGeom>
          <a:noFill/>
          <a:ln w="9525">
            <a:noFill/>
          </a:ln>
        </p:spPr>
        <p:txBody>
          <a:bodyPr anchor="t" anchorCtr="0">
            <a:spAutoFit/>
          </a:bodyPr>
          <a:p>
            <a:pPr algn="ctr"/>
            <a:r>
              <a:rPr lang="zh-CN" altLang="en-US" sz="2400" b="1">
                <a:solidFill>
                  <a:srgbClr val="0033CC"/>
                </a:solidFill>
                <a:latin typeface="Arial" panose="020B0604020202020204" pitchFamily="34" charset="0"/>
                <a:ea typeface="楷体" panose="02010609060101010101" charset="-122"/>
              </a:rPr>
              <a:t>二次侧电压Ｕ</a:t>
            </a:r>
            <a:endParaRPr lang="zh-CN" altLang="en-US" sz="2400" b="1">
              <a:solidFill>
                <a:srgbClr val="0033CC"/>
              </a:solidFill>
              <a:latin typeface="Arial" panose="020B0604020202020204" pitchFamily="34" charset="0"/>
              <a:ea typeface="楷体" panose="02010609060101010101" charset="-122"/>
            </a:endParaRPr>
          </a:p>
          <a:p>
            <a:pPr algn="ctr"/>
            <a:r>
              <a:rPr lang="zh-CN" altLang="en-US" sz="2400" b="1">
                <a:solidFill>
                  <a:srgbClr val="0033CC"/>
                </a:solidFill>
                <a:latin typeface="楷体" panose="02010609060101010101" charset="-122"/>
                <a:ea typeface="楷体" panose="02010609060101010101" charset="-122"/>
              </a:rPr>
              <a:t>（</a:t>
            </a:r>
            <a:r>
              <a:rPr lang="zh-CN" altLang="en-US" sz="2400" b="1">
                <a:solidFill>
                  <a:srgbClr val="0033CC"/>
                </a:solidFill>
                <a:latin typeface="楷体" panose="02010609060101010101" charset="-122"/>
                <a:ea typeface="楷体" panose="02010609060101010101" charset="-122"/>
                <a:sym typeface="Arial" panose="020B0604020202020204" pitchFamily="34" charset="0"/>
              </a:rPr>
              <a:t>60Ｖ-90Ｖ</a:t>
            </a:r>
            <a:r>
              <a:rPr lang="zh-CN" altLang="en-US" sz="2400" b="1">
                <a:solidFill>
                  <a:srgbClr val="0033CC"/>
                </a:solidFill>
                <a:latin typeface="楷体" panose="02010609060101010101" charset="-122"/>
                <a:ea typeface="楷体" panose="02010609060101010101" charset="-122"/>
              </a:rPr>
              <a:t>）</a:t>
            </a:r>
            <a:endParaRPr lang="zh-CN" altLang="en-US">
              <a:latin typeface="楷体" panose="02010609060101010101" charset="-122"/>
              <a:ea typeface="宋体" panose="02010600030101010101" pitchFamily="2" charset="-122"/>
            </a:endParaRPr>
          </a:p>
        </p:txBody>
      </p:sp>
      <p:sp>
        <p:nvSpPr>
          <p:cNvPr id="19482" name="Text Box 27"/>
          <p:cNvSpPr txBox="1"/>
          <p:nvPr/>
        </p:nvSpPr>
        <p:spPr>
          <a:xfrm>
            <a:off x="2339975" y="5805488"/>
            <a:ext cx="2879725" cy="823912"/>
          </a:xfrm>
          <a:prstGeom prst="rect">
            <a:avLst/>
          </a:prstGeom>
          <a:noFill/>
          <a:ln w="9525">
            <a:noFill/>
          </a:ln>
        </p:spPr>
        <p:txBody>
          <a:bodyPr anchor="t" anchorCtr="0">
            <a:spAutoFit/>
          </a:bodyPr>
          <a:p>
            <a:pPr algn="ctr"/>
            <a:r>
              <a:rPr lang="zh-CN" altLang="en-US" sz="2400" b="1">
                <a:solidFill>
                  <a:srgbClr val="0033CC"/>
                </a:solidFill>
                <a:latin typeface="Arial" panose="020B0604020202020204" pitchFamily="34" charset="0"/>
                <a:ea typeface="楷体" panose="02010609060101010101" charset="-122"/>
              </a:rPr>
              <a:t>人体电阻Ｒ</a:t>
            </a:r>
            <a:endParaRPr lang="zh-CN" altLang="en-US" sz="2400" b="1">
              <a:solidFill>
                <a:srgbClr val="0033CC"/>
              </a:solidFill>
              <a:latin typeface="Arial" panose="020B0604020202020204" pitchFamily="34" charset="0"/>
              <a:ea typeface="楷体" panose="02010609060101010101" charset="-122"/>
            </a:endParaRPr>
          </a:p>
          <a:p>
            <a:pPr algn="ctr"/>
            <a:r>
              <a:rPr lang="zh-CN" altLang="en-US" sz="2400" b="1">
                <a:solidFill>
                  <a:srgbClr val="0033CC"/>
                </a:solidFill>
                <a:latin typeface="楷体" panose="02010609060101010101" charset="-122"/>
                <a:ea typeface="楷体" panose="02010609060101010101" charset="-122"/>
              </a:rPr>
              <a:t>（</a:t>
            </a:r>
            <a:r>
              <a:rPr lang="zh-CN" altLang="en-US" sz="2400" b="1">
                <a:solidFill>
                  <a:srgbClr val="0033CC"/>
                </a:solidFill>
                <a:latin typeface="楷体" panose="02010609060101010101" charset="-122"/>
                <a:ea typeface="楷体" panose="02010609060101010101" charset="-122"/>
                <a:sym typeface="Arial" panose="020B0604020202020204" pitchFamily="34" charset="0"/>
              </a:rPr>
              <a:t>1KΩ-2KΩ</a:t>
            </a:r>
            <a:r>
              <a:rPr lang="zh-CN" altLang="en-US" sz="2400" b="1">
                <a:solidFill>
                  <a:srgbClr val="0033CC"/>
                </a:solidFill>
                <a:latin typeface="楷体" panose="02010609060101010101" charset="-122"/>
                <a:ea typeface="楷体" panose="02010609060101010101" charset="-122"/>
              </a:rPr>
              <a:t>）</a:t>
            </a:r>
            <a:endParaRPr lang="zh-CN" altLang="en-US">
              <a:latin typeface="楷体" panose="02010609060101010101" charset="-122"/>
              <a:ea typeface="宋体" panose="02010600030101010101" pitchFamily="2" charset="-122"/>
            </a:endParaRPr>
          </a:p>
        </p:txBody>
      </p:sp>
      <p:cxnSp>
        <p:nvCxnSpPr>
          <p:cNvPr id="19483" name="AutoShape 28"/>
          <p:cNvCxnSpPr>
            <a:stCxn id="19480" idx="3"/>
          </p:cNvCxnSpPr>
          <p:nvPr/>
        </p:nvCxnSpPr>
        <p:spPr>
          <a:xfrm>
            <a:off x="2528888" y="5673725"/>
            <a:ext cx="2544762" cy="0"/>
          </a:xfrm>
          <a:prstGeom prst="straightConnector1">
            <a:avLst/>
          </a:prstGeom>
          <a:ln w="38100" cap="flat" cmpd="sng">
            <a:solidFill>
              <a:srgbClr val="0033CC"/>
            </a:solidFill>
            <a:prstDash val="solid"/>
            <a:round/>
            <a:headEnd type="none" w="med" len="med"/>
            <a:tailEnd type="none" w="med" len="med"/>
          </a:ln>
        </p:spPr>
      </p:cxnSp>
      <p:sp>
        <p:nvSpPr>
          <p:cNvPr id="19484" name="Line 29"/>
          <p:cNvSpPr/>
          <p:nvPr/>
        </p:nvSpPr>
        <p:spPr>
          <a:xfrm>
            <a:off x="5292725" y="5589588"/>
            <a:ext cx="358775" cy="0"/>
          </a:xfrm>
          <a:prstGeom prst="line">
            <a:avLst/>
          </a:prstGeom>
          <a:ln w="38100" cap="flat" cmpd="sng">
            <a:solidFill>
              <a:srgbClr val="0033CC"/>
            </a:solidFill>
            <a:prstDash val="solid"/>
            <a:round/>
            <a:headEnd type="none" w="med" len="med"/>
            <a:tailEnd type="none" w="med" len="med"/>
          </a:ln>
        </p:spPr>
      </p:sp>
      <p:sp>
        <p:nvSpPr>
          <p:cNvPr id="19485" name="Line 30"/>
          <p:cNvSpPr/>
          <p:nvPr/>
        </p:nvSpPr>
        <p:spPr>
          <a:xfrm>
            <a:off x="5292725" y="5805488"/>
            <a:ext cx="358775" cy="0"/>
          </a:xfrm>
          <a:prstGeom prst="line">
            <a:avLst/>
          </a:prstGeom>
          <a:ln w="38100" cap="flat" cmpd="sng">
            <a:solidFill>
              <a:srgbClr val="0033CC"/>
            </a:solidFill>
            <a:prstDash val="solid"/>
            <a:round/>
            <a:headEnd type="none" w="med" len="med"/>
            <a:tailEnd type="none" w="med" len="med"/>
          </a:ln>
        </p:spPr>
      </p:sp>
      <p:sp>
        <p:nvSpPr>
          <p:cNvPr id="20511" name="Text Box 31"/>
          <p:cNvSpPr txBox="1"/>
          <p:nvPr/>
        </p:nvSpPr>
        <p:spPr>
          <a:xfrm>
            <a:off x="5795963" y="5229225"/>
            <a:ext cx="3097212" cy="762000"/>
          </a:xfrm>
          <a:prstGeom prst="rect">
            <a:avLst/>
          </a:prstGeom>
          <a:noFill/>
          <a:ln w="9525">
            <a:noFill/>
          </a:ln>
        </p:spPr>
        <p:txBody>
          <a:bodyPr anchor="t" anchorCtr="0">
            <a:spAutoFit/>
          </a:bodyPr>
          <a:p>
            <a:r>
              <a:rPr lang="zh-CN" altLang="en-US" sz="4400" b="1">
                <a:solidFill>
                  <a:srgbClr val="FF3300"/>
                </a:solidFill>
                <a:latin typeface="楷体" panose="02010609060101010101" charset="-122"/>
                <a:ea typeface="楷体" panose="02010609060101010101" charset="-122"/>
              </a:rPr>
              <a:t>45mA-90mA</a:t>
            </a:r>
            <a:endParaRPr lang="zh-CN" altLang="en-US" sz="4400" b="1">
              <a:solidFill>
                <a:srgbClr val="FF3300"/>
              </a:solidFill>
              <a:latin typeface="楷体" panose="02010609060101010101" charset="-122"/>
              <a:ea typeface="楷体" panose="02010609060101010101" charset="-122"/>
            </a:endParaRPr>
          </a:p>
        </p:txBody>
      </p:sp>
      <p:sp>
        <p:nvSpPr>
          <p:cNvPr id="19487" name="Text Box 32"/>
          <p:cNvSpPr txBox="1"/>
          <p:nvPr/>
        </p:nvSpPr>
        <p:spPr>
          <a:xfrm>
            <a:off x="4716463" y="6165850"/>
            <a:ext cx="2508250" cy="366713"/>
          </a:xfrm>
          <a:prstGeom prst="rect">
            <a:avLst/>
          </a:prstGeom>
          <a:noFill/>
          <a:ln w="9525">
            <a:noFill/>
          </a:ln>
        </p:spPr>
        <p:txBody>
          <a:bodyPr anchor="t" anchorCtr="0">
            <a:spAutoFit/>
          </a:bodyPr>
          <a:p>
            <a:r>
              <a:rPr lang="zh-CN" altLang="en-US" b="1">
                <a:solidFill>
                  <a:srgbClr val="FF0000"/>
                </a:solidFill>
                <a:latin typeface="Arial" panose="020B0604020202020204" pitchFamily="34" charset="0"/>
                <a:ea typeface="楷体" panose="02010609060101010101" charset="-122"/>
              </a:rPr>
              <a:t>☀出汗＼淋雨后Ｒ降低</a:t>
            </a:r>
            <a:endParaRPr lang="zh-CN" altLang="en-US" b="1">
              <a:solidFill>
                <a:srgbClr val="FF0000"/>
              </a:solidFill>
              <a:latin typeface="Arial" panose="020B0604020202020204" pitchFamily="34" charset="0"/>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05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1"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上箭头 3"/>
          <p:cNvSpPr/>
          <p:nvPr/>
        </p:nvSpPr>
        <p:spPr>
          <a:xfrm flipV="1">
            <a:off x="3060700" y="1844675"/>
            <a:ext cx="2663825" cy="2349500"/>
          </a:xfrm>
          <a:prstGeom prst="upArrow">
            <a:avLst>
              <a:gd name="adj1" fmla="val 62953"/>
              <a:gd name="adj2" fmla="val 50000"/>
            </a:avLst>
          </a:prstGeom>
          <a:gradFill rotWithShape="1">
            <a:gsLst>
              <a:gs pos="0">
                <a:srgbClr val="A5A5A5">
                  <a:alpha val="100000"/>
                </a:srgbClr>
              </a:gs>
              <a:gs pos="23000">
                <a:srgbClr val="A5A5A5">
                  <a:alpha val="100000"/>
                </a:srgbClr>
              </a:gs>
              <a:gs pos="100000">
                <a:srgbClr val="FFFFFF">
                  <a:alpha val="100000"/>
                </a:srgbClr>
              </a:gs>
            </a:gsLst>
            <a:lin ang="5400000" scaled="1"/>
            <a:tileRect/>
          </a:gra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2" name="Rectangle 3"/>
          <p:cNvSpPr>
            <a:spLocks noGrp="1"/>
          </p:cNvSpPr>
          <p:nvPr>
            <p:ph type="title"/>
          </p:nvPr>
        </p:nvSpPr>
        <p:spPr>
          <a:ln/>
        </p:spPr>
        <p:txBody>
          <a:bodyPr vert="horz" wrap="square" lIns="91440" tIns="45720" rIns="91440" bIns="45720" anchor="ctr" anchorCtr="0"/>
          <a:p>
            <a:pPr eaLnBrk="1" hangingPunct="1"/>
            <a:r>
              <a:rPr lang="zh-CN" altLang="en-US"/>
              <a:t>二次侧安全规范解析A</a:t>
            </a:r>
            <a:endParaRPr lang="zh-CN" altLang="en-US"/>
          </a:p>
        </p:txBody>
      </p:sp>
      <p:pic>
        <p:nvPicPr>
          <p:cNvPr id="20483"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sp>
        <p:nvSpPr>
          <p:cNvPr id="20484" name="AutoShape 5"/>
          <p:cNvSpPr/>
          <p:nvPr/>
        </p:nvSpPr>
        <p:spPr>
          <a:xfrm>
            <a:off x="3852863" y="3068638"/>
            <a:ext cx="1177925" cy="1116012"/>
          </a:xfrm>
          <a:prstGeom prst="smileyFace">
            <a:avLst>
              <a:gd name="adj" fmla="val 4653"/>
            </a:avLst>
          </a:prstGeom>
          <a:solidFill>
            <a:srgbClr val="FFFF00"/>
          </a:solidFill>
          <a:ln w="9525" cap="flat" cmpd="sng">
            <a:solidFill>
              <a:schemeClr val="tx1"/>
            </a:solidFill>
            <a:prstDash val="solid"/>
            <a:round/>
            <a:headEnd type="none" w="med" len="med"/>
            <a:tailEnd type="none" w="med" len="med"/>
          </a:ln>
        </p:spPr>
        <p:txBody>
          <a:bodyPr anchor="ctr" anchorCtr="0"/>
          <a:p>
            <a:endParaRPr lang="zh-CN" altLang="en-US">
              <a:latin typeface="Arial" panose="020B0604020202020204" pitchFamily="34" charset="0"/>
              <a:ea typeface="宋体" panose="02010600030101010101" pitchFamily="2" charset="-122"/>
            </a:endParaRPr>
          </a:p>
        </p:txBody>
      </p:sp>
      <p:sp>
        <p:nvSpPr>
          <p:cNvPr id="20485" name="右箭头 7"/>
          <p:cNvSpPr/>
          <p:nvPr/>
        </p:nvSpPr>
        <p:spPr>
          <a:xfrm rot="-9960000" flipH="1">
            <a:off x="2916238" y="3357563"/>
            <a:ext cx="660400" cy="406400"/>
          </a:xfrm>
          <a:prstGeom prst="rightArrow">
            <a:avLst>
              <a:gd name="adj1" fmla="val 62500"/>
              <a:gd name="adj2" fmla="val 49983"/>
            </a:avLst>
          </a:prstGeom>
          <a:solidFill>
            <a:srgbClr val="FFFFFF"/>
          </a:solidFill>
          <a:ln w="25400" cap="flat" cmpd="sng">
            <a:solidFill>
              <a:srgbClr val="538CD5"/>
            </a:solidFill>
            <a:prstDash val="solid"/>
            <a:miter/>
            <a:headEnd type="none" w="med" len="med"/>
            <a:tailEnd type="none" w="med" len="med"/>
          </a:ln>
        </p:spPr>
        <p:txBody>
          <a:bodyPr anchor="ctr" anchorCtr="0"/>
          <a:p>
            <a:pPr algn="ctr"/>
            <a:endParaRPr lang="zh-CN" altLang="zh-CN">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0486" name="椭圆 5" descr="201010291954123252"/>
          <p:cNvSpPr/>
          <p:nvPr/>
        </p:nvSpPr>
        <p:spPr>
          <a:xfrm>
            <a:off x="612775" y="1917700"/>
            <a:ext cx="2170113" cy="2171700"/>
          </a:xfrm>
          <a:prstGeom prst="ellipse">
            <a:avLst/>
          </a:prstGeom>
          <a:blipFill rotWithShape="0">
            <a:blip r:embed="rId2"/>
            <a:stretch>
              <a:fillRect/>
            </a:stretch>
          </a:blipFill>
          <a:ln w="57150" cap="flat" cmpd="sng">
            <a:solidFill>
              <a:srgbClr val="538CD5"/>
            </a:solidFill>
            <a:prstDash val="solid"/>
            <a:round/>
            <a:headEnd type="none" w="med" len="med"/>
            <a:tailEnd type="none" w="med" len="med"/>
          </a:ln>
        </p:spPr>
        <p:txBody>
          <a:bodyPr anchor="ctr" anchorCtr="0"/>
          <a:p>
            <a:pPr algn="ctr"/>
            <a:endParaRPr lang="zh-CN" altLang="en-US" sz="1600" b="1">
              <a:latin typeface="微软雅黑" panose="020B0503020204020204" charset="-122"/>
              <a:ea typeface="微软雅黑" panose="020B0503020204020204" charset="-122"/>
              <a:sym typeface="微软雅黑" panose="020B0503020204020204" charset="-122"/>
            </a:endParaRPr>
          </a:p>
        </p:txBody>
      </p:sp>
      <p:sp>
        <p:nvSpPr>
          <p:cNvPr id="20487" name="右箭头 10"/>
          <p:cNvSpPr/>
          <p:nvPr/>
        </p:nvSpPr>
        <p:spPr>
          <a:xfrm rot="9900000" flipV="1">
            <a:off x="5508625" y="3284538"/>
            <a:ext cx="665163" cy="406400"/>
          </a:xfrm>
          <a:prstGeom prst="rightArrow">
            <a:avLst>
              <a:gd name="adj1" fmla="val 62500"/>
              <a:gd name="adj2" fmla="val 50344"/>
            </a:avLst>
          </a:prstGeom>
          <a:solidFill>
            <a:srgbClr val="FFFFFF"/>
          </a:solidFill>
          <a:ln w="25400" cap="flat" cmpd="sng">
            <a:solidFill>
              <a:srgbClr val="4BACC6"/>
            </a:solidFill>
            <a:prstDash val="solid"/>
            <a:miter/>
            <a:headEnd type="none" w="med" len="med"/>
            <a:tailEnd type="none" w="med" len="med"/>
          </a:ln>
        </p:spPr>
        <p:txBody>
          <a:bodyPr anchor="ctr" anchorCtr="0"/>
          <a:p>
            <a:pPr algn="ctr"/>
            <a:endParaRPr lang="zh-CN" altLang="zh-CN">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0488" name="椭圆 11" descr="item-002908B0-D0FD5512000000000401000007CC7E90"/>
          <p:cNvSpPr/>
          <p:nvPr/>
        </p:nvSpPr>
        <p:spPr>
          <a:xfrm flipH="1">
            <a:off x="6372225" y="1917700"/>
            <a:ext cx="2090738" cy="2076450"/>
          </a:xfrm>
          <a:prstGeom prst="ellipse">
            <a:avLst/>
          </a:prstGeom>
          <a:blipFill rotWithShape="0">
            <a:blip r:embed="rId3"/>
            <a:stretch>
              <a:fillRect/>
            </a:stretch>
          </a:blipFill>
          <a:ln w="57150" cap="flat" cmpd="sng">
            <a:solidFill>
              <a:srgbClr val="4BACC6"/>
            </a:solidFill>
            <a:prstDash val="solid"/>
            <a:round/>
            <a:headEnd type="none" w="med" len="med"/>
            <a:tailEnd type="none" w="med" len="med"/>
          </a:ln>
        </p:spPr>
        <p:txBody>
          <a:bodyPr anchor="ctr" anchorCtr="0"/>
          <a:p>
            <a:pPr algn="ctr"/>
            <a:endParaRPr lang="zh-CN" altLang="en-US" sz="1600" b="1">
              <a:latin typeface="微软雅黑" panose="020B0503020204020204" charset="-122"/>
              <a:ea typeface="微软雅黑" panose="020B0503020204020204" charset="-122"/>
              <a:sym typeface="微软雅黑" panose="020B0503020204020204" charset="-122"/>
            </a:endParaRPr>
          </a:p>
        </p:txBody>
      </p:sp>
      <p:sp>
        <p:nvSpPr>
          <p:cNvPr id="20489" name="右箭头 13"/>
          <p:cNvSpPr/>
          <p:nvPr/>
        </p:nvSpPr>
        <p:spPr>
          <a:xfrm rot="-2580000" flipV="1">
            <a:off x="3492500" y="4221163"/>
            <a:ext cx="661988" cy="406400"/>
          </a:xfrm>
          <a:prstGeom prst="rightArrow">
            <a:avLst>
              <a:gd name="adj1" fmla="val 62500"/>
              <a:gd name="adj2" fmla="val 50103"/>
            </a:avLst>
          </a:prstGeom>
          <a:solidFill>
            <a:srgbClr val="FFFFFF"/>
          </a:solidFill>
          <a:ln w="25400" cap="flat" cmpd="sng">
            <a:solidFill>
              <a:srgbClr val="92D050"/>
            </a:solidFill>
            <a:prstDash val="solid"/>
            <a:miter/>
            <a:headEnd type="none" w="med" len="med"/>
            <a:tailEnd type="none" w="med" len="med"/>
          </a:ln>
        </p:spPr>
        <p:txBody>
          <a:bodyPr anchor="ctr" anchorCtr="0"/>
          <a:p>
            <a:pPr algn="ctr"/>
            <a:endParaRPr lang="zh-CN" altLang="zh-CN">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0490" name="椭圆 14" descr="201178182540486"/>
          <p:cNvSpPr/>
          <p:nvPr/>
        </p:nvSpPr>
        <p:spPr>
          <a:xfrm>
            <a:off x="1403350" y="4292600"/>
            <a:ext cx="2254250" cy="2146300"/>
          </a:xfrm>
          <a:prstGeom prst="ellipse">
            <a:avLst/>
          </a:prstGeom>
          <a:blipFill rotWithShape="0">
            <a:blip r:embed="rId4"/>
            <a:stretch>
              <a:fillRect/>
            </a:stretch>
          </a:blipFill>
          <a:ln w="57150" cap="flat" cmpd="sng">
            <a:solidFill>
              <a:srgbClr val="92D050"/>
            </a:solidFill>
            <a:prstDash val="solid"/>
            <a:round/>
            <a:headEnd type="none" w="med" len="med"/>
            <a:tailEnd type="none" w="med" len="med"/>
          </a:ln>
        </p:spPr>
        <p:txBody>
          <a:bodyPr anchor="ctr" anchorCtr="0"/>
          <a:p>
            <a:pPr algn="ctr"/>
            <a:endParaRPr lang="zh-CN" altLang="en-US" sz="1600" b="1">
              <a:latin typeface="微软雅黑" panose="020B0503020204020204" charset="-122"/>
              <a:ea typeface="微软雅黑" panose="020B0503020204020204" charset="-122"/>
              <a:sym typeface="微软雅黑" panose="020B0503020204020204" charset="-122"/>
            </a:endParaRPr>
          </a:p>
        </p:txBody>
      </p:sp>
      <p:sp>
        <p:nvSpPr>
          <p:cNvPr id="20491" name="右箭头 16"/>
          <p:cNvSpPr/>
          <p:nvPr/>
        </p:nvSpPr>
        <p:spPr>
          <a:xfrm rot="-8100000" flipV="1">
            <a:off x="4860925" y="4149725"/>
            <a:ext cx="660400" cy="406400"/>
          </a:xfrm>
          <a:prstGeom prst="rightArrow">
            <a:avLst>
              <a:gd name="adj1" fmla="val 62500"/>
              <a:gd name="adj2" fmla="val 49983"/>
            </a:avLst>
          </a:prstGeom>
          <a:solidFill>
            <a:srgbClr val="FFFFFF"/>
          </a:solidFill>
          <a:ln w="25400" cap="flat" cmpd="sng">
            <a:solidFill>
              <a:srgbClr val="F79646"/>
            </a:solidFill>
            <a:prstDash val="solid"/>
            <a:miter/>
            <a:headEnd type="none" w="med" len="med"/>
            <a:tailEnd type="none" w="med" len="med"/>
          </a:ln>
        </p:spPr>
        <p:txBody>
          <a:bodyPr anchor="ctr" anchorCtr="0"/>
          <a:p>
            <a:pPr algn="ctr"/>
            <a:endParaRPr lang="zh-CN" altLang="zh-CN">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0492" name="椭圆 17" descr="u=3007916496,530706115&amp;fm=23&amp;gp=0"/>
          <p:cNvSpPr/>
          <p:nvPr/>
        </p:nvSpPr>
        <p:spPr>
          <a:xfrm>
            <a:off x="5148263" y="4437063"/>
            <a:ext cx="2286000" cy="2287587"/>
          </a:xfrm>
          <a:prstGeom prst="ellipse">
            <a:avLst/>
          </a:prstGeom>
          <a:blipFill rotWithShape="0">
            <a:blip r:embed="rId5"/>
            <a:stretch>
              <a:fillRect/>
            </a:stretch>
          </a:blipFill>
          <a:ln w="57150" cap="flat" cmpd="sng">
            <a:solidFill>
              <a:srgbClr val="F79646"/>
            </a:solidFill>
            <a:prstDash val="solid"/>
            <a:round/>
            <a:headEnd type="none" w="med" len="med"/>
            <a:tailEnd type="none" w="med" len="med"/>
          </a:ln>
        </p:spPr>
        <p:txBody>
          <a:bodyPr anchor="ctr" anchorCtr="0"/>
          <a:p>
            <a:pPr algn="ctr"/>
            <a:endParaRPr lang="zh-CN" altLang="en-US" sz="1600" b="1">
              <a:latin typeface="微软雅黑" panose="020B0503020204020204" charset="-122"/>
              <a:ea typeface="微软雅黑" panose="020B0503020204020204" charset="-122"/>
              <a:sym typeface="微软雅黑" panose="020B0503020204020204" charset="-122"/>
            </a:endParaRPr>
          </a:p>
        </p:txBody>
      </p:sp>
      <p:sp>
        <p:nvSpPr>
          <p:cNvPr id="20493" name="TextBox 18"/>
          <p:cNvSpPr/>
          <p:nvPr/>
        </p:nvSpPr>
        <p:spPr>
          <a:xfrm>
            <a:off x="107950" y="4149725"/>
            <a:ext cx="1727200" cy="577850"/>
          </a:xfrm>
          <a:prstGeom prst="rect">
            <a:avLst/>
          </a:prstGeom>
          <a:noFill/>
          <a:ln w="9525">
            <a:noFill/>
          </a:ln>
        </p:spPr>
        <p:txBody>
          <a:bodyPr anchor="t" anchorCtr="0">
            <a:spAutoFit/>
          </a:bodyPr>
          <a:p>
            <a:r>
              <a:rPr lang="zh-CN" altLang="en-US" sz="1600" b="1">
                <a:solidFill>
                  <a:srgbClr val="538CD5"/>
                </a:solidFill>
                <a:latin typeface="微软雅黑" panose="020B0503020204020204" charset="-122"/>
                <a:ea typeface="微软雅黑" panose="020B0503020204020204" charset="-122"/>
                <a:sym typeface="微软雅黑" panose="020B0503020204020204" charset="-122"/>
              </a:rPr>
              <a:t>A 焊把线完好，长度＜30米</a:t>
            </a:r>
            <a:endParaRPr lang="zh-CN" altLang="en-US" sz="1600" b="1">
              <a:solidFill>
                <a:srgbClr val="538CD5"/>
              </a:solidFill>
              <a:latin typeface="微软雅黑" panose="020B0503020204020204" charset="-122"/>
              <a:ea typeface="微软雅黑" panose="020B0503020204020204" charset="-122"/>
              <a:sym typeface="微软雅黑" panose="020B0503020204020204" charset="-122"/>
            </a:endParaRPr>
          </a:p>
        </p:txBody>
      </p:sp>
      <p:sp>
        <p:nvSpPr>
          <p:cNvPr id="20494" name="TextBox 19"/>
          <p:cNvSpPr/>
          <p:nvPr/>
        </p:nvSpPr>
        <p:spPr>
          <a:xfrm>
            <a:off x="107950" y="6021388"/>
            <a:ext cx="1695450" cy="579437"/>
          </a:xfrm>
          <a:prstGeom prst="rect">
            <a:avLst/>
          </a:prstGeom>
          <a:noFill/>
          <a:ln w="9525">
            <a:noFill/>
          </a:ln>
        </p:spPr>
        <p:txBody>
          <a:bodyPr anchor="t" anchorCtr="0">
            <a:spAutoFit/>
          </a:bodyPr>
          <a:p>
            <a:r>
              <a:rPr lang="zh-CN" altLang="en-US" sz="1600" b="1">
                <a:solidFill>
                  <a:srgbClr val="92D050"/>
                </a:solidFill>
                <a:latin typeface="微软雅黑" panose="020B0503020204020204" charset="-122"/>
                <a:ea typeface="微软雅黑" panose="020B0503020204020204" charset="-122"/>
                <a:sym typeface="微软雅黑" panose="020B0503020204020204" charset="-122"/>
              </a:rPr>
              <a:t>B 电焊钳绝缘可靠</a:t>
            </a:r>
            <a:endParaRPr lang="zh-CN" altLang="en-US" sz="1600" b="1">
              <a:solidFill>
                <a:srgbClr val="92D050"/>
              </a:solidFill>
              <a:latin typeface="微软雅黑" panose="020B0503020204020204" charset="-122"/>
              <a:ea typeface="微软雅黑" panose="020B0503020204020204" charset="-122"/>
              <a:sym typeface="微软雅黑" panose="020B0503020204020204" charset="-122"/>
            </a:endParaRPr>
          </a:p>
        </p:txBody>
      </p:sp>
      <p:sp>
        <p:nvSpPr>
          <p:cNvPr id="20495" name="TextBox 20"/>
          <p:cNvSpPr/>
          <p:nvPr/>
        </p:nvSpPr>
        <p:spPr>
          <a:xfrm>
            <a:off x="4429125" y="6453188"/>
            <a:ext cx="1368425" cy="334962"/>
          </a:xfrm>
          <a:prstGeom prst="rect">
            <a:avLst/>
          </a:prstGeom>
          <a:noFill/>
          <a:ln w="9525">
            <a:noFill/>
          </a:ln>
        </p:spPr>
        <p:txBody>
          <a:bodyPr anchor="t" anchorCtr="0">
            <a:spAutoFit/>
          </a:bodyPr>
          <a:p>
            <a:r>
              <a:rPr lang="en-US" altLang="zh-CN" sz="1600" b="1">
                <a:solidFill>
                  <a:srgbClr val="F79646"/>
                </a:solidFill>
                <a:latin typeface="微软雅黑" panose="020B0503020204020204" charset="-122"/>
                <a:ea typeface="微软雅黑" panose="020B0503020204020204" charset="-122"/>
                <a:sym typeface="微软雅黑" panose="020B0503020204020204" charset="-122"/>
              </a:rPr>
              <a:t>C</a:t>
            </a:r>
            <a:r>
              <a:rPr lang="zh-CN" altLang="en-US" sz="1600" b="1">
                <a:solidFill>
                  <a:srgbClr val="F79646"/>
                </a:solidFill>
                <a:latin typeface="微软雅黑" panose="020B0503020204020204" charset="-122"/>
                <a:ea typeface="微软雅黑" panose="020B0503020204020204" charset="-122"/>
                <a:sym typeface="微软雅黑" panose="020B0503020204020204" charset="-122"/>
              </a:rPr>
              <a:t> 绝缘手套</a:t>
            </a:r>
            <a:endParaRPr lang="zh-CN" altLang="en-US" sz="1600" b="1">
              <a:solidFill>
                <a:srgbClr val="F79646"/>
              </a:solidFill>
              <a:latin typeface="微软雅黑" panose="020B0503020204020204" charset="-122"/>
              <a:ea typeface="微软雅黑" panose="020B0503020204020204" charset="-122"/>
              <a:sym typeface="微软雅黑" panose="020B0503020204020204" charset="-122"/>
            </a:endParaRPr>
          </a:p>
        </p:txBody>
      </p:sp>
      <p:sp>
        <p:nvSpPr>
          <p:cNvPr id="20496" name="TextBox 21"/>
          <p:cNvSpPr/>
          <p:nvPr/>
        </p:nvSpPr>
        <p:spPr>
          <a:xfrm>
            <a:off x="7380288" y="4005263"/>
            <a:ext cx="1152525" cy="334962"/>
          </a:xfrm>
          <a:prstGeom prst="rect">
            <a:avLst/>
          </a:prstGeom>
          <a:noFill/>
          <a:ln w="9525">
            <a:noFill/>
          </a:ln>
        </p:spPr>
        <p:txBody>
          <a:bodyPr anchor="t" anchorCtr="0">
            <a:spAutoFit/>
          </a:bodyPr>
          <a:p>
            <a:r>
              <a:rPr lang="zh-CN" altLang="en-US" sz="1600" b="1">
                <a:solidFill>
                  <a:srgbClr val="4BACC6"/>
                </a:solidFill>
                <a:latin typeface="微软雅黑" panose="020B0503020204020204" charset="-122"/>
                <a:ea typeface="微软雅黑" panose="020B0503020204020204" charset="-122"/>
                <a:sym typeface="微软雅黑" panose="020B0503020204020204" charset="-122"/>
              </a:rPr>
              <a:t>D 绝缘鞋</a:t>
            </a:r>
            <a:endParaRPr lang="zh-CN" altLang="en-US" sz="1600" b="1">
              <a:solidFill>
                <a:srgbClr val="4BACC6"/>
              </a:solidFill>
              <a:latin typeface="微软雅黑" panose="020B0503020204020204" charset="-122"/>
              <a:ea typeface="微软雅黑" panose="020B0503020204020204" charset="-122"/>
              <a:sym typeface="微软雅黑" panose="020B0503020204020204" charset="-122"/>
            </a:endParaRPr>
          </a:p>
        </p:txBody>
      </p:sp>
      <p:sp>
        <p:nvSpPr>
          <p:cNvPr id="20497" name="圆角矩形 15"/>
          <p:cNvSpPr/>
          <p:nvPr/>
        </p:nvSpPr>
        <p:spPr>
          <a:xfrm>
            <a:off x="1874838" y="1268413"/>
            <a:ext cx="5040312" cy="539750"/>
          </a:xfrm>
          <a:prstGeom prst="roundRect">
            <a:avLst>
              <a:gd name="adj" fmla="val 16667"/>
            </a:avLst>
          </a:prstGeom>
          <a:solidFill>
            <a:srgbClr val="D8D8D8"/>
          </a:solidFill>
          <a:ln w="38100" cap="flat" cmpd="sng">
            <a:solidFill>
              <a:srgbClr val="FFFFFF"/>
            </a:solidFill>
            <a:prstDash val="solid"/>
            <a:round/>
            <a:headEnd type="none" w="med" len="med"/>
            <a:tailEnd type="none" w="med" len="med"/>
          </a:ln>
        </p:spPr>
        <p:txBody>
          <a:bodyPr anchor="ctr" anchorCtr="0"/>
          <a:p>
            <a:pPr algn="ctr"/>
            <a:r>
              <a:rPr lang="zh-CN" altLang="en-US" sz="2400" b="1">
                <a:solidFill>
                  <a:srgbClr val="0033CC"/>
                </a:solidFill>
                <a:latin typeface="微软雅黑" panose="020B0503020204020204" charset="-122"/>
                <a:ea typeface="微软雅黑" panose="020B0503020204020204" charset="-122"/>
                <a:sym typeface="微软雅黑" panose="020B0503020204020204" charset="-122"/>
              </a:rPr>
              <a:t>二次侧电焊安全</a:t>
            </a:r>
            <a:r>
              <a:rPr lang="zh-CN" altLang="en-US" sz="2400" b="1">
                <a:solidFill>
                  <a:srgbClr val="0033CC"/>
                </a:solidFill>
                <a:latin typeface="Arial" panose="020B0604020202020204" pitchFamily="34" charset="0"/>
                <a:ea typeface="微软雅黑" panose="020B0503020204020204" charset="-122"/>
                <a:sym typeface="微软雅黑" panose="020B0503020204020204" charset="-122"/>
              </a:rPr>
              <a:t>—</a:t>
            </a:r>
            <a:r>
              <a:rPr lang="zh-CN" altLang="en-US" sz="2400" b="1">
                <a:solidFill>
                  <a:srgbClr val="0033CC"/>
                </a:solidFill>
                <a:latin typeface="微软雅黑" panose="020B0503020204020204" charset="-122"/>
                <a:ea typeface="微软雅黑" panose="020B0503020204020204" charset="-122"/>
                <a:sym typeface="微软雅黑" panose="020B0503020204020204" charset="-122"/>
              </a:rPr>
              <a:t>ABCD四要点</a:t>
            </a:r>
            <a:endParaRPr lang="zh-CN" altLang="en-US" sz="2400" b="1">
              <a:solidFill>
                <a:srgbClr val="0033CC"/>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4940" y="1556385"/>
            <a:ext cx="587883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491" y="28305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p:cNvSpPr>
          <p:nvPr>
            <p:ph type="title"/>
          </p:nvPr>
        </p:nvSpPr>
        <p:spPr>
          <a:ln/>
        </p:spPr>
        <p:txBody>
          <a:bodyPr vert="horz" wrap="square" lIns="91440" tIns="45720" rIns="91440" bIns="45720" anchor="ctr" anchorCtr="0"/>
          <a:p>
            <a:pPr eaLnBrk="1" hangingPunct="1"/>
            <a:r>
              <a:rPr lang="zh-CN" altLang="en-US" sz="2800"/>
              <a:t>漏电保护器能保护二次侧触电吗？</a:t>
            </a:r>
            <a:endParaRPr lang="zh-CN" altLang="en-US" sz="2800"/>
          </a:p>
        </p:txBody>
      </p:sp>
      <p:pic>
        <p:nvPicPr>
          <p:cNvPr id="21506"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pic>
        <p:nvPicPr>
          <p:cNvPr id="21507" name="Picture 4" descr="2008321314130"/>
          <p:cNvPicPr>
            <a:picLocks noChangeAspect="1"/>
          </p:cNvPicPr>
          <p:nvPr/>
        </p:nvPicPr>
        <p:blipFill>
          <a:blip r:embed="rId2"/>
          <a:srcRect t="11389" b="5666"/>
          <a:stretch>
            <a:fillRect/>
          </a:stretch>
        </p:blipFill>
        <p:spPr>
          <a:xfrm>
            <a:off x="5076825" y="4940300"/>
            <a:ext cx="3392488" cy="1538288"/>
          </a:xfrm>
          <a:prstGeom prst="rect">
            <a:avLst/>
          </a:prstGeom>
          <a:noFill/>
          <a:ln w="9525">
            <a:noFill/>
          </a:ln>
        </p:spPr>
      </p:pic>
      <p:sp>
        <p:nvSpPr>
          <p:cNvPr id="21508" name="Text Box 5"/>
          <p:cNvSpPr txBox="1"/>
          <p:nvPr/>
        </p:nvSpPr>
        <p:spPr>
          <a:xfrm>
            <a:off x="179388" y="5157788"/>
            <a:ext cx="5040312" cy="1096962"/>
          </a:xfrm>
          <a:prstGeom prst="rect">
            <a:avLst/>
          </a:prstGeom>
          <a:noFill/>
          <a:ln w="9525">
            <a:noFill/>
          </a:ln>
        </p:spPr>
        <p:txBody>
          <a:bodyPr anchor="t" anchorCtr="0">
            <a:spAutoFit/>
          </a:bodyPr>
          <a:p>
            <a:r>
              <a:rPr lang="zh-CN" altLang="en-US" sz="2400" b="1">
                <a:latin typeface="Arial" panose="020B0604020202020204" pitchFamily="34" charset="0"/>
                <a:ea typeface="楷体" panose="02010609060101010101" charset="-122"/>
              </a:rPr>
              <a:t>    </a:t>
            </a:r>
            <a:r>
              <a:rPr lang="zh-CN" altLang="en-US" b="1">
                <a:latin typeface="Arial" panose="020B0604020202020204" pitchFamily="34" charset="0"/>
                <a:ea typeface="楷体" panose="02010609060101010101" charset="-122"/>
              </a:rPr>
              <a:t>如右图所示：一次侧线圈和导线本身构成闭合回路，与二次侧线圈没有电路相通关系。不过，有必要时可以选择安装</a:t>
            </a:r>
            <a:r>
              <a:rPr lang="zh-CN" altLang="en-US" sz="2400" b="1">
                <a:solidFill>
                  <a:srgbClr val="0033CC"/>
                </a:solidFill>
                <a:latin typeface="Arial" panose="020B0604020202020204" pitchFamily="34" charset="0"/>
                <a:ea typeface="楷体" panose="02010609060101010101" charset="-122"/>
              </a:rPr>
              <a:t>二次漏电保护器。</a:t>
            </a:r>
            <a:endParaRPr lang="zh-CN" altLang="en-US" b="1">
              <a:latin typeface="Arial" panose="020B0604020202020204" pitchFamily="34" charset="0"/>
              <a:ea typeface="楷体" panose="02010609060101010101" charset="-122"/>
            </a:endParaRPr>
          </a:p>
        </p:txBody>
      </p:sp>
      <p:pic>
        <p:nvPicPr>
          <p:cNvPr id="21509" name="Picture 6" descr="486488ef26d97ec0c84d004c935b9f8bbe788c1746b3-nkLDbM_fw580"/>
          <p:cNvPicPr>
            <a:picLocks noChangeAspect="1"/>
          </p:cNvPicPr>
          <p:nvPr/>
        </p:nvPicPr>
        <p:blipFill>
          <a:blip r:embed="rId3"/>
          <a:stretch>
            <a:fillRect/>
          </a:stretch>
        </p:blipFill>
        <p:spPr>
          <a:xfrm>
            <a:off x="179388" y="1485900"/>
            <a:ext cx="3600450" cy="3600450"/>
          </a:xfrm>
          <a:prstGeom prst="rect">
            <a:avLst/>
          </a:prstGeom>
          <a:noFill/>
          <a:ln w="9525">
            <a:noFill/>
          </a:ln>
        </p:spPr>
      </p:pic>
      <p:sp>
        <p:nvSpPr>
          <p:cNvPr id="21510" name="Text Box 7"/>
          <p:cNvSpPr txBox="1"/>
          <p:nvPr/>
        </p:nvSpPr>
        <p:spPr>
          <a:xfrm>
            <a:off x="3492500" y="1989138"/>
            <a:ext cx="5256213" cy="639762"/>
          </a:xfrm>
          <a:prstGeom prst="rect">
            <a:avLst/>
          </a:prstGeom>
          <a:noFill/>
          <a:ln w="9525">
            <a:noFill/>
          </a:ln>
        </p:spPr>
        <p:txBody>
          <a:bodyPr anchor="t" anchorCtr="0">
            <a:spAutoFit/>
          </a:bodyPr>
          <a:p>
            <a:r>
              <a:rPr lang="zh-CN" altLang="en-US" sz="3600" b="1">
                <a:solidFill>
                  <a:srgbClr val="0033CC"/>
                </a:solidFill>
                <a:latin typeface="Arial" panose="020B0604020202020204" pitchFamily="34" charset="0"/>
                <a:ea typeface="楷体" panose="02010609060101010101" charset="-122"/>
              </a:rPr>
              <a:t>漏电保护器不是万能的！</a:t>
            </a:r>
            <a:endParaRPr lang="zh-CN" altLang="en-US" sz="3600" b="1">
              <a:solidFill>
                <a:srgbClr val="0033CC"/>
              </a:solidFill>
              <a:latin typeface="Arial" panose="020B0604020202020204" pitchFamily="34" charset="0"/>
              <a:ea typeface="楷体" panose="02010609060101010101" charset="-122"/>
            </a:endParaRPr>
          </a:p>
        </p:txBody>
      </p:sp>
      <p:sp>
        <p:nvSpPr>
          <p:cNvPr id="22536" name="AutoShape 8" descr="37ed5d137d4d665580b733a2d7e2882a"/>
          <p:cNvSpPr/>
          <p:nvPr/>
        </p:nvSpPr>
        <p:spPr>
          <a:xfrm>
            <a:off x="5149850" y="2854325"/>
            <a:ext cx="2519363" cy="2016125"/>
          </a:xfrm>
          <a:prstGeom prst="star8">
            <a:avLst>
              <a:gd name="adj" fmla="val 38250"/>
            </a:avLst>
          </a:prstGeom>
          <a:blipFill rotWithShape="0">
            <a:blip r:embed="rId4"/>
            <a:stretch>
              <a:fillRect/>
            </a:stretch>
          </a:blipFill>
          <a:ln w="9525" cap="flat" cmpd="sng">
            <a:solidFill>
              <a:schemeClr val="tx1"/>
            </a:solidFill>
            <a:prstDash val="solid"/>
            <a:miter/>
            <a:headEnd type="none" w="med" len="med"/>
            <a:tailEnd type="none" w="med" len="med"/>
          </a:ln>
        </p:spPr>
        <p:txBody>
          <a:bodyPr anchor="ctr" anchorCtr="0"/>
          <a:p>
            <a:endParaRPr lang="zh-CN" altLang="en-US">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box(in)">
                                      <p:cBhvr>
                                        <p:cTn id="7" dur="1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a:spLocks noGrp="1"/>
          </p:cNvSpPr>
          <p:nvPr>
            <p:ph type="title"/>
          </p:nvPr>
        </p:nvSpPr>
        <p:spPr>
          <a:ln/>
        </p:spPr>
        <p:txBody>
          <a:bodyPr vert="horz" wrap="square" lIns="91440" tIns="45720" rIns="91440" bIns="45720" anchor="ctr" anchorCtr="0"/>
          <a:p>
            <a:pPr eaLnBrk="1" hangingPunct="1"/>
            <a:r>
              <a:rPr lang="zh-CN" altLang="en-US"/>
              <a:t>二次侧安全规范解析B</a:t>
            </a:r>
            <a:endParaRPr lang="zh-CN" altLang="en-US"/>
          </a:p>
        </p:txBody>
      </p:sp>
      <p:sp>
        <p:nvSpPr>
          <p:cNvPr id="22530" name="Text Box 3"/>
          <p:cNvSpPr txBox="1"/>
          <p:nvPr/>
        </p:nvSpPr>
        <p:spPr>
          <a:xfrm>
            <a:off x="828675" y="1385888"/>
            <a:ext cx="7775575" cy="4972050"/>
          </a:xfrm>
          <a:prstGeom prst="rect">
            <a:avLst/>
          </a:prstGeom>
          <a:noFill/>
          <a:ln w="9525">
            <a:noFill/>
          </a:ln>
        </p:spPr>
        <p:txBody>
          <a:bodyPr anchor="t" anchorCtr="0">
            <a:spAutoFit/>
          </a:bodyPr>
          <a:p>
            <a:r>
              <a:rPr lang="zh-CN" altLang="en-US">
                <a:latin typeface="楷体" panose="02010609060101010101" charset="-122"/>
                <a:ea typeface="楷体" panose="02010609060101010101" charset="-122"/>
              </a:rPr>
              <a:t>一、机械制造企业安全生产标准化规范（AQ/T 7009—2013）</a:t>
            </a:r>
            <a:endParaRPr lang="zh-CN" altLang="en-US">
              <a:latin typeface="楷体" panose="02010609060101010101" charset="-122"/>
              <a:ea typeface="楷体" panose="02010609060101010101" charset="-122"/>
            </a:endParaRPr>
          </a:p>
          <a:p>
            <a:r>
              <a:rPr lang="zh-CN" altLang="en-US" b="1">
                <a:solidFill>
                  <a:srgbClr val="0033CC"/>
                </a:solidFill>
                <a:latin typeface="楷体" panose="02010609060101010101" charset="-122"/>
                <a:ea typeface="楷体" panose="02010609060101010101" charset="-122"/>
              </a:rPr>
              <a:t>1、当二次回路所采取的措施不能限制可能流经人体的电流小于电击电流时，应采取剩余电流动作保护装置或其他保护装置作为补充防护。</a:t>
            </a:r>
            <a:endParaRPr lang="zh-CN" altLang="en-US" b="1">
              <a:solidFill>
                <a:srgbClr val="0033CC"/>
              </a:solidFill>
              <a:latin typeface="楷体" panose="02010609060101010101" charset="-122"/>
              <a:ea typeface="楷体" panose="02010609060101010101" charset="-122"/>
            </a:endParaRPr>
          </a:p>
          <a:p>
            <a:endParaRPr lang="zh-CN" altLang="en-US" b="1">
              <a:solidFill>
                <a:srgbClr val="0033CC"/>
              </a:solidFill>
              <a:latin typeface="楷体" panose="02010609060101010101" charset="-122"/>
              <a:ea typeface="楷体" panose="02010609060101010101" charset="-122"/>
            </a:endParaRPr>
          </a:p>
          <a:p>
            <a:pPr>
              <a:lnSpc>
                <a:spcPct val="80000"/>
              </a:lnSpc>
            </a:pPr>
            <a:r>
              <a:rPr lang="zh-CN" altLang="en-US" b="1">
                <a:solidFill>
                  <a:srgbClr val="0033CC"/>
                </a:solidFill>
                <a:latin typeface="楷体" panose="02010609060101010101" charset="-122"/>
                <a:ea typeface="楷体" panose="02010609060101010101" charset="-122"/>
              </a:rPr>
              <a:t>2、 禁止搭载或利用厂房金属结构、管道、轨道、设备可移动部位，以及PE线等作为焊接二次回路。在有PE线装置的焊件上进行电焊操作时，</a:t>
            </a:r>
            <a:r>
              <a:rPr lang="zh-CN" altLang="en-US" b="1">
                <a:solidFill>
                  <a:srgbClr val="FF0000"/>
                </a:solidFill>
                <a:latin typeface="楷体" panose="02010609060101010101" charset="-122"/>
                <a:ea typeface="楷体" panose="02010609060101010101" charset="-122"/>
              </a:rPr>
              <a:t>应暂时拆除PE线。</a:t>
            </a:r>
            <a:endParaRPr lang="zh-CN" altLang="en-US" b="1">
              <a:solidFill>
                <a:srgbClr val="FF0000"/>
              </a:solidFill>
              <a:latin typeface="楷体" panose="02010609060101010101" charset="-122"/>
              <a:ea typeface="楷体" panose="02010609060101010101" charset="-122"/>
            </a:endParaRPr>
          </a:p>
          <a:p>
            <a:pPr>
              <a:lnSpc>
                <a:spcPct val="80000"/>
              </a:lnSpc>
            </a:pPr>
            <a:r>
              <a:rPr lang="zh-CN" altLang="en-US" b="1">
                <a:solidFill>
                  <a:srgbClr val="FF0000"/>
                </a:solidFill>
                <a:latin typeface="楷体" panose="02010609060101010101" charset="-122"/>
                <a:ea typeface="楷体" panose="02010609060101010101" charset="-122"/>
              </a:rPr>
              <a:t>（注：防止电焊回路接触不良时，焊接电流烧断PE线造成火灾或事故隐患）</a:t>
            </a:r>
            <a:endParaRPr lang="zh-CN" altLang="en-US" b="1">
              <a:solidFill>
                <a:srgbClr val="FF0000"/>
              </a:solidFill>
              <a:latin typeface="楷体" panose="02010609060101010101" charset="-122"/>
              <a:ea typeface="楷体" panose="02010609060101010101" charset="-122"/>
            </a:endParaRPr>
          </a:p>
          <a:p>
            <a:r>
              <a:rPr lang="zh-CN" altLang="en-US" b="1">
                <a:solidFill>
                  <a:srgbClr val="0033CC"/>
                </a:solidFill>
                <a:latin typeface="楷体" panose="02010609060101010101" charset="-122"/>
                <a:ea typeface="楷体" panose="02010609060101010101" charset="-122"/>
              </a:rPr>
              <a:t>3、夹持装置应确保夹紧焊条或工件，且有良好绝缘和隔热性能，绝缘电阻应大于1MΩ。</a:t>
            </a:r>
            <a:endParaRPr lang="zh-CN" altLang="en-US" b="1">
              <a:solidFill>
                <a:srgbClr val="0033CC"/>
              </a:solidFill>
              <a:latin typeface="楷体" panose="02010609060101010101" charset="-122"/>
              <a:ea typeface="楷体" panose="02010609060101010101" charset="-122"/>
            </a:endParaRPr>
          </a:p>
          <a:p>
            <a:endParaRPr lang="zh-CN" altLang="en-US" b="1">
              <a:solidFill>
                <a:srgbClr val="0033CC"/>
              </a:solidFill>
              <a:latin typeface="楷体" panose="02010609060101010101" charset="-122"/>
              <a:ea typeface="楷体" panose="02010609060101010101" charset="-122"/>
            </a:endParaRPr>
          </a:p>
          <a:p>
            <a:pPr>
              <a:lnSpc>
                <a:spcPct val="80000"/>
              </a:lnSpc>
            </a:pPr>
            <a:r>
              <a:rPr lang="zh-CN" altLang="en-US" b="1">
                <a:solidFill>
                  <a:srgbClr val="0033CC"/>
                </a:solidFill>
                <a:latin typeface="楷体" panose="02010609060101010101" charset="-122"/>
                <a:ea typeface="楷体" panose="02010609060101010101" charset="-122"/>
              </a:rPr>
              <a:t>4、电焊钳或操作部件应与导线连接紧固、绝缘可靠，且无外露带电体。</a:t>
            </a:r>
            <a:endParaRPr lang="zh-CN" altLang="en-US" b="1">
              <a:solidFill>
                <a:srgbClr val="0033CC"/>
              </a:solidFill>
              <a:latin typeface="楷体" panose="02010609060101010101" charset="-122"/>
              <a:ea typeface="楷体" panose="02010609060101010101" charset="-122"/>
            </a:endParaRPr>
          </a:p>
          <a:p>
            <a:pPr>
              <a:lnSpc>
                <a:spcPct val="80000"/>
              </a:lnSpc>
            </a:pPr>
            <a:endParaRPr lang="zh-CN" altLang="en-US" b="1">
              <a:solidFill>
                <a:srgbClr val="0033CC"/>
              </a:solidFill>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二、施工现场临时用电安全技术规范（JGJ46-2005）</a:t>
            </a:r>
            <a:endParaRPr lang="zh-CN" altLang="en-US">
              <a:latin typeface="楷体" panose="02010609060101010101" charset="-122"/>
              <a:ea typeface="楷体" panose="02010609060101010101" charset="-122"/>
            </a:endParaRPr>
          </a:p>
          <a:p>
            <a:r>
              <a:rPr lang="zh-CN" altLang="en-US" b="1">
                <a:solidFill>
                  <a:srgbClr val="0033CC"/>
                </a:solidFill>
                <a:latin typeface="楷体" panose="02010609060101010101" charset="-122"/>
                <a:ea typeface="楷体" panose="02010609060101010101" charset="-122"/>
              </a:rPr>
              <a:t>1、电焊机械的二次线应采用防水橡皮护套铜芯软电缆，</a:t>
            </a:r>
            <a:r>
              <a:rPr lang="zh-CN" altLang="en-US" b="1">
                <a:solidFill>
                  <a:srgbClr val="FF0000"/>
                </a:solidFill>
                <a:latin typeface="楷体" panose="02010609060101010101" charset="-122"/>
                <a:ea typeface="楷体" panose="02010609060101010101" charset="-122"/>
              </a:rPr>
              <a:t>电缆长度不应大于30m，</a:t>
            </a:r>
            <a:r>
              <a:rPr lang="zh-CN" altLang="en-US" b="1">
                <a:solidFill>
                  <a:srgbClr val="0033CC"/>
                </a:solidFill>
                <a:latin typeface="楷体" panose="02010609060101010101" charset="-122"/>
                <a:ea typeface="楷体" panose="02010609060101010101" charset="-122"/>
              </a:rPr>
              <a:t>不得采用金属构件或结构钢筋代替二次线的地线。</a:t>
            </a:r>
            <a:endParaRPr lang="zh-CN" altLang="en-US" b="1">
              <a:solidFill>
                <a:srgbClr val="0033CC"/>
              </a:solidFill>
              <a:latin typeface="楷体" panose="02010609060101010101" charset="-122"/>
              <a:ea typeface="楷体" panose="02010609060101010101" charset="-122"/>
            </a:endParaRPr>
          </a:p>
          <a:p>
            <a:r>
              <a:rPr lang="zh-CN" altLang="en-US" b="1">
                <a:solidFill>
                  <a:srgbClr val="FF0000"/>
                </a:solidFill>
                <a:latin typeface="楷体" panose="02010609060101010101" charset="-122"/>
                <a:ea typeface="楷体" panose="02010609060101010101" charset="-122"/>
              </a:rPr>
              <a:t>（注：防止焊把线过长，中途破损，引发火灾、跨步电压、短路等问题。）</a:t>
            </a:r>
            <a:endParaRPr lang="zh-CN" altLang="en-US" b="1">
              <a:solidFill>
                <a:srgbClr val="FF0000"/>
              </a:solidFill>
              <a:latin typeface="楷体" panose="02010609060101010101" charset="-122"/>
              <a:ea typeface="楷体" panose="02010609060101010101" charset="-122"/>
            </a:endParaRPr>
          </a:p>
          <a:p>
            <a:r>
              <a:rPr lang="zh-CN" altLang="en-US" b="1">
                <a:solidFill>
                  <a:srgbClr val="0033CC"/>
                </a:solidFill>
                <a:latin typeface="楷体" panose="02010609060101010101" charset="-122"/>
                <a:ea typeface="楷体" panose="02010609060101010101" charset="-122"/>
              </a:rPr>
              <a:t>2、使用电焊机械焊接时必须穿戴防护用品。严禁露天冒雨从事电焊作业。</a:t>
            </a:r>
            <a:endParaRPr lang="zh-CN" altLang="en-US" b="1">
              <a:solidFill>
                <a:srgbClr val="0033CC"/>
              </a:solidFill>
              <a:latin typeface="楷体" panose="02010609060101010101" charset="-122"/>
              <a:ea typeface="楷体" panose="02010609060101010101" charset="-122"/>
            </a:endParaRPr>
          </a:p>
          <a:p>
            <a:endParaRPr lang="zh-CN" altLang="en-US">
              <a:latin typeface="Arial" panose="020B0604020202020204" pitchFamily="34" charset="0"/>
              <a:ea typeface="宋体" panose="02010600030101010101" pitchFamily="2" charset="-122"/>
            </a:endParaRPr>
          </a:p>
        </p:txBody>
      </p:sp>
      <p:pic>
        <p:nvPicPr>
          <p:cNvPr id="22531"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矩形 10"/>
          <p:cNvSpPr/>
          <p:nvPr/>
        </p:nvSpPr>
        <p:spPr>
          <a:xfrm>
            <a:off x="3175" y="1273175"/>
            <a:ext cx="539750" cy="5584825"/>
          </a:xfrm>
          <a:prstGeom prst="rect">
            <a:avLst/>
          </a:prstGeom>
          <a:solidFill>
            <a:srgbClr val="BFBFBF"/>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23554"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sp>
        <p:nvSpPr>
          <p:cNvPr id="23555" name="TextBox 11"/>
          <p:cNvSpPr/>
          <p:nvPr/>
        </p:nvSpPr>
        <p:spPr>
          <a:xfrm rot="5400000">
            <a:off x="-1058862" y="3373438"/>
            <a:ext cx="3251200" cy="914400"/>
          </a:xfrm>
          <a:prstGeom prst="rect">
            <a:avLst/>
          </a:prstGeom>
          <a:noFill/>
          <a:ln w="9525">
            <a:noFill/>
          </a:ln>
        </p:spPr>
        <p:txBody>
          <a:bodyPr wrap="none" anchor="t" anchorCtr="0">
            <a:spAutoFit/>
          </a:bodyPr>
          <a:p>
            <a:r>
              <a:rPr lang="en-US" altLang="zh-CN" sz="5400" b="1">
                <a:solidFill>
                  <a:srgbClr val="FFC000"/>
                </a:solidFill>
                <a:latin typeface="Calibri" panose="020F0502020204030204" charset="0"/>
                <a:ea typeface="宋体" panose="02010600030101010101" pitchFamily="2" charset="-122"/>
                <a:sym typeface="Calibri" panose="020F0502020204030204" charset="0"/>
              </a:rPr>
              <a:t>CONTENTS</a:t>
            </a:r>
            <a:endParaRPr lang="en-US" altLang="zh-CN" sz="5400" b="1">
              <a:solidFill>
                <a:srgbClr val="FFC000"/>
              </a:solidFill>
              <a:latin typeface="Calibri" panose="020F0502020204030204" charset="0"/>
              <a:ea typeface="宋体" panose="02010600030101010101" pitchFamily="2" charset="-122"/>
              <a:sym typeface="Calibri" panose="020F0502020204030204" charset="0"/>
            </a:endParaRPr>
          </a:p>
        </p:txBody>
      </p:sp>
      <p:grpSp>
        <p:nvGrpSpPr>
          <p:cNvPr id="23556" name="Group 5"/>
          <p:cNvGrpSpPr/>
          <p:nvPr/>
        </p:nvGrpSpPr>
        <p:grpSpPr>
          <a:xfrm>
            <a:off x="2482850" y="1368425"/>
            <a:ext cx="3706813" cy="908050"/>
            <a:chOff x="0" y="0"/>
            <a:chExt cx="4104456" cy="1117366"/>
          </a:xfrm>
        </p:grpSpPr>
        <p:sp>
          <p:nvSpPr>
            <p:cNvPr id="23557" name="椭圆 12"/>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58" name="圆角矩形 1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59" name="椭圆 13"/>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3560" name="Group 9"/>
          <p:cNvGrpSpPr/>
          <p:nvPr/>
        </p:nvGrpSpPr>
        <p:grpSpPr>
          <a:xfrm>
            <a:off x="2808288" y="2339975"/>
            <a:ext cx="3706812" cy="909638"/>
            <a:chOff x="0" y="0"/>
            <a:chExt cx="4104456" cy="1117366"/>
          </a:xfrm>
        </p:grpSpPr>
        <p:sp>
          <p:nvSpPr>
            <p:cNvPr id="23561" name="椭圆 26"/>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2" name="圆角矩形 27"/>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3" name="椭圆 28"/>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3564" name="Group 13"/>
          <p:cNvGrpSpPr/>
          <p:nvPr/>
        </p:nvGrpSpPr>
        <p:grpSpPr>
          <a:xfrm>
            <a:off x="3133725" y="3348038"/>
            <a:ext cx="3706813" cy="908050"/>
            <a:chOff x="0" y="0"/>
            <a:chExt cx="4104456" cy="1117366"/>
          </a:xfrm>
        </p:grpSpPr>
        <p:sp>
          <p:nvSpPr>
            <p:cNvPr id="23565" name="椭圆 30"/>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6" name="圆角矩形 31"/>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7" name="椭圆 32"/>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3568" name="Group 17"/>
          <p:cNvGrpSpPr/>
          <p:nvPr/>
        </p:nvGrpSpPr>
        <p:grpSpPr>
          <a:xfrm>
            <a:off x="3459163" y="4321175"/>
            <a:ext cx="3705225" cy="908050"/>
            <a:chOff x="0" y="0"/>
            <a:chExt cx="4104456" cy="1117366"/>
          </a:xfrm>
        </p:grpSpPr>
        <p:sp>
          <p:nvSpPr>
            <p:cNvPr id="23569" name="椭圆 34"/>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70" name="圆角矩形 3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71" name="椭圆 36"/>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3572" name="TextBox 37"/>
          <p:cNvSpPr/>
          <p:nvPr/>
        </p:nvSpPr>
        <p:spPr>
          <a:xfrm>
            <a:off x="3475038" y="1673225"/>
            <a:ext cx="2468562" cy="365125"/>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电焊机一次侧触电分析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23573" name="TextBox 42"/>
          <p:cNvSpPr/>
          <p:nvPr/>
        </p:nvSpPr>
        <p:spPr>
          <a:xfrm>
            <a:off x="3797300" y="2644775"/>
            <a:ext cx="2241550" cy="366713"/>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电焊机外壳触电分析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23574" name="TextBox 43"/>
          <p:cNvSpPr/>
          <p:nvPr/>
        </p:nvSpPr>
        <p:spPr>
          <a:xfrm>
            <a:off x="4143375" y="3652838"/>
            <a:ext cx="2468563" cy="365125"/>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电焊机二次侧触电分析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23575" name="TextBox 44"/>
          <p:cNvSpPr/>
          <p:nvPr/>
        </p:nvSpPr>
        <p:spPr>
          <a:xfrm>
            <a:off x="4468813" y="4625975"/>
            <a:ext cx="1554162" cy="365125"/>
          </a:xfrm>
          <a:prstGeom prst="rect">
            <a:avLst/>
          </a:prstGeom>
          <a:noFill/>
          <a:ln w="9525">
            <a:noFill/>
          </a:ln>
        </p:spPr>
        <p:txBody>
          <a:bodyPr wrap="none" anchor="t" anchorCtr="0">
            <a:spAutoFit/>
          </a:bodyPr>
          <a:p>
            <a:r>
              <a:rPr lang="zh-CN" altLang="en-US" b="1">
                <a:solidFill>
                  <a:srgbClr val="0000FF"/>
                </a:solidFill>
                <a:latin typeface="Calibri" panose="020F0502020204030204" charset="0"/>
                <a:ea typeface="微软雅黑" panose="020B0503020204020204" charset="-122"/>
                <a:sym typeface="Calibri" panose="020F0502020204030204" charset="0"/>
              </a:rPr>
              <a:t>电焊火灾分析</a:t>
            </a:r>
            <a:endParaRPr lang="zh-CN" altLang="en-US" b="1">
              <a:solidFill>
                <a:srgbClr val="0000FF"/>
              </a:solidFill>
              <a:latin typeface="Calibri" panose="020F0502020204030204" charset="0"/>
              <a:ea typeface="微软雅黑" panose="020B0503020204020204" charset="-122"/>
              <a:sym typeface="Calibri" panose="020F0502020204030204" charset="0"/>
            </a:endParaRPr>
          </a:p>
        </p:txBody>
      </p:sp>
      <p:sp>
        <p:nvSpPr>
          <p:cNvPr id="23576" name="TextBox 45"/>
          <p:cNvSpPr/>
          <p:nvPr/>
        </p:nvSpPr>
        <p:spPr>
          <a:xfrm>
            <a:off x="2724150" y="1609725"/>
            <a:ext cx="528638" cy="425450"/>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01</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23577" name="TextBox 46"/>
          <p:cNvSpPr/>
          <p:nvPr/>
        </p:nvSpPr>
        <p:spPr>
          <a:xfrm>
            <a:off x="3049588" y="2581275"/>
            <a:ext cx="528637" cy="427038"/>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02</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23578" name="TextBox 47"/>
          <p:cNvSpPr/>
          <p:nvPr/>
        </p:nvSpPr>
        <p:spPr>
          <a:xfrm>
            <a:off x="3375025" y="3589338"/>
            <a:ext cx="527050" cy="425450"/>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03</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23579" name="TextBox 48"/>
          <p:cNvSpPr/>
          <p:nvPr/>
        </p:nvSpPr>
        <p:spPr>
          <a:xfrm>
            <a:off x="3698875" y="4562475"/>
            <a:ext cx="528638" cy="425450"/>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04</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grpSp>
        <p:nvGrpSpPr>
          <p:cNvPr id="23580" name="Group 29"/>
          <p:cNvGrpSpPr/>
          <p:nvPr/>
        </p:nvGrpSpPr>
        <p:grpSpPr>
          <a:xfrm>
            <a:off x="3973513" y="5348288"/>
            <a:ext cx="3705225" cy="909637"/>
            <a:chOff x="0" y="0"/>
            <a:chExt cx="4104456" cy="1117366"/>
          </a:xfrm>
        </p:grpSpPr>
        <p:sp>
          <p:nvSpPr>
            <p:cNvPr id="23581" name="椭圆 34"/>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82" name="圆角矩形 3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83" name="椭圆 36"/>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3584" name="TextBox 44"/>
          <p:cNvSpPr/>
          <p:nvPr/>
        </p:nvSpPr>
        <p:spPr>
          <a:xfrm>
            <a:off x="4983163" y="5653088"/>
            <a:ext cx="2011362" cy="365125"/>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电焊职业危害分析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23585" name="TextBox 48"/>
          <p:cNvSpPr/>
          <p:nvPr/>
        </p:nvSpPr>
        <p:spPr>
          <a:xfrm>
            <a:off x="4213225" y="5589588"/>
            <a:ext cx="538163" cy="517525"/>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a:t>
            </a:r>
            <a:r>
              <a:rPr lang="zh-CN" altLang="en-US" sz="2800" b="1">
                <a:solidFill>
                  <a:srgbClr val="FFC000"/>
                </a:solidFill>
                <a:latin typeface="Arial Unicode MS" pitchFamily="2" charset="-122"/>
                <a:ea typeface="Arial Unicode MS" pitchFamily="2" charset="-122"/>
                <a:sym typeface="Arial Unicode MS" pitchFamily="2" charset="-122"/>
              </a:rPr>
              <a:t>5</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23586" name="Rectangle 35"/>
          <p:cNvSpPr>
            <a:spLocks noGrp="1"/>
          </p:cNvSpPr>
          <p:nvPr>
            <p:ph type="title"/>
          </p:nvPr>
        </p:nvSpPr>
        <p:spPr>
          <a:xfrm>
            <a:off x="3997325" y="260350"/>
            <a:ext cx="4330700" cy="849313"/>
          </a:xfrm>
          <a:ln/>
        </p:spPr>
        <p:txBody>
          <a:bodyPr vert="horz" wrap="square" lIns="91440" tIns="45720" rIns="91440" bIns="45720" anchor="ctr" anchorCtr="0"/>
          <a:p>
            <a:pPr eaLnBrk="1" hangingPunct="1"/>
            <a:r>
              <a:rPr lang="zh-CN" altLang="en-US">
                <a:solidFill>
                  <a:schemeClr val="tx1"/>
                </a:solidFill>
              </a:rPr>
              <a:t>电焊作业安全培训</a:t>
            </a:r>
            <a:endParaRPr lang="zh-CN" altLang="en-US">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Picture 2" descr="cdfe7281ab6b7287bd3e1e65"/>
          <p:cNvPicPr>
            <a:picLocks noChangeAspect="1"/>
          </p:cNvPicPr>
          <p:nvPr/>
        </p:nvPicPr>
        <p:blipFill>
          <a:blip r:embed="rId1"/>
          <a:stretch>
            <a:fillRect/>
          </a:stretch>
        </p:blipFill>
        <p:spPr>
          <a:xfrm>
            <a:off x="4645025" y="1412875"/>
            <a:ext cx="4286250" cy="5372100"/>
          </a:xfrm>
          <a:prstGeom prst="rect">
            <a:avLst/>
          </a:prstGeom>
          <a:noFill/>
          <a:ln w="9525">
            <a:noFill/>
          </a:ln>
        </p:spPr>
      </p:pic>
      <p:sp>
        <p:nvSpPr>
          <p:cNvPr id="24578" name="Rectangle 3"/>
          <p:cNvSpPr>
            <a:spLocks noGrp="1"/>
          </p:cNvSpPr>
          <p:nvPr>
            <p:ph type="title"/>
          </p:nvPr>
        </p:nvSpPr>
        <p:spPr>
          <a:ln/>
        </p:spPr>
        <p:txBody>
          <a:bodyPr vert="horz" wrap="square" lIns="91440" tIns="45720" rIns="91440" bIns="45720" anchor="ctr" anchorCtr="0"/>
          <a:p>
            <a:pPr eaLnBrk="1" hangingPunct="1"/>
            <a:r>
              <a:rPr lang="zh-CN" altLang="en-US"/>
              <a:t>电焊机火灾案例分析</a:t>
            </a:r>
            <a:endParaRPr lang="zh-CN" altLang="en-US"/>
          </a:p>
        </p:txBody>
      </p:sp>
      <p:pic>
        <p:nvPicPr>
          <p:cNvPr id="24579" name="Picture 2"/>
          <p:cNvPicPr>
            <a:picLocks noChangeAspect="1"/>
          </p:cNvPicPr>
          <p:nvPr/>
        </p:nvPicPr>
        <p:blipFill>
          <a:blip r:embed="rId2"/>
          <a:srcRect r="55811"/>
          <a:stretch>
            <a:fillRect/>
          </a:stretch>
        </p:blipFill>
        <p:spPr>
          <a:xfrm>
            <a:off x="1836738" y="1054100"/>
            <a:ext cx="7246937" cy="158750"/>
          </a:xfrm>
          <a:prstGeom prst="rect">
            <a:avLst/>
          </a:prstGeom>
          <a:noFill/>
          <a:ln w="9525">
            <a:noFill/>
          </a:ln>
        </p:spPr>
      </p:pic>
      <p:sp>
        <p:nvSpPr>
          <p:cNvPr id="24580" name="Text Box 5"/>
          <p:cNvSpPr txBox="1"/>
          <p:nvPr/>
        </p:nvSpPr>
        <p:spPr>
          <a:xfrm>
            <a:off x="107950" y="1341438"/>
            <a:ext cx="4321175" cy="5394325"/>
          </a:xfrm>
          <a:prstGeom prst="rect">
            <a:avLst/>
          </a:prstGeom>
          <a:noFill/>
          <a:ln w="9525">
            <a:noFill/>
          </a:ln>
        </p:spPr>
        <p:txBody>
          <a:bodyPr anchor="t" anchorCtr="0">
            <a:spAutoFit/>
          </a:bodyPr>
          <a:p>
            <a:pPr algn="ctr"/>
            <a:r>
              <a:rPr lang="zh-CN" altLang="en-US">
                <a:latin typeface="楷体" panose="02010609060101010101" charset="-122"/>
                <a:ea typeface="楷体" panose="02010609060101010101" charset="-122"/>
              </a:rPr>
              <a:t>  </a:t>
            </a:r>
            <a:r>
              <a:rPr lang="zh-CN" altLang="en-US" sz="2400" b="1">
                <a:solidFill>
                  <a:srgbClr val="0033CC"/>
                </a:solidFill>
                <a:latin typeface="楷体" panose="02010609060101010101" charset="-122"/>
                <a:ea typeface="楷体" panose="02010609060101010101" charset="-122"/>
              </a:rPr>
              <a:t>洛阳东都商厦特大火灾 </a:t>
            </a:r>
            <a:r>
              <a:rPr lang="zh-CN" altLang="en-US">
                <a:latin typeface="楷体" panose="02010609060101010101" charset="-122"/>
                <a:ea typeface="楷体" panose="02010609060101010101" charset="-122"/>
              </a:rPr>
              <a:t> </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   </a:t>
            </a:r>
            <a:r>
              <a:rPr lang="zh-CN" altLang="en-US">
                <a:solidFill>
                  <a:srgbClr val="000066"/>
                </a:solidFill>
                <a:latin typeface="楷体" panose="02010609060101010101" charset="-122"/>
                <a:ea typeface="楷体" panose="02010609060101010101" charset="-122"/>
              </a:rPr>
              <a:t> </a:t>
            </a:r>
            <a:r>
              <a:rPr lang="zh-CN" altLang="en-US">
                <a:latin typeface="楷体" panose="02010609060101010101" charset="-122"/>
                <a:ea typeface="楷体" panose="02010609060101010101" charset="-122"/>
              </a:rPr>
              <a:t>2000年12月25日晚，圣诞之夜。洛阳市东都商厦五光十色，灯火通明。商厦的一层和地下一层的丹尼斯百货商场，计划26日营业，正紧张忙碌地装修，商厦4层开设的一个歌舞厅正举办圣诞狂欢舞会，然而就在大家沉浸于圣诞节的欢乐之时，楼下</a:t>
            </a:r>
            <a:r>
              <a:rPr lang="zh-CN" altLang="en-US" b="1">
                <a:solidFill>
                  <a:srgbClr val="FF3300"/>
                </a:solidFill>
                <a:latin typeface="楷体" panose="02010609060101010101" charset="-122"/>
                <a:ea typeface="楷体" panose="02010609060101010101" charset="-122"/>
              </a:rPr>
              <a:t>几簇小小的电焊火花</a:t>
            </a:r>
            <a:r>
              <a:rPr lang="zh-CN" altLang="en-US">
                <a:latin typeface="楷体" panose="02010609060101010101" charset="-122"/>
                <a:ea typeface="楷体" panose="02010609060101010101" charset="-122"/>
              </a:rPr>
              <a:t>将正在装修的地下室烧起，火势和浓烟顺着楼梯直逼顶层歌舞厅，酿成了本世纪末的特大灾难，夺走了309人的生命。</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    主要原因分析</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（1）4名焊工没有</a:t>
            </a:r>
            <a:r>
              <a:rPr lang="zh-CN" altLang="en-US" b="1">
                <a:solidFill>
                  <a:srgbClr val="FF3300"/>
                </a:solidFill>
                <a:latin typeface="楷体" panose="02010609060101010101" charset="-122"/>
                <a:ea typeface="楷体" panose="02010609060101010101" charset="-122"/>
              </a:rPr>
              <a:t>无特种作业人员操作证</a:t>
            </a:r>
            <a:r>
              <a:rPr lang="zh-CN" altLang="en-US">
                <a:latin typeface="楷体" panose="02010609060101010101" charset="-122"/>
                <a:ea typeface="楷体" panose="02010609060101010101" charset="-122"/>
              </a:rPr>
              <a:t>。 </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（2）</a:t>
            </a:r>
            <a:r>
              <a:rPr lang="zh-CN" altLang="en-US" b="1">
                <a:solidFill>
                  <a:srgbClr val="FF3300"/>
                </a:solidFill>
                <a:latin typeface="楷体" panose="02010609060101010101" charset="-122"/>
                <a:ea typeface="楷体" panose="02010609060101010101" charset="-122"/>
              </a:rPr>
              <a:t>没有采取任何防范措施</a:t>
            </a:r>
            <a:r>
              <a:rPr lang="zh-CN" altLang="en-US">
                <a:latin typeface="楷体" panose="02010609060101010101" charset="-122"/>
                <a:ea typeface="楷体" panose="02010609060101010101" charset="-122"/>
              </a:rPr>
              <a:t>，火红的焊渣溅落下引燃木制家具、沙发等易燃物品。  </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（3）在慌乱中用水笼向下浇水自救火不成，几个人竟然</a:t>
            </a:r>
            <a:r>
              <a:rPr lang="zh-CN" altLang="en-US" b="1">
                <a:solidFill>
                  <a:srgbClr val="FF3300"/>
                </a:solidFill>
                <a:latin typeface="楷体" panose="02010609060101010101" charset="-122"/>
                <a:ea typeface="楷体" panose="02010609060101010101" charset="-122"/>
              </a:rPr>
              <a:t>未报警逃离现场</a:t>
            </a:r>
            <a:r>
              <a:rPr lang="zh-CN" altLang="en-US">
                <a:latin typeface="楷体" panose="02010609060101010101" charset="-122"/>
                <a:ea typeface="楷体" panose="02010609060101010101" charset="-122"/>
              </a:rPr>
              <a:t>，贻误了灭火和疏散的时机。 </a:t>
            </a:r>
            <a:endParaRPr lang="zh-CN" altLang="en-US">
              <a:latin typeface="楷体" panose="02010609060101010101" charset="-122"/>
              <a:ea typeface="楷体" panose="02010609060101010101" charset="-122"/>
            </a:endParaRPr>
          </a:p>
          <a:p>
            <a:endParaRPr lang="zh-CN" altLang="en-US">
              <a:latin typeface="Arial" panose="020B0604020202020204" pitchFamily="34" charset="0"/>
              <a:ea typeface="宋体" panose="02010600030101010101" pitchFamily="2" charset="-122"/>
            </a:endParaRPr>
          </a:p>
        </p:txBody>
      </p:sp>
      <p:grpSp>
        <p:nvGrpSpPr>
          <p:cNvPr id="25606" name="Group 6"/>
          <p:cNvGrpSpPr/>
          <p:nvPr/>
        </p:nvGrpSpPr>
        <p:grpSpPr>
          <a:xfrm>
            <a:off x="4716463" y="1412875"/>
            <a:ext cx="4179887" cy="5400675"/>
            <a:chOff x="0" y="0"/>
            <a:chExt cx="6582" cy="8504"/>
          </a:xfrm>
        </p:grpSpPr>
        <p:pic>
          <p:nvPicPr>
            <p:cNvPr id="24582" name="Picture 7" descr="2013226155927247"/>
            <p:cNvPicPr>
              <a:picLocks noChangeAspect="1"/>
            </p:cNvPicPr>
            <p:nvPr/>
          </p:nvPicPr>
          <p:blipFill>
            <a:blip r:embed="rId3"/>
            <a:stretch>
              <a:fillRect/>
            </a:stretch>
          </p:blipFill>
          <p:spPr>
            <a:xfrm>
              <a:off x="0" y="0"/>
              <a:ext cx="6582" cy="8505"/>
            </a:xfrm>
            <a:prstGeom prst="rect">
              <a:avLst/>
            </a:prstGeom>
            <a:noFill/>
            <a:ln w="9525">
              <a:noFill/>
            </a:ln>
          </p:spPr>
        </p:pic>
        <p:sp>
          <p:nvSpPr>
            <p:cNvPr id="24583" name="WordArt 8"/>
            <p:cNvSpPr/>
            <p:nvPr/>
          </p:nvSpPr>
          <p:spPr>
            <a:xfrm>
              <a:off x="1134" y="1134"/>
              <a:ext cx="4762" cy="1587"/>
            </a:xfrm>
            <a:prstGeom prst="rect">
              <a:avLst/>
            </a:prstGeom>
          </p:spPr>
          <p:txBody>
            <a:bodyPr wrap="none" fromWordArt="1">
              <a:prstTxWarp prst="textPlain">
                <a:avLst>
                  <a:gd name="adj" fmla="val 50000"/>
                </a:avLst>
              </a:prstTxWarp>
              <a:normAutofit/>
              <a:scene3d>
                <a:camera prst="legacyPerspectiveTopLeft">
                  <a:rot lat="0" lon="0" rev="0"/>
                </a:camera>
                <a:lightRig rig="legacyNormal3" dir="r"/>
              </a:scene3d>
              <a:sp3d extrusionH="201600" prstMaterial="legacyMatte">
                <a:extrusionClr>
                  <a:srgbClr val="FFFFFF"/>
                </a:extrusionClr>
              </a:sp3d>
            </a:bodyPr>
            <a:p>
              <a:pPr algn="ctr"/>
              <a:r>
                <a:rPr lang="zh-CN" altLang="en-US" sz="3600" b="1">
                  <a:solidFill>
                    <a:srgbClr val="FFFF00">
                      <a:alpha val="70195"/>
                    </a:srgbClr>
                  </a:solidFill>
                  <a:latin typeface="楷体" panose="02010609060101010101" charset="-122"/>
                  <a:ea typeface="楷体" panose="02010609060101010101" charset="-122"/>
                </a:rPr>
                <a:t>惨烈教训</a:t>
              </a:r>
              <a:endParaRPr lang="zh-CN" altLang="en-US" sz="3600" b="1">
                <a:solidFill>
                  <a:srgbClr val="FFFF00">
                    <a:alpha val="70195"/>
                  </a:srgbClr>
                </a:solidFill>
                <a:latin typeface="楷体" panose="02010609060101010101" charset="-122"/>
                <a:ea typeface="楷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additive="base">
                                        <p:cTn id="7" dur="500" fill="hold"/>
                                        <p:tgtEl>
                                          <p:spTgt spid="25606"/>
                                        </p:tgtEl>
                                        <p:attrNameLst>
                                          <p:attrName>ppt_x</p:attrName>
                                        </p:attrNameLst>
                                      </p:cBhvr>
                                      <p:tavLst>
                                        <p:tav tm="0">
                                          <p:val>
                                            <p:strVal val="1+#ppt_w/2"/>
                                          </p:val>
                                        </p:tav>
                                        <p:tav tm="100000">
                                          <p:val>
                                            <p:strVal val="#ppt_x"/>
                                          </p:val>
                                        </p:tav>
                                      </p:tavLst>
                                    </p:anim>
                                    <p:anim calcmode="lin" valueType="num">
                                      <p:cBhvr additive="base">
                                        <p:cTn id="8"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a:spLocks noGrp="1"/>
          </p:cNvSpPr>
          <p:nvPr>
            <p:ph type="title"/>
          </p:nvPr>
        </p:nvSpPr>
        <p:spPr>
          <a:ln/>
        </p:spPr>
        <p:txBody>
          <a:bodyPr vert="horz" wrap="square" lIns="91440" tIns="45720" rIns="91440" bIns="45720" anchor="ctr" anchorCtr="0"/>
          <a:p>
            <a:pPr eaLnBrk="1" hangingPunct="1"/>
            <a:r>
              <a:rPr lang="zh-CN" altLang="en-US"/>
              <a:t>电焊机火灾危险性</a:t>
            </a:r>
            <a:endParaRPr lang="zh-CN" altLang="en-US"/>
          </a:p>
        </p:txBody>
      </p:sp>
      <p:sp>
        <p:nvSpPr>
          <p:cNvPr id="25602" name="Text Box 3"/>
          <p:cNvSpPr txBox="1"/>
          <p:nvPr/>
        </p:nvSpPr>
        <p:spPr>
          <a:xfrm>
            <a:off x="828675" y="1385888"/>
            <a:ext cx="7775575" cy="366712"/>
          </a:xfrm>
          <a:prstGeom prst="rect">
            <a:avLst/>
          </a:prstGeom>
          <a:noFill/>
          <a:ln w="9525">
            <a:noFill/>
          </a:ln>
        </p:spPr>
        <p:txBody>
          <a:bodyPr anchor="t" anchorCtr="0">
            <a:spAutoFit/>
          </a:bodyPr>
          <a:p>
            <a:r>
              <a:rPr lang="zh-CN" altLang="en-US">
                <a:latin typeface="楷体" panose="02010609060101010101" charset="-122"/>
                <a:ea typeface="楷体" panose="02010609060101010101" charset="-122"/>
              </a:rPr>
              <a:t>   </a:t>
            </a:r>
            <a:endParaRPr lang="zh-CN" altLang="en-US">
              <a:latin typeface="楷体" panose="02010609060101010101" charset="-122"/>
              <a:ea typeface="楷体" panose="02010609060101010101" charset="-122"/>
            </a:endParaRPr>
          </a:p>
        </p:txBody>
      </p:sp>
      <p:pic>
        <p:nvPicPr>
          <p:cNvPr id="25603"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grpSp>
        <p:nvGrpSpPr>
          <p:cNvPr id="25604" name="Group 5"/>
          <p:cNvGrpSpPr/>
          <p:nvPr/>
        </p:nvGrpSpPr>
        <p:grpSpPr>
          <a:xfrm>
            <a:off x="1042988" y="1246188"/>
            <a:ext cx="7056437" cy="4365625"/>
            <a:chOff x="0" y="0"/>
            <a:chExt cx="7056784" cy="4366087"/>
          </a:xfrm>
        </p:grpSpPr>
        <p:grpSp>
          <p:nvGrpSpPr>
            <p:cNvPr id="25605" name="Group 6"/>
            <p:cNvGrpSpPr/>
            <p:nvPr/>
          </p:nvGrpSpPr>
          <p:grpSpPr>
            <a:xfrm>
              <a:off x="2346458" y="1928460"/>
              <a:ext cx="2406070" cy="2376264"/>
              <a:chOff x="0" y="0"/>
              <a:chExt cx="2406070" cy="2376264"/>
            </a:xfrm>
          </p:grpSpPr>
          <p:sp>
            <p:nvSpPr>
              <p:cNvPr id="25606" name="椭圆 45"/>
              <p:cNvSpPr/>
              <p:nvPr/>
            </p:nvSpPr>
            <p:spPr>
              <a:xfrm>
                <a:off x="281934" y="324136"/>
                <a:ext cx="1800000" cy="1800000"/>
              </a:xfrm>
              <a:prstGeom prst="ellipse">
                <a:avLst/>
              </a:prstGeom>
              <a:solidFill>
                <a:srgbClr val="A5A5A5"/>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7" name="右箭头 46"/>
              <p:cNvSpPr/>
              <p:nvPr/>
            </p:nvSpPr>
            <p:spPr>
              <a:xfrm rot="-8183029">
                <a:off x="0" y="9936"/>
                <a:ext cx="720080" cy="792088"/>
              </a:xfrm>
              <a:prstGeom prst="rightArrow">
                <a:avLst>
                  <a:gd name="adj1" fmla="val 50000"/>
                  <a:gd name="adj2" fmla="val 50000"/>
                </a:avLst>
              </a:prstGeom>
              <a:solidFill>
                <a:srgbClr val="A5A5A5"/>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8" name="右箭头 47"/>
              <p:cNvSpPr/>
              <p:nvPr/>
            </p:nvSpPr>
            <p:spPr>
              <a:xfrm rot="2616970">
                <a:off x="1643788" y="1584176"/>
                <a:ext cx="720080" cy="792088"/>
              </a:xfrm>
              <a:prstGeom prst="rightArrow">
                <a:avLst>
                  <a:gd name="adj1" fmla="val 50000"/>
                  <a:gd name="adj2" fmla="val 50000"/>
                </a:avLst>
              </a:prstGeom>
              <a:solidFill>
                <a:srgbClr val="A5A5A5"/>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9" name="右箭头 50"/>
              <p:cNvSpPr/>
              <p:nvPr/>
            </p:nvSpPr>
            <p:spPr>
              <a:xfrm rot="8016971">
                <a:off x="75746" y="1607784"/>
                <a:ext cx="720080" cy="792088"/>
              </a:xfrm>
              <a:prstGeom prst="rightArrow">
                <a:avLst>
                  <a:gd name="adj1" fmla="val 50000"/>
                  <a:gd name="adj2" fmla="val 50000"/>
                </a:avLst>
              </a:prstGeom>
              <a:solidFill>
                <a:srgbClr val="A5A5A5"/>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0" name="右箭头 51"/>
              <p:cNvSpPr/>
              <p:nvPr/>
            </p:nvSpPr>
            <p:spPr>
              <a:xfrm rot="-2783029">
                <a:off x="1649986" y="-36004"/>
                <a:ext cx="720080" cy="792088"/>
              </a:xfrm>
              <a:prstGeom prst="rightArrow">
                <a:avLst>
                  <a:gd name="adj1" fmla="val 50000"/>
                  <a:gd name="adj2" fmla="val 50000"/>
                </a:avLst>
              </a:prstGeom>
              <a:solidFill>
                <a:srgbClr val="A5A5A5"/>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5611" name="Group 12"/>
            <p:cNvGrpSpPr/>
            <p:nvPr/>
          </p:nvGrpSpPr>
          <p:grpSpPr>
            <a:xfrm>
              <a:off x="0" y="1648039"/>
              <a:ext cx="2235200" cy="1143000"/>
              <a:chOff x="0" y="0"/>
              <a:chExt cx="2235200" cy="1143000"/>
            </a:xfrm>
          </p:grpSpPr>
          <p:sp>
            <p:nvSpPr>
              <p:cNvPr id="25612" name="圆角矩形 54"/>
              <p:cNvSpPr/>
              <p:nvPr/>
            </p:nvSpPr>
            <p:spPr>
              <a:xfrm>
                <a:off x="0" y="0"/>
                <a:ext cx="2235200" cy="1143000"/>
              </a:xfrm>
              <a:prstGeom prst="roundRect">
                <a:avLst>
                  <a:gd name="adj" fmla="val 16667"/>
                </a:avLst>
              </a:prstGeom>
              <a:solidFill>
                <a:srgbClr val="538CD5"/>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3" name="圆角矩形 55"/>
              <p:cNvSpPr/>
              <p:nvPr/>
            </p:nvSpPr>
            <p:spPr>
              <a:xfrm>
                <a:off x="50800" y="21483"/>
                <a:ext cx="2120900" cy="711200"/>
              </a:xfrm>
              <a:prstGeom prst="roundRect">
                <a:avLst>
                  <a:gd name="adj" fmla="val 22565"/>
                </a:avLst>
              </a:prstGeom>
              <a:solidFill>
                <a:schemeClr val="bg1"/>
              </a:solidFill>
              <a:ln w="9525">
                <a:noFill/>
              </a:ln>
            </p:spPr>
            <p:txBody>
              <a:bodyPr anchor="ctr" anchorCtr="0"/>
              <a:p>
                <a:pPr algn="ctr"/>
                <a:endParaRPr lang="zh-CN" altLang="zh-CN" sz="1400" b="1">
                  <a:latin typeface="微软雅黑" panose="020B0503020204020204" charset="-122"/>
                  <a:ea typeface="微软雅黑" panose="020B0503020204020204" charset="-122"/>
                  <a:sym typeface="微软雅黑" panose="020B0503020204020204" charset="-122"/>
                </a:endParaRPr>
              </a:p>
            </p:txBody>
          </p:sp>
          <p:sp>
            <p:nvSpPr>
              <p:cNvPr id="25614" name="矩形 56"/>
              <p:cNvSpPr/>
              <p:nvPr/>
            </p:nvSpPr>
            <p:spPr>
              <a:xfrm>
                <a:off x="38100" y="415183"/>
                <a:ext cx="2133600" cy="609600"/>
              </a:xfrm>
              <a:prstGeom prst="rect">
                <a:avLst/>
              </a:prstGeom>
              <a:solidFill>
                <a:srgbClr val="538CD5"/>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5" name="TextBox 57"/>
              <p:cNvSpPr/>
              <p:nvPr/>
            </p:nvSpPr>
            <p:spPr>
              <a:xfrm>
                <a:off x="266700" y="453283"/>
                <a:ext cx="1701800" cy="307777"/>
              </a:xfrm>
              <a:prstGeom prst="rect">
                <a:avLst/>
              </a:prstGeom>
              <a:noFill/>
              <a:ln w="9525">
                <a:noFill/>
              </a:ln>
            </p:spPr>
            <p:txBody>
              <a:bodyPr anchor="t" anchorCtr="0">
                <a:spAutoFit/>
              </a:bodyPr>
              <a:p>
                <a:pPr algn="ctr"/>
                <a:r>
                  <a:rPr lang="zh-CN" altLang="en-US" sz="1400">
                    <a:solidFill>
                      <a:schemeClr val="bg1"/>
                    </a:solidFill>
                    <a:latin typeface="微软雅黑" panose="020B0503020204020204" charset="-122"/>
                    <a:ea typeface="微软雅黑" panose="020B0503020204020204" charset="-122"/>
                    <a:sym typeface="微软雅黑" panose="020B0503020204020204" charset="-122"/>
                  </a:rPr>
                  <a:t>焊接温度高达6000度，以使接触的易燃物着火</a:t>
                </a:r>
                <a:endParaRPr lang="zh-CN" altLang="en-US">
                  <a:latin typeface="Arial" panose="020B0604020202020204" pitchFamily="34" charset="0"/>
                  <a:ea typeface="宋体" panose="02010600030101010101" pitchFamily="2" charset="-122"/>
                </a:endParaRPr>
              </a:p>
            </p:txBody>
          </p:sp>
          <p:sp>
            <p:nvSpPr>
              <p:cNvPr id="25616" name="TextBox 58"/>
              <p:cNvSpPr/>
              <p:nvPr/>
            </p:nvSpPr>
            <p:spPr>
              <a:xfrm>
                <a:off x="266700" y="72283"/>
                <a:ext cx="1701800" cy="307777"/>
              </a:xfrm>
              <a:prstGeom prst="rect">
                <a:avLst/>
              </a:prstGeom>
              <a:noFill/>
              <a:ln w="9525">
                <a:noFill/>
              </a:ln>
            </p:spPr>
            <p:txBody>
              <a:bodyPr anchor="t" anchorCtr="0">
                <a:spAutoFit/>
              </a:bodyPr>
              <a:p>
                <a:pPr algn="ctr"/>
                <a:r>
                  <a:rPr lang="zh-CN" altLang="en-US" sz="1400" b="1">
                    <a:solidFill>
                      <a:srgbClr val="000000"/>
                    </a:solidFill>
                    <a:latin typeface="微软雅黑" panose="020B0503020204020204" charset="-122"/>
                    <a:ea typeface="微软雅黑" panose="020B0503020204020204" charset="-122"/>
                    <a:sym typeface="微软雅黑" panose="020B0503020204020204" charset="-122"/>
                  </a:rPr>
                  <a:t>电焊热传导</a:t>
                </a:r>
                <a:endParaRPr lang="zh-CN" altLang="en-US" sz="1400" b="1">
                  <a:solidFill>
                    <a:srgbClr val="000000"/>
                  </a:solidFill>
                  <a:latin typeface="微软雅黑" panose="020B0503020204020204" charset="-122"/>
                  <a:ea typeface="微软雅黑" panose="020B0503020204020204" charset="-122"/>
                  <a:sym typeface="微软雅黑" panose="020B0503020204020204" charset="-122"/>
                </a:endParaRPr>
              </a:p>
            </p:txBody>
          </p:sp>
        </p:grpSp>
        <p:grpSp>
          <p:nvGrpSpPr>
            <p:cNvPr id="25617" name="Group 18"/>
            <p:cNvGrpSpPr/>
            <p:nvPr/>
          </p:nvGrpSpPr>
          <p:grpSpPr>
            <a:xfrm>
              <a:off x="0" y="3223087"/>
              <a:ext cx="2235200" cy="1143000"/>
              <a:chOff x="0" y="0"/>
              <a:chExt cx="2235200" cy="1143000"/>
            </a:xfrm>
          </p:grpSpPr>
          <p:sp>
            <p:nvSpPr>
              <p:cNvPr id="25618" name="圆角矩形 60"/>
              <p:cNvSpPr/>
              <p:nvPr/>
            </p:nvSpPr>
            <p:spPr>
              <a:xfrm>
                <a:off x="0" y="0"/>
                <a:ext cx="2235200" cy="1143000"/>
              </a:xfrm>
              <a:prstGeom prst="roundRect">
                <a:avLst>
                  <a:gd name="adj" fmla="val 16667"/>
                </a:avLst>
              </a:prstGeom>
              <a:solidFill>
                <a:srgbClr val="4BACC6"/>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9" name="圆角矩形 61"/>
              <p:cNvSpPr/>
              <p:nvPr/>
            </p:nvSpPr>
            <p:spPr>
              <a:xfrm>
                <a:off x="50800" y="50800"/>
                <a:ext cx="2120900" cy="711200"/>
              </a:xfrm>
              <a:prstGeom prst="roundRect">
                <a:avLst>
                  <a:gd name="adj" fmla="val 22565"/>
                </a:avLst>
              </a:prstGeom>
              <a:solidFill>
                <a:schemeClr val="bg1"/>
              </a:solidFill>
              <a:ln w="9525">
                <a:noFill/>
              </a:ln>
            </p:spPr>
            <p:txBody>
              <a:bodyPr anchor="ctr" anchorCtr="0"/>
              <a:p>
                <a:pPr algn="ctr"/>
                <a:endParaRPr lang="zh-CN" altLang="zh-CN" sz="1400" b="1">
                  <a:latin typeface="微软雅黑" panose="020B0503020204020204" charset="-122"/>
                  <a:ea typeface="微软雅黑" panose="020B0503020204020204" charset="-122"/>
                  <a:sym typeface="微软雅黑" panose="020B0503020204020204" charset="-122"/>
                </a:endParaRPr>
              </a:p>
            </p:txBody>
          </p:sp>
          <p:sp>
            <p:nvSpPr>
              <p:cNvPr id="25620" name="矩形 62"/>
              <p:cNvSpPr/>
              <p:nvPr/>
            </p:nvSpPr>
            <p:spPr>
              <a:xfrm>
                <a:off x="38100" y="444500"/>
                <a:ext cx="2133600" cy="609600"/>
              </a:xfrm>
              <a:prstGeom prst="rect">
                <a:avLst/>
              </a:prstGeom>
              <a:solidFill>
                <a:srgbClr val="4BACC6"/>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1" name="TextBox 63"/>
              <p:cNvSpPr/>
              <p:nvPr/>
            </p:nvSpPr>
            <p:spPr>
              <a:xfrm>
                <a:off x="266700" y="482600"/>
                <a:ext cx="1701800" cy="307777"/>
              </a:xfrm>
              <a:prstGeom prst="rect">
                <a:avLst/>
              </a:prstGeom>
              <a:noFill/>
              <a:ln w="9525">
                <a:noFill/>
              </a:ln>
            </p:spPr>
            <p:txBody>
              <a:bodyPr anchor="t" anchorCtr="0">
                <a:spAutoFit/>
              </a:bodyPr>
              <a:p>
                <a:pPr algn="ctr"/>
                <a:r>
                  <a:rPr lang="zh-CN" altLang="en-US" sz="1400">
                    <a:solidFill>
                      <a:schemeClr val="bg1"/>
                    </a:solidFill>
                    <a:latin typeface="微软雅黑" panose="020B0503020204020204" charset="-122"/>
                    <a:ea typeface="微软雅黑" panose="020B0503020204020204" charset="-122"/>
                    <a:sym typeface="微软雅黑" panose="020B0503020204020204" charset="-122"/>
                  </a:rPr>
                  <a:t>焊渣飞溅到易燃物上起火，尤其是非同一作业面</a:t>
                </a:r>
                <a:endParaRPr lang="zh-CN" altLang="en-US">
                  <a:latin typeface="Arial" panose="020B0604020202020204" pitchFamily="34" charset="0"/>
                  <a:ea typeface="宋体" panose="02010600030101010101" pitchFamily="2" charset="-122"/>
                </a:endParaRPr>
              </a:p>
            </p:txBody>
          </p:sp>
          <p:sp>
            <p:nvSpPr>
              <p:cNvPr id="25622" name="TextBox 64"/>
              <p:cNvSpPr/>
              <p:nvPr/>
            </p:nvSpPr>
            <p:spPr>
              <a:xfrm>
                <a:off x="266700" y="101600"/>
                <a:ext cx="1701800" cy="307777"/>
              </a:xfrm>
              <a:prstGeom prst="rect">
                <a:avLst/>
              </a:prstGeom>
              <a:noFill/>
              <a:ln w="9525">
                <a:noFill/>
              </a:ln>
            </p:spPr>
            <p:txBody>
              <a:bodyPr anchor="t" anchorCtr="0">
                <a:spAutoFit/>
              </a:bodyPr>
              <a:p>
                <a:pPr algn="ctr"/>
                <a:r>
                  <a:rPr lang="zh-CN" altLang="en-US" sz="1400" b="1">
                    <a:solidFill>
                      <a:srgbClr val="000000"/>
                    </a:solidFill>
                    <a:latin typeface="微软雅黑" panose="020B0503020204020204" charset="-122"/>
                    <a:ea typeface="微软雅黑" panose="020B0503020204020204" charset="-122"/>
                    <a:sym typeface="微软雅黑" panose="020B0503020204020204" charset="-122"/>
                  </a:rPr>
                  <a:t>焊渣飞溅</a:t>
                </a:r>
                <a:endParaRPr lang="zh-CN" altLang="en-US" sz="1400" b="1">
                  <a:solidFill>
                    <a:srgbClr val="000000"/>
                  </a:solidFill>
                  <a:latin typeface="微软雅黑" panose="020B0503020204020204" charset="-122"/>
                  <a:ea typeface="微软雅黑" panose="020B0503020204020204" charset="-122"/>
                  <a:sym typeface="微软雅黑" panose="020B0503020204020204" charset="-122"/>
                </a:endParaRPr>
              </a:p>
            </p:txBody>
          </p:sp>
        </p:grpSp>
        <p:grpSp>
          <p:nvGrpSpPr>
            <p:cNvPr id="25623" name="Group 24"/>
            <p:cNvGrpSpPr/>
            <p:nvPr/>
          </p:nvGrpSpPr>
          <p:grpSpPr>
            <a:xfrm>
              <a:off x="4821584" y="1576031"/>
              <a:ext cx="2235200" cy="1143000"/>
              <a:chOff x="0" y="0"/>
              <a:chExt cx="2235200" cy="1143000"/>
            </a:xfrm>
          </p:grpSpPr>
          <p:sp>
            <p:nvSpPr>
              <p:cNvPr id="25624" name="圆角矩形 66"/>
              <p:cNvSpPr/>
              <p:nvPr/>
            </p:nvSpPr>
            <p:spPr>
              <a:xfrm>
                <a:off x="0" y="0"/>
                <a:ext cx="2235200" cy="1143000"/>
              </a:xfrm>
              <a:prstGeom prst="roundRect">
                <a:avLst>
                  <a:gd name="adj" fmla="val 16667"/>
                </a:avLst>
              </a:prstGeom>
              <a:solidFill>
                <a:srgbClr val="92D050"/>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5" name="圆角矩形 67"/>
              <p:cNvSpPr/>
              <p:nvPr/>
            </p:nvSpPr>
            <p:spPr>
              <a:xfrm>
                <a:off x="50800" y="50800"/>
                <a:ext cx="2120900" cy="711200"/>
              </a:xfrm>
              <a:prstGeom prst="roundRect">
                <a:avLst>
                  <a:gd name="adj" fmla="val 22565"/>
                </a:avLst>
              </a:prstGeom>
              <a:solidFill>
                <a:schemeClr val="bg1"/>
              </a:solidFill>
              <a:ln w="9525">
                <a:noFill/>
              </a:ln>
            </p:spPr>
            <p:txBody>
              <a:bodyPr anchor="ctr" anchorCtr="0"/>
              <a:p>
                <a:pPr algn="ctr"/>
                <a:endParaRPr lang="zh-CN" altLang="zh-CN" sz="1400" b="1">
                  <a:latin typeface="微软雅黑" panose="020B0503020204020204" charset="-122"/>
                  <a:ea typeface="微软雅黑" panose="020B0503020204020204" charset="-122"/>
                  <a:sym typeface="微软雅黑" panose="020B0503020204020204" charset="-122"/>
                </a:endParaRPr>
              </a:p>
            </p:txBody>
          </p:sp>
          <p:sp>
            <p:nvSpPr>
              <p:cNvPr id="25626" name="矩形 68"/>
              <p:cNvSpPr/>
              <p:nvPr/>
            </p:nvSpPr>
            <p:spPr>
              <a:xfrm>
                <a:off x="38100" y="444500"/>
                <a:ext cx="2133600" cy="609600"/>
              </a:xfrm>
              <a:prstGeom prst="rect">
                <a:avLst/>
              </a:prstGeom>
              <a:solidFill>
                <a:srgbClr val="92D050"/>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7" name="TextBox 69"/>
              <p:cNvSpPr/>
              <p:nvPr/>
            </p:nvSpPr>
            <p:spPr>
              <a:xfrm>
                <a:off x="266700" y="482600"/>
                <a:ext cx="1701800" cy="307777"/>
              </a:xfrm>
              <a:prstGeom prst="rect">
                <a:avLst/>
              </a:prstGeom>
              <a:noFill/>
              <a:ln w="9525">
                <a:noFill/>
              </a:ln>
            </p:spPr>
            <p:txBody>
              <a:bodyPr anchor="t" anchorCtr="0">
                <a:spAutoFit/>
              </a:bodyPr>
              <a:p>
                <a:pPr algn="ctr"/>
                <a:r>
                  <a:rPr lang="zh-CN" altLang="en-US" sz="1400">
                    <a:solidFill>
                      <a:schemeClr val="bg1"/>
                    </a:solidFill>
                    <a:latin typeface="微软雅黑" panose="020B0503020204020204" charset="-122"/>
                    <a:ea typeface="微软雅黑" panose="020B0503020204020204" charset="-122"/>
                    <a:sym typeface="微软雅黑" panose="020B0503020204020204" charset="-122"/>
                  </a:rPr>
                  <a:t>易燃易爆场所遇电焊火花，爆燃起火</a:t>
                </a:r>
                <a:endParaRPr lang="zh-CN" altLang="en-US">
                  <a:latin typeface="Arial" panose="020B0604020202020204" pitchFamily="34" charset="0"/>
                  <a:ea typeface="宋体" panose="02010600030101010101" pitchFamily="2" charset="-122"/>
                </a:endParaRPr>
              </a:p>
            </p:txBody>
          </p:sp>
          <p:sp>
            <p:nvSpPr>
              <p:cNvPr id="25628" name="TextBox 70"/>
              <p:cNvSpPr/>
              <p:nvPr/>
            </p:nvSpPr>
            <p:spPr>
              <a:xfrm>
                <a:off x="266700" y="101600"/>
                <a:ext cx="1701800" cy="307777"/>
              </a:xfrm>
              <a:prstGeom prst="rect">
                <a:avLst/>
              </a:prstGeom>
              <a:noFill/>
              <a:ln w="9525">
                <a:noFill/>
              </a:ln>
            </p:spPr>
            <p:txBody>
              <a:bodyPr anchor="t" anchorCtr="0">
                <a:spAutoFit/>
              </a:bodyPr>
              <a:p>
                <a:pPr algn="ctr"/>
                <a:r>
                  <a:rPr lang="zh-CN" altLang="en-US">
                    <a:latin typeface="Arial" panose="020B0604020202020204" pitchFamily="34" charset="0"/>
                    <a:ea typeface="宋体" panose="02010600030101010101" pitchFamily="2" charset="-122"/>
                  </a:rPr>
                  <a:t>爆燃起火</a:t>
                </a:r>
                <a:endParaRPr lang="zh-CN" altLang="en-US">
                  <a:latin typeface="Arial" panose="020B0604020202020204" pitchFamily="34" charset="0"/>
                  <a:ea typeface="宋体" panose="02010600030101010101" pitchFamily="2" charset="-122"/>
                </a:endParaRPr>
              </a:p>
            </p:txBody>
          </p:sp>
        </p:grpSp>
        <p:grpSp>
          <p:nvGrpSpPr>
            <p:cNvPr id="25629" name="Group 30"/>
            <p:cNvGrpSpPr/>
            <p:nvPr/>
          </p:nvGrpSpPr>
          <p:grpSpPr>
            <a:xfrm>
              <a:off x="4821584" y="3223087"/>
              <a:ext cx="2235200" cy="1143000"/>
              <a:chOff x="0" y="0"/>
              <a:chExt cx="2235200" cy="1143000"/>
            </a:xfrm>
          </p:grpSpPr>
          <p:sp>
            <p:nvSpPr>
              <p:cNvPr id="25630" name="圆角矩形 72"/>
              <p:cNvSpPr/>
              <p:nvPr/>
            </p:nvSpPr>
            <p:spPr>
              <a:xfrm>
                <a:off x="0" y="0"/>
                <a:ext cx="2235200" cy="1143000"/>
              </a:xfrm>
              <a:prstGeom prst="roundRect">
                <a:avLst>
                  <a:gd name="adj" fmla="val 16667"/>
                </a:avLst>
              </a:prstGeom>
              <a:solidFill>
                <a:srgbClr val="F79646"/>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31" name="圆角矩形 73"/>
              <p:cNvSpPr/>
              <p:nvPr/>
            </p:nvSpPr>
            <p:spPr>
              <a:xfrm>
                <a:off x="50800" y="50800"/>
                <a:ext cx="2120900" cy="711200"/>
              </a:xfrm>
              <a:prstGeom prst="roundRect">
                <a:avLst>
                  <a:gd name="adj" fmla="val 22565"/>
                </a:avLst>
              </a:prstGeom>
              <a:solidFill>
                <a:schemeClr val="bg1"/>
              </a:solidFill>
              <a:ln w="9525">
                <a:noFill/>
              </a:ln>
            </p:spPr>
            <p:txBody>
              <a:bodyPr anchor="ctr" anchorCtr="0"/>
              <a:p>
                <a:pPr algn="ctr"/>
                <a:endParaRPr lang="zh-CN" altLang="zh-CN" sz="1400" b="1">
                  <a:latin typeface="微软雅黑" panose="020B0503020204020204" charset="-122"/>
                  <a:ea typeface="微软雅黑" panose="020B0503020204020204" charset="-122"/>
                  <a:sym typeface="微软雅黑" panose="020B0503020204020204" charset="-122"/>
                </a:endParaRPr>
              </a:p>
            </p:txBody>
          </p:sp>
          <p:sp>
            <p:nvSpPr>
              <p:cNvPr id="25632" name="矩形 74"/>
              <p:cNvSpPr/>
              <p:nvPr/>
            </p:nvSpPr>
            <p:spPr>
              <a:xfrm>
                <a:off x="38100" y="444500"/>
                <a:ext cx="2133600" cy="609600"/>
              </a:xfrm>
              <a:prstGeom prst="rect">
                <a:avLst/>
              </a:prstGeom>
              <a:solidFill>
                <a:srgbClr val="F79646"/>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33" name="TextBox 75"/>
              <p:cNvSpPr/>
              <p:nvPr/>
            </p:nvSpPr>
            <p:spPr>
              <a:xfrm>
                <a:off x="266700" y="482600"/>
                <a:ext cx="1701800" cy="307777"/>
              </a:xfrm>
              <a:prstGeom prst="rect">
                <a:avLst/>
              </a:prstGeom>
              <a:noFill/>
              <a:ln w="9525">
                <a:noFill/>
              </a:ln>
            </p:spPr>
            <p:txBody>
              <a:bodyPr anchor="t" anchorCtr="0">
                <a:spAutoFit/>
              </a:bodyPr>
              <a:p>
                <a:pPr algn="ctr"/>
                <a:r>
                  <a:rPr lang="zh-CN" altLang="en-US" sz="1400">
                    <a:latin typeface="Arial" panose="020B0604020202020204" pitchFamily="34" charset="0"/>
                    <a:ea typeface="宋体" panose="02010600030101010101" pitchFamily="2" charset="-122"/>
                  </a:rPr>
                  <a:t>焊把线磨损</a:t>
                </a:r>
                <a:r>
                  <a:rPr lang="zh-CN" altLang="en-US">
                    <a:latin typeface="Arial" panose="020B0604020202020204" pitchFamily="34" charset="0"/>
                    <a:ea typeface="宋体" panose="02010600030101010101" pitchFamily="2" charset="-122"/>
                  </a:rPr>
                  <a:t>，</a:t>
                </a:r>
                <a:r>
                  <a:rPr lang="zh-CN" altLang="en-US" sz="1400">
                    <a:latin typeface="Arial" panose="020B0604020202020204" pitchFamily="34" charset="0"/>
                    <a:ea typeface="宋体" panose="02010600030101010101" pitchFamily="2" charset="-122"/>
                  </a:rPr>
                  <a:t>短路等导致易燃物起火</a:t>
                </a:r>
                <a:endParaRPr lang="zh-CN" altLang="en-US" sz="1400">
                  <a:latin typeface="Arial" panose="020B0604020202020204" pitchFamily="34" charset="0"/>
                  <a:ea typeface="宋体" panose="02010600030101010101" pitchFamily="2" charset="-122"/>
                </a:endParaRPr>
              </a:p>
            </p:txBody>
          </p:sp>
          <p:sp>
            <p:nvSpPr>
              <p:cNvPr id="25634" name="TextBox 76"/>
              <p:cNvSpPr/>
              <p:nvPr/>
            </p:nvSpPr>
            <p:spPr>
              <a:xfrm>
                <a:off x="266700" y="101600"/>
                <a:ext cx="1701800" cy="307777"/>
              </a:xfrm>
              <a:prstGeom prst="rect">
                <a:avLst/>
              </a:prstGeom>
              <a:noFill/>
              <a:ln w="9525">
                <a:noFill/>
              </a:ln>
            </p:spPr>
            <p:txBody>
              <a:bodyPr anchor="t" anchorCtr="0">
                <a:spAutoFit/>
              </a:bodyPr>
              <a:p>
                <a:pPr algn="ctr"/>
                <a:r>
                  <a:rPr lang="zh-CN" altLang="en-US">
                    <a:latin typeface="Arial" panose="020B0604020202020204" pitchFamily="34" charset="0"/>
                    <a:ea typeface="宋体" panose="02010600030101010101" pitchFamily="2" charset="-122"/>
                  </a:rPr>
                  <a:t>电流引发</a:t>
                </a:r>
                <a:endParaRPr lang="zh-CN" altLang="en-US">
                  <a:latin typeface="Arial" panose="020B0604020202020204" pitchFamily="34" charset="0"/>
                  <a:ea typeface="宋体" panose="02010600030101010101" pitchFamily="2" charset="-122"/>
                </a:endParaRPr>
              </a:p>
            </p:txBody>
          </p:sp>
        </p:grpSp>
        <p:sp>
          <p:nvSpPr>
            <p:cNvPr id="25635" name="椭圆 78" descr="7189ef82tw1e32zmw35ofj"/>
            <p:cNvSpPr/>
            <p:nvPr/>
          </p:nvSpPr>
          <p:spPr>
            <a:xfrm>
              <a:off x="2808392" y="2423490"/>
              <a:ext cx="1440000" cy="1440000"/>
            </a:xfrm>
            <a:prstGeom prst="ellipse">
              <a:avLst/>
            </a:prstGeom>
            <a:blipFill rotWithShape="0">
              <a:blip r:embed="rId2"/>
              <a:stretch>
                <a:fillRect/>
              </a:stretch>
            </a:blipFill>
            <a:ln w="9525">
              <a:noFill/>
            </a:ln>
          </p:spPr>
          <p:txBody>
            <a:bodyPr anchor="ctr" anchorCtr="0"/>
            <a:p>
              <a:pPr algn="ctr"/>
              <a:endParaRPr lang="zh-CN" altLang="en-US" b="1">
                <a:latin typeface="微软雅黑" panose="020B0503020204020204" charset="-122"/>
                <a:ea typeface="微软雅黑" panose="020B0503020204020204" charset="-122"/>
                <a:sym typeface="微软雅黑" panose="020B0503020204020204" charset="-122"/>
              </a:endParaRPr>
            </a:p>
          </p:txBody>
        </p:sp>
        <p:sp>
          <p:nvSpPr>
            <p:cNvPr id="25636" name="圆角矩形 81"/>
            <p:cNvSpPr/>
            <p:nvPr/>
          </p:nvSpPr>
          <p:spPr>
            <a:xfrm>
              <a:off x="1008112" y="0"/>
              <a:ext cx="5040560" cy="720080"/>
            </a:xfrm>
            <a:prstGeom prst="roundRect">
              <a:avLst>
                <a:gd name="adj" fmla="val 16667"/>
              </a:avLst>
            </a:prstGeom>
            <a:solidFill>
              <a:srgbClr val="8064A2"/>
            </a:solidFill>
            <a:ln w="38100" cap="flat" cmpd="sng">
              <a:solidFill>
                <a:srgbClr val="FFFFFF"/>
              </a:solidFill>
              <a:prstDash val="solid"/>
              <a:round/>
              <a:headEnd type="none" w="med" len="med"/>
              <a:tailEnd type="none" w="med" len="med"/>
            </a:ln>
          </p:spPr>
          <p:txBody>
            <a:bodyPr anchor="ctr" anchorCtr="0"/>
            <a:p>
              <a:pPr algn="ctr"/>
              <a:r>
                <a:rPr lang="zh-CN" altLang="en-US" sz="2400" b="1">
                  <a:solidFill>
                    <a:srgbClr val="FFFFFF"/>
                  </a:solidFill>
                  <a:latin typeface="微软雅黑" panose="020B0503020204020204" charset="-122"/>
                  <a:ea typeface="微软雅黑" panose="020B0503020204020204" charset="-122"/>
                  <a:sym typeface="微软雅黑" panose="020B0503020204020204" charset="-122"/>
                </a:rPr>
                <a:t>电焊火灾危险性</a:t>
              </a:r>
              <a:endParaRPr lang="zh-CN" altLang="en-US" sz="2400" b="1">
                <a:solidFill>
                  <a:srgbClr val="FFFFFF"/>
                </a:solidFill>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ln/>
        </p:spPr>
        <p:txBody>
          <a:bodyPr vert="horz" wrap="square" lIns="91440" tIns="45720" rIns="91440" bIns="45720" anchor="ctr" anchorCtr="0"/>
          <a:p>
            <a:pPr eaLnBrk="1" hangingPunct="1"/>
            <a:r>
              <a:rPr lang="zh-CN" altLang="en-US"/>
              <a:t>电焊机火灾预防措施</a:t>
            </a:r>
            <a:endParaRPr lang="zh-CN" altLang="en-US"/>
          </a:p>
        </p:txBody>
      </p:sp>
      <p:pic>
        <p:nvPicPr>
          <p:cNvPr id="26626"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sp>
        <p:nvSpPr>
          <p:cNvPr id="26627" name="椭圆 14"/>
          <p:cNvSpPr/>
          <p:nvPr/>
        </p:nvSpPr>
        <p:spPr>
          <a:xfrm>
            <a:off x="3892550" y="1135063"/>
            <a:ext cx="1441450" cy="1439862"/>
          </a:xfrm>
          <a:prstGeom prst="ellipse">
            <a:avLst/>
          </a:prstGeom>
          <a:solidFill>
            <a:schemeClr val="accent1"/>
          </a:solidFill>
          <a:ln w="38100" cap="flat" cmpd="sng">
            <a:solidFill>
              <a:srgbClr val="FFFFFF"/>
            </a:solidFill>
            <a:prstDash val="solid"/>
            <a:round/>
            <a:headEnd type="none" w="med" len="med"/>
            <a:tailEnd type="none" w="med" len="med"/>
          </a:ln>
        </p:spPr>
        <p:txBody>
          <a:bodyPr anchor="ctr" anchorCtr="0"/>
          <a:p>
            <a:pPr algn="ctr"/>
            <a:r>
              <a:rPr lang="zh-CN" altLang="en-US" b="1">
                <a:solidFill>
                  <a:schemeClr val="bg1"/>
                </a:solidFill>
                <a:latin typeface="微软雅黑" panose="020B0503020204020204" charset="-122"/>
                <a:ea typeface="微软雅黑" panose="020B0503020204020204" charset="-122"/>
                <a:sym typeface="微软雅黑" panose="020B0503020204020204" charset="-122"/>
              </a:rPr>
              <a:t>动 火</a:t>
            </a:r>
            <a:endParaRPr lang="zh-CN" altLang="en-US" b="1">
              <a:solidFill>
                <a:schemeClr val="bg1"/>
              </a:solidFill>
              <a:latin typeface="微软雅黑" panose="020B0503020204020204" charset="-122"/>
              <a:ea typeface="微软雅黑" panose="020B0503020204020204" charset="-122"/>
              <a:sym typeface="微软雅黑" panose="020B0503020204020204" charset="-122"/>
            </a:endParaRPr>
          </a:p>
          <a:p>
            <a:pPr algn="ctr"/>
            <a:r>
              <a:rPr lang="zh-CN" altLang="en-US" b="1">
                <a:solidFill>
                  <a:schemeClr val="bg1"/>
                </a:solidFill>
                <a:latin typeface="微软雅黑" panose="020B0503020204020204" charset="-122"/>
                <a:ea typeface="微软雅黑" panose="020B0503020204020204" charset="-122"/>
                <a:sym typeface="微软雅黑" panose="020B0503020204020204" charset="-122"/>
              </a:rPr>
              <a:t>审 批</a:t>
            </a:r>
            <a:endParaRPr lang="zh-CN" altLang="en-US"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6628" name="椭圆 25"/>
          <p:cNvSpPr/>
          <p:nvPr/>
        </p:nvSpPr>
        <p:spPr>
          <a:xfrm>
            <a:off x="3892550" y="4879975"/>
            <a:ext cx="1441450" cy="1439863"/>
          </a:xfrm>
          <a:prstGeom prst="ellipse">
            <a:avLst/>
          </a:prstGeom>
          <a:solidFill>
            <a:srgbClr val="F79646"/>
          </a:solidFill>
          <a:ln w="38100" cap="flat" cmpd="sng">
            <a:solidFill>
              <a:srgbClr val="FFFFFF"/>
            </a:solidFill>
            <a:prstDash val="solid"/>
            <a:round/>
            <a:headEnd type="none" w="med" len="med"/>
            <a:tailEnd type="none" w="med" len="med"/>
          </a:ln>
        </p:spPr>
        <p:txBody>
          <a:bodyPr anchor="ctr" anchorCtr="0"/>
          <a:p>
            <a:pPr algn="ctr"/>
            <a:r>
              <a:rPr lang="zh-CN" altLang="en-US" b="1">
                <a:solidFill>
                  <a:schemeClr val="bg1"/>
                </a:solidFill>
                <a:latin typeface="微软雅黑" panose="020B0503020204020204" charset="-122"/>
                <a:ea typeface="微软雅黑" panose="020B0503020204020204" charset="-122"/>
                <a:sym typeface="微软雅黑" panose="020B0503020204020204" charset="-122"/>
              </a:rPr>
              <a:t>专 人</a:t>
            </a:r>
            <a:endParaRPr lang="zh-CN" altLang="en-US" b="1">
              <a:solidFill>
                <a:schemeClr val="bg1"/>
              </a:solidFill>
              <a:latin typeface="微软雅黑" panose="020B0503020204020204" charset="-122"/>
              <a:ea typeface="微软雅黑" panose="020B0503020204020204" charset="-122"/>
              <a:sym typeface="微软雅黑" panose="020B0503020204020204" charset="-122"/>
            </a:endParaRPr>
          </a:p>
          <a:p>
            <a:pPr algn="ctr"/>
            <a:r>
              <a:rPr lang="zh-CN" altLang="en-US" b="1">
                <a:solidFill>
                  <a:schemeClr val="bg1"/>
                </a:solidFill>
                <a:latin typeface="微软雅黑" panose="020B0503020204020204" charset="-122"/>
                <a:ea typeface="微软雅黑" panose="020B0503020204020204" charset="-122"/>
                <a:sym typeface="微软雅黑" panose="020B0503020204020204" charset="-122"/>
              </a:rPr>
              <a:t>监 护</a:t>
            </a:r>
            <a:endParaRPr lang="zh-CN" altLang="en-US"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6629" name="椭圆 24"/>
          <p:cNvSpPr/>
          <p:nvPr/>
        </p:nvSpPr>
        <p:spPr>
          <a:xfrm>
            <a:off x="1841500" y="3006725"/>
            <a:ext cx="1439863" cy="1441450"/>
          </a:xfrm>
          <a:prstGeom prst="ellipse">
            <a:avLst/>
          </a:prstGeom>
          <a:solidFill>
            <a:srgbClr val="4BACC6"/>
          </a:solidFill>
          <a:ln w="38100" cap="flat" cmpd="sng">
            <a:solidFill>
              <a:srgbClr val="FFFFFF"/>
            </a:solidFill>
            <a:prstDash val="solid"/>
            <a:round/>
            <a:headEnd type="none" w="med" len="med"/>
            <a:tailEnd type="none" w="med" len="med"/>
          </a:ln>
        </p:spPr>
        <p:txBody>
          <a:bodyPr anchor="ctr" anchorCtr="0"/>
          <a:p>
            <a:pPr algn="ctr"/>
            <a:r>
              <a:rPr lang="zh-CN" altLang="en-US" b="1">
                <a:solidFill>
                  <a:schemeClr val="bg1"/>
                </a:solidFill>
                <a:latin typeface="微软雅黑" panose="020B0503020204020204" charset="-122"/>
                <a:ea typeface="微软雅黑" panose="020B0503020204020204" charset="-122"/>
                <a:sym typeface="微软雅黑" panose="020B0503020204020204" charset="-122"/>
              </a:rPr>
              <a:t>工完料尽场地清</a:t>
            </a:r>
            <a:endParaRPr lang="zh-CN" altLang="en-US"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6630" name="椭圆 26"/>
          <p:cNvSpPr/>
          <p:nvPr/>
        </p:nvSpPr>
        <p:spPr>
          <a:xfrm>
            <a:off x="5945188" y="3006725"/>
            <a:ext cx="1439862" cy="1441450"/>
          </a:xfrm>
          <a:prstGeom prst="ellipse">
            <a:avLst/>
          </a:prstGeom>
          <a:solidFill>
            <a:srgbClr val="92D050"/>
          </a:solidFill>
          <a:ln w="38100" cap="flat" cmpd="sng">
            <a:solidFill>
              <a:srgbClr val="FFFFFF"/>
            </a:solidFill>
            <a:prstDash val="solid"/>
            <a:round/>
            <a:headEnd type="none" w="med" len="med"/>
            <a:tailEnd type="none" w="med" len="med"/>
          </a:ln>
        </p:spPr>
        <p:txBody>
          <a:bodyPr anchor="ctr" anchorCtr="0"/>
          <a:p>
            <a:pPr algn="ctr"/>
            <a:r>
              <a:rPr lang="zh-CN" altLang="en-US" b="1">
                <a:solidFill>
                  <a:schemeClr val="bg1"/>
                </a:solidFill>
                <a:latin typeface="微软雅黑" panose="020B0503020204020204" charset="-122"/>
                <a:ea typeface="微软雅黑" panose="020B0503020204020204" charset="-122"/>
                <a:sym typeface="微软雅黑" panose="020B0503020204020204" charset="-122"/>
              </a:rPr>
              <a:t>作业前清理</a:t>
            </a:r>
            <a:endParaRPr lang="zh-CN" altLang="en-US"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6631" name="十字形 30" descr="0080200213"/>
          <p:cNvSpPr/>
          <p:nvPr/>
        </p:nvSpPr>
        <p:spPr>
          <a:xfrm>
            <a:off x="3749675" y="3006725"/>
            <a:ext cx="1584325" cy="1441450"/>
          </a:xfrm>
          <a:prstGeom prst="plus">
            <a:avLst>
              <a:gd name="adj" fmla="val 25000"/>
            </a:avLst>
          </a:prstGeom>
          <a:blipFill rotWithShape="0">
            <a:blip r:embed="rId2"/>
            <a:stretch>
              <a:fillRect/>
            </a:stretch>
          </a:blip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7657" name="Group 9"/>
          <p:cNvGrpSpPr/>
          <p:nvPr/>
        </p:nvGrpSpPr>
        <p:grpSpPr>
          <a:xfrm>
            <a:off x="2844800" y="1628775"/>
            <a:ext cx="5491163" cy="3629025"/>
            <a:chOff x="0" y="0"/>
            <a:chExt cx="8648" cy="5714"/>
          </a:xfrm>
        </p:grpSpPr>
        <p:sp>
          <p:nvSpPr>
            <p:cNvPr id="26633" name="环形箭头 36"/>
            <p:cNvSpPr/>
            <p:nvPr/>
          </p:nvSpPr>
          <p:spPr>
            <a:xfrm rot="-722829">
              <a:off x="0" y="0"/>
              <a:ext cx="5883" cy="5715"/>
            </a:xfrm>
            <a:custGeom>
              <a:avLst/>
              <a:gdLst/>
              <a:ahLst/>
              <a:cxnLst>
                <a:cxn ang="0">
                  <a:pos x="5391" y="1275"/>
                </a:cxn>
                <a:cxn ang="0">
                  <a:pos x="4644" y="672"/>
                </a:cxn>
                <a:cxn ang="0">
                  <a:pos x="5190" y="1405"/>
                </a:cxn>
                <a:cxn ang="0">
                  <a:pos x="6503" y="1971"/>
                </a:cxn>
                <a:cxn ang="0">
                  <a:pos x="5887" y="2983"/>
                </a:cxn>
                <a:cxn ang="0">
                  <a:pos x="4845" y="2384"/>
                </a:cxn>
              </a:cxnLst>
              <a:pathLst>
                <a:path w="21600" h="21600">
                  <a:moveTo>
                    <a:pt x="20406" y="8340"/>
                  </a:moveTo>
                  <a:cubicBezTo>
                    <a:pt x="19849" y="6167"/>
                    <a:pt x="18573" y="4247"/>
                    <a:pt x="16784" y="2893"/>
                  </a:cubicBezTo>
                  <a:lnTo>
                    <a:pt x="17317" y="2188"/>
                  </a:lnTo>
                  <a:cubicBezTo>
                    <a:pt x="19265" y="3663"/>
                    <a:pt x="20656" y="5754"/>
                    <a:pt x="21262" y="8121"/>
                  </a:cubicBezTo>
                  <a:lnTo>
                    <a:pt x="23878" y="7451"/>
                  </a:lnTo>
                  <a:lnTo>
                    <a:pt x="21614" y="11274"/>
                  </a:lnTo>
                  <a:lnTo>
                    <a:pt x="17790" y="9010"/>
                  </a:lnTo>
                  <a:lnTo>
                    <a:pt x="20406" y="8340"/>
                  </a:lnTo>
                  <a:close/>
                </a:path>
              </a:pathLst>
            </a:custGeom>
            <a:solidFill>
              <a:srgbClr val="538CD5"/>
            </a:solidFill>
            <a:ln w="25400" cap="flat" cmpd="sng">
              <a:solidFill>
                <a:schemeClr val="bg1"/>
              </a:solidFill>
              <a:prstDash val="solid"/>
              <a:miter/>
              <a:headEnd type="none" w="med" len="med"/>
              <a:tailEnd type="none" w="med" len="med"/>
            </a:ln>
          </p:spPr>
          <p:txBody>
            <a:bodyPr/>
            <a:p>
              <a:endParaRPr lang="zh-CN" altLang="en-US"/>
            </a:p>
          </p:txBody>
        </p:sp>
        <p:sp>
          <p:nvSpPr>
            <p:cNvPr id="26634" name="TextBox 42"/>
            <p:cNvSpPr/>
            <p:nvPr/>
          </p:nvSpPr>
          <p:spPr>
            <a:xfrm>
              <a:off x="5620" y="358"/>
              <a:ext cx="3028" cy="1007"/>
            </a:xfrm>
            <a:prstGeom prst="rect">
              <a:avLst/>
            </a:prstGeom>
            <a:noFill/>
            <a:ln w="9525">
              <a:noFill/>
            </a:ln>
          </p:spPr>
          <p:txBody>
            <a:bodyPr anchor="t" anchorCtr="0">
              <a:spAutoFit/>
            </a:bodyPr>
            <a:p>
              <a:r>
                <a:rPr lang="zh-CN" altLang="en-US" b="1">
                  <a:solidFill>
                    <a:srgbClr val="000000"/>
                  </a:solidFill>
                  <a:latin typeface="微软雅黑" panose="020B0503020204020204" charset="-122"/>
                  <a:ea typeface="微软雅黑" panose="020B0503020204020204" charset="-122"/>
                  <a:sym typeface="微软雅黑" panose="020B0503020204020204" charset="-122"/>
                </a:rPr>
                <a:t>落实危险预测及预防措施</a:t>
              </a:r>
              <a:endParaRPr lang="zh-CN" altLang="en-US" b="1">
                <a:solidFill>
                  <a:srgbClr val="000000"/>
                </a:solidFill>
                <a:latin typeface="微软雅黑" panose="020B0503020204020204" charset="-122"/>
                <a:ea typeface="微软雅黑" panose="020B0503020204020204" charset="-122"/>
                <a:sym typeface="微软雅黑" panose="020B0503020204020204" charset="-122"/>
              </a:endParaRPr>
            </a:p>
          </p:txBody>
        </p:sp>
      </p:grpSp>
      <p:grpSp>
        <p:nvGrpSpPr>
          <p:cNvPr id="27660" name="Group 12"/>
          <p:cNvGrpSpPr/>
          <p:nvPr/>
        </p:nvGrpSpPr>
        <p:grpSpPr>
          <a:xfrm>
            <a:off x="3162300" y="1958975"/>
            <a:ext cx="5143500" cy="3922713"/>
            <a:chOff x="0" y="0"/>
            <a:chExt cx="8099" cy="6179"/>
          </a:xfrm>
        </p:grpSpPr>
        <p:sp>
          <p:nvSpPr>
            <p:cNvPr id="26636" name="环形箭头 38"/>
            <p:cNvSpPr/>
            <p:nvPr/>
          </p:nvSpPr>
          <p:spPr>
            <a:xfrm rot="4677171">
              <a:off x="-82" y="76"/>
              <a:ext cx="5880" cy="5715"/>
            </a:xfrm>
            <a:custGeom>
              <a:avLst/>
              <a:gdLst/>
              <a:ahLst/>
              <a:cxnLst>
                <a:cxn ang="0">
                  <a:pos x="5395" y="1285"/>
                </a:cxn>
                <a:cxn ang="0">
                  <a:pos x="4660" y="686"/>
                </a:cxn>
                <a:cxn ang="0">
                  <a:pos x="5194" y="1414"/>
                </a:cxn>
                <a:cxn ang="0">
                  <a:pos x="6500" y="1971"/>
                </a:cxn>
                <a:cxn ang="0">
                  <a:pos x="5884" y="2983"/>
                </a:cxn>
                <a:cxn ang="0">
                  <a:pos x="4843" y="2384"/>
                </a:cxn>
              </a:cxnLst>
              <a:pathLst>
                <a:path w="21600" h="21600">
                  <a:moveTo>
                    <a:pt x="20406" y="8340"/>
                  </a:moveTo>
                  <a:cubicBezTo>
                    <a:pt x="19856" y="6195"/>
                    <a:pt x="18605" y="4295"/>
                    <a:pt x="16850" y="2944"/>
                  </a:cubicBezTo>
                  <a:lnTo>
                    <a:pt x="17390" y="2243"/>
                  </a:lnTo>
                  <a:cubicBezTo>
                    <a:pt x="19301" y="3715"/>
                    <a:pt x="20664" y="5784"/>
                    <a:pt x="21262" y="8121"/>
                  </a:cubicBezTo>
                  <a:lnTo>
                    <a:pt x="23878" y="7451"/>
                  </a:lnTo>
                  <a:lnTo>
                    <a:pt x="21614" y="11274"/>
                  </a:lnTo>
                  <a:lnTo>
                    <a:pt x="17790" y="9010"/>
                  </a:lnTo>
                  <a:lnTo>
                    <a:pt x="20406" y="8340"/>
                  </a:lnTo>
                  <a:close/>
                </a:path>
              </a:pathLst>
            </a:custGeom>
            <a:solidFill>
              <a:srgbClr val="92D050"/>
            </a:solidFill>
            <a:ln w="25400" cap="flat" cmpd="sng">
              <a:solidFill>
                <a:schemeClr val="bg1"/>
              </a:solidFill>
              <a:prstDash val="solid"/>
              <a:miter/>
              <a:headEnd type="none" w="med" len="med"/>
              <a:tailEnd type="none" w="med" len="med"/>
            </a:ln>
          </p:spPr>
          <p:txBody>
            <a:bodyPr/>
            <a:p>
              <a:endParaRPr lang="zh-CN" altLang="en-US"/>
            </a:p>
          </p:txBody>
        </p:sp>
        <p:sp>
          <p:nvSpPr>
            <p:cNvPr id="26637" name="TextBox 43"/>
            <p:cNvSpPr/>
            <p:nvPr/>
          </p:nvSpPr>
          <p:spPr>
            <a:xfrm>
              <a:off x="5073" y="5171"/>
              <a:ext cx="3027" cy="1008"/>
            </a:xfrm>
            <a:prstGeom prst="rect">
              <a:avLst/>
            </a:prstGeom>
            <a:noFill/>
            <a:ln w="9525">
              <a:noFill/>
            </a:ln>
          </p:spPr>
          <p:txBody>
            <a:bodyPr anchor="t" anchorCtr="0">
              <a:spAutoFit/>
            </a:bodyPr>
            <a:p>
              <a:r>
                <a:rPr lang="zh-CN" altLang="en-US" b="1">
                  <a:solidFill>
                    <a:srgbClr val="000000"/>
                  </a:solidFill>
                  <a:latin typeface="微软雅黑" panose="020B0503020204020204" charset="-122"/>
                  <a:ea typeface="微软雅黑" panose="020B0503020204020204" charset="-122"/>
                  <a:sym typeface="微软雅黑" panose="020B0503020204020204" charset="-122"/>
                </a:rPr>
                <a:t>预防措施执行可靠</a:t>
              </a:r>
              <a:endParaRPr lang="zh-CN" altLang="en-US" b="1">
                <a:solidFill>
                  <a:srgbClr val="000000"/>
                </a:solidFill>
                <a:latin typeface="微软雅黑" panose="020B0503020204020204" charset="-122"/>
                <a:ea typeface="微软雅黑" panose="020B0503020204020204" charset="-122"/>
                <a:sym typeface="微软雅黑" panose="020B0503020204020204" charset="-122"/>
              </a:endParaRPr>
            </a:p>
          </p:txBody>
        </p:sp>
      </p:grpSp>
      <p:grpSp>
        <p:nvGrpSpPr>
          <p:cNvPr id="27663" name="Group 15"/>
          <p:cNvGrpSpPr/>
          <p:nvPr/>
        </p:nvGrpSpPr>
        <p:grpSpPr>
          <a:xfrm>
            <a:off x="969963" y="1549400"/>
            <a:ext cx="5159375" cy="4056063"/>
            <a:chOff x="0" y="0"/>
            <a:chExt cx="8125" cy="6386"/>
          </a:xfrm>
        </p:grpSpPr>
        <p:sp>
          <p:nvSpPr>
            <p:cNvPr id="26639" name="TextBox 41"/>
            <p:cNvSpPr/>
            <p:nvPr/>
          </p:nvSpPr>
          <p:spPr>
            <a:xfrm>
              <a:off x="0" y="987"/>
              <a:ext cx="3027" cy="1007"/>
            </a:xfrm>
            <a:prstGeom prst="rect">
              <a:avLst/>
            </a:prstGeom>
            <a:noFill/>
            <a:ln w="9525">
              <a:noFill/>
            </a:ln>
          </p:spPr>
          <p:txBody>
            <a:bodyPr anchor="t" anchorCtr="0">
              <a:spAutoFit/>
            </a:bodyPr>
            <a:p>
              <a:r>
                <a:rPr lang="zh-CN" altLang="en-US" b="1">
                  <a:solidFill>
                    <a:srgbClr val="000000"/>
                  </a:solidFill>
                  <a:latin typeface="微软雅黑" panose="020B0503020204020204" charset="-122"/>
                  <a:ea typeface="微软雅黑" panose="020B0503020204020204" charset="-122"/>
                  <a:sym typeface="微软雅黑" panose="020B0503020204020204" charset="-122"/>
                </a:rPr>
                <a:t>事后确定，确保安全</a:t>
              </a:r>
              <a:endParaRPr lang="zh-CN" altLang="en-US" b="1">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26640" name="环形箭头 32"/>
            <p:cNvSpPr/>
            <p:nvPr/>
          </p:nvSpPr>
          <p:spPr>
            <a:xfrm rot="-6360000">
              <a:off x="2068" y="336"/>
              <a:ext cx="6387" cy="5715"/>
            </a:xfrm>
            <a:custGeom>
              <a:avLst/>
              <a:gdLst/>
              <a:ahLst/>
              <a:cxnLst>
                <a:cxn ang="0">
                  <a:pos x="5847" y="1267"/>
                </a:cxn>
                <a:cxn ang="0">
                  <a:pos x="5026" y="661"/>
                </a:cxn>
                <a:cxn ang="0">
                  <a:pos x="5630" y="1398"/>
                </a:cxn>
                <a:cxn ang="0">
                  <a:pos x="7061" y="1971"/>
                </a:cxn>
                <a:cxn ang="0">
                  <a:pos x="6391" y="2983"/>
                </a:cxn>
                <a:cxn ang="0">
                  <a:pos x="5260" y="2384"/>
                </a:cxn>
              </a:cxnLst>
              <a:pathLst>
                <a:path w="21600" h="21600">
                  <a:moveTo>
                    <a:pt x="20406" y="8340"/>
                  </a:moveTo>
                  <a:cubicBezTo>
                    <a:pt x="19844" y="6145"/>
                    <a:pt x="18547" y="4209"/>
                    <a:pt x="16732" y="2854"/>
                  </a:cubicBezTo>
                  <a:lnTo>
                    <a:pt x="17261" y="2146"/>
                  </a:lnTo>
                  <a:cubicBezTo>
                    <a:pt x="19238" y="3622"/>
                    <a:pt x="20650" y="5731"/>
                    <a:pt x="21262" y="8121"/>
                  </a:cubicBezTo>
                  <a:lnTo>
                    <a:pt x="23878" y="7451"/>
                  </a:lnTo>
                  <a:lnTo>
                    <a:pt x="21614" y="11274"/>
                  </a:lnTo>
                  <a:lnTo>
                    <a:pt x="17790" y="9010"/>
                  </a:lnTo>
                  <a:lnTo>
                    <a:pt x="20406" y="8340"/>
                  </a:lnTo>
                  <a:close/>
                </a:path>
              </a:pathLst>
            </a:custGeom>
            <a:solidFill>
              <a:srgbClr val="4BACC6"/>
            </a:solidFill>
            <a:ln w="25400" cap="flat" cmpd="sng">
              <a:solidFill>
                <a:schemeClr val="bg1"/>
              </a:solidFill>
              <a:prstDash val="solid"/>
              <a:miter/>
              <a:headEnd type="none" w="med" len="med"/>
              <a:tailEnd type="none" w="med" len="med"/>
            </a:ln>
          </p:spPr>
          <p:txBody>
            <a:bodyPr/>
            <a:p>
              <a:endParaRPr lang="zh-CN" altLang="en-US"/>
            </a:p>
          </p:txBody>
        </p:sp>
      </p:grpSp>
      <p:grpSp>
        <p:nvGrpSpPr>
          <p:cNvPr id="27666" name="Group 18"/>
          <p:cNvGrpSpPr/>
          <p:nvPr/>
        </p:nvGrpSpPr>
        <p:grpSpPr>
          <a:xfrm>
            <a:off x="969963" y="2252663"/>
            <a:ext cx="5207000" cy="3629025"/>
            <a:chOff x="0" y="0"/>
            <a:chExt cx="8200" cy="5715"/>
          </a:xfrm>
        </p:grpSpPr>
        <p:sp>
          <p:nvSpPr>
            <p:cNvPr id="26642" name="环形箭头 37"/>
            <p:cNvSpPr/>
            <p:nvPr/>
          </p:nvSpPr>
          <p:spPr>
            <a:xfrm rot="9856082">
              <a:off x="2320" y="0"/>
              <a:ext cx="5880" cy="5715"/>
            </a:xfrm>
            <a:custGeom>
              <a:avLst/>
              <a:gdLst/>
              <a:ahLst/>
              <a:cxnLst>
                <a:cxn ang="0">
                  <a:pos x="5351" y="1222"/>
                </a:cxn>
                <a:cxn ang="0">
                  <a:pos x="4539" y="600"/>
                </a:cxn>
                <a:cxn ang="0">
                  <a:pos x="5153" y="1356"/>
                </a:cxn>
                <a:cxn ang="0">
                  <a:pos x="6500" y="1971"/>
                </a:cxn>
                <a:cxn ang="0">
                  <a:pos x="5884" y="2983"/>
                </a:cxn>
                <a:cxn ang="0">
                  <a:pos x="4843" y="2384"/>
                </a:cxn>
              </a:cxnLst>
              <a:pathLst>
                <a:path w="21600" h="21600">
                  <a:moveTo>
                    <a:pt x="20406" y="8340"/>
                  </a:moveTo>
                  <a:cubicBezTo>
                    <a:pt x="19811" y="6018"/>
                    <a:pt x="18396" y="3990"/>
                    <a:pt x="16422" y="2632"/>
                  </a:cubicBezTo>
                  <a:lnTo>
                    <a:pt x="16923" y="1903"/>
                  </a:lnTo>
                  <a:cubicBezTo>
                    <a:pt x="19073" y="3383"/>
                    <a:pt x="20615" y="5592"/>
                    <a:pt x="21262" y="8121"/>
                  </a:cubicBezTo>
                  <a:lnTo>
                    <a:pt x="23878" y="7451"/>
                  </a:lnTo>
                  <a:lnTo>
                    <a:pt x="21614" y="11274"/>
                  </a:lnTo>
                  <a:lnTo>
                    <a:pt x="17790" y="9010"/>
                  </a:lnTo>
                  <a:lnTo>
                    <a:pt x="20406" y="8340"/>
                  </a:lnTo>
                  <a:close/>
                </a:path>
              </a:pathLst>
            </a:custGeom>
            <a:solidFill>
              <a:srgbClr val="F79646"/>
            </a:solidFill>
            <a:ln w="25400" cap="flat" cmpd="sng">
              <a:solidFill>
                <a:schemeClr val="bg1"/>
              </a:solidFill>
              <a:prstDash val="solid"/>
              <a:miter/>
              <a:headEnd type="none" w="med" len="med"/>
              <a:tailEnd type="none" w="med" len="med"/>
            </a:ln>
          </p:spPr>
          <p:txBody>
            <a:bodyPr/>
            <a:p>
              <a:endParaRPr lang="zh-CN" altLang="en-US"/>
            </a:p>
          </p:txBody>
        </p:sp>
        <p:sp>
          <p:nvSpPr>
            <p:cNvPr id="26643" name="TextBox 44"/>
            <p:cNvSpPr/>
            <p:nvPr/>
          </p:nvSpPr>
          <p:spPr>
            <a:xfrm>
              <a:off x="0" y="4707"/>
              <a:ext cx="3027" cy="1008"/>
            </a:xfrm>
            <a:prstGeom prst="rect">
              <a:avLst/>
            </a:prstGeom>
            <a:noFill/>
            <a:ln w="9525">
              <a:noFill/>
            </a:ln>
          </p:spPr>
          <p:txBody>
            <a:bodyPr anchor="t" anchorCtr="0">
              <a:spAutoFit/>
            </a:bodyPr>
            <a:p>
              <a:r>
                <a:rPr lang="zh-CN" altLang="en-US" b="1">
                  <a:solidFill>
                    <a:srgbClr val="000000"/>
                  </a:solidFill>
                  <a:latin typeface="微软雅黑" panose="020B0503020204020204" charset="-122"/>
                  <a:ea typeface="微软雅黑" panose="020B0503020204020204" charset="-122"/>
                  <a:sym typeface="微软雅黑" panose="020B0503020204020204" charset="-122"/>
                </a:rPr>
                <a:t>全程监护，发现、整改隐患</a:t>
              </a:r>
              <a:endParaRPr lang="zh-CN" altLang="en-US" b="1">
                <a:solidFill>
                  <a:srgbClr val="000000"/>
                </a:solidFill>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wipe(up)">
                                      <p:cBhvr>
                                        <p:cTn id="7" dur="500"/>
                                        <p:tgtEl>
                                          <p:spTgt spid="276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7660"/>
                                        </p:tgtEl>
                                        <p:attrNameLst>
                                          <p:attrName>style.visibility</p:attrName>
                                        </p:attrNameLst>
                                      </p:cBhvr>
                                      <p:to>
                                        <p:strVal val="visible"/>
                                      </p:to>
                                    </p:set>
                                    <p:animEffect transition="in" filter="wipe(right)">
                                      <p:cBhvr>
                                        <p:cTn id="12" dur="500"/>
                                        <p:tgtEl>
                                          <p:spTgt spid="276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666"/>
                                        </p:tgtEl>
                                        <p:attrNameLst>
                                          <p:attrName>style.visibility</p:attrName>
                                        </p:attrNameLst>
                                      </p:cBhvr>
                                      <p:to>
                                        <p:strVal val="visible"/>
                                      </p:to>
                                    </p:set>
                                    <p:animEffect transition="in" filter="wipe(down)">
                                      <p:cBhvr>
                                        <p:cTn id="17" dur="500"/>
                                        <p:tgtEl>
                                          <p:spTgt spid="276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663"/>
                                        </p:tgtEl>
                                        <p:attrNameLst>
                                          <p:attrName>style.visibility</p:attrName>
                                        </p:attrNameLst>
                                      </p:cBhvr>
                                      <p:to>
                                        <p:strVal val="visible"/>
                                      </p:to>
                                    </p:set>
                                    <p:animEffect transition="in" filter="wipe(left)">
                                      <p:cBhvr>
                                        <p:cTn id="22" dur="500"/>
                                        <p:tgtEl>
                                          <p:spTgt spid="2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矩形 10"/>
          <p:cNvSpPr/>
          <p:nvPr/>
        </p:nvSpPr>
        <p:spPr>
          <a:xfrm>
            <a:off x="3175" y="1273175"/>
            <a:ext cx="539750" cy="5584825"/>
          </a:xfrm>
          <a:prstGeom prst="rect">
            <a:avLst/>
          </a:prstGeom>
          <a:solidFill>
            <a:srgbClr val="BFBFBF"/>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27650"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sp>
        <p:nvSpPr>
          <p:cNvPr id="27651" name="TextBox 11"/>
          <p:cNvSpPr/>
          <p:nvPr/>
        </p:nvSpPr>
        <p:spPr>
          <a:xfrm rot="5400000">
            <a:off x="-1058862" y="3373438"/>
            <a:ext cx="3251200" cy="914400"/>
          </a:xfrm>
          <a:prstGeom prst="rect">
            <a:avLst/>
          </a:prstGeom>
          <a:noFill/>
          <a:ln w="9525">
            <a:noFill/>
          </a:ln>
        </p:spPr>
        <p:txBody>
          <a:bodyPr wrap="none" anchor="t" anchorCtr="0">
            <a:spAutoFit/>
          </a:bodyPr>
          <a:p>
            <a:r>
              <a:rPr lang="en-US" altLang="zh-CN" sz="5400" b="1">
                <a:solidFill>
                  <a:srgbClr val="FFC000"/>
                </a:solidFill>
                <a:latin typeface="Calibri" panose="020F0502020204030204" charset="0"/>
                <a:ea typeface="宋体" panose="02010600030101010101" pitchFamily="2" charset="-122"/>
                <a:sym typeface="Calibri" panose="020F0502020204030204" charset="0"/>
              </a:rPr>
              <a:t>CONTENTS</a:t>
            </a:r>
            <a:endParaRPr lang="en-US" altLang="zh-CN" sz="5400" b="1">
              <a:solidFill>
                <a:srgbClr val="FFC000"/>
              </a:solidFill>
              <a:latin typeface="Calibri" panose="020F0502020204030204" charset="0"/>
              <a:ea typeface="宋体" panose="02010600030101010101" pitchFamily="2" charset="-122"/>
              <a:sym typeface="Calibri" panose="020F0502020204030204" charset="0"/>
            </a:endParaRPr>
          </a:p>
        </p:txBody>
      </p:sp>
      <p:grpSp>
        <p:nvGrpSpPr>
          <p:cNvPr id="27652" name="Group 5"/>
          <p:cNvGrpSpPr/>
          <p:nvPr/>
        </p:nvGrpSpPr>
        <p:grpSpPr>
          <a:xfrm>
            <a:off x="2482850" y="1368425"/>
            <a:ext cx="3706813" cy="908050"/>
            <a:chOff x="0" y="0"/>
            <a:chExt cx="4104456" cy="1117366"/>
          </a:xfrm>
        </p:grpSpPr>
        <p:sp>
          <p:nvSpPr>
            <p:cNvPr id="27653" name="椭圆 12"/>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4" name="圆角矩形 1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5" name="椭圆 13"/>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7656" name="Group 9"/>
          <p:cNvGrpSpPr/>
          <p:nvPr/>
        </p:nvGrpSpPr>
        <p:grpSpPr>
          <a:xfrm>
            <a:off x="2808288" y="2339975"/>
            <a:ext cx="3706812" cy="909638"/>
            <a:chOff x="0" y="0"/>
            <a:chExt cx="4104456" cy="1117366"/>
          </a:xfrm>
        </p:grpSpPr>
        <p:sp>
          <p:nvSpPr>
            <p:cNvPr id="27657" name="椭圆 26"/>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8" name="圆角矩形 27"/>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9" name="椭圆 28"/>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7660" name="Group 13"/>
          <p:cNvGrpSpPr/>
          <p:nvPr/>
        </p:nvGrpSpPr>
        <p:grpSpPr>
          <a:xfrm>
            <a:off x="3133725" y="3348038"/>
            <a:ext cx="3706813" cy="908050"/>
            <a:chOff x="0" y="0"/>
            <a:chExt cx="4104456" cy="1117366"/>
          </a:xfrm>
        </p:grpSpPr>
        <p:sp>
          <p:nvSpPr>
            <p:cNvPr id="27661" name="椭圆 30"/>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2" name="圆角矩形 31"/>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3" name="椭圆 32"/>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7664" name="Group 17"/>
          <p:cNvGrpSpPr/>
          <p:nvPr/>
        </p:nvGrpSpPr>
        <p:grpSpPr>
          <a:xfrm>
            <a:off x="3459163" y="4321175"/>
            <a:ext cx="3705225" cy="908050"/>
            <a:chOff x="0" y="0"/>
            <a:chExt cx="4104456" cy="1117366"/>
          </a:xfrm>
        </p:grpSpPr>
        <p:sp>
          <p:nvSpPr>
            <p:cNvPr id="27665" name="椭圆 34"/>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6" name="圆角矩形 3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7" name="椭圆 36"/>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7668" name="TextBox 37"/>
          <p:cNvSpPr/>
          <p:nvPr/>
        </p:nvSpPr>
        <p:spPr>
          <a:xfrm>
            <a:off x="3475038" y="1673225"/>
            <a:ext cx="2468562" cy="365125"/>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电焊机一次侧触电分析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27669" name="TextBox 42"/>
          <p:cNvSpPr/>
          <p:nvPr/>
        </p:nvSpPr>
        <p:spPr>
          <a:xfrm>
            <a:off x="3797300" y="2644775"/>
            <a:ext cx="2241550" cy="366713"/>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电焊机外壳触电分析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27670" name="TextBox 43"/>
          <p:cNvSpPr/>
          <p:nvPr/>
        </p:nvSpPr>
        <p:spPr>
          <a:xfrm>
            <a:off x="4143375" y="3652838"/>
            <a:ext cx="2468563" cy="365125"/>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电焊机二次侧触电分析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27671" name="TextBox 44"/>
          <p:cNvSpPr/>
          <p:nvPr/>
        </p:nvSpPr>
        <p:spPr>
          <a:xfrm>
            <a:off x="4468813" y="4625975"/>
            <a:ext cx="1554162" cy="365125"/>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电焊火灾分析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27672" name="TextBox 45"/>
          <p:cNvSpPr/>
          <p:nvPr/>
        </p:nvSpPr>
        <p:spPr>
          <a:xfrm>
            <a:off x="2724150" y="1609725"/>
            <a:ext cx="528638" cy="425450"/>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01</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27673" name="TextBox 46"/>
          <p:cNvSpPr/>
          <p:nvPr/>
        </p:nvSpPr>
        <p:spPr>
          <a:xfrm>
            <a:off x="3049588" y="2581275"/>
            <a:ext cx="528637" cy="427038"/>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02</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27674" name="TextBox 47"/>
          <p:cNvSpPr/>
          <p:nvPr/>
        </p:nvSpPr>
        <p:spPr>
          <a:xfrm>
            <a:off x="3375025" y="3589338"/>
            <a:ext cx="527050" cy="425450"/>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03</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27675" name="TextBox 48"/>
          <p:cNvSpPr/>
          <p:nvPr/>
        </p:nvSpPr>
        <p:spPr>
          <a:xfrm>
            <a:off x="3698875" y="4562475"/>
            <a:ext cx="528638" cy="425450"/>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04</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grpSp>
        <p:nvGrpSpPr>
          <p:cNvPr id="27676" name="Group 29"/>
          <p:cNvGrpSpPr/>
          <p:nvPr/>
        </p:nvGrpSpPr>
        <p:grpSpPr>
          <a:xfrm>
            <a:off x="3973513" y="5348288"/>
            <a:ext cx="3705225" cy="909637"/>
            <a:chOff x="0" y="0"/>
            <a:chExt cx="4104456" cy="1117366"/>
          </a:xfrm>
        </p:grpSpPr>
        <p:sp>
          <p:nvSpPr>
            <p:cNvPr id="27677" name="椭圆 34"/>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78" name="圆角矩形 3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79" name="椭圆 36"/>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7680" name="TextBox 44"/>
          <p:cNvSpPr/>
          <p:nvPr/>
        </p:nvSpPr>
        <p:spPr>
          <a:xfrm>
            <a:off x="4983163" y="5653088"/>
            <a:ext cx="2011362" cy="366712"/>
          </a:xfrm>
          <a:prstGeom prst="rect">
            <a:avLst/>
          </a:prstGeom>
          <a:noFill/>
          <a:ln w="9525">
            <a:noFill/>
          </a:ln>
        </p:spPr>
        <p:txBody>
          <a:bodyPr wrap="none" anchor="t" anchorCtr="0">
            <a:spAutoFit/>
          </a:bodyPr>
          <a:p>
            <a:r>
              <a:rPr lang="zh-CN" altLang="en-US" b="1">
                <a:solidFill>
                  <a:srgbClr val="0000FF"/>
                </a:solidFill>
                <a:latin typeface="Calibri" panose="020F0502020204030204" charset="0"/>
                <a:ea typeface="微软雅黑" panose="020B0503020204020204" charset="-122"/>
                <a:sym typeface="Calibri" panose="020F0502020204030204" charset="0"/>
              </a:rPr>
              <a:t>电焊职业危害分析</a:t>
            </a:r>
            <a:endParaRPr lang="zh-CN" altLang="en-US" b="1">
              <a:solidFill>
                <a:srgbClr val="0000FF"/>
              </a:solidFill>
              <a:latin typeface="Calibri" panose="020F0502020204030204" charset="0"/>
              <a:ea typeface="微软雅黑" panose="020B0503020204020204" charset="-122"/>
              <a:sym typeface="Calibri" panose="020F0502020204030204" charset="0"/>
            </a:endParaRPr>
          </a:p>
        </p:txBody>
      </p:sp>
      <p:sp>
        <p:nvSpPr>
          <p:cNvPr id="27681" name="TextBox 48"/>
          <p:cNvSpPr/>
          <p:nvPr/>
        </p:nvSpPr>
        <p:spPr>
          <a:xfrm>
            <a:off x="4213225" y="5589588"/>
            <a:ext cx="538163" cy="517525"/>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a:t>
            </a:r>
            <a:r>
              <a:rPr lang="zh-CN" altLang="en-US" sz="2800" b="1">
                <a:solidFill>
                  <a:srgbClr val="FFC000"/>
                </a:solidFill>
                <a:latin typeface="Arial Unicode MS" pitchFamily="2" charset="-122"/>
                <a:ea typeface="Arial Unicode MS" pitchFamily="2" charset="-122"/>
                <a:sym typeface="Arial Unicode MS" pitchFamily="2" charset="-122"/>
              </a:rPr>
              <a:t>5</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27682" name="Rectangle 35"/>
          <p:cNvSpPr>
            <a:spLocks noGrp="1"/>
          </p:cNvSpPr>
          <p:nvPr>
            <p:ph type="title"/>
          </p:nvPr>
        </p:nvSpPr>
        <p:spPr>
          <a:xfrm>
            <a:off x="3997325" y="260350"/>
            <a:ext cx="4330700" cy="849313"/>
          </a:xfrm>
          <a:ln/>
        </p:spPr>
        <p:txBody>
          <a:bodyPr vert="horz" wrap="square" lIns="91440" tIns="45720" rIns="91440" bIns="45720" anchor="ctr" anchorCtr="0"/>
          <a:p>
            <a:pPr eaLnBrk="1" hangingPunct="1"/>
            <a:r>
              <a:rPr lang="zh-CN" altLang="en-US">
                <a:solidFill>
                  <a:schemeClr val="tx1"/>
                </a:solidFill>
              </a:rPr>
              <a:t>电焊作业安全培训</a:t>
            </a:r>
            <a:endParaRPr lang="zh-CN" altLang="en-US">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2"/>
          <p:cNvSpPr>
            <a:spLocks noGrp="1"/>
          </p:cNvSpPr>
          <p:nvPr>
            <p:ph type="title"/>
          </p:nvPr>
        </p:nvSpPr>
        <p:spPr>
          <a:ln/>
        </p:spPr>
        <p:txBody>
          <a:bodyPr vert="horz" wrap="square" lIns="91440" tIns="45720" rIns="91440" bIns="45720" anchor="ctr" anchorCtr="0"/>
          <a:p>
            <a:pPr eaLnBrk="1" hangingPunct="1"/>
            <a:r>
              <a:rPr lang="zh-CN" altLang="en-US"/>
              <a:t>电焊机职业危害案例分析</a:t>
            </a:r>
            <a:endParaRPr lang="zh-CN" altLang="en-US"/>
          </a:p>
        </p:txBody>
      </p:sp>
      <p:sp>
        <p:nvSpPr>
          <p:cNvPr id="28674" name="Text Box 3"/>
          <p:cNvSpPr txBox="1"/>
          <p:nvPr/>
        </p:nvSpPr>
        <p:spPr>
          <a:xfrm>
            <a:off x="828675" y="1385888"/>
            <a:ext cx="7775575" cy="366712"/>
          </a:xfrm>
          <a:prstGeom prst="rect">
            <a:avLst/>
          </a:prstGeom>
          <a:noFill/>
          <a:ln w="9525">
            <a:noFill/>
          </a:ln>
        </p:spPr>
        <p:txBody>
          <a:bodyPr anchor="t" anchorCtr="0">
            <a:spAutoFit/>
          </a:bodyPr>
          <a:p>
            <a:r>
              <a:rPr lang="zh-CN" altLang="en-US">
                <a:latin typeface="楷体" panose="02010609060101010101" charset="-122"/>
                <a:ea typeface="楷体" panose="02010609060101010101" charset="-122"/>
              </a:rPr>
              <a:t>  </a:t>
            </a:r>
            <a:endParaRPr lang="zh-CN" altLang="en-US">
              <a:latin typeface="楷体" panose="02010609060101010101" charset="-122"/>
              <a:ea typeface="楷体" panose="02010609060101010101" charset="-122"/>
            </a:endParaRPr>
          </a:p>
        </p:txBody>
      </p:sp>
      <p:pic>
        <p:nvPicPr>
          <p:cNvPr id="28675"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sp>
        <p:nvSpPr>
          <p:cNvPr id="28676" name="Text Box 5"/>
          <p:cNvSpPr txBox="1"/>
          <p:nvPr/>
        </p:nvSpPr>
        <p:spPr>
          <a:xfrm>
            <a:off x="36513" y="1339850"/>
            <a:ext cx="6191250" cy="2103438"/>
          </a:xfrm>
          <a:prstGeom prst="rect">
            <a:avLst/>
          </a:prstGeom>
          <a:noFill/>
          <a:ln w="9525">
            <a:noFill/>
          </a:ln>
        </p:spPr>
        <p:txBody>
          <a:bodyPr anchor="t" anchorCtr="0">
            <a:spAutoFit/>
          </a:bodyPr>
          <a:p>
            <a:pPr algn="ctr"/>
            <a:r>
              <a:rPr lang="zh-CN" altLang="en-US" sz="2400" b="1">
                <a:solidFill>
                  <a:srgbClr val="0000FF"/>
                </a:solidFill>
                <a:latin typeface="楷体" panose="02010609060101010101" charset="-122"/>
                <a:ea typeface="楷体" panose="02010609060101010101" charset="-122"/>
              </a:rPr>
              <a:t>走俏的电焊工市场背后 尘肺病的防治现隐忧</a:t>
            </a:r>
            <a:endParaRPr lang="zh-CN" altLang="en-US" sz="2400" b="1">
              <a:solidFill>
                <a:srgbClr val="0000FF"/>
              </a:solidFill>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    33岁的李辉，称自己已被判“死刑”，缓期执行。</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     李辉来自四川达县，目前被查出患有尘肺病。</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     见到记者时，李辉的举动很吓人，他从包里抽出一玻璃瓶，里面的水乌黑吓人，还贴着封条。</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    </a:t>
            </a:r>
            <a:r>
              <a:rPr lang="zh-CN" altLang="en-US">
                <a:solidFill>
                  <a:srgbClr val="0000FF"/>
                </a:solidFill>
                <a:latin typeface="楷体" panose="02010609060101010101" charset="-122"/>
                <a:ea typeface="楷体" panose="02010609060101010101" charset="-122"/>
              </a:rPr>
              <a:t>“这是我洗肺的水，跟污水没差别”</a:t>
            </a:r>
            <a:r>
              <a:rPr lang="zh-CN" altLang="en-US">
                <a:latin typeface="楷体" panose="02010609060101010101" charset="-122"/>
                <a:ea typeface="楷体" panose="02010609060101010101" charset="-122"/>
              </a:rPr>
              <a:t>，说到激动处，李辉就喘不过气来。</a:t>
            </a:r>
            <a:endParaRPr lang="zh-CN" altLang="en-US" b="1">
              <a:solidFill>
                <a:srgbClr val="0000FF"/>
              </a:solidFill>
              <a:latin typeface="楷体" panose="02010609060101010101" charset="-122"/>
              <a:ea typeface="楷体" panose="02010609060101010101" charset="-122"/>
            </a:endParaRPr>
          </a:p>
        </p:txBody>
      </p:sp>
      <p:pic>
        <p:nvPicPr>
          <p:cNvPr id="28677" name="Picture 6" descr="W020070620388910309865"/>
          <p:cNvPicPr>
            <a:picLocks noChangeAspect="1"/>
          </p:cNvPicPr>
          <p:nvPr/>
        </p:nvPicPr>
        <p:blipFill>
          <a:blip r:embed="rId2"/>
          <a:stretch>
            <a:fillRect/>
          </a:stretch>
        </p:blipFill>
        <p:spPr>
          <a:xfrm>
            <a:off x="6086475" y="1270000"/>
            <a:ext cx="2998788" cy="2232025"/>
          </a:xfrm>
          <a:prstGeom prst="rect">
            <a:avLst/>
          </a:prstGeom>
          <a:noFill/>
          <a:ln w="9525">
            <a:noFill/>
          </a:ln>
        </p:spPr>
      </p:pic>
      <p:sp>
        <p:nvSpPr>
          <p:cNvPr id="28678" name="Text Box 7"/>
          <p:cNvSpPr txBox="1"/>
          <p:nvPr/>
        </p:nvSpPr>
        <p:spPr>
          <a:xfrm>
            <a:off x="179388" y="3717925"/>
            <a:ext cx="7926387" cy="2559050"/>
          </a:xfrm>
          <a:prstGeom prst="rect">
            <a:avLst/>
          </a:prstGeom>
          <a:noFill/>
          <a:ln w="9525">
            <a:noFill/>
          </a:ln>
        </p:spPr>
        <p:txBody>
          <a:bodyPr anchor="t" anchorCtr="0">
            <a:spAutoFit/>
          </a:bodyPr>
          <a:p>
            <a:r>
              <a:rPr lang="zh-CN" altLang="en-US">
                <a:latin typeface="楷体" panose="02010609060101010101" charset="-122"/>
                <a:ea typeface="楷体" panose="02010609060101010101" charset="-122"/>
              </a:rPr>
              <a:t>    2001年9月，在妹夫介绍下，李辉第一次来到厦门，在上千元月薪诱惑下，他准备当一名电焊工。“因为是熟人介绍，很顺利就当上了电焊工”，李辉说，他那时没想到，自己有肺结核病史不适宜当电焊工人，公司也没有对工人进行上岗前体检。</a:t>
            </a:r>
            <a:endParaRPr lang="zh-CN" altLang="en-US">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    </a:t>
            </a:r>
            <a:r>
              <a:rPr lang="zh-CN" altLang="en-US" b="1">
                <a:solidFill>
                  <a:srgbClr val="0000FF"/>
                </a:solidFill>
                <a:latin typeface="楷体" panose="02010609060101010101" charset="-122"/>
                <a:ea typeface="楷体" panose="02010609060101010101" charset="-122"/>
              </a:rPr>
              <a:t>没戴耳塞、口罩，只戴手套和防护面具，李辉说，因为是计件算工资，没有任何底薪，他比一般电焊工要拼命。</a:t>
            </a:r>
            <a:r>
              <a:rPr lang="zh-CN" altLang="en-US">
                <a:solidFill>
                  <a:srgbClr val="0000FF"/>
                </a:solidFill>
                <a:latin typeface="楷体" panose="02010609060101010101" charset="-122"/>
                <a:ea typeface="楷体" panose="02010609060101010101" charset="-122"/>
              </a:rPr>
              <a:t> </a:t>
            </a:r>
            <a:endParaRPr lang="zh-CN" altLang="en-US">
              <a:solidFill>
                <a:srgbClr val="0000FF"/>
              </a:solidFill>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    2005年11月9日，那一天，他胸口像有好多针在刺，气憋得慌，呼吸困难，原以为是多年前的肺结核复发，赶紧到医院检查。</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    后经多方努力，</a:t>
            </a:r>
            <a:r>
              <a:rPr lang="zh-CN" altLang="en-US" b="1">
                <a:solidFill>
                  <a:srgbClr val="0000FF"/>
                </a:solidFill>
                <a:latin typeface="楷体" panose="02010609060101010101" charset="-122"/>
                <a:ea typeface="楷体" panose="02010609060101010101" charset="-122"/>
              </a:rPr>
              <a:t>官方认定：一期尘肺。</a:t>
            </a:r>
            <a:endParaRPr lang="zh-CN" altLang="en-US" b="1">
              <a:solidFill>
                <a:srgbClr val="0000FF"/>
              </a:solidFill>
              <a:latin typeface="楷体" panose="02010609060101010101" charset="-122"/>
              <a:ea typeface="楷体" panose="0201060906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p:cNvSpPr>
          <p:nvPr>
            <p:ph type="title"/>
          </p:nvPr>
        </p:nvSpPr>
        <p:spPr>
          <a:ln/>
        </p:spPr>
        <p:txBody>
          <a:bodyPr vert="horz" wrap="square" lIns="91440" tIns="45720" rIns="91440" bIns="45720" anchor="ctr" anchorCtr="0"/>
          <a:p>
            <a:pPr eaLnBrk="1" hangingPunct="1"/>
            <a:r>
              <a:rPr lang="zh-CN" altLang="en-US"/>
              <a:t>电焊机职业危害分析</a:t>
            </a:r>
            <a:endParaRPr lang="zh-CN" altLang="en-US"/>
          </a:p>
        </p:txBody>
      </p:sp>
      <p:sp>
        <p:nvSpPr>
          <p:cNvPr id="29698" name="Text Box 3"/>
          <p:cNvSpPr txBox="1"/>
          <p:nvPr/>
        </p:nvSpPr>
        <p:spPr>
          <a:xfrm>
            <a:off x="828675" y="1385888"/>
            <a:ext cx="7775575" cy="366712"/>
          </a:xfrm>
          <a:prstGeom prst="rect">
            <a:avLst/>
          </a:prstGeom>
          <a:noFill/>
          <a:ln w="9525">
            <a:noFill/>
          </a:ln>
        </p:spPr>
        <p:txBody>
          <a:bodyPr anchor="t" anchorCtr="0">
            <a:spAutoFit/>
          </a:bodyPr>
          <a:p>
            <a:r>
              <a:rPr lang="zh-CN" altLang="en-US">
                <a:latin typeface="楷体" panose="02010609060101010101" charset="-122"/>
                <a:ea typeface="楷体" panose="02010609060101010101" charset="-122"/>
              </a:rPr>
              <a:t>  </a:t>
            </a:r>
            <a:endParaRPr lang="zh-CN" altLang="en-US">
              <a:latin typeface="楷体" panose="02010609060101010101" charset="-122"/>
              <a:ea typeface="楷体" panose="02010609060101010101" charset="-122"/>
            </a:endParaRPr>
          </a:p>
        </p:txBody>
      </p:sp>
      <p:pic>
        <p:nvPicPr>
          <p:cNvPr id="29699"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sp>
        <p:nvSpPr>
          <p:cNvPr id="29700" name="AutoShape 5"/>
          <p:cNvSpPr/>
          <p:nvPr/>
        </p:nvSpPr>
        <p:spPr>
          <a:xfrm>
            <a:off x="3424238" y="2652713"/>
            <a:ext cx="2295525" cy="3155950"/>
          </a:xfrm>
          <a:prstGeom prst="roundRect">
            <a:avLst>
              <a:gd name="adj" fmla="val 4690"/>
            </a:avLst>
          </a:prstGeom>
          <a:noFill/>
          <a:ln w="57150" cap="flat" cmpd="sng">
            <a:solidFill>
              <a:schemeClr val="accent2"/>
            </a:solidFill>
            <a:prstDash val="solid"/>
            <a:round/>
            <a:headEnd type="none" w="med" len="med"/>
            <a:tailEnd type="none" w="med" len="med"/>
          </a:ln>
        </p:spPr>
        <p:txBody>
          <a:bodyPr wrap="none" anchor="ctr" anchorCtr="0"/>
          <a:p>
            <a:endParaRPr lang="zh-CN" altLang="zh-CN">
              <a:latin typeface="Arial" panose="020B0604020202020204" pitchFamily="34" charset="0"/>
              <a:ea typeface="宋体" panose="02010600030101010101" pitchFamily="2" charset="-122"/>
            </a:endParaRPr>
          </a:p>
        </p:txBody>
      </p:sp>
      <p:sp>
        <p:nvSpPr>
          <p:cNvPr id="30726" name="AutoShape 6"/>
          <p:cNvSpPr>
            <a:spLocks noChangeArrowheads="1"/>
          </p:cNvSpPr>
          <p:nvPr/>
        </p:nvSpPr>
        <p:spPr bwMode="auto">
          <a:xfrm>
            <a:off x="3657600" y="2514600"/>
            <a:ext cx="1863725" cy="287338"/>
          </a:xfrm>
          <a:prstGeom prst="roundRect">
            <a:avLst>
              <a:gd name="adj" fmla="val 50000"/>
            </a:avLst>
          </a:prstGeom>
          <a:gradFill rotWithShape="1">
            <a:gsLst>
              <a:gs pos="0">
                <a:srgbClr val="765A0C"/>
              </a:gs>
              <a:gs pos="50000">
                <a:schemeClr val="accent2"/>
              </a:gs>
              <a:gs pos="100000">
                <a:srgbClr val="765A0C"/>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00"/>
                </a:solidFill>
                <a:effectLst/>
                <a:uLnTx/>
                <a:uFillTx/>
                <a:latin typeface="Arial" panose="020B0604020202020204" pitchFamily="34" charset="0"/>
                <a:ea typeface="楷体" panose="02010609060101010101" charset="-122"/>
                <a:cs typeface="+mn-cs"/>
                <a:sym typeface="+mn-ea"/>
              </a:rPr>
              <a:t>主要危害</a:t>
            </a:r>
            <a:endParaRPr kumimoji="0" lang="zh-CN" altLang="en-US" sz="1800" b="1" i="0" u="none" strike="noStrike" kern="1200" cap="none" spc="0" normalizeH="0" baseline="0" noProof="0">
              <a:ln>
                <a:noFill/>
              </a:ln>
              <a:solidFill>
                <a:srgbClr val="FFFF00"/>
              </a:solidFill>
              <a:effectLst/>
              <a:uLnTx/>
              <a:uFillTx/>
              <a:latin typeface="Arial" panose="020B0604020202020204" pitchFamily="34" charset="0"/>
              <a:ea typeface="楷体" panose="02010609060101010101" charset="-122"/>
              <a:cs typeface="+mn-cs"/>
              <a:sym typeface="+mn-ea"/>
            </a:endParaRPr>
          </a:p>
        </p:txBody>
      </p:sp>
      <p:sp>
        <p:nvSpPr>
          <p:cNvPr id="29702" name="AutoShape 7"/>
          <p:cNvSpPr/>
          <p:nvPr/>
        </p:nvSpPr>
        <p:spPr>
          <a:xfrm flipH="1">
            <a:off x="5334000" y="2590800"/>
            <a:ext cx="73025" cy="144463"/>
          </a:xfrm>
          <a:prstGeom prst="octagon">
            <a:avLst>
              <a:gd name="adj" fmla="val 29287"/>
            </a:avLst>
          </a:prstGeom>
          <a:solidFill>
            <a:schemeClr val="bg1"/>
          </a:solidFill>
          <a:ln w="9525">
            <a:noFill/>
          </a:ln>
        </p:spPr>
        <p:txBody>
          <a:bodyPr wrap="none" anchor="ctr" anchorCtr="0"/>
          <a:p>
            <a:endParaRPr lang="zh-CN" altLang="zh-CN">
              <a:latin typeface="Arial" panose="020B0604020202020204" pitchFamily="34" charset="0"/>
              <a:ea typeface="宋体" panose="02010600030101010101" pitchFamily="2" charset="-122"/>
            </a:endParaRPr>
          </a:p>
        </p:txBody>
      </p:sp>
      <p:sp>
        <p:nvSpPr>
          <p:cNvPr id="29703" name="AutoShape 8"/>
          <p:cNvSpPr/>
          <p:nvPr/>
        </p:nvSpPr>
        <p:spPr>
          <a:xfrm flipH="1">
            <a:off x="3743325" y="2581275"/>
            <a:ext cx="71438" cy="144463"/>
          </a:xfrm>
          <a:prstGeom prst="octagon">
            <a:avLst>
              <a:gd name="adj" fmla="val 29287"/>
            </a:avLst>
          </a:prstGeom>
          <a:solidFill>
            <a:schemeClr val="bg1"/>
          </a:solidFill>
          <a:ln w="9525">
            <a:noFill/>
          </a:ln>
        </p:spPr>
        <p:txBody>
          <a:bodyPr wrap="none" anchor="ctr" anchorCtr="0"/>
          <a:p>
            <a:endParaRPr lang="zh-CN" altLang="zh-CN">
              <a:latin typeface="Arial" panose="020B0604020202020204" pitchFamily="34" charset="0"/>
              <a:ea typeface="宋体" panose="02010600030101010101" pitchFamily="2" charset="-122"/>
            </a:endParaRPr>
          </a:p>
        </p:txBody>
      </p:sp>
      <p:sp>
        <p:nvSpPr>
          <p:cNvPr id="29704" name="AutoShape 11"/>
          <p:cNvSpPr/>
          <p:nvPr/>
        </p:nvSpPr>
        <p:spPr>
          <a:xfrm flipH="1">
            <a:off x="7835900" y="2079625"/>
            <a:ext cx="71438" cy="142875"/>
          </a:xfrm>
          <a:prstGeom prst="octagon">
            <a:avLst>
              <a:gd name="adj" fmla="val 29287"/>
            </a:avLst>
          </a:prstGeom>
          <a:solidFill>
            <a:schemeClr val="bg1"/>
          </a:solidFill>
          <a:ln w="9525">
            <a:noFill/>
          </a:ln>
        </p:spPr>
        <p:txBody>
          <a:bodyPr wrap="none" anchor="ctr" anchorCtr="0"/>
          <a:p>
            <a:endParaRPr lang="zh-CN" altLang="zh-CN">
              <a:latin typeface="Arial" panose="020B0604020202020204" pitchFamily="34" charset="0"/>
              <a:ea typeface="宋体" panose="02010600030101010101" pitchFamily="2" charset="-122"/>
            </a:endParaRPr>
          </a:p>
        </p:txBody>
      </p:sp>
      <p:sp>
        <p:nvSpPr>
          <p:cNvPr id="29705" name="AutoShape 12"/>
          <p:cNvSpPr/>
          <p:nvPr/>
        </p:nvSpPr>
        <p:spPr>
          <a:xfrm flipH="1">
            <a:off x="6251575" y="2079625"/>
            <a:ext cx="73025" cy="142875"/>
          </a:xfrm>
          <a:prstGeom prst="octagon">
            <a:avLst>
              <a:gd name="adj" fmla="val 29287"/>
            </a:avLst>
          </a:prstGeom>
          <a:solidFill>
            <a:schemeClr val="bg1"/>
          </a:solidFill>
          <a:ln w="9525">
            <a:noFill/>
          </a:ln>
        </p:spPr>
        <p:txBody>
          <a:bodyPr wrap="none" anchor="ctr" anchorCtr="0"/>
          <a:p>
            <a:endParaRPr lang="zh-CN" altLang="zh-CN">
              <a:latin typeface="Arial" panose="020B0604020202020204" pitchFamily="34" charset="0"/>
              <a:ea typeface="宋体" panose="02010600030101010101" pitchFamily="2" charset="-122"/>
            </a:endParaRPr>
          </a:p>
        </p:txBody>
      </p:sp>
      <p:grpSp>
        <p:nvGrpSpPr>
          <p:cNvPr id="29706" name="Group 11"/>
          <p:cNvGrpSpPr/>
          <p:nvPr/>
        </p:nvGrpSpPr>
        <p:grpSpPr>
          <a:xfrm>
            <a:off x="900113" y="2492375"/>
            <a:ext cx="2295525" cy="3324225"/>
            <a:chOff x="0" y="0"/>
            <a:chExt cx="1446" cy="2094"/>
          </a:xfrm>
        </p:grpSpPr>
        <p:sp>
          <p:nvSpPr>
            <p:cNvPr id="29707" name="AutoShape 17"/>
            <p:cNvSpPr/>
            <p:nvPr/>
          </p:nvSpPr>
          <p:spPr>
            <a:xfrm>
              <a:off x="0" y="106"/>
              <a:ext cx="1446" cy="1988"/>
            </a:xfrm>
            <a:prstGeom prst="roundRect">
              <a:avLst>
                <a:gd name="adj" fmla="val 4690"/>
              </a:avLst>
            </a:prstGeom>
            <a:noFill/>
            <a:ln w="57150" cap="flat" cmpd="sng">
              <a:solidFill>
                <a:schemeClr val="folHlink"/>
              </a:solidFill>
              <a:prstDash val="solid"/>
              <a:round/>
              <a:headEnd type="none" w="med" len="med"/>
              <a:tailEnd type="none" w="med" len="med"/>
            </a:ln>
          </p:spPr>
          <p:txBody>
            <a:bodyPr wrap="none" anchor="ctr" anchorCtr="0"/>
            <a:p>
              <a:endParaRPr lang="zh-CN" altLang="zh-CN">
                <a:latin typeface="Arial" panose="020B0604020202020204" pitchFamily="34" charset="0"/>
                <a:ea typeface="宋体" panose="02010600030101010101" pitchFamily="2" charset="-122"/>
              </a:endParaRPr>
            </a:p>
          </p:txBody>
        </p:sp>
        <p:sp>
          <p:nvSpPr>
            <p:cNvPr id="30733" name="AutoShape 18"/>
            <p:cNvSpPr>
              <a:spLocks noChangeArrowheads="1"/>
            </p:cNvSpPr>
            <p:nvPr/>
          </p:nvSpPr>
          <p:spPr bwMode="auto">
            <a:xfrm>
              <a:off x="136" y="16"/>
              <a:ext cx="1174" cy="181"/>
            </a:xfrm>
            <a:prstGeom prst="roundRect">
              <a:avLst>
                <a:gd name="adj" fmla="val 50000"/>
              </a:avLst>
            </a:prstGeom>
            <a:gradFill rotWithShape="1">
              <a:gsLst>
                <a:gs pos="0">
                  <a:srgbClr val="244563"/>
                </a:gs>
                <a:gs pos="50000">
                  <a:schemeClr val="folHlink"/>
                </a:gs>
                <a:gs pos="100000">
                  <a:srgbClr val="244563"/>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709" name="AutoShape 19"/>
            <p:cNvSpPr/>
            <p:nvPr/>
          </p:nvSpPr>
          <p:spPr>
            <a:xfrm flipH="1">
              <a:off x="1197" y="61"/>
              <a:ext cx="45" cy="91"/>
            </a:xfrm>
            <a:prstGeom prst="octagon">
              <a:avLst>
                <a:gd name="adj" fmla="val 29287"/>
              </a:avLst>
            </a:prstGeom>
            <a:solidFill>
              <a:schemeClr val="bg1"/>
            </a:solidFill>
            <a:ln w="9525">
              <a:noFill/>
            </a:ln>
          </p:spPr>
          <p:txBody>
            <a:bodyPr wrap="none" anchor="ctr" anchorCtr="0"/>
            <a:p>
              <a:endParaRPr lang="zh-CN" altLang="zh-CN">
                <a:latin typeface="Arial" panose="020B0604020202020204" pitchFamily="34" charset="0"/>
                <a:ea typeface="宋体" panose="02010600030101010101" pitchFamily="2" charset="-122"/>
              </a:endParaRPr>
            </a:p>
          </p:txBody>
        </p:sp>
        <p:sp>
          <p:nvSpPr>
            <p:cNvPr id="29710" name="AutoShape 20"/>
            <p:cNvSpPr/>
            <p:nvPr/>
          </p:nvSpPr>
          <p:spPr>
            <a:xfrm flipH="1">
              <a:off x="200" y="61"/>
              <a:ext cx="46" cy="91"/>
            </a:xfrm>
            <a:prstGeom prst="octagon">
              <a:avLst>
                <a:gd name="adj" fmla="val 29287"/>
              </a:avLst>
            </a:prstGeom>
            <a:solidFill>
              <a:schemeClr val="bg1"/>
            </a:solidFill>
            <a:ln w="9525">
              <a:noFill/>
            </a:ln>
          </p:spPr>
          <p:txBody>
            <a:bodyPr wrap="none" anchor="ctr" anchorCtr="0"/>
            <a:p>
              <a:endParaRPr lang="zh-CN" altLang="zh-CN">
                <a:latin typeface="Arial" panose="020B0604020202020204" pitchFamily="34" charset="0"/>
                <a:ea typeface="宋体" panose="02010600030101010101" pitchFamily="2" charset="-122"/>
              </a:endParaRPr>
            </a:p>
          </p:txBody>
        </p:sp>
        <p:sp>
          <p:nvSpPr>
            <p:cNvPr id="29711" name="Text Box 21"/>
            <p:cNvSpPr txBox="1"/>
            <p:nvPr/>
          </p:nvSpPr>
          <p:spPr>
            <a:xfrm>
              <a:off x="306" y="0"/>
              <a:ext cx="824" cy="192"/>
            </a:xfrm>
            <a:prstGeom prst="rect">
              <a:avLst/>
            </a:prstGeom>
            <a:noFill/>
            <a:ln w="9525">
              <a:noFill/>
            </a:ln>
          </p:spPr>
          <p:txBody>
            <a:bodyPr wrap="none" anchor="t" anchorCtr="0">
              <a:spAutoFit/>
            </a:bodyPr>
            <a:p>
              <a:pPr algn="ctr"/>
              <a:endParaRPr lang="en-US" altLang="zh-CN" sz="1400">
                <a:solidFill>
                  <a:schemeClr val="bg1"/>
                </a:solidFill>
                <a:latin typeface="Arial" panose="020B0604020202020204" pitchFamily="34" charset="0"/>
                <a:ea typeface="宋体" panose="02010600030101010101" pitchFamily="2" charset="-122"/>
              </a:endParaRPr>
            </a:p>
          </p:txBody>
        </p:sp>
        <p:sp>
          <p:nvSpPr>
            <p:cNvPr id="29712" name="Text Box 22"/>
            <p:cNvSpPr txBox="1"/>
            <p:nvPr/>
          </p:nvSpPr>
          <p:spPr>
            <a:xfrm>
              <a:off x="48" y="270"/>
              <a:ext cx="1344" cy="1096"/>
            </a:xfrm>
            <a:prstGeom prst="rect">
              <a:avLst/>
            </a:prstGeom>
            <a:noFill/>
            <a:ln w="9525">
              <a:noFill/>
            </a:ln>
          </p:spPr>
          <p:txBody>
            <a:bodyPr anchor="t" anchorCtr="0">
              <a:spAutoFit/>
            </a:bodyPr>
            <a:p>
              <a:r>
                <a:rPr lang="zh-CN" altLang="en-US">
                  <a:solidFill>
                    <a:srgbClr val="000000"/>
                  </a:solidFill>
                  <a:latin typeface="Arial" panose="020B0604020202020204" pitchFamily="34" charset="0"/>
                  <a:ea typeface="宋体" panose="02010600030101010101" pitchFamily="2" charset="-122"/>
                </a:rPr>
                <a:t>吸入焊接烟尘主要可导致：</a:t>
              </a:r>
              <a:endParaRPr lang="zh-CN" altLang="en-US">
                <a:solidFill>
                  <a:srgbClr val="000000"/>
                </a:solidFill>
                <a:latin typeface="Arial" panose="020B0604020202020204" pitchFamily="34" charset="0"/>
                <a:ea typeface="宋体" panose="02010600030101010101" pitchFamily="2" charset="-122"/>
              </a:endParaRPr>
            </a:p>
            <a:p>
              <a:r>
                <a:rPr lang="zh-CN" altLang="en-US">
                  <a:solidFill>
                    <a:srgbClr val="000000"/>
                  </a:solidFill>
                  <a:latin typeface="Arial" panose="020B0604020202020204" pitchFamily="34" charset="0"/>
                  <a:ea typeface="宋体" panose="02010600030101010101" pitchFamily="2" charset="-122"/>
                </a:rPr>
                <a:t>1、</a:t>
              </a:r>
              <a:r>
                <a:rPr lang="zh-CN" altLang="en-US">
                  <a:solidFill>
                    <a:srgbClr val="0000FF"/>
                  </a:solidFill>
                  <a:latin typeface="Arial" panose="020B0604020202020204" pitchFamily="34" charset="0"/>
                  <a:ea typeface="微软雅黑" panose="020B0503020204020204" charset="-122"/>
                </a:rPr>
                <a:t>电焊尘肺：</a:t>
              </a:r>
              <a:r>
                <a:rPr lang="zh-CN" altLang="en-US">
                  <a:solidFill>
                    <a:srgbClr val="000000"/>
                  </a:solidFill>
                  <a:latin typeface="Arial" panose="020B0604020202020204" pitchFamily="34" charset="0"/>
                  <a:ea typeface="宋体" panose="02010600030101010101" pitchFamily="2" charset="-122"/>
                </a:rPr>
                <a:t>发病工龄10年-20年。</a:t>
              </a:r>
              <a:endParaRPr lang="zh-CN" altLang="en-US">
                <a:solidFill>
                  <a:srgbClr val="000000"/>
                </a:solidFill>
                <a:latin typeface="Arial" panose="020B0604020202020204" pitchFamily="34" charset="0"/>
                <a:ea typeface="宋体" panose="02010600030101010101" pitchFamily="2" charset="-122"/>
              </a:endParaRPr>
            </a:p>
            <a:p>
              <a:r>
                <a:rPr lang="zh-CN" altLang="en-US">
                  <a:solidFill>
                    <a:srgbClr val="000000"/>
                  </a:solidFill>
                  <a:latin typeface="Arial" panose="020B0604020202020204" pitchFamily="34" charset="0"/>
                  <a:ea typeface="宋体" panose="02010600030101010101" pitchFamily="2" charset="-122"/>
                </a:rPr>
                <a:t>2、</a:t>
              </a:r>
              <a:r>
                <a:rPr lang="zh-CN" altLang="en-US">
                  <a:solidFill>
                    <a:srgbClr val="0000FF"/>
                  </a:solidFill>
                  <a:latin typeface="Arial" panose="020B0604020202020204" pitchFamily="34" charset="0"/>
                  <a:ea typeface="微软雅黑" panose="020B0503020204020204" charset="-122"/>
                </a:rPr>
                <a:t>锰中毒：</a:t>
              </a:r>
              <a:r>
                <a:rPr lang="zh-CN" altLang="en-US">
                  <a:solidFill>
                    <a:srgbClr val="000000"/>
                  </a:solidFill>
                  <a:latin typeface="Arial" panose="020B0604020202020204" pitchFamily="34" charset="0"/>
                  <a:ea typeface="宋体" panose="02010600030101010101" pitchFamily="2" charset="-122"/>
                </a:rPr>
                <a:t>发病工龄2年以上。</a:t>
              </a:r>
              <a:endParaRPr lang="zh-CN" altLang="en-US">
                <a:solidFill>
                  <a:srgbClr val="000000"/>
                </a:solidFill>
                <a:latin typeface="Arial" panose="020B0604020202020204" pitchFamily="34" charset="0"/>
                <a:ea typeface="宋体" panose="02010600030101010101" pitchFamily="2" charset="-122"/>
              </a:endParaRPr>
            </a:p>
            <a:p>
              <a:r>
                <a:rPr lang="zh-CN" altLang="en-US">
                  <a:solidFill>
                    <a:srgbClr val="000000"/>
                  </a:solidFill>
                  <a:latin typeface="Arial" panose="020B0604020202020204" pitchFamily="34" charset="0"/>
                  <a:ea typeface="宋体" panose="02010600030101010101" pitchFamily="2" charset="-122"/>
                </a:rPr>
                <a:t>3、</a:t>
              </a:r>
              <a:r>
                <a:rPr lang="zh-CN" altLang="en-US">
                  <a:solidFill>
                    <a:srgbClr val="0000FF"/>
                  </a:solidFill>
                  <a:latin typeface="Arial" panose="020B0604020202020204" pitchFamily="34" charset="0"/>
                  <a:ea typeface="微软雅黑" panose="020B0503020204020204" charset="-122"/>
                </a:rPr>
                <a:t>金属烟热：</a:t>
              </a:r>
              <a:r>
                <a:rPr lang="zh-CN" altLang="en-US">
                  <a:solidFill>
                    <a:srgbClr val="000000"/>
                  </a:solidFill>
                  <a:latin typeface="Arial" panose="020B0604020202020204" pitchFamily="34" charset="0"/>
                  <a:ea typeface="宋体" panose="02010600030101010101" pitchFamily="2" charset="-122"/>
                </a:rPr>
                <a:t>吸入金属烟尘后6-12小时发病。</a:t>
              </a:r>
              <a:endParaRPr lang="zh-CN" altLang="en-US">
                <a:solidFill>
                  <a:srgbClr val="000000"/>
                </a:solidFill>
                <a:latin typeface="Arial" panose="020B0604020202020204" pitchFamily="34" charset="0"/>
                <a:ea typeface="宋体" panose="02010600030101010101" pitchFamily="2" charset="-122"/>
              </a:endParaRPr>
            </a:p>
            <a:p>
              <a:endParaRPr lang="en-US" altLang="zh-CN">
                <a:solidFill>
                  <a:srgbClr val="000000"/>
                </a:solidFill>
                <a:latin typeface="Arial" panose="020B0604020202020204" pitchFamily="34" charset="0"/>
                <a:ea typeface="宋体" panose="02010600030101010101" pitchFamily="2" charset="-122"/>
              </a:endParaRPr>
            </a:p>
          </p:txBody>
        </p:sp>
      </p:grpSp>
      <p:sp>
        <p:nvSpPr>
          <p:cNvPr id="29713" name="Text Box 23"/>
          <p:cNvSpPr txBox="1"/>
          <p:nvPr/>
        </p:nvSpPr>
        <p:spPr>
          <a:xfrm>
            <a:off x="3505200" y="2886075"/>
            <a:ext cx="2133600" cy="2286000"/>
          </a:xfrm>
          <a:prstGeom prst="rect">
            <a:avLst/>
          </a:prstGeom>
          <a:noFill/>
          <a:ln w="9525">
            <a:noFill/>
          </a:ln>
        </p:spPr>
        <p:txBody>
          <a:bodyPr anchor="t" anchorCtr="0">
            <a:spAutoFit/>
          </a:bodyPr>
          <a:p>
            <a:r>
              <a:rPr lang="zh-CN" altLang="en-US">
                <a:solidFill>
                  <a:srgbClr val="000000"/>
                </a:solidFill>
                <a:latin typeface="Arial" panose="020B0604020202020204" pitchFamily="34" charset="0"/>
                <a:ea typeface="宋体" panose="02010600030101010101" pitchFamily="2" charset="-122"/>
              </a:rPr>
              <a:t>电焊主要产生</a:t>
            </a:r>
            <a:endParaRPr lang="zh-CN" altLang="en-US">
              <a:solidFill>
                <a:srgbClr val="000000"/>
              </a:solidFill>
              <a:latin typeface="Arial" panose="020B0604020202020204" pitchFamily="34" charset="0"/>
              <a:ea typeface="宋体" panose="02010600030101010101" pitchFamily="2" charset="-122"/>
            </a:endParaRPr>
          </a:p>
          <a:p>
            <a:r>
              <a:rPr lang="zh-CN" altLang="en-US">
                <a:solidFill>
                  <a:srgbClr val="000000"/>
                </a:solidFill>
                <a:latin typeface="Arial" panose="020B0604020202020204" pitchFamily="34" charset="0"/>
                <a:ea typeface="宋体" panose="02010600030101010101" pitchFamily="2" charset="-122"/>
              </a:rPr>
              <a:t>1、</a:t>
            </a:r>
            <a:r>
              <a:rPr lang="zh-CN" altLang="en-US">
                <a:solidFill>
                  <a:srgbClr val="0000FF"/>
                </a:solidFill>
                <a:latin typeface="Arial" panose="020B0604020202020204" pitchFamily="34" charset="0"/>
                <a:ea typeface="微软雅黑" panose="020B0503020204020204" charset="-122"/>
              </a:rPr>
              <a:t>臭氧、氮氧化物：</a:t>
            </a:r>
            <a:r>
              <a:rPr lang="zh-CN" altLang="en-US">
                <a:solidFill>
                  <a:srgbClr val="000000"/>
                </a:solidFill>
                <a:latin typeface="Arial" panose="020B0604020202020204" pitchFamily="34" charset="0"/>
                <a:ea typeface="宋体" panose="02010600030101010101" pitchFamily="2" charset="-122"/>
              </a:rPr>
              <a:t>可导致慢行支气管炎、严重时可导致肺水肿。</a:t>
            </a:r>
            <a:endParaRPr lang="zh-CN" altLang="en-US">
              <a:solidFill>
                <a:srgbClr val="000000"/>
              </a:solidFill>
              <a:latin typeface="Arial" panose="020B0604020202020204" pitchFamily="34" charset="0"/>
              <a:ea typeface="宋体" panose="02010600030101010101" pitchFamily="2" charset="-122"/>
            </a:endParaRPr>
          </a:p>
          <a:p>
            <a:r>
              <a:rPr lang="zh-CN" altLang="en-US">
                <a:solidFill>
                  <a:srgbClr val="000000"/>
                </a:solidFill>
                <a:latin typeface="Arial" panose="020B0604020202020204" pitchFamily="34" charset="0"/>
                <a:ea typeface="宋体" panose="02010600030101010101" pitchFamily="2" charset="-122"/>
              </a:rPr>
              <a:t>2、</a:t>
            </a:r>
            <a:r>
              <a:rPr lang="zh-CN" altLang="en-US">
                <a:solidFill>
                  <a:srgbClr val="0000FF"/>
                </a:solidFill>
                <a:latin typeface="Arial" panose="020B0604020202020204" pitchFamily="34" charset="0"/>
                <a:ea typeface="微软雅黑" panose="020B0503020204020204" charset="-122"/>
              </a:rPr>
              <a:t>一氧化碳：</a:t>
            </a:r>
            <a:r>
              <a:rPr lang="zh-CN" altLang="en-US">
                <a:solidFill>
                  <a:srgbClr val="000000"/>
                </a:solidFill>
                <a:latin typeface="Arial" panose="020B0604020202020204" pitchFamily="34" charset="0"/>
                <a:ea typeface="宋体" panose="02010600030101010101" pitchFamily="2" charset="-122"/>
              </a:rPr>
              <a:t>可导致中毒、窒息。</a:t>
            </a:r>
            <a:endParaRPr lang="zh-CN" altLang="en-US">
              <a:solidFill>
                <a:srgbClr val="000000"/>
              </a:solidFill>
              <a:latin typeface="Arial" panose="020B0604020202020204" pitchFamily="34" charset="0"/>
              <a:ea typeface="宋体" panose="02010600030101010101" pitchFamily="2" charset="-122"/>
            </a:endParaRPr>
          </a:p>
          <a:p>
            <a:endParaRPr lang="zh-CN" altLang="en-US">
              <a:solidFill>
                <a:srgbClr val="000000"/>
              </a:solidFill>
              <a:latin typeface="Arial" panose="020B0604020202020204" pitchFamily="34" charset="0"/>
              <a:ea typeface="宋体" panose="02010600030101010101" pitchFamily="2" charset="-122"/>
            </a:endParaRPr>
          </a:p>
        </p:txBody>
      </p:sp>
      <p:grpSp>
        <p:nvGrpSpPr>
          <p:cNvPr id="29714" name="Group 19"/>
          <p:cNvGrpSpPr/>
          <p:nvPr/>
        </p:nvGrpSpPr>
        <p:grpSpPr>
          <a:xfrm>
            <a:off x="5940425" y="2492375"/>
            <a:ext cx="2295525" cy="3316288"/>
            <a:chOff x="0" y="0"/>
            <a:chExt cx="3614" cy="5222"/>
          </a:xfrm>
        </p:grpSpPr>
        <p:sp>
          <p:nvSpPr>
            <p:cNvPr id="29715" name="AutoShape 9"/>
            <p:cNvSpPr/>
            <p:nvPr/>
          </p:nvSpPr>
          <p:spPr>
            <a:xfrm>
              <a:off x="0" y="252"/>
              <a:ext cx="3615" cy="4970"/>
            </a:xfrm>
            <a:prstGeom prst="roundRect">
              <a:avLst>
                <a:gd name="adj" fmla="val 4690"/>
              </a:avLst>
            </a:prstGeom>
            <a:noFill/>
            <a:ln w="57150" cap="flat" cmpd="sng">
              <a:solidFill>
                <a:schemeClr val="hlink"/>
              </a:solidFill>
              <a:prstDash val="solid"/>
              <a:round/>
              <a:headEnd type="none" w="med" len="med"/>
              <a:tailEnd type="none" w="med" len="med"/>
            </a:ln>
          </p:spPr>
          <p:txBody>
            <a:bodyPr wrap="none" anchor="ctr" anchorCtr="0"/>
            <a:p>
              <a:endParaRPr lang="zh-CN" altLang="zh-CN">
                <a:latin typeface="Arial" panose="020B0604020202020204" pitchFamily="34" charset="0"/>
                <a:ea typeface="宋体" panose="02010600030101010101" pitchFamily="2" charset="-122"/>
              </a:endParaRPr>
            </a:p>
          </p:txBody>
        </p:sp>
        <p:sp>
          <p:nvSpPr>
            <p:cNvPr id="30741" name="AutoShape 10"/>
            <p:cNvSpPr>
              <a:spLocks noChangeArrowheads="1"/>
            </p:cNvSpPr>
            <p:nvPr/>
          </p:nvSpPr>
          <p:spPr bwMode="auto">
            <a:xfrm>
              <a:off x="340" y="27"/>
              <a:ext cx="2935" cy="453"/>
            </a:xfrm>
            <a:prstGeom prst="roundRect">
              <a:avLst>
                <a:gd name="adj" fmla="val 50000"/>
              </a:avLst>
            </a:prstGeom>
            <a:gradFill rotWithShape="1">
              <a:gsLst>
                <a:gs pos="0">
                  <a:srgbClr val="4E6013"/>
                </a:gs>
                <a:gs pos="50000">
                  <a:schemeClr val="hlink"/>
                </a:gs>
                <a:gs pos="100000">
                  <a:srgbClr val="4E6013"/>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717" name="Text Box 15"/>
            <p:cNvSpPr txBox="1"/>
            <p:nvPr/>
          </p:nvSpPr>
          <p:spPr>
            <a:xfrm>
              <a:off x="780" y="0"/>
              <a:ext cx="2060" cy="480"/>
            </a:xfrm>
            <a:prstGeom prst="rect">
              <a:avLst/>
            </a:prstGeom>
            <a:noFill/>
            <a:ln w="9525">
              <a:noFill/>
            </a:ln>
          </p:spPr>
          <p:txBody>
            <a:bodyPr wrap="none" anchor="t" anchorCtr="0">
              <a:spAutoFit/>
            </a:bodyPr>
            <a:p>
              <a:pPr algn="ctr"/>
              <a:endParaRPr lang="en-US" altLang="zh-CN" sz="1400">
                <a:solidFill>
                  <a:srgbClr val="FFFFFF"/>
                </a:solidFill>
                <a:latin typeface="Arial" panose="020B0604020202020204" pitchFamily="34" charset="0"/>
                <a:ea typeface="宋体" panose="02010600030101010101" pitchFamily="2" charset="-122"/>
              </a:endParaRPr>
            </a:p>
          </p:txBody>
        </p:sp>
        <p:sp>
          <p:nvSpPr>
            <p:cNvPr id="29718" name="Text Box 24"/>
            <p:cNvSpPr txBox="1"/>
            <p:nvPr/>
          </p:nvSpPr>
          <p:spPr>
            <a:xfrm>
              <a:off x="135" y="570"/>
              <a:ext cx="3360" cy="2740"/>
            </a:xfrm>
            <a:prstGeom prst="rect">
              <a:avLst/>
            </a:prstGeom>
            <a:noFill/>
            <a:ln w="9525">
              <a:noFill/>
            </a:ln>
          </p:spPr>
          <p:txBody>
            <a:bodyPr anchor="t" anchorCtr="0">
              <a:spAutoFit/>
            </a:bodyPr>
            <a:p>
              <a:r>
                <a:rPr lang="zh-CN" altLang="en-US" b="1">
                  <a:solidFill>
                    <a:srgbClr val="000000"/>
                  </a:solidFill>
                  <a:latin typeface="宋体" panose="02010600030101010101" pitchFamily="2" charset="-122"/>
                  <a:ea typeface="宋体" panose="02010600030101010101" pitchFamily="2" charset="-122"/>
                </a:rPr>
                <a:t>电焊弧光主要包含：</a:t>
              </a:r>
              <a:endParaRPr lang="zh-CN" altLang="en-US" b="1">
                <a:solidFill>
                  <a:srgbClr val="000000"/>
                </a:solidFill>
                <a:latin typeface="宋体" panose="02010600030101010101" pitchFamily="2" charset="-122"/>
                <a:ea typeface="宋体" panose="02010600030101010101" pitchFamily="2" charset="-122"/>
              </a:endParaRPr>
            </a:p>
            <a:p>
              <a:r>
                <a:rPr lang="zh-CN" altLang="en-US">
                  <a:solidFill>
                    <a:srgbClr val="000000"/>
                  </a:solidFill>
                  <a:latin typeface="宋体" panose="02010600030101010101" pitchFamily="2" charset="-122"/>
                  <a:ea typeface="宋体" panose="02010600030101010101" pitchFamily="2" charset="-122"/>
                </a:rPr>
                <a:t>1、</a:t>
              </a:r>
              <a:r>
                <a:rPr lang="zh-CN" altLang="en-US">
                  <a:solidFill>
                    <a:srgbClr val="0000FF"/>
                  </a:solidFill>
                  <a:latin typeface="宋体" panose="02010600030101010101" pitchFamily="2" charset="-122"/>
                  <a:ea typeface="微软雅黑" panose="020B0503020204020204" charset="-122"/>
                </a:rPr>
                <a:t>紫外线：</a:t>
              </a:r>
              <a:r>
                <a:rPr lang="zh-CN" altLang="en-US">
                  <a:solidFill>
                    <a:srgbClr val="000000"/>
                  </a:solidFill>
                  <a:latin typeface="宋体" panose="02010600030101010101" pitchFamily="2" charset="-122"/>
                  <a:ea typeface="宋体" panose="02010600030101010101" pitchFamily="2" charset="-122"/>
                </a:rPr>
                <a:t>可导致眼镜红肿、甚至电光性眼炎。</a:t>
              </a:r>
              <a:endParaRPr lang="zh-CN" altLang="en-US">
                <a:solidFill>
                  <a:srgbClr val="000000"/>
                </a:solidFill>
                <a:latin typeface="宋体" panose="02010600030101010101" pitchFamily="2" charset="-122"/>
                <a:ea typeface="宋体" panose="02010600030101010101" pitchFamily="2" charset="-122"/>
              </a:endParaRPr>
            </a:p>
            <a:p>
              <a:r>
                <a:rPr lang="zh-CN" altLang="en-US">
                  <a:solidFill>
                    <a:srgbClr val="000000"/>
                  </a:solidFill>
                  <a:latin typeface="宋体" panose="02010600030101010101" pitchFamily="2" charset="-122"/>
                  <a:ea typeface="宋体" panose="02010600030101010101" pitchFamily="2" charset="-122"/>
                </a:rPr>
                <a:t>2、</a:t>
              </a:r>
              <a:r>
                <a:rPr lang="zh-CN" altLang="en-US">
                  <a:solidFill>
                    <a:srgbClr val="0000FF"/>
                  </a:solidFill>
                  <a:latin typeface="宋体" panose="02010600030101010101" pitchFamily="2" charset="-122"/>
                  <a:ea typeface="微软雅黑" panose="020B0503020204020204" charset="-122"/>
                </a:rPr>
                <a:t>红外线：</a:t>
              </a:r>
              <a:r>
                <a:rPr lang="zh-CN" altLang="en-US">
                  <a:solidFill>
                    <a:srgbClr val="000000"/>
                  </a:solidFill>
                  <a:latin typeface="宋体" panose="02010600030101010101" pitchFamily="2" charset="-122"/>
                  <a:ea typeface="宋体" panose="02010600030101010101" pitchFamily="2" charset="-122"/>
                </a:rPr>
                <a:t>可引发白内障。</a:t>
              </a:r>
              <a:endParaRPr lang="zh-CN" altLang="en-US">
                <a:solidFill>
                  <a:srgbClr val="000000"/>
                </a:solidFill>
                <a:latin typeface="宋体" panose="02010600030101010101" pitchFamily="2" charset="-122"/>
                <a:ea typeface="宋体" panose="02010600030101010101" pitchFamily="2" charset="-122"/>
              </a:endParaRPr>
            </a:p>
            <a:p>
              <a:r>
                <a:rPr lang="zh-CN" altLang="en-US">
                  <a:solidFill>
                    <a:srgbClr val="000000"/>
                  </a:solidFill>
                  <a:latin typeface="宋体" panose="02010600030101010101" pitchFamily="2" charset="-122"/>
                  <a:ea typeface="宋体" panose="02010600030101010101" pitchFamily="2" charset="-122"/>
                </a:rPr>
                <a:t>3、</a:t>
              </a:r>
              <a:r>
                <a:rPr lang="zh-CN" altLang="en-US">
                  <a:solidFill>
                    <a:srgbClr val="0000FF"/>
                  </a:solidFill>
                  <a:latin typeface="宋体" panose="02010600030101010101" pitchFamily="2" charset="-122"/>
                  <a:ea typeface="微软雅黑" panose="020B0503020204020204" charset="-122"/>
                </a:rPr>
                <a:t>强可见光：</a:t>
              </a:r>
              <a:r>
                <a:rPr lang="zh-CN" altLang="en-US">
                  <a:solidFill>
                    <a:srgbClr val="000000"/>
                  </a:solidFill>
                  <a:latin typeface="宋体" panose="02010600030101010101" pitchFamily="2" charset="-122"/>
                  <a:ea typeface="宋体" panose="02010600030101010101" pitchFamily="2" charset="-122"/>
                </a:rPr>
                <a:t>比普通可见光强一万倍以上，可导致视力衰退。</a:t>
              </a:r>
              <a:endParaRPr lang="zh-CN" altLang="en-US">
                <a:solidFill>
                  <a:srgbClr val="000000"/>
                </a:solidFill>
                <a:latin typeface="宋体" panose="02010600030101010101" pitchFamily="2" charset="-122"/>
                <a:ea typeface="宋体" panose="02010600030101010101" pitchFamily="2" charset="-122"/>
              </a:endParaRPr>
            </a:p>
          </p:txBody>
        </p:sp>
      </p:grpSp>
      <p:sp>
        <p:nvSpPr>
          <p:cNvPr id="29719" name="AutoShape 18"/>
          <p:cNvSpPr/>
          <p:nvPr/>
        </p:nvSpPr>
        <p:spPr>
          <a:xfrm>
            <a:off x="1117600" y="1557338"/>
            <a:ext cx="1863725" cy="503237"/>
          </a:xfrm>
          <a:prstGeom prst="roundRect">
            <a:avLst>
              <a:gd name="adj" fmla="val 50000"/>
            </a:avLst>
          </a:prstGeom>
          <a:gradFill rotWithShape="1">
            <a:gsLst>
              <a:gs pos="0">
                <a:srgbClr val="244563"/>
              </a:gs>
              <a:gs pos="50000">
                <a:schemeClr val="folHlink"/>
              </a:gs>
              <a:gs pos="100000">
                <a:srgbClr val="244563"/>
              </a:gs>
            </a:gsLst>
            <a:lin ang="5400000" scaled="1"/>
            <a:tileRect/>
          </a:gradFill>
          <a:ln w="9525">
            <a:noFill/>
          </a:ln>
        </p:spPr>
        <p:txBody>
          <a:bodyPr wrap="none" anchor="ctr" anchorCtr="0"/>
          <a:p>
            <a:pPr algn="ctr"/>
            <a:r>
              <a:rPr lang="zh-CN" altLang="en-US" b="1">
                <a:solidFill>
                  <a:srgbClr val="FFFF00"/>
                </a:solidFill>
                <a:latin typeface="Arial" panose="020B0604020202020204" pitchFamily="34" charset="0"/>
                <a:ea typeface="微软雅黑" panose="020B0503020204020204" charset="-122"/>
              </a:rPr>
              <a:t>金属烟尘</a:t>
            </a:r>
            <a:endParaRPr lang="zh-CN" altLang="en-US" b="1">
              <a:solidFill>
                <a:srgbClr val="FFFF00"/>
              </a:solidFill>
              <a:latin typeface="Arial" panose="020B0604020202020204" pitchFamily="34" charset="0"/>
              <a:ea typeface="微软雅黑" panose="020B0503020204020204" charset="-122"/>
            </a:endParaRPr>
          </a:p>
        </p:txBody>
      </p:sp>
      <p:sp>
        <p:nvSpPr>
          <p:cNvPr id="30745" name="AutoShape 6"/>
          <p:cNvSpPr>
            <a:spLocks noChangeArrowheads="1"/>
          </p:cNvSpPr>
          <p:nvPr/>
        </p:nvSpPr>
        <p:spPr bwMode="auto">
          <a:xfrm>
            <a:off x="3638550" y="1557338"/>
            <a:ext cx="1863725" cy="503238"/>
          </a:xfrm>
          <a:prstGeom prst="roundRect">
            <a:avLst>
              <a:gd name="adj" fmla="val 50000"/>
            </a:avLst>
          </a:prstGeom>
          <a:gradFill rotWithShape="1">
            <a:gsLst>
              <a:gs pos="0">
                <a:srgbClr val="765A0C"/>
              </a:gs>
              <a:gs pos="50000">
                <a:schemeClr val="accent2"/>
              </a:gs>
              <a:gs pos="100000">
                <a:srgbClr val="765A0C"/>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00"/>
                </a:solidFill>
                <a:effectLst/>
                <a:uLnTx/>
                <a:uFillTx/>
                <a:latin typeface="Arial" panose="020B0604020202020204" pitchFamily="34" charset="0"/>
                <a:ea typeface="微软雅黑" panose="020B0503020204020204" charset="-122"/>
                <a:cs typeface="+mn-cs"/>
                <a:sym typeface="+mn-ea"/>
              </a:rPr>
              <a:t>有毒气体</a:t>
            </a:r>
            <a:endParaRPr kumimoji="0" lang="zh-CN" altLang="en-US" sz="1800" b="1" i="0" u="none" strike="noStrike" kern="1200" cap="none" spc="0" normalizeH="0" baseline="0" noProof="0">
              <a:ln>
                <a:noFill/>
              </a:ln>
              <a:solidFill>
                <a:srgbClr val="FFFF00"/>
              </a:solidFill>
              <a:effectLst/>
              <a:uLnTx/>
              <a:uFillTx/>
              <a:latin typeface="Arial" panose="020B0604020202020204" pitchFamily="34" charset="0"/>
              <a:ea typeface="微软雅黑" panose="020B0503020204020204" charset="-122"/>
              <a:cs typeface="+mn-cs"/>
              <a:sym typeface="+mn-ea"/>
            </a:endParaRPr>
          </a:p>
        </p:txBody>
      </p:sp>
      <p:sp>
        <p:nvSpPr>
          <p:cNvPr id="29721" name="AutoShape 10"/>
          <p:cNvSpPr/>
          <p:nvPr/>
        </p:nvSpPr>
        <p:spPr>
          <a:xfrm>
            <a:off x="6157913" y="1557338"/>
            <a:ext cx="1863725" cy="503237"/>
          </a:xfrm>
          <a:prstGeom prst="roundRect">
            <a:avLst>
              <a:gd name="adj" fmla="val 50000"/>
            </a:avLst>
          </a:prstGeom>
          <a:gradFill rotWithShape="1">
            <a:gsLst>
              <a:gs pos="0">
                <a:srgbClr val="4E6013"/>
              </a:gs>
              <a:gs pos="50000">
                <a:schemeClr val="hlink"/>
              </a:gs>
              <a:gs pos="100000">
                <a:srgbClr val="4E6013"/>
              </a:gs>
            </a:gsLst>
            <a:lin ang="5400000" scaled="1"/>
            <a:tileRect/>
          </a:gradFill>
          <a:ln w="9525">
            <a:noFill/>
          </a:ln>
        </p:spPr>
        <p:txBody>
          <a:bodyPr wrap="none" anchor="ctr" anchorCtr="0"/>
          <a:p>
            <a:pPr algn="ctr"/>
            <a:r>
              <a:rPr lang="zh-CN" altLang="en-US" b="1">
                <a:solidFill>
                  <a:srgbClr val="FFFF00"/>
                </a:solidFill>
                <a:latin typeface="Arial" panose="020B0604020202020204" pitchFamily="34" charset="0"/>
                <a:ea typeface="微软雅黑" panose="020B0503020204020204" charset="-122"/>
              </a:rPr>
              <a:t>弧光辐射</a:t>
            </a:r>
            <a:endParaRPr lang="zh-CN" altLang="en-US" b="1">
              <a:solidFill>
                <a:srgbClr val="FFFF00"/>
              </a:solidFill>
              <a:latin typeface="Arial" panose="020B0604020202020204" pitchFamily="34" charset="0"/>
              <a:ea typeface="微软雅黑" panose="020B0503020204020204" charset="-122"/>
            </a:endParaRPr>
          </a:p>
        </p:txBody>
      </p:sp>
      <p:sp>
        <p:nvSpPr>
          <p:cNvPr id="29722" name="AutoShape 12"/>
          <p:cNvSpPr/>
          <p:nvPr/>
        </p:nvSpPr>
        <p:spPr>
          <a:xfrm flipH="1">
            <a:off x="6372225" y="2565400"/>
            <a:ext cx="73025" cy="142875"/>
          </a:xfrm>
          <a:prstGeom prst="octagon">
            <a:avLst>
              <a:gd name="adj" fmla="val 29287"/>
            </a:avLst>
          </a:prstGeom>
          <a:solidFill>
            <a:schemeClr val="bg1"/>
          </a:solidFill>
          <a:ln w="9525">
            <a:noFill/>
          </a:ln>
        </p:spPr>
        <p:txBody>
          <a:bodyPr wrap="none" anchor="ctr" anchorCtr="0"/>
          <a:p>
            <a:endParaRPr lang="zh-CN" altLang="zh-CN">
              <a:latin typeface="Arial" panose="020B0604020202020204" pitchFamily="34" charset="0"/>
              <a:ea typeface="宋体" panose="02010600030101010101" pitchFamily="2" charset="-122"/>
            </a:endParaRPr>
          </a:p>
        </p:txBody>
      </p:sp>
      <p:sp>
        <p:nvSpPr>
          <p:cNvPr id="29723" name="AutoShape 12"/>
          <p:cNvSpPr/>
          <p:nvPr/>
        </p:nvSpPr>
        <p:spPr>
          <a:xfrm flipH="1">
            <a:off x="7740650" y="2565400"/>
            <a:ext cx="71438" cy="142875"/>
          </a:xfrm>
          <a:prstGeom prst="octagon">
            <a:avLst>
              <a:gd name="adj" fmla="val 29287"/>
            </a:avLst>
          </a:prstGeom>
          <a:solidFill>
            <a:schemeClr val="bg1"/>
          </a:solidFill>
          <a:ln w="9525">
            <a:noFill/>
          </a:ln>
        </p:spPr>
        <p:txBody>
          <a:bodyPr wrap="none" anchor="ctr" anchorCtr="0"/>
          <a:p>
            <a:endParaRPr lang="zh-CN" altLang="zh-CN">
              <a:latin typeface="Arial" panose="020B0604020202020204" pitchFamily="34" charset="0"/>
              <a:ea typeface="宋体" panose="02010600030101010101" pitchFamily="2" charset="-122"/>
            </a:endParaRPr>
          </a:p>
        </p:txBody>
      </p:sp>
      <p:sp>
        <p:nvSpPr>
          <p:cNvPr id="29724" name="Text Box 29"/>
          <p:cNvSpPr txBox="1"/>
          <p:nvPr/>
        </p:nvSpPr>
        <p:spPr>
          <a:xfrm>
            <a:off x="1189038" y="2492375"/>
            <a:ext cx="1727200" cy="365125"/>
          </a:xfrm>
          <a:prstGeom prst="rect">
            <a:avLst/>
          </a:prstGeom>
          <a:noFill/>
          <a:ln w="9525">
            <a:noFill/>
          </a:ln>
        </p:spPr>
        <p:txBody>
          <a:bodyPr anchor="t" anchorCtr="0">
            <a:spAutoFit/>
          </a:bodyPr>
          <a:p>
            <a:pPr algn="ctr"/>
            <a:r>
              <a:rPr lang="zh-CN" altLang="en-US" b="1">
                <a:solidFill>
                  <a:srgbClr val="FFFF00"/>
                </a:solidFill>
                <a:latin typeface="Arial" panose="020B0604020202020204" pitchFamily="34" charset="0"/>
                <a:ea typeface="楷体" panose="02010609060101010101" charset="-122"/>
              </a:rPr>
              <a:t>主要危害</a:t>
            </a:r>
            <a:endParaRPr lang="zh-CN" altLang="en-US" b="1">
              <a:solidFill>
                <a:srgbClr val="FFFF00"/>
              </a:solidFill>
              <a:latin typeface="Arial" panose="020B0604020202020204" pitchFamily="34" charset="0"/>
              <a:ea typeface="楷体" panose="02010609060101010101" charset="-122"/>
            </a:endParaRPr>
          </a:p>
        </p:txBody>
      </p:sp>
      <p:sp>
        <p:nvSpPr>
          <p:cNvPr id="29725" name="Text Box 30"/>
          <p:cNvSpPr txBox="1"/>
          <p:nvPr/>
        </p:nvSpPr>
        <p:spPr>
          <a:xfrm>
            <a:off x="6229350" y="2492375"/>
            <a:ext cx="1728788" cy="365125"/>
          </a:xfrm>
          <a:prstGeom prst="rect">
            <a:avLst/>
          </a:prstGeom>
          <a:noFill/>
          <a:ln w="9525">
            <a:noFill/>
          </a:ln>
        </p:spPr>
        <p:txBody>
          <a:bodyPr anchor="t" anchorCtr="0">
            <a:spAutoFit/>
          </a:bodyPr>
          <a:p>
            <a:pPr algn="ctr"/>
            <a:r>
              <a:rPr lang="zh-CN" altLang="en-US" b="1">
                <a:solidFill>
                  <a:srgbClr val="FFFF00"/>
                </a:solidFill>
                <a:latin typeface="Arial" panose="020B0604020202020204" pitchFamily="34" charset="0"/>
                <a:ea typeface="楷体" panose="02010609060101010101" charset="-122"/>
              </a:rPr>
              <a:t>主要危害</a:t>
            </a:r>
            <a:endParaRPr lang="zh-CN" altLang="en-US" b="1">
              <a:solidFill>
                <a:srgbClr val="FFFF00"/>
              </a:solidFill>
              <a:latin typeface="Arial" panose="020B0604020202020204" pitchFamily="34" charset="0"/>
              <a:ea typeface="楷体" panose="0201060906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2"/>
          <p:cNvSpPr>
            <a:spLocks noGrp="1"/>
          </p:cNvSpPr>
          <p:nvPr>
            <p:ph type="title"/>
          </p:nvPr>
        </p:nvSpPr>
        <p:spPr>
          <a:ln/>
        </p:spPr>
        <p:txBody>
          <a:bodyPr vert="horz" wrap="square" lIns="91440" tIns="45720" rIns="91440" bIns="45720" anchor="ctr" anchorCtr="0"/>
          <a:p>
            <a:pPr eaLnBrk="1" hangingPunct="1"/>
            <a:r>
              <a:rPr lang="zh-CN" altLang="en-US"/>
              <a:t>电焊机职业危害防护</a:t>
            </a:r>
            <a:endParaRPr lang="zh-CN" altLang="en-US"/>
          </a:p>
        </p:txBody>
      </p:sp>
      <p:sp>
        <p:nvSpPr>
          <p:cNvPr id="30722" name="Text Box 3"/>
          <p:cNvSpPr txBox="1"/>
          <p:nvPr/>
        </p:nvSpPr>
        <p:spPr>
          <a:xfrm>
            <a:off x="828675" y="1385888"/>
            <a:ext cx="7775575" cy="366712"/>
          </a:xfrm>
          <a:prstGeom prst="rect">
            <a:avLst/>
          </a:prstGeom>
          <a:noFill/>
          <a:ln w="9525">
            <a:noFill/>
          </a:ln>
        </p:spPr>
        <p:txBody>
          <a:bodyPr anchor="t" anchorCtr="0">
            <a:spAutoFit/>
          </a:bodyPr>
          <a:p>
            <a:r>
              <a:rPr lang="zh-CN" altLang="en-US">
                <a:latin typeface="楷体" panose="02010609060101010101" charset="-122"/>
                <a:ea typeface="楷体" panose="02010609060101010101" charset="-122"/>
              </a:rPr>
              <a:t>  </a:t>
            </a:r>
            <a:endParaRPr lang="zh-CN" altLang="en-US">
              <a:latin typeface="楷体" panose="02010609060101010101" charset="-122"/>
              <a:ea typeface="楷体" panose="02010609060101010101" charset="-122"/>
            </a:endParaRPr>
          </a:p>
        </p:txBody>
      </p:sp>
      <p:pic>
        <p:nvPicPr>
          <p:cNvPr id="30723"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sp>
        <p:nvSpPr>
          <p:cNvPr id="30724" name="AutoShape 2"/>
          <p:cNvSpPr/>
          <p:nvPr/>
        </p:nvSpPr>
        <p:spPr>
          <a:xfrm>
            <a:off x="4840288" y="2239963"/>
            <a:ext cx="3970337" cy="3727450"/>
          </a:xfrm>
          <a:prstGeom prst="roundRect">
            <a:avLst>
              <a:gd name="adj" fmla="val 2259"/>
            </a:avLst>
          </a:prstGeom>
          <a:gradFill rotWithShape="1">
            <a:gsLst>
              <a:gs pos="0">
                <a:schemeClr val="bg2"/>
              </a:gs>
              <a:gs pos="100000">
                <a:srgbClr val="FFFFFF">
                  <a:alpha val="0"/>
                </a:srgbClr>
              </a:gs>
            </a:gsLst>
            <a:lin ang="5400000" scaled="1"/>
            <a:tileRect/>
          </a:gradFill>
          <a:ln w="9525">
            <a:noFill/>
          </a:ln>
        </p:spPr>
        <p:txBody>
          <a:bodyPr wrap="none" anchor="ctr" anchorCtr="0"/>
          <a:p>
            <a:endParaRPr lang="zh-CN" altLang="en-US">
              <a:latin typeface="Arial" panose="020B0604020202020204" pitchFamily="34" charset="0"/>
              <a:ea typeface="宋体" panose="02010600030101010101" pitchFamily="2" charset="-122"/>
            </a:endParaRPr>
          </a:p>
        </p:txBody>
      </p:sp>
      <p:sp>
        <p:nvSpPr>
          <p:cNvPr id="30725" name="Oval 4"/>
          <p:cNvSpPr/>
          <p:nvPr/>
        </p:nvSpPr>
        <p:spPr>
          <a:xfrm>
            <a:off x="893763" y="2130425"/>
            <a:ext cx="3355975" cy="3355975"/>
          </a:xfrm>
          <a:prstGeom prst="ellipse">
            <a:avLst/>
          </a:prstGeom>
          <a:noFill/>
          <a:ln w="6350" cap="flat" cmpd="sng">
            <a:solidFill>
              <a:srgbClr val="000000"/>
            </a:solidFill>
            <a:prstDash val="dash"/>
            <a:round/>
            <a:headEnd type="none" w="med" len="med"/>
            <a:tailEnd type="none" w="med" len="med"/>
          </a:ln>
        </p:spPr>
        <p:txBody>
          <a:bodyPr wrap="none" anchor="ctr" anchorCtr="0"/>
          <a:p>
            <a:endParaRPr lang="zh-CN" altLang="zh-CN">
              <a:latin typeface="Arial" panose="020B0604020202020204" pitchFamily="34" charset="0"/>
              <a:ea typeface="宋体" panose="02010600030101010101" pitchFamily="2" charset="-122"/>
            </a:endParaRPr>
          </a:p>
        </p:txBody>
      </p:sp>
      <p:sp>
        <p:nvSpPr>
          <p:cNvPr id="30726" name="Oval 5"/>
          <p:cNvSpPr/>
          <p:nvPr/>
        </p:nvSpPr>
        <p:spPr>
          <a:xfrm>
            <a:off x="581025" y="2378075"/>
            <a:ext cx="1143000" cy="1143000"/>
          </a:xfrm>
          <a:prstGeom prst="ellipse">
            <a:avLst/>
          </a:prstGeom>
          <a:gradFill rotWithShape="1">
            <a:gsLst>
              <a:gs pos="0">
                <a:srgbClr val="5E7518"/>
              </a:gs>
              <a:gs pos="100000">
                <a:schemeClr val="hlink"/>
              </a:gs>
            </a:gsLst>
            <a:lin ang="18900000" scaled="1"/>
            <a:tileRect/>
          </a:gradFill>
          <a:ln w="38100" cap="flat" cmpd="sng">
            <a:solidFill>
              <a:srgbClr val="EBF5FF"/>
            </a:solidFill>
            <a:prstDash val="solid"/>
            <a:round/>
            <a:headEnd type="none" w="med" len="med"/>
            <a:tailEnd type="none" w="med" len="med"/>
          </a:ln>
          <a:effectLst>
            <a:outerShdw dist="45791" dir="3378595" algn="ctr" rotWithShape="0">
              <a:schemeClr val="tx2">
                <a:alpha val="50000"/>
              </a:schemeClr>
            </a:outerShdw>
          </a:effectLst>
        </p:spPr>
        <p:txBody>
          <a:bodyPr wrap="none" anchor="ctr" anchorCtr="0"/>
          <a:p>
            <a:endParaRPr lang="zh-CN" altLang="en-US">
              <a:latin typeface="Arial" panose="020B0604020202020204" pitchFamily="34" charset="0"/>
              <a:ea typeface="宋体" panose="02010600030101010101" pitchFamily="2" charset="-122"/>
            </a:endParaRPr>
          </a:p>
        </p:txBody>
      </p:sp>
      <p:sp>
        <p:nvSpPr>
          <p:cNvPr id="30727" name="Oval 6"/>
          <p:cNvSpPr/>
          <p:nvPr/>
        </p:nvSpPr>
        <p:spPr>
          <a:xfrm>
            <a:off x="3376613" y="2378075"/>
            <a:ext cx="1143000" cy="1143000"/>
          </a:xfrm>
          <a:prstGeom prst="ellipse">
            <a:avLst/>
          </a:prstGeom>
          <a:gradFill rotWithShape="1">
            <a:gsLst>
              <a:gs pos="0">
                <a:srgbClr val="5E7518"/>
              </a:gs>
              <a:gs pos="100000">
                <a:schemeClr val="hlink"/>
              </a:gs>
            </a:gsLst>
            <a:lin ang="18900000" scaled="1"/>
            <a:tileRect/>
          </a:gradFill>
          <a:ln w="38100" cap="flat" cmpd="sng">
            <a:solidFill>
              <a:srgbClr val="EBF5FF"/>
            </a:solidFill>
            <a:prstDash val="solid"/>
            <a:round/>
            <a:headEnd type="none" w="med" len="med"/>
            <a:tailEnd type="none" w="med" len="med"/>
          </a:ln>
          <a:effectLst>
            <a:outerShdw dist="45791" dir="3378595" algn="ctr" rotWithShape="0">
              <a:schemeClr val="tx2">
                <a:alpha val="50000"/>
              </a:schemeClr>
            </a:outerShdw>
          </a:effectLst>
        </p:spPr>
        <p:txBody>
          <a:bodyPr wrap="none" anchor="ctr" anchorCtr="0"/>
          <a:p>
            <a:endParaRPr lang="zh-CN" altLang="en-US">
              <a:latin typeface="Arial" panose="020B0604020202020204" pitchFamily="34" charset="0"/>
              <a:ea typeface="宋体" panose="02010600030101010101" pitchFamily="2" charset="-122"/>
            </a:endParaRPr>
          </a:p>
        </p:txBody>
      </p:sp>
      <p:sp>
        <p:nvSpPr>
          <p:cNvPr id="30728" name="Oval 7"/>
          <p:cNvSpPr/>
          <p:nvPr/>
        </p:nvSpPr>
        <p:spPr>
          <a:xfrm>
            <a:off x="2030413" y="4891088"/>
            <a:ext cx="1143000" cy="1143000"/>
          </a:xfrm>
          <a:prstGeom prst="ellipse">
            <a:avLst/>
          </a:prstGeom>
          <a:gradFill rotWithShape="1">
            <a:gsLst>
              <a:gs pos="0">
                <a:srgbClr val="5E7518"/>
              </a:gs>
              <a:gs pos="100000">
                <a:schemeClr val="hlink"/>
              </a:gs>
            </a:gsLst>
            <a:lin ang="18900000" scaled="1"/>
            <a:tileRect/>
          </a:gradFill>
          <a:ln w="38100" cap="flat" cmpd="sng">
            <a:solidFill>
              <a:srgbClr val="EBF5FF"/>
            </a:solidFill>
            <a:prstDash val="solid"/>
            <a:round/>
            <a:headEnd type="none" w="med" len="med"/>
            <a:tailEnd type="none" w="med" len="med"/>
          </a:ln>
          <a:effectLst>
            <a:outerShdw dist="45791" dir="3378595" algn="ctr" rotWithShape="0">
              <a:schemeClr val="tx2">
                <a:alpha val="50000"/>
              </a:schemeClr>
            </a:outerShdw>
          </a:effectLst>
        </p:spPr>
        <p:txBody>
          <a:bodyPr wrap="none" anchor="ctr" anchorCtr="0"/>
          <a:p>
            <a:endParaRPr lang="zh-CN" altLang="en-US">
              <a:latin typeface="Arial" panose="020B0604020202020204" pitchFamily="34" charset="0"/>
              <a:ea typeface="宋体" panose="02010600030101010101" pitchFamily="2" charset="-122"/>
            </a:endParaRPr>
          </a:p>
        </p:txBody>
      </p:sp>
      <p:cxnSp>
        <p:nvCxnSpPr>
          <p:cNvPr id="30729" name="AutoShape 11"/>
          <p:cNvCxnSpPr>
            <a:stCxn id="30728" idx="0"/>
          </p:cNvCxnSpPr>
          <p:nvPr/>
        </p:nvCxnSpPr>
        <p:spPr>
          <a:xfrm flipH="1" flipV="1">
            <a:off x="2592388" y="4419600"/>
            <a:ext cx="9525" cy="452438"/>
          </a:xfrm>
          <a:prstGeom prst="straightConnector1">
            <a:avLst/>
          </a:prstGeom>
          <a:ln w="9525" cap="flat" cmpd="sng">
            <a:solidFill>
              <a:schemeClr val="tx1"/>
            </a:solidFill>
            <a:prstDash val="solid"/>
            <a:round/>
            <a:headEnd type="none" w="med" len="med"/>
            <a:tailEnd type="none" w="med" len="med"/>
          </a:ln>
        </p:spPr>
      </p:cxnSp>
      <p:cxnSp>
        <p:nvCxnSpPr>
          <p:cNvPr id="30730" name="AutoShape 12"/>
          <p:cNvCxnSpPr>
            <a:stCxn id="30727" idx="3"/>
          </p:cNvCxnSpPr>
          <p:nvPr/>
        </p:nvCxnSpPr>
        <p:spPr>
          <a:xfrm flipH="1">
            <a:off x="3132138" y="3373438"/>
            <a:ext cx="411162" cy="109537"/>
          </a:xfrm>
          <a:prstGeom prst="straightConnector1">
            <a:avLst/>
          </a:prstGeom>
          <a:ln w="9525" cap="flat" cmpd="sng">
            <a:solidFill>
              <a:schemeClr val="tx1"/>
            </a:solidFill>
            <a:prstDash val="solid"/>
            <a:round/>
            <a:headEnd type="none" w="med" len="med"/>
            <a:tailEnd type="none" w="med" len="med"/>
          </a:ln>
        </p:spPr>
      </p:cxnSp>
      <p:cxnSp>
        <p:nvCxnSpPr>
          <p:cNvPr id="30731" name="AutoShape 13"/>
          <p:cNvCxnSpPr>
            <a:stCxn id="30726" idx="5"/>
          </p:cNvCxnSpPr>
          <p:nvPr/>
        </p:nvCxnSpPr>
        <p:spPr>
          <a:xfrm>
            <a:off x="1557338" y="3373438"/>
            <a:ext cx="495300" cy="109537"/>
          </a:xfrm>
          <a:prstGeom prst="straightConnector1">
            <a:avLst/>
          </a:prstGeom>
          <a:ln w="9525" cap="flat" cmpd="sng">
            <a:solidFill>
              <a:schemeClr val="tx1"/>
            </a:solidFill>
            <a:prstDash val="solid"/>
            <a:round/>
            <a:headEnd type="none" w="med" len="med"/>
            <a:tailEnd type="none" w="med" len="med"/>
          </a:ln>
        </p:spPr>
      </p:cxnSp>
      <p:sp>
        <p:nvSpPr>
          <p:cNvPr id="30732" name="Rectangle 14"/>
          <p:cNvSpPr/>
          <p:nvPr/>
        </p:nvSpPr>
        <p:spPr>
          <a:xfrm>
            <a:off x="3463925" y="2511425"/>
            <a:ext cx="960438" cy="822325"/>
          </a:xfrm>
          <a:prstGeom prst="rect">
            <a:avLst/>
          </a:prstGeom>
          <a:noFill/>
          <a:ln w="9525">
            <a:noFill/>
          </a:ln>
        </p:spPr>
        <p:txBody>
          <a:bodyPr anchor="t" anchorCtr="0">
            <a:spAutoFit/>
          </a:bodyPr>
          <a:p>
            <a:pPr algn="ctr"/>
            <a:r>
              <a:rPr lang="zh-CN" altLang="en-US" sz="2400" b="1">
                <a:solidFill>
                  <a:srgbClr val="FFFF00"/>
                </a:solidFill>
                <a:latin typeface="Arial" panose="020B0604020202020204" pitchFamily="34" charset="0"/>
                <a:ea typeface="微软雅黑" panose="020B0503020204020204" charset="-122"/>
                <a:sym typeface="Arial" panose="020B0604020202020204" pitchFamily="34" charset="0"/>
              </a:rPr>
              <a:t>个人防护</a:t>
            </a:r>
            <a:endParaRPr lang="zh-CN" altLang="en-US" sz="2400" b="1">
              <a:solidFill>
                <a:srgbClr val="FFFF00"/>
              </a:solidFill>
              <a:latin typeface="Arial" panose="020B0604020202020204" pitchFamily="34" charset="0"/>
              <a:ea typeface="微软雅黑" panose="020B0503020204020204" charset="-122"/>
              <a:sym typeface="Arial" panose="020B0604020202020204" pitchFamily="34" charset="0"/>
            </a:endParaRPr>
          </a:p>
        </p:txBody>
      </p:sp>
      <p:sp>
        <p:nvSpPr>
          <p:cNvPr id="30733" name="Rectangle 15"/>
          <p:cNvSpPr/>
          <p:nvPr/>
        </p:nvSpPr>
        <p:spPr>
          <a:xfrm>
            <a:off x="2124075" y="5084763"/>
            <a:ext cx="960438" cy="823912"/>
          </a:xfrm>
          <a:prstGeom prst="rect">
            <a:avLst/>
          </a:prstGeom>
          <a:noFill/>
          <a:ln w="9525">
            <a:noFill/>
          </a:ln>
        </p:spPr>
        <p:txBody>
          <a:bodyPr anchor="t" anchorCtr="0">
            <a:spAutoFit/>
          </a:bodyPr>
          <a:p>
            <a:pPr algn="ctr"/>
            <a:r>
              <a:rPr lang="zh-CN" altLang="en-US" sz="2400" b="1">
                <a:solidFill>
                  <a:srgbClr val="FFFF00"/>
                </a:solidFill>
                <a:latin typeface="Arial" panose="020B0604020202020204" pitchFamily="34" charset="0"/>
                <a:ea typeface="微软雅黑" panose="020B0503020204020204" charset="-122"/>
              </a:rPr>
              <a:t>机械</a:t>
            </a:r>
            <a:endParaRPr lang="zh-CN" altLang="en-US" sz="2400" b="1">
              <a:solidFill>
                <a:srgbClr val="FFFF00"/>
              </a:solidFill>
              <a:latin typeface="Arial" panose="020B0604020202020204" pitchFamily="34" charset="0"/>
              <a:ea typeface="微软雅黑" panose="020B0503020204020204" charset="-122"/>
            </a:endParaRPr>
          </a:p>
          <a:p>
            <a:pPr algn="ctr"/>
            <a:r>
              <a:rPr lang="zh-CN" altLang="en-US" sz="2400" b="1">
                <a:solidFill>
                  <a:srgbClr val="FFFF00"/>
                </a:solidFill>
                <a:latin typeface="Arial" panose="020B0604020202020204" pitchFamily="34" charset="0"/>
                <a:ea typeface="微软雅黑" panose="020B0503020204020204" charset="-122"/>
              </a:rPr>
              <a:t>通风</a:t>
            </a:r>
            <a:endParaRPr lang="zh-CN" altLang="en-US" sz="2400" b="1">
              <a:solidFill>
                <a:srgbClr val="FFFF00"/>
              </a:solidFill>
              <a:latin typeface="Arial" panose="020B0604020202020204" pitchFamily="34" charset="0"/>
              <a:ea typeface="微软雅黑" panose="020B0503020204020204" charset="-122"/>
            </a:endParaRPr>
          </a:p>
        </p:txBody>
      </p:sp>
      <p:sp>
        <p:nvSpPr>
          <p:cNvPr id="30734" name="Rectangle 16"/>
          <p:cNvSpPr/>
          <p:nvPr/>
        </p:nvSpPr>
        <p:spPr>
          <a:xfrm>
            <a:off x="658813" y="2586038"/>
            <a:ext cx="960437" cy="822325"/>
          </a:xfrm>
          <a:prstGeom prst="rect">
            <a:avLst/>
          </a:prstGeom>
          <a:noFill/>
          <a:ln w="9525">
            <a:noFill/>
          </a:ln>
        </p:spPr>
        <p:txBody>
          <a:bodyPr anchor="t" anchorCtr="0">
            <a:spAutoFit/>
          </a:bodyPr>
          <a:p>
            <a:pPr algn="ctr"/>
            <a:r>
              <a:rPr lang="zh-CN" altLang="en-US" sz="2400" b="1">
                <a:solidFill>
                  <a:srgbClr val="FFFF00"/>
                </a:solidFill>
                <a:latin typeface="Arial" panose="020B0604020202020204" pitchFamily="34" charset="0"/>
                <a:ea typeface="微软雅黑" panose="020B0503020204020204" charset="-122"/>
                <a:sym typeface="Arial" panose="020B0604020202020204" pitchFamily="34" charset="0"/>
              </a:rPr>
              <a:t>排烟罩</a:t>
            </a:r>
            <a:endParaRPr lang="zh-CN" altLang="en-US" sz="2400" b="1">
              <a:solidFill>
                <a:srgbClr val="FFFF00"/>
              </a:solidFill>
              <a:latin typeface="Arial" panose="020B0604020202020204" pitchFamily="34" charset="0"/>
              <a:ea typeface="微软雅黑" panose="020B0503020204020204" charset="-122"/>
              <a:sym typeface="Arial" panose="020B0604020202020204" pitchFamily="34" charset="0"/>
            </a:endParaRPr>
          </a:p>
        </p:txBody>
      </p:sp>
      <p:sp>
        <p:nvSpPr>
          <p:cNvPr id="30735" name="Rectangle 20"/>
          <p:cNvSpPr/>
          <p:nvPr/>
        </p:nvSpPr>
        <p:spPr>
          <a:xfrm>
            <a:off x="4932363" y="2565400"/>
            <a:ext cx="3700462" cy="3417888"/>
          </a:xfrm>
          <a:prstGeom prst="rect">
            <a:avLst/>
          </a:prstGeom>
          <a:noFill/>
          <a:ln w="9525">
            <a:noFill/>
          </a:ln>
        </p:spPr>
        <p:txBody>
          <a:bodyPr anchor="t" anchorCtr="0">
            <a:spAutoFit/>
          </a:bodyPr>
          <a:p>
            <a:pPr>
              <a:lnSpc>
                <a:spcPct val="120000"/>
              </a:lnSpc>
            </a:pPr>
            <a:r>
              <a:rPr lang="en-US" altLang="zh-CN" sz="2000" b="1">
                <a:solidFill>
                  <a:srgbClr val="A20000"/>
                </a:solidFill>
                <a:latin typeface="Arial" panose="020B0604020202020204" pitchFamily="34" charset="0"/>
                <a:ea typeface="宋体" panose="02010600030101010101" pitchFamily="2" charset="-122"/>
              </a:rPr>
              <a:t>1.</a:t>
            </a:r>
            <a:r>
              <a:rPr lang="zh-CN" altLang="en-US" sz="2000" b="1">
                <a:solidFill>
                  <a:srgbClr val="A20000"/>
                </a:solidFill>
                <a:latin typeface="Arial" panose="020B0604020202020204" pitchFamily="34" charset="0"/>
                <a:ea typeface="宋体" panose="02010600030101010101" pitchFamily="2" charset="-122"/>
              </a:rPr>
              <a:t>眼面防护具</a:t>
            </a:r>
            <a:r>
              <a:rPr lang="en-US" altLang="zh-CN" sz="2400" b="1">
                <a:latin typeface="Arial" panose="020B0604020202020204" pitchFamily="34" charset="0"/>
                <a:ea typeface="宋体" panose="02010600030101010101" pitchFamily="2" charset="-122"/>
              </a:rPr>
              <a:t> </a:t>
            </a:r>
            <a:endParaRPr lang="en-US" altLang="zh-CN" sz="2400" b="1">
              <a:latin typeface="Arial" panose="020B0604020202020204" pitchFamily="34" charset="0"/>
              <a:ea typeface="宋体" panose="02010600030101010101" pitchFamily="2" charset="-122"/>
            </a:endParaRPr>
          </a:p>
          <a:p>
            <a:pPr>
              <a:lnSpc>
                <a:spcPct val="120000"/>
              </a:lnSpc>
            </a:pPr>
            <a:r>
              <a:rPr lang="en-US" altLang="zh-CN" sz="1400" b="1">
                <a:latin typeface="Arial" panose="020B0604020202020204" pitchFamily="34" charset="0"/>
                <a:ea typeface="宋体" panose="02010600030101010101" pitchFamily="2" charset="-122"/>
              </a:rPr>
              <a:t> </a:t>
            </a:r>
            <a:r>
              <a:rPr lang="zh-CN" altLang="en-US" b="1">
                <a:latin typeface="Arial" panose="020B0604020202020204" pitchFamily="34" charset="0"/>
                <a:ea typeface="宋体" panose="02010600030101010101" pitchFamily="2" charset="-122"/>
              </a:rPr>
              <a:t>——要求符合国家标准《</a:t>
            </a:r>
            <a:r>
              <a:rPr lang="en-US" altLang="zh-CN" b="1">
                <a:latin typeface="Arial" panose="020B0604020202020204" pitchFamily="34" charset="0"/>
                <a:ea typeface="宋体" panose="02010600030101010101" pitchFamily="2" charset="-122"/>
              </a:rPr>
              <a:t>焊接眼面防护具</a:t>
            </a:r>
            <a:r>
              <a:rPr lang="zh-CN" altLang="en-US" b="1">
                <a:latin typeface="Arial" panose="020B0604020202020204" pitchFamily="34" charset="0"/>
                <a:ea typeface="宋体" panose="02010600030101010101" pitchFamily="2" charset="-122"/>
              </a:rPr>
              <a:t>》</a:t>
            </a:r>
            <a:r>
              <a:rPr lang="en-US" altLang="zh-CN" b="1">
                <a:latin typeface="Arial" panose="020B0604020202020204" pitchFamily="34" charset="0"/>
                <a:ea typeface="宋体" panose="02010600030101010101" pitchFamily="2" charset="-122"/>
              </a:rPr>
              <a:t>（GB/T3609—1994）</a:t>
            </a:r>
            <a:r>
              <a:rPr lang="zh-CN" altLang="en-US" b="1">
                <a:latin typeface="Arial" panose="020B0604020202020204" pitchFamily="34" charset="0"/>
                <a:ea typeface="宋体" panose="02010600030101010101" pitchFamily="2" charset="-122"/>
              </a:rPr>
              <a:t>的认证产品。</a:t>
            </a:r>
            <a:endParaRPr lang="en-US" altLang="zh-CN" b="1">
              <a:latin typeface="Arial" panose="020B0604020202020204" pitchFamily="34" charset="0"/>
              <a:ea typeface="宋体" panose="02010600030101010101" pitchFamily="2" charset="-122"/>
            </a:endParaRPr>
          </a:p>
          <a:p>
            <a:pPr>
              <a:lnSpc>
                <a:spcPct val="120000"/>
              </a:lnSpc>
            </a:pPr>
            <a:endParaRPr lang="en-US" altLang="zh-CN" sz="1400" b="1">
              <a:latin typeface="Arial" panose="020B0604020202020204" pitchFamily="34" charset="0"/>
              <a:ea typeface="宋体" panose="02010600030101010101" pitchFamily="2" charset="-122"/>
            </a:endParaRPr>
          </a:p>
          <a:p>
            <a:r>
              <a:rPr lang="en-US" altLang="zh-CN" sz="2000" b="1">
                <a:solidFill>
                  <a:srgbClr val="D30B0B"/>
                </a:solidFill>
                <a:latin typeface="Arial" panose="020B0604020202020204" pitchFamily="34" charset="0"/>
                <a:ea typeface="宋体" panose="02010600030101010101" pitchFamily="2" charset="-122"/>
              </a:rPr>
              <a:t>2.</a:t>
            </a:r>
            <a:r>
              <a:rPr lang="zh-CN" altLang="en-US" sz="2000" b="1">
                <a:solidFill>
                  <a:srgbClr val="D30B0B"/>
                </a:solidFill>
                <a:latin typeface="Arial" panose="020B0604020202020204" pitchFamily="34" charset="0"/>
                <a:ea typeface="宋体" panose="02010600030101010101" pitchFamily="2" charset="-122"/>
              </a:rPr>
              <a:t>工作服</a:t>
            </a:r>
            <a:endParaRPr lang="zh-CN" altLang="en-US" sz="2000" b="1">
              <a:solidFill>
                <a:srgbClr val="D30B0B"/>
              </a:solidFill>
              <a:latin typeface="Arial" panose="020B0604020202020204" pitchFamily="34" charset="0"/>
              <a:ea typeface="宋体" panose="02010600030101010101" pitchFamily="2" charset="-122"/>
            </a:endParaRPr>
          </a:p>
          <a:p>
            <a:r>
              <a:rPr lang="zh-CN" altLang="en-US" b="1">
                <a:latin typeface="Arial" panose="020B0604020202020204" pitchFamily="34" charset="0"/>
                <a:ea typeface="宋体" panose="02010600030101010101" pitchFamily="2" charset="-122"/>
              </a:rPr>
              <a:t>——以白色棉质工作服为主，禁止化纤织物。</a:t>
            </a:r>
            <a:endParaRPr lang="zh-CN" altLang="en-US" b="1">
              <a:latin typeface="Arial" panose="020B0604020202020204" pitchFamily="34" charset="0"/>
              <a:ea typeface="宋体" panose="02010600030101010101" pitchFamily="2" charset="-122"/>
            </a:endParaRPr>
          </a:p>
          <a:p>
            <a:endParaRPr lang="en-US" altLang="zh-CN" sz="1400" b="1">
              <a:latin typeface="Arial" panose="020B0604020202020204" pitchFamily="34" charset="0"/>
              <a:ea typeface="宋体" panose="02010600030101010101" pitchFamily="2" charset="-122"/>
            </a:endParaRPr>
          </a:p>
          <a:p>
            <a:r>
              <a:rPr lang="en-US" altLang="zh-CN" sz="2000" b="1">
                <a:solidFill>
                  <a:srgbClr val="FF3300"/>
                </a:solidFill>
                <a:latin typeface="Arial" panose="020B0604020202020204" pitchFamily="34" charset="0"/>
                <a:ea typeface="宋体" panose="02010600030101010101" pitchFamily="2" charset="-122"/>
              </a:rPr>
              <a:t>3.</a:t>
            </a:r>
            <a:r>
              <a:rPr lang="zh-CN" altLang="en-US" sz="2000" b="1">
                <a:solidFill>
                  <a:srgbClr val="FF3300"/>
                </a:solidFill>
                <a:latin typeface="Arial" panose="020B0604020202020204" pitchFamily="34" charset="0"/>
                <a:ea typeface="宋体" panose="02010600030101010101" pitchFamily="2" charset="-122"/>
              </a:rPr>
              <a:t>口罩</a:t>
            </a:r>
            <a:r>
              <a:rPr lang="en-US" altLang="zh-CN" sz="2000" b="1">
                <a:latin typeface="Arial" panose="020B0604020202020204" pitchFamily="34" charset="0"/>
                <a:ea typeface="宋体" panose="02010600030101010101" pitchFamily="2" charset="-122"/>
              </a:rPr>
              <a:t> </a:t>
            </a:r>
            <a:endParaRPr lang="en-US" altLang="zh-CN" sz="2000" b="1">
              <a:latin typeface="Arial" panose="020B0604020202020204" pitchFamily="34" charset="0"/>
              <a:ea typeface="宋体" panose="02010600030101010101" pitchFamily="2" charset="-122"/>
            </a:endParaRPr>
          </a:p>
          <a:p>
            <a:r>
              <a:rPr lang="zh-CN" altLang="en-US" b="1">
                <a:latin typeface="Arial" panose="020B0604020202020204" pitchFamily="34" charset="0"/>
                <a:ea typeface="宋体" panose="02010600030101010101" pitchFamily="2" charset="-122"/>
              </a:rPr>
              <a:t>——专业防尘口罩，如3M防尘口罩</a:t>
            </a:r>
            <a:endParaRPr lang="zh-CN" altLang="en-US" b="1">
              <a:latin typeface="Arial" panose="020B0604020202020204" pitchFamily="34" charset="0"/>
              <a:ea typeface="宋体" panose="02010600030101010101" pitchFamily="2" charset="-122"/>
            </a:endParaRPr>
          </a:p>
        </p:txBody>
      </p:sp>
      <p:grpSp>
        <p:nvGrpSpPr>
          <p:cNvPr id="30736" name="Group 17"/>
          <p:cNvGrpSpPr/>
          <p:nvPr/>
        </p:nvGrpSpPr>
        <p:grpSpPr>
          <a:xfrm>
            <a:off x="5237163" y="1930400"/>
            <a:ext cx="3230562" cy="538163"/>
            <a:chOff x="0" y="0"/>
            <a:chExt cx="1368" cy="240"/>
          </a:xfrm>
        </p:grpSpPr>
        <p:sp>
          <p:nvSpPr>
            <p:cNvPr id="30737" name="AutoShape 23"/>
            <p:cNvSpPr/>
            <p:nvPr/>
          </p:nvSpPr>
          <p:spPr>
            <a:xfrm>
              <a:off x="0" y="0"/>
              <a:ext cx="1368" cy="240"/>
            </a:xfrm>
            <a:prstGeom prst="roundRect">
              <a:avLst>
                <a:gd name="adj" fmla="val 14583"/>
              </a:avLst>
            </a:prstGeom>
            <a:gradFill rotWithShape="1">
              <a:gsLst>
                <a:gs pos="0">
                  <a:schemeClr val="accent1"/>
                </a:gs>
                <a:gs pos="100000">
                  <a:srgbClr val="A84040"/>
                </a:gs>
              </a:gsLst>
              <a:lin ang="5400000" scaled="1"/>
              <a:tileRect/>
            </a:gradFill>
            <a:ln w="19050" cap="flat" cmpd="sng">
              <a:solidFill>
                <a:schemeClr val="accent1"/>
              </a:solidFill>
              <a:prstDash val="solid"/>
              <a:round/>
              <a:headEnd type="none" w="med" len="med"/>
              <a:tailEnd type="none" w="med" len="med"/>
            </a:ln>
            <a:effectLst>
              <a:outerShdw dist="17961" dir="2699999" algn="ctr" rotWithShape="0">
                <a:schemeClr val="bg2"/>
              </a:outerShdw>
            </a:effectLst>
          </p:spPr>
          <p:txBody>
            <a:bodyPr wrap="none" anchor="ctr" anchorCtr="0"/>
            <a:p>
              <a:endParaRPr lang="zh-CN" altLang="en-US">
                <a:latin typeface="Arial" panose="020B0604020202020204" pitchFamily="34" charset="0"/>
                <a:ea typeface="宋体" panose="02010600030101010101" pitchFamily="2" charset="-122"/>
              </a:endParaRPr>
            </a:p>
          </p:txBody>
        </p:sp>
        <p:sp>
          <p:nvSpPr>
            <p:cNvPr id="30738" name="Freeform 24"/>
            <p:cNvSpPr/>
            <p:nvPr/>
          </p:nvSpPr>
          <p:spPr>
            <a:xfrm>
              <a:off x="3" y="50"/>
              <a:ext cx="1361" cy="183"/>
            </a:xfrm>
            <a:custGeom>
              <a:avLst/>
              <a:gdLst/>
              <a:ahLst/>
              <a:cxnLst>
                <a:cxn ang="0">
                  <a:pos x="3" y="44"/>
                </a:cxn>
                <a:cxn ang="0">
                  <a:pos x="3" y="143"/>
                </a:cxn>
                <a:cxn ang="0">
                  <a:pos x="52" y="183"/>
                </a:cxn>
                <a:cxn ang="0">
                  <a:pos x="1316" y="183"/>
                </a:cxn>
                <a:cxn ang="0">
                  <a:pos x="1361" y="140"/>
                </a:cxn>
                <a:cxn ang="0">
                  <a:pos x="1361" y="0"/>
                </a:cxn>
                <a:cxn ang="0">
                  <a:pos x="986" y="96"/>
                </a:cxn>
                <a:cxn ang="0">
                  <a:pos x="316" y="15"/>
                </a:cxn>
                <a:cxn ang="0">
                  <a:pos x="3" y="44"/>
                </a:cxn>
              </a:cxnLst>
              <a:pathLst>
                <a:path w="1360" h="183">
                  <a:moveTo>
                    <a:pt x="3" y="44"/>
                  </a:moveTo>
                  <a:lnTo>
                    <a:pt x="3" y="143"/>
                  </a:lnTo>
                  <a:cubicBezTo>
                    <a:pt x="4" y="162"/>
                    <a:pt x="0" y="181"/>
                    <a:pt x="52" y="183"/>
                  </a:cubicBezTo>
                  <a:lnTo>
                    <a:pt x="1315" y="183"/>
                  </a:lnTo>
                  <a:cubicBezTo>
                    <a:pt x="1351" y="183"/>
                    <a:pt x="1360" y="168"/>
                    <a:pt x="1360" y="140"/>
                  </a:cubicBezTo>
                  <a:lnTo>
                    <a:pt x="1360" y="0"/>
                  </a:lnTo>
                  <a:cubicBezTo>
                    <a:pt x="1281" y="26"/>
                    <a:pt x="1213" y="95"/>
                    <a:pt x="985" y="96"/>
                  </a:cubicBezTo>
                  <a:cubicBezTo>
                    <a:pt x="802" y="101"/>
                    <a:pt x="481" y="26"/>
                    <a:pt x="316" y="15"/>
                  </a:cubicBezTo>
                  <a:cubicBezTo>
                    <a:pt x="152" y="6"/>
                    <a:pt x="70" y="40"/>
                    <a:pt x="3" y="44"/>
                  </a:cubicBezTo>
                  <a:close/>
                </a:path>
              </a:pathLst>
            </a:custGeom>
            <a:gradFill rotWithShape="1">
              <a:gsLst>
                <a:gs pos="0">
                  <a:srgbClr val="FF9A9A"/>
                </a:gs>
                <a:gs pos="100000">
                  <a:schemeClr val="accent1"/>
                </a:gs>
              </a:gsLst>
              <a:lin ang="5400000" scaled="1"/>
              <a:tileRect/>
            </a:gradFill>
            <a:ln w="9525" cap="flat" cmpd="sng">
              <a:solidFill>
                <a:schemeClr val="accent1"/>
              </a:solidFill>
              <a:prstDash val="solid"/>
              <a:round/>
              <a:headEnd type="none" w="med" len="med"/>
              <a:tailEnd type="none" w="med" len="med"/>
            </a:ln>
            <a:effectLst>
              <a:outerShdw dist="17961" dir="2699999" algn="ctr" rotWithShape="0">
                <a:schemeClr val="bg2"/>
              </a:outerShdw>
            </a:effectLst>
          </p:spPr>
          <p:txBody>
            <a:bodyPr/>
            <a:p>
              <a:endParaRPr lang="zh-CN" altLang="en-US"/>
            </a:p>
          </p:txBody>
        </p:sp>
      </p:grpSp>
      <p:sp>
        <p:nvSpPr>
          <p:cNvPr id="30739" name="Text Box 25"/>
          <p:cNvSpPr txBox="1"/>
          <p:nvPr/>
        </p:nvSpPr>
        <p:spPr>
          <a:xfrm>
            <a:off x="5568950" y="1971675"/>
            <a:ext cx="2443163" cy="457200"/>
          </a:xfrm>
          <a:prstGeom prst="rect">
            <a:avLst/>
          </a:prstGeom>
          <a:noFill/>
          <a:ln w="9525">
            <a:noFill/>
          </a:ln>
        </p:spPr>
        <p:txBody>
          <a:bodyPr anchor="t" anchorCtr="0">
            <a:spAutoFit/>
          </a:bodyPr>
          <a:p>
            <a:pPr algn="ctr">
              <a:spcBef>
                <a:spcPct val="50000"/>
              </a:spcBef>
            </a:pPr>
            <a:r>
              <a:rPr lang="zh-CN" altLang="en-US" sz="2400" b="1">
                <a:solidFill>
                  <a:srgbClr val="0000FF"/>
                </a:solidFill>
                <a:latin typeface="Arial" panose="020B0604020202020204" pitchFamily="34" charset="0"/>
                <a:ea typeface="楷体" panose="02010609060101010101" charset="-122"/>
              </a:rPr>
              <a:t>个人防护说明</a:t>
            </a:r>
            <a:endParaRPr lang="zh-CN" altLang="en-US" sz="2400" b="1">
              <a:solidFill>
                <a:srgbClr val="0000FF"/>
              </a:solidFill>
              <a:latin typeface="Arial" panose="020B0604020202020204" pitchFamily="34" charset="0"/>
              <a:ea typeface="楷体" panose="02010609060101010101" charset="-122"/>
            </a:endParaRPr>
          </a:p>
        </p:txBody>
      </p:sp>
      <p:sp>
        <p:nvSpPr>
          <p:cNvPr id="30740" name="AutoShape 21" descr="图片1"/>
          <p:cNvSpPr/>
          <p:nvPr/>
        </p:nvSpPr>
        <p:spPr>
          <a:xfrm>
            <a:off x="1979613" y="3213100"/>
            <a:ext cx="1296987" cy="1295400"/>
          </a:xfrm>
          <a:prstGeom prst="octagon">
            <a:avLst>
              <a:gd name="adj" fmla="val 29287"/>
            </a:avLst>
          </a:prstGeom>
          <a:blipFill rotWithShape="0">
            <a:blip r:embed="rId2"/>
            <a:stretch>
              <a:fillRect/>
            </a:stretch>
          </a:blipFill>
          <a:ln w="9525" cap="flat" cmpd="sng">
            <a:solidFill>
              <a:schemeClr val="tx1"/>
            </a:solidFill>
            <a:prstDash val="solid"/>
            <a:miter/>
            <a:headEnd type="none" w="med" len="med"/>
            <a:tailEnd type="none" w="med" len="med"/>
          </a:ln>
        </p:spPr>
        <p:txBody>
          <a:bodyPr anchor="ctr" anchorCtr="0"/>
          <a:p>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矩形 10"/>
          <p:cNvSpPr/>
          <p:nvPr/>
        </p:nvSpPr>
        <p:spPr>
          <a:xfrm>
            <a:off x="3175" y="1273175"/>
            <a:ext cx="539750" cy="5584825"/>
          </a:xfrm>
          <a:prstGeom prst="rect">
            <a:avLst/>
          </a:prstGeom>
          <a:solidFill>
            <a:srgbClr val="BFBFBF"/>
          </a:solidFill>
          <a:ln w="9525">
            <a:noFill/>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4098"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sp>
        <p:nvSpPr>
          <p:cNvPr id="4099" name="TextBox 11"/>
          <p:cNvSpPr/>
          <p:nvPr/>
        </p:nvSpPr>
        <p:spPr>
          <a:xfrm rot="5400000">
            <a:off x="-1058862" y="3373438"/>
            <a:ext cx="3251200" cy="914400"/>
          </a:xfrm>
          <a:prstGeom prst="rect">
            <a:avLst/>
          </a:prstGeom>
          <a:noFill/>
          <a:ln w="9525">
            <a:noFill/>
          </a:ln>
        </p:spPr>
        <p:txBody>
          <a:bodyPr wrap="none" anchor="t" anchorCtr="0">
            <a:spAutoFit/>
          </a:bodyPr>
          <a:p>
            <a:r>
              <a:rPr lang="en-US" altLang="zh-CN" sz="5400" b="1">
                <a:solidFill>
                  <a:srgbClr val="FFC000"/>
                </a:solidFill>
                <a:latin typeface="Calibri" panose="020F0502020204030204" charset="0"/>
                <a:ea typeface="宋体" panose="02010600030101010101" pitchFamily="2" charset="-122"/>
                <a:sym typeface="Calibri" panose="020F0502020204030204" charset="0"/>
              </a:rPr>
              <a:t>CONTENTS</a:t>
            </a:r>
            <a:endParaRPr lang="en-US" altLang="zh-CN" sz="5400" b="1">
              <a:solidFill>
                <a:srgbClr val="FFC000"/>
              </a:solidFill>
              <a:latin typeface="Calibri" panose="020F0502020204030204" charset="0"/>
              <a:ea typeface="宋体" panose="02010600030101010101" pitchFamily="2" charset="-122"/>
              <a:sym typeface="Calibri" panose="020F0502020204030204" charset="0"/>
            </a:endParaRPr>
          </a:p>
        </p:txBody>
      </p:sp>
      <p:grpSp>
        <p:nvGrpSpPr>
          <p:cNvPr id="4100" name="Group 5"/>
          <p:cNvGrpSpPr/>
          <p:nvPr/>
        </p:nvGrpSpPr>
        <p:grpSpPr>
          <a:xfrm>
            <a:off x="2482850" y="1368425"/>
            <a:ext cx="3706813" cy="908050"/>
            <a:chOff x="0" y="0"/>
            <a:chExt cx="4104456" cy="1117366"/>
          </a:xfrm>
        </p:grpSpPr>
        <p:sp>
          <p:nvSpPr>
            <p:cNvPr id="4101" name="椭圆 12"/>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2" name="圆角矩形 1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3" name="椭圆 13"/>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104" name="Group 9"/>
          <p:cNvGrpSpPr/>
          <p:nvPr/>
        </p:nvGrpSpPr>
        <p:grpSpPr>
          <a:xfrm>
            <a:off x="2808288" y="2339975"/>
            <a:ext cx="3706812" cy="909638"/>
            <a:chOff x="0" y="0"/>
            <a:chExt cx="4104456" cy="1117366"/>
          </a:xfrm>
        </p:grpSpPr>
        <p:sp>
          <p:nvSpPr>
            <p:cNvPr id="4105" name="椭圆 26"/>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6" name="圆角矩形 27"/>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7" name="椭圆 28"/>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108" name="Group 13"/>
          <p:cNvGrpSpPr/>
          <p:nvPr/>
        </p:nvGrpSpPr>
        <p:grpSpPr>
          <a:xfrm>
            <a:off x="3133725" y="3348038"/>
            <a:ext cx="3706813" cy="908050"/>
            <a:chOff x="0" y="0"/>
            <a:chExt cx="4104456" cy="1117366"/>
          </a:xfrm>
        </p:grpSpPr>
        <p:sp>
          <p:nvSpPr>
            <p:cNvPr id="4109" name="椭圆 30"/>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10" name="圆角矩形 31"/>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11" name="椭圆 32"/>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112" name="Group 17"/>
          <p:cNvGrpSpPr/>
          <p:nvPr/>
        </p:nvGrpSpPr>
        <p:grpSpPr>
          <a:xfrm>
            <a:off x="3459163" y="4321175"/>
            <a:ext cx="3705225" cy="908050"/>
            <a:chOff x="0" y="0"/>
            <a:chExt cx="4104456" cy="1117366"/>
          </a:xfrm>
        </p:grpSpPr>
        <p:sp>
          <p:nvSpPr>
            <p:cNvPr id="4113" name="椭圆 34"/>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14" name="圆角矩形 3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15" name="椭圆 36"/>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4116" name="TextBox 37"/>
          <p:cNvSpPr/>
          <p:nvPr/>
        </p:nvSpPr>
        <p:spPr>
          <a:xfrm>
            <a:off x="3475038" y="1673225"/>
            <a:ext cx="2468562" cy="365125"/>
          </a:xfrm>
          <a:prstGeom prst="rect">
            <a:avLst/>
          </a:prstGeom>
          <a:noFill/>
          <a:ln w="9525">
            <a:noFill/>
          </a:ln>
        </p:spPr>
        <p:txBody>
          <a:bodyPr wrap="none" anchor="t" anchorCtr="0">
            <a:spAutoFit/>
          </a:bodyPr>
          <a:p>
            <a:r>
              <a:rPr lang="zh-CN" altLang="en-US" b="1">
                <a:solidFill>
                  <a:srgbClr val="0000FF"/>
                </a:solidFill>
                <a:latin typeface="Calibri" panose="020F0502020204030204" charset="0"/>
                <a:ea typeface="微软雅黑" panose="020B0503020204020204" charset="-122"/>
                <a:sym typeface="Calibri" panose="020F0502020204030204" charset="0"/>
              </a:rPr>
              <a:t>电焊机一次侧触电分析</a:t>
            </a:r>
            <a:endParaRPr lang="zh-CN" altLang="en-US" b="1">
              <a:solidFill>
                <a:srgbClr val="0000FF"/>
              </a:solidFill>
              <a:latin typeface="Calibri" panose="020F0502020204030204" charset="0"/>
              <a:ea typeface="微软雅黑" panose="020B0503020204020204" charset="-122"/>
              <a:sym typeface="Calibri" panose="020F0502020204030204" charset="0"/>
            </a:endParaRPr>
          </a:p>
        </p:txBody>
      </p:sp>
      <p:sp>
        <p:nvSpPr>
          <p:cNvPr id="4117" name="TextBox 42"/>
          <p:cNvSpPr/>
          <p:nvPr/>
        </p:nvSpPr>
        <p:spPr>
          <a:xfrm>
            <a:off x="3797300" y="2644775"/>
            <a:ext cx="2241550" cy="366713"/>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电焊机外壳触电分析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4118" name="TextBox 43"/>
          <p:cNvSpPr/>
          <p:nvPr/>
        </p:nvSpPr>
        <p:spPr>
          <a:xfrm>
            <a:off x="4143375" y="3652838"/>
            <a:ext cx="2468563" cy="365125"/>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电焊机二次侧触电分析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4119" name="TextBox 44"/>
          <p:cNvSpPr/>
          <p:nvPr/>
        </p:nvSpPr>
        <p:spPr>
          <a:xfrm>
            <a:off x="4468813" y="4625975"/>
            <a:ext cx="1554162" cy="365125"/>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电焊火灾分析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4120" name="TextBox 45"/>
          <p:cNvSpPr/>
          <p:nvPr/>
        </p:nvSpPr>
        <p:spPr>
          <a:xfrm>
            <a:off x="2724150" y="1609725"/>
            <a:ext cx="528638" cy="425450"/>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01</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4121" name="TextBox 46"/>
          <p:cNvSpPr/>
          <p:nvPr/>
        </p:nvSpPr>
        <p:spPr>
          <a:xfrm>
            <a:off x="3049588" y="2581275"/>
            <a:ext cx="528637" cy="427038"/>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02</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4122" name="TextBox 47"/>
          <p:cNvSpPr/>
          <p:nvPr/>
        </p:nvSpPr>
        <p:spPr>
          <a:xfrm>
            <a:off x="3375025" y="3589338"/>
            <a:ext cx="527050" cy="425450"/>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03</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4123" name="TextBox 48"/>
          <p:cNvSpPr/>
          <p:nvPr/>
        </p:nvSpPr>
        <p:spPr>
          <a:xfrm>
            <a:off x="3698875" y="4562475"/>
            <a:ext cx="528638" cy="425450"/>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04</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grpSp>
        <p:nvGrpSpPr>
          <p:cNvPr id="4124" name="Group 29"/>
          <p:cNvGrpSpPr/>
          <p:nvPr/>
        </p:nvGrpSpPr>
        <p:grpSpPr>
          <a:xfrm>
            <a:off x="3973513" y="5348288"/>
            <a:ext cx="3705225" cy="909637"/>
            <a:chOff x="0" y="0"/>
            <a:chExt cx="4104456" cy="1117366"/>
          </a:xfrm>
        </p:grpSpPr>
        <p:sp>
          <p:nvSpPr>
            <p:cNvPr id="4125" name="椭圆 34"/>
            <p:cNvSpPr/>
            <p:nvPr/>
          </p:nvSpPr>
          <p:spPr>
            <a:xfrm>
              <a:off x="0" y="0"/>
              <a:ext cx="1117365" cy="1117366"/>
            </a:xfrm>
            <a:prstGeom prst="ellipse">
              <a:avLst/>
            </a:prstGeom>
            <a:solidFill>
              <a:srgbClr val="E36C09"/>
            </a:solidFill>
            <a:ln w="6350"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26" name="圆角矩形 35"/>
            <p:cNvSpPr/>
            <p:nvPr/>
          </p:nvSpPr>
          <p:spPr>
            <a:xfrm>
              <a:off x="678400" y="279343"/>
              <a:ext cx="3426056" cy="558683"/>
            </a:xfrm>
            <a:prstGeom prst="roundRect">
              <a:avLst>
                <a:gd name="adj" fmla="val 50000"/>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27" name="椭圆 36"/>
            <p:cNvSpPr/>
            <p:nvPr/>
          </p:nvSpPr>
          <p:spPr>
            <a:xfrm>
              <a:off x="79812" y="79812"/>
              <a:ext cx="957742" cy="957742"/>
            </a:xfrm>
            <a:prstGeom prst="ellipse">
              <a:avLst/>
            </a:prstGeom>
            <a:solidFill>
              <a:schemeClr val="bg1"/>
            </a:solidFill>
            <a:ln w="3175" cap="flat" cmpd="sng">
              <a:solidFill>
                <a:schemeClr val="bg1"/>
              </a:solidFill>
              <a:prstDash val="solid"/>
              <a:round/>
              <a:headEnd type="none" w="med" len="med"/>
              <a:tailEnd type="none" w="med" len="med"/>
            </a:ln>
          </p:spPr>
          <p:txBody>
            <a:bodyPr anchor="ctr" anchorCtr="0"/>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4128" name="TextBox 44"/>
          <p:cNvSpPr/>
          <p:nvPr/>
        </p:nvSpPr>
        <p:spPr>
          <a:xfrm>
            <a:off x="4983163" y="5653088"/>
            <a:ext cx="2011362" cy="365125"/>
          </a:xfrm>
          <a:prstGeom prst="rect">
            <a:avLst/>
          </a:prstGeom>
          <a:noFill/>
          <a:ln w="9525">
            <a:noFill/>
          </a:ln>
        </p:spPr>
        <p:txBody>
          <a:bodyPr wrap="none" anchor="t" anchorCtr="0">
            <a:spAutoFit/>
          </a:bodyPr>
          <a:p>
            <a:r>
              <a:rPr lang="zh-CN" altLang="en-US">
                <a:solidFill>
                  <a:srgbClr val="595959"/>
                </a:solidFill>
                <a:latin typeface="Calibri" panose="020F0502020204030204" charset="0"/>
                <a:ea typeface="微软雅黑" panose="020B0503020204020204" charset="-122"/>
                <a:sym typeface="Calibri" panose="020F0502020204030204" charset="0"/>
              </a:rPr>
              <a:t>电焊职业危害分析</a:t>
            </a:r>
            <a:endParaRPr lang="zh-CN" altLang="en-US">
              <a:solidFill>
                <a:srgbClr val="595959"/>
              </a:solidFill>
              <a:latin typeface="Calibri" panose="020F0502020204030204" charset="0"/>
              <a:ea typeface="微软雅黑" panose="020B0503020204020204" charset="-122"/>
              <a:sym typeface="Calibri" panose="020F0502020204030204" charset="0"/>
            </a:endParaRPr>
          </a:p>
        </p:txBody>
      </p:sp>
      <p:sp>
        <p:nvSpPr>
          <p:cNvPr id="4129" name="TextBox 48"/>
          <p:cNvSpPr/>
          <p:nvPr/>
        </p:nvSpPr>
        <p:spPr>
          <a:xfrm>
            <a:off x="4213225" y="5589588"/>
            <a:ext cx="538163" cy="517525"/>
          </a:xfrm>
          <a:prstGeom prst="rect">
            <a:avLst/>
          </a:prstGeom>
          <a:noFill/>
          <a:ln w="9525">
            <a:noFill/>
          </a:ln>
        </p:spPr>
        <p:txBody>
          <a:bodyPr wrap="none" anchor="t" anchorCtr="0">
            <a:spAutoFit/>
          </a:bodyPr>
          <a:p>
            <a:r>
              <a:rPr lang="en-US" altLang="zh-CN" sz="2800" b="1">
                <a:solidFill>
                  <a:srgbClr val="FFC000"/>
                </a:solidFill>
                <a:latin typeface="Arial Unicode MS" pitchFamily="2" charset="-122"/>
                <a:ea typeface="Arial Unicode MS" pitchFamily="2" charset="-122"/>
                <a:sym typeface="Arial Unicode MS" pitchFamily="2" charset="-122"/>
              </a:rPr>
              <a:t>0</a:t>
            </a:r>
            <a:r>
              <a:rPr lang="zh-CN" altLang="en-US" sz="2800" b="1">
                <a:solidFill>
                  <a:srgbClr val="FFC000"/>
                </a:solidFill>
                <a:latin typeface="Arial Unicode MS" pitchFamily="2" charset="-122"/>
                <a:ea typeface="Arial Unicode MS" pitchFamily="2" charset="-122"/>
                <a:sym typeface="Arial Unicode MS" pitchFamily="2" charset="-122"/>
              </a:rPr>
              <a:t>5</a:t>
            </a:r>
            <a:endParaRPr lang="zh-CN" altLang="en-US" sz="2800" b="1">
              <a:solidFill>
                <a:srgbClr val="FFC000"/>
              </a:solidFill>
              <a:latin typeface="Arial Unicode MS" pitchFamily="2" charset="-122"/>
              <a:ea typeface="Arial Unicode MS" pitchFamily="2" charset="-122"/>
              <a:sym typeface="Arial Unicode MS" pitchFamily="2" charset="-122"/>
            </a:endParaRPr>
          </a:p>
        </p:txBody>
      </p:sp>
      <p:sp>
        <p:nvSpPr>
          <p:cNvPr id="4130" name="Rectangle 35"/>
          <p:cNvSpPr>
            <a:spLocks noGrp="1"/>
          </p:cNvSpPr>
          <p:nvPr>
            <p:ph type="title"/>
          </p:nvPr>
        </p:nvSpPr>
        <p:spPr>
          <a:xfrm>
            <a:off x="3997325" y="260350"/>
            <a:ext cx="4330700" cy="849313"/>
          </a:xfrm>
          <a:ln/>
        </p:spPr>
        <p:txBody>
          <a:bodyPr vert="horz" wrap="square" lIns="91440" tIns="45720" rIns="91440" bIns="45720" anchor="ctr" anchorCtr="0"/>
          <a:p>
            <a:pPr eaLnBrk="1" hangingPunct="1"/>
            <a:r>
              <a:rPr lang="zh-CN" altLang="en-US">
                <a:solidFill>
                  <a:schemeClr val="tx1"/>
                </a:solidFill>
              </a:rPr>
              <a:t>电焊作业安全培训</a:t>
            </a:r>
            <a:endParaRPr lang="zh-CN" altLang="en-US">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2"/>
          <p:cNvSpPr>
            <a:spLocks noGrp="1"/>
          </p:cNvSpPr>
          <p:nvPr>
            <p:ph type="title"/>
          </p:nvPr>
        </p:nvSpPr>
        <p:spPr>
          <a:ln/>
        </p:spPr>
        <p:txBody>
          <a:bodyPr vert="horz" wrap="square" lIns="91440" tIns="45720" rIns="91440" bIns="45720" anchor="ctr" anchorCtr="0"/>
          <a:p>
            <a:pPr eaLnBrk="1" hangingPunct="1"/>
            <a:r>
              <a:rPr lang="zh-CN" altLang="en-US"/>
              <a:t>电焊安全——思维导图</a:t>
            </a:r>
            <a:endParaRPr lang="zh-CN" altLang="en-US"/>
          </a:p>
        </p:txBody>
      </p:sp>
      <p:pic>
        <p:nvPicPr>
          <p:cNvPr id="31746"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pic>
        <p:nvPicPr>
          <p:cNvPr id="31747" name="Picture 4" descr="1322934_122821073670_2"/>
          <p:cNvPicPr>
            <a:picLocks noChangeAspect="1"/>
          </p:cNvPicPr>
          <p:nvPr/>
        </p:nvPicPr>
        <p:blipFill>
          <a:blip r:embed="rId2"/>
          <a:srcRect l="4213" t="3445" r="2106" b="11958"/>
          <a:stretch>
            <a:fillRect/>
          </a:stretch>
        </p:blipFill>
        <p:spPr>
          <a:xfrm>
            <a:off x="3563938" y="2997200"/>
            <a:ext cx="1465262" cy="1416050"/>
          </a:xfrm>
          <a:prstGeom prst="rect">
            <a:avLst/>
          </a:prstGeom>
          <a:noFill/>
          <a:ln w="9525">
            <a:noFill/>
          </a:ln>
        </p:spPr>
      </p:pic>
      <p:grpSp>
        <p:nvGrpSpPr>
          <p:cNvPr id="32773" name="Group 5"/>
          <p:cNvGrpSpPr/>
          <p:nvPr/>
        </p:nvGrpSpPr>
        <p:grpSpPr>
          <a:xfrm>
            <a:off x="179388" y="1412875"/>
            <a:ext cx="2449512" cy="666750"/>
            <a:chOff x="0" y="0"/>
            <a:chExt cx="3856" cy="1051"/>
          </a:xfrm>
        </p:grpSpPr>
        <p:sp>
          <p:nvSpPr>
            <p:cNvPr id="31749" name="Text Box 6"/>
            <p:cNvSpPr txBox="1"/>
            <p:nvPr/>
          </p:nvSpPr>
          <p:spPr>
            <a:xfrm>
              <a:off x="0" y="0"/>
              <a:ext cx="2474" cy="636"/>
            </a:xfrm>
            <a:prstGeom prst="rect">
              <a:avLst/>
            </a:prstGeom>
            <a:noFill/>
            <a:ln w="38100" cap="flat" cmpd="sng">
              <a:solidFill>
                <a:srgbClr val="FF0000"/>
              </a:solidFill>
              <a:prstDash val="solid"/>
              <a:miter/>
              <a:headEnd type="none" w="med" len="med"/>
              <a:tailEnd type="none" w="med" len="med"/>
            </a:ln>
          </p:spPr>
          <p:txBody>
            <a:bodyPr anchor="t" anchorCtr="0">
              <a:spAutoFit/>
            </a:bodyPr>
            <a:p>
              <a:r>
                <a:rPr lang="zh-CN" altLang="en-US" b="1">
                  <a:solidFill>
                    <a:srgbClr val="FF0000"/>
                  </a:solidFill>
                  <a:latin typeface="Arial" panose="020B0604020202020204" pitchFamily="34" charset="0"/>
                  <a:ea typeface="微软雅黑" panose="020B0503020204020204" charset="-122"/>
                </a:rPr>
                <a:t>漏电保护器</a:t>
              </a:r>
              <a:endParaRPr lang="zh-CN" altLang="en-US" b="1">
                <a:solidFill>
                  <a:srgbClr val="FF0000"/>
                </a:solidFill>
                <a:latin typeface="Arial" panose="020B0604020202020204" pitchFamily="34" charset="0"/>
                <a:ea typeface="微软雅黑" panose="020B0503020204020204" charset="-122"/>
              </a:endParaRPr>
            </a:p>
          </p:txBody>
        </p:sp>
        <p:cxnSp>
          <p:nvCxnSpPr>
            <p:cNvPr id="31750" name="AutoShape 7"/>
            <p:cNvCxnSpPr>
              <a:endCxn id="31749" idx="3"/>
            </p:cNvCxnSpPr>
            <p:nvPr/>
          </p:nvCxnSpPr>
          <p:spPr>
            <a:xfrm rot="10800000">
              <a:off x="2474" y="319"/>
              <a:ext cx="1382" cy="733"/>
            </a:xfrm>
            <a:prstGeom prst="curvedConnector3">
              <a:avLst>
                <a:gd name="adj1" fmla="val 13171"/>
              </a:avLst>
            </a:prstGeom>
            <a:ln w="38100" cap="flat" cmpd="sng">
              <a:solidFill>
                <a:srgbClr val="FF0000"/>
              </a:solidFill>
              <a:prstDash val="solid"/>
              <a:round/>
              <a:headEnd type="none" w="med" len="med"/>
              <a:tailEnd type="triangle" w="med" len="med"/>
            </a:ln>
          </p:spPr>
        </p:cxnSp>
      </p:grpSp>
      <p:grpSp>
        <p:nvGrpSpPr>
          <p:cNvPr id="32776" name="Group 8"/>
          <p:cNvGrpSpPr/>
          <p:nvPr/>
        </p:nvGrpSpPr>
        <p:grpSpPr>
          <a:xfrm>
            <a:off x="468313" y="2060575"/>
            <a:ext cx="2160587" cy="450850"/>
            <a:chOff x="0" y="0"/>
            <a:chExt cx="3402" cy="709"/>
          </a:xfrm>
        </p:grpSpPr>
        <p:sp>
          <p:nvSpPr>
            <p:cNvPr id="31752" name="Text Box 9"/>
            <p:cNvSpPr txBox="1"/>
            <p:nvPr/>
          </p:nvSpPr>
          <p:spPr>
            <a:xfrm>
              <a:off x="0" y="113"/>
              <a:ext cx="2134" cy="596"/>
            </a:xfrm>
            <a:prstGeom prst="rect">
              <a:avLst/>
            </a:prstGeom>
            <a:noFill/>
            <a:ln w="38100" cap="flat" cmpd="sng">
              <a:solidFill>
                <a:srgbClr val="FF0000"/>
              </a:solidFill>
              <a:prstDash val="solid"/>
              <a:miter/>
              <a:headEnd type="none" w="med" len="med"/>
              <a:tailEnd type="none" w="med" len="med"/>
            </a:ln>
          </p:spPr>
          <p:txBody>
            <a:bodyPr anchor="t" anchorCtr="0">
              <a:spAutoFit/>
            </a:bodyPr>
            <a:p>
              <a:r>
                <a:rPr lang="zh-CN" altLang="en-US" b="1">
                  <a:solidFill>
                    <a:srgbClr val="FF0000"/>
                  </a:solidFill>
                  <a:latin typeface="Arial" panose="020B0604020202020204" pitchFamily="34" charset="0"/>
                  <a:ea typeface="微软雅黑" panose="020B0503020204020204" charset="-122"/>
                </a:rPr>
                <a:t>电工接线</a:t>
              </a:r>
              <a:endParaRPr lang="zh-CN" altLang="en-US" b="1">
                <a:solidFill>
                  <a:srgbClr val="FF0000"/>
                </a:solidFill>
                <a:latin typeface="Arial" panose="020B0604020202020204" pitchFamily="34" charset="0"/>
                <a:ea typeface="微软雅黑" panose="020B0503020204020204" charset="-122"/>
              </a:endParaRPr>
            </a:p>
          </p:txBody>
        </p:sp>
        <p:cxnSp>
          <p:nvCxnSpPr>
            <p:cNvPr id="31753" name="AutoShape 10"/>
            <p:cNvCxnSpPr>
              <a:endCxn id="31749" idx="3"/>
            </p:cNvCxnSpPr>
            <p:nvPr/>
          </p:nvCxnSpPr>
          <p:spPr>
            <a:xfrm rot="-10800000" flipV="1">
              <a:off x="2154" y="0"/>
              <a:ext cx="1248" cy="454"/>
            </a:xfrm>
            <a:prstGeom prst="curvedConnector3">
              <a:avLst>
                <a:gd name="adj1" fmla="val 49921"/>
              </a:avLst>
            </a:prstGeom>
            <a:ln w="38100" cap="flat" cmpd="sng">
              <a:solidFill>
                <a:srgbClr val="FF0000"/>
              </a:solidFill>
              <a:prstDash val="solid"/>
              <a:round/>
              <a:headEnd type="none" w="med" len="med"/>
              <a:tailEnd type="triangle" w="med" len="med"/>
            </a:ln>
          </p:spPr>
        </p:cxnSp>
      </p:grpSp>
      <p:grpSp>
        <p:nvGrpSpPr>
          <p:cNvPr id="32779" name="Group 11"/>
          <p:cNvGrpSpPr/>
          <p:nvPr/>
        </p:nvGrpSpPr>
        <p:grpSpPr>
          <a:xfrm>
            <a:off x="179388" y="2060575"/>
            <a:ext cx="2447925" cy="1171575"/>
            <a:chOff x="0" y="0"/>
            <a:chExt cx="3855" cy="1844"/>
          </a:xfrm>
        </p:grpSpPr>
        <p:sp>
          <p:nvSpPr>
            <p:cNvPr id="31755" name="Text Box 12"/>
            <p:cNvSpPr txBox="1"/>
            <p:nvPr/>
          </p:nvSpPr>
          <p:spPr>
            <a:xfrm>
              <a:off x="0" y="1248"/>
              <a:ext cx="3175" cy="596"/>
            </a:xfrm>
            <a:prstGeom prst="rect">
              <a:avLst/>
            </a:prstGeom>
            <a:noFill/>
            <a:ln w="38100" cap="flat" cmpd="sng">
              <a:solidFill>
                <a:srgbClr val="FF0000"/>
              </a:solidFill>
              <a:prstDash val="solid"/>
              <a:miter/>
              <a:headEnd type="none" w="med" len="med"/>
              <a:tailEnd type="none" w="med" len="med"/>
            </a:ln>
          </p:spPr>
          <p:txBody>
            <a:bodyPr anchor="t" anchorCtr="0">
              <a:spAutoFit/>
            </a:bodyPr>
            <a:p>
              <a:r>
                <a:rPr lang="zh-CN" altLang="en-US" b="1">
                  <a:solidFill>
                    <a:srgbClr val="FF0000"/>
                  </a:solidFill>
                  <a:latin typeface="Arial" panose="020B0604020202020204" pitchFamily="34" charset="0"/>
                  <a:ea typeface="微软雅黑" panose="020B0503020204020204" charset="-122"/>
                </a:rPr>
                <a:t>电线绝缘，＜5米</a:t>
              </a:r>
              <a:endParaRPr lang="zh-CN" altLang="en-US">
                <a:latin typeface="Arial" panose="020B0604020202020204" pitchFamily="34" charset="0"/>
                <a:ea typeface="宋体" panose="02010600030101010101" pitchFamily="2" charset="-122"/>
              </a:endParaRPr>
            </a:p>
          </p:txBody>
        </p:sp>
        <p:cxnSp>
          <p:nvCxnSpPr>
            <p:cNvPr id="31756" name="AutoShape 13"/>
            <p:cNvCxnSpPr>
              <a:endCxn id="31755" idx="3"/>
            </p:cNvCxnSpPr>
            <p:nvPr/>
          </p:nvCxnSpPr>
          <p:spPr>
            <a:xfrm rot="5400000">
              <a:off x="2735" y="432"/>
              <a:ext cx="1545" cy="681"/>
            </a:xfrm>
            <a:prstGeom prst="curvedConnector2">
              <a:avLst/>
            </a:prstGeom>
            <a:ln w="38100" cap="flat" cmpd="sng">
              <a:solidFill>
                <a:srgbClr val="FF0000"/>
              </a:solidFill>
              <a:prstDash val="solid"/>
              <a:round/>
              <a:headEnd type="none" w="med" len="med"/>
              <a:tailEnd type="triangle" w="med" len="med"/>
            </a:ln>
          </p:spPr>
        </p:cxnSp>
      </p:grpSp>
      <p:grpSp>
        <p:nvGrpSpPr>
          <p:cNvPr id="32782" name="Group 14"/>
          <p:cNvGrpSpPr/>
          <p:nvPr/>
        </p:nvGrpSpPr>
        <p:grpSpPr>
          <a:xfrm>
            <a:off x="2482850" y="4005263"/>
            <a:ext cx="1377950" cy="1368425"/>
            <a:chOff x="0" y="0"/>
            <a:chExt cx="2170" cy="2154"/>
          </a:xfrm>
        </p:grpSpPr>
        <p:sp>
          <p:nvSpPr>
            <p:cNvPr id="31758" name="WordArt 15"/>
            <p:cNvSpPr/>
            <p:nvPr/>
          </p:nvSpPr>
          <p:spPr>
            <a:xfrm rot="-2760000">
              <a:off x="205" y="695"/>
              <a:ext cx="1707" cy="317"/>
            </a:xfrm>
            <a:prstGeom prst="rect">
              <a:avLst/>
            </a:prstGeom>
          </p:spPr>
          <p:txBody>
            <a:bodyPr wrap="none" fromWordArt="1">
              <a:prstTxWarp prst="textArchDown">
                <a:avLst>
                  <a:gd name="adj" fmla="val 0"/>
                </a:avLst>
              </a:prstTxWarp>
              <a:normAutofit/>
            </a:bodyPr>
            <a:p>
              <a:pPr algn="ctr"/>
              <a:r>
                <a:rPr lang="zh-CN" altLang="en-US" sz="2400">
                  <a:ln w="9525" cap="flat" cmpd="sng">
                    <a:solidFill>
                      <a:srgbClr val="00CC66"/>
                    </a:solidFill>
                    <a:prstDash val="solid"/>
                    <a:round/>
                    <a:headEnd type="none" w="med" len="med"/>
                    <a:tailEnd type="none" w="med" len="med"/>
                  </a:ln>
                  <a:solidFill>
                    <a:srgbClr val="00CC66"/>
                  </a:solidFill>
                  <a:latin typeface="宋体" panose="02010600030101010101" pitchFamily="2" charset="-122"/>
                  <a:ea typeface="宋体" panose="02010600030101010101" pitchFamily="2" charset="-122"/>
                </a:rPr>
                <a:t>电焊外壳</a:t>
              </a:r>
              <a:endParaRPr lang="zh-CN" altLang="en-US" sz="2400">
                <a:ln w="9525" cap="flat" cmpd="sng">
                  <a:solidFill>
                    <a:srgbClr val="00CC66"/>
                  </a:solidFill>
                  <a:prstDash val="solid"/>
                  <a:round/>
                  <a:headEnd type="none" w="med" len="med"/>
                  <a:tailEnd type="none" w="med" len="med"/>
                </a:ln>
                <a:solidFill>
                  <a:srgbClr val="00CC66"/>
                </a:solidFill>
                <a:latin typeface="宋体" panose="02010600030101010101" pitchFamily="2" charset="-122"/>
                <a:ea typeface="宋体" panose="02010600030101010101" pitchFamily="2" charset="-122"/>
              </a:endParaRPr>
            </a:p>
          </p:txBody>
        </p:sp>
        <p:cxnSp>
          <p:nvCxnSpPr>
            <p:cNvPr id="31759" name="AutoShape 16"/>
            <p:cNvCxnSpPr>
              <a:endCxn id="31755" idx="3"/>
            </p:cNvCxnSpPr>
            <p:nvPr/>
          </p:nvCxnSpPr>
          <p:spPr>
            <a:xfrm rot="-10800000" flipV="1">
              <a:off x="0" y="340"/>
              <a:ext cx="2171" cy="1814"/>
            </a:xfrm>
            <a:prstGeom prst="curvedConnector3">
              <a:avLst>
                <a:gd name="adj1" fmla="val 17505"/>
              </a:avLst>
            </a:prstGeom>
            <a:ln w="76200" cap="flat" cmpd="sng">
              <a:solidFill>
                <a:srgbClr val="00CC66"/>
              </a:solidFill>
              <a:prstDash val="solid"/>
              <a:round/>
              <a:headEnd type="none" w="med" len="med"/>
              <a:tailEnd type="triangle" w="med" len="med"/>
            </a:ln>
          </p:spPr>
        </p:cxnSp>
      </p:grpSp>
      <p:grpSp>
        <p:nvGrpSpPr>
          <p:cNvPr id="32785" name="Group 17"/>
          <p:cNvGrpSpPr/>
          <p:nvPr/>
        </p:nvGrpSpPr>
        <p:grpSpPr>
          <a:xfrm>
            <a:off x="2628900" y="2060575"/>
            <a:ext cx="1393825" cy="1222375"/>
            <a:chOff x="0" y="0"/>
            <a:chExt cx="2196" cy="1924"/>
          </a:xfrm>
        </p:grpSpPr>
        <p:cxnSp>
          <p:nvCxnSpPr>
            <p:cNvPr id="31761" name="AutoShape 18"/>
            <p:cNvCxnSpPr>
              <a:endCxn id="31755" idx="3"/>
            </p:cNvCxnSpPr>
            <p:nvPr/>
          </p:nvCxnSpPr>
          <p:spPr>
            <a:xfrm rot="10800000">
              <a:off x="0" y="0"/>
              <a:ext cx="1946" cy="1925"/>
            </a:xfrm>
            <a:prstGeom prst="curvedConnector3">
              <a:avLst>
                <a:gd name="adj1" fmla="val 21736"/>
              </a:avLst>
            </a:prstGeom>
            <a:ln w="76200" cap="flat" cmpd="sng">
              <a:solidFill>
                <a:srgbClr val="FF0000"/>
              </a:solidFill>
              <a:prstDash val="solid"/>
              <a:round/>
              <a:headEnd type="none" w="med" len="med"/>
              <a:tailEnd type="triangle" w="med" len="med"/>
            </a:ln>
          </p:spPr>
        </p:cxnSp>
        <p:sp>
          <p:nvSpPr>
            <p:cNvPr id="31762" name="WordArt 19"/>
            <p:cNvSpPr/>
            <p:nvPr/>
          </p:nvSpPr>
          <p:spPr>
            <a:xfrm rot="2280000">
              <a:off x="340" y="114"/>
              <a:ext cx="1857" cy="852"/>
            </a:xfrm>
            <a:prstGeom prst="rect">
              <a:avLst/>
            </a:prstGeom>
          </p:spPr>
          <p:txBody>
            <a:bodyPr wrap="none" fromWordArt="1">
              <a:prstTxWarp prst="textArchUp">
                <a:avLst>
                  <a:gd name="adj" fmla="val 10800000"/>
                </a:avLst>
              </a:prstTxWarp>
              <a:normAutofit/>
            </a:bodyPr>
            <a:p>
              <a:pPr algn="ctr"/>
              <a:r>
                <a:rPr lang="zh-CN" altLang="en-US" sz="2400">
                  <a:ln w="9525" cap="flat" cmpd="sng">
                    <a:solidFill>
                      <a:srgbClr val="FF0000"/>
                    </a:solidFill>
                    <a:prstDash val="solid"/>
                    <a:round/>
                    <a:headEnd type="none" w="med" len="med"/>
                    <a:tailEnd type="none" w="med" len="med"/>
                  </a:ln>
                  <a:solidFill>
                    <a:srgbClr val="FF0000"/>
                  </a:solidFill>
                  <a:latin typeface="宋体" panose="02010600030101010101" pitchFamily="2" charset="-122"/>
                  <a:ea typeface="宋体" panose="02010600030101010101" pitchFamily="2" charset="-122"/>
                </a:rPr>
                <a:t>电焊一次侧</a:t>
              </a:r>
              <a:endParaRPr lang="zh-CN" altLang="en-US" sz="2400">
                <a:ln w="9525" cap="flat" cmpd="sng">
                  <a:solidFill>
                    <a:srgbClr val="FF0000"/>
                  </a:solidFill>
                  <a:prstDash val="solid"/>
                  <a:round/>
                  <a:headEnd type="none" w="med" len="med"/>
                  <a:tailEnd type="none" w="med" len="med"/>
                </a:ln>
                <a:solidFill>
                  <a:srgbClr val="FF0000"/>
                </a:solidFill>
                <a:latin typeface="宋体" panose="02010600030101010101" pitchFamily="2" charset="-122"/>
                <a:ea typeface="宋体" panose="02010600030101010101" pitchFamily="2" charset="-122"/>
              </a:endParaRPr>
            </a:p>
          </p:txBody>
        </p:sp>
      </p:grpSp>
      <p:grpSp>
        <p:nvGrpSpPr>
          <p:cNvPr id="32788" name="Group 20"/>
          <p:cNvGrpSpPr/>
          <p:nvPr/>
        </p:nvGrpSpPr>
        <p:grpSpPr>
          <a:xfrm>
            <a:off x="684213" y="4365625"/>
            <a:ext cx="1798637" cy="1006475"/>
            <a:chOff x="0" y="0"/>
            <a:chExt cx="2834" cy="1586"/>
          </a:xfrm>
        </p:grpSpPr>
        <p:sp>
          <p:nvSpPr>
            <p:cNvPr id="31764" name="Text Box 21"/>
            <p:cNvSpPr txBox="1"/>
            <p:nvPr/>
          </p:nvSpPr>
          <p:spPr>
            <a:xfrm>
              <a:off x="0" y="0"/>
              <a:ext cx="1815" cy="596"/>
            </a:xfrm>
            <a:prstGeom prst="rect">
              <a:avLst/>
            </a:prstGeom>
            <a:noFill/>
            <a:ln w="38100" cap="flat" cmpd="sng">
              <a:solidFill>
                <a:srgbClr val="00CC66"/>
              </a:solidFill>
              <a:prstDash val="solid"/>
              <a:miter/>
              <a:headEnd type="none" w="med" len="med"/>
              <a:tailEnd type="none" w="med" len="med"/>
            </a:ln>
          </p:spPr>
          <p:txBody>
            <a:bodyPr anchor="t" anchorCtr="0">
              <a:spAutoFit/>
            </a:bodyPr>
            <a:p>
              <a:r>
                <a:rPr lang="zh-CN" altLang="en-US" b="1">
                  <a:solidFill>
                    <a:srgbClr val="00CC66"/>
                  </a:solidFill>
                  <a:latin typeface="Arial" panose="020B0604020202020204" pitchFamily="34" charset="0"/>
                  <a:ea typeface="微软雅黑" panose="020B0503020204020204" charset="-122"/>
                </a:rPr>
                <a:t>外壳接地</a:t>
              </a:r>
              <a:endParaRPr lang="zh-CN" altLang="en-US" b="1">
                <a:solidFill>
                  <a:srgbClr val="00CC66"/>
                </a:solidFill>
                <a:latin typeface="Arial" panose="020B0604020202020204" pitchFamily="34" charset="0"/>
                <a:ea typeface="微软雅黑" panose="020B0503020204020204" charset="-122"/>
              </a:endParaRPr>
            </a:p>
          </p:txBody>
        </p:sp>
        <p:cxnSp>
          <p:nvCxnSpPr>
            <p:cNvPr id="31765" name="AutoShape 22"/>
            <p:cNvCxnSpPr>
              <a:endCxn id="31764" idx="3"/>
            </p:cNvCxnSpPr>
            <p:nvPr/>
          </p:nvCxnSpPr>
          <p:spPr>
            <a:xfrm rot="5400000" flipH="1">
              <a:off x="1672" y="424"/>
              <a:ext cx="1289" cy="1020"/>
            </a:xfrm>
            <a:prstGeom prst="curvedConnector2">
              <a:avLst/>
            </a:prstGeom>
            <a:ln w="38100" cap="flat" cmpd="sng">
              <a:solidFill>
                <a:srgbClr val="00CC66"/>
              </a:solidFill>
              <a:prstDash val="solid"/>
              <a:round/>
              <a:headEnd type="none" w="med" len="med"/>
              <a:tailEnd type="triangle" w="med" len="med"/>
            </a:ln>
          </p:spPr>
        </p:cxnSp>
      </p:grpSp>
      <p:grpSp>
        <p:nvGrpSpPr>
          <p:cNvPr id="32791" name="Group 23"/>
          <p:cNvGrpSpPr/>
          <p:nvPr/>
        </p:nvGrpSpPr>
        <p:grpSpPr>
          <a:xfrm>
            <a:off x="539750" y="5302250"/>
            <a:ext cx="1943100" cy="403225"/>
            <a:chOff x="0" y="0"/>
            <a:chExt cx="3060" cy="636"/>
          </a:xfrm>
        </p:grpSpPr>
        <p:sp>
          <p:nvSpPr>
            <p:cNvPr id="31767" name="Text Box 24"/>
            <p:cNvSpPr txBox="1"/>
            <p:nvPr/>
          </p:nvSpPr>
          <p:spPr>
            <a:xfrm>
              <a:off x="0" y="0"/>
              <a:ext cx="1815" cy="636"/>
            </a:xfrm>
            <a:prstGeom prst="rect">
              <a:avLst/>
            </a:prstGeom>
            <a:noFill/>
            <a:ln w="38100" cap="flat" cmpd="sng">
              <a:solidFill>
                <a:srgbClr val="00CC66"/>
              </a:solidFill>
              <a:prstDash val="solid"/>
              <a:miter/>
              <a:headEnd type="none" w="med" len="med"/>
              <a:tailEnd type="none" w="med" len="med"/>
            </a:ln>
          </p:spPr>
          <p:txBody>
            <a:bodyPr anchor="t" anchorCtr="0">
              <a:spAutoFit/>
            </a:bodyPr>
            <a:p>
              <a:r>
                <a:rPr lang="zh-CN" altLang="en-US" b="1">
                  <a:solidFill>
                    <a:srgbClr val="00CC66"/>
                  </a:solidFill>
                  <a:latin typeface="Arial" panose="020B0604020202020204" pitchFamily="34" charset="0"/>
                  <a:ea typeface="微软雅黑" panose="020B0503020204020204" charset="-122"/>
                </a:rPr>
                <a:t>外壳完好</a:t>
              </a:r>
              <a:endParaRPr lang="zh-CN" altLang="en-US" b="1">
                <a:solidFill>
                  <a:srgbClr val="00CC66"/>
                </a:solidFill>
                <a:latin typeface="Arial" panose="020B0604020202020204" pitchFamily="34" charset="0"/>
                <a:ea typeface="微软雅黑" panose="020B0503020204020204" charset="-122"/>
              </a:endParaRPr>
            </a:p>
          </p:txBody>
        </p:sp>
        <p:cxnSp>
          <p:nvCxnSpPr>
            <p:cNvPr id="31768" name="AutoShape 25"/>
            <p:cNvCxnSpPr>
              <a:endCxn id="31764" idx="3"/>
            </p:cNvCxnSpPr>
            <p:nvPr/>
          </p:nvCxnSpPr>
          <p:spPr>
            <a:xfrm rot="-10800000" flipV="1">
              <a:off x="1814" y="113"/>
              <a:ext cx="1247" cy="226"/>
            </a:xfrm>
            <a:prstGeom prst="curvedConnector3">
              <a:avLst>
                <a:gd name="adj1" fmla="val 49958"/>
              </a:avLst>
            </a:prstGeom>
            <a:ln w="38100" cap="flat" cmpd="sng">
              <a:solidFill>
                <a:srgbClr val="00CC66"/>
              </a:solidFill>
              <a:prstDash val="solid"/>
              <a:round/>
              <a:headEnd type="none" w="med" len="med"/>
              <a:tailEnd type="triangle" w="med" len="med"/>
            </a:ln>
          </p:spPr>
        </p:cxnSp>
      </p:grpSp>
      <p:grpSp>
        <p:nvGrpSpPr>
          <p:cNvPr id="32794" name="Group 26"/>
          <p:cNvGrpSpPr/>
          <p:nvPr/>
        </p:nvGrpSpPr>
        <p:grpSpPr>
          <a:xfrm>
            <a:off x="755650" y="5372100"/>
            <a:ext cx="1727200" cy="1196975"/>
            <a:chOff x="0" y="0"/>
            <a:chExt cx="2721" cy="1885"/>
          </a:xfrm>
        </p:grpSpPr>
        <p:cxnSp>
          <p:nvCxnSpPr>
            <p:cNvPr id="31770" name="AutoShape 27"/>
            <p:cNvCxnSpPr>
              <a:endCxn id="31771" idx="3"/>
            </p:cNvCxnSpPr>
            <p:nvPr/>
          </p:nvCxnSpPr>
          <p:spPr>
            <a:xfrm rot="5400000">
              <a:off x="1477" y="322"/>
              <a:ext cx="1566" cy="907"/>
            </a:xfrm>
            <a:prstGeom prst="curvedConnector2">
              <a:avLst/>
            </a:prstGeom>
            <a:ln w="38100" cap="flat" cmpd="sng">
              <a:solidFill>
                <a:srgbClr val="00CC66"/>
              </a:solidFill>
              <a:prstDash val="solid"/>
              <a:round/>
              <a:headEnd type="none" w="med" len="med"/>
              <a:tailEnd type="triangle" w="med" len="med"/>
            </a:ln>
          </p:spPr>
        </p:cxnSp>
        <p:sp>
          <p:nvSpPr>
            <p:cNvPr id="31771" name="Text Box 28"/>
            <p:cNvSpPr txBox="1"/>
            <p:nvPr/>
          </p:nvSpPr>
          <p:spPr>
            <a:xfrm>
              <a:off x="0" y="1249"/>
              <a:ext cx="1815" cy="636"/>
            </a:xfrm>
            <a:prstGeom prst="rect">
              <a:avLst/>
            </a:prstGeom>
            <a:noFill/>
            <a:ln w="38100" cap="flat" cmpd="sng">
              <a:solidFill>
                <a:srgbClr val="00CC66"/>
              </a:solidFill>
              <a:prstDash val="solid"/>
              <a:miter/>
              <a:headEnd type="none" w="med" len="med"/>
              <a:tailEnd type="none" w="med" len="med"/>
            </a:ln>
          </p:spPr>
          <p:txBody>
            <a:bodyPr anchor="t" anchorCtr="0">
              <a:spAutoFit/>
            </a:bodyPr>
            <a:p>
              <a:r>
                <a:rPr lang="zh-CN" altLang="en-US" b="1">
                  <a:solidFill>
                    <a:srgbClr val="00CC66"/>
                  </a:solidFill>
                  <a:latin typeface="Arial" panose="020B0604020202020204" pitchFamily="34" charset="0"/>
                  <a:ea typeface="微软雅黑" panose="020B0503020204020204" charset="-122"/>
                </a:rPr>
                <a:t>雨天防护</a:t>
              </a:r>
              <a:endParaRPr lang="zh-CN" altLang="en-US" b="1">
                <a:solidFill>
                  <a:srgbClr val="00CC66"/>
                </a:solidFill>
                <a:latin typeface="Arial" panose="020B0604020202020204" pitchFamily="34" charset="0"/>
                <a:ea typeface="微软雅黑" panose="020B0503020204020204" charset="-122"/>
              </a:endParaRPr>
            </a:p>
          </p:txBody>
        </p:sp>
      </p:grpSp>
      <p:grpSp>
        <p:nvGrpSpPr>
          <p:cNvPr id="32797" name="Group 29"/>
          <p:cNvGrpSpPr/>
          <p:nvPr/>
        </p:nvGrpSpPr>
        <p:grpSpPr>
          <a:xfrm>
            <a:off x="4787900" y="2060575"/>
            <a:ext cx="1441450" cy="1395413"/>
            <a:chOff x="0" y="0"/>
            <a:chExt cx="2268" cy="2196"/>
          </a:xfrm>
        </p:grpSpPr>
        <p:cxnSp>
          <p:nvCxnSpPr>
            <p:cNvPr id="31773" name="AutoShape 30"/>
            <p:cNvCxnSpPr>
              <a:endCxn id="31771" idx="3"/>
            </p:cNvCxnSpPr>
            <p:nvPr/>
          </p:nvCxnSpPr>
          <p:spPr>
            <a:xfrm flipV="1">
              <a:off x="0" y="0"/>
              <a:ext cx="2268" cy="1811"/>
            </a:xfrm>
            <a:prstGeom prst="curvedConnector3">
              <a:avLst>
                <a:gd name="adj1" fmla="val 50046"/>
              </a:avLst>
            </a:prstGeom>
            <a:ln w="76200" cap="flat" cmpd="sng">
              <a:solidFill>
                <a:srgbClr val="0000FF"/>
              </a:solidFill>
              <a:prstDash val="solid"/>
              <a:round/>
              <a:headEnd type="none" w="med" len="med"/>
              <a:tailEnd type="triangle" w="med" len="med"/>
            </a:ln>
          </p:spPr>
        </p:cxnSp>
        <p:sp>
          <p:nvSpPr>
            <p:cNvPr id="31774" name="WordArt 31"/>
            <p:cNvSpPr/>
            <p:nvPr/>
          </p:nvSpPr>
          <p:spPr>
            <a:xfrm rot="-3060000">
              <a:off x="170" y="834"/>
              <a:ext cx="1857" cy="852"/>
            </a:xfrm>
            <a:prstGeom prst="rect">
              <a:avLst/>
            </a:prstGeom>
          </p:spPr>
          <p:txBody>
            <a:bodyPr wrap="none" fromWordArt="1">
              <a:prstTxWarp prst="textArchDown">
                <a:avLst>
                  <a:gd name="adj" fmla="val 0"/>
                </a:avLst>
              </a:prstTxWarp>
              <a:normAutofit/>
            </a:bodyPr>
            <a:p>
              <a:pPr algn="ctr"/>
              <a:r>
                <a:rPr lang="zh-CN" altLang="en-US" sz="2400">
                  <a:ln w="9525" cap="flat" cmpd="sng">
                    <a:solidFill>
                      <a:srgbClr val="0000FF"/>
                    </a:solidFill>
                    <a:prstDash val="solid"/>
                    <a:round/>
                    <a:headEnd type="none" w="med" len="med"/>
                    <a:tailEnd type="none" w="med" len="med"/>
                  </a:ln>
                  <a:solidFill>
                    <a:srgbClr val="FF0000"/>
                  </a:solidFill>
                  <a:latin typeface="宋体" panose="02010600030101010101" pitchFamily="2" charset="-122"/>
                  <a:ea typeface="宋体" panose="02010600030101010101" pitchFamily="2" charset="-122"/>
                </a:rPr>
                <a:t>电焊二次侧</a:t>
              </a:r>
              <a:endParaRPr lang="zh-CN" altLang="en-US" sz="2400">
                <a:ln w="9525" cap="flat" cmpd="sng">
                  <a:solidFill>
                    <a:srgbClr val="0000FF"/>
                  </a:solidFill>
                  <a:prstDash val="solid"/>
                  <a:round/>
                  <a:headEnd type="none" w="med" len="med"/>
                  <a:tailEnd type="none" w="med" len="med"/>
                </a:ln>
                <a:solidFill>
                  <a:srgbClr val="FF0000"/>
                </a:solidFill>
                <a:latin typeface="宋体" panose="02010600030101010101" pitchFamily="2" charset="-122"/>
                <a:ea typeface="宋体" panose="02010600030101010101" pitchFamily="2" charset="-122"/>
              </a:endParaRPr>
            </a:p>
          </p:txBody>
        </p:sp>
      </p:grpSp>
      <p:grpSp>
        <p:nvGrpSpPr>
          <p:cNvPr id="32800" name="Group 32"/>
          <p:cNvGrpSpPr/>
          <p:nvPr/>
        </p:nvGrpSpPr>
        <p:grpSpPr>
          <a:xfrm>
            <a:off x="6229350" y="1270000"/>
            <a:ext cx="2806700" cy="790575"/>
            <a:chOff x="0" y="0"/>
            <a:chExt cx="4422" cy="1246"/>
          </a:xfrm>
        </p:grpSpPr>
        <p:sp>
          <p:nvSpPr>
            <p:cNvPr id="31776" name="Text Box 33"/>
            <p:cNvSpPr txBox="1"/>
            <p:nvPr/>
          </p:nvSpPr>
          <p:spPr>
            <a:xfrm>
              <a:off x="1020" y="0"/>
              <a:ext cx="3403" cy="636"/>
            </a:xfrm>
            <a:prstGeom prst="rect">
              <a:avLst/>
            </a:prstGeom>
            <a:noFill/>
            <a:ln w="38100" cap="flat" cmpd="sng">
              <a:solidFill>
                <a:srgbClr val="0000FF"/>
              </a:solidFill>
              <a:prstDash val="solid"/>
              <a:miter/>
              <a:headEnd type="none" w="med" len="med"/>
              <a:tailEnd type="none" w="med" len="med"/>
            </a:ln>
          </p:spPr>
          <p:txBody>
            <a:bodyPr anchor="t" anchorCtr="0">
              <a:spAutoFit/>
            </a:bodyPr>
            <a:p>
              <a:r>
                <a:rPr lang="zh-CN" altLang="en-US" b="1">
                  <a:solidFill>
                    <a:srgbClr val="0000FF"/>
                  </a:solidFill>
                  <a:latin typeface="Arial" panose="020B0604020202020204" pitchFamily="34" charset="0"/>
                  <a:ea typeface="微软雅黑" panose="020B0503020204020204" charset="-122"/>
                </a:rPr>
                <a:t>电线绝缘，＜30米</a:t>
              </a:r>
              <a:endParaRPr lang="zh-CN" altLang="en-US" b="1">
                <a:solidFill>
                  <a:srgbClr val="0000FF"/>
                </a:solidFill>
                <a:latin typeface="Arial" panose="020B0604020202020204" pitchFamily="34" charset="0"/>
                <a:ea typeface="微软雅黑" panose="020B0503020204020204" charset="-122"/>
              </a:endParaRPr>
            </a:p>
          </p:txBody>
        </p:sp>
        <p:cxnSp>
          <p:nvCxnSpPr>
            <p:cNvPr id="31777" name="AutoShape 34"/>
            <p:cNvCxnSpPr>
              <a:endCxn id="31776" idx="1"/>
            </p:cNvCxnSpPr>
            <p:nvPr/>
          </p:nvCxnSpPr>
          <p:spPr>
            <a:xfrm flipV="1">
              <a:off x="0" y="318"/>
              <a:ext cx="1020" cy="929"/>
            </a:xfrm>
            <a:prstGeom prst="curvedConnector3">
              <a:avLst>
                <a:gd name="adj1" fmla="val 19509"/>
              </a:avLst>
            </a:prstGeom>
            <a:ln w="38100" cap="flat" cmpd="sng">
              <a:solidFill>
                <a:srgbClr val="0000FF"/>
              </a:solidFill>
              <a:prstDash val="solid"/>
              <a:round/>
              <a:headEnd type="none" w="med" len="med"/>
              <a:tailEnd type="triangle" w="med" len="med"/>
            </a:ln>
          </p:spPr>
        </p:cxnSp>
      </p:grpSp>
      <p:grpSp>
        <p:nvGrpSpPr>
          <p:cNvPr id="32803" name="Group 35"/>
          <p:cNvGrpSpPr/>
          <p:nvPr/>
        </p:nvGrpSpPr>
        <p:grpSpPr>
          <a:xfrm>
            <a:off x="6229350" y="1989138"/>
            <a:ext cx="2806700" cy="404812"/>
            <a:chOff x="0" y="0"/>
            <a:chExt cx="4420" cy="636"/>
          </a:xfrm>
        </p:grpSpPr>
        <p:sp>
          <p:nvSpPr>
            <p:cNvPr id="31779" name="Text Box 36"/>
            <p:cNvSpPr txBox="1"/>
            <p:nvPr/>
          </p:nvSpPr>
          <p:spPr>
            <a:xfrm>
              <a:off x="1474" y="0"/>
              <a:ext cx="2947" cy="636"/>
            </a:xfrm>
            <a:prstGeom prst="rect">
              <a:avLst/>
            </a:prstGeom>
            <a:noFill/>
            <a:ln w="38100" cap="flat" cmpd="sng">
              <a:solidFill>
                <a:srgbClr val="0000FF"/>
              </a:solidFill>
              <a:prstDash val="solid"/>
              <a:miter/>
              <a:headEnd type="none" w="med" len="med"/>
              <a:tailEnd type="none" w="med" len="med"/>
            </a:ln>
          </p:spPr>
          <p:txBody>
            <a:bodyPr anchor="t" anchorCtr="0">
              <a:spAutoFit/>
            </a:bodyPr>
            <a:p>
              <a:r>
                <a:rPr lang="zh-CN" altLang="en-US" b="1">
                  <a:solidFill>
                    <a:srgbClr val="0000FF"/>
                  </a:solidFill>
                  <a:latin typeface="Arial" panose="020B0604020202020204" pitchFamily="34" charset="0"/>
                  <a:ea typeface="微软雅黑" panose="020B0503020204020204" charset="-122"/>
                </a:rPr>
                <a:t>线接头防护完好</a:t>
              </a:r>
              <a:endParaRPr lang="zh-CN" altLang="en-US">
                <a:latin typeface="Arial" panose="020B0604020202020204" pitchFamily="34" charset="0"/>
                <a:ea typeface="宋体" panose="02010600030101010101" pitchFamily="2" charset="-122"/>
              </a:endParaRPr>
            </a:p>
          </p:txBody>
        </p:sp>
        <p:cxnSp>
          <p:nvCxnSpPr>
            <p:cNvPr id="31780" name="AutoShape 37"/>
            <p:cNvCxnSpPr>
              <a:endCxn id="31779" idx="1"/>
            </p:cNvCxnSpPr>
            <p:nvPr/>
          </p:nvCxnSpPr>
          <p:spPr>
            <a:xfrm>
              <a:off x="0" y="113"/>
              <a:ext cx="1474" cy="205"/>
            </a:xfrm>
            <a:prstGeom prst="curvedConnector3">
              <a:avLst>
                <a:gd name="adj1" fmla="val 50069"/>
              </a:avLst>
            </a:prstGeom>
            <a:ln w="38100" cap="flat" cmpd="sng">
              <a:solidFill>
                <a:srgbClr val="0000FF"/>
              </a:solidFill>
              <a:prstDash val="solid"/>
              <a:round/>
              <a:headEnd type="none" w="med" len="med"/>
              <a:tailEnd type="triangle" w="med" len="med"/>
            </a:ln>
          </p:spPr>
        </p:cxnSp>
      </p:grpSp>
      <p:grpSp>
        <p:nvGrpSpPr>
          <p:cNvPr id="32806" name="Group 38"/>
          <p:cNvGrpSpPr/>
          <p:nvPr/>
        </p:nvGrpSpPr>
        <p:grpSpPr>
          <a:xfrm>
            <a:off x="6229350" y="2060575"/>
            <a:ext cx="2806700" cy="908050"/>
            <a:chOff x="0" y="0"/>
            <a:chExt cx="4422" cy="1430"/>
          </a:xfrm>
        </p:grpSpPr>
        <p:sp>
          <p:nvSpPr>
            <p:cNvPr id="31782" name="Text Box 39"/>
            <p:cNvSpPr txBox="1"/>
            <p:nvPr/>
          </p:nvSpPr>
          <p:spPr>
            <a:xfrm>
              <a:off x="1134" y="794"/>
              <a:ext cx="3288" cy="636"/>
            </a:xfrm>
            <a:prstGeom prst="rect">
              <a:avLst/>
            </a:prstGeom>
            <a:noFill/>
            <a:ln w="38100" cap="flat" cmpd="sng">
              <a:solidFill>
                <a:srgbClr val="0000FF"/>
              </a:solidFill>
              <a:prstDash val="solid"/>
              <a:miter/>
              <a:headEnd type="none" w="med" len="med"/>
              <a:tailEnd type="none" w="med" len="med"/>
            </a:ln>
          </p:spPr>
          <p:txBody>
            <a:bodyPr anchor="t" anchorCtr="0">
              <a:spAutoFit/>
            </a:bodyPr>
            <a:p>
              <a:r>
                <a:rPr lang="zh-CN" altLang="en-US" b="1">
                  <a:solidFill>
                    <a:srgbClr val="0000FF"/>
                  </a:solidFill>
                  <a:latin typeface="Arial" panose="020B0604020202020204" pitchFamily="34" charset="0"/>
                  <a:ea typeface="微软雅黑" panose="020B0503020204020204" charset="-122"/>
                </a:rPr>
                <a:t>不与焊接接地重复</a:t>
              </a:r>
              <a:endParaRPr lang="zh-CN" altLang="en-US">
                <a:latin typeface="Arial" panose="020B0604020202020204" pitchFamily="34" charset="0"/>
                <a:ea typeface="宋体" panose="02010600030101010101" pitchFamily="2" charset="-122"/>
              </a:endParaRPr>
            </a:p>
          </p:txBody>
        </p:sp>
        <p:cxnSp>
          <p:nvCxnSpPr>
            <p:cNvPr id="31783" name="AutoShape 40"/>
            <p:cNvCxnSpPr>
              <a:endCxn id="31782" idx="1"/>
            </p:cNvCxnSpPr>
            <p:nvPr/>
          </p:nvCxnSpPr>
          <p:spPr>
            <a:xfrm>
              <a:off x="0" y="0"/>
              <a:ext cx="1134" cy="1112"/>
            </a:xfrm>
            <a:prstGeom prst="curvedConnector3">
              <a:avLst>
                <a:gd name="adj1" fmla="val 50088"/>
              </a:avLst>
            </a:prstGeom>
            <a:ln w="38100" cap="flat" cmpd="sng">
              <a:solidFill>
                <a:srgbClr val="0000FF"/>
              </a:solidFill>
              <a:prstDash val="solid"/>
              <a:round/>
              <a:headEnd type="none" w="med" len="med"/>
              <a:tailEnd type="triangle" w="med" len="med"/>
            </a:ln>
          </p:spPr>
        </p:cxnSp>
      </p:grpSp>
      <p:grpSp>
        <p:nvGrpSpPr>
          <p:cNvPr id="32809" name="Group 41"/>
          <p:cNvGrpSpPr/>
          <p:nvPr/>
        </p:nvGrpSpPr>
        <p:grpSpPr>
          <a:xfrm>
            <a:off x="6156325" y="3141663"/>
            <a:ext cx="1944688" cy="792162"/>
            <a:chOff x="0" y="0"/>
            <a:chExt cx="3062" cy="1247"/>
          </a:xfrm>
        </p:grpSpPr>
        <p:sp>
          <p:nvSpPr>
            <p:cNvPr id="31785" name="Text Box 42"/>
            <p:cNvSpPr txBox="1"/>
            <p:nvPr/>
          </p:nvSpPr>
          <p:spPr>
            <a:xfrm>
              <a:off x="908" y="0"/>
              <a:ext cx="2155" cy="636"/>
            </a:xfrm>
            <a:prstGeom prst="rect">
              <a:avLst/>
            </a:prstGeom>
            <a:noFill/>
            <a:ln w="38100" cap="flat" cmpd="sng">
              <a:solidFill>
                <a:schemeClr val="tx1"/>
              </a:solidFill>
              <a:prstDash val="solid"/>
              <a:miter/>
              <a:headEnd type="none" w="med" len="med"/>
              <a:tailEnd type="none" w="med" len="med"/>
            </a:ln>
          </p:spPr>
          <p:txBody>
            <a:bodyPr anchor="t" anchorCtr="0">
              <a:spAutoFit/>
            </a:bodyPr>
            <a:p>
              <a:r>
                <a:rPr lang="zh-CN" altLang="en-US" b="1">
                  <a:latin typeface="Arial" panose="020B0604020202020204" pitchFamily="34" charset="0"/>
                  <a:ea typeface="微软雅黑" panose="020B0503020204020204" charset="-122"/>
                </a:rPr>
                <a:t>审批、监护</a:t>
              </a:r>
              <a:endParaRPr lang="zh-CN" altLang="en-US" b="1">
                <a:latin typeface="Arial" panose="020B0604020202020204" pitchFamily="34" charset="0"/>
                <a:ea typeface="微软雅黑" panose="020B0503020204020204" charset="-122"/>
              </a:endParaRPr>
            </a:p>
          </p:txBody>
        </p:sp>
        <p:cxnSp>
          <p:nvCxnSpPr>
            <p:cNvPr id="31786" name="AutoShape 43"/>
            <p:cNvCxnSpPr>
              <a:endCxn id="31782" idx="1"/>
            </p:cNvCxnSpPr>
            <p:nvPr/>
          </p:nvCxnSpPr>
          <p:spPr>
            <a:xfrm rot="-5400000">
              <a:off x="-57" y="396"/>
              <a:ext cx="908" cy="794"/>
            </a:xfrm>
            <a:prstGeom prst="curvedConnector3">
              <a:avLst>
                <a:gd name="adj1" fmla="val 49889"/>
              </a:avLst>
            </a:prstGeom>
            <a:ln w="38100" cap="flat" cmpd="sng">
              <a:solidFill>
                <a:schemeClr val="tx1"/>
              </a:solidFill>
              <a:prstDash val="solid"/>
              <a:round/>
              <a:headEnd type="none" w="med" len="med"/>
              <a:tailEnd type="triangle" w="med" len="med"/>
            </a:ln>
          </p:spPr>
        </p:cxnSp>
      </p:grpSp>
      <p:grpSp>
        <p:nvGrpSpPr>
          <p:cNvPr id="32812" name="Group 44"/>
          <p:cNvGrpSpPr/>
          <p:nvPr/>
        </p:nvGrpSpPr>
        <p:grpSpPr>
          <a:xfrm>
            <a:off x="6229350" y="3717925"/>
            <a:ext cx="2519363" cy="677863"/>
            <a:chOff x="0" y="0"/>
            <a:chExt cx="3969" cy="1068"/>
          </a:xfrm>
        </p:grpSpPr>
        <p:sp>
          <p:nvSpPr>
            <p:cNvPr id="31788" name="Text Box 45"/>
            <p:cNvSpPr txBox="1"/>
            <p:nvPr/>
          </p:nvSpPr>
          <p:spPr>
            <a:xfrm>
              <a:off x="567" y="0"/>
              <a:ext cx="3403" cy="1068"/>
            </a:xfrm>
            <a:prstGeom prst="rect">
              <a:avLst/>
            </a:prstGeom>
            <a:noFill/>
            <a:ln w="38100" cap="flat" cmpd="sng">
              <a:solidFill>
                <a:schemeClr val="tx1"/>
              </a:solidFill>
              <a:prstDash val="solid"/>
              <a:miter/>
              <a:headEnd type="none" w="med" len="med"/>
              <a:tailEnd type="none" w="med" len="med"/>
            </a:ln>
          </p:spPr>
          <p:txBody>
            <a:bodyPr anchor="t" anchorCtr="0">
              <a:spAutoFit/>
            </a:bodyPr>
            <a:p>
              <a:r>
                <a:rPr lang="zh-CN" altLang="en-US" b="1">
                  <a:latin typeface="Arial" panose="020B0604020202020204" pitchFamily="34" charset="0"/>
                  <a:ea typeface="微软雅黑" panose="020B0503020204020204" charset="-122"/>
                </a:rPr>
                <a:t>现场清理，尤其非同一作业层</a:t>
              </a:r>
              <a:endParaRPr lang="zh-CN" altLang="en-US">
                <a:latin typeface="Arial" panose="020B0604020202020204" pitchFamily="34" charset="0"/>
                <a:ea typeface="宋体" panose="02010600030101010101" pitchFamily="2" charset="-122"/>
              </a:endParaRPr>
            </a:p>
          </p:txBody>
        </p:sp>
        <p:cxnSp>
          <p:nvCxnSpPr>
            <p:cNvPr id="31789" name="AutoShape 46"/>
            <p:cNvCxnSpPr>
              <a:endCxn id="31788" idx="1"/>
            </p:cNvCxnSpPr>
            <p:nvPr/>
          </p:nvCxnSpPr>
          <p:spPr>
            <a:xfrm>
              <a:off x="0" y="340"/>
              <a:ext cx="567" cy="194"/>
            </a:xfrm>
            <a:prstGeom prst="curvedConnector3">
              <a:avLst>
                <a:gd name="adj1" fmla="val 50088"/>
              </a:avLst>
            </a:prstGeom>
            <a:ln w="38100" cap="flat" cmpd="sng">
              <a:solidFill>
                <a:schemeClr val="tx1"/>
              </a:solidFill>
              <a:prstDash val="solid"/>
              <a:round/>
              <a:headEnd type="none" w="med" len="med"/>
              <a:tailEnd type="triangle" w="med" len="med"/>
            </a:ln>
          </p:spPr>
        </p:cxnSp>
      </p:grpSp>
      <p:grpSp>
        <p:nvGrpSpPr>
          <p:cNvPr id="32815" name="Group 47"/>
          <p:cNvGrpSpPr/>
          <p:nvPr/>
        </p:nvGrpSpPr>
        <p:grpSpPr>
          <a:xfrm>
            <a:off x="5003800" y="4797425"/>
            <a:ext cx="2663825" cy="647700"/>
            <a:chOff x="0" y="0"/>
            <a:chExt cx="4195" cy="1020"/>
          </a:xfrm>
        </p:grpSpPr>
        <p:sp>
          <p:nvSpPr>
            <p:cNvPr id="31791" name="Text Box 48"/>
            <p:cNvSpPr txBox="1"/>
            <p:nvPr/>
          </p:nvSpPr>
          <p:spPr>
            <a:xfrm>
              <a:off x="1587" y="0"/>
              <a:ext cx="2608" cy="636"/>
            </a:xfrm>
            <a:prstGeom prst="rect">
              <a:avLst/>
            </a:prstGeom>
            <a:noFill/>
            <a:ln w="38100" cap="flat" cmpd="sng">
              <a:solidFill>
                <a:srgbClr val="D60093"/>
              </a:solidFill>
              <a:prstDash val="solid"/>
              <a:miter/>
              <a:headEnd type="none" w="med" len="med"/>
              <a:tailEnd type="none" w="med" len="med"/>
            </a:ln>
          </p:spPr>
          <p:txBody>
            <a:bodyPr anchor="t" anchorCtr="0">
              <a:spAutoFit/>
            </a:bodyPr>
            <a:p>
              <a:r>
                <a:rPr lang="zh-CN" altLang="en-US" b="1">
                  <a:solidFill>
                    <a:srgbClr val="D60093"/>
                  </a:solidFill>
                  <a:latin typeface="Arial" panose="020B0604020202020204" pitchFamily="34" charset="0"/>
                  <a:ea typeface="微软雅黑" panose="020B0503020204020204" charset="-122"/>
                </a:rPr>
                <a:t>目、面防护具</a:t>
              </a:r>
              <a:endParaRPr lang="zh-CN" altLang="en-US" b="1">
                <a:solidFill>
                  <a:srgbClr val="D60093"/>
                </a:solidFill>
                <a:latin typeface="Arial" panose="020B0604020202020204" pitchFamily="34" charset="0"/>
                <a:ea typeface="微软雅黑" panose="020B0503020204020204" charset="-122"/>
              </a:endParaRPr>
            </a:p>
          </p:txBody>
        </p:sp>
        <p:cxnSp>
          <p:nvCxnSpPr>
            <p:cNvPr id="31792" name="AutoShape 49"/>
            <p:cNvCxnSpPr>
              <a:endCxn id="31788" idx="1"/>
            </p:cNvCxnSpPr>
            <p:nvPr/>
          </p:nvCxnSpPr>
          <p:spPr>
            <a:xfrm flipV="1">
              <a:off x="0" y="340"/>
              <a:ext cx="1474" cy="681"/>
            </a:xfrm>
            <a:prstGeom prst="curvedConnector3">
              <a:avLst>
                <a:gd name="adj1" fmla="val 50069"/>
              </a:avLst>
            </a:prstGeom>
            <a:ln w="38100" cap="flat" cmpd="sng">
              <a:solidFill>
                <a:srgbClr val="D60093"/>
              </a:solidFill>
              <a:prstDash val="solid"/>
              <a:round/>
              <a:headEnd type="none" w="med" len="med"/>
              <a:tailEnd type="triangle" w="med" len="med"/>
            </a:ln>
          </p:spPr>
        </p:cxnSp>
      </p:grpSp>
      <p:grpSp>
        <p:nvGrpSpPr>
          <p:cNvPr id="32818" name="Group 50"/>
          <p:cNvGrpSpPr/>
          <p:nvPr/>
        </p:nvGrpSpPr>
        <p:grpSpPr>
          <a:xfrm>
            <a:off x="5003800" y="5445125"/>
            <a:ext cx="1873250" cy="547688"/>
            <a:chOff x="0" y="0"/>
            <a:chExt cx="2948" cy="862"/>
          </a:xfrm>
        </p:grpSpPr>
        <p:sp>
          <p:nvSpPr>
            <p:cNvPr id="31794" name="Text Box 51"/>
            <p:cNvSpPr txBox="1"/>
            <p:nvPr/>
          </p:nvSpPr>
          <p:spPr>
            <a:xfrm>
              <a:off x="1474" y="226"/>
              <a:ext cx="1474" cy="636"/>
            </a:xfrm>
            <a:prstGeom prst="rect">
              <a:avLst/>
            </a:prstGeom>
            <a:noFill/>
            <a:ln w="38100" cap="flat" cmpd="sng">
              <a:solidFill>
                <a:srgbClr val="D60093"/>
              </a:solidFill>
              <a:prstDash val="solid"/>
              <a:miter/>
              <a:headEnd type="none" w="med" len="med"/>
              <a:tailEnd type="none" w="med" len="med"/>
            </a:ln>
          </p:spPr>
          <p:txBody>
            <a:bodyPr anchor="t" anchorCtr="0">
              <a:spAutoFit/>
            </a:bodyPr>
            <a:p>
              <a:r>
                <a:rPr lang="zh-CN" altLang="en-US" b="1">
                  <a:solidFill>
                    <a:srgbClr val="D60093"/>
                  </a:solidFill>
                  <a:latin typeface="Arial" panose="020B0604020202020204" pitchFamily="34" charset="0"/>
                  <a:ea typeface="微软雅黑" panose="020B0503020204020204" charset="-122"/>
                </a:rPr>
                <a:t>工作服</a:t>
              </a:r>
              <a:endParaRPr lang="zh-CN" altLang="en-US" b="1">
                <a:solidFill>
                  <a:srgbClr val="D60093"/>
                </a:solidFill>
                <a:latin typeface="Arial" panose="020B0604020202020204" pitchFamily="34" charset="0"/>
                <a:ea typeface="微软雅黑" panose="020B0503020204020204" charset="-122"/>
              </a:endParaRPr>
            </a:p>
          </p:txBody>
        </p:sp>
        <p:cxnSp>
          <p:nvCxnSpPr>
            <p:cNvPr id="31795" name="AutoShape 52"/>
            <p:cNvCxnSpPr>
              <a:endCxn id="31788" idx="1"/>
            </p:cNvCxnSpPr>
            <p:nvPr/>
          </p:nvCxnSpPr>
          <p:spPr>
            <a:xfrm>
              <a:off x="0" y="0"/>
              <a:ext cx="1361" cy="571"/>
            </a:xfrm>
            <a:prstGeom prst="curvedConnector3">
              <a:avLst>
                <a:gd name="adj1" fmla="val 50037"/>
              </a:avLst>
            </a:prstGeom>
            <a:ln w="38100" cap="flat" cmpd="sng">
              <a:solidFill>
                <a:srgbClr val="D60093"/>
              </a:solidFill>
              <a:prstDash val="solid"/>
              <a:round/>
              <a:headEnd type="none" w="med" len="med"/>
              <a:tailEnd type="triangle" w="med" len="med"/>
            </a:ln>
          </p:spPr>
        </p:cxnSp>
      </p:grpSp>
      <p:grpSp>
        <p:nvGrpSpPr>
          <p:cNvPr id="32821" name="Group 53"/>
          <p:cNvGrpSpPr/>
          <p:nvPr/>
        </p:nvGrpSpPr>
        <p:grpSpPr>
          <a:xfrm>
            <a:off x="5003800" y="5445125"/>
            <a:ext cx="2305050" cy="1123950"/>
            <a:chOff x="0" y="0"/>
            <a:chExt cx="3628" cy="1771"/>
          </a:xfrm>
        </p:grpSpPr>
        <p:cxnSp>
          <p:nvCxnSpPr>
            <p:cNvPr id="31797" name="AutoShape 54"/>
            <p:cNvCxnSpPr>
              <a:endCxn id="31788" idx="1"/>
            </p:cNvCxnSpPr>
            <p:nvPr/>
          </p:nvCxnSpPr>
          <p:spPr>
            <a:xfrm rot="-5400000" flipH="1">
              <a:off x="-341" y="341"/>
              <a:ext cx="1476" cy="794"/>
            </a:xfrm>
            <a:prstGeom prst="curvedConnector3">
              <a:avLst>
                <a:gd name="adj1" fmla="val 89907"/>
              </a:avLst>
            </a:prstGeom>
            <a:ln w="38100" cap="flat" cmpd="sng">
              <a:solidFill>
                <a:srgbClr val="D60093"/>
              </a:solidFill>
              <a:prstDash val="solid"/>
              <a:round/>
              <a:headEnd type="none" w="med" len="med"/>
              <a:tailEnd type="triangle" w="med" len="med"/>
            </a:ln>
          </p:spPr>
        </p:cxnSp>
        <p:sp>
          <p:nvSpPr>
            <p:cNvPr id="31798" name="Text Box 55"/>
            <p:cNvSpPr txBox="1"/>
            <p:nvPr/>
          </p:nvSpPr>
          <p:spPr>
            <a:xfrm>
              <a:off x="794" y="1135"/>
              <a:ext cx="2835" cy="636"/>
            </a:xfrm>
            <a:prstGeom prst="rect">
              <a:avLst/>
            </a:prstGeom>
            <a:noFill/>
            <a:ln w="38100" cap="flat" cmpd="sng">
              <a:solidFill>
                <a:srgbClr val="D60093"/>
              </a:solidFill>
              <a:prstDash val="solid"/>
              <a:miter/>
              <a:headEnd type="none" w="med" len="med"/>
              <a:tailEnd type="none" w="med" len="med"/>
            </a:ln>
          </p:spPr>
          <p:txBody>
            <a:bodyPr anchor="t" anchorCtr="0">
              <a:spAutoFit/>
            </a:bodyPr>
            <a:p>
              <a:r>
                <a:rPr lang="zh-CN" altLang="en-US" b="1">
                  <a:solidFill>
                    <a:srgbClr val="D60093"/>
                  </a:solidFill>
                  <a:latin typeface="Arial" panose="020B0604020202020204" pitchFamily="34" charset="0"/>
                  <a:ea typeface="微软雅黑" panose="020B0503020204020204" charset="-122"/>
                </a:rPr>
                <a:t>绝缘手套、鞋</a:t>
              </a:r>
              <a:endParaRPr lang="zh-CN" altLang="en-US">
                <a:latin typeface="Arial" panose="020B0604020202020204" pitchFamily="34" charset="0"/>
                <a:ea typeface="宋体" panose="02010600030101010101" pitchFamily="2" charset="-122"/>
              </a:endParaRPr>
            </a:p>
          </p:txBody>
        </p:sp>
      </p:grpSp>
      <p:grpSp>
        <p:nvGrpSpPr>
          <p:cNvPr id="32824" name="Group 56"/>
          <p:cNvGrpSpPr/>
          <p:nvPr/>
        </p:nvGrpSpPr>
        <p:grpSpPr>
          <a:xfrm>
            <a:off x="4211638" y="4365625"/>
            <a:ext cx="1047750" cy="1152525"/>
            <a:chOff x="0" y="0"/>
            <a:chExt cx="1650" cy="1814"/>
          </a:xfrm>
        </p:grpSpPr>
        <p:cxnSp>
          <p:nvCxnSpPr>
            <p:cNvPr id="31800" name="AutoShape 57"/>
            <p:cNvCxnSpPr>
              <a:endCxn id="31788" idx="1"/>
            </p:cNvCxnSpPr>
            <p:nvPr/>
          </p:nvCxnSpPr>
          <p:spPr>
            <a:xfrm rot="-5400000" flipH="1">
              <a:off x="-283" y="283"/>
              <a:ext cx="1814" cy="1248"/>
            </a:xfrm>
            <a:prstGeom prst="curvedConnector3">
              <a:avLst>
                <a:gd name="adj1" fmla="val 50056"/>
              </a:avLst>
            </a:prstGeom>
            <a:ln w="76200" cap="flat" cmpd="sng">
              <a:solidFill>
                <a:srgbClr val="D60093"/>
              </a:solidFill>
              <a:prstDash val="solid"/>
              <a:round/>
              <a:headEnd type="none" w="med" len="med"/>
              <a:tailEnd type="triangle" w="med" len="med"/>
            </a:ln>
          </p:spPr>
        </p:cxnSp>
        <p:sp>
          <p:nvSpPr>
            <p:cNvPr id="31801" name="WordArt 58"/>
            <p:cNvSpPr/>
            <p:nvPr/>
          </p:nvSpPr>
          <p:spPr>
            <a:xfrm rot="2340000">
              <a:off x="114" y="566"/>
              <a:ext cx="1537" cy="424"/>
            </a:xfrm>
            <a:prstGeom prst="rect">
              <a:avLst/>
            </a:prstGeom>
          </p:spPr>
          <p:txBody>
            <a:bodyPr wrap="none" fromWordArt="1">
              <a:prstTxWarp prst="textArchUp">
                <a:avLst>
                  <a:gd name="adj" fmla="val 10800000"/>
                </a:avLst>
              </a:prstTxWarp>
              <a:normAutofit/>
            </a:bodyPr>
            <a:p>
              <a:pPr algn="ctr"/>
              <a:r>
                <a:rPr lang="zh-CN" altLang="en-US" sz="2400">
                  <a:ln w="9525" cap="flat" cmpd="sng">
                    <a:solidFill>
                      <a:srgbClr val="D60093"/>
                    </a:solidFill>
                    <a:prstDash val="solid"/>
                    <a:round/>
                    <a:headEnd type="none" w="med" len="med"/>
                    <a:tailEnd type="none" w="med" len="med"/>
                  </a:ln>
                  <a:solidFill>
                    <a:srgbClr val="D60093"/>
                  </a:solidFill>
                  <a:latin typeface="宋体" panose="02010600030101010101" pitchFamily="2" charset="-122"/>
                  <a:ea typeface="宋体" panose="02010600030101010101" pitchFamily="2" charset="-122"/>
                </a:rPr>
                <a:t>个人防护</a:t>
              </a:r>
              <a:endParaRPr lang="zh-CN" altLang="en-US" sz="2400">
                <a:ln w="9525" cap="flat" cmpd="sng">
                  <a:solidFill>
                    <a:srgbClr val="D60093"/>
                  </a:solidFill>
                  <a:prstDash val="solid"/>
                  <a:round/>
                  <a:headEnd type="none" w="med" len="med"/>
                  <a:tailEnd type="none" w="med" len="med"/>
                </a:ln>
                <a:solidFill>
                  <a:srgbClr val="D60093"/>
                </a:solidFill>
                <a:latin typeface="宋体" panose="02010600030101010101" pitchFamily="2" charset="-122"/>
                <a:ea typeface="宋体" panose="02010600030101010101" pitchFamily="2" charset="-122"/>
              </a:endParaRPr>
            </a:p>
          </p:txBody>
        </p:sp>
      </p:grpSp>
      <p:grpSp>
        <p:nvGrpSpPr>
          <p:cNvPr id="32827" name="Group 59"/>
          <p:cNvGrpSpPr/>
          <p:nvPr/>
        </p:nvGrpSpPr>
        <p:grpSpPr>
          <a:xfrm>
            <a:off x="4932363" y="3717925"/>
            <a:ext cx="1236662" cy="715963"/>
            <a:chOff x="0" y="0"/>
            <a:chExt cx="1946" cy="1128"/>
          </a:xfrm>
        </p:grpSpPr>
        <p:sp>
          <p:nvSpPr>
            <p:cNvPr id="31803" name="WordArt 60"/>
            <p:cNvSpPr/>
            <p:nvPr/>
          </p:nvSpPr>
          <p:spPr>
            <a:xfrm rot="1200000">
              <a:off x="0" y="586"/>
              <a:ext cx="1666" cy="542"/>
            </a:xfrm>
            <a:prstGeom prst="rect">
              <a:avLst/>
            </a:prstGeom>
          </p:spPr>
          <p:txBody>
            <a:bodyPr wrap="none" fromWordArt="1">
              <a:prstTxWarp prst="textArchUp">
                <a:avLst>
                  <a:gd name="adj" fmla="val 10800000"/>
                </a:avLst>
              </a:prstTxWarp>
              <a:normAutofit/>
            </a:bodyPr>
            <a:p>
              <a:pPr algn="ctr"/>
              <a:r>
                <a:rPr lang="zh-CN" altLang="en-US" sz="2400">
                  <a:ln w="9525" cap="flat" cmpd="sng">
                    <a:solidFill>
                      <a:schemeClr val="tx1"/>
                    </a:solidFill>
                    <a:prstDash val="solid"/>
                    <a:round/>
                    <a:headEnd type="none" w="med" len="med"/>
                    <a:tailEnd type="none" w="med" len="med"/>
                  </a:ln>
                  <a:solidFill>
                    <a:srgbClr val="FF0000"/>
                  </a:solidFill>
                  <a:latin typeface="宋体" panose="02010600030101010101" pitchFamily="2" charset="-122"/>
                  <a:ea typeface="宋体" panose="02010600030101010101" pitchFamily="2" charset="-122"/>
                </a:rPr>
                <a:t>电焊防火</a:t>
              </a:r>
              <a:endParaRPr lang="zh-CN" altLang="en-US" sz="2400">
                <a:ln w="9525" cap="flat" cmpd="sng">
                  <a:solidFill>
                    <a:schemeClr val="tx1"/>
                  </a:solidFill>
                  <a:prstDash val="solid"/>
                  <a:round/>
                  <a:headEnd type="none" w="med" len="med"/>
                  <a:tailEnd type="none" w="med" len="med"/>
                </a:ln>
                <a:solidFill>
                  <a:srgbClr val="FF0000"/>
                </a:solidFill>
                <a:latin typeface="宋体" panose="02010600030101010101" pitchFamily="2" charset="-122"/>
                <a:ea typeface="宋体" panose="02010600030101010101" pitchFamily="2" charset="-122"/>
              </a:endParaRPr>
            </a:p>
          </p:txBody>
        </p:sp>
        <p:cxnSp>
          <p:nvCxnSpPr>
            <p:cNvPr id="31804" name="AutoShape 61"/>
            <p:cNvCxnSpPr>
              <a:endCxn id="31788" idx="1"/>
            </p:cNvCxnSpPr>
            <p:nvPr/>
          </p:nvCxnSpPr>
          <p:spPr>
            <a:xfrm>
              <a:off x="58" y="0"/>
              <a:ext cx="1889" cy="359"/>
            </a:xfrm>
            <a:prstGeom prst="curvedConnector3">
              <a:avLst>
                <a:gd name="adj1" fmla="val 50028"/>
              </a:avLst>
            </a:prstGeom>
            <a:ln w="76200" cap="flat" cmpd="sng">
              <a:solidFill>
                <a:schemeClr val="tx1"/>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785"/>
                                        </p:tgtEl>
                                        <p:attrNameLst>
                                          <p:attrName>style.visibility</p:attrName>
                                        </p:attrNameLst>
                                      </p:cBhvr>
                                      <p:to>
                                        <p:strVal val="visible"/>
                                      </p:to>
                                    </p:set>
                                    <p:animEffect transition="in" filter="wipe(down)">
                                      <p:cBhvr>
                                        <p:cTn id="7" dur="500"/>
                                        <p:tgtEl>
                                          <p:spTgt spid="327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wipe(right)">
                                      <p:cBhvr>
                                        <p:cTn id="12" dur="500"/>
                                        <p:tgtEl>
                                          <p:spTgt spid="327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2776"/>
                                        </p:tgtEl>
                                        <p:attrNameLst>
                                          <p:attrName>style.visibility</p:attrName>
                                        </p:attrNameLst>
                                      </p:cBhvr>
                                      <p:to>
                                        <p:strVal val="visible"/>
                                      </p:to>
                                    </p:set>
                                    <p:animEffect transition="in" filter="wipe(right)">
                                      <p:cBhvr>
                                        <p:cTn id="17" dur="500"/>
                                        <p:tgtEl>
                                          <p:spTgt spid="327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2779"/>
                                        </p:tgtEl>
                                        <p:attrNameLst>
                                          <p:attrName>style.visibility</p:attrName>
                                        </p:attrNameLst>
                                      </p:cBhvr>
                                      <p:to>
                                        <p:strVal val="visible"/>
                                      </p:to>
                                    </p:set>
                                    <p:animEffect transition="in" filter="wipe(right)">
                                      <p:cBhvr>
                                        <p:cTn id="22" dur="500"/>
                                        <p:tgtEl>
                                          <p:spTgt spid="327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2782"/>
                                        </p:tgtEl>
                                        <p:attrNameLst>
                                          <p:attrName>style.visibility</p:attrName>
                                        </p:attrNameLst>
                                      </p:cBhvr>
                                      <p:to>
                                        <p:strVal val="visible"/>
                                      </p:to>
                                    </p:set>
                                    <p:animEffect transition="in" filter="wipe(right)">
                                      <p:cBhvr>
                                        <p:cTn id="27" dur="500"/>
                                        <p:tgtEl>
                                          <p:spTgt spid="327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2788"/>
                                        </p:tgtEl>
                                        <p:attrNameLst>
                                          <p:attrName>style.visibility</p:attrName>
                                        </p:attrNameLst>
                                      </p:cBhvr>
                                      <p:to>
                                        <p:strVal val="visible"/>
                                      </p:to>
                                    </p:set>
                                    <p:animEffect transition="in" filter="wipe(right)">
                                      <p:cBhvr>
                                        <p:cTn id="32" dur="500"/>
                                        <p:tgtEl>
                                          <p:spTgt spid="3278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2791"/>
                                        </p:tgtEl>
                                        <p:attrNameLst>
                                          <p:attrName>style.visibility</p:attrName>
                                        </p:attrNameLst>
                                      </p:cBhvr>
                                      <p:to>
                                        <p:strVal val="visible"/>
                                      </p:to>
                                    </p:set>
                                    <p:animEffect transition="in" filter="wipe(right)">
                                      <p:cBhvr>
                                        <p:cTn id="37" dur="500"/>
                                        <p:tgtEl>
                                          <p:spTgt spid="327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2794"/>
                                        </p:tgtEl>
                                        <p:attrNameLst>
                                          <p:attrName>style.visibility</p:attrName>
                                        </p:attrNameLst>
                                      </p:cBhvr>
                                      <p:to>
                                        <p:strVal val="visible"/>
                                      </p:to>
                                    </p:set>
                                    <p:animEffect transition="in" filter="wipe(right)">
                                      <p:cBhvr>
                                        <p:cTn id="42" dur="500"/>
                                        <p:tgtEl>
                                          <p:spTgt spid="327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2797"/>
                                        </p:tgtEl>
                                        <p:attrNameLst>
                                          <p:attrName>style.visibility</p:attrName>
                                        </p:attrNameLst>
                                      </p:cBhvr>
                                      <p:to>
                                        <p:strVal val="visible"/>
                                      </p:to>
                                    </p:set>
                                    <p:animEffect transition="in" filter="wipe(left)">
                                      <p:cBhvr>
                                        <p:cTn id="47" dur="500"/>
                                        <p:tgtEl>
                                          <p:spTgt spid="3279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2800"/>
                                        </p:tgtEl>
                                        <p:attrNameLst>
                                          <p:attrName>style.visibility</p:attrName>
                                        </p:attrNameLst>
                                      </p:cBhvr>
                                      <p:to>
                                        <p:strVal val="visible"/>
                                      </p:to>
                                    </p:set>
                                    <p:animEffect transition="in" filter="wipe(left)">
                                      <p:cBhvr>
                                        <p:cTn id="52" dur="500"/>
                                        <p:tgtEl>
                                          <p:spTgt spid="3280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2803"/>
                                        </p:tgtEl>
                                        <p:attrNameLst>
                                          <p:attrName>style.visibility</p:attrName>
                                        </p:attrNameLst>
                                      </p:cBhvr>
                                      <p:to>
                                        <p:strVal val="visible"/>
                                      </p:to>
                                    </p:set>
                                    <p:animEffect transition="in" filter="wipe(left)">
                                      <p:cBhvr>
                                        <p:cTn id="57" dur="500"/>
                                        <p:tgtEl>
                                          <p:spTgt spid="3280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2806"/>
                                        </p:tgtEl>
                                        <p:attrNameLst>
                                          <p:attrName>style.visibility</p:attrName>
                                        </p:attrNameLst>
                                      </p:cBhvr>
                                      <p:to>
                                        <p:strVal val="visible"/>
                                      </p:to>
                                    </p:set>
                                    <p:animEffect transition="in" filter="wipe(left)">
                                      <p:cBhvr>
                                        <p:cTn id="62" dur="500"/>
                                        <p:tgtEl>
                                          <p:spTgt spid="3280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2827"/>
                                        </p:tgtEl>
                                        <p:attrNameLst>
                                          <p:attrName>style.visibility</p:attrName>
                                        </p:attrNameLst>
                                      </p:cBhvr>
                                      <p:to>
                                        <p:strVal val="visible"/>
                                      </p:to>
                                    </p:set>
                                    <p:animEffect transition="in" filter="wipe(left)">
                                      <p:cBhvr>
                                        <p:cTn id="67" dur="500"/>
                                        <p:tgtEl>
                                          <p:spTgt spid="328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2809"/>
                                        </p:tgtEl>
                                        <p:attrNameLst>
                                          <p:attrName>style.visibility</p:attrName>
                                        </p:attrNameLst>
                                      </p:cBhvr>
                                      <p:to>
                                        <p:strVal val="visible"/>
                                      </p:to>
                                    </p:set>
                                    <p:animEffect transition="in" filter="wipe(left)">
                                      <p:cBhvr>
                                        <p:cTn id="72" dur="500"/>
                                        <p:tgtEl>
                                          <p:spTgt spid="3280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2812"/>
                                        </p:tgtEl>
                                        <p:attrNameLst>
                                          <p:attrName>style.visibility</p:attrName>
                                        </p:attrNameLst>
                                      </p:cBhvr>
                                      <p:to>
                                        <p:strVal val="visible"/>
                                      </p:to>
                                    </p:set>
                                    <p:animEffect transition="in" filter="wipe(left)">
                                      <p:cBhvr>
                                        <p:cTn id="77" dur="500"/>
                                        <p:tgtEl>
                                          <p:spTgt spid="328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32824"/>
                                        </p:tgtEl>
                                        <p:attrNameLst>
                                          <p:attrName>style.visibility</p:attrName>
                                        </p:attrNameLst>
                                      </p:cBhvr>
                                      <p:to>
                                        <p:strVal val="visible"/>
                                      </p:to>
                                    </p:set>
                                    <p:animEffect transition="in" filter="wipe(up)">
                                      <p:cBhvr>
                                        <p:cTn id="82" dur="500"/>
                                        <p:tgtEl>
                                          <p:spTgt spid="3282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2815"/>
                                        </p:tgtEl>
                                        <p:attrNameLst>
                                          <p:attrName>style.visibility</p:attrName>
                                        </p:attrNameLst>
                                      </p:cBhvr>
                                      <p:to>
                                        <p:strVal val="visible"/>
                                      </p:to>
                                    </p:set>
                                    <p:animEffect transition="in" filter="wipe(left)">
                                      <p:cBhvr>
                                        <p:cTn id="87" dur="500"/>
                                        <p:tgtEl>
                                          <p:spTgt spid="3281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2818"/>
                                        </p:tgtEl>
                                        <p:attrNameLst>
                                          <p:attrName>style.visibility</p:attrName>
                                        </p:attrNameLst>
                                      </p:cBhvr>
                                      <p:to>
                                        <p:strVal val="visible"/>
                                      </p:to>
                                    </p:set>
                                    <p:animEffect transition="in" filter="wipe(left)">
                                      <p:cBhvr>
                                        <p:cTn id="92" dur="500"/>
                                        <p:tgtEl>
                                          <p:spTgt spid="3281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2821"/>
                                        </p:tgtEl>
                                        <p:attrNameLst>
                                          <p:attrName>style.visibility</p:attrName>
                                        </p:attrNameLst>
                                      </p:cBhvr>
                                      <p:to>
                                        <p:strVal val="visible"/>
                                      </p:to>
                                    </p:set>
                                    <p:animEffect transition="in" filter="wipe(left)">
                                      <p:cBhvr>
                                        <p:cTn id="97" dur="500"/>
                                        <p:tgtEl>
                                          <p:spTgt spid="32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2"/>
          <p:cNvSpPr>
            <a:spLocks noGrp="1"/>
          </p:cNvSpPr>
          <p:nvPr>
            <p:ph type="title"/>
          </p:nvPr>
        </p:nvSpPr>
        <p:spPr>
          <a:ln/>
        </p:spPr>
        <p:txBody>
          <a:bodyPr vert="horz" wrap="square" lIns="91440" tIns="45720" rIns="91440" bIns="45720" anchor="ctr" anchorCtr="0"/>
          <a:p>
            <a:pPr eaLnBrk="1" hangingPunct="1"/>
            <a:r>
              <a:rPr lang="zh-CN" altLang="en-US"/>
              <a:t>附：电焊作业安全检查表（1）</a:t>
            </a:r>
            <a:endParaRPr lang="zh-CN" altLang="en-US"/>
          </a:p>
        </p:txBody>
      </p:sp>
      <p:sp>
        <p:nvSpPr>
          <p:cNvPr id="32770" name="Text Box 3"/>
          <p:cNvSpPr txBox="1"/>
          <p:nvPr/>
        </p:nvSpPr>
        <p:spPr>
          <a:xfrm>
            <a:off x="828675" y="1385888"/>
            <a:ext cx="7775575" cy="366712"/>
          </a:xfrm>
          <a:prstGeom prst="rect">
            <a:avLst/>
          </a:prstGeom>
          <a:noFill/>
          <a:ln w="9525">
            <a:noFill/>
          </a:ln>
        </p:spPr>
        <p:txBody>
          <a:bodyPr anchor="t" anchorCtr="0">
            <a:spAutoFit/>
          </a:bodyPr>
          <a:p>
            <a:r>
              <a:rPr lang="zh-CN" altLang="en-US">
                <a:latin typeface="楷体" panose="02010609060101010101" charset="-122"/>
                <a:ea typeface="楷体" panose="02010609060101010101" charset="-122"/>
              </a:rPr>
              <a:t>  </a:t>
            </a:r>
            <a:endParaRPr lang="zh-CN" altLang="en-US">
              <a:latin typeface="楷体" panose="02010609060101010101" charset="-122"/>
              <a:ea typeface="楷体" panose="02010609060101010101" charset="-122"/>
            </a:endParaRPr>
          </a:p>
        </p:txBody>
      </p:sp>
      <p:pic>
        <p:nvPicPr>
          <p:cNvPr id="32771"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graphicFrame>
        <p:nvGraphicFramePr>
          <p:cNvPr id="32772" name="表格 32771"/>
          <p:cNvGraphicFramePr/>
          <p:nvPr/>
        </p:nvGraphicFramePr>
        <p:xfrm>
          <a:off x="179388" y="1268413"/>
          <a:ext cx="8137525" cy="4930775"/>
        </p:xfrm>
        <a:graphic>
          <a:graphicData uri="http://schemas.openxmlformats.org/drawingml/2006/table">
            <a:tbl>
              <a:tblPr/>
              <a:tblGrid>
                <a:gridCol w="895350"/>
                <a:gridCol w="6045200"/>
                <a:gridCol w="1196975"/>
              </a:tblGrid>
              <a:tr h="517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zh-CN" b="1">
                          <a:solidFill>
                            <a:schemeClr val="bg1"/>
                          </a:solidFill>
                          <a:latin typeface="Calibri" panose="020F0502020204030204" charset="0"/>
                        </a:rPr>
                        <a:t>项目</a:t>
                      </a:r>
                      <a:endParaRPr lang="zh-CN" altLang="zh-CN" b="1">
                        <a:solidFill>
                          <a:schemeClr val="bg1"/>
                        </a:solidFill>
                        <a:latin typeface="Calibri" panose="020F0502020204030204" charset="0"/>
                      </a:endParaRPr>
                    </a:p>
                  </a:txBody>
                  <a:tcPr marL="90170" marR="90170" marT="46990" marB="46990" anchor="ct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381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4BACC6"/>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zh-CN" b="1">
                          <a:solidFill>
                            <a:schemeClr val="bg1"/>
                          </a:solidFill>
                          <a:latin typeface="Calibri" panose="020F0502020204030204" charset="0"/>
                        </a:rPr>
                        <a:t>检查项目</a:t>
                      </a:r>
                      <a:endParaRPr lang="zh-CN" altLang="zh-CN" b="1">
                        <a:solidFill>
                          <a:schemeClr val="bg1"/>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381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4BACC6"/>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zh-CN" b="1">
                          <a:solidFill>
                            <a:schemeClr val="bg1"/>
                          </a:solidFill>
                          <a:latin typeface="Calibri" panose="020F0502020204030204" charset="0"/>
                        </a:rPr>
                        <a:t>检查情况</a:t>
                      </a:r>
                      <a:endParaRPr lang="zh-CN" altLang="zh-CN" b="1">
                        <a:solidFill>
                          <a:schemeClr val="bg1"/>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381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4BACC6"/>
                    </a:solidFill>
                  </a:tcPr>
                </a:tc>
              </a:tr>
              <a:tr h="563563">
                <a:tc rowSpan="4">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zh-CN" b="1">
                          <a:solidFill>
                            <a:srgbClr val="0000FF"/>
                          </a:solidFill>
                          <a:latin typeface="Calibri" panose="020F0502020204030204" charset="0"/>
                        </a:rPr>
                        <a:t>人员</a:t>
                      </a:r>
                      <a:endParaRPr lang="zh-CN" altLang="zh-CN" b="1">
                        <a:solidFill>
                          <a:srgbClr val="0000FF"/>
                        </a:solidFill>
                        <a:latin typeface="Calibri" panose="020F0502020204030204" charset="0"/>
                      </a:endParaRPr>
                    </a:p>
                  </a:txBody>
                  <a:tcPr marL="90170" marR="90170" marT="46990" marB="46990" anchor="ct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en-US" sz="1400">
                          <a:solidFill>
                            <a:srgbClr val="0000FF"/>
                          </a:solidFill>
                          <a:latin typeface="Calibri" panose="020F0502020204030204" charset="0"/>
                        </a:rPr>
                        <a:t>1、①安全帽、绝缘手套、绝缘鞋；②合格的防护面罩；</a:t>
                      </a:r>
                      <a:endParaRPr lang="zh-CN" altLang="en-US" sz="1400">
                        <a:solidFill>
                          <a:srgbClr val="0000FF"/>
                        </a:solidFill>
                        <a:latin typeface="Calibri" panose="020F0502020204030204" charset="0"/>
                      </a:endParaRPr>
                    </a:p>
                    <a:p>
                      <a:pPr lvl="0" eaLnBrk="1" hangingPunct="1">
                        <a:spcBef>
                          <a:spcPct val="20000"/>
                        </a:spcBef>
                        <a:buNone/>
                      </a:pPr>
                      <a:r>
                        <a:rPr lang="zh-CN" altLang="en-US" sz="1400">
                          <a:solidFill>
                            <a:srgbClr val="0000FF"/>
                          </a:solidFill>
                          <a:latin typeface="Calibri" panose="020F0502020204030204" charset="0"/>
                        </a:rPr>
                        <a:t>   ③棉质工作服（白色、灰色为主）；④烟尘浓时需要防尘口罩。</a:t>
                      </a:r>
                      <a:endParaRPr lang="zh-CN" altLang="en-US"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r>
              <a:tr h="381000">
                <a:tc vMerge="1">
                  <a:tcP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2、专业电焊工持证作业，禁止手持被焊工件进行电焊作业。</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r>
              <a:tr h="368300">
                <a:tc vMerge="1">
                  <a:tcP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3、专业电工负责电源接线。</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r>
              <a:tr h="368300">
                <a:tc vMerge="1">
                  <a:tcP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B w="12700" cap="flat" cmpd="sng">
                      <a:solidFill>
                        <a:srgbClr val="0000F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4、绝缘手套、绝缘鞋湿透或破损，需更换后方可作业。</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r>
              <a:tr h="3683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r>
              <a:tr h="368300">
                <a:tc rowSpan="6">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zh-CN" b="1">
                          <a:solidFill>
                            <a:srgbClr val="0000FF"/>
                          </a:solidFill>
                          <a:latin typeface="Calibri" panose="020F0502020204030204" charset="0"/>
                        </a:rPr>
                        <a:t>设备</a:t>
                      </a:r>
                      <a:endParaRPr lang="zh-CN" altLang="zh-CN" b="1">
                        <a:solidFill>
                          <a:srgbClr val="0000FF"/>
                        </a:solidFill>
                        <a:latin typeface="Calibri" panose="020F0502020204030204" charset="0"/>
                      </a:endParaRPr>
                    </a:p>
                  </a:txBody>
                  <a:tcPr marL="90170" marR="90170" marT="46990" marB="46990" anchor="ct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38100" cap="flat" cmpd="sng">
                      <a:solidFill>
                        <a:srgbClr val="0000FF"/>
                      </a:solidFill>
                      <a:prstDash val="solid"/>
                      <a:headEnd type="none" w="med" len="med"/>
                      <a:tailEnd type="none" w="med" len="med"/>
                    </a:lnB>
                    <a:lnTlToBr>
                      <a:noFill/>
                    </a:lnTlToBr>
                    <a:lnBlToTr>
                      <a:noFill/>
                    </a:lnBlToTr>
                    <a:solidFill>
                      <a:srgbClr val="E9F1F5"/>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5、每台焊机应设置独立的电源开关或控制柜。</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r>
              <a:tr h="368300">
                <a:tc vMerge="1">
                  <a:tcP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6、控制柜内应安装漏电保护器。</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r>
              <a:tr h="522287">
                <a:tc vMerge="1">
                  <a:tcP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7、一次侧、二次侧接线端子应设有安全罩；线路绝缘完好，无破损、无老化。</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r>
              <a:tr h="368300">
                <a:tc vMerge="1">
                  <a:tcP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8、一次侧电源线不得拖拽使用，且长度小于5米，便于异常情况紧急响应。</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r>
              <a:tr h="368300">
                <a:tc vMerge="1">
                  <a:tcP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9、电焊机外壳完好，并针对环境落实如防水、防砸等其他防护措施。</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r>
              <a:tr h="368300">
                <a:tc vMerge="1">
                  <a:tcP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B w="38100" cap="flat" cmpd="sng">
                      <a:solidFill>
                        <a:srgbClr val="0000F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10、电焊机接地线合格、可靠，电阻小于4Ω。</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38100" cap="flat" cmpd="sng">
                      <a:solidFill>
                        <a:srgbClr val="0000FF"/>
                      </a:solidFill>
                      <a:prstDash val="solid"/>
                      <a:headEnd type="none" w="med" len="med"/>
                      <a:tailEnd type="none" w="med" len="med"/>
                    </a:lnB>
                    <a:lnTlToBr>
                      <a:noFill/>
                    </a:lnTlToBr>
                    <a:lnBlToTr>
                      <a:noFill/>
                    </a:lnBlToTr>
                    <a:solidFill>
                      <a:srgbClr val="D0E3E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38100" cap="flat" cmpd="sng">
                      <a:solidFill>
                        <a:srgbClr val="0000FF"/>
                      </a:solidFill>
                      <a:prstDash val="solid"/>
                      <a:headEnd type="none" w="med" len="med"/>
                      <a:tailEnd type="none" w="med" len="med"/>
                    </a:lnB>
                    <a:lnTlToBr>
                      <a:noFill/>
                    </a:lnTlToBr>
                    <a:lnBlToTr>
                      <a:noFill/>
                    </a:lnBlToTr>
                    <a:solidFill>
                      <a:srgbClr val="D0E3EA"/>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2"/>
          <p:cNvSpPr>
            <a:spLocks noGrp="1"/>
          </p:cNvSpPr>
          <p:nvPr>
            <p:ph type="title"/>
          </p:nvPr>
        </p:nvSpPr>
        <p:spPr>
          <a:ln/>
        </p:spPr>
        <p:txBody>
          <a:bodyPr vert="horz" wrap="square" lIns="91440" tIns="45720" rIns="91440" bIns="45720" anchor="ctr" anchorCtr="0"/>
          <a:p>
            <a:pPr eaLnBrk="1" hangingPunct="1"/>
            <a:r>
              <a:rPr lang="zh-CN" altLang="en-US"/>
              <a:t>附：电焊作业安全检查表（2）</a:t>
            </a:r>
            <a:endParaRPr lang="zh-CN" altLang="en-US"/>
          </a:p>
        </p:txBody>
      </p:sp>
      <p:sp>
        <p:nvSpPr>
          <p:cNvPr id="33794" name="Text Box 3"/>
          <p:cNvSpPr txBox="1"/>
          <p:nvPr/>
        </p:nvSpPr>
        <p:spPr>
          <a:xfrm>
            <a:off x="828675" y="1385888"/>
            <a:ext cx="7775575" cy="366712"/>
          </a:xfrm>
          <a:prstGeom prst="rect">
            <a:avLst/>
          </a:prstGeom>
          <a:noFill/>
          <a:ln w="9525">
            <a:noFill/>
          </a:ln>
        </p:spPr>
        <p:txBody>
          <a:bodyPr anchor="t" anchorCtr="0">
            <a:spAutoFit/>
          </a:bodyPr>
          <a:p>
            <a:r>
              <a:rPr lang="zh-CN" altLang="en-US">
                <a:latin typeface="楷体" panose="02010609060101010101" charset="-122"/>
                <a:ea typeface="楷体" panose="02010609060101010101" charset="-122"/>
              </a:rPr>
              <a:t>  </a:t>
            </a:r>
            <a:endParaRPr lang="zh-CN" altLang="en-US">
              <a:latin typeface="楷体" panose="02010609060101010101" charset="-122"/>
              <a:ea typeface="楷体" panose="02010609060101010101" charset="-122"/>
            </a:endParaRPr>
          </a:p>
        </p:txBody>
      </p:sp>
      <p:pic>
        <p:nvPicPr>
          <p:cNvPr id="33795"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graphicFrame>
        <p:nvGraphicFramePr>
          <p:cNvPr id="33796" name="表格 33795"/>
          <p:cNvGraphicFramePr/>
          <p:nvPr/>
        </p:nvGraphicFramePr>
        <p:xfrm>
          <a:off x="179388" y="1268413"/>
          <a:ext cx="8323263" cy="4972050"/>
        </p:xfrm>
        <a:graphic>
          <a:graphicData uri="http://schemas.openxmlformats.org/drawingml/2006/table">
            <a:tbl>
              <a:tblPr/>
              <a:tblGrid>
                <a:gridCol w="820738"/>
                <a:gridCol w="6319837"/>
                <a:gridCol w="1182688"/>
              </a:tblGrid>
              <a:tr h="5143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zh-CN" b="1">
                          <a:solidFill>
                            <a:srgbClr val="FFFFFF"/>
                          </a:solidFill>
                          <a:latin typeface="Calibri" panose="020F0502020204030204" charset="0"/>
                        </a:rPr>
                        <a:t>项目</a:t>
                      </a:r>
                      <a:endParaRPr lang="zh-CN" altLang="zh-CN" b="1">
                        <a:solidFill>
                          <a:srgbClr val="FFFFFF"/>
                        </a:solidFill>
                        <a:latin typeface="Calibri" panose="020F0502020204030204" charset="0"/>
                      </a:endParaRPr>
                    </a:p>
                  </a:txBody>
                  <a:tcPr marL="90170" marR="90170" marT="46990" marB="46990" anchor="ct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381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4BACC6"/>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zh-CN" b="1">
                          <a:solidFill>
                            <a:srgbClr val="FFFFFF"/>
                          </a:solidFill>
                          <a:latin typeface="Calibri" panose="020F0502020204030204" charset="0"/>
                        </a:rPr>
                        <a:t>检查项目</a:t>
                      </a:r>
                      <a:endParaRPr lang="zh-CN" altLang="zh-CN" b="1">
                        <a:solidFill>
                          <a:srgbClr val="FFFF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381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4BACC6"/>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zh-CN" b="1">
                          <a:solidFill>
                            <a:srgbClr val="FFFFFF"/>
                          </a:solidFill>
                          <a:latin typeface="Calibri" panose="020F0502020204030204" charset="0"/>
                        </a:rPr>
                        <a:t>检查情况</a:t>
                      </a:r>
                      <a:endParaRPr lang="zh-CN" altLang="zh-CN" b="1">
                        <a:solidFill>
                          <a:srgbClr val="FFFF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381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4BACC6"/>
                    </a:solidFill>
                  </a:tcPr>
                </a:tc>
              </a:tr>
              <a:tr h="520700">
                <a:tc rowSpan="5">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en-US" b="1">
                          <a:solidFill>
                            <a:srgbClr val="0000FF"/>
                          </a:solidFill>
                          <a:latin typeface="Calibri" panose="020F0502020204030204" charset="0"/>
                        </a:rPr>
                        <a:t>设备</a:t>
                      </a:r>
                      <a:endParaRPr lang="zh-CN" altLang="en-US" b="1">
                        <a:solidFill>
                          <a:srgbClr val="0000FF"/>
                        </a:solidFill>
                        <a:latin typeface="Calibri" panose="020F0502020204030204" charset="0"/>
                      </a:endParaRPr>
                    </a:p>
                  </a:txBody>
                  <a:tcPr marL="90170" marR="90170" marT="46990" marB="46990" anchor="ct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11、二次线宜直接与被焊工件直接连接或压接；二次回路接点应紧固，无电气裸露，且不超过3个。</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r>
              <a:tr h="520700">
                <a:tc vMerge="1">
                  <a:tcP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12、二次回路安全性不能确保时，应采取剩余电流动作保护装置等作为补充防护。</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r>
              <a:tr h="733425">
                <a:tc vMerge="1">
                  <a:tcP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13、禁止搭载或利用厂房金属结构、管道、轨道、设备可移动部位，以及PE线等作为焊接二次回路。在有PE线装置的焊件上进行电焊操作时，应暂时拆除PE线。</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r>
              <a:tr h="368300">
                <a:tc vMerge="1">
                  <a:tcP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14、电焊钳应确保夹紧焊条，且有良好绝缘和隔热性能，绝缘电阻应大于1MΩ</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r>
              <a:tr h="371475">
                <a:tc vMerge="1">
                  <a:tcP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B w="12700" cap="flat" cmpd="sng">
                      <a:solidFill>
                        <a:srgbClr val="0000F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15、被焊工件固定牢固，避免焊接过程中动作造成其他伤害。</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r>
              <a:tr h="3683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a:solidFill>
                          <a:srgbClr val="000000"/>
                        </a:solidFill>
                        <a:latin typeface="宋体" panose="02010600030101010101" pitchFamily="2" charset="-122"/>
                      </a:endParaRPr>
                    </a:p>
                  </a:txBody>
                  <a:tcPr marL="90170" marR="90170" marT="46990" marB="46990" anchor="ct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r>
              <a:tr h="561975">
                <a:tc rowSpan="3">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zh-CN" b="1">
                          <a:solidFill>
                            <a:srgbClr val="0000FF"/>
                          </a:solidFill>
                          <a:latin typeface="Calibri" panose="020F0502020204030204" charset="0"/>
                        </a:rPr>
                        <a:t>环境</a:t>
                      </a:r>
                      <a:endParaRPr lang="zh-CN" altLang="zh-CN" b="1">
                        <a:solidFill>
                          <a:srgbClr val="0000FF"/>
                        </a:solidFill>
                        <a:latin typeface="Calibri" panose="020F0502020204030204" charset="0"/>
                      </a:endParaRPr>
                    </a:p>
                  </a:txBody>
                  <a:tcPr marL="90170" marR="90170" marT="46990" marB="46990" anchor="ct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38100" cap="flat" cmpd="sng">
                      <a:solidFill>
                        <a:srgbClr val="0000FF"/>
                      </a:solidFill>
                      <a:prstDash val="solid"/>
                      <a:headEnd type="none" w="med" len="med"/>
                      <a:tailEnd type="none" w="med" len="med"/>
                    </a:lnB>
                    <a:lnTlToBr>
                      <a:noFill/>
                    </a:lnTlToBr>
                    <a:lnBlToTr>
                      <a:noFill/>
                    </a:lnBlToTr>
                    <a:solidFill>
                      <a:srgbClr val="D0E3E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16、电焊作业现场不得有易燃、易爆物品（尤其注意非同一作业面）；电弧飞溅应考虑设置屏护装置。</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D0E3EA"/>
                    </a:solidFill>
                  </a:tcPr>
                </a:tc>
              </a:tr>
              <a:tr h="642938">
                <a:tc vMerge="1">
                  <a:tcP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17、工作场所应通风良好；否则应采用强制通风、提供供气呼吸设备等保护措施。</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solidFill>
                      <a:srgbClr val="E9F1F5"/>
                    </a:solidFill>
                  </a:tcPr>
                </a:tc>
              </a:tr>
              <a:tr h="368300">
                <a:tc vMerge="1">
                  <a:tcPr>
                    <a:lnL w="381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B w="38100" cap="flat" cmpd="sng">
                      <a:solidFill>
                        <a:srgbClr val="0000F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zh-CN" sz="1400">
                          <a:solidFill>
                            <a:srgbClr val="0000FF"/>
                          </a:solidFill>
                          <a:latin typeface="Calibri" panose="020F0502020204030204" charset="0"/>
                        </a:rPr>
                        <a:t>18、雨天禁止露天冒雨进行电焊作业。</a:t>
                      </a:r>
                      <a:endParaRPr lang="zh-CN" altLang="zh-CN" sz="1400">
                        <a:solidFill>
                          <a:srgbClr val="0000FF"/>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38100" cap="flat" cmpd="sng">
                      <a:solidFill>
                        <a:srgbClr val="0000FF"/>
                      </a:solidFill>
                      <a:prstDash val="solid"/>
                      <a:headEnd type="none" w="med" len="med"/>
                      <a:tailEnd type="none" w="med" len="med"/>
                    </a:lnB>
                    <a:lnTlToBr>
                      <a:noFill/>
                    </a:lnTlToBr>
                    <a:lnBlToTr>
                      <a:noFill/>
                    </a:lnBlToTr>
                    <a:solidFill>
                      <a:srgbClr val="D0E3EA"/>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a:solidFill>
                          <a:srgbClr val="000000"/>
                        </a:solidFill>
                        <a:latin typeface="Calibri" panose="020F0502020204030204" charset="0"/>
                      </a:endParaRPr>
                    </a:p>
                  </a:txBody>
                  <a:tcPr marL="90170" marR="90170" marT="46990" marB="46990" anchor="ctr">
                    <a:lnL w="12700" cap="flat" cmpd="sng">
                      <a:solidFill>
                        <a:srgbClr val="0000FF"/>
                      </a:solidFill>
                      <a:prstDash val="solid"/>
                      <a:headEnd type="none" w="med" len="med"/>
                      <a:tailEnd type="none" w="med" len="med"/>
                    </a:lnL>
                    <a:lnR w="381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38100" cap="flat" cmpd="sng">
                      <a:solidFill>
                        <a:srgbClr val="0000FF"/>
                      </a:solidFill>
                      <a:prstDash val="solid"/>
                      <a:headEnd type="none" w="med" len="med"/>
                      <a:tailEnd type="none" w="med" len="med"/>
                    </a:lnB>
                    <a:lnTlToBr>
                      <a:noFill/>
                    </a:lnTlToBr>
                    <a:lnBlToTr>
                      <a:noFill/>
                    </a:lnBlToTr>
                    <a:solidFill>
                      <a:srgbClr val="D0E3EA"/>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23585" y="3968750"/>
            <a:ext cx="300545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82640" y="4215765"/>
            <a:ext cx="105981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tx1"/>
                </a:solidFill>
                <a:latin typeface="宋体" panose="02010600030101010101" pitchFamily="2" charset="-122"/>
                <a:ea typeface="宋体" panose="02010600030101010101" pitchFamily="2" charset="-122"/>
              </a:rPr>
              <a:t>扫码关注我们</a:t>
            </a:r>
            <a:endParaRPr lang="zh-CN" altLang="en-US" sz="105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tx1"/>
                </a:solidFill>
                <a:latin typeface="微软雅黑" panose="020B0503020204020204" charset="-122"/>
                <a:ea typeface="微软雅黑" panose="020B0503020204020204" charset="-122"/>
              </a:rPr>
              <a:t>获取第一手安全资讯</a:t>
            </a:r>
            <a:endParaRPr lang="zh-CN" altLang="en-US" sz="105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74840" y="4907915"/>
            <a:ext cx="783590" cy="218440"/>
          </a:xfrm>
          <a:prstGeom prst="rect">
            <a:avLst/>
          </a:prstGeom>
          <a:noFill/>
        </p:spPr>
        <p:txBody>
          <a:bodyPr wrap="square" rtlCol="0">
            <a:spAutoFit/>
          </a:bodyPr>
          <a:lstStyle/>
          <a:p>
            <a:pPr algn="ctr"/>
            <a:r>
              <a:rPr lang="zh-CN" altLang="en-US" sz="825" dirty="0">
                <a:solidFill>
                  <a:schemeClr val="tx1"/>
                </a:solidFill>
              </a:rPr>
              <a:t>微信公众号</a:t>
            </a:r>
            <a:endParaRPr lang="zh-CN" altLang="en-US" sz="825" dirty="0">
              <a:solidFill>
                <a:schemeClr val="tx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tx1"/>
                </a:solidFill>
              </a:rPr>
              <a:t>抖音</a:t>
            </a:r>
            <a:endParaRPr lang="zh-CN" altLang="en-US" sz="825" dirty="0">
              <a:solidFill>
                <a:schemeClr val="tx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2"/>
          <p:cNvSpPr>
            <a:spLocks noGrp="1"/>
          </p:cNvSpPr>
          <p:nvPr>
            <p:ph type="title"/>
          </p:nvPr>
        </p:nvSpPr>
        <p:spPr>
          <a:xfrm>
            <a:off x="3997325" y="260350"/>
            <a:ext cx="4330700" cy="849313"/>
          </a:xfrm>
          <a:ln/>
        </p:spPr>
        <p:txBody>
          <a:bodyPr vert="horz" wrap="square" lIns="91440" tIns="45720" rIns="91440" bIns="45720" anchor="ctr" anchorCtr="0"/>
          <a:p>
            <a:pPr eaLnBrk="1" hangingPunct="1"/>
            <a:r>
              <a:rPr lang="zh-CN" altLang="en-US">
                <a:solidFill>
                  <a:schemeClr val="tx1"/>
                </a:solidFill>
              </a:rPr>
              <a:t>电焊机基础知识介绍</a:t>
            </a:r>
            <a:endParaRPr lang="zh-CN" altLang="en-US">
              <a:solidFill>
                <a:schemeClr val="tx1"/>
              </a:solidFill>
            </a:endParaRPr>
          </a:p>
        </p:txBody>
      </p:sp>
      <p:pic>
        <p:nvPicPr>
          <p:cNvPr id="5122" name="Picture 3" descr="2"/>
          <p:cNvPicPr>
            <a:picLocks noGrp="1" noChangeAspect="1"/>
          </p:cNvPicPr>
          <p:nvPr>
            <p:ph idx="1" hasCustomPrompt="1"/>
          </p:nvPr>
        </p:nvPicPr>
        <p:blipFill>
          <a:blip r:embed="rId1"/>
          <a:stretch>
            <a:fillRect/>
          </a:stretch>
        </p:blipFill>
        <p:spPr>
          <a:xfrm>
            <a:off x="971550" y="1412875"/>
            <a:ext cx="4968875" cy="1655763"/>
          </a:xfrm>
          <a:ln/>
        </p:spPr>
      </p:pic>
      <p:sp>
        <p:nvSpPr>
          <p:cNvPr id="5123" name="Text Box 4"/>
          <p:cNvSpPr txBox="1"/>
          <p:nvPr/>
        </p:nvSpPr>
        <p:spPr>
          <a:xfrm>
            <a:off x="6156325" y="2057400"/>
            <a:ext cx="2593975" cy="366713"/>
          </a:xfrm>
          <a:prstGeom prst="rect">
            <a:avLst/>
          </a:prstGeom>
          <a:noFill/>
          <a:ln w="9525">
            <a:noFill/>
          </a:ln>
        </p:spPr>
        <p:txBody>
          <a:bodyPr anchor="t" anchorCtr="0">
            <a:spAutoFit/>
          </a:bodyPr>
          <a:p>
            <a:r>
              <a:rPr lang="zh-CN" altLang="en-US" b="1">
                <a:latin typeface="Arial" panose="020B0604020202020204" pitchFamily="34" charset="0"/>
                <a:ea typeface="宋体" panose="02010600030101010101" pitchFamily="2" charset="-122"/>
              </a:rPr>
              <a:t>电焊机工作原理及图形</a:t>
            </a:r>
            <a:endParaRPr lang="zh-CN" altLang="en-US" b="1">
              <a:latin typeface="Arial" panose="020B0604020202020204" pitchFamily="34" charset="0"/>
              <a:ea typeface="宋体" panose="02010600030101010101" pitchFamily="2" charset="-122"/>
            </a:endParaRPr>
          </a:p>
        </p:txBody>
      </p:sp>
      <p:sp>
        <p:nvSpPr>
          <p:cNvPr id="5124" name="Text Box 5"/>
          <p:cNvSpPr txBox="1"/>
          <p:nvPr/>
        </p:nvSpPr>
        <p:spPr>
          <a:xfrm>
            <a:off x="828675" y="3357563"/>
            <a:ext cx="7048500" cy="2925762"/>
          </a:xfrm>
          <a:prstGeom prst="rect">
            <a:avLst/>
          </a:prstGeom>
          <a:noFill/>
          <a:ln w="9525">
            <a:noFill/>
          </a:ln>
        </p:spPr>
        <p:txBody>
          <a:bodyPr anchor="t" anchorCtr="0">
            <a:spAutoFit/>
          </a:bodyPr>
          <a:p>
            <a:r>
              <a:rPr lang="zh-CN" altLang="en-US" sz="1600">
                <a:latin typeface="楷体" panose="02010609060101010101" charset="-122"/>
                <a:ea typeface="楷体" panose="02010609060101010101" charset="-122"/>
              </a:rPr>
              <a:t>    </a:t>
            </a:r>
            <a:r>
              <a:rPr lang="zh-CN" altLang="en-US">
                <a:latin typeface="楷体" panose="02010609060101010101" charset="-122"/>
                <a:ea typeface="楷体" panose="02010609060101010101" charset="-122"/>
              </a:rPr>
              <a:t>电焊机：将电能转换为焊接能量的焊机，</a:t>
            </a:r>
            <a:r>
              <a:rPr lang="zh-CN" altLang="en-US" sz="2400" b="1">
                <a:solidFill>
                  <a:srgbClr val="0033CC"/>
                </a:solidFill>
                <a:latin typeface="楷体" panose="02010609060101010101" charset="-122"/>
                <a:ea typeface="楷体" panose="02010609060101010101" charset="-122"/>
              </a:rPr>
              <a:t>特性的变压器</a:t>
            </a:r>
            <a:r>
              <a:rPr lang="zh-CN" altLang="en-US">
                <a:latin typeface="楷体" panose="02010609060101010101" charset="-122"/>
                <a:ea typeface="楷体" panose="02010609060101010101" charset="-122"/>
              </a:rPr>
              <a:t>，将220V和380V交流电变为低压的直流电。</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　  </a:t>
            </a:r>
            <a:r>
              <a:rPr lang="zh-CN" altLang="en-US" sz="2400" b="1">
                <a:solidFill>
                  <a:srgbClr val="0033CC"/>
                </a:solidFill>
                <a:latin typeface="微软雅黑" panose="020B0503020204020204" charset="-122"/>
                <a:ea typeface="微软雅黑" panose="020B0503020204020204" charset="-122"/>
              </a:rPr>
              <a:t>初级（一次侧）电压U1</a:t>
            </a:r>
            <a:r>
              <a:rPr lang="zh-CN" altLang="en-US">
                <a:solidFill>
                  <a:srgbClr val="0033CC"/>
                </a:solidFill>
                <a:latin typeface="微软雅黑" panose="020B0503020204020204" charset="-122"/>
                <a:ea typeface="微软雅黑" panose="020B0503020204020204" charset="-122"/>
              </a:rPr>
              <a:t>：</a:t>
            </a:r>
            <a:r>
              <a:rPr lang="zh-CN" altLang="en-US">
                <a:latin typeface="楷体" panose="02010609060101010101" charset="-122"/>
                <a:ea typeface="楷体" panose="02010609060101010101" charset="-122"/>
              </a:rPr>
              <a:t>交流</a:t>
            </a:r>
            <a:r>
              <a:rPr lang="zh-CN" altLang="en-US" sz="2400" b="1">
                <a:solidFill>
                  <a:srgbClr val="0033CC"/>
                </a:solidFill>
                <a:latin typeface="楷体" panose="02010609060101010101" charset="-122"/>
                <a:ea typeface="楷体" panose="02010609060101010101" charset="-122"/>
              </a:rPr>
              <a:t>380V或220V</a:t>
            </a:r>
            <a:r>
              <a:rPr lang="zh-CN" altLang="en-US">
                <a:latin typeface="楷体" panose="02010609060101010101" charset="-122"/>
                <a:ea typeface="楷体" panose="02010609060101010101" charset="-122"/>
              </a:rPr>
              <a:t> ，不随负载的变化而变化，电压恒定。</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　　</a:t>
            </a:r>
            <a:r>
              <a:rPr lang="zh-CN" altLang="en-US" sz="2400" b="1">
                <a:solidFill>
                  <a:srgbClr val="0033CC"/>
                </a:solidFill>
                <a:latin typeface="微软雅黑" panose="020B0503020204020204" charset="-122"/>
                <a:ea typeface="微软雅黑" panose="020B0503020204020204" charset="-122"/>
              </a:rPr>
              <a:t>次级（二次侧）电压U2</a:t>
            </a:r>
            <a:r>
              <a:rPr lang="zh-CN" altLang="en-US">
                <a:solidFill>
                  <a:srgbClr val="0033CC"/>
                </a:solidFill>
                <a:latin typeface="微软雅黑" panose="020B0503020204020204" charset="-122"/>
                <a:ea typeface="微软雅黑" panose="020B0503020204020204" charset="-122"/>
              </a:rPr>
              <a:t>：</a:t>
            </a:r>
            <a:r>
              <a:rPr lang="zh-CN" altLang="en-US">
                <a:latin typeface="楷体" panose="02010609060101010101" charset="-122"/>
                <a:ea typeface="楷体" panose="02010609060101010101" charset="-122"/>
              </a:rPr>
              <a:t>随负载的变化而变化，主要介绍下空载电压、工作电压：</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①空载电压：为了满足引弧与安全的要求，一般为</a:t>
            </a:r>
            <a:r>
              <a:rPr lang="zh-CN" altLang="en-US" sz="2400" b="1">
                <a:solidFill>
                  <a:srgbClr val="0033CC"/>
                </a:solidFill>
                <a:latin typeface="楷体" panose="02010609060101010101" charset="-122"/>
                <a:ea typeface="楷体" panose="02010609060101010101" charset="-122"/>
              </a:rPr>
              <a:t>60V-90V</a:t>
            </a:r>
            <a:r>
              <a:rPr lang="zh-CN" altLang="en-US">
                <a:latin typeface="楷体" panose="02010609060101010101" charset="-122"/>
                <a:ea typeface="楷体" panose="02010609060101010101" charset="-122"/>
              </a:rPr>
              <a:t>。（安全电压36V）</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②工作电压：焊接起弧后的正常工作电压，约为20V-40V。</a:t>
            </a:r>
            <a:endParaRPr lang="zh-CN" altLang="en-US">
              <a:latin typeface="楷体" panose="02010609060101010101" charset="-122"/>
              <a:ea typeface="楷体" panose="02010609060101010101" charset="-122"/>
            </a:endParaRPr>
          </a:p>
        </p:txBody>
      </p:sp>
      <p:pic>
        <p:nvPicPr>
          <p:cNvPr id="5125" name="Picture 2"/>
          <p:cNvPicPr>
            <a:picLocks noChangeAspect="1"/>
          </p:cNvPicPr>
          <p:nvPr/>
        </p:nvPicPr>
        <p:blipFill>
          <a:blip r:embed="rId2"/>
          <a:srcRect r="55811"/>
          <a:stretch>
            <a:fillRect/>
          </a:stretch>
        </p:blipFill>
        <p:spPr>
          <a:xfrm>
            <a:off x="1836738" y="1054100"/>
            <a:ext cx="7246937" cy="15875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2"/>
          <p:cNvSpPr>
            <a:spLocks noGrp="1"/>
          </p:cNvSpPr>
          <p:nvPr>
            <p:ph type="title"/>
          </p:nvPr>
        </p:nvSpPr>
        <p:spPr>
          <a:ln/>
        </p:spPr>
        <p:txBody>
          <a:bodyPr vert="horz" wrap="square" lIns="91440" tIns="45720" rIns="91440" bIns="45720" anchor="ctr" anchorCtr="0"/>
          <a:p>
            <a:pPr eaLnBrk="1" hangingPunct="1"/>
            <a:r>
              <a:rPr lang="zh-CN" altLang="en-US"/>
              <a:t>电焊机一次侧触电案例分析A</a:t>
            </a:r>
            <a:endParaRPr lang="zh-CN" altLang="en-US"/>
          </a:p>
        </p:txBody>
      </p:sp>
      <p:pic>
        <p:nvPicPr>
          <p:cNvPr id="6146" name="Picture 3" descr="12101849936"/>
          <p:cNvPicPr>
            <a:picLocks noGrp="1"/>
          </p:cNvPicPr>
          <p:nvPr>
            <p:ph sz="half" idx="1" hasCustomPrompt="1"/>
          </p:nvPr>
        </p:nvPicPr>
        <p:blipFill>
          <a:blip r:embed="rId1"/>
          <a:stretch>
            <a:fillRect/>
          </a:stretch>
        </p:blipFill>
        <p:spPr>
          <a:xfrm>
            <a:off x="684213" y="3286125"/>
            <a:ext cx="3598862" cy="2879725"/>
          </a:xfrm>
          <a:ln/>
        </p:spPr>
      </p:pic>
      <p:sp>
        <p:nvSpPr>
          <p:cNvPr id="6147" name="Text Box 4"/>
          <p:cNvSpPr txBox="1"/>
          <p:nvPr/>
        </p:nvSpPr>
        <p:spPr>
          <a:xfrm>
            <a:off x="828675" y="1385888"/>
            <a:ext cx="7775575" cy="1463675"/>
          </a:xfrm>
          <a:prstGeom prst="rect">
            <a:avLst/>
          </a:prstGeom>
          <a:noFill/>
          <a:ln w="9525">
            <a:noFill/>
          </a:ln>
        </p:spPr>
        <p:txBody>
          <a:bodyPr anchor="t" anchorCtr="0">
            <a:spAutoFit/>
          </a:bodyPr>
          <a:p>
            <a:r>
              <a:rPr lang="zh-CN" altLang="en-US">
                <a:latin typeface="楷体" panose="02010609060101010101" charset="-122"/>
                <a:ea typeface="楷体" panose="02010609060101010101" charset="-122"/>
              </a:rPr>
              <a:t>    2010年7月19日上午8时40分左右，某风冷机电公司施工人员姜某发现施工现场借来使用的电焊机被别人拉走了，遂派王某和卓某去仓库拉自己公司的小电焊机，自己则站在绿化带上</a:t>
            </a:r>
            <a:r>
              <a:rPr lang="zh-CN" altLang="en-US" b="1">
                <a:solidFill>
                  <a:srgbClr val="FF3300"/>
                </a:solidFill>
                <a:latin typeface="楷体" panose="02010609060101010101" charset="-122"/>
                <a:ea typeface="微软雅黑" panose="020B0503020204020204" charset="-122"/>
              </a:rPr>
              <a:t>把挂在树上的电源线拿到手上，将电源线上的绝缘胶带布缓慢地剥掉，准备小电焊机拉到就可接上电线。</a:t>
            </a:r>
            <a:r>
              <a:rPr lang="zh-CN" altLang="en-US">
                <a:latin typeface="楷体" panose="02010609060101010101" charset="-122"/>
                <a:ea typeface="楷体" panose="02010609060101010101" charset="-122"/>
              </a:rPr>
              <a:t>8时45分左右，姜某在剥绝缘胶带布时，不慎被电流击中倒地，送医院抢救无效死亡。</a:t>
            </a:r>
            <a:endParaRPr lang="zh-CN" altLang="en-US">
              <a:latin typeface="楷体" panose="02010609060101010101" charset="-122"/>
              <a:ea typeface="楷体" panose="02010609060101010101" charset="-122"/>
            </a:endParaRPr>
          </a:p>
        </p:txBody>
      </p:sp>
      <p:sp>
        <p:nvSpPr>
          <p:cNvPr id="6148" name="Text Box 5"/>
          <p:cNvSpPr txBox="1"/>
          <p:nvPr/>
        </p:nvSpPr>
        <p:spPr>
          <a:xfrm>
            <a:off x="4427538" y="3717925"/>
            <a:ext cx="3241675" cy="1625600"/>
          </a:xfrm>
          <a:prstGeom prst="rect">
            <a:avLst/>
          </a:prstGeom>
          <a:noFill/>
          <a:ln w="9525">
            <a:noFill/>
          </a:ln>
        </p:spPr>
        <p:txBody>
          <a:bodyPr anchor="t" anchorCtr="0">
            <a:spAutoFit/>
          </a:bodyPr>
          <a:p>
            <a:pPr>
              <a:lnSpc>
                <a:spcPct val="140000"/>
              </a:lnSpc>
            </a:pPr>
            <a:r>
              <a:rPr lang="zh-CN" altLang="en-US" b="1">
                <a:latin typeface="Arial" panose="020B0604020202020204" pitchFamily="34" charset="0"/>
                <a:ea typeface="微软雅黑" panose="020B0503020204020204" charset="-122"/>
              </a:rPr>
              <a:t>事故直接原因：</a:t>
            </a:r>
            <a:endParaRPr lang="zh-CN" altLang="en-US" b="1">
              <a:latin typeface="Arial" panose="020B0604020202020204" pitchFamily="34" charset="0"/>
              <a:ea typeface="微软雅黑" panose="020B0503020204020204" charset="-122"/>
            </a:endParaRPr>
          </a:p>
          <a:p>
            <a:pPr>
              <a:lnSpc>
                <a:spcPct val="140000"/>
              </a:lnSpc>
            </a:pPr>
            <a:r>
              <a:rPr lang="zh-CN" altLang="en-US">
                <a:latin typeface="Arial" panose="020B0604020202020204" pitchFamily="34" charset="0"/>
                <a:ea typeface="宋体" panose="02010600030101010101" pitchFamily="2" charset="-122"/>
              </a:rPr>
              <a:t>    </a:t>
            </a:r>
            <a:r>
              <a:rPr lang="zh-CN" altLang="en-US" b="1">
                <a:solidFill>
                  <a:srgbClr val="0033CC"/>
                </a:solidFill>
                <a:latin typeface="楷体" panose="02010609060101010101" charset="-122"/>
                <a:ea typeface="楷体" panose="02010609060101010101" charset="-122"/>
              </a:rPr>
              <a:t>在剥离带电绝缘胶带布线头时，不慎接触电焊机一次侧电源线，触电身亡。</a:t>
            </a:r>
            <a:endParaRPr lang="zh-CN" altLang="en-US" b="1">
              <a:solidFill>
                <a:srgbClr val="0033CC"/>
              </a:solidFill>
              <a:latin typeface="楷体" panose="02010609060101010101" charset="-122"/>
              <a:ea typeface="楷体" panose="02010609060101010101" charset="-122"/>
            </a:endParaRPr>
          </a:p>
        </p:txBody>
      </p:sp>
      <p:pic>
        <p:nvPicPr>
          <p:cNvPr id="6149" name="Picture 2"/>
          <p:cNvPicPr>
            <a:picLocks noChangeAspect="1"/>
          </p:cNvPicPr>
          <p:nvPr/>
        </p:nvPicPr>
        <p:blipFill>
          <a:blip r:embed="rId2"/>
          <a:srcRect r="55811"/>
          <a:stretch>
            <a:fillRect/>
          </a:stretch>
        </p:blipFill>
        <p:spPr>
          <a:xfrm>
            <a:off x="1836738" y="1054100"/>
            <a:ext cx="7246937" cy="15875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title"/>
          </p:nvPr>
        </p:nvSpPr>
        <p:spPr>
          <a:ln/>
        </p:spPr>
        <p:txBody>
          <a:bodyPr vert="horz" wrap="square" lIns="91440" tIns="45720" rIns="91440" bIns="45720" anchor="ctr" anchorCtr="0"/>
          <a:p>
            <a:pPr eaLnBrk="1" hangingPunct="1"/>
            <a:r>
              <a:rPr lang="zh-CN" altLang="en-US"/>
              <a:t>电焊机一次侧触电案例分析B</a:t>
            </a:r>
            <a:endParaRPr lang="zh-CN" altLang="en-US"/>
          </a:p>
        </p:txBody>
      </p:sp>
      <p:sp>
        <p:nvSpPr>
          <p:cNvPr id="7170" name="Text Box 3"/>
          <p:cNvSpPr txBox="1"/>
          <p:nvPr/>
        </p:nvSpPr>
        <p:spPr>
          <a:xfrm>
            <a:off x="828675" y="1385888"/>
            <a:ext cx="7775575" cy="1189037"/>
          </a:xfrm>
          <a:prstGeom prst="rect">
            <a:avLst/>
          </a:prstGeom>
          <a:noFill/>
          <a:ln w="9525">
            <a:noFill/>
          </a:ln>
        </p:spPr>
        <p:txBody>
          <a:bodyPr anchor="t" anchorCtr="0">
            <a:spAutoFit/>
          </a:bodyPr>
          <a:p>
            <a:r>
              <a:rPr lang="zh-CN" altLang="en-US">
                <a:latin typeface="楷体" panose="02010609060101010101" charset="-122"/>
                <a:ea typeface="楷体" panose="02010609060101010101" charset="-122"/>
              </a:rPr>
              <a:t>    2008年8月3日7时15分，施某在北京市海淀区某公司工地拆卸电焊机的电源电缆时触电倒地，经抢救无效死亡。据现场人员介绍，施某将电焊机从楼东门搬运到楼内时，由于电焊机一次侧电源线拖拉缠绕，施某</a:t>
            </a:r>
            <a:r>
              <a:rPr lang="zh-CN" altLang="en-US" b="1">
                <a:solidFill>
                  <a:srgbClr val="FF3300"/>
                </a:solidFill>
                <a:latin typeface="楷体" panose="02010609060101010101" charset="-122"/>
                <a:ea typeface="微软雅黑" panose="020B0503020204020204" charset="-122"/>
              </a:rPr>
              <a:t>在拆除此电焊机电源线中部的接头时触电。</a:t>
            </a:r>
            <a:endParaRPr lang="zh-CN" altLang="en-US" b="1">
              <a:latin typeface="楷体" panose="02010609060101010101" charset="-122"/>
              <a:ea typeface="微软雅黑" panose="020B0503020204020204" charset="-122"/>
            </a:endParaRPr>
          </a:p>
        </p:txBody>
      </p:sp>
      <p:pic>
        <p:nvPicPr>
          <p:cNvPr id="7171" name="Picture 4" descr="201207081611373410"/>
          <p:cNvPicPr/>
          <p:nvPr/>
        </p:nvPicPr>
        <p:blipFill>
          <a:blip r:embed="rId1"/>
          <a:stretch>
            <a:fillRect/>
          </a:stretch>
        </p:blipFill>
        <p:spPr>
          <a:xfrm>
            <a:off x="828675" y="2997200"/>
            <a:ext cx="3598863" cy="2879725"/>
          </a:xfrm>
          <a:prstGeom prst="rect">
            <a:avLst/>
          </a:prstGeom>
          <a:noFill/>
          <a:ln w="9525">
            <a:noFill/>
          </a:ln>
        </p:spPr>
      </p:pic>
      <p:sp>
        <p:nvSpPr>
          <p:cNvPr id="7172" name="Text Box 5"/>
          <p:cNvSpPr txBox="1"/>
          <p:nvPr/>
        </p:nvSpPr>
        <p:spPr>
          <a:xfrm>
            <a:off x="4645025" y="3573463"/>
            <a:ext cx="3197225" cy="1736725"/>
          </a:xfrm>
          <a:prstGeom prst="rect">
            <a:avLst/>
          </a:prstGeom>
          <a:noFill/>
          <a:ln w="9525">
            <a:noFill/>
          </a:ln>
        </p:spPr>
        <p:txBody>
          <a:bodyPr anchor="t" anchorCtr="0">
            <a:spAutoFit/>
          </a:bodyPr>
          <a:p>
            <a:r>
              <a:rPr lang="zh-CN" altLang="en-US" b="1">
                <a:latin typeface="Arial" panose="020B0604020202020204" pitchFamily="34" charset="0"/>
                <a:ea typeface="微软雅黑" panose="020B0503020204020204" charset="-122"/>
              </a:rPr>
              <a:t>事故直接原因：</a:t>
            </a:r>
            <a:endParaRPr lang="zh-CN" altLang="en-US" b="1">
              <a:latin typeface="Arial" panose="020B0604020202020204" pitchFamily="34" charset="0"/>
              <a:ea typeface="微软雅黑" panose="020B0503020204020204" charset="-122"/>
            </a:endParaRPr>
          </a:p>
          <a:p>
            <a:r>
              <a:rPr lang="zh-CN" altLang="en-US" b="1">
                <a:latin typeface="Arial" panose="020B0604020202020204" pitchFamily="34" charset="0"/>
                <a:ea typeface="微软雅黑" panose="020B0503020204020204" charset="-122"/>
              </a:rPr>
              <a:t>    </a:t>
            </a:r>
            <a:r>
              <a:rPr lang="zh-CN" altLang="en-US" b="1">
                <a:solidFill>
                  <a:srgbClr val="0033CC"/>
                </a:solidFill>
                <a:latin typeface="楷体" panose="02010609060101010101" charset="-122"/>
                <a:ea typeface="楷体" panose="02010609060101010101" charset="-122"/>
              </a:rPr>
              <a:t>现场勘查发现，电焊机的电源线中部存在接头，其中有两个线头带电体均已外漏，经检测，两个线头带电体间相电压为380V。</a:t>
            </a:r>
            <a:endParaRPr lang="zh-CN" altLang="en-US" b="1">
              <a:solidFill>
                <a:srgbClr val="0033CC"/>
              </a:solidFill>
              <a:latin typeface="楷体" panose="02010609060101010101" charset="-122"/>
              <a:ea typeface="楷体" panose="02010609060101010101" charset="-122"/>
            </a:endParaRPr>
          </a:p>
        </p:txBody>
      </p:sp>
      <p:pic>
        <p:nvPicPr>
          <p:cNvPr id="7173" name="Picture 2"/>
          <p:cNvPicPr>
            <a:picLocks noChangeAspect="1"/>
          </p:cNvPicPr>
          <p:nvPr/>
        </p:nvPicPr>
        <p:blipFill>
          <a:blip r:embed="rId2"/>
          <a:srcRect r="55811"/>
          <a:stretch>
            <a:fillRect/>
          </a:stretch>
        </p:blipFill>
        <p:spPr>
          <a:xfrm>
            <a:off x="1836738" y="1054100"/>
            <a:ext cx="7246937" cy="15875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2"/>
          <p:cNvSpPr>
            <a:spLocks noGrp="1"/>
          </p:cNvSpPr>
          <p:nvPr>
            <p:ph type="title"/>
          </p:nvPr>
        </p:nvSpPr>
        <p:spPr>
          <a:ln/>
        </p:spPr>
        <p:txBody>
          <a:bodyPr vert="horz" wrap="square" lIns="91440" tIns="45720" rIns="91440" bIns="45720" anchor="ctr" anchorCtr="0"/>
          <a:p>
            <a:pPr eaLnBrk="1" hangingPunct="1"/>
            <a:r>
              <a:rPr lang="zh-CN" altLang="en-US"/>
              <a:t>一次侧触电隐患图片A</a:t>
            </a:r>
            <a:endParaRPr lang="zh-CN" altLang="en-US"/>
          </a:p>
        </p:txBody>
      </p:sp>
      <p:sp>
        <p:nvSpPr>
          <p:cNvPr id="8194" name="Text Box 3"/>
          <p:cNvSpPr txBox="1"/>
          <p:nvPr/>
        </p:nvSpPr>
        <p:spPr>
          <a:xfrm>
            <a:off x="254000" y="5013325"/>
            <a:ext cx="3959225" cy="641350"/>
          </a:xfrm>
          <a:prstGeom prst="rect">
            <a:avLst/>
          </a:prstGeom>
          <a:noFill/>
          <a:ln w="9525">
            <a:noFill/>
          </a:ln>
        </p:spPr>
        <p:txBody>
          <a:bodyPr anchor="t" anchorCtr="0">
            <a:spAutoFit/>
          </a:bodyPr>
          <a:p>
            <a:r>
              <a:rPr lang="zh-CN" altLang="en-US" sz="2400" b="1">
                <a:latin typeface="Arial" panose="020B0604020202020204" pitchFamily="34" charset="0"/>
                <a:ea typeface="楷体" panose="02010609060101010101" charset="-122"/>
              </a:rPr>
              <a:t>缺少 </a:t>
            </a:r>
            <a:r>
              <a:rPr lang="zh-CN" altLang="en-US" sz="3600" b="1">
                <a:solidFill>
                  <a:srgbClr val="FF0000"/>
                </a:solidFill>
                <a:latin typeface="Arial" panose="020B0604020202020204" pitchFamily="34" charset="0"/>
                <a:ea typeface="微软雅黑" panose="020B0503020204020204" charset="-122"/>
              </a:rPr>
              <a:t>罩 壳</a:t>
            </a:r>
            <a:r>
              <a:rPr lang="zh-CN" altLang="en-US" sz="2400" b="1">
                <a:latin typeface="Arial" panose="020B0604020202020204" pitchFamily="34" charset="0"/>
                <a:ea typeface="楷体" panose="02010609060101010101" charset="-122"/>
              </a:rPr>
              <a:t>、电线 </a:t>
            </a:r>
            <a:r>
              <a:rPr lang="zh-CN" altLang="en-US" sz="3600" b="1">
                <a:solidFill>
                  <a:srgbClr val="FF0000"/>
                </a:solidFill>
                <a:latin typeface="Arial" panose="020B0604020202020204" pitchFamily="34" charset="0"/>
                <a:ea typeface="微软雅黑" panose="020B0503020204020204" charset="-122"/>
              </a:rPr>
              <a:t>磨 损</a:t>
            </a:r>
            <a:endParaRPr lang="zh-CN" altLang="en-US" sz="3600" b="1">
              <a:solidFill>
                <a:srgbClr val="FF0000"/>
              </a:solidFill>
              <a:latin typeface="Arial" panose="020B0604020202020204" pitchFamily="34" charset="0"/>
              <a:ea typeface="微软雅黑" panose="020B0503020204020204" charset="-122"/>
            </a:endParaRPr>
          </a:p>
        </p:txBody>
      </p:sp>
      <p:pic>
        <p:nvPicPr>
          <p:cNvPr id="8195" name="Picture 4" descr="图片-20140417144541"/>
          <p:cNvPicPr/>
          <p:nvPr/>
        </p:nvPicPr>
        <p:blipFill>
          <a:blip r:embed="rId1"/>
          <a:stretch>
            <a:fillRect/>
          </a:stretch>
        </p:blipFill>
        <p:spPr>
          <a:xfrm>
            <a:off x="252413" y="1270000"/>
            <a:ext cx="4319587" cy="2879725"/>
          </a:xfrm>
          <a:prstGeom prst="rect">
            <a:avLst/>
          </a:prstGeom>
          <a:noFill/>
          <a:ln w="9525">
            <a:noFill/>
          </a:ln>
          <a:effectLst>
            <a:outerShdw dist="107763" dir="8100000" algn="ctr" rotWithShape="0">
              <a:srgbClr val="808080">
                <a:alpha val="50000"/>
              </a:srgbClr>
            </a:outerShdw>
          </a:effectLst>
        </p:spPr>
      </p:pic>
      <p:pic>
        <p:nvPicPr>
          <p:cNvPr id="8196" name="Picture 5" descr="8"/>
          <p:cNvPicPr/>
          <p:nvPr/>
        </p:nvPicPr>
        <p:blipFill>
          <a:blip r:embed="rId2"/>
          <a:stretch>
            <a:fillRect/>
          </a:stretch>
        </p:blipFill>
        <p:spPr>
          <a:xfrm>
            <a:off x="4789488" y="2422525"/>
            <a:ext cx="3240087" cy="4319588"/>
          </a:xfrm>
          <a:prstGeom prst="rect">
            <a:avLst/>
          </a:prstGeom>
          <a:noFill/>
          <a:ln w="9525">
            <a:noFill/>
          </a:ln>
          <a:effectLst>
            <a:outerShdw dist="107763" dir="2699999" algn="ctr" rotWithShape="0">
              <a:srgbClr val="808080">
                <a:alpha val="50000"/>
              </a:srgbClr>
            </a:outerShdw>
          </a:effectLst>
        </p:spPr>
      </p:pic>
      <p:pic>
        <p:nvPicPr>
          <p:cNvPr id="8197" name="Picture 2"/>
          <p:cNvPicPr>
            <a:picLocks noChangeAspect="1"/>
          </p:cNvPicPr>
          <p:nvPr/>
        </p:nvPicPr>
        <p:blipFill>
          <a:blip r:embed="rId3"/>
          <a:srcRect r="55811"/>
          <a:stretch>
            <a:fillRect/>
          </a:stretch>
        </p:blipFill>
        <p:spPr>
          <a:xfrm>
            <a:off x="1836738" y="1054100"/>
            <a:ext cx="7246937" cy="158750"/>
          </a:xfrm>
          <a:prstGeom prst="rect">
            <a:avLst/>
          </a:prstGeom>
          <a:noFill/>
          <a:ln w="9525">
            <a:noFill/>
          </a:ln>
        </p:spPr>
      </p:pic>
      <p:sp>
        <p:nvSpPr>
          <p:cNvPr id="8198" name="AutoShape 7"/>
          <p:cNvSpPr/>
          <p:nvPr/>
        </p:nvSpPr>
        <p:spPr>
          <a:xfrm>
            <a:off x="4572000" y="1270000"/>
            <a:ext cx="4321175" cy="1079500"/>
          </a:xfrm>
          <a:prstGeom prst="leftArrow">
            <a:avLst>
              <a:gd name="adj1" fmla="val 73777"/>
              <a:gd name="adj2" fmla="val 48776"/>
            </a:avLst>
          </a:prstGeom>
          <a:noFill/>
          <a:ln w="38100" cap="flat" cmpd="dbl">
            <a:solidFill>
              <a:srgbClr val="0033CC"/>
            </a:solidFill>
            <a:prstDash val="solid"/>
            <a:miter/>
            <a:headEnd type="none" w="med" len="med"/>
            <a:tailEnd type="none" w="med" len="med"/>
          </a:ln>
        </p:spPr>
        <p:txBody>
          <a:bodyPr wrap="none" anchor="ctr" anchorCtr="0"/>
          <a:p>
            <a:pPr algn="ctr"/>
            <a:r>
              <a:rPr lang="zh-CN" altLang="en-US" sz="2400" b="1">
                <a:latin typeface="Arial" panose="020B0604020202020204" pitchFamily="34" charset="0"/>
                <a:ea typeface="楷体" panose="02010609060101010101" charset="-122"/>
              </a:rPr>
              <a:t>线路 </a:t>
            </a:r>
            <a:r>
              <a:rPr lang="zh-CN" altLang="en-US" sz="3600" b="1">
                <a:solidFill>
                  <a:srgbClr val="FF0000"/>
                </a:solidFill>
                <a:latin typeface="Arial" panose="020B0604020202020204" pitchFamily="34" charset="0"/>
                <a:ea typeface="微软雅黑" panose="020B0503020204020204" charset="-122"/>
              </a:rPr>
              <a:t>杂 乱</a:t>
            </a:r>
            <a:r>
              <a:rPr lang="zh-CN" altLang="en-US" sz="2400">
                <a:latin typeface="Arial" panose="020B0604020202020204" pitchFamily="34" charset="0"/>
                <a:ea typeface="楷体" panose="02010609060101010101" charset="-122"/>
              </a:rPr>
              <a:t>、</a:t>
            </a:r>
            <a:r>
              <a:rPr lang="zh-CN" altLang="en-US" sz="2400" b="1">
                <a:latin typeface="Arial" panose="020B0604020202020204" pitchFamily="34" charset="0"/>
                <a:ea typeface="楷体" panose="02010609060101010101" charset="-122"/>
              </a:rPr>
              <a:t>线头</a:t>
            </a:r>
            <a:r>
              <a:rPr lang="zh-CN" altLang="en-US" sz="2400">
                <a:latin typeface="Arial" panose="020B0604020202020204" pitchFamily="34" charset="0"/>
                <a:ea typeface="楷体" panose="02010609060101010101" charset="-122"/>
              </a:rPr>
              <a:t> </a:t>
            </a:r>
            <a:r>
              <a:rPr lang="zh-CN" altLang="en-US" sz="3600" b="1">
                <a:solidFill>
                  <a:srgbClr val="FF0000"/>
                </a:solidFill>
                <a:latin typeface="Arial" panose="020B0604020202020204" pitchFamily="34" charset="0"/>
                <a:ea typeface="微软雅黑" panose="020B0503020204020204" charset="-122"/>
              </a:rPr>
              <a:t>繁 多</a:t>
            </a:r>
            <a:endParaRPr lang="zh-CN" altLang="en-US" sz="3600" b="1">
              <a:solidFill>
                <a:srgbClr val="FF0000"/>
              </a:solidFill>
              <a:latin typeface="Arial" panose="020B0604020202020204" pitchFamily="34" charset="0"/>
              <a:ea typeface="微软雅黑" panose="020B0503020204020204" charset="-122"/>
            </a:endParaRPr>
          </a:p>
        </p:txBody>
      </p:sp>
      <p:sp>
        <p:nvSpPr>
          <p:cNvPr id="8199" name="AutoShape 8"/>
          <p:cNvSpPr/>
          <p:nvPr/>
        </p:nvSpPr>
        <p:spPr>
          <a:xfrm rot="10800000">
            <a:off x="179388" y="4797425"/>
            <a:ext cx="4321175" cy="1152525"/>
          </a:xfrm>
          <a:prstGeom prst="leftArrow">
            <a:avLst>
              <a:gd name="adj1" fmla="val 73777"/>
              <a:gd name="adj2" fmla="val 45686"/>
            </a:avLst>
          </a:prstGeom>
          <a:noFill/>
          <a:ln w="38100" cap="flat" cmpd="dbl">
            <a:solidFill>
              <a:srgbClr val="0033CC"/>
            </a:solidFill>
            <a:prstDash val="solid"/>
            <a:miter/>
            <a:headEnd type="none" w="med" len="med"/>
            <a:tailEnd type="none" w="med" len="med"/>
          </a:ln>
        </p:spPr>
        <p:txBody>
          <a:bodyPr wrap="none" anchor="ctr" anchorCtr="0"/>
          <a:p>
            <a:pPr algn="ctr"/>
            <a:endParaRPr lang="zh-CN" altLang="en-US" sz="3600" b="1">
              <a:solidFill>
                <a:srgbClr val="FF0000"/>
              </a:solidFill>
              <a:latin typeface="Arial" panose="020B0604020202020204" pitchFamily="34" charset="0"/>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Grp="1"/>
          </p:cNvSpPr>
          <p:nvPr>
            <p:ph type="title"/>
          </p:nvPr>
        </p:nvSpPr>
        <p:spPr>
          <a:ln/>
        </p:spPr>
        <p:txBody>
          <a:bodyPr vert="horz" wrap="square" lIns="91440" tIns="45720" rIns="91440" bIns="45720" anchor="ctr" anchorCtr="0"/>
          <a:p>
            <a:pPr eaLnBrk="1" hangingPunct="1"/>
            <a:r>
              <a:rPr lang="zh-CN" altLang="en-US"/>
              <a:t>一次侧触电隐患图片B</a:t>
            </a:r>
            <a:endParaRPr lang="zh-CN" altLang="en-US"/>
          </a:p>
        </p:txBody>
      </p:sp>
      <p:pic>
        <p:nvPicPr>
          <p:cNvPr id="9218" name="Picture 2"/>
          <p:cNvPicPr>
            <a:picLocks noChangeAspect="1"/>
          </p:cNvPicPr>
          <p:nvPr/>
        </p:nvPicPr>
        <p:blipFill>
          <a:blip r:embed="rId1"/>
          <a:srcRect r="55811"/>
          <a:stretch>
            <a:fillRect/>
          </a:stretch>
        </p:blipFill>
        <p:spPr>
          <a:xfrm>
            <a:off x="1836738" y="1054100"/>
            <a:ext cx="7246937" cy="158750"/>
          </a:xfrm>
          <a:prstGeom prst="rect">
            <a:avLst/>
          </a:prstGeom>
          <a:noFill/>
          <a:ln w="9525">
            <a:noFill/>
          </a:ln>
        </p:spPr>
      </p:pic>
      <p:sp>
        <p:nvSpPr>
          <p:cNvPr id="9219" name="TextBox 21"/>
          <p:cNvSpPr/>
          <p:nvPr/>
        </p:nvSpPr>
        <p:spPr>
          <a:xfrm flipH="1">
            <a:off x="468313" y="4940300"/>
            <a:ext cx="3598862" cy="579438"/>
          </a:xfrm>
          <a:prstGeom prst="rect">
            <a:avLst/>
          </a:prstGeom>
          <a:noFill/>
          <a:ln w="9525">
            <a:noFill/>
          </a:ln>
        </p:spPr>
        <p:txBody>
          <a:bodyPr anchor="t" anchorCtr="0">
            <a:spAutoFit/>
          </a:bodyPr>
          <a:p>
            <a:r>
              <a:rPr lang="zh-CN" altLang="en-US" sz="2000" b="1">
                <a:solidFill>
                  <a:schemeClr val="bg1"/>
                </a:solidFill>
                <a:latin typeface="微软雅黑" panose="020B0503020204020204" charset="-122"/>
                <a:ea typeface="微软雅黑" panose="020B0503020204020204" charset="-122"/>
                <a:sym typeface="微软雅黑" panose="020B0503020204020204" charset="-122"/>
              </a:rPr>
              <a:t>电源线</a:t>
            </a:r>
            <a:r>
              <a:rPr lang="zh-CN" altLang="en-US" sz="3200" b="1">
                <a:solidFill>
                  <a:srgbClr val="0033CC"/>
                </a:solidFill>
                <a:latin typeface="微软雅黑" panose="020B0503020204020204" charset="-122"/>
                <a:ea typeface="微软雅黑" panose="020B0503020204020204" charset="-122"/>
                <a:sym typeface="微软雅黑" panose="020B0503020204020204" charset="-122"/>
              </a:rPr>
              <a:t>防护损坏</a:t>
            </a:r>
            <a:r>
              <a:rPr lang="zh-CN" altLang="en-US" sz="2000" b="1">
                <a:solidFill>
                  <a:schemeClr val="bg1"/>
                </a:solidFill>
                <a:latin typeface="微软雅黑" panose="020B0503020204020204" charset="-122"/>
                <a:ea typeface="微软雅黑" panose="020B0503020204020204" charset="-122"/>
                <a:sym typeface="微软雅黑" panose="020B0503020204020204" charset="-122"/>
              </a:rPr>
              <a:t>、易漏电</a:t>
            </a:r>
            <a:endParaRPr lang="zh-CN" altLang="en-US" sz="20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220" name="TextBox 21"/>
          <p:cNvSpPr/>
          <p:nvPr/>
        </p:nvSpPr>
        <p:spPr>
          <a:xfrm flipH="1">
            <a:off x="4500563" y="4940300"/>
            <a:ext cx="3746500" cy="579438"/>
          </a:xfrm>
          <a:prstGeom prst="rect">
            <a:avLst/>
          </a:prstGeom>
          <a:noFill/>
          <a:ln w="9525">
            <a:noFill/>
          </a:ln>
        </p:spPr>
        <p:txBody>
          <a:bodyPr anchor="t" anchorCtr="0">
            <a:spAutoFit/>
          </a:bodyPr>
          <a:p>
            <a:r>
              <a:rPr lang="zh-CN" altLang="en-US" sz="2000" b="1">
                <a:solidFill>
                  <a:schemeClr val="bg1"/>
                </a:solidFill>
                <a:latin typeface="微软雅黑" panose="020B0503020204020204" charset="-122"/>
                <a:ea typeface="微软雅黑" panose="020B0503020204020204" charset="-122"/>
                <a:sym typeface="微软雅黑" panose="020B0503020204020204" charset="-122"/>
              </a:rPr>
              <a:t>电源线</a:t>
            </a:r>
            <a:r>
              <a:rPr lang="zh-CN" altLang="en-US" sz="3200" b="1">
                <a:solidFill>
                  <a:srgbClr val="CCFF33"/>
                </a:solidFill>
                <a:latin typeface="微软雅黑" panose="020B0503020204020204" charset="-122"/>
                <a:ea typeface="微软雅黑" panose="020B0503020204020204" charset="-122"/>
                <a:sym typeface="微软雅黑" panose="020B0503020204020204" charset="-122"/>
              </a:rPr>
              <a:t>拖拉过长</a:t>
            </a:r>
            <a:r>
              <a:rPr lang="zh-CN" altLang="en-US" sz="2400" b="1">
                <a:solidFill>
                  <a:schemeClr val="bg1"/>
                </a:solidFill>
                <a:latin typeface="微软雅黑" panose="020B0503020204020204" charset="-122"/>
                <a:ea typeface="微软雅黑" panose="020B0503020204020204" charset="-122"/>
                <a:sym typeface="微软雅黑" panose="020B0503020204020204" charset="-122"/>
              </a:rPr>
              <a:t>、</a:t>
            </a:r>
            <a:r>
              <a:rPr lang="zh-CN" altLang="en-US" sz="2000" b="1">
                <a:solidFill>
                  <a:schemeClr val="bg1"/>
                </a:solidFill>
                <a:latin typeface="微软雅黑" panose="020B0503020204020204" charset="-122"/>
                <a:ea typeface="微软雅黑" panose="020B0503020204020204" charset="-122"/>
                <a:sym typeface="微软雅黑" panose="020B0503020204020204" charset="-122"/>
              </a:rPr>
              <a:t>易损坏</a:t>
            </a:r>
            <a:endParaRPr lang="zh-CN" altLang="en-US" sz="2000" b="1">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2"/>
          <p:cNvSpPr>
            <a:spLocks noGrp="1"/>
          </p:cNvSpPr>
          <p:nvPr>
            <p:ph type="title"/>
          </p:nvPr>
        </p:nvSpPr>
        <p:spPr>
          <a:ln/>
        </p:spPr>
        <p:txBody>
          <a:bodyPr vert="horz" wrap="square" lIns="91440" tIns="45720" rIns="91440" bIns="45720" anchor="ctr" anchorCtr="0"/>
          <a:p>
            <a:pPr eaLnBrk="1" hangingPunct="1"/>
            <a:r>
              <a:rPr lang="zh-CN" altLang="en-US"/>
              <a:t>一次侧安全规范解析A</a:t>
            </a:r>
            <a:endParaRPr lang="zh-CN" altLang="en-US"/>
          </a:p>
        </p:txBody>
      </p:sp>
      <p:sp>
        <p:nvSpPr>
          <p:cNvPr id="10242" name="Text Box 3"/>
          <p:cNvSpPr txBox="1"/>
          <p:nvPr/>
        </p:nvSpPr>
        <p:spPr>
          <a:xfrm>
            <a:off x="828675" y="1268413"/>
            <a:ext cx="7775575" cy="1554162"/>
          </a:xfrm>
          <a:prstGeom prst="rect">
            <a:avLst/>
          </a:prstGeom>
          <a:noFill/>
          <a:ln w="9525">
            <a:noFill/>
          </a:ln>
        </p:spPr>
        <p:txBody>
          <a:bodyPr anchor="t" anchorCtr="0">
            <a:spAutoFit/>
          </a:bodyPr>
          <a:p>
            <a:r>
              <a:rPr lang="zh-CN" altLang="en-US">
                <a:latin typeface="Arial" panose="020B0604020202020204" pitchFamily="34" charset="0"/>
                <a:ea typeface="宋体" panose="02010600030101010101" pitchFamily="2" charset="-122"/>
              </a:rPr>
              <a:t>一、机械制造企业安全生产标准化规范（AQ/T 7009—2013）</a:t>
            </a:r>
            <a:endParaRPr lang="zh-CN" altLang="en-US">
              <a:latin typeface="Arial" panose="020B0604020202020204" pitchFamily="34" charset="0"/>
              <a:ea typeface="宋体" panose="02010600030101010101" pitchFamily="2" charset="-122"/>
            </a:endParaRPr>
          </a:p>
          <a:p>
            <a:r>
              <a:rPr lang="zh-CN" altLang="en-US" b="1">
                <a:solidFill>
                  <a:srgbClr val="0033CC"/>
                </a:solidFill>
                <a:latin typeface="Arial" panose="020B0604020202020204" pitchFamily="34" charset="0"/>
                <a:ea typeface="宋体" panose="02010600030101010101" pitchFamily="2" charset="-122"/>
              </a:rPr>
              <a:t>1、每台焊机应设置</a:t>
            </a:r>
            <a:r>
              <a:rPr lang="zh-CN" altLang="en-US" sz="2000" b="1">
                <a:solidFill>
                  <a:srgbClr val="FF3300"/>
                </a:solidFill>
                <a:latin typeface="Arial" panose="020B0604020202020204" pitchFamily="34" charset="0"/>
                <a:ea typeface="微软雅黑" panose="020B0503020204020204" charset="-122"/>
              </a:rPr>
              <a:t>独立的</a:t>
            </a:r>
            <a:r>
              <a:rPr lang="zh-CN" altLang="en-US" b="1">
                <a:solidFill>
                  <a:srgbClr val="0033CC"/>
                </a:solidFill>
                <a:latin typeface="Arial" panose="020B0604020202020204" pitchFamily="34" charset="0"/>
                <a:ea typeface="宋体" panose="02010600030101010101" pitchFamily="2" charset="-122"/>
              </a:rPr>
              <a:t>电源开关或控制柜，并采取可靠的保护措施。</a:t>
            </a:r>
            <a:endParaRPr lang="zh-CN" altLang="en-US" b="1">
              <a:solidFill>
                <a:srgbClr val="0033CC"/>
              </a:solidFill>
              <a:latin typeface="Arial" panose="020B0604020202020204" pitchFamily="34" charset="0"/>
              <a:ea typeface="宋体" panose="02010600030101010101" pitchFamily="2" charset="-122"/>
            </a:endParaRPr>
          </a:p>
          <a:p>
            <a:r>
              <a:rPr lang="zh-CN" altLang="en-US" b="1">
                <a:solidFill>
                  <a:srgbClr val="0033CC"/>
                </a:solidFill>
                <a:latin typeface="Arial" panose="020B0604020202020204" pitchFamily="34" charset="0"/>
                <a:ea typeface="宋体" panose="02010600030101010101" pitchFamily="2" charset="-122"/>
              </a:rPr>
              <a:t>2、一次侧、二次侧接线端子应设有</a:t>
            </a:r>
            <a:r>
              <a:rPr lang="zh-CN" altLang="en-US" sz="2000" b="1">
                <a:solidFill>
                  <a:srgbClr val="FF3300"/>
                </a:solidFill>
                <a:latin typeface="Arial" panose="020B0604020202020204" pitchFamily="34" charset="0"/>
                <a:ea typeface="微软雅黑" panose="020B0503020204020204" charset="-122"/>
              </a:rPr>
              <a:t>安全罩或防护板屏护</a:t>
            </a:r>
            <a:r>
              <a:rPr lang="zh-CN" altLang="en-US" b="1">
                <a:solidFill>
                  <a:srgbClr val="0033CC"/>
                </a:solidFill>
                <a:latin typeface="Arial" panose="020B0604020202020204" pitchFamily="34" charset="0"/>
                <a:ea typeface="宋体" panose="02010600030101010101" pitchFamily="2" charset="-122"/>
              </a:rPr>
              <a:t>；线路接头应牢固，无烧损。电气线路</a:t>
            </a:r>
            <a:r>
              <a:rPr lang="zh-CN" altLang="en-US" sz="2000" b="1">
                <a:solidFill>
                  <a:srgbClr val="FF3300"/>
                </a:solidFill>
                <a:latin typeface="Arial" panose="020B0604020202020204" pitchFamily="34" charset="0"/>
                <a:ea typeface="微软雅黑" panose="020B0503020204020204" charset="-122"/>
              </a:rPr>
              <a:t>绝缘完好，无破损、无老化</a:t>
            </a:r>
            <a:r>
              <a:rPr lang="zh-CN" altLang="en-US" b="1">
                <a:solidFill>
                  <a:srgbClr val="0033CC"/>
                </a:solidFill>
                <a:latin typeface="Arial" panose="020B0604020202020204" pitchFamily="34" charset="0"/>
                <a:ea typeface="宋体" panose="02010600030101010101" pitchFamily="2" charset="-122"/>
              </a:rPr>
              <a:t>。</a:t>
            </a:r>
            <a:endParaRPr lang="zh-CN" altLang="en-US" b="1">
              <a:solidFill>
                <a:srgbClr val="0033CC"/>
              </a:solidFill>
              <a:latin typeface="Arial" panose="020B0604020202020204" pitchFamily="34" charset="0"/>
              <a:ea typeface="宋体" panose="02010600030101010101" pitchFamily="2" charset="-122"/>
            </a:endParaRPr>
          </a:p>
          <a:p>
            <a:endParaRPr lang="zh-CN" altLang="en-US">
              <a:solidFill>
                <a:srgbClr val="0033CC"/>
              </a:solidFill>
              <a:latin typeface="Arial" panose="020B0604020202020204" pitchFamily="34" charset="0"/>
              <a:ea typeface="宋体" panose="02010600030101010101" pitchFamily="2" charset="-122"/>
            </a:endParaRPr>
          </a:p>
        </p:txBody>
      </p:sp>
      <p:pic>
        <p:nvPicPr>
          <p:cNvPr id="10243" name="Picture 4" descr="图片-20140418115649"/>
          <p:cNvPicPr>
            <a:picLocks noChangeAspect="1"/>
          </p:cNvPicPr>
          <p:nvPr/>
        </p:nvPicPr>
        <p:blipFill>
          <a:blip r:embed="rId1"/>
          <a:stretch>
            <a:fillRect/>
          </a:stretch>
        </p:blipFill>
        <p:spPr>
          <a:xfrm>
            <a:off x="971550" y="2636838"/>
            <a:ext cx="2809875" cy="3429000"/>
          </a:xfrm>
          <a:prstGeom prst="rect">
            <a:avLst/>
          </a:prstGeom>
          <a:noFill/>
          <a:ln w="38100" cap="flat" cmpd="sng">
            <a:solidFill>
              <a:srgbClr val="66FF99"/>
            </a:solidFill>
            <a:prstDash val="solid"/>
            <a:miter/>
            <a:headEnd type="none" w="med" len="med"/>
            <a:tailEnd type="none" w="med" len="med"/>
          </a:ln>
        </p:spPr>
      </p:pic>
      <p:pic>
        <p:nvPicPr>
          <p:cNvPr id="10244" name="Picture 2"/>
          <p:cNvPicPr>
            <a:picLocks noChangeAspect="1"/>
          </p:cNvPicPr>
          <p:nvPr/>
        </p:nvPicPr>
        <p:blipFill>
          <a:blip r:embed="rId2"/>
          <a:srcRect r="55811"/>
          <a:stretch>
            <a:fillRect/>
          </a:stretch>
        </p:blipFill>
        <p:spPr>
          <a:xfrm>
            <a:off x="1836738" y="1054100"/>
            <a:ext cx="7246937" cy="158750"/>
          </a:xfrm>
          <a:prstGeom prst="rect">
            <a:avLst/>
          </a:prstGeom>
          <a:noFill/>
          <a:ln w="9525">
            <a:noFill/>
          </a:ln>
        </p:spPr>
      </p:pic>
      <p:pic>
        <p:nvPicPr>
          <p:cNvPr id="10245" name="Picture 6" descr="78682_092053037_2"/>
          <p:cNvPicPr>
            <a:picLocks noChangeAspect="1"/>
          </p:cNvPicPr>
          <p:nvPr/>
        </p:nvPicPr>
        <p:blipFill>
          <a:blip r:embed="rId3"/>
          <a:srcRect l="33765" t="27760" r="36652" b="29980"/>
          <a:stretch>
            <a:fillRect/>
          </a:stretch>
        </p:blipFill>
        <p:spPr>
          <a:xfrm>
            <a:off x="828675" y="6237288"/>
            <a:ext cx="544513" cy="550862"/>
          </a:xfrm>
          <a:prstGeom prst="rect">
            <a:avLst/>
          </a:prstGeom>
          <a:noFill/>
          <a:ln w="9525">
            <a:noFill/>
          </a:ln>
        </p:spPr>
      </p:pic>
      <p:sp>
        <p:nvSpPr>
          <p:cNvPr id="10246" name="Text Box 7"/>
          <p:cNvSpPr txBox="1"/>
          <p:nvPr/>
        </p:nvSpPr>
        <p:spPr>
          <a:xfrm>
            <a:off x="1692275" y="6308725"/>
            <a:ext cx="4360863" cy="366713"/>
          </a:xfrm>
          <a:prstGeom prst="rect">
            <a:avLst/>
          </a:prstGeom>
          <a:noFill/>
          <a:ln w="9525">
            <a:noFill/>
          </a:ln>
        </p:spPr>
        <p:txBody>
          <a:bodyPr anchor="t" anchorCtr="0">
            <a:spAutoFit/>
          </a:bodyPr>
          <a:p>
            <a:r>
              <a:rPr lang="zh-CN" altLang="en-US">
                <a:solidFill>
                  <a:srgbClr val="0033CC"/>
                </a:solidFill>
                <a:latin typeface="楷体" panose="02010609060101010101" charset="-122"/>
                <a:ea typeface="楷体" panose="02010609060101010101" charset="-122"/>
              </a:rPr>
              <a:t>Safe-happy祝您：安全工作，快乐生活！</a:t>
            </a:r>
            <a:endParaRPr lang="zh-CN" altLang="en-US">
              <a:solidFill>
                <a:srgbClr val="0033CC"/>
              </a:solidFill>
              <a:latin typeface="楷体" panose="02010609060101010101" charset="-122"/>
              <a:ea typeface="楷体" panose="02010609060101010101" charset="-122"/>
            </a:endParaRPr>
          </a:p>
        </p:txBody>
      </p:sp>
      <p:pic>
        <p:nvPicPr>
          <p:cNvPr id="10247" name="Picture 8" descr="78682_092053037_2"/>
          <p:cNvPicPr>
            <a:picLocks noChangeAspect="1"/>
          </p:cNvPicPr>
          <p:nvPr/>
        </p:nvPicPr>
        <p:blipFill>
          <a:blip r:embed="rId3"/>
          <a:srcRect l="33765" t="27760" r="36652" b="29980"/>
          <a:stretch>
            <a:fillRect/>
          </a:stretch>
        </p:blipFill>
        <p:spPr>
          <a:xfrm>
            <a:off x="6372225" y="6237288"/>
            <a:ext cx="546100" cy="550862"/>
          </a:xfrm>
          <a:prstGeom prst="rect">
            <a:avLst/>
          </a:prstGeom>
          <a:noFill/>
          <a:ln w="9525">
            <a:noFill/>
          </a:ln>
        </p:spPr>
      </p:pic>
      <p:grpSp>
        <p:nvGrpSpPr>
          <p:cNvPr id="11273" name="Group 9"/>
          <p:cNvGrpSpPr/>
          <p:nvPr/>
        </p:nvGrpSpPr>
        <p:grpSpPr>
          <a:xfrm>
            <a:off x="2411413" y="2811463"/>
            <a:ext cx="5618162" cy="1411287"/>
            <a:chOff x="0" y="0"/>
            <a:chExt cx="8847" cy="2222"/>
          </a:xfrm>
        </p:grpSpPr>
        <p:sp>
          <p:nvSpPr>
            <p:cNvPr id="10249" name="Oval 10"/>
            <p:cNvSpPr/>
            <p:nvPr/>
          </p:nvSpPr>
          <p:spPr>
            <a:xfrm>
              <a:off x="0" y="180"/>
              <a:ext cx="2157" cy="2042"/>
            </a:xfrm>
            <a:prstGeom prst="ellipse">
              <a:avLst/>
            </a:prstGeom>
            <a:noFill/>
            <a:ln w="76200" cap="flat" cmpd="sng">
              <a:solidFill>
                <a:srgbClr val="FFFF00"/>
              </a:solidFill>
              <a:prstDash val="solid"/>
              <a:round/>
              <a:headEnd type="none" w="med" len="med"/>
              <a:tailEnd type="none" w="med" len="med"/>
            </a:ln>
          </p:spPr>
          <p:txBody>
            <a:bodyPr anchor="ctr" anchorCtr="0"/>
            <a:p>
              <a:endParaRPr lang="zh-CN" altLang="en-US">
                <a:latin typeface="Arial" panose="020B0604020202020204" pitchFamily="34" charset="0"/>
                <a:ea typeface="宋体" panose="02010600030101010101" pitchFamily="2" charset="-122"/>
              </a:endParaRPr>
            </a:p>
          </p:txBody>
        </p:sp>
        <p:sp>
          <p:nvSpPr>
            <p:cNvPr id="10250" name="AutoShape 11"/>
            <p:cNvSpPr/>
            <p:nvPr/>
          </p:nvSpPr>
          <p:spPr>
            <a:xfrm>
              <a:off x="3297" y="0"/>
              <a:ext cx="5550" cy="1767"/>
            </a:xfrm>
            <a:prstGeom prst="borderCallout1">
              <a:avLst>
                <a:gd name="adj1" fmla="val 10181"/>
                <a:gd name="adj2" fmla="val -2162"/>
                <a:gd name="adj3" fmla="val 55093"/>
                <a:gd name="adj4" fmla="val -25116"/>
              </a:avLst>
            </a:prstGeom>
            <a:noFill/>
            <a:ln w="38100" cap="flat" cmpd="sng">
              <a:solidFill>
                <a:srgbClr val="3399FF"/>
              </a:solidFill>
              <a:prstDash val="solid"/>
              <a:miter/>
              <a:headEnd type="none" w="med" len="med"/>
              <a:tailEnd type="none" w="med" len="med"/>
            </a:ln>
          </p:spPr>
          <p:txBody>
            <a:bodyPr anchor="t" anchorCtr="0"/>
            <a:p>
              <a:pPr algn="ctr"/>
              <a:r>
                <a:rPr lang="zh-CN" altLang="en-US" sz="3600" b="1">
                  <a:solidFill>
                    <a:srgbClr val="0033CC"/>
                  </a:solidFill>
                  <a:latin typeface="微软雅黑" panose="020B0503020204020204" charset="-122"/>
                  <a:ea typeface="微软雅黑" panose="020B0503020204020204" charset="-122"/>
                </a:rPr>
                <a:t>防护罩</a:t>
              </a:r>
              <a:endParaRPr lang="zh-CN" altLang="en-US" sz="3600" b="1">
                <a:solidFill>
                  <a:srgbClr val="0033CC"/>
                </a:solidFill>
                <a:latin typeface="微软雅黑" panose="020B0503020204020204" charset="-122"/>
                <a:ea typeface="微软雅黑" panose="020B0503020204020204" charset="-122"/>
              </a:endParaRPr>
            </a:p>
            <a:p>
              <a:pPr algn="ctr"/>
              <a:r>
                <a:rPr lang="zh-CN" altLang="en-US" sz="3600" b="1">
                  <a:solidFill>
                    <a:srgbClr val="0033CC"/>
                  </a:solidFill>
                  <a:latin typeface="微软雅黑" panose="020B0503020204020204" charset="-122"/>
                  <a:ea typeface="微软雅黑" panose="020B0503020204020204" charset="-122"/>
                </a:rPr>
                <a:t>封闭完好</a:t>
              </a:r>
              <a:endParaRPr lang="zh-CN" altLang="en-US" sz="3600" b="1">
                <a:solidFill>
                  <a:srgbClr val="0033CC"/>
                </a:solidFill>
                <a:latin typeface="微软雅黑" panose="020B0503020204020204" charset="-122"/>
                <a:ea typeface="微软雅黑" panose="020B0503020204020204" charset="-122"/>
              </a:endParaRPr>
            </a:p>
          </p:txBody>
        </p:sp>
      </p:grpSp>
      <p:grpSp>
        <p:nvGrpSpPr>
          <p:cNvPr id="11276" name="Group 12"/>
          <p:cNvGrpSpPr/>
          <p:nvPr/>
        </p:nvGrpSpPr>
        <p:grpSpPr>
          <a:xfrm>
            <a:off x="2771775" y="4322763"/>
            <a:ext cx="5184775" cy="1743075"/>
            <a:chOff x="0" y="0"/>
            <a:chExt cx="8165" cy="2744"/>
          </a:xfrm>
        </p:grpSpPr>
        <p:sp>
          <p:nvSpPr>
            <p:cNvPr id="10252" name="任意多边形 304"/>
            <p:cNvSpPr/>
            <p:nvPr/>
          </p:nvSpPr>
          <p:spPr>
            <a:xfrm>
              <a:off x="0" y="180"/>
              <a:ext cx="910" cy="2565"/>
            </a:xfrm>
            <a:custGeom>
              <a:avLst/>
              <a:gdLst/>
              <a:ahLst/>
              <a:cxnLst>
                <a:cxn ang="0">
                  <a:pos x="240" y="0"/>
                </a:cxn>
                <a:cxn ang="0">
                  <a:pos x="0" y="764"/>
                </a:cxn>
                <a:cxn ang="0">
                  <a:pos x="81" y="1684"/>
                </a:cxn>
                <a:cxn ang="0">
                  <a:pos x="268" y="2546"/>
                </a:cxn>
                <a:cxn ang="0">
                  <a:pos x="910" y="2565"/>
                </a:cxn>
                <a:cxn ang="0">
                  <a:pos x="642" y="1410"/>
                </a:cxn>
                <a:cxn ang="0">
                  <a:pos x="481" y="940"/>
                </a:cxn>
                <a:cxn ang="0">
                  <a:pos x="749" y="118"/>
                </a:cxn>
                <a:cxn ang="0">
                  <a:pos x="240" y="0"/>
                </a:cxn>
              </a:cxnLst>
              <a:pathLst>
                <a:path w="21600" h="21600">
                  <a:moveTo>
                    <a:pt x="5708" y="0"/>
                  </a:moveTo>
                  <a:lnTo>
                    <a:pt x="0" y="6431"/>
                  </a:lnTo>
                  <a:lnTo>
                    <a:pt x="1913" y="14183"/>
                  </a:lnTo>
                  <a:lnTo>
                    <a:pt x="6356" y="21440"/>
                  </a:lnTo>
                  <a:lnTo>
                    <a:pt x="21600" y="21600"/>
                  </a:lnTo>
                  <a:lnTo>
                    <a:pt x="15243" y="11877"/>
                  </a:lnTo>
                  <a:lnTo>
                    <a:pt x="11416" y="7912"/>
                  </a:lnTo>
                  <a:lnTo>
                    <a:pt x="17772" y="993"/>
                  </a:lnTo>
                  <a:lnTo>
                    <a:pt x="5708" y="0"/>
                  </a:lnTo>
                  <a:close/>
                </a:path>
              </a:pathLst>
            </a:custGeom>
            <a:noFill/>
            <a:ln w="76200" cap="flat" cmpd="sng">
              <a:solidFill>
                <a:srgbClr val="FFFF00"/>
              </a:solidFill>
              <a:prstDash val="solid"/>
              <a:round/>
              <a:headEnd type="none" w="med" len="med"/>
              <a:tailEnd type="none" w="med" len="med"/>
            </a:ln>
          </p:spPr>
          <p:txBody>
            <a:bodyPr/>
            <a:p>
              <a:endParaRPr lang="zh-CN" altLang="en-US"/>
            </a:p>
          </p:txBody>
        </p:sp>
        <p:sp>
          <p:nvSpPr>
            <p:cNvPr id="10253" name="AutoShape 14"/>
            <p:cNvSpPr/>
            <p:nvPr/>
          </p:nvSpPr>
          <p:spPr>
            <a:xfrm>
              <a:off x="2723" y="0"/>
              <a:ext cx="5442" cy="1882"/>
            </a:xfrm>
            <a:prstGeom prst="borderCallout2">
              <a:avLst>
                <a:gd name="adj1" fmla="val 9565"/>
                <a:gd name="adj2" fmla="val -2204"/>
                <a:gd name="adj3" fmla="val 9565"/>
                <a:gd name="adj4" fmla="val -18375"/>
                <a:gd name="adj5" fmla="val 66843"/>
                <a:gd name="adj6" fmla="val -34528"/>
              </a:avLst>
            </a:prstGeom>
            <a:noFill/>
            <a:ln w="38100" cap="flat" cmpd="sng">
              <a:solidFill>
                <a:srgbClr val="3399FF"/>
              </a:solidFill>
              <a:prstDash val="solid"/>
              <a:miter/>
              <a:headEnd type="none" w="med" len="med"/>
              <a:tailEnd type="none" w="med" len="med"/>
            </a:ln>
          </p:spPr>
          <p:txBody>
            <a:bodyPr anchor="t" anchorCtr="0"/>
            <a:p>
              <a:pPr algn="ctr"/>
              <a:r>
                <a:rPr lang="zh-CN" altLang="en-US" sz="3600" b="1">
                  <a:solidFill>
                    <a:srgbClr val="0033CC"/>
                  </a:solidFill>
                  <a:latin typeface="Arial" panose="020B0604020202020204" pitchFamily="34" charset="0"/>
                  <a:ea typeface="微软雅黑" panose="020B0503020204020204" charset="-122"/>
                </a:rPr>
                <a:t>电源线</a:t>
              </a:r>
              <a:endParaRPr lang="zh-CN" altLang="en-US" sz="3600" b="1">
                <a:solidFill>
                  <a:srgbClr val="0033CC"/>
                </a:solidFill>
                <a:latin typeface="Arial" panose="020B0604020202020204" pitchFamily="34" charset="0"/>
                <a:ea typeface="微软雅黑" panose="020B0503020204020204" charset="-122"/>
              </a:endParaRPr>
            </a:p>
            <a:p>
              <a:pPr algn="ctr"/>
              <a:r>
                <a:rPr lang="zh-CN" altLang="en-US" sz="3600" b="1">
                  <a:solidFill>
                    <a:srgbClr val="0033CC"/>
                  </a:solidFill>
                  <a:latin typeface="Arial" panose="020B0604020202020204" pitchFamily="34" charset="0"/>
                  <a:ea typeface="微软雅黑" panose="020B0503020204020204" charset="-122"/>
                </a:rPr>
                <a:t>防护完好</a:t>
              </a:r>
              <a:endParaRPr lang="zh-CN" altLang="en-US" sz="3600" b="1">
                <a:solidFill>
                  <a:srgbClr val="0033CC"/>
                </a:solidFill>
                <a:latin typeface="Arial" panose="020B0604020202020204" pitchFamily="34" charset="0"/>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wheel(4)">
                                      <p:cBhvr>
                                        <p:cTn id="7" dur="500"/>
                                        <p:tgtEl>
                                          <p:spTgt spid="1127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wheel(4)">
                                      <p:cBhvr>
                                        <p:cTn id="12" dur="5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5556</Words>
  <Application>WPS 演示</Application>
  <PresentationFormat>全屏显示(4:3)</PresentationFormat>
  <Paragraphs>606</Paragraphs>
  <Slides>33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33</vt:i4>
      </vt:variant>
    </vt:vector>
  </HeadingPairs>
  <TitlesOfParts>
    <vt:vector size="49" baseType="lpstr">
      <vt:lpstr>Arial</vt:lpstr>
      <vt:lpstr>宋体</vt:lpstr>
      <vt:lpstr>Wingdings</vt:lpstr>
      <vt:lpstr>等线</vt:lpstr>
      <vt:lpstr>微软雅黑</vt:lpstr>
      <vt:lpstr>黑体</vt:lpstr>
      <vt:lpstr>Calibri</vt:lpstr>
      <vt:lpstr>Arial Unicode MS</vt:lpstr>
      <vt:lpstr>楷体</vt:lpstr>
      <vt:lpstr>仿宋</vt:lpstr>
      <vt:lpstr>华文琥珀</vt:lpstr>
      <vt:lpstr>Arial Unicode MS</vt:lpstr>
      <vt:lpstr>华文琥珀</vt:lpstr>
      <vt:lpstr>Segoe Print</vt:lpstr>
      <vt:lpstr>汉仪旗黑-85S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little fairy</cp:lastModifiedBy>
  <cp:revision>4</cp:revision>
  <dcterms:created xsi:type="dcterms:W3CDTF">2009-03-16T15:52:57Z</dcterms:created>
  <dcterms:modified xsi:type="dcterms:W3CDTF">2024-04-23T06:18:51Z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97EC7BE4334A48FABBD5719C3C35339D_13</vt:lpwstr>
  </property>
</Properties>
</file>